
<file path=[Content_Types].xml><?xml version="1.0" encoding="utf-8"?>
<Types xmlns="http://schemas.openxmlformats.org/package/2006/content-types">
  <Default Extension="xml" ContentType="application/xml"/>
  <Default Extension="wav" ContentType="audio/wav"/>
  <Default Extension="jpeg" ContentType="image/jpeg"/>
  <Default Extension="jpg" ContentType="image/jpeg"/>
  <Default Extension="rels" ContentType="application/vnd.openxmlformats-package.relationships+xml"/>
  <Default Extension="wma" ContentType="audi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4"/>
  </p:notesMasterIdLst>
  <p:handoutMasterIdLst>
    <p:handoutMasterId r:id="rId155"/>
  </p:handoutMasterIdLst>
  <p:sldIdLst>
    <p:sldId id="543" r:id="rId2"/>
    <p:sldId id="526" r:id="rId3"/>
    <p:sldId id="343" r:id="rId4"/>
    <p:sldId id="490" r:id="rId5"/>
    <p:sldId id="423" r:id="rId6"/>
    <p:sldId id="299" r:id="rId7"/>
    <p:sldId id="424" r:id="rId8"/>
    <p:sldId id="425" r:id="rId9"/>
    <p:sldId id="482" r:id="rId10"/>
    <p:sldId id="483" r:id="rId11"/>
    <p:sldId id="464" r:id="rId12"/>
    <p:sldId id="365" r:id="rId13"/>
    <p:sldId id="504" r:id="rId14"/>
    <p:sldId id="550" r:id="rId15"/>
    <p:sldId id="323" r:id="rId16"/>
    <p:sldId id="516" r:id="rId17"/>
    <p:sldId id="318" r:id="rId18"/>
    <p:sldId id="489" r:id="rId19"/>
    <p:sldId id="325" r:id="rId20"/>
    <p:sldId id="342" r:id="rId21"/>
    <p:sldId id="258" r:id="rId22"/>
    <p:sldId id="317" r:id="rId23"/>
    <p:sldId id="259" r:id="rId24"/>
    <p:sldId id="260" r:id="rId25"/>
    <p:sldId id="512" r:id="rId26"/>
    <p:sldId id="261" r:id="rId27"/>
    <p:sldId id="406" r:id="rId28"/>
    <p:sldId id="407" r:id="rId29"/>
    <p:sldId id="263" r:id="rId30"/>
    <p:sldId id="264" r:id="rId31"/>
    <p:sldId id="265" r:id="rId32"/>
    <p:sldId id="266" r:id="rId33"/>
    <p:sldId id="267" r:id="rId34"/>
    <p:sldId id="277" r:id="rId35"/>
    <p:sldId id="269" r:id="rId36"/>
    <p:sldId id="529" r:id="rId37"/>
    <p:sldId id="408" r:id="rId38"/>
    <p:sldId id="409" r:id="rId39"/>
    <p:sldId id="532" r:id="rId40"/>
    <p:sldId id="410" r:id="rId41"/>
    <p:sldId id="411" r:id="rId42"/>
    <p:sldId id="531" r:id="rId43"/>
    <p:sldId id="530" r:id="rId44"/>
    <p:sldId id="412" r:id="rId45"/>
    <p:sldId id="271" r:id="rId46"/>
    <p:sldId id="525" r:id="rId47"/>
    <p:sldId id="283" r:id="rId48"/>
    <p:sldId id="413" r:id="rId49"/>
    <p:sldId id="479" r:id="rId50"/>
    <p:sldId id="519" r:id="rId51"/>
    <p:sldId id="414" r:id="rId52"/>
    <p:sldId id="518" r:id="rId53"/>
    <p:sldId id="415" r:id="rId54"/>
    <p:sldId id="520" r:id="rId55"/>
    <p:sldId id="523" r:id="rId56"/>
    <p:sldId id="416" r:id="rId57"/>
    <p:sldId id="521" r:id="rId58"/>
    <p:sldId id="522" r:id="rId59"/>
    <p:sldId id="279" r:id="rId60"/>
    <p:sldId id="418" r:id="rId61"/>
    <p:sldId id="421" r:id="rId62"/>
    <p:sldId id="419" r:id="rId63"/>
    <p:sldId id="420" r:id="rId64"/>
    <p:sldId id="460" r:id="rId65"/>
    <p:sldId id="422" r:id="rId66"/>
    <p:sldId id="465" r:id="rId67"/>
    <p:sldId id="466" r:id="rId68"/>
    <p:sldId id="480" r:id="rId69"/>
    <p:sldId id="293" r:id="rId70"/>
    <p:sldId id="469" r:id="rId71"/>
    <p:sldId id="468" r:id="rId72"/>
    <p:sldId id="311" r:id="rId73"/>
    <p:sldId id="432" r:id="rId74"/>
    <p:sldId id="431" r:id="rId75"/>
    <p:sldId id="282" r:id="rId76"/>
    <p:sldId id="433" r:id="rId77"/>
    <p:sldId id="434" r:id="rId78"/>
    <p:sldId id="435" r:id="rId79"/>
    <p:sldId id="436" r:id="rId80"/>
    <p:sldId id="484" r:id="rId81"/>
    <p:sldId id="514" r:id="rId82"/>
    <p:sldId id="437" r:id="rId83"/>
    <p:sldId id="438" r:id="rId84"/>
    <p:sldId id="439" r:id="rId85"/>
    <p:sldId id="440" r:id="rId86"/>
    <p:sldId id="441" r:id="rId87"/>
    <p:sldId id="547" r:id="rId88"/>
    <p:sldId id="548" r:id="rId89"/>
    <p:sldId id="549" r:id="rId90"/>
    <p:sldId id="442" r:id="rId91"/>
    <p:sldId id="443" r:id="rId92"/>
    <p:sldId id="444" r:id="rId93"/>
    <p:sldId id="445" r:id="rId94"/>
    <p:sldId id="449" r:id="rId95"/>
    <p:sldId id="446" r:id="rId96"/>
    <p:sldId id="448" r:id="rId97"/>
    <p:sldId id="458" r:id="rId98"/>
    <p:sldId id="451" r:id="rId99"/>
    <p:sldId id="470" r:id="rId100"/>
    <p:sldId id="452" r:id="rId101"/>
    <p:sldId id="455" r:id="rId102"/>
    <p:sldId id="454" r:id="rId103"/>
    <p:sldId id="545" r:id="rId104"/>
    <p:sldId id="456" r:id="rId105"/>
    <p:sldId id="472" r:id="rId106"/>
    <p:sldId id="515" r:id="rId107"/>
    <p:sldId id="457" r:id="rId108"/>
    <p:sldId id="369" r:id="rId109"/>
    <p:sldId id="371" r:id="rId110"/>
    <p:sldId id="370" r:id="rId111"/>
    <p:sldId id="320" r:id="rId112"/>
    <p:sldId id="334" r:id="rId113"/>
    <p:sldId id="290" r:id="rId114"/>
    <p:sldId id="373" r:id="rId115"/>
    <p:sldId id="374" r:id="rId116"/>
    <p:sldId id="474" r:id="rId117"/>
    <p:sldId id="544" r:id="rId118"/>
    <p:sldId id="347" r:id="rId119"/>
    <p:sldId id="542" r:id="rId120"/>
    <p:sldId id="375" r:id="rId121"/>
    <p:sldId id="541" r:id="rId122"/>
    <p:sldId id="353" r:id="rId123"/>
    <p:sldId id="356" r:id="rId124"/>
    <p:sldId id="376" r:id="rId125"/>
    <p:sldId id="355" r:id="rId126"/>
    <p:sldId id="349" r:id="rId127"/>
    <p:sldId id="538" r:id="rId128"/>
    <p:sldId id="315" r:id="rId129"/>
    <p:sldId id="367" r:id="rId130"/>
    <p:sldId id="368" r:id="rId131"/>
    <p:sldId id="327" r:id="rId132"/>
    <p:sldId id="481" r:id="rId133"/>
    <p:sldId id="382" r:id="rId134"/>
    <p:sldId id="383" r:id="rId135"/>
    <p:sldId id="385" r:id="rId136"/>
    <p:sldId id="379" r:id="rId137"/>
    <p:sldId id="333" r:id="rId138"/>
    <p:sldId id="388" r:id="rId139"/>
    <p:sldId id="389" r:id="rId140"/>
    <p:sldId id="396" r:id="rId141"/>
    <p:sldId id="394" r:id="rId142"/>
    <p:sldId id="395" r:id="rId143"/>
    <p:sldId id="398" r:id="rId144"/>
    <p:sldId id="399" r:id="rId145"/>
    <p:sldId id="486" r:id="rId146"/>
    <p:sldId id="330" r:id="rId147"/>
    <p:sldId id="401" r:id="rId148"/>
    <p:sldId id="404" r:id="rId149"/>
    <p:sldId id="402" r:id="rId150"/>
    <p:sldId id="400" r:id="rId151"/>
    <p:sldId id="403" r:id="rId152"/>
    <p:sldId id="305" r:id="rId153"/>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99"/>
    <a:srgbClr val="000066"/>
    <a:srgbClr val="0000FF"/>
    <a:srgbClr val="FFFFFF"/>
    <a:srgbClr val="FF0000"/>
    <a:srgbClr val="000000"/>
    <a:srgbClr val="33CC33"/>
    <a:srgbClr val="00040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513" autoAdjust="0"/>
    <p:restoredTop sz="86452" autoAdjust="0"/>
  </p:normalViewPr>
  <p:slideViewPr>
    <p:cSldViewPr>
      <p:cViewPr>
        <p:scale>
          <a:sx n="100" d="100"/>
          <a:sy n="100" d="100"/>
        </p:scale>
        <p:origin x="-2616" y="-336"/>
      </p:cViewPr>
      <p:guideLst>
        <p:guide orient="horz" pos="2160"/>
        <p:guide pos="2880"/>
      </p:guideLst>
    </p:cSldViewPr>
  </p:slideViewPr>
  <p:outlineViewPr>
    <p:cViewPr>
      <p:scale>
        <a:sx n="33" d="100"/>
        <a:sy n="33" d="100"/>
      </p:scale>
      <p:origin x="0" y="4560"/>
    </p:cViewPr>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84" d="100"/>
          <a:sy n="84" d="100"/>
        </p:scale>
        <p:origin x="-3880" y="-10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notesMaster" Target="notesMasters/notesMaster1.xml"/><Relationship Id="rId155" Type="http://schemas.openxmlformats.org/officeDocument/2006/relationships/handoutMaster" Target="handoutMasters/handoutMaster1.xml"/><Relationship Id="rId156" Type="http://schemas.openxmlformats.org/officeDocument/2006/relationships/printerSettings" Target="printerSettings/printerSettings1.bin"/><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2971800" cy="464098"/>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defRPr sz="1200"/>
            </a:lvl1pPr>
          </a:lstStyle>
          <a:p>
            <a:pPr>
              <a:defRPr/>
            </a:pPr>
            <a:endParaRPr lang="en-US"/>
          </a:p>
        </p:txBody>
      </p:sp>
      <p:sp>
        <p:nvSpPr>
          <p:cNvPr id="166915" name="Rectangle 3"/>
          <p:cNvSpPr>
            <a:spLocks noGrp="1" noChangeArrowheads="1"/>
          </p:cNvSpPr>
          <p:nvPr>
            <p:ph type="dt" sz="quarter" idx="1"/>
          </p:nvPr>
        </p:nvSpPr>
        <p:spPr bwMode="auto">
          <a:xfrm>
            <a:off x="3884613" y="0"/>
            <a:ext cx="2971800" cy="464098"/>
          </a:xfrm>
          <a:prstGeom prst="rect">
            <a:avLst/>
          </a:prstGeom>
          <a:noFill/>
          <a:ln w="9525">
            <a:noFill/>
            <a:miter lim="800000"/>
            <a:headEnd/>
            <a:tailEnd/>
          </a:ln>
          <a:effectLst/>
        </p:spPr>
        <p:txBody>
          <a:bodyPr vert="horz" wrap="square" lIns="91426" tIns="45714" rIns="91426" bIns="45714" numCol="1" anchor="t" anchorCtr="0" compatLnSpc="1">
            <a:prstTxWarp prst="textNoShape">
              <a:avLst/>
            </a:prstTxWarp>
          </a:bodyPr>
          <a:lstStyle>
            <a:lvl1pPr algn="r">
              <a:defRPr sz="1200"/>
            </a:lvl1pPr>
          </a:lstStyle>
          <a:p>
            <a:pPr>
              <a:defRPr/>
            </a:pPr>
            <a:fld id="{C02BC409-E0FA-4CBB-BEB0-4317671330E0}" type="datetimeFigureOut">
              <a:rPr lang="en-US"/>
              <a:pPr>
                <a:defRPr/>
              </a:pPr>
              <a:t>1/20/14</a:t>
            </a:fld>
            <a:endParaRPr lang="en-US"/>
          </a:p>
        </p:txBody>
      </p:sp>
      <p:sp>
        <p:nvSpPr>
          <p:cNvPr id="166916" name="Rectangle 4"/>
          <p:cNvSpPr>
            <a:spLocks noGrp="1" noChangeArrowheads="1"/>
          </p:cNvSpPr>
          <p:nvPr>
            <p:ph type="ftr" sz="quarter" idx="2"/>
          </p:nvPr>
        </p:nvSpPr>
        <p:spPr bwMode="auto">
          <a:xfrm>
            <a:off x="0" y="8830698"/>
            <a:ext cx="2971800" cy="464097"/>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defRPr sz="1200"/>
            </a:lvl1pPr>
          </a:lstStyle>
          <a:p>
            <a:pPr>
              <a:defRPr/>
            </a:pPr>
            <a:endParaRPr lang="en-US"/>
          </a:p>
        </p:txBody>
      </p:sp>
      <p:sp>
        <p:nvSpPr>
          <p:cNvPr id="166917" name="Rectangle 5"/>
          <p:cNvSpPr>
            <a:spLocks noGrp="1" noChangeArrowheads="1"/>
          </p:cNvSpPr>
          <p:nvPr>
            <p:ph type="sldNum" sz="quarter" idx="3"/>
          </p:nvPr>
        </p:nvSpPr>
        <p:spPr bwMode="auto">
          <a:xfrm>
            <a:off x="3884613" y="8830698"/>
            <a:ext cx="2971800" cy="464097"/>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200"/>
            </a:lvl1pPr>
          </a:lstStyle>
          <a:p>
            <a:pPr>
              <a:defRPr/>
            </a:pPr>
            <a:fld id="{1DA72144-2447-434A-A8C2-515EA9FDAFEF}" type="slidenum">
              <a:rPr lang="en-US"/>
              <a:pPr>
                <a:defRPr/>
              </a:pPr>
              <a:t>‹#›</a:t>
            </a:fld>
            <a:endParaRPr lang="en-US"/>
          </a:p>
        </p:txBody>
      </p:sp>
    </p:spTree>
    <p:extLst>
      <p:ext uri="{BB962C8B-B14F-4D97-AF65-F5344CB8AC3E}">
        <p14:creationId xmlns:p14="http://schemas.microsoft.com/office/powerpoint/2010/main" val="2281016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098"/>
          </a:xfrm>
          <a:prstGeom prst="rect">
            <a:avLst/>
          </a:prstGeom>
        </p:spPr>
        <p:txBody>
          <a:bodyPr vert="horz" lIns="91426" tIns="45714" rIns="91426" bIns="45714"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4098"/>
          </a:xfrm>
          <a:prstGeom prst="rect">
            <a:avLst/>
          </a:prstGeom>
        </p:spPr>
        <p:txBody>
          <a:bodyPr vert="horz" lIns="91426" tIns="45714" rIns="91426" bIns="45714" rtlCol="0"/>
          <a:lstStyle>
            <a:lvl1pPr algn="r" fontAlgn="auto">
              <a:spcBef>
                <a:spcPts val="0"/>
              </a:spcBef>
              <a:spcAft>
                <a:spcPts val="0"/>
              </a:spcAft>
              <a:defRPr sz="1200">
                <a:latin typeface="+mn-lt"/>
              </a:defRPr>
            </a:lvl1pPr>
          </a:lstStyle>
          <a:p>
            <a:pPr>
              <a:defRPr/>
            </a:pPr>
            <a:fld id="{B55B6FDA-B307-4EBA-AE3B-62A23C9210A9}" type="datetimeFigureOut">
              <a:rPr lang="en-US"/>
              <a:pPr>
                <a:defRPr/>
              </a:pPr>
              <a:t>1/20/14</a:t>
            </a:fld>
            <a:endParaRPr lang="en-US"/>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1426" tIns="45714" rIns="91426" bIns="45714" rtlCol="0" anchor="ctr"/>
          <a:lstStyle/>
          <a:p>
            <a:pPr lvl="0"/>
            <a:endParaRPr lang="en-US" noProof="0"/>
          </a:p>
        </p:txBody>
      </p:sp>
      <p:sp>
        <p:nvSpPr>
          <p:cNvPr id="5" name="Notes Placeholder 4"/>
          <p:cNvSpPr>
            <a:spLocks noGrp="1"/>
          </p:cNvSpPr>
          <p:nvPr>
            <p:ph type="body" sz="quarter" idx="3"/>
          </p:nvPr>
        </p:nvSpPr>
        <p:spPr>
          <a:xfrm>
            <a:off x="685800" y="4416151"/>
            <a:ext cx="5486400" cy="4183300"/>
          </a:xfrm>
          <a:prstGeom prst="rect">
            <a:avLst/>
          </a:prstGeom>
        </p:spPr>
        <p:txBody>
          <a:bodyPr vert="horz" lIns="91426" tIns="45714" rIns="91426" bIns="4571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698"/>
            <a:ext cx="2971800" cy="464097"/>
          </a:xfrm>
          <a:prstGeom prst="rect">
            <a:avLst/>
          </a:prstGeom>
        </p:spPr>
        <p:txBody>
          <a:bodyPr vert="horz" lIns="91426" tIns="45714" rIns="91426" bIns="45714"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30698"/>
            <a:ext cx="2971800" cy="464097"/>
          </a:xfrm>
          <a:prstGeom prst="rect">
            <a:avLst/>
          </a:prstGeom>
        </p:spPr>
        <p:txBody>
          <a:bodyPr vert="horz" lIns="91426" tIns="45714" rIns="91426" bIns="45714" rtlCol="0" anchor="b"/>
          <a:lstStyle>
            <a:lvl1pPr algn="r" fontAlgn="auto">
              <a:spcBef>
                <a:spcPts val="0"/>
              </a:spcBef>
              <a:spcAft>
                <a:spcPts val="0"/>
              </a:spcAft>
              <a:defRPr sz="1200">
                <a:latin typeface="+mn-lt"/>
              </a:defRPr>
            </a:lvl1pPr>
          </a:lstStyle>
          <a:p>
            <a:pPr>
              <a:defRPr/>
            </a:pPr>
            <a:fld id="{6323B83D-8F90-4D2E-814A-C7563B486C0E}" type="slidenum">
              <a:rPr lang="en-US"/>
              <a:pPr>
                <a:defRPr/>
              </a:pPr>
              <a:t>‹#›</a:t>
            </a:fld>
            <a:endParaRPr lang="en-US"/>
          </a:p>
        </p:txBody>
      </p:sp>
    </p:spTree>
    <p:extLst>
      <p:ext uri="{BB962C8B-B14F-4D97-AF65-F5344CB8AC3E}">
        <p14:creationId xmlns:p14="http://schemas.microsoft.com/office/powerpoint/2010/main" val="800085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23B83D-8F90-4D2E-814A-C7563B486C0E}" type="slidenum">
              <a:rPr lang="en-US" smtClean="0"/>
              <a:pPr>
                <a:defRPr/>
              </a:pPr>
              <a:t>13</a:t>
            </a:fld>
            <a:endParaRPr lang="en-US"/>
          </a:p>
        </p:txBody>
      </p:sp>
    </p:spTree>
    <p:extLst>
      <p:ext uri="{BB962C8B-B14F-4D97-AF65-F5344CB8AC3E}">
        <p14:creationId xmlns:p14="http://schemas.microsoft.com/office/powerpoint/2010/main" val="302941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226387-BC32-408B-B82C-D7C76145CF86}" type="slidenum">
              <a:rPr lang="en-US"/>
              <a:pPr fontAlgn="base">
                <a:spcBef>
                  <a:spcPct val="0"/>
                </a:spcBef>
                <a:spcAft>
                  <a:spcPct val="0"/>
                </a:spcAft>
                <a:defRPr/>
              </a:pPr>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6A0C01B-5AF4-4584-9510-79C087B35081}" type="slidenum">
              <a:rPr lang="en-US" smtClean="0"/>
              <a:pPr>
                <a:defRPr/>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23B83D-8F90-4D2E-814A-C7563B486C0E}" type="slidenum">
              <a:rPr lang="en-US" smtClean="0"/>
              <a:pPr>
                <a:defRPr/>
              </a:pPr>
              <a:t>41</a:t>
            </a:fld>
            <a:endParaRPr lang="en-US"/>
          </a:p>
        </p:txBody>
      </p:sp>
    </p:spTree>
    <p:extLst>
      <p:ext uri="{BB962C8B-B14F-4D97-AF65-F5344CB8AC3E}">
        <p14:creationId xmlns:p14="http://schemas.microsoft.com/office/powerpoint/2010/main" val="235911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23B83D-8F90-4D2E-814A-C7563B486C0E}" type="slidenum">
              <a:rPr lang="en-US" smtClean="0"/>
              <a:pPr>
                <a:defRPr/>
              </a:pPr>
              <a:t>73</a:t>
            </a:fld>
            <a:endParaRPr lang="en-US"/>
          </a:p>
        </p:txBody>
      </p:sp>
    </p:spTree>
    <p:extLst>
      <p:ext uri="{BB962C8B-B14F-4D97-AF65-F5344CB8AC3E}">
        <p14:creationId xmlns:p14="http://schemas.microsoft.com/office/powerpoint/2010/main" val="363307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7F2A9D0-8B5E-4CF9-8DE3-1C46FA6B61C5}" type="slidenum">
              <a:rPr lang="en-US" smtClean="0"/>
              <a:pPr>
                <a:defRPr/>
              </a:pPr>
              <a:t>84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3E50E56-FF0C-4183-81D1-4C31BB095BE0}" type="slidenum">
              <a:rPr lang="en-US" smtClean="0"/>
              <a:pPr>
                <a:defRPr/>
              </a:pPr>
              <a:t>85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a test</a:t>
            </a:r>
          </a:p>
        </p:txBody>
      </p:sp>
      <p:sp>
        <p:nvSpPr>
          <p:cNvPr id="4" name="Slide Number Placeholder 3"/>
          <p:cNvSpPr>
            <a:spLocks noGrp="1"/>
          </p:cNvSpPr>
          <p:nvPr>
            <p:ph type="sldNum" sz="quarter" idx="5"/>
          </p:nvPr>
        </p:nvSpPr>
        <p:spPr/>
        <p:txBody>
          <a:bodyPr/>
          <a:lstStyle/>
          <a:p>
            <a:pPr>
              <a:defRPr/>
            </a:pPr>
            <a:fld id="{81F27ADA-6C3D-451D-8705-0E458587E1C4}" type="slidenum">
              <a:rPr lang="en-US" smtClean="0"/>
              <a:pPr>
                <a:defRPr/>
              </a:pPr>
              <a:t>107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92048AD-43AF-425C-BCBF-8C8A4793F54C}" type="datetime1">
              <a:rPr lang="en-US"/>
              <a:pPr>
                <a:defRPr/>
              </a:pPr>
              <a:t>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9C6BE3-794F-4160-B65D-83B89B274FF0}"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D562A2-9665-425F-80F6-33DCC6BC3DD3}" type="datetime1">
              <a:rPr lang="en-US"/>
              <a:pPr>
                <a:defRPr/>
              </a:pPr>
              <a:t>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4B258F-FE61-4C14-AEF2-BE81C9234AD8}"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F7A623-1AE9-46A0-8F6C-EA31C8ACD48C}" type="datetime1">
              <a:rPr lang="en-US"/>
              <a:pPr>
                <a:defRPr/>
              </a:pPr>
              <a:t>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41B130-0A21-4CD6-B560-E3E2DA1AB02D}"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96BC4F-AC48-4037-8B0D-009FA139E122}" type="datetime1">
              <a:rPr lang="en-US"/>
              <a:pPr>
                <a:defRPr/>
              </a:pPr>
              <a:t>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743F6C-A69A-4C81-83E9-847090E67131}"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F6DE-B1A1-49E3-949A-EDE2476CD5E7}" type="datetime1">
              <a:rPr lang="en-US"/>
              <a:pPr>
                <a:defRPr/>
              </a:pPr>
              <a:t>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2F2B1D-88A1-43F8-A40E-3508CA18C766}"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CC99C3-8B57-404F-A743-F82BB3D15A1D}" type="datetime1">
              <a:rPr lang="en-US"/>
              <a:pPr>
                <a:defRPr/>
              </a:pPr>
              <a:t>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4500E6-848D-41FF-9683-F4D1A45AF4C9}"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025F8D-7C19-4287-89F9-3DEF3433E37C}" type="datetime1">
              <a:rPr lang="en-US"/>
              <a:pPr>
                <a:defRPr/>
              </a:pPr>
              <a:t>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C3471D-32D3-4473-A695-4AF705E5728A}"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D6A8DA-C86E-4CF1-8860-2747A925D131}" type="datetime1">
              <a:rPr lang="en-US"/>
              <a:pPr>
                <a:defRPr/>
              </a:pPr>
              <a:t>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2478EF-EC64-4ADD-9F6C-CE4A1651FB23}"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8993C8-7C7E-41CE-AC40-9E741F52F9BE}" type="datetime1">
              <a:rPr lang="en-US"/>
              <a:pPr>
                <a:defRPr/>
              </a:pPr>
              <a:t>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DAC767B-4FF0-4A0A-A5D0-0BB8A9DEAF9C}"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BEC61F-DC53-4B40-B530-401E8805FC3E}" type="datetime1">
              <a:rPr lang="en-US"/>
              <a:pPr>
                <a:defRPr/>
              </a:pPr>
              <a:t>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B13842-DB35-48CE-A3FB-F9ABB95AD560}" type="slidenum">
              <a:rPr lang="en-US"/>
              <a:pPr>
                <a:defRPr/>
              </a:pPr>
              <a:t>‹#›</a:t>
            </a:fld>
            <a:endParaRPr lang="en-US"/>
          </a:p>
        </p:txBody>
      </p:sp>
    </p:spTree>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AB396C-7465-4188-BA13-8788F2EEA619}" type="datetime1">
              <a:rPr lang="en-US"/>
              <a:pPr>
                <a:defRPr/>
              </a:pPr>
              <a:t>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518747-39A0-492A-8ED3-4BAA1FDB71A8}" type="slidenum">
              <a:rPr lang="en-US"/>
              <a:pPr>
                <a:defRPr/>
              </a:pPr>
              <a:t>‹#›</a:t>
            </a:fld>
            <a:endParaRPr lang="en-US"/>
          </a:p>
        </p:txBody>
      </p:sp>
    </p:spTree>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1ED412D-9540-43C1-9976-88B89EBFF434}" type="datetime1">
              <a:rPr lang="en-US"/>
              <a:pPr>
                <a:defRPr/>
              </a:pPr>
              <a:t>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5D8BC97-8F9D-4E8F-990B-524E080EBD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xmlns:p14="http://schemas.microsoft.com/office/powerpoint/2010/main" spd="slow">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wma"/><Relationship Id="rId2" Type="http://schemas.openxmlformats.org/officeDocument/2006/relationships/audio" Target="../media/media1.wm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3.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5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56.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57.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4.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4.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4.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48.jpeg"/><Relationship Id="rId5" Type="http://schemas.openxmlformats.org/officeDocument/2006/relationships/image" Target="../media/image4.jpeg"/><Relationship Id="rId6"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1.jpeg"/><Relationship Id="rId5" Type="http://schemas.openxmlformats.org/officeDocument/2006/relationships/image" Target="../media/image125.jpeg"/><Relationship Id="rId6" Type="http://schemas.openxmlformats.org/officeDocument/2006/relationships/image" Target="../media/image160.jpe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60.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4.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135.jpeg"/><Relationship Id="rId8" Type="http://schemas.openxmlformats.org/officeDocument/2006/relationships/image" Target="../media/image161.png"/><Relationship Id="rId9" Type="http://schemas.openxmlformats.org/officeDocument/2006/relationships/image" Target="../media/image34.jpeg"/><Relationship Id="rId10" Type="http://schemas.openxmlformats.org/officeDocument/2006/relationships/image" Target="../media/image70.png"/><Relationship Id="rId1" Type="http://schemas.microsoft.com/office/2007/relationships/media" Target="../media/media15.WAV"/><Relationship Id="rId2" Type="http://schemas.openxmlformats.org/officeDocument/2006/relationships/audio" Target="../media/media15.WAV"/></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62.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 Id="rId3" Type="http://schemas.openxmlformats.org/officeDocument/2006/relationships/image" Target="../media/image164.jpeg"/></Relationships>
</file>

<file path=ppt/slides/_rels/slide12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65.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 Id="rId3" Type="http://schemas.openxmlformats.org/officeDocument/2006/relationships/image" Target="../media/image167.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 Id="rId3" Type="http://schemas.openxmlformats.org/officeDocument/2006/relationships/image" Target="../media/image3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170.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7.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image" Target="../media/image173.jpeg"/><Relationship Id="rId6" Type="http://schemas.openxmlformats.org/officeDocument/2006/relationships/image" Target="../media/image174.gif"/><Relationship Id="rId7" Type="http://schemas.openxmlformats.org/officeDocument/2006/relationships/image" Target="../media/image17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4.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3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5.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2.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5.jpeg"/><Relationship Id="rId5" Type="http://schemas.openxmlformats.org/officeDocument/2006/relationships/image" Target="../media/image39.jpeg"/><Relationship Id="rId6" Type="http://schemas.openxmlformats.org/officeDocument/2006/relationships/image" Target="../media/image60.jpeg"/><Relationship Id="rId7" Type="http://schemas.openxmlformats.org/officeDocument/2006/relationships/image" Target="../media/image25.jpeg"/><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jpeg"/><Relationship Id="rId5" Type="http://schemas.openxmlformats.org/officeDocument/2006/relationships/image" Target="../media/image177.jpe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70.png"/></Relationships>
</file>

<file path=ppt/slides/_rels/slide136.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70.png"/><Relationship Id="rId5" Type="http://schemas.openxmlformats.org/officeDocument/2006/relationships/image" Target="../media/image179.jpeg"/><Relationship Id="rId1" Type="http://schemas.openxmlformats.org/officeDocument/2006/relationships/slideLayout" Target="../slideLayouts/slideLayout2.xml"/><Relationship Id="rId2" Type="http://schemas.openxmlformats.org/officeDocument/2006/relationships/hyperlink" Target="http://www.televisiontunes.com/Swamp_Fox_(The).html"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jpeg"/><Relationship Id="rId5" Type="http://schemas.openxmlformats.org/officeDocument/2006/relationships/image" Target="../media/image180.jpe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3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 Id="rId3"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 Id="rId3" Type="http://schemas.openxmlformats.org/officeDocument/2006/relationships/image" Target="../media/image70.png"/></Relationships>
</file>

<file path=ppt/slides/_rels/slide14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14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 Id="rId3" Type="http://schemas.openxmlformats.org/officeDocument/2006/relationships/image" Target="../media/image70.png"/></Relationships>
</file>

<file path=ppt/slides/_rels/slide14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35.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49.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 Id="rId3" Type="http://schemas.openxmlformats.org/officeDocument/2006/relationships/image" Target="../media/image70.png"/></Relationships>
</file>

<file path=ppt/slides/_rels/slide145.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149.jpeg"/></Relationships>
</file>

<file path=ppt/slides/_rels/slide14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4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2.jpeg"/><Relationship Id="rId5" Type="http://schemas.openxmlformats.org/officeDocument/2006/relationships/image" Target="../media/image184.jpeg"/><Relationship Id="rId6"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4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85.jpeg"/><Relationship Id="rId5" Type="http://schemas.openxmlformats.org/officeDocument/2006/relationships/image" Target="../media/image186.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4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85.jpe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4" Type="http://schemas.openxmlformats.org/officeDocument/2006/relationships/audio" Target="../media/audio3.wav"/><Relationship Id="rId5" Type="http://schemas.openxmlformats.org/officeDocument/2006/relationships/audio" Target="../media/audio4.wav"/><Relationship Id="rId6" Type="http://schemas.openxmlformats.org/officeDocument/2006/relationships/audio" Target="../media/audio5.wav"/><Relationship Id="rId7" Type="http://schemas.openxmlformats.org/officeDocument/2006/relationships/audio" Target="../media/audio6.wav"/><Relationship Id="rId8" Type="http://schemas.openxmlformats.org/officeDocument/2006/relationships/audio" Target="../media/audio7.wav"/><Relationship Id="rId1" Type="http://schemas.openxmlformats.org/officeDocument/2006/relationships/slideLayout" Target="../slideLayouts/slideLayout2.xml"/><Relationship Id="rId2" Type="http://schemas.openxmlformats.org/officeDocument/2006/relationships/audio" Target="../media/audio1.wav"/></Relationships>
</file>

<file path=ppt/slides/_rels/slide15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5.jpeg"/><Relationship Id="rId5" Type="http://schemas.openxmlformats.org/officeDocument/2006/relationships/hyperlink" Target="http://www.youtube.com/watch?v=7Ei9MxgmJUs" TargetMode="External"/><Relationship Id="rId6"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5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87.jpe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2.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1" Type="http://schemas.microsoft.com/office/2007/relationships/media" Target="../media/media7.WAV"/><Relationship Id="rId12" Type="http://schemas.openxmlformats.org/officeDocument/2006/relationships/audio" Target="../media/media7.WAV"/><Relationship Id="rId13" Type="http://schemas.openxmlformats.org/officeDocument/2006/relationships/slideLayout" Target="../slideLayouts/slideLayout2.xml"/><Relationship Id="rId14" Type="http://schemas.openxmlformats.org/officeDocument/2006/relationships/image" Target="../media/image73.png"/><Relationship Id="rId1" Type="http://schemas.microsoft.com/office/2007/relationships/media" Target="../media/media2.WAV"/><Relationship Id="rId2" Type="http://schemas.openxmlformats.org/officeDocument/2006/relationships/audio" Target="../media/media2.WAV"/><Relationship Id="rId3" Type="http://schemas.microsoft.com/office/2007/relationships/media" Target="../media/media3.WAV"/><Relationship Id="rId4" Type="http://schemas.openxmlformats.org/officeDocument/2006/relationships/audio" Target="../media/media3.WAV"/><Relationship Id="rId5" Type="http://schemas.microsoft.com/office/2007/relationships/media" Target="../media/media4.WAV"/><Relationship Id="rId6" Type="http://schemas.openxmlformats.org/officeDocument/2006/relationships/audio" Target="../media/media4.WAV"/><Relationship Id="rId7" Type="http://schemas.microsoft.com/office/2007/relationships/media" Target="../media/media5.WAV"/><Relationship Id="rId8" Type="http://schemas.openxmlformats.org/officeDocument/2006/relationships/audio" Target="../media/media5.WAV"/><Relationship Id="rId9" Type="http://schemas.microsoft.com/office/2007/relationships/media" Target="../media/media6.WAV"/><Relationship Id="rId10" Type="http://schemas.openxmlformats.org/officeDocument/2006/relationships/audio" Target="../media/media6.WAV"/></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5.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74.gif"/></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audio" Target="../media/audio1.wav"/><Relationship Id="rId5" Type="http://schemas.openxmlformats.org/officeDocument/2006/relationships/image" Target="../media/image5.jpeg"/><Relationship Id="rId6" Type="http://schemas.openxmlformats.org/officeDocument/2006/relationships/image" Target="../media/image24.jpeg"/><Relationship Id="rId7" Type="http://schemas.openxmlformats.org/officeDocument/2006/relationships/image" Target="../media/image70.png"/><Relationship Id="rId8" Type="http://schemas.openxmlformats.org/officeDocument/2006/relationships/image" Target="../media/image84.png"/><Relationship Id="rId1" Type="http://schemas.microsoft.com/office/2007/relationships/media" Target="../media/media8.WAV"/><Relationship Id="rId2" Type="http://schemas.openxmlformats.org/officeDocument/2006/relationships/audio" Target="../media/media8.WA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8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8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5" Type="http://schemas.openxmlformats.org/officeDocument/2006/relationships/image" Target="../media/image87.jpeg"/><Relationship Id="rId6"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70.png"/><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96.jpeg"/></Relationships>
</file>

<file path=ppt/slides/_rels/slide4.xml.rels><?xml version="1.0" encoding="UTF-8" standalone="yes"?>
<Relationships xmlns="http://schemas.openxmlformats.org/package/2006/relationships"><Relationship Id="rId13" Type="http://schemas.openxmlformats.org/officeDocument/2006/relationships/image" Target="../media/image15.jpeg"/><Relationship Id="rId14" Type="http://schemas.openxmlformats.org/officeDocument/2006/relationships/image" Target="../media/image16.jpeg"/><Relationship Id="rId15" Type="http://schemas.openxmlformats.org/officeDocument/2006/relationships/image" Target="../media/image17.jpeg"/><Relationship Id="rId16" Type="http://schemas.openxmlformats.org/officeDocument/2006/relationships/image" Target="../media/image18.jpeg"/><Relationship Id="rId17" Type="http://schemas.openxmlformats.org/officeDocument/2006/relationships/image" Target="../media/image19.jpeg"/><Relationship Id="rId18" Type="http://schemas.openxmlformats.org/officeDocument/2006/relationships/image" Target="../media/image20.jpeg"/><Relationship Id="rId19" Type="http://schemas.openxmlformats.org/officeDocument/2006/relationships/image" Target="../media/image21.jpeg"/><Relationship Id="rId63" Type="http://schemas.openxmlformats.org/officeDocument/2006/relationships/image" Target="../media/image65.jpeg"/><Relationship Id="rId50" Type="http://schemas.openxmlformats.org/officeDocument/2006/relationships/image" Target="../media/image52.jpeg"/><Relationship Id="rId51" Type="http://schemas.openxmlformats.org/officeDocument/2006/relationships/image" Target="../media/image53.jpeg"/><Relationship Id="rId52" Type="http://schemas.openxmlformats.org/officeDocument/2006/relationships/image" Target="../media/image54.jpeg"/><Relationship Id="rId53" Type="http://schemas.openxmlformats.org/officeDocument/2006/relationships/image" Target="../media/image55.jpeg"/><Relationship Id="rId54" Type="http://schemas.openxmlformats.org/officeDocument/2006/relationships/image" Target="../media/image56.jpeg"/><Relationship Id="rId55" Type="http://schemas.openxmlformats.org/officeDocument/2006/relationships/image" Target="../media/image57.jpeg"/><Relationship Id="rId56" Type="http://schemas.openxmlformats.org/officeDocument/2006/relationships/image" Target="../media/image58.jpeg"/><Relationship Id="rId57" Type="http://schemas.openxmlformats.org/officeDocument/2006/relationships/image" Target="../media/image59.jpeg"/><Relationship Id="rId58" Type="http://schemas.openxmlformats.org/officeDocument/2006/relationships/image" Target="../media/image60.jpeg"/><Relationship Id="rId59" Type="http://schemas.openxmlformats.org/officeDocument/2006/relationships/image" Target="../media/image61.jpeg"/><Relationship Id="rId40" Type="http://schemas.openxmlformats.org/officeDocument/2006/relationships/image" Target="../media/image42.jpeg"/><Relationship Id="rId41" Type="http://schemas.openxmlformats.org/officeDocument/2006/relationships/image" Target="../media/image43.png"/><Relationship Id="rId42" Type="http://schemas.openxmlformats.org/officeDocument/2006/relationships/image" Target="../media/image44.png"/><Relationship Id="rId43" Type="http://schemas.openxmlformats.org/officeDocument/2006/relationships/image" Target="../media/image45.png"/><Relationship Id="rId44" Type="http://schemas.openxmlformats.org/officeDocument/2006/relationships/image" Target="../media/image46.jpeg"/><Relationship Id="rId45" Type="http://schemas.openxmlformats.org/officeDocument/2006/relationships/image" Target="../media/image47.jpeg"/><Relationship Id="rId46" Type="http://schemas.openxmlformats.org/officeDocument/2006/relationships/image" Target="../media/image48.jpeg"/><Relationship Id="rId47" Type="http://schemas.openxmlformats.org/officeDocument/2006/relationships/image" Target="../media/image49.jpeg"/><Relationship Id="rId48" Type="http://schemas.openxmlformats.org/officeDocument/2006/relationships/image" Target="../media/image50.png"/><Relationship Id="rId49"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30" Type="http://schemas.openxmlformats.org/officeDocument/2006/relationships/image" Target="../media/image32.jpeg"/><Relationship Id="rId31" Type="http://schemas.openxmlformats.org/officeDocument/2006/relationships/image" Target="../media/image33.jpeg"/><Relationship Id="rId32" Type="http://schemas.openxmlformats.org/officeDocument/2006/relationships/image" Target="../media/image34.jpeg"/><Relationship Id="rId33" Type="http://schemas.openxmlformats.org/officeDocument/2006/relationships/image" Target="../media/image35.jpeg"/><Relationship Id="rId34" Type="http://schemas.openxmlformats.org/officeDocument/2006/relationships/image" Target="../media/image36.jpeg"/><Relationship Id="rId35" Type="http://schemas.openxmlformats.org/officeDocument/2006/relationships/image" Target="../media/image37.jpeg"/><Relationship Id="rId36" Type="http://schemas.openxmlformats.org/officeDocument/2006/relationships/image" Target="../media/image38.jpeg"/><Relationship Id="rId37" Type="http://schemas.openxmlformats.org/officeDocument/2006/relationships/image" Target="../media/image39.jpeg"/><Relationship Id="rId38" Type="http://schemas.openxmlformats.org/officeDocument/2006/relationships/image" Target="../media/image40.jpeg"/><Relationship Id="rId39" Type="http://schemas.openxmlformats.org/officeDocument/2006/relationships/image" Target="../media/image41.jpeg"/><Relationship Id="rId20" Type="http://schemas.openxmlformats.org/officeDocument/2006/relationships/image" Target="../media/image22.jpeg"/><Relationship Id="rId21" Type="http://schemas.openxmlformats.org/officeDocument/2006/relationships/image" Target="../media/image23.jpeg"/><Relationship Id="rId22" Type="http://schemas.openxmlformats.org/officeDocument/2006/relationships/image" Target="../media/image24.jpeg"/><Relationship Id="rId23" Type="http://schemas.openxmlformats.org/officeDocument/2006/relationships/image" Target="../media/image25.jpeg"/><Relationship Id="rId24" Type="http://schemas.openxmlformats.org/officeDocument/2006/relationships/image" Target="../media/image26.jpeg"/><Relationship Id="rId25" Type="http://schemas.openxmlformats.org/officeDocument/2006/relationships/image" Target="../media/image27.png"/><Relationship Id="rId26" Type="http://schemas.openxmlformats.org/officeDocument/2006/relationships/image" Target="../media/image28.jpeg"/><Relationship Id="rId27" Type="http://schemas.openxmlformats.org/officeDocument/2006/relationships/image" Target="../media/image29.jpeg"/><Relationship Id="rId28" Type="http://schemas.openxmlformats.org/officeDocument/2006/relationships/image" Target="../media/image30.jpeg"/><Relationship Id="rId29" Type="http://schemas.openxmlformats.org/officeDocument/2006/relationships/image" Target="../media/image31.jpeg"/><Relationship Id="rId60" Type="http://schemas.openxmlformats.org/officeDocument/2006/relationships/image" Target="../media/image62.jpeg"/><Relationship Id="rId61" Type="http://schemas.openxmlformats.org/officeDocument/2006/relationships/image" Target="../media/image63.jpeg"/><Relationship Id="rId62" Type="http://schemas.openxmlformats.org/officeDocument/2006/relationships/image" Target="../media/image64.jpeg"/><Relationship Id="rId10" Type="http://schemas.openxmlformats.org/officeDocument/2006/relationships/image" Target="../media/image12.jpeg"/><Relationship Id="rId11" Type="http://schemas.openxmlformats.org/officeDocument/2006/relationships/image" Target="../media/image13.jpeg"/><Relationship Id="rId12"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5" Type="http://schemas.openxmlformats.org/officeDocument/2006/relationships/image" Target="../media/image103.png"/><Relationship Id="rId6"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8.jpeg"/><Relationship Id="rId5" Type="http://schemas.openxmlformats.org/officeDocument/2006/relationships/image" Target="../media/image70.png"/><Relationship Id="rId6"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51.xml.rels><?xml version="1.0" encoding="UTF-8" standalone="yes"?>
<Relationships xmlns="http://schemas.openxmlformats.org/package/2006/relationships"><Relationship Id="rId9" Type="http://schemas.microsoft.com/office/2007/relationships/media" Target="../media/media13.WAV"/><Relationship Id="rId20" Type="http://schemas.openxmlformats.org/officeDocument/2006/relationships/image" Target="../media/image114.png"/><Relationship Id="rId21" Type="http://schemas.openxmlformats.org/officeDocument/2006/relationships/image" Target="../media/image115.png"/><Relationship Id="rId22" Type="http://schemas.openxmlformats.org/officeDocument/2006/relationships/image" Target="../media/image84.png"/><Relationship Id="rId23" Type="http://schemas.openxmlformats.org/officeDocument/2006/relationships/image" Target="../media/image70.png"/><Relationship Id="rId24" Type="http://schemas.openxmlformats.org/officeDocument/2006/relationships/image" Target="../media/image38.jpeg"/><Relationship Id="rId10" Type="http://schemas.openxmlformats.org/officeDocument/2006/relationships/audio" Target="../media/media13.WAV"/><Relationship Id="rId11" Type="http://schemas.microsoft.com/office/2007/relationships/media" Target="../media/media14.WAV"/><Relationship Id="rId12" Type="http://schemas.openxmlformats.org/officeDocument/2006/relationships/audio" Target="../media/media14.WAV"/><Relationship Id="rId13" Type="http://schemas.openxmlformats.org/officeDocument/2006/relationships/slideLayout" Target="../slideLayouts/slideLayout2.xml"/><Relationship Id="rId14" Type="http://schemas.openxmlformats.org/officeDocument/2006/relationships/image" Target="../media/image108.png"/><Relationship Id="rId15" Type="http://schemas.openxmlformats.org/officeDocument/2006/relationships/image" Target="../media/image109.png"/><Relationship Id="rId16" Type="http://schemas.openxmlformats.org/officeDocument/2006/relationships/image" Target="../media/image110.png"/><Relationship Id="rId17" Type="http://schemas.openxmlformats.org/officeDocument/2006/relationships/image" Target="../media/image111.png"/><Relationship Id="rId18" Type="http://schemas.openxmlformats.org/officeDocument/2006/relationships/image" Target="../media/image112.png"/><Relationship Id="rId19" Type="http://schemas.openxmlformats.org/officeDocument/2006/relationships/image" Target="../media/image113.png"/><Relationship Id="rId1" Type="http://schemas.microsoft.com/office/2007/relationships/media" Target="../media/media9.WAV"/><Relationship Id="rId2" Type="http://schemas.openxmlformats.org/officeDocument/2006/relationships/audio" Target="../media/media9.WAV"/><Relationship Id="rId3" Type="http://schemas.microsoft.com/office/2007/relationships/media" Target="../media/media10.WAV"/><Relationship Id="rId4" Type="http://schemas.openxmlformats.org/officeDocument/2006/relationships/audio" Target="../media/media10.WAV"/><Relationship Id="rId5" Type="http://schemas.microsoft.com/office/2007/relationships/media" Target="../media/media11.WAV"/><Relationship Id="rId6" Type="http://schemas.openxmlformats.org/officeDocument/2006/relationships/audio" Target="../media/media11.WAV"/><Relationship Id="rId7" Type="http://schemas.microsoft.com/office/2007/relationships/media" Target="../media/media12.WAV"/><Relationship Id="rId8" Type="http://schemas.openxmlformats.org/officeDocument/2006/relationships/audio" Target="../media/media12.WAV"/></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hyperlink" Target="http://upload.wikimedia.org/wikipedia/commons/2/23/Johann-Baptist_Lampi_d._%C3%84._007.jpg" TargetMode="External"/><Relationship Id="rId4" Type="http://schemas.openxmlformats.org/officeDocument/2006/relationships/image" Target="../media/image118.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 Id="rId3" Type="http://schemas.openxmlformats.org/officeDocument/2006/relationships/image" Target="../media/image12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124.jpeg"/></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hyperlink" Target="http://www.earlyamerica.com/benedict.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hyperlink" Target="http://www.earlyamerica.com/benedict.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hyperlink" Target="http://www.earlyamerica.com/benedict.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40.jpeg"/><Relationship Id="rId5"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hyperlink" Target="http://www.earlyamerica.com/benedict.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hyperlink" Target="http://www.earlyamerica.com/benedict.html"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30.jpe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31.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 Id="rId3"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4.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5.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 Id="rId3"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jpeg"/><Relationship Id="rId3" Type="http://schemas.openxmlformats.org/officeDocument/2006/relationships/image" Target="../media/image13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84.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4.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4.jpeg"/><Relationship Id="rId5" Type="http://schemas.openxmlformats.org/officeDocument/2006/relationships/image" Target="../media/image143.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jpeg"/></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44.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4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4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48.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2.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50.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5" Type="http://schemas.openxmlformats.org/officeDocument/2006/relationships/image" Target="../media/image5.jpe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6.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 Id="rId3" Type="http://schemas.openxmlformats.org/officeDocument/2006/relationships/image" Target="../media/image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DDC4855-24AA-4C18-B722-47C57EE69EC6}" type="slidenum">
              <a:rPr lang="en-US" smtClean="0"/>
              <a:pPr>
                <a:defRPr/>
              </a:pPr>
              <a:t>1</a:t>
            </a:fld>
            <a:endParaRPr lang="en-US"/>
          </a:p>
        </p:txBody>
      </p:sp>
      <p:sp>
        <p:nvSpPr>
          <p:cNvPr id="8" name="TextBox 7"/>
          <p:cNvSpPr txBox="1"/>
          <p:nvPr/>
        </p:nvSpPr>
        <p:spPr>
          <a:xfrm>
            <a:off x="2490952" y="1296125"/>
            <a:ext cx="1447800" cy="1569660"/>
          </a:xfrm>
          <a:prstGeom prst="rect">
            <a:avLst/>
          </a:prstGeom>
          <a:noFill/>
        </p:spPr>
        <p:txBody>
          <a:bodyPr wrap="square" rtlCol="0">
            <a:spAutoFit/>
          </a:bodyPr>
          <a:lstStyle/>
          <a:p>
            <a:r>
              <a:rPr lang="en-US" sz="9600" b="1" dirty="0" smtClean="0">
                <a:solidFill>
                  <a:srgbClr val="FF0000"/>
                </a:solidFill>
                <a:latin typeface="Felix Titling" pitchFamily="82" charset="0"/>
              </a:rPr>
              <a:t>R</a:t>
            </a:r>
            <a:endParaRPr lang="en-US" sz="9600" b="1" dirty="0">
              <a:solidFill>
                <a:srgbClr val="FF0000"/>
              </a:solidFill>
              <a:latin typeface="Felix Titling" pitchFamily="82" charset="0"/>
            </a:endParaRPr>
          </a:p>
        </p:txBody>
      </p:sp>
      <p:sp>
        <p:nvSpPr>
          <p:cNvPr id="2" name="TextBox 1"/>
          <p:cNvSpPr txBox="1"/>
          <p:nvPr/>
        </p:nvSpPr>
        <p:spPr>
          <a:xfrm>
            <a:off x="3352800" y="1820005"/>
            <a:ext cx="2971800" cy="584775"/>
          </a:xfrm>
          <a:prstGeom prst="rect">
            <a:avLst/>
          </a:prstGeom>
          <a:noFill/>
        </p:spPr>
        <p:txBody>
          <a:bodyPr wrap="square" rtlCol="0">
            <a:spAutoFit/>
          </a:bodyPr>
          <a:lstStyle/>
          <a:p>
            <a:r>
              <a:rPr lang="en-US" sz="3200" b="1" dirty="0" smtClean="0">
                <a:solidFill>
                  <a:srgbClr val="FF0000"/>
                </a:solidFill>
                <a:latin typeface="Felix Titling" pitchFamily="82" charset="0"/>
              </a:rPr>
              <a:t>evolution</a:t>
            </a:r>
            <a:endParaRPr lang="en-US" sz="3200" b="1" dirty="0">
              <a:solidFill>
                <a:srgbClr val="FF0000"/>
              </a:solidFill>
              <a:latin typeface="Felix Titling" pitchFamily="82" charset="0"/>
            </a:endParaRPr>
          </a:p>
        </p:txBody>
      </p:sp>
      <p:pic>
        <p:nvPicPr>
          <p:cNvPr id="6" name="08 Revolution 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696200" y="5410200"/>
            <a:ext cx="45719" cy="45719"/>
          </a:xfrm>
          <a:prstGeom prst="rect">
            <a:avLst/>
          </a:prstGeom>
        </p:spPr>
      </p:pic>
      <p:sp>
        <p:nvSpPr>
          <p:cNvPr id="7" name="TextBox 6"/>
          <p:cNvSpPr txBox="1"/>
          <p:nvPr/>
        </p:nvSpPr>
        <p:spPr>
          <a:xfrm>
            <a:off x="5803024" y="1703865"/>
            <a:ext cx="433552" cy="707886"/>
          </a:xfrm>
          <a:prstGeom prst="rect">
            <a:avLst/>
          </a:prstGeom>
          <a:noFill/>
        </p:spPr>
        <p:txBody>
          <a:bodyPr wrap="square" rtlCol="0">
            <a:spAutoFit/>
          </a:bodyPr>
          <a:lstStyle/>
          <a:p>
            <a:r>
              <a:rPr lang="en-US" sz="4000" b="1" dirty="0" smtClean="0">
                <a:solidFill>
                  <a:srgbClr val="FF0000"/>
                </a:solidFill>
                <a:latin typeface="Felix Titling" pitchFamily="82" charset="0"/>
              </a:rPr>
              <a:t>!</a:t>
            </a:r>
            <a:endParaRPr lang="en-US" sz="4000" b="1" dirty="0">
              <a:solidFill>
                <a:srgbClr val="FF0000"/>
              </a:solidFill>
              <a:latin typeface="Felix Titling" pitchFamily="82" charset="0"/>
            </a:endParaRPr>
          </a:p>
        </p:txBody>
      </p:sp>
    </p:spTree>
    <p:extLst>
      <p:ext uri="{BB962C8B-B14F-4D97-AF65-F5344CB8AC3E}">
        <p14:creationId xmlns:p14="http://schemas.microsoft.com/office/powerpoint/2010/main" val="1863100046"/>
      </p:ext>
    </p:extLst>
  </p:cSld>
  <p:clrMapOvr>
    <a:masterClrMapping/>
  </p:clrMapOvr>
  <p:transition xmlns:p14="http://schemas.microsoft.com/office/powerpoint/2010/main" spd="slow" advClick="0" advTm="24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910" fill="hold">
                                          <p:stCondLst>
                                            <p:cond delay="0"/>
                                          </p:stCondLst>
                                        </p:cTn>
                                        <p:tgtEl>
                                          <p:spTgt spid="2"/>
                                        </p:tgtEl>
                                        <p:attrNameLst>
                                          <p:attrName>style.rotation</p:attrName>
                                        </p:attrNameLst>
                                      </p:cBhvr>
                                      <p:to>
                                        <p:strVal val="-45.0"/>
                                      </p:to>
                                    </p:set>
                                    <p:anim calcmode="lin" valueType="num">
                                      <p:cBhvr>
                                        <p:cTn id="8" dur="910" fill="hold">
                                          <p:stCondLst>
                                            <p:cond delay="910"/>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910"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312" decel="50000" autoRev="1" fill="hold">
                                          <p:stCondLst>
                                            <p:cond delay="910"/>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272" fill="hold">
                                          <p:stCondLst>
                                            <p:cond delay="1728"/>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0000"/>
                            </p:stCondLst>
                            <p:childTnLst>
                              <p:par>
                                <p:cTn id="13" presetID="1" presetClass="mediacall" presetSubtype="0" fill="hold" nodeType="afterEffect">
                                  <p:stCondLst>
                                    <p:cond delay="0"/>
                                  </p:stCondLst>
                                  <p:childTnLst>
                                    <p:cmd type="call" cmd="playFrom(0.0)">
                                      <p:cBhvr>
                                        <p:cTn id="14" dur="1" fill="hold"/>
                                        <p:tgtEl>
                                          <p:spTgt spid="6"/>
                                        </p:tgtEl>
                                      </p:cBhvr>
                                    </p:cmd>
                                  </p:childTnLst>
                                </p:cTn>
                              </p:par>
                            </p:childTnLst>
                          </p:cTn>
                        </p:par>
                        <p:par>
                          <p:cTn id="15" fill="hold">
                            <p:stCondLst>
                              <p:cond delay="10000"/>
                            </p:stCondLst>
                            <p:childTnLst>
                              <p:par>
                                <p:cTn id="16" presetID="10" presetClass="entr" presetSubtype="0"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22" fill="hold" display="0">
                  <p:stCondLst>
                    <p:cond delay="indefinite"/>
                  </p:stCondLst>
                  <p:endCondLst>
                    <p:cond evt="onStopAudio" delay="0">
                      <p:tgtEl>
                        <p:sldTgt/>
                      </p:tgtEl>
                    </p:cond>
                  </p:endCondLst>
                </p:cTn>
                <p:tgtEl>
                  <p:spTgt spid="6"/>
                </p:tgtEl>
              </p:cMediaNode>
            </p:audio>
          </p:childTnLst>
        </p:cTn>
      </p:par>
    </p:tnLst>
    <p:bldLst>
      <p:bldP spid="8" grpId="0"/>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5" name="Text Box 10"/>
          <p:cNvSpPr txBox="1">
            <a:spLocks noChangeArrowheads="1"/>
          </p:cNvSpPr>
          <p:nvPr/>
        </p:nvSpPr>
        <p:spPr bwMode="auto">
          <a:xfrm>
            <a:off x="1143000" y="1143000"/>
            <a:ext cx="2133600" cy="533400"/>
          </a:xfrm>
          <a:prstGeom prst="rect">
            <a:avLst/>
          </a:prstGeom>
          <a:noFill/>
          <a:ln w="9525">
            <a:solidFill>
              <a:srgbClr val="0000FF"/>
            </a:solidFill>
            <a:miter lim="800000"/>
            <a:headEnd/>
            <a:tailEnd/>
          </a:ln>
        </p:spPr>
        <p:txBody>
          <a:bodyPr/>
          <a:lstStyle/>
          <a:p>
            <a:pPr eaLnBrk="0" hangingPunct="0"/>
            <a:r>
              <a:rPr lang="en-US" sz="1000" b="1" dirty="0">
                <a:solidFill>
                  <a:schemeClr val="bg1"/>
                </a:solidFill>
                <a:cs typeface="Times New Roman" pitchFamily="18" charset="0"/>
              </a:rPr>
              <a:t>Wore ordinary clothing; no recognition for service; rarely received pay on time</a:t>
            </a:r>
            <a:endParaRPr lang="en-US" dirty="0">
              <a:solidFill>
                <a:schemeClr val="bg1"/>
              </a:solidFill>
            </a:endParaRPr>
          </a:p>
        </p:txBody>
      </p:sp>
      <p:sp>
        <p:nvSpPr>
          <p:cNvPr id="21506" name="Text Box 5"/>
          <p:cNvSpPr txBox="1">
            <a:spLocks noChangeArrowheads="1"/>
          </p:cNvSpPr>
          <p:nvPr/>
        </p:nvSpPr>
        <p:spPr bwMode="auto">
          <a:xfrm>
            <a:off x="1143000" y="3581400"/>
            <a:ext cx="1981200" cy="3810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Protecting home and family; fighting for freedom</a:t>
            </a:r>
            <a:endParaRPr lang="en-US" dirty="0">
              <a:solidFill>
                <a:schemeClr val="bg1"/>
              </a:solidFill>
            </a:endParaRPr>
          </a:p>
        </p:txBody>
      </p:sp>
      <p:sp>
        <p:nvSpPr>
          <p:cNvPr id="21507" name="Text Box 11"/>
          <p:cNvSpPr txBox="1">
            <a:spLocks noChangeArrowheads="1"/>
          </p:cNvSpPr>
          <p:nvPr/>
        </p:nvSpPr>
        <p:spPr bwMode="auto">
          <a:xfrm>
            <a:off x="6172200" y="1066800"/>
            <a:ext cx="2171700" cy="571500"/>
          </a:xfrm>
          <a:prstGeom prst="rect">
            <a:avLst/>
          </a:prstGeom>
          <a:noFill/>
          <a:ln w="9525">
            <a:solidFill>
              <a:srgbClr val="FF0000"/>
            </a:solidFill>
            <a:miter lim="800000"/>
            <a:headEnd/>
            <a:tailEnd/>
          </a:ln>
        </p:spPr>
        <p:txBody>
          <a:bodyPr/>
          <a:lstStyle/>
          <a:p>
            <a:r>
              <a:rPr lang="en-US" sz="1000" b="1" dirty="0">
                <a:solidFill>
                  <a:schemeClr val="bg1"/>
                </a:solidFill>
                <a:cs typeface="Arial" charset="0"/>
              </a:rPr>
              <a:t>Red uniforms for all; many awards and decorations to boost morale; paid on time!</a:t>
            </a:r>
            <a:endParaRPr lang="en-US" dirty="0">
              <a:solidFill>
                <a:schemeClr val="bg1"/>
              </a:solidFill>
              <a:cs typeface="Arial" charset="0"/>
            </a:endParaRPr>
          </a:p>
        </p:txBody>
      </p:sp>
      <p:sp>
        <p:nvSpPr>
          <p:cNvPr id="21508" name="Text Box 9"/>
          <p:cNvSpPr txBox="1">
            <a:spLocks noChangeArrowheads="1"/>
          </p:cNvSpPr>
          <p:nvPr/>
        </p:nvSpPr>
        <p:spPr bwMode="auto">
          <a:xfrm>
            <a:off x="1143000" y="1905000"/>
            <a:ext cx="2133600" cy="6350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Shortage of food, clothing, tents, blankets, medicine, weapons, ammunition; access only to land routes</a:t>
            </a:r>
            <a:endParaRPr lang="en-US" sz="1000" dirty="0">
              <a:solidFill>
                <a:schemeClr val="bg1"/>
              </a:solidFill>
            </a:endParaRPr>
          </a:p>
        </p:txBody>
      </p:sp>
      <p:sp>
        <p:nvSpPr>
          <p:cNvPr id="21509" name="Text Box 7"/>
          <p:cNvSpPr txBox="1">
            <a:spLocks noChangeArrowheads="1"/>
          </p:cNvSpPr>
          <p:nvPr/>
        </p:nvSpPr>
        <p:spPr bwMode="auto">
          <a:xfrm>
            <a:off x="990600" y="2743200"/>
            <a:ext cx="2362200" cy="6096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Very little wealth; no power to tax; wealthiest colonists were Loyalists; limited manufacturing</a:t>
            </a:r>
            <a:endParaRPr lang="en-US" dirty="0">
              <a:solidFill>
                <a:schemeClr val="bg1"/>
              </a:solidFill>
            </a:endParaRPr>
          </a:p>
        </p:txBody>
      </p:sp>
      <p:sp>
        <p:nvSpPr>
          <p:cNvPr id="21510" name="Text Box 8"/>
          <p:cNvSpPr txBox="1">
            <a:spLocks noChangeArrowheads="1"/>
          </p:cNvSpPr>
          <p:nvPr/>
        </p:nvSpPr>
        <p:spPr bwMode="auto">
          <a:xfrm>
            <a:off x="6172200" y="1828800"/>
            <a:ext cx="1905000" cy="609600"/>
          </a:xfrm>
          <a:prstGeom prst="rect">
            <a:avLst/>
          </a:prstGeom>
          <a:noFill/>
          <a:ln w="9525">
            <a:solidFill>
              <a:srgbClr val="FF0000"/>
            </a:solidFill>
            <a:miter lim="800000"/>
            <a:headEnd/>
            <a:tailEnd/>
          </a:ln>
        </p:spPr>
        <p:txBody>
          <a:bodyPr/>
          <a:lstStyle/>
          <a:p>
            <a:endParaRPr lang="en-US" sz="1000" b="1" dirty="0">
              <a:cs typeface="Times New Roman" pitchFamily="18" charset="0"/>
            </a:endParaRPr>
          </a:p>
          <a:p>
            <a:pPr eaLnBrk="0" hangingPunct="0"/>
            <a:r>
              <a:rPr lang="en-US" sz="1000" b="1" dirty="0">
                <a:solidFill>
                  <a:schemeClr val="bg1"/>
                </a:solidFill>
                <a:cs typeface="Times New Roman" pitchFamily="18" charset="0"/>
              </a:rPr>
              <a:t>Had everything colonials lacked; controlled seacoast</a:t>
            </a:r>
            <a:endParaRPr lang="en-US" dirty="0">
              <a:solidFill>
                <a:schemeClr val="bg1"/>
              </a:solidFill>
            </a:endParaRPr>
          </a:p>
        </p:txBody>
      </p:sp>
      <p:sp>
        <p:nvSpPr>
          <p:cNvPr id="21511" name="Text Box 6"/>
          <p:cNvSpPr txBox="1">
            <a:spLocks noChangeArrowheads="1"/>
          </p:cNvSpPr>
          <p:nvPr/>
        </p:nvSpPr>
        <p:spPr bwMode="auto">
          <a:xfrm>
            <a:off x="6096000" y="2667000"/>
            <a:ext cx="2286000" cy="533400"/>
          </a:xfrm>
          <a:prstGeom prst="rect">
            <a:avLst/>
          </a:prstGeom>
          <a:noFill/>
          <a:ln w="9525">
            <a:solidFill>
              <a:srgbClr val="FF0000"/>
            </a:solidFill>
            <a:miter lim="800000"/>
            <a:headEnd/>
            <a:tailEnd/>
          </a:ln>
        </p:spPr>
        <p:txBody>
          <a:bodyPr/>
          <a:lstStyle/>
          <a:p>
            <a:pPr eaLnBrk="0" hangingPunct="0"/>
            <a:r>
              <a:rPr lang="en-US" sz="1000" b="1" dirty="0">
                <a:solidFill>
                  <a:schemeClr val="bg1"/>
                </a:solidFill>
                <a:cs typeface="Times New Roman" pitchFamily="18" charset="0"/>
              </a:rPr>
              <a:t>Richest country in the world; many factories; world-wide supply network</a:t>
            </a:r>
            <a:endParaRPr lang="en-US" dirty="0">
              <a:solidFill>
                <a:schemeClr val="bg1"/>
              </a:solidFill>
            </a:endParaRPr>
          </a:p>
        </p:txBody>
      </p:sp>
      <p:sp>
        <p:nvSpPr>
          <p:cNvPr id="21512" name="Text Box 4"/>
          <p:cNvSpPr txBox="1">
            <a:spLocks noChangeArrowheads="1"/>
          </p:cNvSpPr>
          <p:nvPr/>
        </p:nvSpPr>
        <p:spPr bwMode="auto">
          <a:xfrm>
            <a:off x="6096000" y="3505200"/>
            <a:ext cx="2057400" cy="381000"/>
          </a:xfrm>
          <a:prstGeom prst="rect">
            <a:avLst/>
          </a:prstGeom>
          <a:noFill/>
          <a:ln w="9525">
            <a:solidFill>
              <a:srgbClr val="FF0000"/>
            </a:solidFill>
            <a:miter lim="800000"/>
            <a:headEnd/>
            <a:tailEnd/>
          </a:ln>
        </p:spPr>
        <p:txBody>
          <a:bodyPr/>
          <a:lstStyle/>
          <a:p>
            <a:pPr eaLnBrk="0" hangingPunct="0"/>
            <a:r>
              <a:rPr lang="en-US" sz="1000" b="1" dirty="0">
                <a:solidFill>
                  <a:schemeClr val="bg1"/>
                </a:solidFill>
                <a:cs typeface="Times New Roman" pitchFamily="18" charset="0"/>
              </a:rPr>
              <a:t>Following orders; England was never threatened.</a:t>
            </a:r>
            <a:endParaRPr lang="en-US" dirty="0">
              <a:solidFill>
                <a:schemeClr val="bg1"/>
              </a:solidFill>
            </a:endParaRPr>
          </a:p>
        </p:txBody>
      </p:sp>
      <p:sp>
        <p:nvSpPr>
          <p:cNvPr id="21513" name="Rectangle 12"/>
          <p:cNvSpPr>
            <a:spLocks noChangeArrowheads="1"/>
          </p:cNvSpPr>
          <p:nvPr/>
        </p:nvSpPr>
        <p:spPr bwMode="auto">
          <a:xfrm>
            <a:off x="3429000" y="533400"/>
            <a:ext cx="2082800" cy="611188"/>
          </a:xfrm>
          <a:prstGeom prst="rect">
            <a:avLst/>
          </a:prstGeom>
          <a:noFill/>
          <a:ln w="9525">
            <a:noFill/>
            <a:miter lim="800000"/>
            <a:headEnd/>
            <a:tailEnd/>
          </a:ln>
        </p:spPr>
        <p:txBody>
          <a:bodyPr wrap="none" anchor="ctr">
            <a:spAutoFit/>
          </a:bodyPr>
          <a:lstStyle/>
          <a:p>
            <a:r>
              <a:rPr lang="en-US" sz="1600" b="1" dirty="0">
                <a:solidFill>
                  <a:srgbClr val="FFFF00"/>
                </a:solidFill>
                <a:cs typeface="Times New Roman" pitchFamily="18" charset="0"/>
              </a:rPr>
              <a:t>___Military Duty___</a:t>
            </a:r>
            <a:endParaRPr lang="en-US" sz="1100" dirty="0">
              <a:solidFill>
                <a:srgbClr val="FFFF00"/>
              </a:solidFill>
            </a:endParaRPr>
          </a:p>
          <a:p>
            <a:pPr eaLnBrk="0" hangingPunct="0"/>
            <a:endParaRPr lang="en-US" dirty="0"/>
          </a:p>
        </p:txBody>
      </p:sp>
      <p:sp>
        <p:nvSpPr>
          <p:cNvPr id="33802" name="Rectangle 13"/>
          <p:cNvSpPr>
            <a:spLocks noChangeArrowheads="1"/>
          </p:cNvSpPr>
          <p:nvPr/>
        </p:nvSpPr>
        <p:spPr bwMode="auto">
          <a:xfrm>
            <a:off x="57150" y="2146300"/>
            <a:ext cx="9144000" cy="0"/>
          </a:xfrm>
          <a:prstGeom prst="rect">
            <a:avLst/>
          </a:prstGeom>
          <a:noFill/>
          <a:ln w="9525">
            <a:noFill/>
            <a:miter lim="800000"/>
            <a:headEnd/>
            <a:tailEnd/>
          </a:ln>
        </p:spPr>
        <p:txBody>
          <a:bodyPr wrap="none" anchor="ctr">
            <a:spAutoFit/>
          </a:bodyPr>
          <a:lstStyle/>
          <a:p>
            <a:endParaRPr lang="en-US"/>
          </a:p>
        </p:txBody>
      </p:sp>
      <p:sp>
        <p:nvSpPr>
          <p:cNvPr id="21515" name="Rectangle 14"/>
          <p:cNvSpPr>
            <a:spLocks noChangeArrowheads="1"/>
          </p:cNvSpPr>
          <p:nvPr/>
        </p:nvSpPr>
        <p:spPr bwMode="auto">
          <a:xfrm>
            <a:off x="3276600" y="1295400"/>
            <a:ext cx="2746375" cy="611188"/>
          </a:xfrm>
          <a:prstGeom prst="rect">
            <a:avLst/>
          </a:prstGeom>
          <a:noFill/>
          <a:ln w="9525">
            <a:noFill/>
            <a:miter lim="800000"/>
            <a:headEnd/>
            <a:tailEnd/>
          </a:ln>
        </p:spPr>
        <p:txBody>
          <a:bodyPr wrap="none" anchor="ctr">
            <a:spAutoFit/>
          </a:bodyPr>
          <a:lstStyle/>
          <a:p>
            <a:r>
              <a:rPr lang="en-US" sz="1600" b="1" dirty="0">
                <a:solidFill>
                  <a:srgbClr val="FFFF00"/>
                </a:solidFill>
                <a:cs typeface="Times New Roman" pitchFamily="18" charset="0"/>
              </a:rPr>
              <a:t>___</a:t>
            </a:r>
            <a:r>
              <a:rPr lang="en-US" sz="1600" b="1" dirty="0" smtClean="0">
                <a:solidFill>
                  <a:srgbClr val="FFFF00"/>
                </a:solidFill>
                <a:cs typeface="Times New Roman" pitchFamily="18" charset="0"/>
              </a:rPr>
              <a:t>Uniforms </a:t>
            </a:r>
            <a:r>
              <a:rPr lang="en-US" sz="1600" b="1" dirty="0">
                <a:solidFill>
                  <a:srgbClr val="FFFF00"/>
                </a:solidFill>
                <a:cs typeface="Times New Roman" pitchFamily="18" charset="0"/>
              </a:rPr>
              <a:t>&amp; Awards___</a:t>
            </a:r>
            <a:endParaRPr lang="en-US" sz="1100" dirty="0">
              <a:solidFill>
                <a:srgbClr val="FFFF00"/>
              </a:solidFill>
            </a:endParaRPr>
          </a:p>
          <a:p>
            <a:pPr eaLnBrk="0" hangingPunct="0"/>
            <a:endParaRPr lang="en-US" dirty="0"/>
          </a:p>
        </p:txBody>
      </p:sp>
      <p:sp>
        <p:nvSpPr>
          <p:cNvPr id="21516" name="Rectangle 15"/>
          <p:cNvSpPr>
            <a:spLocks noChangeArrowheads="1"/>
          </p:cNvSpPr>
          <p:nvPr/>
        </p:nvSpPr>
        <p:spPr bwMode="auto">
          <a:xfrm>
            <a:off x="3581400" y="1828800"/>
            <a:ext cx="2532063" cy="584200"/>
          </a:xfrm>
          <a:prstGeom prst="rect">
            <a:avLst/>
          </a:prstGeom>
          <a:noFill/>
          <a:ln w="9525">
            <a:noFill/>
            <a:miter lim="800000"/>
            <a:headEnd/>
            <a:tailEnd/>
          </a:ln>
        </p:spPr>
        <p:txBody>
          <a:bodyPr wrap="none" anchor="ctr">
            <a:spAutoFit/>
          </a:bodyPr>
          <a:lstStyle/>
          <a:p>
            <a:pPr eaLnBrk="0" hangingPunct="0"/>
            <a:r>
              <a:rPr lang="en-US" sz="1600" b="1" dirty="0">
                <a:solidFill>
                  <a:srgbClr val="FFFF00"/>
                </a:solidFill>
              </a:rPr>
              <a:t>Weapons, Supplies &amp;</a:t>
            </a:r>
            <a:endParaRPr lang="en-US" sz="1100" dirty="0">
              <a:solidFill>
                <a:srgbClr val="FFFF00"/>
              </a:solidFill>
            </a:endParaRPr>
          </a:p>
          <a:p>
            <a:pPr eaLnBrk="0" hangingPunct="0"/>
            <a:r>
              <a:rPr lang="en-US" sz="1600" b="1" dirty="0">
                <a:solidFill>
                  <a:srgbClr val="FFFF00"/>
                </a:solidFill>
                <a:cs typeface="Times New Roman" pitchFamily="18" charset="0"/>
              </a:rPr>
              <a:t>___Transportation_____</a:t>
            </a:r>
            <a:endParaRPr lang="en-US" dirty="0">
              <a:solidFill>
                <a:srgbClr val="FFFF00"/>
              </a:solidFill>
            </a:endParaRPr>
          </a:p>
        </p:txBody>
      </p:sp>
      <p:sp>
        <p:nvSpPr>
          <p:cNvPr id="33805" name="Rectangle 16"/>
          <p:cNvSpPr>
            <a:spLocks noChangeArrowheads="1"/>
          </p:cNvSpPr>
          <p:nvPr/>
        </p:nvSpPr>
        <p:spPr bwMode="auto">
          <a:xfrm>
            <a:off x="0" y="3703638"/>
            <a:ext cx="184150" cy="366712"/>
          </a:xfrm>
          <a:prstGeom prst="rect">
            <a:avLst/>
          </a:prstGeom>
          <a:noFill/>
          <a:ln w="9525">
            <a:noFill/>
            <a:miter lim="800000"/>
            <a:headEnd/>
            <a:tailEnd/>
          </a:ln>
        </p:spPr>
        <p:txBody>
          <a:bodyPr wrap="none" anchor="ctr">
            <a:spAutoFit/>
          </a:bodyPr>
          <a:lstStyle/>
          <a:p>
            <a:endParaRPr lang="en-US"/>
          </a:p>
        </p:txBody>
      </p:sp>
      <p:sp>
        <p:nvSpPr>
          <p:cNvPr id="21518" name="Rectangle 17"/>
          <p:cNvSpPr>
            <a:spLocks noChangeArrowheads="1"/>
          </p:cNvSpPr>
          <p:nvPr/>
        </p:nvSpPr>
        <p:spPr bwMode="auto">
          <a:xfrm>
            <a:off x="3505200" y="2819400"/>
            <a:ext cx="2609850" cy="338138"/>
          </a:xfrm>
          <a:prstGeom prst="rect">
            <a:avLst/>
          </a:prstGeom>
          <a:noFill/>
          <a:ln w="9525">
            <a:noFill/>
            <a:miter lim="800000"/>
            <a:headEnd/>
            <a:tailEnd/>
          </a:ln>
        </p:spPr>
        <p:txBody>
          <a:bodyPr wrap="none" anchor="ctr">
            <a:spAutoFit/>
          </a:bodyPr>
          <a:lstStyle/>
          <a:p>
            <a:r>
              <a:rPr lang="en-US" sz="1600" b="1" dirty="0">
                <a:solidFill>
                  <a:srgbClr val="FFFF00"/>
                </a:solidFill>
                <a:cs typeface="Times New Roman" pitchFamily="18" charset="0"/>
              </a:rPr>
              <a:t>___Wealth &amp; Industry___</a:t>
            </a:r>
            <a:endParaRPr lang="en-US" dirty="0">
              <a:solidFill>
                <a:srgbClr val="FFFF00"/>
              </a:solidFill>
            </a:endParaRPr>
          </a:p>
        </p:txBody>
      </p:sp>
      <p:sp>
        <p:nvSpPr>
          <p:cNvPr id="33807" name="Rectangle 18"/>
          <p:cNvSpPr>
            <a:spLocks noChangeArrowheads="1"/>
          </p:cNvSpPr>
          <p:nvPr/>
        </p:nvSpPr>
        <p:spPr bwMode="auto">
          <a:xfrm>
            <a:off x="57150" y="4468813"/>
            <a:ext cx="9144000" cy="0"/>
          </a:xfrm>
          <a:prstGeom prst="rect">
            <a:avLst/>
          </a:prstGeom>
          <a:noFill/>
          <a:ln w="9525">
            <a:noFill/>
            <a:miter lim="800000"/>
            <a:headEnd/>
            <a:tailEnd/>
          </a:ln>
        </p:spPr>
        <p:txBody>
          <a:bodyPr wrap="none" anchor="ctr">
            <a:spAutoFit/>
          </a:bodyPr>
          <a:lstStyle/>
          <a:p>
            <a:endParaRPr lang="en-US"/>
          </a:p>
        </p:txBody>
      </p:sp>
      <p:sp>
        <p:nvSpPr>
          <p:cNvPr id="21520" name="Rectangle 19"/>
          <p:cNvSpPr>
            <a:spLocks noChangeArrowheads="1"/>
          </p:cNvSpPr>
          <p:nvPr/>
        </p:nvSpPr>
        <p:spPr bwMode="auto">
          <a:xfrm>
            <a:off x="3200400" y="3505200"/>
            <a:ext cx="2805113" cy="338138"/>
          </a:xfrm>
          <a:prstGeom prst="rect">
            <a:avLst/>
          </a:prstGeom>
          <a:noFill/>
          <a:ln w="9525">
            <a:noFill/>
            <a:miter lim="800000"/>
            <a:headEnd/>
            <a:tailEnd/>
          </a:ln>
        </p:spPr>
        <p:txBody>
          <a:bodyPr wrap="none" anchor="ctr">
            <a:spAutoFit/>
          </a:bodyPr>
          <a:lstStyle/>
          <a:p>
            <a:pPr eaLnBrk="0" hangingPunct="0"/>
            <a:r>
              <a:rPr lang="en-US" sz="1600" b="1" dirty="0">
                <a:solidFill>
                  <a:srgbClr val="FFFF00"/>
                </a:solidFill>
              </a:rPr>
              <a:t>___Reason for Fighting___</a:t>
            </a:r>
            <a:endParaRPr lang="en-US" dirty="0">
              <a:solidFill>
                <a:srgbClr val="FFFF00"/>
              </a:solidFill>
            </a:endParaRPr>
          </a:p>
        </p:txBody>
      </p:sp>
      <p:sp>
        <p:nvSpPr>
          <p:cNvPr id="21521" name="Text Box 20"/>
          <p:cNvSpPr txBox="1">
            <a:spLocks noChangeArrowheads="1"/>
          </p:cNvSpPr>
          <p:nvPr/>
        </p:nvSpPr>
        <p:spPr bwMode="auto">
          <a:xfrm>
            <a:off x="1143000" y="381000"/>
            <a:ext cx="2286000" cy="533400"/>
          </a:xfrm>
          <a:prstGeom prst="rect">
            <a:avLst/>
          </a:prstGeom>
          <a:noFill/>
          <a:ln w="9525">
            <a:solidFill>
              <a:srgbClr val="0000FF"/>
            </a:solidFill>
            <a:miter lim="800000"/>
            <a:headEnd/>
            <a:tailEnd/>
          </a:ln>
        </p:spPr>
        <p:txBody>
          <a:bodyPr/>
          <a:lstStyle/>
          <a:p>
            <a:r>
              <a:rPr lang="en-US" sz="1000" b="1" dirty="0">
                <a:solidFill>
                  <a:schemeClr val="bg1"/>
                </a:solidFill>
                <a:cs typeface="Arial" charset="0"/>
              </a:rPr>
              <a:t>1-year enlistment; Congress could not draft; Regular Army of 19,000; </a:t>
            </a:r>
          </a:p>
          <a:p>
            <a:r>
              <a:rPr lang="en-US" sz="1000" b="1" dirty="0">
                <a:solidFill>
                  <a:schemeClr val="bg1"/>
                </a:solidFill>
                <a:cs typeface="Arial" charset="0"/>
              </a:rPr>
              <a:t>(400,000 served at different times</a:t>
            </a:r>
            <a:r>
              <a:rPr lang="en-US" sz="1000" b="1" dirty="0">
                <a:solidFill>
                  <a:schemeClr val="bg1"/>
                </a:solidFill>
                <a:latin typeface="Times New Roman" pitchFamily="18" charset="0"/>
              </a:rPr>
              <a:t>)</a:t>
            </a:r>
            <a:endParaRPr lang="en-US" dirty="0">
              <a:solidFill>
                <a:schemeClr val="bg1"/>
              </a:solidFill>
            </a:endParaRPr>
          </a:p>
        </p:txBody>
      </p:sp>
      <p:sp>
        <p:nvSpPr>
          <p:cNvPr id="21522" name="Text Box 21"/>
          <p:cNvSpPr txBox="1">
            <a:spLocks noChangeArrowheads="1"/>
          </p:cNvSpPr>
          <p:nvPr/>
        </p:nvSpPr>
        <p:spPr bwMode="auto">
          <a:xfrm>
            <a:off x="5715000" y="457200"/>
            <a:ext cx="2286000" cy="431800"/>
          </a:xfrm>
          <a:prstGeom prst="rect">
            <a:avLst/>
          </a:prstGeom>
          <a:noFill/>
          <a:ln w="9525">
            <a:solidFill>
              <a:srgbClr val="FF0000"/>
            </a:solidFill>
            <a:miter lim="800000"/>
            <a:headEnd/>
            <a:tailEnd/>
          </a:ln>
        </p:spPr>
        <p:txBody>
          <a:bodyPr/>
          <a:lstStyle/>
          <a:p>
            <a:r>
              <a:rPr lang="en-US" sz="1000" b="1" dirty="0">
                <a:solidFill>
                  <a:schemeClr val="bg1"/>
                </a:solidFill>
                <a:cs typeface="Arial" charset="0"/>
              </a:rPr>
              <a:t>Soldiers were drafted; highly trained; used Hessian mercenaries</a:t>
            </a:r>
            <a:endParaRPr lang="en-US" dirty="0">
              <a:solidFill>
                <a:schemeClr val="bg1"/>
              </a:solidFill>
              <a:cs typeface="Arial" charset="0"/>
            </a:endParaRPr>
          </a:p>
        </p:txBody>
      </p:sp>
      <p:sp>
        <p:nvSpPr>
          <p:cNvPr id="20" name="Plus 19"/>
          <p:cNvSpPr/>
          <p:nvPr/>
        </p:nvSpPr>
        <p:spPr>
          <a:xfrm>
            <a:off x="5562600" y="1295400"/>
            <a:ext cx="2286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Plus 20"/>
          <p:cNvSpPr/>
          <p:nvPr/>
        </p:nvSpPr>
        <p:spPr>
          <a:xfrm>
            <a:off x="5562600" y="2057400"/>
            <a:ext cx="2286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Plus 21"/>
          <p:cNvSpPr/>
          <p:nvPr/>
        </p:nvSpPr>
        <p:spPr>
          <a:xfrm>
            <a:off x="5715000" y="2819400"/>
            <a:ext cx="2286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Plus 22"/>
          <p:cNvSpPr/>
          <p:nvPr/>
        </p:nvSpPr>
        <p:spPr>
          <a:xfrm>
            <a:off x="3352800" y="3505200"/>
            <a:ext cx="2286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Plus 23"/>
          <p:cNvSpPr/>
          <p:nvPr/>
        </p:nvSpPr>
        <p:spPr>
          <a:xfrm>
            <a:off x="5181600" y="533400"/>
            <a:ext cx="2286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fade">
                                      <p:cBhvr>
                                        <p:cTn id="7" dur="2000"/>
                                        <p:tgtEl>
                                          <p:spTgt spid="215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21"/>
                                        </p:tgtEl>
                                        <p:attrNameLst>
                                          <p:attrName>style.visibility</p:attrName>
                                        </p:attrNameLst>
                                      </p:cBhvr>
                                      <p:to>
                                        <p:strVal val="visible"/>
                                      </p:to>
                                    </p:set>
                                    <p:animEffect transition="in" filter="fade">
                                      <p:cBhvr>
                                        <p:cTn id="12" dur="2000"/>
                                        <p:tgtEl>
                                          <p:spTgt spid="215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22"/>
                                        </p:tgtEl>
                                        <p:attrNameLst>
                                          <p:attrName>style.visibility</p:attrName>
                                        </p:attrNameLst>
                                      </p:cBhvr>
                                      <p:to>
                                        <p:strVal val="visible"/>
                                      </p:to>
                                    </p:set>
                                    <p:animEffect transition="in" filter="fade">
                                      <p:cBhvr>
                                        <p:cTn id="17" dur="2000"/>
                                        <p:tgtEl>
                                          <p:spTgt spid="215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15"/>
                                        </p:tgtEl>
                                        <p:attrNameLst>
                                          <p:attrName>style.visibility</p:attrName>
                                        </p:attrNameLst>
                                      </p:cBhvr>
                                      <p:to>
                                        <p:strVal val="visible"/>
                                      </p:to>
                                    </p:set>
                                    <p:animEffect transition="in" filter="fade">
                                      <p:cBhvr>
                                        <p:cTn id="27" dur="2000"/>
                                        <p:tgtEl>
                                          <p:spTgt spid="215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7"/>
                                        </p:tgtEl>
                                        <p:attrNameLst>
                                          <p:attrName>style.visibility</p:attrName>
                                        </p:attrNameLst>
                                      </p:cBhvr>
                                      <p:to>
                                        <p:strVal val="visible"/>
                                      </p:to>
                                    </p:set>
                                    <p:animEffect transition="in" filter="fade">
                                      <p:cBhvr>
                                        <p:cTn id="32" dur="2000"/>
                                        <p:tgtEl>
                                          <p:spTgt spid="215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505"/>
                                        </p:tgtEl>
                                        <p:attrNameLst>
                                          <p:attrName>style.visibility</p:attrName>
                                        </p:attrNameLst>
                                      </p:cBhvr>
                                      <p:to>
                                        <p:strVal val="visible"/>
                                      </p:to>
                                    </p:set>
                                    <p:animEffect transition="in" filter="fade">
                                      <p:cBhvr>
                                        <p:cTn id="37" dur="2000"/>
                                        <p:tgtEl>
                                          <p:spTgt spid="215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fade">
                                      <p:cBhvr>
                                        <p:cTn id="47" dur="20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508"/>
                                        </p:tgtEl>
                                        <p:attrNameLst>
                                          <p:attrName>style.visibility</p:attrName>
                                        </p:attrNameLst>
                                      </p:cBhvr>
                                      <p:to>
                                        <p:strVal val="visible"/>
                                      </p:to>
                                    </p:set>
                                    <p:animEffect transition="in" filter="fade">
                                      <p:cBhvr>
                                        <p:cTn id="52" dur="2000"/>
                                        <p:tgtEl>
                                          <p:spTgt spid="2150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510"/>
                                        </p:tgtEl>
                                        <p:attrNameLst>
                                          <p:attrName>style.visibility</p:attrName>
                                        </p:attrNameLst>
                                      </p:cBhvr>
                                      <p:to>
                                        <p:strVal val="visible"/>
                                      </p:to>
                                    </p:set>
                                    <p:animEffect transition="in" filter="fade">
                                      <p:cBhvr>
                                        <p:cTn id="57" dur="2000"/>
                                        <p:tgtEl>
                                          <p:spTgt spid="215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518"/>
                                        </p:tgtEl>
                                        <p:attrNameLst>
                                          <p:attrName>style.visibility</p:attrName>
                                        </p:attrNameLst>
                                      </p:cBhvr>
                                      <p:to>
                                        <p:strVal val="visible"/>
                                      </p:to>
                                    </p:set>
                                    <p:animEffect transition="in" filter="fade">
                                      <p:cBhvr>
                                        <p:cTn id="67" dur="2000"/>
                                        <p:tgtEl>
                                          <p:spTgt spid="215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511"/>
                                        </p:tgtEl>
                                        <p:attrNameLst>
                                          <p:attrName>style.visibility</p:attrName>
                                        </p:attrNameLst>
                                      </p:cBhvr>
                                      <p:to>
                                        <p:strVal val="visible"/>
                                      </p:to>
                                    </p:set>
                                    <p:animEffect transition="in" filter="fade">
                                      <p:cBhvr>
                                        <p:cTn id="72" dur="2000"/>
                                        <p:tgtEl>
                                          <p:spTgt spid="2151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509"/>
                                        </p:tgtEl>
                                        <p:attrNameLst>
                                          <p:attrName>style.visibility</p:attrName>
                                        </p:attrNameLst>
                                      </p:cBhvr>
                                      <p:to>
                                        <p:strVal val="visible"/>
                                      </p:to>
                                    </p:set>
                                    <p:animEffect transition="in" filter="fade">
                                      <p:cBhvr>
                                        <p:cTn id="77" dur="2000"/>
                                        <p:tgtEl>
                                          <p:spTgt spid="2150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2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520"/>
                                        </p:tgtEl>
                                        <p:attrNameLst>
                                          <p:attrName>style.visibility</p:attrName>
                                        </p:attrNameLst>
                                      </p:cBhvr>
                                      <p:to>
                                        <p:strVal val="visible"/>
                                      </p:to>
                                    </p:set>
                                    <p:animEffect transition="in" filter="fade">
                                      <p:cBhvr>
                                        <p:cTn id="87" dur="2000"/>
                                        <p:tgtEl>
                                          <p:spTgt spid="215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512"/>
                                        </p:tgtEl>
                                        <p:attrNameLst>
                                          <p:attrName>style.visibility</p:attrName>
                                        </p:attrNameLst>
                                      </p:cBhvr>
                                      <p:to>
                                        <p:strVal val="visible"/>
                                      </p:to>
                                    </p:set>
                                    <p:animEffect transition="in" filter="fade">
                                      <p:cBhvr>
                                        <p:cTn id="92" dur="2000"/>
                                        <p:tgtEl>
                                          <p:spTgt spid="2151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1506"/>
                                        </p:tgtEl>
                                        <p:attrNameLst>
                                          <p:attrName>style.visibility</p:attrName>
                                        </p:attrNameLst>
                                      </p:cBhvr>
                                      <p:to>
                                        <p:strVal val="visible"/>
                                      </p:to>
                                    </p:set>
                                    <p:animEffect transition="in" filter="fade">
                                      <p:cBhvr>
                                        <p:cTn id="97" dur="2000"/>
                                        <p:tgtEl>
                                          <p:spTgt spid="2150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animBg="1"/>
      <p:bldP spid="21506" grpId="0" animBg="1"/>
      <p:bldP spid="21507" grpId="0" animBg="1"/>
      <p:bldP spid="21508" grpId="0" animBg="1"/>
      <p:bldP spid="21509" grpId="0" animBg="1"/>
      <p:bldP spid="21510" grpId="0" animBg="1"/>
      <p:bldP spid="21511" grpId="0" animBg="1"/>
      <p:bldP spid="21512" grpId="0" animBg="1"/>
      <p:bldP spid="21513" grpId="0"/>
      <p:bldP spid="21515" grpId="0"/>
      <p:bldP spid="21516" grpId="0"/>
      <p:bldP spid="21518" grpId="0"/>
      <p:bldP spid="21520" grpId="0"/>
      <p:bldP spid="21521" grpId="0" animBg="1"/>
      <p:bldP spid="215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6762E186-CB30-4C38-8013-A68FD54AACB2}" type="slidenum">
              <a:rPr lang="en-US"/>
              <a:pPr>
                <a:defRPr/>
              </a:pPr>
              <a:t>100</a:t>
            </a:fld>
            <a:endParaRPr lang="en-US"/>
          </a:p>
        </p:txBody>
      </p:sp>
      <p:sp>
        <p:nvSpPr>
          <p:cNvPr id="8" name="TextBox 7"/>
          <p:cNvSpPr txBox="1">
            <a:spLocks noChangeArrowheads="1"/>
          </p:cNvSpPr>
          <p:nvPr/>
        </p:nvSpPr>
        <p:spPr bwMode="auto">
          <a:xfrm>
            <a:off x="381000" y="533400"/>
            <a:ext cx="6705600" cy="8302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When he finished speaking, his officers grew silent, their eyes darting from one to another.</a:t>
            </a:r>
          </a:p>
        </p:txBody>
      </p:sp>
      <p:sp>
        <p:nvSpPr>
          <p:cNvPr id="9" name="TextBox 8"/>
          <p:cNvSpPr txBox="1">
            <a:spLocks noChangeArrowheads="1"/>
          </p:cNvSpPr>
          <p:nvPr/>
        </p:nvSpPr>
        <p:spPr bwMode="auto">
          <a:xfrm>
            <a:off x="3429000" y="2743200"/>
            <a:ext cx="54102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So, they set about getting the job done.</a:t>
            </a:r>
          </a:p>
        </p:txBody>
      </p:sp>
      <p:sp>
        <p:nvSpPr>
          <p:cNvPr id="10" name="TextBox 9"/>
          <p:cNvSpPr txBox="1">
            <a:spLocks noChangeArrowheads="1"/>
          </p:cNvSpPr>
          <p:nvPr/>
        </p:nvSpPr>
        <p:spPr bwMode="auto">
          <a:xfrm>
            <a:off x="304800" y="1524000"/>
            <a:ext cx="7010400" cy="120015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He explained to them that there was no other way out and that no matter what happened, he would accept the blame.</a:t>
            </a:r>
          </a:p>
        </p:txBody>
      </p:sp>
      <p:sp>
        <p:nvSpPr>
          <p:cNvPr id="11" name="TextBox 10"/>
          <p:cNvSpPr txBox="1">
            <a:spLocks noChangeArrowheads="1"/>
          </p:cNvSpPr>
          <p:nvPr/>
        </p:nvSpPr>
        <p:spPr bwMode="auto">
          <a:xfrm>
            <a:off x="2743200" y="2286000"/>
            <a:ext cx="58674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They thought the General had lost his mind.</a:t>
            </a:r>
          </a:p>
        </p:txBody>
      </p:sp>
      <p:sp>
        <p:nvSpPr>
          <p:cNvPr id="12" name="TextBox 11"/>
          <p:cNvSpPr txBox="1">
            <a:spLocks noChangeArrowheads="1"/>
          </p:cNvSpPr>
          <p:nvPr/>
        </p:nvSpPr>
        <p:spPr bwMode="auto">
          <a:xfrm>
            <a:off x="304800" y="2743200"/>
            <a:ext cx="32004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But, they trusted him.</a:t>
            </a:r>
          </a:p>
        </p:txBody>
      </p:sp>
      <p:pic>
        <p:nvPicPr>
          <p:cNvPr id="15" name="Picture 14" descr="Washington 3.jpg"/>
          <p:cNvPicPr>
            <a:picLocks noChangeAspect="1"/>
          </p:cNvPicPr>
          <p:nvPr/>
        </p:nvPicPr>
        <p:blipFill>
          <a:blip r:embed="rId2" cstate="print"/>
          <a:srcRect l="38464" t="3333" r="21802" b="50000"/>
          <a:stretch>
            <a:fillRect/>
          </a:stretch>
        </p:blipFill>
        <p:spPr bwMode="auto">
          <a:xfrm>
            <a:off x="7467600" y="152400"/>
            <a:ext cx="1447800" cy="1962150"/>
          </a:xfrm>
          <a:prstGeom prst="ellipse">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strVal val="#ppt_w*0.7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animEffect transition="in" filter="fade">
                                      <p:cBhvr>
                                        <p:cTn id="9" dur="2000"/>
                                        <p:tgtEl>
                                          <p:spTgt spid="15"/>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2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20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8063805E-2A2D-45FC-A047-01C121EE3DD0}" type="slidenum">
              <a:rPr lang="en-US"/>
              <a:pPr>
                <a:defRPr/>
              </a:pPr>
              <a:t>101</a:t>
            </a:fld>
            <a:endParaRPr lang="en-US"/>
          </a:p>
        </p:txBody>
      </p:sp>
      <p:pic>
        <p:nvPicPr>
          <p:cNvPr id="6" name="Picture 5" descr="Betsy Ross Flag.jpg"/>
          <p:cNvPicPr>
            <a:picLocks noChangeAspect="1"/>
          </p:cNvPicPr>
          <p:nvPr/>
        </p:nvPicPr>
        <p:blipFill>
          <a:blip r:embed="rId2" cstate="print"/>
          <a:stretch>
            <a:fillRect/>
          </a:stretch>
        </p:blipFill>
        <p:spPr>
          <a:xfrm>
            <a:off x="2743200" y="381000"/>
            <a:ext cx="762000" cy="4000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590800" y="228600"/>
            <a:ext cx="3962400" cy="954088"/>
          </a:xfrm>
          <a:prstGeom prst="rect">
            <a:avLst/>
          </a:prstGeom>
        </p:spPr>
        <p:txBody>
          <a:bodyPr>
            <a:spAutoFit/>
          </a:bodyPr>
          <a:lstStyle/>
          <a:p>
            <a:pPr algn="ctr" fontAlgn="auto">
              <a:spcAft>
                <a:spcPts val="0"/>
              </a:spcAft>
              <a:defRPr/>
            </a:pPr>
            <a:r>
              <a:rPr lang="en-US" sz="2800" b="1" dirty="0">
                <a:solidFill>
                  <a:srgbClr val="FF0000"/>
                </a:solidFill>
                <a:effectLst>
                  <a:outerShdw blurRad="38100" dist="38100" dir="2700000" algn="tl">
                    <a:srgbClr val="000000">
                      <a:alpha val="43137"/>
                    </a:srgbClr>
                  </a:outerShdw>
                </a:effectLst>
                <a:latin typeface="Antique" pitchFamily="18" charset="0"/>
              </a:rPr>
              <a:t>The Battle of</a:t>
            </a:r>
          </a:p>
          <a:p>
            <a:pPr algn="ctr" fontAlgn="auto">
              <a:spcAft>
                <a:spcPts val="0"/>
              </a:spcAft>
              <a:defRPr/>
            </a:pPr>
            <a:r>
              <a:rPr lang="en-US" sz="2800" b="1" dirty="0">
                <a:solidFill>
                  <a:srgbClr val="FF0000"/>
                </a:solidFill>
                <a:effectLst>
                  <a:outerShdw blurRad="38100" dist="38100" dir="2700000" algn="tl">
                    <a:srgbClr val="000000">
                      <a:alpha val="43137"/>
                    </a:srgbClr>
                  </a:outerShdw>
                </a:effectLst>
                <a:latin typeface="Antique" pitchFamily="18" charset="0"/>
              </a:rPr>
              <a:t>Trenton</a:t>
            </a:r>
          </a:p>
        </p:txBody>
      </p:sp>
      <p:sp>
        <p:nvSpPr>
          <p:cNvPr id="136197" name="TextBox 13"/>
          <p:cNvSpPr txBox="1">
            <a:spLocks noChangeArrowheads="1"/>
          </p:cNvSpPr>
          <p:nvPr/>
        </p:nvSpPr>
        <p:spPr bwMode="auto">
          <a:xfrm>
            <a:off x="3352800" y="1066800"/>
            <a:ext cx="2667000" cy="396875"/>
          </a:xfrm>
          <a:prstGeom prst="rect">
            <a:avLst/>
          </a:prstGeom>
          <a:noFill/>
          <a:ln w="9525">
            <a:noFill/>
            <a:miter lim="800000"/>
            <a:headEnd/>
            <a:tailEnd/>
          </a:ln>
        </p:spPr>
        <p:txBody>
          <a:bodyPr>
            <a:spAutoFit/>
          </a:bodyPr>
          <a:lstStyle/>
          <a:p>
            <a:r>
              <a:rPr lang="en-US" sz="2000" b="1">
                <a:solidFill>
                  <a:srgbClr val="FFFFFF"/>
                </a:solidFill>
              </a:rPr>
              <a:t>December 26, 1776</a:t>
            </a:r>
          </a:p>
        </p:txBody>
      </p:sp>
      <p:pic>
        <p:nvPicPr>
          <p:cNvPr id="21" name="Picture 1" descr="Crossing the Delaware.jpg"/>
          <p:cNvPicPr>
            <a:picLocks noChangeAspect="1"/>
          </p:cNvPicPr>
          <p:nvPr/>
        </p:nvPicPr>
        <p:blipFill>
          <a:blip r:embed="rId3" cstate="print"/>
          <a:srcRect/>
          <a:stretch>
            <a:fillRect/>
          </a:stretch>
        </p:blipFill>
        <p:spPr bwMode="auto">
          <a:xfrm>
            <a:off x="7162800" y="381000"/>
            <a:ext cx="1724025" cy="1682750"/>
          </a:xfrm>
          <a:prstGeom prst="rect">
            <a:avLst/>
          </a:prstGeom>
          <a:noFill/>
          <a:ln w="9525">
            <a:noFill/>
            <a:miter lim="800000"/>
            <a:headEnd/>
            <a:tailEnd/>
          </a:ln>
        </p:spPr>
      </p:pic>
      <p:sp>
        <p:nvSpPr>
          <p:cNvPr id="23" name="TextBox 22"/>
          <p:cNvSpPr txBox="1">
            <a:spLocks noChangeArrowheads="1"/>
          </p:cNvSpPr>
          <p:nvPr/>
        </p:nvSpPr>
        <p:spPr bwMode="auto">
          <a:xfrm>
            <a:off x="381000" y="1447800"/>
            <a:ext cx="6781800" cy="8302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When darkness fell on the evening of December 25, </a:t>
            </a:r>
          </a:p>
          <a:p>
            <a:pPr>
              <a:defRPr/>
            </a:pPr>
            <a:r>
              <a:rPr lang="en-US" sz="2400" b="1" dirty="0">
                <a:solidFill>
                  <a:srgbClr val="FF0000"/>
                </a:solidFill>
                <a:latin typeface="+mn-lt"/>
              </a:rPr>
              <a:t>the first boats began the crossing. </a:t>
            </a:r>
          </a:p>
        </p:txBody>
      </p:sp>
      <p:sp>
        <p:nvSpPr>
          <p:cNvPr id="24" name="TextBox 23"/>
          <p:cNvSpPr txBox="1">
            <a:spLocks noChangeArrowheads="1"/>
          </p:cNvSpPr>
          <p:nvPr/>
        </p:nvSpPr>
        <p:spPr bwMode="auto">
          <a:xfrm>
            <a:off x="381000" y="3200400"/>
            <a:ext cx="8305800" cy="120015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There weren’t enough boats to move all the men at once so the oarsmen had to make trip after trip across the icy waters until the job was done.</a:t>
            </a:r>
          </a:p>
        </p:txBody>
      </p:sp>
      <p:sp>
        <p:nvSpPr>
          <p:cNvPr id="25" name="TextBox 24"/>
          <p:cNvSpPr txBox="1">
            <a:spLocks noChangeArrowheads="1"/>
          </p:cNvSpPr>
          <p:nvPr/>
        </p:nvSpPr>
        <p:spPr bwMode="auto">
          <a:xfrm>
            <a:off x="381000" y="2362200"/>
            <a:ext cx="8229600" cy="8302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Everyone, including General Washington, huddled underneath coats and blankets to keep warm.</a:t>
            </a:r>
          </a:p>
        </p:txBody>
      </p:sp>
      <p:pic>
        <p:nvPicPr>
          <p:cNvPr id="37" name="Picture 5" descr="Union Jack.jpg"/>
          <p:cNvPicPr>
            <a:picLocks noChangeAspect="1"/>
          </p:cNvPicPr>
          <p:nvPr/>
        </p:nvPicPr>
        <p:blipFill>
          <a:blip r:embed="rId4" cstate="print"/>
          <a:stretch>
            <a:fillRect/>
          </a:stretch>
        </p:blipFill>
        <p:spPr>
          <a:xfrm>
            <a:off x="5638800" y="381000"/>
            <a:ext cx="755650" cy="381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strVal val="#ppt_w*0.70"/>
                                          </p:val>
                                        </p:tav>
                                        <p:tav tm="100000">
                                          <p:val>
                                            <p:strVal val="#ppt_w"/>
                                          </p:val>
                                        </p:tav>
                                      </p:tavLst>
                                    </p:anim>
                                    <p:anim calcmode="lin" valueType="num">
                                      <p:cBhvr>
                                        <p:cTn id="8" dur="3000" fill="hold"/>
                                        <p:tgtEl>
                                          <p:spTgt spid="7"/>
                                        </p:tgtEl>
                                        <p:attrNameLst>
                                          <p:attrName>ppt_h</p:attrName>
                                        </p:attrNameLst>
                                      </p:cBhvr>
                                      <p:tavLst>
                                        <p:tav tm="0">
                                          <p:val>
                                            <p:strVal val="#ppt_h"/>
                                          </p:val>
                                        </p:tav>
                                        <p:tav tm="100000">
                                          <p:val>
                                            <p:strVal val="#ppt_h"/>
                                          </p:val>
                                        </p:tav>
                                      </p:tavLst>
                                    </p:anim>
                                    <p:animEffect transition="in" filter="fade">
                                      <p:cBhvr>
                                        <p:cTn id="9" dur="3000"/>
                                        <p:tgtEl>
                                          <p:spTgt spid="7"/>
                                        </p:tgtEl>
                                      </p:cBhvr>
                                    </p:animEffect>
                                  </p:childTnLst>
                                </p:cTn>
                              </p:par>
                            </p:childTnLst>
                          </p:cTn>
                        </p:par>
                        <p:par>
                          <p:cTn id="10" fill="hold">
                            <p:stCondLst>
                              <p:cond delay="3000"/>
                            </p:stCondLst>
                            <p:childTnLst>
                              <p:par>
                                <p:cTn id="11" presetID="10" presetClass="entr" presetSubtype="0" fill="hold" grpId="0" nodeType="afterEffect">
                                  <p:stCondLst>
                                    <p:cond delay="1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3000"/>
                                        <p:tgtEl>
                                          <p:spTgt spid="23"/>
                                        </p:tgtEl>
                                      </p:cBhvr>
                                    </p:animEffect>
                                  </p:childTnLst>
                                </p:cTn>
                              </p:par>
                            </p:childTnLst>
                          </p:cTn>
                        </p:par>
                        <p:par>
                          <p:cTn id="14" fill="hold">
                            <p:stCondLst>
                              <p:cond delay="7500"/>
                            </p:stCondLst>
                            <p:childTnLst>
                              <p:par>
                                <p:cTn id="15" presetID="55"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3000" fill="hold"/>
                                        <p:tgtEl>
                                          <p:spTgt spid="21"/>
                                        </p:tgtEl>
                                        <p:attrNameLst>
                                          <p:attrName>ppt_w</p:attrName>
                                        </p:attrNameLst>
                                      </p:cBhvr>
                                      <p:tavLst>
                                        <p:tav tm="0">
                                          <p:val>
                                            <p:strVal val="#ppt_w*0.70"/>
                                          </p:val>
                                        </p:tav>
                                        <p:tav tm="100000">
                                          <p:val>
                                            <p:strVal val="#ppt_w"/>
                                          </p:val>
                                        </p:tav>
                                      </p:tavLst>
                                    </p:anim>
                                    <p:anim calcmode="lin" valueType="num">
                                      <p:cBhvr>
                                        <p:cTn id="18" dur="3000" fill="hold"/>
                                        <p:tgtEl>
                                          <p:spTgt spid="21"/>
                                        </p:tgtEl>
                                        <p:attrNameLst>
                                          <p:attrName>ppt_h</p:attrName>
                                        </p:attrNameLst>
                                      </p:cBhvr>
                                      <p:tavLst>
                                        <p:tav tm="0">
                                          <p:val>
                                            <p:strVal val="#ppt_h"/>
                                          </p:val>
                                        </p:tav>
                                        <p:tav tm="100000">
                                          <p:val>
                                            <p:strVal val="#ppt_h"/>
                                          </p:val>
                                        </p:tav>
                                      </p:tavLst>
                                    </p:anim>
                                    <p:animEffect transition="in" filter="fade">
                                      <p:cBhvr>
                                        <p:cTn id="19" dur="3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3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3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5"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C7FFA367-79CD-4BC8-9786-34EB7877979A}" type="slidenum">
              <a:rPr lang="en-US"/>
              <a:pPr>
                <a:defRPr/>
              </a:pPr>
              <a:t>102</a:t>
            </a:fld>
            <a:endParaRPr lang="en-US"/>
          </a:p>
        </p:txBody>
      </p:sp>
      <p:pic>
        <p:nvPicPr>
          <p:cNvPr id="6" name="Picture 5" descr="Betsy Ross Flag.jpg"/>
          <p:cNvPicPr>
            <a:picLocks noChangeAspect="1"/>
          </p:cNvPicPr>
          <p:nvPr/>
        </p:nvPicPr>
        <p:blipFill>
          <a:blip r:embed="rId2" cstate="print"/>
          <a:stretch>
            <a:fillRect/>
          </a:stretch>
        </p:blipFill>
        <p:spPr>
          <a:xfrm>
            <a:off x="228600" y="304800"/>
            <a:ext cx="762000" cy="4000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914400" y="304800"/>
            <a:ext cx="2514600" cy="707886"/>
          </a:xfrm>
          <a:prstGeom prst="rect">
            <a:avLst/>
          </a:prstGeom>
        </p:spPr>
        <p:txBody>
          <a:bodyPr>
            <a:spAutoFit/>
          </a:bodyPr>
          <a:lstStyle/>
          <a:p>
            <a:pPr algn="ctr">
              <a:defRPr/>
            </a:pPr>
            <a:r>
              <a:rPr lang="en-US" sz="2000" b="1" dirty="0">
                <a:solidFill>
                  <a:srgbClr val="FF0000"/>
                </a:solidFill>
                <a:effectLst>
                  <a:outerShdw blurRad="38100" dist="38100" dir="2700000" algn="tl">
                    <a:srgbClr val="000000"/>
                  </a:outerShdw>
                </a:effectLst>
                <a:latin typeface="Antique"/>
              </a:rPr>
              <a:t>The Battle of</a:t>
            </a:r>
          </a:p>
          <a:p>
            <a:pPr algn="ctr">
              <a:defRPr/>
            </a:pPr>
            <a:r>
              <a:rPr lang="en-US" sz="2000" b="1" dirty="0">
                <a:solidFill>
                  <a:srgbClr val="FF0000"/>
                </a:solidFill>
                <a:effectLst>
                  <a:outerShdw blurRad="38100" dist="38100" dir="2700000" algn="tl">
                    <a:srgbClr val="000000"/>
                  </a:outerShdw>
                </a:effectLst>
                <a:latin typeface="Antique"/>
              </a:rPr>
              <a:t>Trenton</a:t>
            </a:r>
          </a:p>
        </p:txBody>
      </p:sp>
      <p:sp>
        <p:nvSpPr>
          <p:cNvPr id="137221" name="TextBox 13"/>
          <p:cNvSpPr txBox="1">
            <a:spLocks noChangeArrowheads="1"/>
          </p:cNvSpPr>
          <p:nvPr/>
        </p:nvSpPr>
        <p:spPr bwMode="auto">
          <a:xfrm>
            <a:off x="2971800" y="457200"/>
            <a:ext cx="1676400" cy="276999"/>
          </a:xfrm>
          <a:prstGeom prst="rect">
            <a:avLst/>
          </a:prstGeom>
          <a:noFill/>
          <a:ln w="9525">
            <a:noFill/>
            <a:miter lim="800000"/>
            <a:headEnd/>
            <a:tailEnd/>
          </a:ln>
        </p:spPr>
        <p:txBody>
          <a:bodyPr wrap="square">
            <a:spAutoFit/>
          </a:bodyPr>
          <a:lstStyle/>
          <a:p>
            <a:r>
              <a:rPr lang="en-US" sz="1200" b="1" dirty="0">
                <a:solidFill>
                  <a:srgbClr val="FFFFFF"/>
                </a:solidFill>
                <a:latin typeface="+mn-lt"/>
              </a:rPr>
              <a:t>December 26, 1776</a:t>
            </a:r>
          </a:p>
        </p:txBody>
      </p:sp>
      <p:sp>
        <p:nvSpPr>
          <p:cNvPr id="28" name="TextBox 27"/>
          <p:cNvSpPr txBox="1">
            <a:spLocks noChangeArrowheads="1"/>
          </p:cNvSpPr>
          <p:nvPr/>
        </p:nvSpPr>
        <p:spPr bwMode="auto">
          <a:xfrm>
            <a:off x="1371600" y="1981200"/>
            <a:ext cx="70866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 army quickly began its march toward Trenton.</a:t>
            </a:r>
          </a:p>
        </p:txBody>
      </p:sp>
      <p:sp>
        <p:nvSpPr>
          <p:cNvPr id="36" name="TextBox 35"/>
          <p:cNvSpPr txBox="1">
            <a:spLocks noChangeArrowheads="1"/>
          </p:cNvSpPr>
          <p:nvPr/>
        </p:nvSpPr>
        <p:spPr bwMode="auto">
          <a:xfrm>
            <a:off x="914400" y="1600200"/>
            <a:ext cx="5562600" cy="457200"/>
          </a:xfrm>
          <a:prstGeom prst="rect">
            <a:avLst/>
          </a:prstGeom>
          <a:noFill/>
          <a:ln w="9525">
            <a:noFill/>
            <a:miter lim="800000"/>
            <a:headEnd/>
            <a:tailEnd/>
          </a:ln>
        </p:spPr>
        <p:txBody>
          <a:bodyPr>
            <a:spAutoFit/>
          </a:bodyPr>
          <a:lstStyle/>
          <a:p>
            <a:pPr>
              <a:defRPr/>
            </a:pPr>
            <a:r>
              <a:rPr lang="en-US" sz="2400" b="1" dirty="0">
                <a:solidFill>
                  <a:schemeClr val="bg1"/>
                </a:solidFill>
                <a:latin typeface="+mn-lt"/>
              </a:rPr>
              <a:t>but they had not been discovered. </a:t>
            </a:r>
          </a:p>
        </p:txBody>
      </p:sp>
      <p:pic>
        <p:nvPicPr>
          <p:cNvPr id="37" name="Picture 5" descr="Union Jack.jpg"/>
          <p:cNvPicPr>
            <a:picLocks noChangeAspect="1"/>
          </p:cNvPicPr>
          <p:nvPr/>
        </p:nvPicPr>
        <p:blipFill>
          <a:blip r:embed="rId3" cstate="print"/>
          <a:stretch>
            <a:fillRect/>
          </a:stretch>
        </p:blipFill>
        <p:spPr>
          <a:xfrm>
            <a:off x="7924800" y="304800"/>
            <a:ext cx="755650" cy="381000"/>
          </a:xfrm>
          <a:prstGeom prst="rect">
            <a:avLst/>
          </a:prstGeom>
          <a:ln>
            <a:noFill/>
          </a:ln>
          <a:effectLst>
            <a:outerShdw blurRad="292100" dist="139700" dir="2700000" algn="tl" rotWithShape="0">
              <a:srgbClr val="333333">
                <a:alpha val="65000"/>
              </a:srgbClr>
            </a:outerShdw>
          </a:effectLst>
        </p:spPr>
      </p:pic>
      <p:pic>
        <p:nvPicPr>
          <p:cNvPr id="73741" name="Picture 4" descr="Yorktown 1.gif"/>
          <p:cNvPicPr>
            <a:picLocks noChangeAspect="1"/>
          </p:cNvPicPr>
          <p:nvPr/>
        </p:nvPicPr>
        <p:blipFill>
          <a:blip r:embed="rId4" cstate="print"/>
          <a:srcRect/>
          <a:stretch>
            <a:fillRect/>
          </a:stretch>
        </p:blipFill>
        <p:spPr bwMode="auto">
          <a:xfrm>
            <a:off x="2590800" y="2514600"/>
            <a:ext cx="5410200" cy="3968667"/>
          </a:xfrm>
          <a:prstGeom prst="rect">
            <a:avLst/>
          </a:prstGeom>
          <a:noFill/>
          <a:ln w="9525">
            <a:noFill/>
            <a:miter lim="800000"/>
            <a:headEnd/>
            <a:tailEnd/>
          </a:ln>
        </p:spPr>
      </p:pic>
      <p:sp>
        <p:nvSpPr>
          <p:cNvPr id="15" name="TextBox 14"/>
          <p:cNvSpPr txBox="1">
            <a:spLocks noChangeArrowheads="1"/>
          </p:cNvSpPr>
          <p:nvPr/>
        </p:nvSpPr>
        <p:spPr bwMode="auto">
          <a:xfrm>
            <a:off x="2971800" y="685800"/>
            <a:ext cx="6172200" cy="461665"/>
          </a:xfrm>
          <a:prstGeom prst="rect">
            <a:avLst/>
          </a:prstGeom>
          <a:noFill/>
          <a:ln w="9525">
            <a:noFill/>
            <a:miter lim="800000"/>
            <a:headEnd/>
            <a:tailEnd/>
          </a:ln>
        </p:spPr>
        <p:txBody>
          <a:bodyPr wrap="square">
            <a:spAutoFit/>
          </a:bodyPr>
          <a:lstStyle/>
          <a:p>
            <a:pPr>
              <a:defRPr/>
            </a:pPr>
            <a:r>
              <a:rPr lang="en-US" sz="2400" b="1" dirty="0">
                <a:solidFill>
                  <a:schemeClr val="bg1"/>
                </a:solidFill>
                <a:latin typeface="+mn-lt"/>
              </a:rPr>
              <a:t>It took longer than planned to cross the river. </a:t>
            </a:r>
          </a:p>
        </p:txBody>
      </p:sp>
      <p:sp>
        <p:nvSpPr>
          <p:cNvPr id="16" name="TextBox 15"/>
          <p:cNvSpPr txBox="1">
            <a:spLocks noChangeArrowheads="1"/>
          </p:cNvSpPr>
          <p:nvPr/>
        </p:nvSpPr>
        <p:spPr bwMode="auto">
          <a:xfrm>
            <a:off x="304800" y="1219200"/>
            <a:ext cx="8839200" cy="461665"/>
          </a:xfrm>
          <a:prstGeom prst="rect">
            <a:avLst/>
          </a:prstGeom>
          <a:noFill/>
          <a:ln w="9525">
            <a:noFill/>
            <a:miter lim="800000"/>
            <a:headEnd/>
            <a:tailEnd/>
          </a:ln>
        </p:spPr>
        <p:txBody>
          <a:bodyPr wrap="square">
            <a:spAutoFit/>
          </a:bodyPr>
          <a:lstStyle/>
          <a:p>
            <a:pPr>
              <a:defRPr/>
            </a:pPr>
            <a:r>
              <a:rPr lang="en-US" sz="2400" b="1" dirty="0">
                <a:solidFill>
                  <a:srgbClr val="FF0000"/>
                </a:solidFill>
                <a:latin typeface="+mn-lt"/>
              </a:rPr>
              <a:t>It was morning by the time the last boat reached the Jersey shore,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3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30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3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3000"/>
                                        <p:tgtEl>
                                          <p:spTgt spid="28">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3741"/>
                                        </p:tgtEl>
                                        <p:attrNameLst>
                                          <p:attrName>style.visibility</p:attrName>
                                        </p:attrNameLst>
                                      </p:cBhvr>
                                      <p:to>
                                        <p:strVal val="visible"/>
                                      </p:to>
                                    </p:set>
                                    <p:animEffect transition="in" filter="fade">
                                      <p:cBhvr>
                                        <p:cTn id="25" dur="3000"/>
                                        <p:tgtEl>
                                          <p:spTgt spid="73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2BBAD1C3-697F-47A8-A92E-B4A3910212B3}" type="slidenum">
              <a:rPr lang="en-US"/>
              <a:pPr>
                <a:defRPr/>
              </a:pPr>
              <a:t>103</a:t>
            </a:fld>
            <a:endParaRPr lang="en-US"/>
          </a:p>
        </p:txBody>
      </p:sp>
      <p:pic>
        <p:nvPicPr>
          <p:cNvPr id="6" name="Picture 5" descr="Betsy Ross Flag.jpg"/>
          <p:cNvPicPr>
            <a:picLocks noChangeAspect="1"/>
          </p:cNvPicPr>
          <p:nvPr/>
        </p:nvPicPr>
        <p:blipFill>
          <a:blip r:embed="rId2" cstate="print"/>
          <a:stretch>
            <a:fillRect/>
          </a:stretch>
        </p:blipFill>
        <p:spPr>
          <a:xfrm>
            <a:off x="2590800" y="228600"/>
            <a:ext cx="762000" cy="381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590800" y="228600"/>
            <a:ext cx="3962400" cy="946150"/>
          </a:xfrm>
          <a:prstGeom prst="rect">
            <a:avLst/>
          </a:prstGeom>
        </p:spPr>
        <p:txBody>
          <a:bodyPr>
            <a:spAutoFit/>
          </a:bodyPr>
          <a:lstStyle/>
          <a:p>
            <a:pPr algn="ctr">
              <a:defRPr/>
            </a:pPr>
            <a:r>
              <a:rPr lang="en-US" sz="2800" b="1">
                <a:solidFill>
                  <a:srgbClr val="FF0000"/>
                </a:solidFill>
                <a:effectLst>
                  <a:outerShdw blurRad="38100" dist="38100" dir="2700000" algn="tl">
                    <a:srgbClr val="000000"/>
                  </a:outerShdw>
                </a:effectLst>
                <a:latin typeface="Antique"/>
              </a:rPr>
              <a:t>The Battle of</a:t>
            </a:r>
          </a:p>
          <a:p>
            <a:pPr algn="ctr">
              <a:defRPr/>
            </a:pPr>
            <a:r>
              <a:rPr lang="en-US" sz="2800" b="1">
                <a:solidFill>
                  <a:srgbClr val="FF0000"/>
                </a:solidFill>
                <a:effectLst>
                  <a:outerShdw blurRad="38100" dist="38100" dir="2700000" algn="tl">
                    <a:srgbClr val="000000"/>
                  </a:outerShdw>
                </a:effectLst>
                <a:latin typeface="Antique"/>
              </a:rPr>
              <a:t>Trenton</a:t>
            </a:r>
          </a:p>
        </p:txBody>
      </p:sp>
      <p:sp>
        <p:nvSpPr>
          <p:cNvPr id="138245" name="TextBox 13"/>
          <p:cNvSpPr txBox="1">
            <a:spLocks noChangeArrowheads="1"/>
          </p:cNvSpPr>
          <p:nvPr/>
        </p:nvSpPr>
        <p:spPr bwMode="auto">
          <a:xfrm>
            <a:off x="3352800" y="1143000"/>
            <a:ext cx="2667000" cy="396875"/>
          </a:xfrm>
          <a:prstGeom prst="rect">
            <a:avLst/>
          </a:prstGeom>
          <a:noFill/>
          <a:ln w="9525">
            <a:noFill/>
            <a:miter lim="800000"/>
            <a:headEnd/>
            <a:tailEnd/>
          </a:ln>
        </p:spPr>
        <p:txBody>
          <a:bodyPr>
            <a:spAutoFit/>
          </a:bodyPr>
          <a:lstStyle/>
          <a:p>
            <a:r>
              <a:rPr lang="en-US" sz="2000" b="1">
                <a:solidFill>
                  <a:srgbClr val="FFFFFF"/>
                </a:solidFill>
              </a:rPr>
              <a:t>December 26, 1776</a:t>
            </a:r>
          </a:p>
        </p:txBody>
      </p:sp>
      <p:sp>
        <p:nvSpPr>
          <p:cNvPr id="29" name="TextBox 28"/>
          <p:cNvSpPr txBox="1">
            <a:spLocks noChangeArrowheads="1"/>
          </p:cNvSpPr>
          <p:nvPr/>
        </p:nvSpPr>
        <p:spPr bwMode="auto">
          <a:xfrm>
            <a:off x="533400" y="2362200"/>
            <a:ext cx="65532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By some miracle, no alarm was sounded.</a:t>
            </a:r>
          </a:p>
        </p:txBody>
      </p:sp>
      <p:sp>
        <p:nvSpPr>
          <p:cNvPr id="30" name="TextBox 29"/>
          <p:cNvSpPr txBox="1">
            <a:spLocks noChangeArrowheads="1"/>
          </p:cNvSpPr>
          <p:nvPr/>
        </p:nvSpPr>
        <p:spPr bwMode="auto">
          <a:xfrm>
            <a:off x="533400" y="2895600"/>
            <a:ext cx="48768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They surrounded the town.</a:t>
            </a:r>
          </a:p>
        </p:txBody>
      </p:sp>
      <p:sp>
        <p:nvSpPr>
          <p:cNvPr id="31" name="TextBox 30"/>
          <p:cNvSpPr txBox="1">
            <a:spLocks noChangeArrowheads="1"/>
          </p:cNvSpPr>
          <p:nvPr/>
        </p:nvSpPr>
        <p:spPr bwMode="auto">
          <a:xfrm>
            <a:off x="533400" y="3352800"/>
            <a:ext cx="64008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 Hessians were taken by complete surprise!</a:t>
            </a:r>
          </a:p>
        </p:txBody>
      </p:sp>
      <p:pic>
        <p:nvPicPr>
          <p:cNvPr id="37" name="Picture 5" descr="Union Jack.jpg"/>
          <p:cNvPicPr>
            <a:picLocks noChangeAspect="1"/>
          </p:cNvPicPr>
          <p:nvPr/>
        </p:nvPicPr>
        <p:blipFill>
          <a:blip r:embed="rId3" cstate="print"/>
          <a:stretch>
            <a:fillRect/>
          </a:stretch>
        </p:blipFill>
        <p:spPr>
          <a:xfrm>
            <a:off x="5715000" y="228600"/>
            <a:ext cx="755650" cy="381000"/>
          </a:xfrm>
          <a:prstGeom prst="rect">
            <a:avLst/>
          </a:prstGeom>
          <a:ln>
            <a:noFill/>
          </a:ln>
          <a:effectLst>
            <a:outerShdw blurRad="292100" dist="139700" dir="2700000" algn="tl" rotWithShape="0">
              <a:srgbClr val="333333">
                <a:alpha val="65000"/>
              </a:srgbClr>
            </a:outerShdw>
          </a:effectLst>
        </p:spPr>
      </p:pic>
      <p:sp>
        <p:nvSpPr>
          <p:cNvPr id="38" name="TextBox 37"/>
          <p:cNvSpPr txBox="1">
            <a:spLocks noChangeArrowheads="1"/>
          </p:cNvSpPr>
          <p:nvPr/>
        </p:nvSpPr>
        <p:spPr bwMode="auto">
          <a:xfrm>
            <a:off x="533400" y="1524000"/>
            <a:ext cx="7772400" cy="822325"/>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Moving as quickly as they could, they reached the outskirts of the town by mid-morning.</a:t>
            </a:r>
          </a:p>
        </p:txBody>
      </p:sp>
      <p:pic>
        <p:nvPicPr>
          <p:cNvPr id="73741" name="Picture 4" descr="Yorktown 1.gif"/>
          <p:cNvPicPr>
            <a:picLocks noChangeAspect="1"/>
          </p:cNvPicPr>
          <p:nvPr/>
        </p:nvPicPr>
        <p:blipFill>
          <a:blip r:embed="rId4" cstate="print"/>
          <a:srcRect/>
          <a:stretch>
            <a:fillRect/>
          </a:stretch>
        </p:blipFill>
        <p:spPr bwMode="auto">
          <a:xfrm>
            <a:off x="6858000" y="228600"/>
            <a:ext cx="2057400" cy="1430338"/>
          </a:xfrm>
          <a:prstGeom prst="rect">
            <a:avLst/>
          </a:prstGeom>
          <a:noFill/>
          <a:ln w="9525">
            <a:noFill/>
            <a:miter lim="800000"/>
            <a:headEnd/>
            <a:tailEnd/>
          </a:ln>
        </p:spPr>
      </p:pic>
      <p:sp>
        <p:nvSpPr>
          <p:cNvPr id="137228" name="Text Box 12"/>
          <p:cNvSpPr txBox="1">
            <a:spLocks noChangeArrowheads="1"/>
          </p:cNvSpPr>
          <p:nvPr/>
        </p:nvSpPr>
        <p:spPr bwMode="auto">
          <a:xfrm>
            <a:off x="2209800" y="4038600"/>
            <a:ext cx="6248400" cy="519113"/>
          </a:xfrm>
          <a:prstGeom prst="rect">
            <a:avLst/>
          </a:prstGeom>
          <a:noFill/>
          <a:ln w="9525">
            <a:noFill/>
            <a:miter lim="800000"/>
            <a:headEnd/>
            <a:tailEnd/>
          </a:ln>
        </p:spPr>
        <p:txBody>
          <a:bodyPr>
            <a:spAutoFit/>
          </a:bodyPr>
          <a:lstStyle/>
          <a:p>
            <a:pPr>
              <a:spcBef>
                <a:spcPct val="50000"/>
              </a:spcBef>
            </a:pPr>
            <a:r>
              <a:rPr lang="en-US" sz="2800" b="1" dirty="0">
                <a:solidFill>
                  <a:srgbClr val="FFFF00"/>
                </a:solidFill>
                <a:latin typeface="Calibri" pitchFamily="34" charset="0"/>
              </a:rPr>
              <a:t>The Patriots had won a great victory!</a:t>
            </a:r>
          </a:p>
        </p:txBody>
      </p:sp>
      <p:pic>
        <p:nvPicPr>
          <p:cNvPr id="13" name="Picture 6" descr="http://www.cksinfo.com/clipart/office/supplies/notesandmemos/note.png"/>
          <p:cNvPicPr>
            <a:picLocks noChangeAspect="1" noChangeArrowheads="1"/>
          </p:cNvPicPr>
          <p:nvPr/>
        </p:nvPicPr>
        <p:blipFill>
          <a:blip r:embed="rId5" cstate="print"/>
          <a:srcRect/>
          <a:stretch>
            <a:fillRect/>
          </a:stretch>
        </p:blipFill>
        <p:spPr bwMode="auto">
          <a:xfrm>
            <a:off x="1066800" y="3962400"/>
            <a:ext cx="11430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122108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3741"/>
                                        </p:tgtEl>
                                        <p:attrNameLst>
                                          <p:attrName>style.visibility</p:attrName>
                                        </p:attrNameLst>
                                      </p:cBhvr>
                                      <p:to>
                                        <p:strVal val="visible"/>
                                      </p:to>
                                    </p:set>
                                    <p:animEffect transition="in" filter="fade">
                                      <p:cBhvr>
                                        <p:cTn id="11" dur="3000"/>
                                        <p:tgtEl>
                                          <p:spTgt spid="73741"/>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2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animEffect transition="in" filter="fade">
                                      <p:cBhvr>
                                        <p:cTn id="20" dur="2000"/>
                                        <p:tgtEl>
                                          <p:spTgt spid="2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Effect transition="in" filter="fade">
                                      <p:cBhvr>
                                        <p:cTn id="25" dur="2000"/>
                                        <p:tgtEl>
                                          <p:spTgt spid="3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animEffect transition="in" filter="fade">
                                      <p:cBhvr>
                                        <p:cTn id="30" dur="3000"/>
                                        <p:tgtEl>
                                          <p:spTgt spid="31">
                                            <p:txEl>
                                              <p:pRg st="0" end="0"/>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37228"/>
                                        </p:tgtEl>
                                        <p:attrNameLst>
                                          <p:attrName>style.visibility</p:attrName>
                                        </p:attrNameLst>
                                      </p:cBhvr>
                                      <p:to>
                                        <p:strVal val="visible"/>
                                      </p:to>
                                    </p:set>
                                    <p:animEffect transition="in" filter="fade">
                                      <p:cBhvr>
                                        <p:cTn id="34" dur="2000"/>
                                        <p:tgtEl>
                                          <p:spTgt spid="137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7228"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9B057C52-130A-4577-966D-3D3DCFAF6D18}" type="slidenum">
              <a:rPr lang="en-US"/>
              <a:pPr>
                <a:defRPr/>
              </a:pPr>
              <a:t>104</a:t>
            </a:fld>
            <a:endParaRPr lang="en-US"/>
          </a:p>
        </p:txBody>
      </p:sp>
      <p:pic>
        <p:nvPicPr>
          <p:cNvPr id="6" name="Picture 5" descr="Betsy Ross Flag.jpg"/>
          <p:cNvPicPr>
            <a:picLocks noChangeAspect="1"/>
          </p:cNvPicPr>
          <p:nvPr/>
        </p:nvPicPr>
        <p:blipFill>
          <a:blip r:embed="rId2" cstate="print"/>
          <a:stretch>
            <a:fillRect/>
          </a:stretch>
        </p:blipFill>
        <p:spPr>
          <a:xfrm>
            <a:off x="5334000" y="304800"/>
            <a:ext cx="762000" cy="4000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867400" y="228600"/>
            <a:ext cx="2362200" cy="707886"/>
          </a:xfrm>
          <a:prstGeom prst="rect">
            <a:avLst/>
          </a:prstGeom>
        </p:spPr>
        <p:txBody>
          <a:bodyPr wrap="square">
            <a:spAutoFit/>
          </a:bodyPr>
          <a:lstStyle/>
          <a:p>
            <a:pPr algn="ctr">
              <a:defRPr/>
            </a:pPr>
            <a:r>
              <a:rPr lang="en-US" sz="2000" b="1" dirty="0">
                <a:solidFill>
                  <a:srgbClr val="FF0000"/>
                </a:solidFill>
                <a:effectLst>
                  <a:outerShdw blurRad="38100" dist="38100" dir="2700000" algn="tl">
                    <a:srgbClr val="000000"/>
                  </a:outerShdw>
                </a:effectLst>
                <a:latin typeface="Antique"/>
              </a:rPr>
              <a:t>The Battle of</a:t>
            </a:r>
          </a:p>
          <a:p>
            <a:pPr algn="ctr">
              <a:defRPr/>
            </a:pPr>
            <a:r>
              <a:rPr lang="en-US" sz="2000" b="1" dirty="0">
                <a:solidFill>
                  <a:srgbClr val="FF0000"/>
                </a:solidFill>
                <a:effectLst>
                  <a:outerShdw blurRad="38100" dist="38100" dir="2700000" algn="tl">
                    <a:srgbClr val="000000"/>
                  </a:outerShdw>
                </a:effectLst>
                <a:latin typeface="Antique"/>
              </a:rPr>
              <a:t>Trenton</a:t>
            </a:r>
          </a:p>
        </p:txBody>
      </p:sp>
      <p:sp>
        <p:nvSpPr>
          <p:cNvPr id="139269" name="TextBox 13"/>
          <p:cNvSpPr txBox="1">
            <a:spLocks noChangeArrowheads="1"/>
          </p:cNvSpPr>
          <p:nvPr/>
        </p:nvSpPr>
        <p:spPr bwMode="auto">
          <a:xfrm>
            <a:off x="5791200" y="838200"/>
            <a:ext cx="2667000" cy="396875"/>
          </a:xfrm>
          <a:prstGeom prst="rect">
            <a:avLst/>
          </a:prstGeom>
          <a:noFill/>
          <a:ln w="9525">
            <a:noFill/>
            <a:miter lim="800000"/>
            <a:headEnd/>
            <a:tailEnd/>
          </a:ln>
        </p:spPr>
        <p:txBody>
          <a:bodyPr>
            <a:spAutoFit/>
          </a:bodyPr>
          <a:lstStyle/>
          <a:p>
            <a:r>
              <a:rPr lang="en-US" sz="2000" b="1" dirty="0">
                <a:solidFill>
                  <a:srgbClr val="FFFFFF"/>
                </a:solidFill>
              </a:rPr>
              <a:t>December 26, 1776</a:t>
            </a:r>
          </a:p>
        </p:txBody>
      </p:sp>
      <p:sp>
        <p:nvSpPr>
          <p:cNvPr id="32" name="TextBox 31"/>
          <p:cNvSpPr txBox="1">
            <a:spLocks noChangeArrowheads="1"/>
          </p:cNvSpPr>
          <p:nvPr/>
        </p:nvSpPr>
        <p:spPr bwMode="auto">
          <a:xfrm>
            <a:off x="762000" y="2971800"/>
            <a:ext cx="7696200" cy="822325"/>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A number of Hessians were killed and the rest were taken prisoner.</a:t>
            </a:r>
          </a:p>
        </p:txBody>
      </p:sp>
      <p:sp>
        <p:nvSpPr>
          <p:cNvPr id="20" name="TextBox 19"/>
          <p:cNvSpPr txBox="1">
            <a:spLocks noChangeArrowheads="1"/>
          </p:cNvSpPr>
          <p:nvPr/>
        </p:nvSpPr>
        <p:spPr bwMode="auto">
          <a:xfrm>
            <a:off x="762000" y="1752600"/>
            <a:ext cx="7772400" cy="822325"/>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 Hessians fought back, but they were disorganized and confused.</a:t>
            </a:r>
          </a:p>
        </p:txBody>
      </p:sp>
      <p:sp>
        <p:nvSpPr>
          <p:cNvPr id="22" name="TextBox 21"/>
          <p:cNvSpPr txBox="1">
            <a:spLocks noChangeArrowheads="1"/>
          </p:cNvSpPr>
          <p:nvPr/>
        </p:nvSpPr>
        <p:spPr bwMode="auto">
          <a:xfrm>
            <a:off x="762000" y="2514600"/>
            <a:ext cx="7772400" cy="45720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They were no match for the determined Patriots.</a:t>
            </a:r>
          </a:p>
        </p:txBody>
      </p:sp>
      <p:pic>
        <p:nvPicPr>
          <p:cNvPr id="37" name="Picture 5" descr="Union Jack.jpg"/>
          <p:cNvPicPr>
            <a:picLocks noChangeAspect="1"/>
          </p:cNvPicPr>
          <p:nvPr/>
        </p:nvPicPr>
        <p:blipFill>
          <a:blip r:embed="rId3" cstate="print"/>
          <a:stretch>
            <a:fillRect/>
          </a:stretch>
        </p:blipFill>
        <p:spPr>
          <a:xfrm>
            <a:off x="8077200" y="304800"/>
            <a:ext cx="755650" cy="381000"/>
          </a:xfrm>
          <a:prstGeom prst="rect">
            <a:avLst/>
          </a:prstGeom>
          <a:ln>
            <a:noFill/>
          </a:ln>
          <a:effectLst>
            <a:outerShdw blurRad="292100" dist="139700" dir="2700000" algn="tl" rotWithShape="0">
              <a:srgbClr val="333333">
                <a:alpha val="65000"/>
              </a:srgbClr>
            </a:outerShdw>
          </a:effectLst>
        </p:spPr>
      </p:pic>
      <p:pic>
        <p:nvPicPr>
          <p:cNvPr id="13" name="Picture 12" descr="soldier.jpg"/>
          <p:cNvPicPr>
            <a:picLocks noChangeAspect="1"/>
          </p:cNvPicPr>
          <p:nvPr/>
        </p:nvPicPr>
        <p:blipFill>
          <a:blip r:embed="rId4" cstate="print"/>
          <a:srcRect/>
          <a:stretch>
            <a:fillRect/>
          </a:stretch>
        </p:blipFill>
        <p:spPr bwMode="auto">
          <a:xfrm>
            <a:off x="304800" y="228600"/>
            <a:ext cx="2819400" cy="156711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2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fade">
                                      <p:cBhvr>
                                        <p:cTn id="26" dur="20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49C7055E-5E0C-4E3F-9986-BA7AB0D59D7B}" type="slidenum">
              <a:rPr lang="en-US"/>
              <a:pPr>
                <a:defRPr/>
              </a:pPr>
              <a:t>105</a:t>
            </a:fld>
            <a:endParaRPr lang="en-US"/>
          </a:p>
        </p:txBody>
      </p:sp>
      <p:pic>
        <p:nvPicPr>
          <p:cNvPr id="6" name="Picture 5" descr="Betsy Ross Flag.jpg"/>
          <p:cNvPicPr>
            <a:picLocks noChangeAspect="1"/>
          </p:cNvPicPr>
          <p:nvPr/>
        </p:nvPicPr>
        <p:blipFill>
          <a:blip r:embed="rId2" cstate="print"/>
          <a:stretch>
            <a:fillRect/>
          </a:stretch>
        </p:blipFill>
        <p:spPr>
          <a:xfrm>
            <a:off x="838200" y="228600"/>
            <a:ext cx="533400" cy="2794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43000" y="228600"/>
            <a:ext cx="2819400" cy="707886"/>
          </a:xfrm>
          <a:prstGeom prst="rect">
            <a:avLst/>
          </a:prstGeom>
        </p:spPr>
        <p:txBody>
          <a:bodyPr>
            <a:spAutoFit/>
          </a:bodyPr>
          <a:lstStyle/>
          <a:p>
            <a:pPr algn="ctr" fontAlgn="auto">
              <a:spcAft>
                <a:spcPts val="0"/>
              </a:spcAft>
              <a:defRPr/>
            </a:pPr>
            <a:r>
              <a:rPr lang="en-US" sz="2000" b="1" dirty="0">
                <a:solidFill>
                  <a:srgbClr val="FF0000"/>
                </a:solidFill>
                <a:effectLst>
                  <a:outerShdw blurRad="38100" dist="38100" dir="2700000" algn="tl">
                    <a:srgbClr val="000000">
                      <a:alpha val="43137"/>
                    </a:srgbClr>
                  </a:outerShdw>
                </a:effectLst>
                <a:latin typeface="Antique" pitchFamily="18" charset="0"/>
              </a:rPr>
              <a:t>The Battle of</a:t>
            </a:r>
          </a:p>
          <a:p>
            <a:pPr algn="ctr" fontAlgn="auto">
              <a:spcAft>
                <a:spcPts val="0"/>
              </a:spcAft>
              <a:defRPr/>
            </a:pPr>
            <a:r>
              <a:rPr lang="en-US" sz="2000" b="1" dirty="0">
                <a:solidFill>
                  <a:srgbClr val="FF0000"/>
                </a:solidFill>
                <a:effectLst>
                  <a:outerShdw blurRad="38100" dist="38100" dir="2700000" algn="tl">
                    <a:srgbClr val="000000">
                      <a:alpha val="43137"/>
                    </a:srgbClr>
                  </a:outerShdw>
                </a:effectLst>
                <a:latin typeface="Antique" pitchFamily="18" charset="0"/>
              </a:rPr>
              <a:t>Trenton</a:t>
            </a:r>
          </a:p>
        </p:txBody>
      </p:sp>
      <p:sp>
        <p:nvSpPr>
          <p:cNvPr id="140293" name="TextBox 13"/>
          <p:cNvSpPr txBox="1">
            <a:spLocks noChangeArrowheads="1"/>
          </p:cNvSpPr>
          <p:nvPr/>
        </p:nvSpPr>
        <p:spPr bwMode="auto">
          <a:xfrm>
            <a:off x="1600200" y="838200"/>
            <a:ext cx="1981200" cy="338138"/>
          </a:xfrm>
          <a:prstGeom prst="rect">
            <a:avLst/>
          </a:prstGeom>
          <a:noFill/>
          <a:ln w="9525">
            <a:noFill/>
            <a:miter lim="800000"/>
            <a:headEnd/>
            <a:tailEnd/>
          </a:ln>
        </p:spPr>
        <p:txBody>
          <a:bodyPr>
            <a:spAutoFit/>
          </a:bodyPr>
          <a:lstStyle/>
          <a:p>
            <a:r>
              <a:rPr lang="en-US" sz="1600" b="1" dirty="0">
                <a:solidFill>
                  <a:srgbClr val="FFFFFF"/>
                </a:solidFill>
                <a:latin typeface="Calibri" pitchFamily="34" charset="0"/>
              </a:rPr>
              <a:t>December 26, 1776</a:t>
            </a:r>
          </a:p>
        </p:txBody>
      </p:sp>
      <p:sp>
        <p:nvSpPr>
          <p:cNvPr id="33" name="TextBox 32"/>
          <p:cNvSpPr txBox="1">
            <a:spLocks noChangeArrowheads="1"/>
          </p:cNvSpPr>
          <p:nvPr/>
        </p:nvSpPr>
        <p:spPr bwMode="auto">
          <a:xfrm>
            <a:off x="228600" y="1143000"/>
            <a:ext cx="53340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 Patriots did not lose a single man.</a:t>
            </a:r>
          </a:p>
        </p:txBody>
      </p:sp>
      <p:sp>
        <p:nvSpPr>
          <p:cNvPr id="34" name="TextBox 33"/>
          <p:cNvSpPr txBox="1">
            <a:spLocks noChangeArrowheads="1"/>
          </p:cNvSpPr>
          <p:nvPr/>
        </p:nvSpPr>
        <p:spPr bwMode="auto">
          <a:xfrm>
            <a:off x="228600" y="1676400"/>
            <a:ext cx="55626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General Washington had proven himself.</a:t>
            </a:r>
          </a:p>
        </p:txBody>
      </p:sp>
      <p:sp>
        <p:nvSpPr>
          <p:cNvPr id="35" name="TextBox 34"/>
          <p:cNvSpPr txBox="1">
            <a:spLocks noChangeArrowheads="1"/>
          </p:cNvSpPr>
          <p:nvPr/>
        </p:nvSpPr>
        <p:spPr bwMode="auto">
          <a:xfrm>
            <a:off x="228600" y="2209800"/>
            <a:ext cx="55626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Throughout the rest of the war, no one ever questioned his leadership again.</a:t>
            </a:r>
          </a:p>
        </p:txBody>
      </p:sp>
      <p:pic>
        <p:nvPicPr>
          <p:cNvPr id="37" name="Picture 5" descr="Union Jack.jpg"/>
          <p:cNvPicPr>
            <a:picLocks noChangeAspect="1"/>
          </p:cNvPicPr>
          <p:nvPr/>
        </p:nvPicPr>
        <p:blipFill>
          <a:blip r:embed="rId3" cstate="print"/>
          <a:stretch>
            <a:fillRect/>
          </a:stretch>
        </p:blipFill>
        <p:spPr>
          <a:xfrm>
            <a:off x="3657600" y="304800"/>
            <a:ext cx="527050" cy="265113"/>
          </a:xfrm>
          <a:prstGeom prst="rect">
            <a:avLst/>
          </a:prstGeom>
          <a:ln>
            <a:noFill/>
          </a:ln>
          <a:effectLst>
            <a:outerShdw blurRad="292100" dist="139700" dir="2700000" algn="tl" rotWithShape="0">
              <a:srgbClr val="333333">
                <a:alpha val="65000"/>
              </a:srgbClr>
            </a:outerShdw>
          </a:effectLst>
        </p:spPr>
      </p:pic>
      <p:pic>
        <p:nvPicPr>
          <p:cNvPr id="11" name="Picture 10" descr="Washington 12.jpg"/>
          <p:cNvPicPr>
            <a:picLocks noChangeAspect="1"/>
          </p:cNvPicPr>
          <p:nvPr/>
        </p:nvPicPr>
        <p:blipFill>
          <a:blip r:embed="rId4" cstate="print"/>
          <a:srcRect/>
          <a:stretch>
            <a:fillRect/>
          </a:stretch>
        </p:blipFill>
        <p:spPr bwMode="auto">
          <a:xfrm>
            <a:off x="5791200" y="381000"/>
            <a:ext cx="3124200" cy="4123824"/>
          </a:xfrm>
          <a:prstGeom prst="ellipse">
            <a:avLst/>
          </a:prstGeom>
          <a:noFill/>
          <a:ln w="9525">
            <a:noFill/>
            <a:miter lim="800000"/>
            <a:headEnd/>
            <a:tailEnd/>
          </a:ln>
        </p:spPr>
      </p:pic>
      <p:pic>
        <p:nvPicPr>
          <p:cNvPr id="12" name="Picture 6" descr="http://www.cksinfo.com/clipart/office/supplies/notesandmemos/note.png"/>
          <p:cNvPicPr>
            <a:picLocks noChangeAspect="1" noChangeArrowheads="1"/>
          </p:cNvPicPr>
          <p:nvPr/>
        </p:nvPicPr>
        <p:blipFill>
          <a:blip r:embed="rId5" cstate="print"/>
          <a:srcRect/>
          <a:stretch>
            <a:fillRect/>
          </a:stretch>
        </p:blipFill>
        <p:spPr bwMode="auto">
          <a:xfrm>
            <a:off x="800100" y="4762500"/>
            <a:ext cx="11430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fade">
                                      <p:cBhvr>
                                        <p:cTn id="11" dur="3000"/>
                                        <p:tgtEl>
                                          <p:spTgt spid="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fade">
                                      <p:cBhvr>
                                        <p:cTn id="16" dur="3000"/>
                                        <p:tgtEl>
                                          <p:spTgt spid="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fade">
                                      <p:cBhvr>
                                        <p:cTn id="21" dur="3000"/>
                                        <p:tgtEl>
                                          <p:spTgt spid="35">
                                            <p:txEl>
                                              <p:pRg st="0" end="0"/>
                                            </p:txEl>
                                          </p:spTgt>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93DCE24-12EF-4D3D-92EA-3BC4F9EB4886}" type="slidenum">
              <a:rPr lang="en-US" sz="1200">
                <a:solidFill>
                  <a:schemeClr val="tx1">
                    <a:tint val="75000"/>
                  </a:schemeClr>
                </a:solidFill>
                <a:latin typeface="+mn-lt"/>
              </a:rPr>
              <a:pPr algn="r" fontAlgn="auto">
                <a:spcBef>
                  <a:spcPts val="0"/>
                </a:spcBef>
                <a:spcAft>
                  <a:spcPts val="0"/>
                </a:spcAft>
                <a:defRPr/>
              </a:pPr>
              <a:t>106</a:t>
            </a:fld>
            <a:endParaRPr lang="en-US" sz="1200">
              <a:solidFill>
                <a:schemeClr val="tx1">
                  <a:tint val="75000"/>
                </a:schemeClr>
              </a:solidFill>
              <a:latin typeface="+mn-lt"/>
            </a:endParaRPr>
          </a:p>
        </p:txBody>
      </p:sp>
      <p:pic>
        <p:nvPicPr>
          <p:cNvPr id="6" name="Picture 5" descr="Betsy Ross Flag.jpg"/>
          <p:cNvPicPr>
            <a:picLocks noChangeAspect="1"/>
          </p:cNvPicPr>
          <p:nvPr/>
        </p:nvPicPr>
        <p:blipFill>
          <a:blip r:embed="rId2" cstate="print"/>
          <a:stretch>
            <a:fillRect/>
          </a:stretch>
        </p:blipFill>
        <p:spPr>
          <a:xfrm>
            <a:off x="6858000" y="228600"/>
            <a:ext cx="533400" cy="2794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019800" y="533400"/>
            <a:ext cx="2819400" cy="701675"/>
          </a:xfrm>
          <a:prstGeom prst="rect">
            <a:avLst/>
          </a:prstGeom>
        </p:spPr>
        <p:txBody>
          <a:bodyPr>
            <a:spAutoFit/>
          </a:bodyPr>
          <a:lstStyle/>
          <a:p>
            <a:pPr algn="ctr"/>
            <a:r>
              <a:rPr lang="en-US" sz="2000" b="1">
                <a:solidFill>
                  <a:srgbClr val="FF0000"/>
                </a:solidFill>
                <a:effectLst>
                  <a:outerShdw blurRad="38100" dist="38100" dir="2700000" algn="tl">
                    <a:srgbClr val="000000"/>
                  </a:outerShdw>
                </a:effectLst>
                <a:latin typeface="Antique"/>
              </a:rPr>
              <a:t>The Battle of</a:t>
            </a:r>
          </a:p>
          <a:p>
            <a:pPr algn="ctr"/>
            <a:r>
              <a:rPr lang="en-US" sz="2000" b="1">
                <a:solidFill>
                  <a:srgbClr val="FF0000"/>
                </a:solidFill>
                <a:effectLst>
                  <a:outerShdw blurRad="38100" dist="38100" dir="2700000" algn="tl">
                    <a:srgbClr val="000000"/>
                  </a:outerShdw>
                </a:effectLst>
                <a:latin typeface="Antique"/>
              </a:rPr>
              <a:t>Trenton</a:t>
            </a:r>
          </a:p>
        </p:txBody>
      </p:sp>
      <p:sp>
        <p:nvSpPr>
          <p:cNvPr id="33" name="TextBox 32"/>
          <p:cNvSpPr txBox="1">
            <a:spLocks noChangeArrowheads="1"/>
          </p:cNvSpPr>
          <p:nvPr/>
        </p:nvSpPr>
        <p:spPr bwMode="auto">
          <a:xfrm>
            <a:off x="533400" y="228600"/>
            <a:ext cx="5867400" cy="4401205"/>
          </a:xfrm>
          <a:prstGeom prst="rect">
            <a:avLst/>
          </a:prstGeom>
          <a:noFill/>
          <a:ln w="9525">
            <a:noFill/>
            <a:miter lim="800000"/>
            <a:headEnd/>
            <a:tailEnd/>
          </a:ln>
        </p:spPr>
        <p:txBody>
          <a:bodyPr>
            <a:spAutoFit/>
          </a:bodyPr>
          <a:lstStyle/>
          <a:p>
            <a:r>
              <a:rPr lang="en-US" sz="2000" b="1" dirty="0">
                <a:solidFill>
                  <a:srgbClr val="FF3300"/>
                </a:solidFill>
                <a:latin typeface="+mn-lt"/>
              </a:rPr>
              <a:t>Future president, James Monroe was a young lieutenant in the Continental Army and was a part of the Battle of Trenton in 1776.  He came very close to dying from a bullet which grazed the left side of his chest, then hit his shoulder and injured the </a:t>
            </a:r>
            <a:r>
              <a:rPr lang="en-US" sz="2000" b="1" dirty="0" smtClean="0">
                <a:solidFill>
                  <a:srgbClr val="FF3300"/>
                </a:solidFill>
                <a:latin typeface="+mn-lt"/>
              </a:rPr>
              <a:t>axillary </a:t>
            </a:r>
            <a:r>
              <a:rPr lang="en-US" sz="2000" b="1" dirty="0">
                <a:solidFill>
                  <a:srgbClr val="FF3300"/>
                </a:solidFill>
                <a:latin typeface="+mn-lt"/>
              </a:rPr>
              <a:t>artery (the major artery bringing blood to the arm). </a:t>
            </a:r>
          </a:p>
          <a:p>
            <a:r>
              <a:rPr lang="en-US" sz="2000" b="1" dirty="0">
                <a:solidFill>
                  <a:srgbClr val="FF3300"/>
                </a:solidFill>
                <a:latin typeface="+mn-lt"/>
              </a:rPr>
              <a:t>The artery bled profusely. </a:t>
            </a:r>
          </a:p>
          <a:p>
            <a:r>
              <a:rPr lang="en-US" sz="2000" b="1" dirty="0">
                <a:solidFill>
                  <a:srgbClr val="FF3300"/>
                </a:solidFill>
                <a:latin typeface="+mn-lt"/>
              </a:rPr>
              <a:t>Monroe's life was probably saved by the doctor who stopped the bleeding by sticking his index finger into the wound and applying pressure to the artery. </a:t>
            </a:r>
          </a:p>
          <a:p>
            <a:r>
              <a:rPr lang="en-US" sz="2000" b="1" dirty="0">
                <a:solidFill>
                  <a:srgbClr val="FF3300"/>
                </a:solidFill>
                <a:latin typeface="+mn-lt"/>
              </a:rPr>
              <a:t>Surgeons later attempted to remove the bullet, but could not find it. </a:t>
            </a:r>
          </a:p>
          <a:p>
            <a:r>
              <a:rPr lang="en-US" sz="2000" b="1" dirty="0">
                <a:solidFill>
                  <a:srgbClr val="FF3300"/>
                </a:solidFill>
                <a:latin typeface="+mn-lt"/>
              </a:rPr>
              <a:t>Monroe recovered from the wound in 11 weeks, but carried the bullet in his shoulder the rest of his life!</a:t>
            </a:r>
          </a:p>
        </p:txBody>
      </p:sp>
      <p:pic>
        <p:nvPicPr>
          <p:cNvPr id="37" name="Picture 5" descr="Union Jack.jpg"/>
          <p:cNvPicPr>
            <a:picLocks noChangeAspect="1"/>
          </p:cNvPicPr>
          <p:nvPr/>
        </p:nvPicPr>
        <p:blipFill>
          <a:blip r:embed="rId3" cstate="print"/>
          <a:stretch>
            <a:fillRect/>
          </a:stretch>
        </p:blipFill>
        <p:spPr>
          <a:xfrm>
            <a:off x="7620000" y="228600"/>
            <a:ext cx="527050" cy="265113"/>
          </a:xfrm>
          <a:prstGeom prst="rect">
            <a:avLst/>
          </a:prstGeom>
          <a:ln>
            <a:noFill/>
          </a:ln>
          <a:effectLst>
            <a:outerShdw blurRad="292100" dist="139700" dir="2700000" algn="tl" rotWithShape="0">
              <a:srgbClr val="333333">
                <a:alpha val="65000"/>
              </a:srgbClr>
            </a:outerShdw>
          </a:effectLst>
        </p:spPr>
      </p:pic>
      <p:pic>
        <p:nvPicPr>
          <p:cNvPr id="192523" name="Picture 11" descr="James Monroe"/>
          <p:cNvPicPr>
            <a:picLocks noChangeAspect="1" noChangeArrowheads="1"/>
          </p:cNvPicPr>
          <p:nvPr/>
        </p:nvPicPr>
        <p:blipFill>
          <a:blip r:embed="rId4" cstate="print"/>
          <a:srcRect/>
          <a:stretch>
            <a:fillRect/>
          </a:stretch>
        </p:blipFill>
        <p:spPr bwMode="auto">
          <a:xfrm>
            <a:off x="6477000" y="1143000"/>
            <a:ext cx="2369910" cy="2895600"/>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523"/>
                                        </p:tgtEl>
                                        <p:attrNameLst>
                                          <p:attrName>style.visibility</p:attrName>
                                        </p:attrNameLst>
                                      </p:cBhvr>
                                      <p:to>
                                        <p:strVal val="visible"/>
                                      </p:to>
                                    </p:set>
                                    <p:animEffect transition="in" filter="fade">
                                      <p:cBhvr>
                                        <p:cTn id="7" dur="5000"/>
                                        <p:tgtEl>
                                          <p:spTgt spid="192523"/>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fade">
                                      <p:cBhvr>
                                        <p:cTn id="11" dur="2000"/>
                                        <p:tgtEl>
                                          <p:spTgt spid="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
                                            <p:txEl>
                                              <p:pRg st="1" end="1"/>
                                            </p:txEl>
                                          </p:spTgt>
                                        </p:tgtEl>
                                        <p:attrNameLst>
                                          <p:attrName>style.visibility</p:attrName>
                                        </p:attrNameLst>
                                      </p:cBhvr>
                                      <p:to>
                                        <p:strVal val="visible"/>
                                      </p:to>
                                    </p:set>
                                    <p:animEffect transition="in" filter="fade">
                                      <p:cBhvr>
                                        <p:cTn id="16" dur="2000"/>
                                        <p:tgtEl>
                                          <p:spTgt spid="3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fade">
                                      <p:cBhvr>
                                        <p:cTn id="21" dur="2000"/>
                                        <p:tgtEl>
                                          <p:spTgt spid="3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xEl>
                                              <p:pRg st="3" end="3"/>
                                            </p:txEl>
                                          </p:spTgt>
                                        </p:tgtEl>
                                        <p:attrNameLst>
                                          <p:attrName>style.visibility</p:attrName>
                                        </p:attrNameLst>
                                      </p:cBhvr>
                                      <p:to>
                                        <p:strVal val="visible"/>
                                      </p:to>
                                    </p:set>
                                    <p:animEffect transition="in" filter="fade">
                                      <p:cBhvr>
                                        <p:cTn id="26" dur="2000"/>
                                        <p:tgtEl>
                                          <p:spTgt spid="3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xEl>
                                              <p:pRg st="4" end="4"/>
                                            </p:txEl>
                                          </p:spTgt>
                                        </p:tgtEl>
                                        <p:attrNameLst>
                                          <p:attrName>style.visibility</p:attrName>
                                        </p:attrNameLst>
                                      </p:cBhvr>
                                      <p:to>
                                        <p:strVal val="visible"/>
                                      </p:to>
                                    </p:set>
                                    <p:animEffect transition="in" filter="fade">
                                      <p:cBhvr>
                                        <p:cTn id="31" dur="20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pPr>
              <a:defRPr/>
            </a:pPr>
            <a:fld id="{46F6F861-200B-4328-89E9-FF918EC7E71A}" type="slidenum">
              <a:rPr lang="en-US"/>
              <a:pPr>
                <a:defRPr/>
              </a:pPr>
              <a:t>107</a:t>
            </a:fld>
            <a:endParaRPr lang="en-US"/>
          </a:p>
        </p:txBody>
      </p:sp>
      <p:pic>
        <p:nvPicPr>
          <p:cNvPr id="70660" name="Picture 7" descr="Crossing the Delaware2.jpg"/>
          <p:cNvPicPr>
            <a:picLocks noChangeAspect="1"/>
          </p:cNvPicPr>
          <p:nvPr/>
        </p:nvPicPr>
        <p:blipFill>
          <a:blip r:embed="rId3" cstate="print"/>
          <a:srcRect l="21648"/>
          <a:stretch>
            <a:fillRect/>
          </a:stretch>
        </p:blipFill>
        <p:spPr bwMode="auto">
          <a:xfrm>
            <a:off x="1219200" y="2895600"/>
            <a:ext cx="6889750" cy="3962400"/>
          </a:xfrm>
          <a:prstGeom prst="rect">
            <a:avLst/>
          </a:prstGeom>
          <a:ln>
            <a:noFill/>
          </a:ln>
          <a:effectLst>
            <a:softEdge rad="112500"/>
          </a:effectLst>
        </p:spPr>
      </p:pic>
      <p:sp>
        <p:nvSpPr>
          <p:cNvPr id="9" name="TextBox 8"/>
          <p:cNvSpPr txBox="1">
            <a:spLocks noChangeArrowheads="1"/>
          </p:cNvSpPr>
          <p:nvPr/>
        </p:nvSpPr>
        <p:spPr bwMode="auto">
          <a:xfrm>
            <a:off x="685800" y="381000"/>
            <a:ext cx="5486400" cy="461963"/>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You may have seen this picture before.</a:t>
            </a:r>
          </a:p>
        </p:txBody>
      </p:sp>
      <p:sp>
        <p:nvSpPr>
          <p:cNvPr id="11" name="TextBox 10"/>
          <p:cNvSpPr txBox="1">
            <a:spLocks noChangeArrowheads="1"/>
          </p:cNvSpPr>
          <p:nvPr/>
        </p:nvSpPr>
        <p:spPr bwMode="auto">
          <a:xfrm>
            <a:off x="685800" y="1981200"/>
            <a:ext cx="8610600" cy="830263"/>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He wanted American people to feel more patriotic about their country.</a:t>
            </a:r>
          </a:p>
        </p:txBody>
      </p:sp>
      <p:sp>
        <p:nvSpPr>
          <p:cNvPr id="12" name="TextBox 11"/>
          <p:cNvSpPr txBox="1">
            <a:spLocks noChangeArrowheads="1"/>
          </p:cNvSpPr>
          <p:nvPr/>
        </p:nvSpPr>
        <p:spPr bwMode="auto">
          <a:xfrm>
            <a:off x="685800" y="1524000"/>
            <a:ext cx="7391400" cy="461963"/>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He wanted those who saw his painting to be inspired.</a:t>
            </a:r>
          </a:p>
        </p:txBody>
      </p:sp>
      <p:sp>
        <p:nvSpPr>
          <p:cNvPr id="13" name="TextBox 12"/>
          <p:cNvSpPr txBox="1">
            <a:spLocks noChangeArrowheads="1"/>
          </p:cNvSpPr>
          <p:nvPr/>
        </p:nvSpPr>
        <p:spPr bwMode="auto">
          <a:xfrm>
            <a:off x="685800" y="762000"/>
            <a:ext cx="8458200" cy="830263"/>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It was painted in 1851 by a German-American artist named Emanuel Leutze.</a:t>
            </a:r>
          </a:p>
        </p:txBody>
      </p:sp>
      <p:sp>
        <p:nvSpPr>
          <p:cNvPr id="14" name="TextBox 13"/>
          <p:cNvSpPr txBox="1">
            <a:spLocks noChangeArrowheads="1"/>
          </p:cNvSpPr>
          <p:nvPr/>
        </p:nvSpPr>
        <p:spPr bwMode="auto">
          <a:xfrm>
            <a:off x="2133600" y="2362200"/>
            <a:ext cx="6248400" cy="457200"/>
          </a:xfrm>
          <a:prstGeom prst="rect">
            <a:avLst/>
          </a:prstGeom>
          <a:noFill/>
          <a:ln w="9525">
            <a:noFill/>
            <a:miter lim="800000"/>
            <a:headEnd/>
            <a:tailEnd/>
          </a:ln>
        </p:spPr>
        <p:txBody>
          <a:bodyPr wrap="square">
            <a:spAutoFit/>
          </a:bodyPr>
          <a:lstStyle/>
          <a:p>
            <a:r>
              <a:rPr lang="en-US" sz="2400" b="1" dirty="0" smtClean="0">
                <a:solidFill>
                  <a:srgbClr val="FFFF00"/>
                </a:solidFill>
                <a:latin typeface="Calibri" pitchFamily="34" charset="0"/>
              </a:rPr>
              <a:t>Do you think he accomplished his goal?</a:t>
            </a:r>
            <a:endParaRPr lang="en-US" sz="2400" b="1" dirty="0">
              <a:solidFill>
                <a:srgbClr val="FFFF00"/>
              </a:solidFill>
              <a:latin typeface="Calibri" pitchFamily="34" charset="0"/>
            </a:endParaRPr>
          </a:p>
        </p:txBody>
      </p:sp>
      <p:sp>
        <p:nvSpPr>
          <p:cNvPr id="17" name="TextBox 16"/>
          <p:cNvSpPr txBox="1">
            <a:spLocks noChangeArrowheads="1"/>
          </p:cNvSpPr>
          <p:nvPr/>
        </p:nvSpPr>
        <p:spPr bwMode="auto">
          <a:xfrm>
            <a:off x="3124200" y="152400"/>
            <a:ext cx="3124200" cy="381000"/>
          </a:xfrm>
          <a:prstGeom prst="rect">
            <a:avLst/>
          </a:prstGeom>
          <a:noFill/>
          <a:ln w="9525">
            <a:noFill/>
            <a:miter lim="800000"/>
            <a:headEnd/>
            <a:tailEnd/>
          </a:ln>
        </p:spPr>
        <p:txBody>
          <a:bodyPr>
            <a:spAutoFit/>
          </a:bodyPr>
          <a:lstStyle/>
          <a:p>
            <a:r>
              <a:rPr lang="en-US" b="1">
                <a:solidFill>
                  <a:srgbClr val="FF0000"/>
                </a:solidFill>
                <a:latin typeface="Calibri" pitchFamily="34" charset="0"/>
              </a:rPr>
              <a:t>Don’t take notes on this slide!</a:t>
            </a:r>
          </a:p>
        </p:txBody>
      </p:sp>
      <p:sp>
        <p:nvSpPr>
          <p:cNvPr id="10" name="TextBox 9"/>
          <p:cNvSpPr txBox="1"/>
          <p:nvPr/>
        </p:nvSpPr>
        <p:spPr>
          <a:xfrm>
            <a:off x="8132598" y="4507468"/>
            <a:ext cx="914400" cy="369332"/>
          </a:xfrm>
          <a:prstGeom prst="rect">
            <a:avLst/>
          </a:prstGeom>
          <a:solidFill>
            <a:schemeClr val="bg1"/>
          </a:solidFill>
        </p:spPr>
        <p:txBody>
          <a:bodyPr wrap="square" rtlCol="0">
            <a:spAutoFit/>
          </a:bodyPr>
          <a:lstStyle/>
          <a:p>
            <a:r>
              <a:rPr lang="en-US" b="1" dirty="0" smtClean="0">
                <a:latin typeface="+mn-lt"/>
              </a:rPr>
              <a:t>QUIZ 6</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55" presetClass="entr" presetSubtype="0" fill="hold" nodeType="afterEffect">
                                  <p:stCondLst>
                                    <p:cond delay="4000"/>
                                  </p:stCondLst>
                                  <p:childTnLst>
                                    <p:set>
                                      <p:cBhvr>
                                        <p:cTn id="10" dur="1" fill="hold">
                                          <p:stCondLst>
                                            <p:cond delay="0"/>
                                          </p:stCondLst>
                                        </p:cTn>
                                        <p:tgtEl>
                                          <p:spTgt spid="70660"/>
                                        </p:tgtEl>
                                        <p:attrNameLst>
                                          <p:attrName>style.visibility</p:attrName>
                                        </p:attrNameLst>
                                      </p:cBhvr>
                                      <p:to>
                                        <p:strVal val="visible"/>
                                      </p:to>
                                    </p:set>
                                    <p:anim calcmode="lin" valueType="num">
                                      <p:cBhvr>
                                        <p:cTn id="11" dur="2000" fill="hold"/>
                                        <p:tgtEl>
                                          <p:spTgt spid="70660"/>
                                        </p:tgtEl>
                                        <p:attrNameLst>
                                          <p:attrName>ppt_w</p:attrName>
                                        </p:attrNameLst>
                                      </p:cBhvr>
                                      <p:tavLst>
                                        <p:tav tm="0">
                                          <p:val>
                                            <p:strVal val="#ppt_w*0.70"/>
                                          </p:val>
                                        </p:tav>
                                        <p:tav tm="100000">
                                          <p:val>
                                            <p:strVal val="#ppt_w"/>
                                          </p:val>
                                        </p:tav>
                                      </p:tavLst>
                                    </p:anim>
                                    <p:anim calcmode="lin" valueType="num">
                                      <p:cBhvr>
                                        <p:cTn id="12" dur="2000" fill="hold"/>
                                        <p:tgtEl>
                                          <p:spTgt spid="70660"/>
                                        </p:tgtEl>
                                        <p:attrNameLst>
                                          <p:attrName>ppt_h</p:attrName>
                                        </p:attrNameLst>
                                      </p:cBhvr>
                                      <p:tavLst>
                                        <p:tav tm="0">
                                          <p:val>
                                            <p:strVal val="#ppt_h"/>
                                          </p:val>
                                        </p:tav>
                                        <p:tav tm="100000">
                                          <p:val>
                                            <p:strVal val="#ppt_h"/>
                                          </p:val>
                                        </p:tav>
                                      </p:tavLst>
                                    </p:anim>
                                    <p:animEffect transition="in" filter="fade">
                                      <p:cBhvr>
                                        <p:cTn id="13" dur="2000"/>
                                        <p:tgtEl>
                                          <p:spTgt spid="70660"/>
                                        </p:tgtEl>
                                      </p:cBhvr>
                                    </p:animEffect>
                                  </p:childTnLst>
                                </p:cTn>
                              </p:par>
                              <p:par>
                                <p:cTn id="14" presetID="10" presetClass="exit" presetSubtype="0" fill="hold" grpId="1" nodeType="withEffect">
                                  <p:stCondLst>
                                    <p:cond delay="0"/>
                                  </p:stCondLst>
                                  <p:childTnLst>
                                    <p:animEffect transition="out" filter="fade">
                                      <p:cBhvr>
                                        <p:cTn id="15" dur="2000"/>
                                        <p:tgtEl>
                                          <p:spTgt spid="17"/>
                                        </p:tgtEl>
                                      </p:cBhvr>
                                    </p:animEffect>
                                    <p:set>
                                      <p:cBhvr>
                                        <p:cTn id="16" dur="1" fill="hold">
                                          <p:stCondLst>
                                            <p:cond delay="1999"/>
                                          </p:stCondLst>
                                        </p:cTn>
                                        <p:tgtEl>
                                          <p:spTgt spid="17"/>
                                        </p:tgtEl>
                                        <p:attrNameLst>
                                          <p:attrName>style.visibility</p:attrName>
                                        </p:attrNameLst>
                                      </p:cBhvr>
                                      <p:to>
                                        <p:strVal val="hidden"/>
                                      </p:to>
                                    </p:set>
                                  </p:childTnLst>
                                </p:cTn>
                              </p:par>
                            </p:childTnLst>
                          </p:cTn>
                        </p:par>
                        <p:par>
                          <p:cTn id="17" fill="hold">
                            <p:stCondLst>
                              <p:cond delay="8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par>
                                <p:cTn id="26" presetID="10" presetClass="exit" presetSubtype="0" fill="hold" grpId="1" nodeType="withEffect">
                                  <p:stCondLst>
                                    <p:cond delay="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par>
                                <p:cTn id="34" presetID="10" presetClass="exit" presetSubtype="0" fill="hold" grpId="1" nodeType="withEffect">
                                  <p:stCondLst>
                                    <p:cond delay="0"/>
                                  </p:stCondLst>
                                  <p:childTnLst>
                                    <p:animEffect transition="out" filter="fade">
                                      <p:cBhvr>
                                        <p:cTn id="35" dur="2000"/>
                                        <p:tgtEl>
                                          <p:spTgt spid="13"/>
                                        </p:tgtEl>
                                      </p:cBhvr>
                                    </p:animEffect>
                                    <p:set>
                                      <p:cBhvr>
                                        <p:cTn id="36" dur="1" fill="hold">
                                          <p:stCondLst>
                                            <p:cond delay="19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par>
                                <p:cTn id="42" presetID="10" presetClass="exit" presetSubtype="0" fill="hold" grpId="1" nodeType="withEffect">
                                  <p:stCondLst>
                                    <p:cond delay="0"/>
                                  </p:stCondLst>
                                  <p:childTnLst>
                                    <p:animEffect transition="out" filter="fade">
                                      <p:cBhvr>
                                        <p:cTn id="43" dur="2000"/>
                                        <p:tgtEl>
                                          <p:spTgt spid="12"/>
                                        </p:tgtEl>
                                      </p:cBhvr>
                                    </p:animEffect>
                                    <p:set>
                                      <p:cBhvr>
                                        <p:cTn id="44" dur="1" fill="hold">
                                          <p:stCondLst>
                                            <p:cond delay="19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0"/>
                                        <p:tgtEl>
                                          <p:spTgt spid="14"/>
                                        </p:tgtEl>
                                      </p:cBhvr>
                                    </p:animEffect>
                                  </p:childTnLst>
                                </p:cTn>
                              </p:par>
                              <p:par>
                                <p:cTn id="50" presetID="10" presetClass="exit" presetSubtype="0" fill="hold" grpId="1" nodeType="withEffect">
                                  <p:stCondLst>
                                    <p:cond delay="0"/>
                                  </p:stCondLst>
                                  <p:childTnLst>
                                    <p:animEffect transition="out" filter="fade">
                                      <p:cBhvr>
                                        <p:cTn id="51" dur="2000"/>
                                        <p:tgtEl>
                                          <p:spTgt spid="11"/>
                                        </p:tgtEl>
                                      </p:cBhvr>
                                    </p:animEffect>
                                    <p:set>
                                      <p:cBhvr>
                                        <p:cTn id="52"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2" grpId="0"/>
      <p:bldP spid="12" grpId="1"/>
      <p:bldP spid="13" grpId="0"/>
      <p:bldP spid="13" grpId="1"/>
      <p:bldP spid="14" grpId="0"/>
      <p:bldP spid="17" grpId="0"/>
      <p:bldP spid="17" grpId="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43A1007B-0B62-4495-B2AB-EFB9C1C1BC8E}" type="slidenum">
              <a:rPr lang="en-US"/>
              <a:pPr>
                <a:defRPr/>
              </a:pPr>
              <a:t>108</a:t>
            </a:fld>
            <a:endParaRPr lang="en-US"/>
          </a:p>
        </p:txBody>
      </p:sp>
      <p:sp>
        <p:nvSpPr>
          <p:cNvPr id="4" name="Rectangle 3"/>
          <p:cNvSpPr/>
          <p:nvPr/>
        </p:nvSpPr>
        <p:spPr>
          <a:xfrm>
            <a:off x="3200400" y="1219200"/>
            <a:ext cx="1905000" cy="369888"/>
          </a:xfrm>
          <a:prstGeom prst="rect">
            <a:avLst/>
          </a:prstGeom>
        </p:spPr>
        <p:txBody>
          <a:bodyPr>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October, 1777</a:t>
            </a:r>
          </a:p>
        </p:txBody>
      </p:sp>
      <p:sp>
        <p:nvSpPr>
          <p:cNvPr id="5" name="Rectangle 4"/>
          <p:cNvSpPr/>
          <p:nvPr/>
        </p:nvSpPr>
        <p:spPr>
          <a:xfrm>
            <a:off x="3200400" y="533400"/>
            <a:ext cx="2041525" cy="708025"/>
          </a:xfrm>
          <a:prstGeom prst="rect">
            <a:avLst/>
          </a:prstGeom>
        </p:spPr>
        <p:txBody>
          <a:bodyPr wrap="none">
            <a:spAutoFit/>
          </a:bodyPr>
          <a:lstStyle/>
          <a:p>
            <a:pPr algn="ctr" fontAlgn="auto">
              <a:spcAft>
                <a:spcPts val="0"/>
              </a:spcAft>
              <a:defRPr/>
            </a:pPr>
            <a:r>
              <a:rPr lang="en-US" sz="40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6" name="Picture 5" descr="Union Jack.jpg"/>
          <p:cNvPicPr>
            <a:picLocks noChangeAspect="1"/>
          </p:cNvPicPr>
          <p:nvPr/>
        </p:nvPicPr>
        <p:blipFill>
          <a:blip r:embed="rId2" cstate="print"/>
          <a:stretch>
            <a:fillRect/>
          </a:stretch>
        </p:blipFill>
        <p:spPr>
          <a:xfrm>
            <a:off x="4267200" y="228600"/>
            <a:ext cx="685800" cy="344488"/>
          </a:xfrm>
          <a:prstGeom prst="rect">
            <a:avLst/>
          </a:prstGeom>
          <a:ln>
            <a:noFill/>
          </a:ln>
          <a:effectLst>
            <a:outerShdw blurRad="292100" dist="139700" dir="2700000" algn="tl" rotWithShape="0">
              <a:srgbClr val="333333">
                <a:alpha val="65000"/>
              </a:srgbClr>
            </a:outerShdw>
          </a:effectLst>
        </p:spPr>
      </p:pic>
      <p:sp>
        <p:nvSpPr>
          <p:cNvPr id="58373" name="TextBox 7"/>
          <p:cNvSpPr txBox="1">
            <a:spLocks noChangeArrowheads="1"/>
          </p:cNvSpPr>
          <p:nvPr/>
        </p:nvSpPr>
        <p:spPr bwMode="auto">
          <a:xfrm>
            <a:off x="1981200" y="1676400"/>
            <a:ext cx="5257800" cy="838200"/>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They planned to isolate New England from the middle states.</a:t>
            </a:r>
          </a:p>
        </p:txBody>
      </p:sp>
      <p:sp>
        <p:nvSpPr>
          <p:cNvPr id="58374" name="TextBox 8"/>
          <p:cNvSpPr txBox="1">
            <a:spLocks noChangeArrowheads="1"/>
          </p:cNvSpPr>
          <p:nvPr/>
        </p:nvSpPr>
        <p:spPr bwMode="auto">
          <a:xfrm>
            <a:off x="457200" y="2590800"/>
            <a:ext cx="8229600" cy="461963"/>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The idea was to conquer America one section at a time!</a:t>
            </a:r>
          </a:p>
        </p:txBody>
      </p:sp>
      <p:sp>
        <p:nvSpPr>
          <p:cNvPr id="58377" name="TextBox 11"/>
          <p:cNvSpPr txBox="1">
            <a:spLocks noChangeArrowheads="1"/>
          </p:cNvSpPr>
          <p:nvPr/>
        </p:nvSpPr>
        <p:spPr bwMode="auto">
          <a:xfrm>
            <a:off x="685800" y="3124200"/>
            <a:ext cx="7848600" cy="830263"/>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British General Burgoyne’s army set out from Quebec, Canada and moved south.</a:t>
            </a:r>
          </a:p>
        </p:txBody>
      </p:sp>
      <p:sp>
        <p:nvSpPr>
          <p:cNvPr id="58378" name="TextBox 14"/>
          <p:cNvSpPr txBox="1">
            <a:spLocks noChangeArrowheads="1"/>
          </p:cNvSpPr>
          <p:nvPr/>
        </p:nvSpPr>
        <p:spPr bwMode="auto">
          <a:xfrm>
            <a:off x="7162800" y="1828800"/>
            <a:ext cx="1752600" cy="338138"/>
          </a:xfrm>
          <a:prstGeom prst="rect">
            <a:avLst/>
          </a:prstGeom>
          <a:noFill/>
          <a:ln w="9525">
            <a:noFill/>
            <a:miter lim="800000"/>
            <a:headEnd/>
            <a:tailEnd/>
          </a:ln>
        </p:spPr>
        <p:txBody>
          <a:bodyPr>
            <a:spAutoFit/>
          </a:bodyPr>
          <a:lstStyle/>
          <a:p>
            <a:r>
              <a:rPr lang="en-US" sz="1600" b="1">
                <a:solidFill>
                  <a:srgbClr val="FF0000"/>
                </a:solidFill>
                <a:latin typeface="Calibri" pitchFamily="34" charset="0"/>
              </a:rPr>
              <a:t>General Burgoyne</a:t>
            </a:r>
          </a:p>
        </p:txBody>
      </p:sp>
      <p:pic>
        <p:nvPicPr>
          <p:cNvPr id="58379" name="Picture 15" descr="Burgoyne 2"/>
          <p:cNvPicPr>
            <a:picLocks noChangeAspect="1" noChangeArrowheads="1"/>
          </p:cNvPicPr>
          <p:nvPr/>
        </p:nvPicPr>
        <p:blipFill>
          <a:blip r:embed="rId3" cstate="print"/>
          <a:srcRect t="11905" r="5714"/>
          <a:stretch>
            <a:fillRect/>
          </a:stretch>
        </p:blipFill>
        <p:spPr bwMode="auto">
          <a:xfrm>
            <a:off x="7391400" y="381000"/>
            <a:ext cx="1291402" cy="1447800"/>
          </a:xfrm>
          <a:prstGeom prst="ellipse">
            <a:avLst/>
          </a:prstGeom>
          <a:noFill/>
          <a:ln w="9525">
            <a:noFill/>
            <a:miter lim="800000"/>
            <a:headEnd/>
            <a:tailEnd/>
          </a:ln>
        </p:spPr>
      </p:pic>
      <p:pic>
        <p:nvPicPr>
          <p:cNvPr id="14" name="Picture 13" descr="Betsy Ross Flag.jpg"/>
          <p:cNvPicPr>
            <a:picLocks noChangeAspect="1"/>
          </p:cNvPicPr>
          <p:nvPr/>
        </p:nvPicPr>
        <p:blipFill>
          <a:blip r:embed="rId4" cstate="print"/>
          <a:stretch>
            <a:fillRect/>
          </a:stretch>
        </p:blipFill>
        <p:spPr>
          <a:xfrm>
            <a:off x="3505200" y="228600"/>
            <a:ext cx="685800" cy="358775"/>
          </a:xfrm>
          <a:prstGeom prst="rect">
            <a:avLst/>
          </a:prstGeom>
          <a:ln>
            <a:noFill/>
          </a:ln>
          <a:effectLst>
            <a:outerShdw blurRad="292100" dist="139700" dir="2700000" algn="tl" rotWithShape="0">
              <a:srgbClr val="333333">
                <a:alpha val="65000"/>
              </a:srgbClr>
            </a:outerShdw>
          </a:effectLst>
        </p:spPr>
      </p:pic>
      <p:sp>
        <p:nvSpPr>
          <p:cNvPr id="18" name="TextBox 17"/>
          <p:cNvSpPr txBox="1">
            <a:spLocks noChangeArrowheads="1"/>
          </p:cNvSpPr>
          <p:nvPr/>
        </p:nvSpPr>
        <p:spPr bwMode="auto">
          <a:xfrm>
            <a:off x="228600" y="152400"/>
            <a:ext cx="2514600" cy="1570038"/>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By the summer of 1777, the British came up with a new </a:t>
            </a:r>
            <a:r>
              <a:rPr lang="en-US" sz="2400" b="1" u="sng">
                <a:solidFill>
                  <a:srgbClr val="FFFFFF"/>
                </a:solidFill>
                <a:latin typeface="Calibri" pitchFamily="34" charset="0"/>
              </a:rPr>
              <a:t>strategy</a:t>
            </a:r>
            <a:r>
              <a:rPr lang="en-US" sz="2400" b="1">
                <a:solidFill>
                  <a:srgbClr val="FFFFFF"/>
                </a:solidFill>
                <a:latin typeface="Calibri" pitchFamily="34" charset="0"/>
              </a:rPr>
              <a:t>.</a:t>
            </a:r>
          </a:p>
        </p:txBody>
      </p:sp>
      <p:pic>
        <p:nvPicPr>
          <p:cNvPr id="16" name="Picture 6" descr="http://www.cksinfo.com/clipart/office/supplies/notesandmemos/note.png"/>
          <p:cNvPicPr>
            <a:picLocks noChangeAspect="1" noChangeArrowheads="1"/>
          </p:cNvPicPr>
          <p:nvPr/>
        </p:nvPicPr>
        <p:blipFill>
          <a:blip r:embed="rId5"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strVal val="#ppt_w*0.70"/>
                                          </p:val>
                                        </p:tav>
                                        <p:tav tm="100000">
                                          <p:val>
                                            <p:strVal val="#ppt_w"/>
                                          </p:val>
                                        </p:tav>
                                      </p:tavLst>
                                    </p:anim>
                                    <p:anim calcmode="lin" valueType="num">
                                      <p:cBhvr>
                                        <p:cTn id="11" dur="2000" fill="hold"/>
                                        <p:tgtEl>
                                          <p:spTgt spid="5"/>
                                        </p:tgtEl>
                                        <p:attrNameLst>
                                          <p:attrName>ppt_h</p:attrName>
                                        </p:attrNameLst>
                                      </p:cBhvr>
                                      <p:tavLst>
                                        <p:tav tm="0">
                                          <p:val>
                                            <p:strVal val="#ppt_h"/>
                                          </p:val>
                                        </p:tav>
                                        <p:tav tm="100000">
                                          <p:val>
                                            <p:strVal val="#ppt_h"/>
                                          </p:val>
                                        </p:tav>
                                      </p:tavLst>
                                    </p:anim>
                                    <p:animEffect transition="in" filter="fade">
                                      <p:cBhvr>
                                        <p:cTn id="12" dur="2000"/>
                                        <p:tgtEl>
                                          <p:spTgt spid="5"/>
                                        </p:tgtEl>
                                      </p:cBhvr>
                                    </p:animEffect>
                                  </p:childTnLst>
                                </p:cTn>
                              </p:par>
                              <p:par>
                                <p:cTn id="13" presetID="55"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strVal val="#ppt_w*0.70"/>
                                          </p:val>
                                        </p:tav>
                                        <p:tav tm="100000">
                                          <p:val>
                                            <p:strVal val="#ppt_w"/>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animEffect transition="in" filter="fade">
                                      <p:cBhvr>
                                        <p:cTn id="17" dur="2000"/>
                                        <p:tgtEl>
                                          <p:spTgt spid="6"/>
                                        </p:tgtEl>
                                      </p:cBhvr>
                                    </p:animEffect>
                                  </p:childTnLst>
                                </p:cTn>
                              </p:par>
                              <p:par>
                                <p:cTn id="18" presetID="55"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ppt_w</p:attrName>
                                        </p:attrNameLst>
                                      </p:cBhvr>
                                      <p:tavLst>
                                        <p:tav tm="0">
                                          <p:val>
                                            <p:strVal val="#ppt_w*0.70"/>
                                          </p:val>
                                        </p:tav>
                                        <p:tav tm="100000">
                                          <p:val>
                                            <p:strVal val="#ppt_w"/>
                                          </p:val>
                                        </p:tav>
                                      </p:tavLst>
                                    </p:anim>
                                    <p:anim calcmode="lin" valueType="num">
                                      <p:cBhvr>
                                        <p:cTn id="21" dur="2000" fill="hold"/>
                                        <p:tgtEl>
                                          <p:spTgt spid="14"/>
                                        </p:tgtEl>
                                        <p:attrNameLst>
                                          <p:attrName>ppt_h</p:attrName>
                                        </p:attrNameLst>
                                      </p:cBhvr>
                                      <p:tavLst>
                                        <p:tav tm="0">
                                          <p:val>
                                            <p:strVal val="#ppt_h"/>
                                          </p:val>
                                        </p:tav>
                                        <p:tav tm="100000">
                                          <p:val>
                                            <p:strVal val="#ppt_h"/>
                                          </p:val>
                                        </p:tav>
                                      </p:tavLst>
                                    </p:anim>
                                    <p:animEffect transition="in" filter="fade">
                                      <p:cBhvr>
                                        <p:cTn id="22" dur="2000"/>
                                        <p:tgtEl>
                                          <p:spTgt spid="14"/>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2000" fill="hold"/>
                                        <p:tgtEl>
                                          <p:spTgt spid="4"/>
                                        </p:tgtEl>
                                        <p:attrNameLst>
                                          <p:attrName>ppt_w</p:attrName>
                                        </p:attrNameLst>
                                      </p:cBhvr>
                                      <p:tavLst>
                                        <p:tav tm="0">
                                          <p:val>
                                            <p:strVal val="#ppt_w*0.70"/>
                                          </p:val>
                                        </p:tav>
                                        <p:tav tm="100000">
                                          <p:val>
                                            <p:strVal val="#ppt_w"/>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animEffect transition="in" filter="fade">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8373"/>
                                        </p:tgtEl>
                                        <p:attrNameLst>
                                          <p:attrName>style.visibility</p:attrName>
                                        </p:attrNameLst>
                                      </p:cBhvr>
                                      <p:to>
                                        <p:strVal val="visible"/>
                                      </p:to>
                                    </p:set>
                                    <p:animEffect transition="in" filter="fade">
                                      <p:cBhvr>
                                        <p:cTn id="37" dur="2000"/>
                                        <p:tgtEl>
                                          <p:spTgt spid="583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374">
                                            <p:txEl>
                                              <p:pRg st="0" end="0"/>
                                            </p:txEl>
                                          </p:spTgt>
                                        </p:tgtEl>
                                        <p:attrNameLst>
                                          <p:attrName>style.visibility</p:attrName>
                                        </p:attrNameLst>
                                      </p:cBhvr>
                                      <p:to>
                                        <p:strVal val="visible"/>
                                      </p:to>
                                    </p:set>
                                    <p:animEffect transition="in" filter="fade">
                                      <p:cBhvr>
                                        <p:cTn id="42" dur="2000"/>
                                        <p:tgtEl>
                                          <p:spTgt spid="5837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8377"/>
                                        </p:tgtEl>
                                        <p:attrNameLst>
                                          <p:attrName>style.visibility</p:attrName>
                                        </p:attrNameLst>
                                      </p:cBhvr>
                                      <p:to>
                                        <p:strVal val="visible"/>
                                      </p:to>
                                    </p:set>
                                    <p:animEffect transition="in" filter="fade">
                                      <p:cBhvr>
                                        <p:cTn id="47" dur="2000"/>
                                        <p:tgtEl>
                                          <p:spTgt spid="58377"/>
                                        </p:tgtEl>
                                      </p:cBhvr>
                                    </p:animEffect>
                                  </p:childTnLst>
                                </p:cTn>
                              </p:par>
                              <p:par>
                                <p:cTn id="48" presetID="55" presetClass="entr" presetSubtype="0" fill="hold" nodeType="withEffect">
                                  <p:stCondLst>
                                    <p:cond delay="0"/>
                                  </p:stCondLst>
                                  <p:childTnLst>
                                    <p:set>
                                      <p:cBhvr>
                                        <p:cTn id="49" dur="1" fill="hold">
                                          <p:stCondLst>
                                            <p:cond delay="0"/>
                                          </p:stCondLst>
                                        </p:cTn>
                                        <p:tgtEl>
                                          <p:spTgt spid="58379"/>
                                        </p:tgtEl>
                                        <p:attrNameLst>
                                          <p:attrName>style.visibility</p:attrName>
                                        </p:attrNameLst>
                                      </p:cBhvr>
                                      <p:to>
                                        <p:strVal val="visible"/>
                                      </p:to>
                                    </p:set>
                                    <p:anim calcmode="lin" valueType="num">
                                      <p:cBhvr>
                                        <p:cTn id="50" dur="2000" fill="hold"/>
                                        <p:tgtEl>
                                          <p:spTgt spid="58379"/>
                                        </p:tgtEl>
                                        <p:attrNameLst>
                                          <p:attrName>ppt_w</p:attrName>
                                        </p:attrNameLst>
                                      </p:cBhvr>
                                      <p:tavLst>
                                        <p:tav tm="0">
                                          <p:val>
                                            <p:strVal val="#ppt_w*0.70"/>
                                          </p:val>
                                        </p:tav>
                                        <p:tav tm="100000">
                                          <p:val>
                                            <p:strVal val="#ppt_w"/>
                                          </p:val>
                                        </p:tav>
                                      </p:tavLst>
                                    </p:anim>
                                    <p:anim calcmode="lin" valueType="num">
                                      <p:cBhvr>
                                        <p:cTn id="51" dur="2000" fill="hold"/>
                                        <p:tgtEl>
                                          <p:spTgt spid="58379"/>
                                        </p:tgtEl>
                                        <p:attrNameLst>
                                          <p:attrName>ppt_h</p:attrName>
                                        </p:attrNameLst>
                                      </p:cBhvr>
                                      <p:tavLst>
                                        <p:tav tm="0">
                                          <p:val>
                                            <p:strVal val="#ppt_h"/>
                                          </p:val>
                                        </p:tav>
                                        <p:tav tm="100000">
                                          <p:val>
                                            <p:strVal val="#ppt_h"/>
                                          </p:val>
                                        </p:tav>
                                      </p:tavLst>
                                    </p:anim>
                                    <p:animEffect transition="in" filter="fade">
                                      <p:cBhvr>
                                        <p:cTn id="52" dur="2000"/>
                                        <p:tgtEl>
                                          <p:spTgt spid="5837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8378"/>
                                        </p:tgtEl>
                                        <p:attrNameLst>
                                          <p:attrName>style.visibility</p:attrName>
                                        </p:attrNameLst>
                                      </p:cBhvr>
                                      <p:to>
                                        <p:strVal val="visible"/>
                                      </p:to>
                                    </p:set>
                                    <p:animEffect transition="in" filter="fade">
                                      <p:cBhvr>
                                        <p:cTn id="55" dur="2000"/>
                                        <p:tgtEl>
                                          <p:spTgt spid="58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8373" grpId="0"/>
      <p:bldP spid="58377" grpId="0"/>
      <p:bldP spid="58378" grpId="0"/>
      <p:bldP spid="18"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2FC705B3-EDF1-4A95-B499-A9D5E8FECF0A}" type="slidenum">
              <a:rPr lang="en-US"/>
              <a:pPr>
                <a:defRPr/>
              </a:pPr>
              <a:t>109</a:t>
            </a:fld>
            <a:endParaRPr lang="en-US"/>
          </a:p>
        </p:txBody>
      </p:sp>
      <p:sp>
        <p:nvSpPr>
          <p:cNvPr id="4" name="Rectangle 3"/>
          <p:cNvSpPr/>
          <p:nvPr/>
        </p:nvSpPr>
        <p:spPr>
          <a:xfrm>
            <a:off x="3352800" y="1219200"/>
            <a:ext cx="1905000" cy="369888"/>
          </a:xfrm>
          <a:prstGeom prst="rect">
            <a:avLst/>
          </a:prstGeom>
        </p:spPr>
        <p:txBody>
          <a:bodyPr>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October, 1777</a:t>
            </a:r>
          </a:p>
        </p:txBody>
      </p:sp>
      <p:sp>
        <p:nvSpPr>
          <p:cNvPr id="5" name="Rectangle 4"/>
          <p:cNvSpPr/>
          <p:nvPr/>
        </p:nvSpPr>
        <p:spPr>
          <a:xfrm>
            <a:off x="3276600" y="533400"/>
            <a:ext cx="2041525" cy="708025"/>
          </a:xfrm>
          <a:prstGeom prst="rect">
            <a:avLst/>
          </a:prstGeom>
        </p:spPr>
        <p:txBody>
          <a:bodyPr wrap="none">
            <a:spAutoFit/>
          </a:bodyPr>
          <a:lstStyle/>
          <a:p>
            <a:pPr algn="ctr" fontAlgn="auto">
              <a:spcAft>
                <a:spcPts val="0"/>
              </a:spcAft>
              <a:defRPr/>
            </a:pPr>
            <a:r>
              <a:rPr lang="en-US" sz="40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6" name="Picture 5" descr="Union Jack.jpg"/>
          <p:cNvPicPr>
            <a:picLocks noChangeAspect="1"/>
          </p:cNvPicPr>
          <p:nvPr/>
        </p:nvPicPr>
        <p:blipFill>
          <a:blip r:embed="rId2" cstate="print"/>
          <a:stretch>
            <a:fillRect/>
          </a:stretch>
        </p:blipFill>
        <p:spPr>
          <a:xfrm>
            <a:off x="4495800" y="228600"/>
            <a:ext cx="685800" cy="344488"/>
          </a:xfrm>
          <a:prstGeom prst="rect">
            <a:avLst/>
          </a:prstGeom>
          <a:ln>
            <a:noFill/>
          </a:ln>
          <a:effectLst>
            <a:outerShdw blurRad="292100" dist="139700" dir="2700000" algn="tl" rotWithShape="0">
              <a:srgbClr val="333333">
                <a:alpha val="65000"/>
              </a:srgbClr>
            </a:outerShdw>
          </a:effectLst>
        </p:spPr>
      </p:pic>
      <p:sp>
        <p:nvSpPr>
          <p:cNvPr id="58376" name="TextBox 10"/>
          <p:cNvSpPr txBox="1">
            <a:spLocks noChangeArrowheads="1"/>
          </p:cNvSpPr>
          <p:nvPr/>
        </p:nvSpPr>
        <p:spPr bwMode="auto">
          <a:xfrm>
            <a:off x="457200" y="304800"/>
            <a:ext cx="2819400" cy="1200150"/>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Burgoyne was </a:t>
            </a:r>
            <a:r>
              <a:rPr lang="en-US" sz="2400" b="1" u="sng" dirty="0">
                <a:solidFill>
                  <a:srgbClr val="FFFFFF"/>
                </a:solidFill>
                <a:latin typeface="Calibri" pitchFamily="34" charset="0"/>
              </a:rPr>
              <a:t>notorious</a:t>
            </a:r>
            <a:r>
              <a:rPr lang="en-US" sz="2400" b="1" dirty="0">
                <a:solidFill>
                  <a:srgbClr val="FFFFFF"/>
                </a:solidFill>
                <a:latin typeface="Calibri" pitchFamily="34" charset="0"/>
              </a:rPr>
              <a:t> for moving very slowly.  </a:t>
            </a:r>
          </a:p>
        </p:txBody>
      </p:sp>
      <p:sp>
        <p:nvSpPr>
          <p:cNvPr id="58378" name="TextBox 14"/>
          <p:cNvSpPr txBox="1">
            <a:spLocks noChangeArrowheads="1"/>
          </p:cNvSpPr>
          <p:nvPr/>
        </p:nvSpPr>
        <p:spPr bwMode="auto">
          <a:xfrm>
            <a:off x="7467600" y="1524000"/>
            <a:ext cx="1219200" cy="584200"/>
          </a:xfrm>
          <a:prstGeom prst="rect">
            <a:avLst/>
          </a:prstGeom>
          <a:noFill/>
          <a:ln w="9525">
            <a:noFill/>
            <a:miter lim="800000"/>
            <a:headEnd/>
            <a:tailEnd/>
          </a:ln>
        </p:spPr>
        <p:txBody>
          <a:bodyPr>
            <a:spAutoFit/>
          </a:bodyPr>
          <a:lstStyle/>
          <a:p>
            <a:r>
              <a:rPr lang="en-US" sz="1600" b="1">
                <a:solidFill>
                  <a:srgbClr val="FF0000"/>
                </a:solidFill>
                <a:latin typeface="Calibri" pitchFamily="34" charset="0"/>
              </a:rPr>
              <a:t>General Burgoyne</a:t>
            </a:r>
          </a:p>
        </p:txBody>
      </p:sp>
      <p:pic>
        <p:nvPicPr>
          <p:cNvPr id="58379" name="Picture 15" descr="Burgoyne 2"/>
          <p:cNvPicPr>
            <a:picLocks noChangeAspect="1" noChangeArrowheads="1"/>
          </p:cNvPicPr>
          <p:nvPr/>
        </p:nvPicPr>
        <p:blipFill>
          <a:blip r:embed="rId3" cstate="print"/>
          <a:srcRect t="11905" r="5714"/>
          <a:stretch>
            <a:fillRect/>
          </a:stretch>
        </p:blipFill>
        <p:spPr bwMode="auto">
          <a:xfrm>
            <a:off x="7519104" y="228600"/>
            <a:ext cx="1155465" cy="1295400"/>
          </a:xfrm>
          <a:prstGeom prst="ellipse">
            <a:avLst/>
          </a:prstGeom>
          <a:noFill/>
          <a:ln w="9525">
            <a:noFill/>
            <a:miter lim="800000"/>
            <a:headEnd/>
            <a:tailEnd/>
          </a:ln>
        </p:spPr>
      </p:pic>
      <p:sp>
        <p:nvSpPr>
          <p:cNvPr id="58381" name="TextBox 11"/>
          <p:cNvSpPr txBox="1">
            <a:spLocks noChangeArrowheads="1"/>
          </p:cNvSpPr>
          <p:nvPr/>
        </p:nvSpPr>
        <p:spPr bwMode="auto">
          <a:xfrm>
            <a:off x="457200" y="2362200"/>
            <a:ext cx="8382000" cy="1200150"/>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What made things worse is that he was a dashing general who enjoyed good food and drink and fine clothes.  He traveled with 30 wagons of luxury goods so that he would be comfortable! </a:t>
            </a:r>
            <a:endParaRPr lang="en-US" sz="2800" b="1">
              <a:solidFill>
                <a:srgbClr val="FFFFFF"/>
              </a:solidFill>
            </a:endParaRPr>
          </a:p>
        </p:txBody>
      </p:sp>
      <p:sp>
        <p:nvSpPr>
          <p:cNvPr id="58382" name="TextBox 10"/>
          <p:cNvSpPr txBox="1">
            <a:spLocks noChangeArrowheads="1"/>
          </p:cNvSpPr>
          <p:nvPr/>
        </p:nvSpPr>
        <p:spPr bwMode="auto">
          <a:xfrm>
            <a:off x="457200" y="1524000"/>
            <a:ext cx="6858000" cy="830263"/>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He was overconfident.  He believed that no one could stand up to the British Army!  </a:t>
            </a:r>
          </a:p>
        </p:txBody>
      </p:sp>
      <p:pic>
        <p:nvPicPr>
          <p:cNvPr id="14" name="Picture 13" descr="Betsy Ross Flag.jpg"/>
          <p:cNvPicPr>
            <a:picLocks noChangeAspect="1"/>
          </p:cNvPicPr>
          <p:nvPr/>
        </p:nvPicPr>
        <p:blipFill>
          <a:blip r:embed="rId4" cstate="print"/>
          <a:stretch>
            <a:fillRect/>
          </a:stretch>
        </p:blipFill>
        <p:spPr>
          <a:xfrm>
            <a:off x="3657600" y="228600"/>
            <a:ext cx="685800" cy="358775"/>
          </a:xfrm>
          <a:prstGeom prst="rect">
            <a:avLst/>
          </a:prstGeom>
          <a:ln>
            <a:noFill/>
          </a:ln>
          <a:effectLst>
            <a:outerShdw blurRad="292100" dist="139700" dir="2700000" algn="tl" rotWithShape="0">
              <a:srgbClr val="333333">
                <a:alpha val="65000"/>
              </a:srgbClr>
            </a:outerShdw>
          </a:effectLst>
        </p:spPr>
      </p:pic>
      <p:pic>
        <p:nvPicPr>
          <p:cNvPr id="12" name="Picture 6" descr="http://www.cksinfo.com/clipart/office/supplies/notesandmemos/note.png"/>
          <p:cNvPicPr>
            <a:picLocks noChangeAspect="1" noChangeArrowheads="1"/>
          </p:cNvPicPr>
          <p:nvPr/>
        </p:nvPicPr>
        <p:blipFill>
          <a:blip r:embed="rId5" cstate="print"/>
          <a:srcRect/>
          <a:stretch>
            <a:fillRect/>
          </a:stretch>
        </p:blipFill>
        <p:spPr bwMode="auto">
          <a:xfrm>
            <a:off x="533400" y="3962400"/>
            <a:ext cx="16002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a:spLocks noChangeArrowheads="1"/>
          </p:cNvSpPr>
          <p:nvPr/>
        </p:nvSpPr>
        <p:spPr bwMode="auto">
          <a:xfrm>
            <a:off x="2362200" y="3581400"/>
            <a:ext cx="6019800" cy="830997"/>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All this did was to slow his army down in the thick New England forests.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55"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strVal val="#ppt_w*0.70"/>
                                          </p:val>
                                        </p:tav>
                                        <p:tav tm="100000">
                                          <p:val>
                                            <p:strVal val="#ppt_w"/>
                                          </p:val>
                                        </p:tav>
                                      </p:tavLst>
                                    </p:anim>
                                    <p:anim calcmode="lin" valueType="num">
                                      <p:cBhvr>
                                        <p:cTn id="16" dur="3000" fill="hold"/>
                                        <p:tgtEl>
                                          <p:spTgt spid="6"/>
                                        </p:tgtEl>
                                        <p:attrNameLst>
                                          <p:attrName>ppt_h</p:attrName>
                                        </p:attrNameLst>
                                      </p:cBhvr>
                                      <p:tavLst>
                                        <p:tav tm="0">
                                          <p:val>
                                            <p:strVal val="#ppt_h"/>
                                          </p:val>
                                        </p:tav>
                                        <p:tav tm="100000">
                                          <p:val>
                                            <p:strVal val="#ppt_h"/>
                                          </p:val>
                                        </p:tav>
                                      </p:tavLst>
                                    </p:anim>
                                    <p:animEffect transition="in" filter="fade">
                                      <p:cBhvr>
                                        <p:cTn id="17" dur="3000"/>
                                        <p:tgtEl>
                                          <p:spTgt spid="6"/>
                                        </p:tgtEl>
                                      </p:cBhvr>
                                    </p:animEffect>
                                  </p:childTnLst>
                                </p:cTn>
                              </p:par>
                              <p:par>
                                <p:cTn id="18" presetID="55"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3000" fill="hold"/>
                                        <p:tgtEl>
                                          <p:spTgt spid="14"/>
                                        </p:tgtEl>
                                        <p:attrNameLst>
                                          <p:attrName>ppt_w</p:attrName>
                                        </p:attrNameLst>
                                      </p:cBhvr>
                                      <p:tavLst>
                                        <p:tav tm="0">
                                          <p:val>
                                            <p:strVal val="#ppt_w*0.70"/>
                                          </p:val>
                                        </p:tav>
                                        <p:tav tm="100000">
                                          <p:val>
                                            <p:strVal val="#ppt_w"/>
                                          </p:val>
                                        </p:tav>
                                      </p:tavLst>
                                    </p:anim>
                                    <p:anim calcmode="lin" valueType="num">
                                      <p:cBhvr>
                                        <p:cTn id="21" dur="3000" fill="hold"/>
                                        <p:tgtEl>
                                          <p:spTgt spid="14"/>
                                        </p:tgtEl>
                                        <p:attrNameLst>
                                          <p:attrName>ppt_h</p:attrName>
                                        </p:attrNameLst>
                                      </p:cBhvr>
                                      <p:tavLst>
                                        <p:tav tm="0">
                                          <p:val>
                                            <p:strVal val="#ppt_h"/>
                                          </p:val>
                                        </p:tav>
                                        <p:tav tm="100000">
                                          <p:val>
                                            <p:strVal val="#ppt_h"/>
                                          </p:val>
                                        </p:tav>
                                      </p:tavLst>
                                    </p:anim>
                                    <p:animEffect transition="in" filter="fade">
                                      <p:cBhvr>
                                        <p:cTn id="22" dur="3000"/>
                                        <p:tgtEl>
                                          <p:spTgt spid="14"/>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3000" fill="hold"/>
                                        <p:tgtEl>
                                          <p:spTgt spid="4"/>
                                        </p:tgtEl>
                                        <p:attrNameLst>
                                          <p:attrName>ppt_w</p:attrName>
                                        </p:attrNameLst>
                                      </p:cBhvr>
                                      <p:tavLst>
                                        <p:tav tm="0">
                                          <p:val>
                                            <p:strVal val="#ppt_w*0.70"/>
                                          </p:val>
                                        </p:tav>
                                        <p:tav tm="100000">
                                          <p:val>
                                            <p:strVal val="#ppt_w"/>
                                          </p:val>
                                        </p:tav>
                                      </p:tavLst>
                                    </p:anim>
                                    <p:anim calcmode="lin" valueType="num">
                                      <p:cBhvr>
                                        <p:cTn id="26" dur="3000" fill="hold"/>
                                        <p:tgtEl>
                                          <p:spTgt spid="4"/>
                                        </p:tgtEl>
                                        <p:attrNameLst>
                                          <p:attrName>ppt_h</p:attrName>
                                        </p:attrNameLst>
                                      </p:cBhvr>
                                      <p:tavLst>
                                        <p:tav tm="0">
                                          <p:val>
                                            <p:strVal val="#ppt_h"/>
                                          </p:val>
                                        </p:tav>
                                        <p:tav tm="100000">
                                          <p:val>
                                            <p:strVal val="#ppt_h"/>
                                          </p:val>
                                        </p:tav>
                                      </p:tavLst>
                                    </p:anim>
                                    <p:animEffect transition="in" filter="fade">
                                      <p:cBhvr>
                                        <p:cTn id="27" dur="3000"/>
                                        <p:tgtEl>
                                          <p:spTgt spid="4"/>
                                        </p:tgtEl>
                                      </p:cBhvr>
                                    </p:animEffect>
                                  </p:childTnLst>
                                </p:cTn>
                              </p:par>
                              <p:par>
                                <p:cTn id="28" presetID="55" presetClass="entr" presetSubtype="0" fill="hold" nodeType="withEffect">
                                  <p:stCondLst>
                                    <p:cond delay="0"/>
                                  </p:stCondLst>
                                  <p:childTnLst>
                                    <p:set>
                                      <p:cBhvr>
                                        <p:cTn id="29" dur="1" fill="hold">
                                          <p:stCondLst>
                                            <p:cond delay="0"/>
                                          </p:stCondLst>
                                        </p:cTn>
                                        <p:tgtEl>
                                          <p:spTgt spid="58379"/>
                                        </p:tgtEl>
                                        <p:attrNameLst>
                                          <p:attrName>style.visibility</p:attrName>
                                        </p:attrNameLst>
                                      </p:cBhvr>
                                      <p:to>
                                        <p:strVal val="visible"/>
                                      </p:to>
                                    </p:set>
                                    <p:anim calcmode="lin" valueType="num">
                                      <p:cBhvr>
                                        <p:cTn id="30" dur="3000" fill="hold"/>
                                        <p:tgtEl>
                                          <p:spTgt spid="58379"/>
                                        </p:tgtEl>
                                        <p:attrNameLst>
                                          <p:attrName>ppt_w</p:attrName>
                                        </p:attrNameLst>
                                      </p:cBhvr>
                                      <p:tavLst>
                                        <p:tav tm="0">
                                          <p:val>
                                            <p:strVal val="#ppt_w*0.70"/>
                                          </p:val>
                                        </p:tav>
                                        <p:tav tm="100000">
                                          <p:val>
                                            <p:strVal val="#ppt_w"/>
                                          </p:val>
                                        </p:tav>
                                      </p:tavLst>
                                    </p:anim>
                                    <p:anim calcmode="lin" valueType="num">
                                      <p:cBhvr>
                                        <p:cTn id="31" dur="3000" fill="hold"/>
                                        <p:tgtEl>
                                          <p:spTgt spid="58379"/>
                                        </p:tgtEl>
                                        <p:attrNameLst>
                                          <p:attrName>ppt_h</p:attrName>
                                        </p:attrNameLst>
                                      </p:cBhvr>
                                      <p:tavLst>
                                        <p:tav tm="0">
                                          <p:val>
                                            <p:strVal val="#ppt_h"/>
                                          </p:val>
                                        </p:tav>
                                        <p:tav tm="100000">
                                          <p:val>
                                            <p:strVal val="#ppt_h"/>
                                          </p:val>
                                        </p:tav>
                                      </p:tavLst>
                                    </p:anim>
                                    <p:animEffect transition="in" filter="fade">
                                      <p:cBhvr>
                                        <p:cTn id="32" dur="3000"/>
                                        <p:tgtEl>
                                          <p:spTgt spid="5837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8378"/>
                                        </p:tgtEl>
                                        <p:attrNameLst>
                                          <p:attrName>style.visibility</p:attrName>
                                        </p:attrNameLst>
                                      </p:cBhvr>
                                      <p:to>
                                        <p:strVal val="visible"/>
                                      </p:to>
                                    </p:set>
                                    <p:animEffect transition="in" filter="fade">
                                      <p:cBhvr>
                                        <p:cTn id="35" dur="3000"/>
                                        <p:tgtEl>
                                          <p:spTgt spid="5837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58376"/>
                                        </p:tgtEl>
                                        <p:attrNameLst>
                                          <p:attrName>style.visibility</p:attrName>
                                        </p:attrNameLst>
                                      </p:cBhvr>
                                      <p:to>
                                        <p:strVal val="visible"/>
                                      </p:to>
                                    </p:set>
                                    <p:animEffect transition="in" filter="fade">
                                      <p:cBhvr>
                                        <p:cTn id="39" dur="3000"/>
                                        <p:tgtEl>
                                          <p:spTgt spid="5837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8382"/>
                                        </p:tgtEl>
                                        <p:attrNameLst>
                                          <p:attrName>style.visibility</p:attrName>
                                        </p:attrNameLst>
                                      </p:cBhvr>
                                      <p:to>
                                        <p:strVal val="visible"/>
                                      </p:to>
                                    </p:set>
                                    <p:animEffect transition="in" filter="fade">
                                      <p:cBhvr>
                                        <p:cTn id="44" dur="3000"/>
                                        <p:tgtEl>
                                          <p:spTgt spid="5838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8381"/>
                                        </p:tgtEl>
                                        <p:attrNameLst>
                                          <p:attrName>style.visibility</p:attrName>
                                        </p:attrNameLst>
                                      </p:cBhvr>
                                      <p:to>
                                        <p:strVal val="visible"/>
                                      </p:to>
                                    </p:set>
                                    <p:animEffect transition="in" filter="fade">
                                      <p:cBhvr>
                                        <p:cTn id="49" dur="3000"/>
                                        <p:tgtEl>
                                          <p:spTgt spid="58381"/>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8376" grpId="0"/>
      <p:bldP spid="58378" grpId="0"/>
      <p:bldP spid="58381" grpId="0"/>
      <p:bldP spid="5838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4B89E80-CEB5-45A8-A317-E1C28139FA5E}" type="slidenum">
              <a:rPr lang="en-US"/>
              <a:pPr>
                <a:defRPr/>
              </a:pPr>
              <a:t>11</a:t>
            </a:fld>
            <a:endParaRPr lang="en-US"/>
          </a:p>
        </p:txBody>
      </p:sp>
      <p:sp>
        <p:nvSpPr>
          <p:cNvPr id="5" name="TextBox 4"/>
          <p:cNvSpPr txBox="1">
            <a:spLocks noChangeArrowheads="1"/>
          </p:cNvSpPr>
          <p:nvPr/>
        </p:nvSpPr>
        <p:spPr bwMode="auto">
          <a:xfrm>
            <a:off x="990600" y="3657600"/>
            <a:ext cx="6705600" cy="461963"/>
          </a:xfrm>
          <a:prstGeom prst="rect">
            <a:avLst/>
          </a:prstGeom>
          <a:noFill/>
          <a:ln w="9525">
            <a:noFill/>
            <a:miter lim="800000"/>
            <a:headEnd/>
            <a:tailEnd/>
          </a:ln>
        </p:spPr>
        <p:txBody>
          <a:bodyPr>
            <a:spAutoFit/>
          </a:bodyPr>
          <a:lstStyle/>
          <a:p>
            <a:pPr algn="ctr">
              <a:defRPr/>
            </a:pPr>
            <a:r>
              <a:rPr lang="en-US" sz="2400" b="1" dirty="0">
                <a:solidFill>
                  <a:srgbClr val="FF0000"/>
                </a:solidFill>
                <a:latin typeface="+mn-lt"/>
              </a:rPr>
              <a:t>This comparison doesn’t look good for us! </a:t>
            </a:r>
          </a:p>
        </p:txBody>
      </p:sp>
      <p:sp>
        <p:nvSpPr>
          <p:cNvPr id="8" name="TextBox 7"/>
          <p:cNvSpPr txBox="1">
            <a:spLocks noChangeArrowheads="1"/>
          </p:cNvSpPr>
          <p:nvPr/>
        </p:nvSpPr>
        <p:spPr bwMode="auto">
          <a:xfrm>
            <a:off x="1752600" y="1905000"/>
            <a:ext cx="5943600" cy="461963"/>
          </a:xfrm>
          <a:prstGeom prst="rect">
            <a:avLst/>
          </a:prstGeom>
          <a:noFill/>
          <a:ln w="9525">
            <a:noFill/>
            <a:miter lim="800000"/>
            <a:headEnd/>
            <a:tailEnd/>
          </a:ln>
        </p:spPr>
        <p:txBody>
          <a:bodyPr>
            <a:spAutoFit/>
          </a:bodyPr>
          <a:lstStyle/>
          <a:p>
            <a:pPr algn="ctr">
              <a:defRPr/>
            </a:pPr>
            <a:r>
              <a:rPr lang="en-US" sz="2400" b="1" dirty="0">
                <a:solidFill>
                  <a:srgbClr val="FF0000"/>
                </a:solidFill>
                <a:latin typeface="+mn-lt"/>
              </a:rPr>
              <a:t>And yet, the Americans were victorious.</a:t>
            </a:r>
          </a:p>
        </p:txBody>
      </p:sp>
      <p:sp>
        <p:nvSpPr>
          <p:cNvPr id="9" name="TextBox 8"/>
          <p:cNvSpPr txBox="1">
            <a:spLocks noChangeArrowheads="1"/>
          </p:cNvSpPr>
          <p:nvPr/>
        </p:nvSpPr>
        <p:spPr bwMode="auto">
          <a:xfrm>
            <a:off x="3048000" y="4343400"/>
            <a:ext cx="2514600" cy="461963"/>
          </a:xfrm>
          <a:prstGeom prst="rect">
            <a:avLst/>
          </a:prstGeom>
          <a:noFill/>
          <a:ln w="9525">
            <a:noFill/>
            <a:miter lim="800000"/>
            <a:headEnd/>
            <a:tailEnd/>
          </a:ln>
        </p:spPr>
        <p:txBody>
          <a:bodyPr>
            <a:spAutoFit/>
          </a:bodyPr>
          <a:lstStyle/>
          <a:p>
            <a:pPr algn="ctr">
              <a:defRPr/>
            </a:pPr>
            <a:r>
              <a:rPr lang="en-US" sz="2400" b="1" dirty="0">
                <a:solidFill>
                  <a:srgbClr val="FF0000"/>
                </a:solidFill>
                <a:latin typeface="+mn-lt"/>
              </a:rPr>
              <a:t>Why didn’t they?</a:t>
            </a:r>
          </a:p>
        </p:txBody>
      </p:sp>
      <p:sp>
        <p:nvSpPr>
          <p:cNvPr id="10" name="TextBox 9"/>
          <p:cNvSpPr txBox="1">
            <a:spLocks noChangeArrowheads="1"/>
          </p:cNvSpPr>
          <p:nvPr/>
        </p:nvSpPr>
        <p:spPr bwMode="auto">
          <a:xfrm>
            <a:off x="2819400" y="1600200"/>
            <a:ext cx="35052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It’s about determination.</a:t>
            </a:r>
          </a:p>
        </p:txBody>
      </p:sp>
      <p:sp>
        <p:nvSpPr>
          <p:cNvPr id="11" name="Rectangle 10"/>
          <p:cNvSpPr/>
          <p:nvPr/>
        </p:nvSpPr>
        <p:spPr>
          <a:xfrm>
            <a:off x="609600" y="4572000"/>
            <a:ext cx="7848600" cy="830263"/>
          </a:xfrm>
          <a:prstGeom prst="rect">
            <a:avLst/>
          </a:prstGeom>
        </p:spPr>
        <p:txBody>
          <a:bodyPr>
            <a:spAutoFit/>
          </a:bodyPr>
          <a:lstStyle/>
          <a:p>
            <a:pPr>
              <a:defRPr/>
            </a:pPr>
            <a:r>
              <a:rPr lang="en-US" sz="2400" b="1" dirty="0">
                <a:solidFill>
                  <a:srgbClr val="FF0000"/>
                </a:solidFill>
                <a:latin typeface="+mn-lt"/>
              </a:rPr>
              <a:t>It’s because what’s most important is not always about how things add up on the outside. </a:t>
            </a:r>
          </a:p>
        </p:txBody>
      </p:sp>
      <p:sp>
        <p:nvSpPr>
          <p:cNvPr id="12" name="TextBox 11"/>
          <p:cNvSpPr txBox="1">
            <a:spLocks noChangeArrowheads="1"/>
          </p:cNvSpPr>
          <p:nvPr/>
        </p:nvSpPr>
        <p:spPr bwMode="auto">
          <a:xfrm>
            <a:off x="990600" y="2438400"/>
            <a:ext cx="59436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It’s about the reasons for which you struggle.</a:t>
            </a:r>
          </a:p>
        </p:txBody>
      </p:sp>
      <p:sp>
        <p:nvSpPr>
          <p:cNvPr id="13" name="TextBox 12"/>
          <p:cNvSpPr txBox="1">
            <a:spLocks noChangeArrowheads="1"/>
          </p:cNvSpPr>
          <p:nvPr/>
        </p:nvSpPr>
        <p:spPr bwMode="auto">
          <a:xfrm>
            <a:off x="3200400" y="3276600"/>
            <a:ext cx="25146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It’s about heart…</a:t>
            </a:r>
          </a:p>
        </p:txBody>
      </p:sp>
      <p:sp>
        <p:nvSpPr>
          <p:cNvPr id="14" name="TextBox 13"/>
          <p:cNvSpPr txBox="1">
            <a:spLocks noChangeArrowheads="1"/>
          </p:cNvSpPr>
          <p:nvPr/>
        </p:nvSpPr>
        <p:spPr bwMode="auto">
          <a:xfrm>
            <a:off x="838200" y="4038600"/>
            <a:ext cx="72390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On paper, the British should have easily won the war.</a:t>
            </a:r>
          </a:p>
        </p:txBody>
      </p:sp>
      <p:sp>
        <p:nvSpPr>
          <p:cNvPr id="15" name="TextBox 14"/>
          <p:cNvSpPr txBox="1">
            <a:spLocks noChangeArrowheads="1"/>
          </p:cNvSpPr>
          <p:nvPr/>
        </p:nvSpPr>
        <p:spPr bwMode="auto">
          <a:xfrm>
            <a:off x="1219200" y="228600"/>
            <a:ext cx="70104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What often counts for more is what is on the inside.</a:t>
            </a:r>
          </a:p>
        </p:txBody>
      </p:sp>
      <p:sp>
        <p:nvSpPr>
          <p:cNvPr id="17" name="TextBox 16"/>
          <p:cNvSpPr txBox="1">
            <a:spLocks noChangeArrowheads="1"/>
          </p:cNvSpPr>
          <p:nvPr/>
        </p:nvSpPr>
        <p:spPr bwMode="auto">
          <a:xfrm>
            <a:off x="1447800" y="1143000"/>
            <a:ext cx="62484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which is something that can’t be measured.</a:t>
            </a:r>
          </a:p>
        </p:txBody>
      </p:sp>
      <p:sp>
        <p:nvSpPr>
          <p:cNvPr id="16" name="TextBox 15"/>
          <p:cNvSpPr txBox="1">
            <a:spLocks noChangeArrowheads="1"/>
          </p:cNvSpPr>
          <p:nvPr/>
        </p:nvSpPr>
        <p:spPr bwMode="auto">
          <a:xfrm>
            <a:off x="1981200" y="6019800"/>
            <a:ext cx="40386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It’s about the will to succeed.</a:t>
            </a:r>
          </a:p>
        </p:txBody>
      </p:sp>
      <p:sp>
        <p:nvSpPr>
          <p:cNvPr id="18" name="TextBox 17"/>
          <p:cNvSpPr txBox="1">
            <a:spLocks noChangeArrowheads="1"/>
          </p:cNvSpPr>
          <p:nvPr/>
        </p:nvSpPr>
        <p:spPr bwMode="auto">
          <a:xfrm>
            <a:off x="1371600" y="685800"/>
            <a:ext cx="66294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Can you apply this notion to your own situations?</a:t>
            </a:r>
          </a:p>
        </p:txBody>
      </p:sp>
      <p:sp>
        <p:nvSpPr>
          <p:cNvPr id="19" name="TextBox 18"/>
          <p:cNvSpPr txBox="1">
            <a:spLocks noChangeArrowheads="1"/>
          </p:cNvSpPr>
          <p:nvPr/>
        </p:nvSpPr>
        <p:spPr bwMode="auto">
          <a:xfrm>
            <a:off x="762000" y="5486400"/>
            <a:ext cx="7772400" cy="461665"/>
          </a:xfrm>
          <a:prstGeom prst="rect">
            <a:avLst/>
          </a:prstGeom>
          <a:noFill/>
          <a:ln w="9525">
            <a:noFill/>
            <a:miter lim="800000"/>
            <a:headEnd/>
            <a:tailEnd/>
          </a:ln>
        </p:spPr>
        <p:txBody>
          <a:bodyPr wrap="square">
            <a:spAutoFit/>
          </a:bodyPr>
          <a:lstStyle/>
          <a:p>
            <a:r>
              <a:rPr lang="en-US" sz="2400" b="1" dirty="0">
                <a:solidFill>
                  <a:srgbClr val="FF0000"/>
                </a:solidFill>
                <a:latin typeface="Calibri" pitchFamily="34" charset="0"/>
              </a:rPr>
              <a:t>Do you have the heart to get through </a:t>
            </a:r>
            <a:r>
              <a:rPr lang="en-US" sz="2400" b="1" dirty="0" smtClean="0">
                <a:solidFill>
                  <a:srgbClr val="FF0000"/>
                </a:solidFill>
                <a:latin typeface="Calibri" pitchFamily="34" charset="0"/>
              </a:rPr>
              <a:t>the storms </a:t>
            </a:r>
            <a:r>
              <a:rPr lang="en-US" sz="2400" b="1" dirty="0">
                <a:solidFill>
                  <a:srgbClr val="FF0000"/>
                </a:solidFill>
                <a:latin typeface="Calibri" pitchFamily="34" charset="0"/>
              </a:rPr>
              <a:t>of life?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xit" presetSubtype="0" fill="hold" grpId="1" nodeType="withEffect">
                                  <p:stCondLst>
                                    <p:cond delay="0"/>
                                  </p:stCondLst>
                                  <p:childTnLst>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3000"/>
                                        <p:tgtEl>
                                          <p:spTgt spid="14"/>
                                        </p:tgtEl>
                                      </p:cBhvr>
                                    </p:animEffect>
                                  </p:childTnLst>
                                </p:cTn>
                              </p:par>
                              <p:par>
                                <p:cTn id="21" presetID="10" presetClass="exit" presetSubtype="0" fill="hold" grpId="1" nodeType="withEffect">
                                  <p:stCondLst>
                                    <p:cond delay="0"/>
                                  </p:stCondLst>
                                  <p:childTnLst>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3000"/>
                                        <p:tgtEl>
                                          <p:spTgt spid="9"/>
                                        </p:tgtEl>
                                      </p:cBhvr>
                                    </p:animEffect>
                                  </p:childTnLst>
                                </p:cTn>
                              </p:par>
                              <p:par>
                                <p:cTn id="29" presetID="10" presetClass="exit" presetSubtype="0" fill="hold" grpId="1"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3000"/>
                                        <p:tgtEl>
                                          <p:spTgt spid="11"/>
                                        </p:tgtEl>
                                      </p:cBhvr>
                                    </p:animEffect>
                                  </p:childTnLst>
                                </p:cTn>
                              </p:par>
                              <p:par>
                                <p:cTn id="37" presetID="10" presetClass="exit" presetSubtype="0" fill="hold" grpId="1" nodeType="withEffect">
                                  <p:stCondLst>
                                    <p:cond delay="0"/>
                                  </p:stCondLst>
                                  <p:childTnLst>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0" presetClass="exit" presetSubtype="0" fill="hold" grpId="1" nodeType="with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3000"/>
                                        <p:tgtEl>
                                          <p:spTgt spid="10"/>
                                        </p:tgtEl>
                                      </p:cBhvr>
                                    </p:animEffect>
                                  </p:childTnLst>
                                </p:cTn>
                              </p:par>
                              <p:par>
                                <p:cTn id="53" presetID="10" presetClass="exit" presetSubtype="0" fill="hold" grpId="1" nodeType="withEffect">
                                  <p:stCondLst>
                                    <p:cond delay="0"/>
                                  </p:stCondLst>
                                  <p:childTnLst>
                                    <p:animEffect transition="out" filter="fade">
                                      <p:cBhvr>
                                        <p:cTn id="54" dur="1000"/>
                                        <p:tgtEl>
                                          <p:spTgt spid="15"/>
                                        </p:tgtEl>
                                      </p:cBhvr>
                                    </p:animEffect>
                                    <p:set>
                                      <p:cBhvr>
                                        <p:cTn id="55" dur="1" fill="hold">
                                          <p:stCondLst>
                                            <p:cond delay="9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000"/>
                                        <p:tgtEl>
                                          <p:spTgt spid="16"/>
                                        </p:tgtEl>
                                      </p:cBhvr>
                                    </p:animEffect>
                                  </p:childTnLst>
                                </p:cTn>
                              </p:par>
                              <p:par>
                                <p:cTn id="61" presetID="10" presetClass="exit" presetSubtype="0" fill="hold" grpId="1" nodeType="withEffect">
                                  <p:stCondLst>
                                    <p:cond delay="0"/>
                                  </p:stCondLst>
                                  <p:childTnLst>
                                    <p:animEffect transition="out" filter="fade">
                                      <p:cBhvr>
                                        <p:cTn id="62" dur="1000"/>
                                        <p:tgtEl>
                                          <p:spTgt spid="10"/>
                                        </p:tgtEl>
                                      </p:cBhvr>
                                    </p:animEffect>
                                    <p:set>
                                      <p:cBhvr>
                                        <p:cTn id="63" dur="1" fill="hold">
                                          <p:stCondLst>
                                            <p:cond delay="999"/>
                                          </p:stCondLst>
                                        </p:cTn>
                                        <p:tgtEl>
                                          <p:spTgt spid="1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3000"/>
                                        <p:tgtEl>
                                          <p:spTgt spid="12"/>
                                        </p:tgtEl>
                                      </p:cBhvr>
                                    </p:animEffect>
                                  </p:childTnLst>
                                </p:cTn>
                              </p:par>
                              <p:par>
                                <p:cTn id="69" presetID="10" presetClass="exit" presetSubtype="0" fill="hold" grpId="1" nodeType="withEffect">
                                  <p:stCondLst>
                                    <p:cond delay="0"/>
                                  </p:stCondLst>
                                  <p:childTnLst>
                                    <p:animEffect transition="out" filter="fade">
                                      <p:cBhvr>
                                        <p:cTn id="70" dur="1000"/>
                                        <p:tgtEl>
                                          <p:spTgt spid="16"/>
                                        </p:tgtEl>
                                      </p:cBhvr>
                                    </p:animEffect>
                                    <p:set>
                                      <p:cBhvr>
                                        <p:cTn id="71" dur="1" fill="hold">
                                          <p:stCondLst>
                                            <p:cond delay="999"/>
                                          </p:stCondLst>
                                        </p:cTn>
                                        <p:tgtEl>
                                          <p:spTgt spid="1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3000"/>
                                        <p:tgtEl>
                                          <p:spTgt spid="13"/>
                                        </p:tgtEl>
                                      </p:cBhvr>
                                    </p:animEffect>
                                  </p:childTnLst>
                                </p:cTn>
                              </p:par>
                              <p:par>
                                <p:cTn id="77" presetID="10" presetClass="exit" presetSubtype="0" fill="hold" grpId="1" nodeType="withEffect">
                                  <p:stCondLst>
                                    <p:cond delay="0"/>
                                  </p:stCondLst>
                                  <p:childTnLst>
                                    <p:animEffect transition="out" filter="fade">
                                      <p:cBhvr>
                                        <p:cTn id="78" dur="1000"/>
                                        <p:tgtEl>
                                          <p:spTgt spid="12"/>
                                        </p:tgtEl>
                                      </p:cBhvr>
                                    </p:animEffect>
                                    <p:set>
                                      <p:cBhvr>
                                        <p:cTn id="79" dur="1" fill="hold">
                                          <p:stCondLst>
                                            <p:cond delay="999"/>
                                          </p:stCondLst>
                                        </p:cTn>
                                        <p:tgtEl>
                                          <p:spTgt spid="1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3000"/>
                                        <p:tgtEl>
                                          <p:spTgt spid="17"/>
                                        </p:tgtEl>
                                      </p:cBhvr>
                                    </p:animEffect>
                                  </p:childTnLst>
                                </p:cTn>
                              </p:par>
                              <p:par>
                                <p:cTn id="85" presetID="10" presetClass="exit" presetSubtype="0" fill="hold" grpId="1" nodeType="withEffect">
                                  <p:stCondLst>
                                    <p:cond delay="0"/>
                                  </p:stCondLst>
                                  <p:childTnLst>
                                    <p:animEffect transition="out" filter="fade">
                                      <p:cBhvr>
                                        <p:cTn id="86" dur="1000"/>
                                        <p:tgtEl>
                                          <p:spTgt spid="13"/>
                                        </p:tgtEl>
                                      </p:cBhvr>
                                    </p:animEffect>
                                    <p:set>
                                      <p:cBhvr>
                                        <p:cTn id="87" dur="1" fill="hold">
                                          <p:stCondLst>
                                            <p:cond delay="999"/>
                                          </p:stCondLst>
                                        </p:cTn>
                                        <p:tgtEl>
                                          <p:spTgt spid="1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3000"/>
                                        <p:tgtEl>
                                          <p:spTgt spid="18"/>
                                        </p:tgtEl>
                                      </p:cBhvr>
                                    </p:animEffect>
                                  </p:childTnLst>
                                </p:cTn>
                              </p:par>
                              <p:par>
                                <p:cTn id="93" presetID="10" presetClass="exit" presetSubtype="0" fill="hold" grpId="1" nodeType="withEffect">
                                  <p:stCondLst>
                                    <p:cond delay="0"/>
                                  </p:stCondLst>
                                  <p:childTnLst>
                                    <p:animEffect transition="out" filter="fade">
                                      <p:cBhvr>
                                        <p:cTn id="94" dur="3000"/>
                                        <p:tgtEl>
                                          <p:spTgt spid="17"/>
                                        </p:tgtEl>
                                      </p:cBhvr>
                                    </p:animEffect>
                                    <p:set>
                                      <p:cBhvr>
                                        <p:cTn id="95" dur="1" fill="hold">
                                          <p:stCondLst>
                                            <p:cond delay="2999"/>
                                          </p:stCondLst>
                                        </p:cTn>
                                        <p:tgtEl>
                                          <p:spTgt spid="1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3000"/>
                                        <p:tgtEl>
                                          <p:spTgt spid="19"/>
                                        </p:tgtEl>
                                      </p:cBhvr>
                                    </p:animEffect>
                                  </p:childTnLst>
                                </p:cTn>
                              </p:par>
                              <p:par>
                                <p:cTn id="101" presetID="10" presetClass="exit" presetSubtype="0" fill="hold" grpId="1" nodeType="withEffect">
                                  <p:stCondLst>
                                    <p:cond delay="0"/>
                                  </p:stCondLst>
                                  <p:childTnLst>
                                    <p:animEffect transition="out" filter="fade">
                                      <p:cBhvr>
                                        <p:cTn id="102" dur="1000"/>
                                        <p:tgtEl>
                                          <p:spTgt spid="18"/>
                                        </p:tgtEl>
                                      </p:cBhvr>
                                    </p:animEffect>
                                    <p:set>
                                      <p:cBhvr>
                                        <p:cTn id="10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7" grpId="0"/>
      <p:bldP spid="17" grpId="1"/>
      <p:bldP spid="16" grpId="0"/>
      <p:bldP spid="16" grpId="1"/>
      <p:bldP spid="18" grpId="0"/>
      <p:bldP spid="18" grpId="1"/>
      <p:bldP spid="19"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D73B7B40-4C6E-4BE8-9678-EF8A1EA3D7D5}" type="slidenum">
              <a:rPr lang="en-US"/>
              <a:pPr>
                <a:defRPr/>
              </a:pPr>
              <a:t>110</a:t>
            </a:fld>
            <a:endParaRPr lang="en-US"/>
          </a:p>
        </p:txBody>
      </p:sp>
      <p:sp>
        <p:nvSpPr>
          <p:cNvPr id="5" name="Rectangle 4"/>
          <p:cNvSpPr/>
          <p:nvPr/>
        </p:nvSpPr>
        <p:spPr>
          <a:xfrm>
            <a:off x="4296000" y="609600"/>
            <a:ext cx="1069524" cy="369332"/>
          </a:xfrm>
          <a:prstGeom prst="rect">
            <a:avLst/>
          </a:prstGeom>
        </p:spPr>
        <p:txBody>
          <a:bodyPr wrap="none">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6" name="Picture 5" descr="Union Jack.jpg"/>
          <p:cNvPicPr>
            <a:picLocks noChangeAspect="1"/>
          </p:cNvPicPr>
          <p:nvPr/>
        </p:nvPicPr>
        <p:blipFill>
          <a:blip r:embed="rId2" cstate="print"/>
          <a:stretch>
            <a:fillRect/>
          </a:stretch>
        </p:blipFill>
        <p:spPr>
          <a:xfrm>
            <a:off x="4953000" y="228600"/>
            <a:ext cx="757238" cy="381000"/>
          </a:xfrm>
          <a:prstGeom prst="rect">
            <a:avLst/>
          </a:prstGeom>
          <a:ln>
            <a:noFill/>
          </a:ln>
          <a:effectLst>
            <a:outerShdw blurRad="292100" dist="139700" dir="2700000" algn="tl" rotWithShape="0">
              <a:srgbClr val="333333">
                <a:alpha val="65000"/>
              </a:srgbClr>
            </a:outerShdw>
          </a:effectLst>
        </p:spPr>
      </p:pic>
      <p:sp>
        <p:nvSpPr>
          <p:cNvPr id="58378" name="TextBox 14"/>
          <p:cNvSpPr txBox="1">
            <a:spLocks noChangeArrowheads="1"/>
          </p:cNvSpPr>
          <p:nvPr/>
        </p:nvSpPr>
        <p:spPr bwMode="auto">
          <a:xfrm>
            <a:off x="6248400" y="762000"/>
            <a:ext cx="1143000" cy="584200"/>
          </a:xfrm>
          <a:prstGeom prst="rect">
            <a:avLst/>
          </a:prstGeom>
          <a:noFill/>
          <a:ln w="9525">
            <a:noFill/>
            <a:miter lim="800000"/>
            <a:headEnd/>
            <a:tailEnd/>
          </a:ln>
        </p:spPr>
        <p:txBody>
          <a:bodyPr>
            <a:spAutoFit/>
          </a:bodyPr>
          <a:lstStyle/>
          <a:p>
            <a:r>
              <a:rPr lang="en-US" sz="1600" b="1">
                <a:solidFill>
                  <a:srgbClr val="FF0000"/>
                </a:solidFill>
                <a:latin typeface="Calibri" pitchFamily="34" charset="0"/>
              </a:rPr>
              <a:t>General Burgoyne</a:t>
            </a:r>
          </a:p>
        </p:txBody>
      </p:sp>
      <p:pic>
        <p:nvPicPr>
          <p:cNvPr id="58379" name="Picture 15" descr="Burgoyne 2"/>
          <p:cNvPicPr>
            <a:picLocks noChangeAspect="1" noChangeArrowheads="1"/>
          </p:cNvPicPr>
          <p:nvPr/>
        </p:nvPicPr>
        <p:blipFill>
          <a:blip r:embed="rId3" cstate="print"/>
          <a:srcRect t="11905" r="5714"/>
          <a:stretch>
            <a:fillRect/>
          </a:stretch>
        </p:blipFill>
        <p:spPr bwMode="auto">
          <a:xfrm>
            <a:off x="7385284" y="152401"/>
            <a:ext cx="1155465" cy="1295400"/>
          </a:xfrm>
          <a:prstGeom prst="ellipse">
            <a:avLst/>
          </a:prstGeom>
          <a:noFill/>
          <a:ln w="9525">
            <a:noFill/>
            <a:miter lim="800000"/>
            <a:headEnd/>
            <a:tailEnd/>
          </a:ln>
        </p:spPr>
      </p:pic>
      <p:pic>
        <p:nvPicPr>
          <p:cNvPr id="14" name="Picture 13" descr="Betsy Ross Flag.jpg"/>
          <p:cNvPicPr>
            <a:picLocks noChangeAspect="1"/>
          </p:cNvPicPr>
          <p:nvPr/>
        </p:nvPicPr>
        <p:blipFill>
          <a:blip r:embed="rId4" cstate="print"/>
          <a:stretch>
            <a:fillRect/>
          </a:stretch>
        </p:blipFill>
        <p:spPr>
          <a:xfrm>
            <a:off x="4224338" y="228600"/>
            <a:ext cx="728662" cy="381000"/>
          </a:xfrm>
          <a:prstGeom prst="rect">
            <a:avLst/>
          </a:prstGeom>
          <a:ln>
            <a:noFill/>
          </a:ln>
          <a:effectLst>
            <a:outerShdw blurRad="292100" dist="139700" dir="2700000" algn="tl" rotWithShape="0">
              <a:srgbClr val="333333">
                <a:alpha val="65000"/>
              </a:srgbClr>
            </a:outerShdw>
          </a:effectLst>
        </p:spPr>
      </p:pic>
      <p:sp>
        <p:nvSpPr>
          <p:cNvPr id="16" name="TextBox 15"/>
          <p:cNvSpPr txBox="1">
            <a:spLocks noChangeArrowheads="1"/>
          </p:cNvSpPr>
          <p:nvPr/>
        </p:nvSpPr>
        <p:spPr bwMode="auto">
          <a:xfrm>
            <a:off x="457200" y="1057903"/>
            <a:ext cx="4874419" cy="1569660"/>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To make more trouble for the slow-moving column, the Americans blocked the British at every opportunity.  </a:t>
            </a:r>
          </a:p>
        </p:txBody>
      </p:sp>
      <p:sp>
        <p:nvSpPr>
          <p:cNvPr id="17" name="TextBox 16"/>
          <p:cNvSpPr txBox="1">
            <a:spLocks noChangeArrowheads="1"/>
          </p:cNvSpPr>
          <p:nvPr/>
        </p:nvSpPr>
        <p:spPr bwMode="auto">
          <a:xfrm>
            <a:off x="4913924" y="1817795"/>
            <a:ext cx="3610200" cy="1200329"/>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They chopped down large trees and dammed rivers to create </a:t>
            </a:r>
            <a:r>
              <a:rPr lang="en-US" sz="2400" b="1" u="sng" dirty="0">
                <a:solidFill>
                  <a:srgbClr val="FFFFFF"/>
                </a:solidFill>
                <a:latin typeface="Calibri" pitchFamily="34" charset="0"/>
              </a:rPr>
              <a:t>obstacles</a:t>
            </a:r>
            <a:r>
              <a:rPr lang="en-US" sz="2400" b="1" dirty="0">
                <a:solidFill>
                  <a:srgbClr val="FFFFFF"/>
                </a:solidFill>
                <a:latin typeface="Calibri" pitchFamily="34" charset="0"/>
              </a:rPr>
              <a:t>.</a:t>
            </a:r>
            <a:endParaRPr lang="en-US" sz="2400" dirty="0">
              <a:latin typeface="Calibri" pitchFamily="34" charset="0"/>
            </a:endParaRPr>
          </a:p>
        </p:txBody>
      </p:sp>
      <p:pic>
        <p:nvPicPr>
          <p:cNvPr id="12" name="Picture 6" descr="http://www.cksinfo.com/clipart/office/supplies/notesandmemos/note.png"/>
          <p:cNvPicPr>
            <a:picLocks noChangeAspect="1" noChangeArrowheads="1"/>
          </p:cNvPicPr>
          <p:nvPr/>
        </p:nvPicPr>
        <p:blipFill>
          <a:blip r:embed="rId5" cstate="print"/>
          <a:srcRect/>
          <a:stretch>
            <a:fillRect/>
          </a:stretch>
        </p:blipFill>
        <p:spPr bwMode="auto">
          <a:xfrm>
            <a:off x="533400" y="4114800"/>
            <a:ext cx="13716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55"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strVal val="#ppt_w*0.70"/>
                                          </p:val>
                                        </p:tav>
                                        <p:tav tm="100000">
                                          <p:val>
                                            <p:strVal val="#ppt_w"/>
                                          </p:val>
                                        </p:tav>
                                      </p:tavLst>
                                    </p:anim>
                                    <p:anim calcmode="lin" valueType="num">
                                      <p:cBhvr>
                                        <p:cTn id="16" dur="3000" fill="hold"/>
                                        <p:tgtEl>
                                          <p:spTgt spid="6"/>
                                        </p:tgtEl>
                                        <p:attrNameLst>
                                          <p:attrName>ppt_h</p:attrName>
                                        </p:attrNameLst>
                                      </p:cBhvr>
                                      <p:tavLst>
                                        <p:tav tm="0">
                                          <p:val>
                                            <p:strVal val="#ppt_h"/>
                                          </p:val>
                                        </p:tav>
                                        <p:tav tm="100000">
                                          <p:val>
                                            <p:strVal val="#ppt_h"/>
                                          </p:val>
                                        </p:tav>
                                      </p:tavLst>
                                    </p:anim>
                                    <p:animEffect transition="in" filter="fade">
                                      <p:cBhvr>
                                        <p:cTn id="17" dur="3000"/>
                                        <p:tgtEl>
                                          <p:spTgt spid="6"/>
                                        </p:tgtEl>
                                      </p:cBhvr>
                                    </p:animEffect>
                                  </p:childTnLst>
                                </p:cTn>
                              </p:par>
                              <p:par>
                                <p:cTn id="18" presetID="55"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3000" fill="hold"/>
                                        <p:tgtEl>
                                          <p:spTgt spid="14"/>
                                        </p:tgtEl>
                                        <p:attrNameLst>
                                          <p:attrName>ppt_w</p:attrName>
                                        </p:attrNameLst>
                                      </p:cBhvr>
                                      <p:tavLst>
                                        <p:tav tm="0">
                                          <p:val>
                                            <p:strVal val="#ppt_w*0.70"/>
                                          </p:val>
                                        </p:tav>
                                        <p:tav tm="100000">
                                          <p:val>
                                            <p:strVal val="#ppt_w"/>
                                          </p:val>
                                        </p:tav>
                                      </p:tavLst>
                                    </p:anim>
                                    <p:anim calcmode="lin" valueType="num">
                                      <p:cBhvr>
                                        <p:cTn id="21" dur="3000" fill="hold"/>
                                        <p:tgtEl>
                                          <p:spTgt spid="14"/>
                                        </p:tgtEl>
                                        <p:attrNameLst>
                                          <p:attrName>ppt_h</p:attrName>
                                        </p:attrNameLst>
                                      </p:cBhvr>
                                      <p:tavLst>
                                        <p:tav tm="0">
                                          <p:val>
                                            <p:strVal val="#ppt_h"/>
                                          </p:val>
                                        </p:tav>
                                        <p:tav tm="100000">
                                          <p:val>
                                            <p:strVal val="#ppt_h"/>
                                          </p:val>
                                        </p:tav>
                                      </p:tavLst>
                                    </p:anim>
                                    <p:animEffect transition="in" filter="fade">
                                      <p:cBhvr>
                                        <p:cTn id="22" dur="3000"/>
                                        <p:tgtEl>
                                          <p:spTgt spid="14"/>
                                        </p:tgtEl>
                                      </p:cBhvr>
                                    </p:animEffect>
                                  </p:childTnLst>
                                </p:cTn>
                              </p:par>
                              <p:par>
                                <p:cTn id="23" presetID="55" presetClass="entr" presetSubtype="0" fill="hold" nodeType="withEffect">
                                  <p:stCondLst>
                                    <p:cond delay="0"/>
                                  </p:stCondLst>
                                  <p:childTnLst>
                                    <p:set>
                                      <p:cBhvr>
                                        <p:cTn id="24" dur="1" fill="hold">
                                          <p:stCondLst>
                                            <p:cond delay="0"/>
                                          </p:stCondLst>
                                        </p:cTn>
                                        <p:tgtEl>
                                          <p:spTgt spid="58379"/>
                                        </p:tgtEl>
                                        <p:attrNameLst>
                                          <p:attrName>style.visibility</p:attrName>
                                        </p:attrNameLst>
                                      </p:cBhvr>
                                      <p:to>
                                        <p:strVal val="visible"/>
                                      </p:to>
                                    </p:set>
                                    <p:anim calcmode="lin" valueType="num">
                                      <p:cBhvr>
                                        <p:cTn id="25" dur="3000" fill="hold"/>
                                        <p:tgtEl>
                                          <p:spTgt spid="58379"/>
                                        </p:tgtEl>
                                        <p:attrNameLst>
                                          <p:attrName>ppt_w</p:attrName>
                                        </p:attrNameLst>
                                      </p:cBhvr>
                                      <p:tavLst>
                                        <p:tav tm="0">
                                          <p:val>
                                            <p:strVal val="#ppt_w*0.70"/>
                                          </p:val>
                                        </p:tav>
                                        <p:tav tm="100000">
                                          <p:val>
                                            <p:strVal val="#ppt_w"/>
                                          </p:val>
                                        </p:tav>
                                      </p:tavLst>
                                    </p:anim>
                                    <p:anim calcmode="lin" valueType="num">
                                      <p:cBhvr>
                                        <p:cTn id="26" dur="3000" fill="hold"/>
                                        <p:tgtEl>
                                          <p:spTgt spid="58379"/>
                                        </p:tgtEl>
                                        <p:attrNameLst>
                                          <p:attrName>ppt_h</p:attrName>
                                        </p:attrNameLst>
                                      </p:cBhvr>
                                      <p:tavLst>
                                        <p:tav tm="0">
                                          <p:val>
                                            <p:strVal val="#ppt_h"/>
                                          </p:val>
                                        </p:tav>
                                        <p:tav tm="100000">
                                          <p:val>
                                            <p:strVal val="#ppt_h"/>
                                          </p:val>
                                        </p:tav>
                                      </p:tavLst>
                                    </p:anim>
                                    <p:animEffect transition="in" filter="fade">
                                      <p:cBhvr>
                                        <p:cTn id="27" dur="3000"/>
                                        <p:tgtEl>
                                          <p:spTgt spid="5837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378"/>
                                        </p:tgtEl>
                                        <p:attrNameLst>
                                          <p:attrName>style.visibility</p:attrName>
                                        </p:attrNameLst>
                                      </p:cBhvr>
                                      <p:to>
                                        <p:strVal val="visible"/>
                                      </p:to>
                                    </p:set>
                                    <p:animEffect transition="in" filter="fade">
                                      <p:cBhvr>
                                        <p:cTn id="30" dur="3000"/>
                                        <p:tgtEl>
                                          <p:spTgt spid="5837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8378" grpId="0"/>
      <p:bldP spid="16" grpId="0"/>
      <p:bldP spid="17"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5C7359FE-0D4B-4047-B56E-8CE3B9B0DE16}" type="slidenum">
              <a:rPr lang="en-US"/>
              <a:pPr>
                <a:defRPr/>
              </a:pPr>
              <a:t>111</a:t>
            </a:fld>
            <a:endParaRPr lang="en-US"/>
          </a:p>
        </p:txBody>
      </p:sp>
      <p:sp>
        <p:nvSpPr>
          <p:cNvPr id="5" name="Rectangle 4"/>
          <p:cNvSpPr/>
          <p:nvPr/>
        </p:nvSpPr>
        <p:spPr>
          <a:xfrm>
            <a:off x="4475709" y="457200"/>
            <a:ext cx="1167307" cy="400110"/>
          </a:xfrm>
          <a:prstGeom prst="rect">
            <a:avLst/>
          </a:prstGeom>
        </p:spPr>
        <p:txBody>
          <a:bodyPr wrap="none">
            <a:spAutoFit/>
          </a:bodyPr>
          <a:lstStyle/>
          <a:p>
            <a:pPr algn="ctr" fontAlgn="auto">
              <a:spcAft>
                <a:spcPts val="0"/>
              </a:spcAft>
              <a:defRPr/>
            </a:pPr>
            <a:r>
              <a:rPr lang="en-US" sz="20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6" name="Picture 5" descr="Union Jack.jpg"/>
          <p:cNvPicPr>
            <a:picLocks noChangeAspect="1"/>
          </p:cNvPicPr>
          <p:nvPr/>
        </p:nvPicPr>
        <p:blipFill>
          <a:blip r:embed="rId2" cstate="print"/>
          <a:stretch>
            <a:fillRect/>
          </a:stretch>
        </p:blipFill>
        <p:spPr>
          <a:xfrm>
            <a:off x="5105400" y="228600"/>
            <a:ext cx="533400" cy="268288"/>
          </a:xfrm>
          <a:prstGeom prst="rect">
            <a:avLst/>
          </a:prstGeom>
          <a:ln>
            <a:noFill/>
          </a:ln>
          <a:effectLst>
            <a:outerShdw blurRad="292100" dist="139700" dir="2700000" algn="tl" rotWithShape="0">
              <a:srgbClr val="333333">
                <a:alpha val="65000"/>
              </a:srgbClr>
            </a:outerShdw>
          </a:effectLst>
        </p:spPr>
      </p:pic>
      <p:sp>
        <p:nvSpPr>
          <p:cNvPr id="72709" name="Text Box 9"/>
          <p:cNvSpPr txBox="1">
            <a:spLocks noChangeArrowheads="1"/>
          </p:cNvSpPr>
          <p:nvPr/>
        </p:nvSpPr>
        <p:spPr bwMode="auto">
          <a:xfrm>
            <a:off x="304800" y="228600"/>
            <a:ext cx="3200400" cy="1200150"/>
          </a:xfrm>
          <a:prstGeom prst="rect">
            <a:avLst/>
          </a:prstGeom>
          <a:noFill/>
          <a:ln w="9525">
            <a:noFill/>
            <a:miter lim="800000"/>
            <a:headEnd/>
            <a:tailEnd/>
          </a:ln>
        </p:spPr>
        <p:txBody>
          <a:bodyPr>
            <a:spAutoFit/>
          </a:bodyPr>
          <a:lstStyle/>
          <a:p>
            <a:pPr>
              <a:spcBef>
                <a:spcPct val="50000"/>
              </a:spcBef>
              <a:defRPr/>
            </a:pPr>
            <a:r>
              <a:rPr lang="en-US" sz="2400" b="1" dirty="0">
                <a:solidFill>
                  <a:srgbClr val="FFFFFF"/>
                </a:solidFill>
                <a:latin typeface="+mn-lt"/>
              </a:rPr>
              <a:t>They moved so slowly that they began to use up all their supplies!</a:t>
            </a:r>
          </a:p>
        </p:txBody>
      </p:sp>
      <p:sp>
        <p:nvSpPr>
          <p:cNvPr id="72710" name="Text Box 10"/>
          <p:cNvSpPr txBox="1">
            <a:spLocks noChangeArrowheads="1"/>
          </p:cNvSpPr>
          <p:nvPr/>
        </p:nvSpPr>
        <p:spPr bwMode="auto">
          <a:xfrm>
            <a:off x="304800" y="1447800"/>
            <a:ext cx="7086600" cy="1187450"/>
          </a:xfrm>
          <a:prstGeom prst="rect">
            <a:avLst/>
          </a:prstGeom>
          <a:noFill/>
          <a:ln w="9525">
            <a:noFill/>
            <a:miter lim="800000"/>
            <a:headEnd/>
            <a:tailEnd/>
          </a:ln>
        </p:spPr>
        <p:txBody>
          <a:bodyPr>
            <a:spAutoFit/>
          </a:bodyPr>
          <a:lstStyle/>
          <a:p>
            <a:pPr>
              <a:spcBef>
                <a:spcPct val="50000"/>
              </a:spcBef>
              <a:defRPr/>
            </a:pPr>
            <a:r>
              <a:rPr lang="en-US" sz="2400" b="1" dirty="0">
                <a:solidFill>
                  <a:srgbClr val="FFFFFF"/>
                </a:solidFill>
                <a:latin typeface="+mn-lt"/>
              </a:rPr>
              <a:t>Burgoyne had to send almost 1000 men ahead to capture supplies in the small town of Bennington, Vermont. </a:t>
            </a:r>
          </a:p>
        </p:txBody>
      </p:sp>
      <p:sp>
        <p:nvSpPr>
          <p:cNvPr id="72711" name="Text Box 11"/>
          <p:cNvSpPr txBox="1">
            <a:spLocks noChangeArrowheads="1"/>
          </p:cNvSpPr>
          <p:nvPr/>
        </p:nvSpPr>
        <p:spPr bwMode="auto">
          <a:xfrm>
            <a:off x="2133600" y="2209800"/>
            <a:ext cx="6324600" cy="830263"/>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latin typeface="+mn-lt"/>
              </a:rPr>
              <a:t>Unfortunately for the British, the Vermont militia discovered their presence and laid a trap!</a:t>
            </a:r>
          </a:p>
        </p:txBody>
      </p:sp>
      <p:pic>
        <p:nvPicPr>
          <p:cNvPr id="69644" name="Picture 15" descr="Burgoyne 2"/>
          <p:cNvPicPr>
            <a:picLocks noChangeAspect="1" noChangeArrowheads="1"/>
          </p:cNvPicPr>
          <p:nvPr/>
        </p:nvPicPr>
        <p:blipFill>
          <a:blip r:embed="rId3" cstate="print"/>
          <a:srcRect t="11905" r="5714"/>
          <a:stretch>
            <a:fillRect/>
          </a:stretch>
        </p:blipFill>
        <p:spPr bwMode="auto">
          <a:xfrm>
            <a:off x="7434513" y="304800"/>
            <a:ext cx="1018925" cy="1143000"/>
          </a:xfrm>
          <a:prstGeom prst="ellipse">
            <a:avLst/>
          </a:prstGeom>
          <a:noFill/>
          <a:ln w="9525">
            <a:noFill/>
            <a:miter lim="800000"/>
            <a:headEnd/>
            <a:tailEnd/>
          </a:ln>
        </p:spPr>
      </p:pic>
      <p:sp>
        <p:nvSpPr>
          <p:cNvPr id="69645" name="TextBox 14"/>
          <p:cNvSpPr txBox="1">
            <a:spLocks noChangeArrowheads="1"/>
          </p:cNvSpPr>
          <p:nvPr/>
        </p:nvSpPr>
        <p:spPr bwMode="auto">
          <a:xfrm>
            <a:off x="6858000" y="1447800"/>
            <a:ext cx="1981200" cy="338138"/>
          </a:xfrm>
          <a:prstGeom prst="rect">
            <a:avLst/>
          </a:prstGeom>
          <a:noFill/>
          <a:ln w="9525">
            <a:noFill/>
            <a:miter lim="800000"/>
            <a:headEnd/>
            <a:tailEnd/>
          </a:ln>
        </p:spPr>
        <p:txBody>
          <a:bodyPr>
            <a:spAutoFit/>
          </a:bodyPr>
          <a:lstStyle/>
          <a:p>
            <a:r>
              <a:rPr lang="en-US" sz="1600" b="1">
                <a:solidFill>
                  <a:srgbClr val="FF0000"/>
                </a:solidFill>
              </a:rPr>
              <a:t>General Burgoyne</a:t>
            </a:r>
          </a:p>
        </p:txBody>
      </p:sp>
      <p:sp>
        <p:nvSpPr>
          <p:cNvPr id="69646" name="TextBox 14"/>
          <p:cNvSpPr txBox="1">
            <a:spLocks noChangeArrowheads="1"/>
          </p:cNvSpPr>
          <p:nvPr/>
        </p:nvSpPr>
        <p:spPr bwMode="auto">
          <a:xfrm>
            <a:off x="381000" y="3048000"/>
            <a:ext cx="8153400" cy="4619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The militia was waiting for Burgoyne’s men in a thick forest. </a:t>
            </a:r>
          </a:p>
        </p:txBody>
      </p:sp>
      <p:pic>
        <p:nvPicPr>
          <p:cNvPr id="11" name="Picture 10" descr="Betsy Ross Flag.jpg"/>
          <p:cNvPicPr>
            <a:picLocks noChangeAspect="1"/>
          </p:cNvPicPr>
          <p:nvPr/>
        </p:nvPicPr>
        <p:blipFill>
          <a:blip r:embed="rId4" cstate="print"/>
          <a:stretch>
            <a:fillRect/>
          </a:stretch>
        </p:blipFill>
        <p:spPr>
          <a:xfrm>
            <a:off x="4495800" y="228600"/>
            <a:ext cx="533400" cy="27940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990600" y="4572000"/>
            <a:ext cx="3124200" cy="369888"/>
          </a:xfrm>
          <a:prstGeom prst="rect">
            <a:avLst/>
          </a:prstGeom>
          <a:noFill/>
        </p:spPr>
        <p:txBody>
          <a:bodyPr>
            <a:spAutoFit/>
          </a:bodyPr>
          <a:lstStyle/>
          <a:p>
            <a:pPr>
              <a:defRPr/>
            </a:pPr>
            <a:endParaRPr lang="en-US" dirty="0">
              <a:latin typeface="+mn-lt"/>
            </a:endParaRPr>
          </a:p>
        </p:txBody>
      </p:sp>
      <p:sp>
        <p:nvSpPr>
          <p:cNvPr id="14" name="TextBox 14"/>
          <p:cNvSpPr txBox="1">
            <a:spLocks noChangeArrowheads="1"/>
          </p:cNvSpPr>
          <p:nvPr/>
        </p:nvSpPr>
        <p:spPr bwMode="auto">
          <a:xfrm>
            <a:off x="381000" y="3505200"/>
            <a:ext cx="8001000" cy="822325"/>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 Americans had been instructed to shoot anything that was red!</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strVal val="#ppt_w*0.70"/>
                                          </p:val>
                                        </p:tav>
                                        <p:tav tm="100000">
                                          <p:val>
                                            <p:strVal val="#ppt_w"/>
                                          </p:val>
                                        </p:tav>
                                      </p:tavLst>
                                    </p:anim>
                                    <p:anim calcmode="lin" valueType="num">
                                      <p:cBhvr>
                                        <p:cTn id="8" dur="3000" fill="hold"/>
                                        <p:tgtEl>
                                          <p:spTgt spid="5"/>
                                        </p:tgtEl>
                                        <p:attrNameLst>
                                          <p:attrName>ppt_h</p:attrName>
                                        </p:attrNameLst>
                                      </p:cBhvr>
                                      <p:tavLst>
                                        <p:tav tm="0">
                                          <p:val>
                                            <p:strVal val="#ppt_h"/>
                                          </p:val>
                                        </p:tav>
                                        <p:tav tm="100000">
                                          <p:val>
                                            <p:strVal val="#ppt_h"/>
                                          </p:val>
                                        </p:tav>
                                      </p:tavLst>
                                    </p:anim>
                                    <p:animEffect transition="in" filter="fade">
                                      <p:cBhvr>
                                        <p:cTn id="9" dur="3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0" fill="hold"/>
                                        <p:tgtEl>
                                          <p:spTgt spid="11"/>
                                        </p:tgtEl>
                                        <p:attrNameLst>
                                          <p:attrName>ppt_w</p:attrName>
                                        </p:attrNameLst>
                                      </p:cBhvr>
                                      <p:tavLst>
                                        <p:tav tm="0">
                                          <p:val>
                                            <p:strVal val="#ppt_w*0.70"/>
                                          </p:val>
                                        </p:tav>
                                        <p:tav tm="100000">
                                          <p:val>
                                            <p:strVal val="#ppt_w"/>
                                          </p:val>
                                        </p:tav>
                                      </p:tavLst>
                                    </p:anim>
                                    <p:anim calcmode="lin" valueType="num">
                                      <p:cBhvr>
                                        <p:cTn id="18" dur="3000" fill="hold"/>
                                        <p:tgtEl>
                                          <p:spTgt spid="11"/>
                                        </p:tgtEl>
                                        <p:attrNameLst>
                                          <p:attrName>ppt_h</p:attrName>
                                        </p:attrNameLst>
                                      </p:cBhvr>
                                      <p:tavLst>
                                        <p:tav tm="0">
                                          <p:val>
                                            <p:strVal val="#ppt_h"/>
                                          </p:val>
                                        </p:tav>
                                        <p:tav tm="100000">
                                          <p:val>
                                            <p:strVal val="#ppt_h"/>
                                          </p:val>
                                        </p:tav>
                                      </p:tavLst>
                                    </p:anim>
                                    <p:animEffect transition="in" filter="fade">
                                      <p:cBhvr>
                                        <p:cTn id="19" dur="3000"/>
                                        <p:tgtEl>
                                          <p:spTgt spid="11"/>
                                        </p:tgtEl>
                                      </p:cBhvr>
                                    </p:animEffect>
                                  </p:childTnLst>
                                </p:cTn>
                              </p:par>
                              <p:par>
                                <p:cTn id="20" presetID="55" presetClass="entr" presetSubtype="0" fill="hold" nodeType="withEffect">
                                  <p:stCondLst>
                                    <p:cond delay="0"/>
                                  </p:stCondLst>
                                  <p:childTnLst>
                                    <p:set>
                                      <p:cBhvr>
                                        <p:cTn id="21" dur="1" fill="hold">
                                          <p:stCondLst>
                                            <p:cond delay="0"/>
                                          </p:stCondLst>
                                        </p:cTn>
                                        <p:tgtEl>
                                          <p:spTgt spid="69644"/>
                                        </p:tgtEl>
                                        <p:attrNameLst>
                                          <p:attrName>style.visibility</p:attrName>
                                        </p:attrNameLst>
                                      </p:cBhvr>
                                      <p:to>
                                        <p:strVal val="visible"/>
                                      </p:to>
                                    </p:set>
                                    <p:anim calcmode="lin" valueType="num">
                                      <p:cBhvr>
                                        <p:cTn id="22" dur="3000" fill="hold"/>
                                        <p:tgtEl>
                                          <p:spTgt spid="69644"/>
                                        </p:tgtEl>
                                        <p:attrNameLst>
                                          <p:attrName>ppt_w</p:attrName>
                                        </p:attrNameLst>
                                      </p:cBhvr>
                                      <p:tavLst>
                                        <p:tav tm="0">
                                          <p:val>
                                            <p:strVal val="#ppt_w*0.70"/>
                                          </p:val>
                                        </p:tav>
                                        <p:tav tm="100000">
                                          <p:val>
                                            <p:strVal val="#ppt_w"/>
                                          </p:val>
                                        </p:tav>
                                      </p:tavLst>
                                    </p:anim>
                                    <p:anim calcmode="lin" valueType="num">
                                      <p:cBhvr>
                                        <p:cTn id="23" dur="3000" fill="hold"/>
                                        <p:tgtEl>
                                          <p:spTgt spid="69644"/>
                                        </p:tgtEl>
                                        <p:attrNameLst>
                                          <p:attrName>ppt_h</p:attrName>
                                        </p:attrNameLst>
                                      </p:cBhvr>
                                      <p:tavLst>
                                        <p:tav tm="0">
                                          <p:val>
                                            <p:strVal val="#ppt_h"/>
                                          </p:val>
                                        </p:tav>
                                        <p:tav tm="100000">
                                          <p:val>
                                            <p:strVal val="#ppt_h"/>
                                          </p:val>
                                        </p:tav>
                                      </p:tavLst>
                                    </p:anim>
                                    <p:animEffect transition="in" filter="fade">
                                      <p:cBhvr>
                                        <p:cTn id="24" dur="3000"/>
                                        <p:tgtEl>
                                          <p:spTgt spid="696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9645"/>
                                        </p:tgtEl>
                                        <p:attrNameLst>
                                          <p:attrName>style.visibility</p:attrName>
                                        </p:attrNameLst>
                                      </p:cBhvr>
                                      <p:to>
                                        <p:strVal val="visible"/>
                                      </p:to>
                                    </p:set>
                                    <p:animEffect transition="in" filter="fade">
                                      <p:cBhvr>
                                        <p:cTn id="27" dur="3000"/>
                                        <p:tgtEl>
                                          <p:spTgt spid="6964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2709"/>
                                        </p:tgtEl>
                                        <p:attrNameLst>
                                          <p:attrName>style.visibility</p:attrName>
                                        </p:attrNameLst>
                                      </p:cBhvr>
                                      <p:to>
                                        <p:strVal val="visible"/>
                                      </p:to>
                                    </p:set>
                                    <p:animEffect transition="in" filter="fade">
                                      <p:cBhvr>
                                        <p:cTn id="31" dur="3000"/>
                                        <p:tgtEl>
                                          <p:spTgt spid="7270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2710"/>
                                        </p:tgtEl>
                                        <p:attrNameLst>
                                          <p:attrName>style.visibility</p:attrName>
                                        </p:attrNameLst>
                                      </p:cBhvr>
                                      <p:to>
                                        <p:strVal val="visible"/>
                                      </p:to>
                                    </p:set>
                                    <p:animEffect transition="in" filter="fade">
                                      <p:cBhvr>
                                        <p:cTn id="36" dur="3000"/>
                                        <p:tgtEl>
                                          <p:spTgt spid="727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2711"/>
                                        </p:tgtEl>
                                        <p:attrNameLst>
                                          <p:attrName>style.visibility</p:attrName>
                                        </p:attrNameLst>
                                      </p:cBhvr>
                                      <p:to>
                                        <p:strVal val="visible"/>
                                      </p:to>
                                    </p:set>
                                    <p:animEffect transition="in" filter="fade">
                                      <p:cBhvr>
                                        <p:cTn id="41" dur="3000"/>
                                        <p:tgtEl>
                                          <p:spTgt spid="727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9646"/>
                                        </p:tgtEl>
                                        <p:attrNameLst>
                                          <p:attrName>style.visibility</p:attrName>
                                        </p:attrNameLst>
                                      </p:cBhvr>
                                      <p:to>
                                        <p:strVal val="visible"/>
                                      </p:to>
                                    </p:set>
                                    <p:animEffect transition="in" filter="fade">
                                      <p:cBhvr>
                                        <p:cTn id="46" dur="3000"/>
                                        <p:tgtEl>
                                          <p:spTgt spid="696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2709" grpId="0"/>
      <p:bldP spid="72710" grpId="0"/>
      <p:bldP spid="72711" grpId="0"/>
      <p:bldP spid="69645" grpId="0"/>
      <p:bldP spid="69646"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pPr>
              <a:defRPr/>
            </a:pPr>
            <a:fld id="{9B59B91D-FE48-4BAD-A72C-C5FB32787B2A}" type="slidenum">
              <a:rPr lang="en-US"/>
              <a:pPr>
                <a:defRPr/>
              </a:pPr>
              <a:t>112</a:t>
            </a:fld>
            <a:endParaRPr lang="en-US"/>
          </a:p>
        </p:txBody>
      </p:sp>
      <p:sp>
        <p:nvSpPr>
          <p:cNvPr id="5" name="Rectangle 4"/>
          <p:cNvSpPr/>
          <p:nvPr/>
        </p:nvSpPr>
        <p:spPr>
          <a:xfrm>
            <a:off x="2971800" y="0"/>
            <a:ext cx="2041525" cy="708025"/>
          </a:xfrm>
          <a:prstGeom prst="rect">
            <a:avLst/>
          </a:prstGeom>
        </p:spPr>
        <p:txBody>
          <a:bodyPr wrap="none">
            <a:spAutoFit/>
          </a:bodyPr>
          <a:lstStyle/>
          <a:p>
            <a:pPr algn="ctr" fontAlgn="auto">
              <a:spcAft>
                <a:spcPts val="0"/>
              </a:spcAft>
              <a:defRPr/>
            </a:pPr>
            <a:r>
              <a:rPr lang="en-US" sz="40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6" name="Picture 5" descr="Union Jack.jpg"/>
          <p:cNvPicPr>
            <a:picLocks noChangeAspect="1"/>
          </p:cNvPicPr>
          <p:nvPr/>
        </p:nvPicPr>
        <p:blipFill>
          <a:blip r:embed="rId2" cstate="print"/>
          <a:stretch>
            <a:fillRect/>
          </a:stretch>
        </p:blipFill>
        <p:spPr>
          <a:xfrm>
            <a:off x="5181600" y="228600"/>
            <a:ext cx="755650" cy="3810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124200" y="609600"/>
            <a:ext cx="1905000" cy="366713"/>
          </a:xfrm>
          <a:prstGeom prst="rect">
            <a:avLst/>
          </a:prstGeom>
        </p:spPr>
        <p:txBody>
          <a:bodyPr>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October, 1777</a:t>
            </a:r>
          </a:p>
        </p:txBody>
      </p:sp>
      <p:sp>
        <p:nvSpPr>
          <p:cNvPr id="70661" name="Text Box 5"/>
          <p:cNvSpPr txBox="1">
            <a:spLocks noChangeArrowheads="1"/>
          </p:cNvSpPr>
          <p:nvPr/>
        </p:nvSpPr>
        <p:spPr bwMode="auto">
          <a:xfrm>
            <a:off x="914400" y="914400"/>
            <a:ext cx="5486400" cy="830263"/>
          </a:xfrm>
          <a:prstGeom prst="rect">
            <a:avLst/>
          </a:prstGeom>
          <a:noFill/>
          <a:ln w="9525">
            <a:noFill/>
            <a:miter lim="800000"/>
            <a:headEnd/>
            <a:tailEnd/>
          </a:ln>
        </p:spPr>
        <p:txBody>
          <a:bodyPr>
            <a:spAutoFit/>
          </a:bodyPr>
          <a:lstStyle/>
          <a:p>
            <a:pPr>
              <a:spcBef>
                <a:spcPct val="50000"/>
              </a:spcBef>
            </a:pPr>
            <a:r>
              <a:rPr lang="en-US" sz="2400" b="1">
                <a:solidFill>
                  <a:srgbClr val="FFFFFF"/>
                </a:solidFill>
                <a:latin typeface="Calibri" pitchFamily="34" charset="0"/>
              </a:rPr>
              <a:t>Of course, the British soldiers in their red uniforms made pretty good targets!</a:t>
            </a:r>
          </a:p>
        </p:txBody>
      </p:sp>
      <p:pic>
        <p:nvPicPr>
          <p:cNvPr id="70664" name="Picture 15" descr="Burgoyne 2"/>
          <p:cNvPicPr>
            <a:picLocks noChangeAspect="1" noChangeArrowheads="1"/>
          </p:cNvPicPr>
          <p:nvPr/>
        </p:nvPicPr>
        <p:blipFill>
          <a:blip r:embed="rId3" cstate="print"/>
          <a:srcRect t="11905" r="5714"/>
          <a:stretch>
            <a:fillRect/>
          </a:stretch>
        </p:blipFill>
        <p:spPr bwMode="auto">
          <a:xfrm>
            <a:off x="7162800" y="990600"/>
            <a:ext cx="1290638" cy="1447800"/>
          </a:xfrm>
          <a:prstGeom prst="rect">
            <a:avLst/>
          </a:prstGeom>
          <a:noFill/>
          <a:ln w="9525">
            <a:noFill/>
            <a:miter lim="800000"/>
            <a:headEnd/>
            <a:tailEnd/>
          </a:ln>
        </p:spPr>
      </p:pic>
      <p:sp>
        <p:nvSpPr>
          <p:cNvPr id="70665" name="TextBox 14"/>
          <p:cNvSpPr txBox="1">
            <a:spLocks noChangeArrowheads="1"/>
          </p:cNvSpPr>
          <p:nvPr/>
        </p:nvSpPr>
        <p:spPr bwMode="auto">
          <a:xfrm>
            <a:off x="6781800" y="2514600"/>
            <a:ext cx="1981200" cy="338138"/>
          </a:xfrm>
          <a:prstGeom prst="rect">
            <a:avLst/>
          </a:prstGeom>
          <a:noFill/>
          <a:ln w="9525">
            <a:noFill/>
            <a:miter lim="800000"/>
            <a:headEnd/>
            <a:tailEnd/>
          </a:ln>
        </p:spPr>
        <p:txBody>
          <a:bodyPr>
            <a:spAutoFit/>
          </a:bodyPr>
          <a:lstStyle/>
          <a:p>
            <a:r>
              <a:rPr lang="en-US" sz="1600" b="1">
                <a:solidFill>
                  <a:srgbClr val="FF0000"/>
                </a:solidFill>
              </a:rPr>
              <a:t>General Burgoyne</a:t>
            </a:r>
          </a:p>
        </p:txBody>
      </p:sp>
      <p:sp>
        <p:nvSpPr>
          <p:cNvPr id="70668" name="Text Box 12"/>
          <p:cNvSpPr txBox="1">
            <a:spLocks noChangeArrowheads="1"/>
          </p:cNvSpPr>
          <p:nvPr/>
        </p:nvSpPr>
        <p:spPr bwMode="auto">
          <a:xfrm>
            <a:off x="914400" y="1752600"/>
            <a:ext cx="3810000" cy="461963"/>
          </a:xfrm>
          <a:prstGeom prst="rect">
            <a:avLst/>
          </a:prstGeom>
          <a:noFill/>
          <a:ln w="9525">
            <a:noFill/>
            <a:miter lim="800000"/>
            <a:headEnd/>
            <a:tailEnd/>
          </a:ln>
        </p:spPr>
        <p:txBody>
          <a:bodyPr>
            <a:spAutoFit/>
          </a:bodyPr>
          <a:lstStyle/>
          <a:p>
            <a:pPr>
              <a:spcBef>
                <a:spcPct val="50000"/>
              </a:spcBef>
            </a:pPr>
            <a:r>
              <a:rPr lang="en-US" sz="2400" b="1">
                <a:solidFill>
                  <a:srgbClr val="FFFFFF"/>
                </a:solidFill>
                <a:latin typeface="Calibri" pitchFamily="34" charset="0"/>
              </a:rPr>
              <a:t>It was a “turkey shoot!”</a:t>
            </a:r>
          </a:p>
        </p:txBody>
      </p:sp>
      <p:sp>
        <p:nvSpPr>
          <p:cNvPr id="70669" name="Text Box 13"/>
          <p:cNvSpPr txBox="1">
            <a:spLocks noChangeArrowheads="1"/>
          </p:cNvSpPr>
          <p:nvPr/>
        </p:nvSpPr>
        <p:spPr bwMode="auto">
          <a:xfrm>
            <a:off x="914400" y="2286000"/>
            <a:ext cx="5791200" cy="461963"/>
          </a:xfrm>
          <a:prstGeom prst="rect">
            <a:avLst/>
          </a:prstGeom>
          <a:noFill/>
          <a:ln w="9525">
            <a:noFill/>
            <a:miter lim="800000"/>
            <a:headEnd/>
            <a:tailEnd/>
          </a:ln>
        </p:spPr>
        <p:txBody>
          <a:bodyPr>
            <a:spAutoFit/>
          </a:bodyPr>
          <a:lstStyle/>
          <a:p>
            <a:pPr>
              <a:spcBef>
                <a:spcPct val="50000"/>
              </a:spcBef>
            </a:pPr>
            <a:r>
              <a:rPr lang="en-US" sz="2400" b="1">
                <a:solidFill>
                  <a:srgbClr val="FFFFFF"/>
                </a:solidFill>
                <a:latin typeface="Calibri" pitchFamily="34" charset="0"/>
              </a:rPr>
              <a:t>Most of the British soldiers were captured.</a:t>
            </a:r>
          </a:p>
        </p:txBody>
      </p:sp>
      <p:sp>
        <p:nvSpPr>
          <p:cNvPr id="70670" name="Text Box 14"/>
          <p:cNvSpPr txBox="1">
            <a:spLocks noChangeArrowheads="1"/>
          </p:cNvSpPr>
          <p:nvPr/>
        </p:nvSpPr>
        <p:spPr bwMode="auto">
          <a:xfrm>
            <a:off x="914400" y="2895600"/>
            <a:ext cx="7162800" cy="830263"/>
          </a:xfrm>
          <a:prstGeom prst="rect">
            <a:avLst/>
          </a:prstGeom>
          <a:noFill/>
          <a:ln w="9525">
            <a:noFill/>
            <a:miter lim="800000"/>
            <a:headEnd/>
            <a:tailEnd/>
          </a:ln>
        </p:spPr>
        <p:txBody>
          <a:bodyPr>
            <a:spAutoFit/>
          </a:bodyPr>
          <a:lstStyle/>
          <a:p>
            <a:pPr>
              <a:spcBef>
                <a:spcPct val="50000"/>
              </a:spcBef>
            </a:pPr>
            <a:r>
              <a:rPr lang="en-US" sz="2400" b="1">
                <a:solidFill>
                  <a:srgbClr val="FFFFFF"/>
                </a:solidFill>
                <a:latin typeface="Calibri" pitchFamily="34" charset="0"/>
              </a:rPr>
              <a:t>Burgoyne was forced to retreat back to New York, near a town called </a:t>
            </a:r>
            <a:r>
              <a:rPr lang="en-US" sz="2400" b="1">
                <a:solidFill>
                  <a:srgbClr val="FF0000"/>
                </a:solidFill>
                <a:latin typeface="Calibri" pitchFamily="34" charset="0"/>
              </a:rPr>
              <a:t>“Saratoga.”</a:t>
            </a:r>
          </a:p>
        </p:txBody>
      </p:sp>
      <p:pic>
        <p:nvPicPr>
          <p:cNvPr id="11" name="Picture 15" descr="british-grenadiers.jpg"/>
          <p:cNvPicPr>
            <a:picLocks noChangeAspect="1"/>
          </p:cNvPicPr>
          <p:nvPr/>
        </p:nvPicPr>
        <p:blipFill>
          <a:blip r:embed="rId4" cstate="print"/>
          <a:srcRect/>
          <a:stretch>
            <a:fillRect/>
          </a:stretch>
        </p:blipFill>
        <p:spPr bwMode="auto">
          <a:xfrm>
            <a:off x="6858000" y="228600"/>
            <a:ext cx="1970088" cy="2743200"/>
          </a:xfrm>
          <a:prstGeom prst="rect">
            <a:avLst/>
          </a:prstGeom>
          <a:noFill/>
          <a:ln w="9525">
            <a:noFill/>
            <a:miter lim="800000"/>
            <a:headEnd/>
            <a:tailEnd/>
          </a:ln>
        </p:spPr>
      </p:pic>
      <p:pic>
        <p:nvPicPr>
          <p:cNvPr id="12" name="Picture 11" descr="Betsy Ross Flag.jpg"/>
          <p:cNvPicPr>
            <a:picLocks noChangeAspect="1"/>
          </p:cNvPicPr>
          <p:nvPr/>
        </p:nvPicPr>
        <p:blipFill>
          <a:blip r:embed="rId5" cstate="print"/>
          <a:stretch>
            <a:fillRect/>
          </a:stretch>
        </p:blipFill>
        <p:spPr>
          <a:xfrm>
            <a:off x="2133600" y="228600"/>
            <a:ext cx="727075" cy="381000"/>
          </a:xfrm>
          <a:prstGeom prst="rect">
            <a:avLst/>
          </a:prstGeom>
          <a:ln>
            <a:noFill/>
          </a:ln>
          <a:effectLst>
            <a:outerShdw blurRad="292100" dist="139700" dir="2700000" algn="tl" rotWithShape="0">
              <a:srgbClr val="333333">
                <a:alpha val="65000"/>
              </a:srgbClr>
            </a:outerShdw>
          </a:effectLst>
        </p:spPr>
      </p:pic>
      <p:sp>
        <p:nvSpPr>
          <p:cNvPr id="76814" name="Text Box 9"/>
          <p:cNvSpPr txBox="1">
            <a:spLocks noChangeArrowheads="1"/>
          </p:cNvSpPr>
          <p:nvPr/>
        </p:nvSpPr>
        <p:spPr bwMode="auto">
          <a:xfrm>
            <a:off x="4495800" y="3429000"/>
            <a:ext cx="25146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He was in trouble!</a:t>
            </a:r>
          </a:p>
        </p:txBody>
      </p:sp>
      <p:pic>
        <p:nvPicPr>
          <p:cNvPr id="16" name="Picture 6" descr="http://www.cksinfo.com/clipart/office/supplies/notesandmemos/note.png"/>
          <p:cNvPicPr>
            <a:picLocks noChangeAspect="1" noChangeArrowheads="1"/>
          </p:cNvPicPr>
          <p:nvPr/>
        </p:nvPicPr>
        <p:blipFill>
          <a:blip r:embed="rId6" cstate="print"/>
          <a:srcRect/>
          <a:stretch>
            <a:fillRect/>
          </a:stretch>
        </p:blipFill>
        <p:spPr bwMode="auto">
          <a:xfrm>
            <a:off x="533400" y="1066800"/>
            <a:ext cx="3810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strVal val="#ppt_w*0.70"/>
                                          </p:val>
                                        </p:tav>
                                        <p:tav tm="100000">
                                          <p:val>
                                            <p:strVal val="#ppt_w"/>
                                          </p:val>
                                        </p:tav>
                                      </p:tavLst>
                                    </p:anim>
                                    <p:anim calcmode="lin" valueType="num">
                                      <p:cBhvr>
                                        <p:cTn id="8" dur="3000" fill="hold"/>
                                        <p:tgtEl>
                                          <p:spTgt spid="5"/>
                                        </p:tgtEl>
                                        <p:attrNameLst>
                                          <p:attrName>ppt_h</p:attrName>
                                        </p:attrNameLst>
                                      </p:cBhvr>
                                      <p:tavLst>
                                        <p:tav tm="0">
                                          <p:val>
                                            <p:strVal val="#ppt_h"/>
                                          </p:val>
                                        </p:tav>
                                        <p:tav tm="100000">
                                          <p:val>
                                            <p:strVal val="#ppt_h"/>
                                          </p:val>
                                        </p:tav>
                                      </p:tavLst>
                                    </p:anim>
                                    <p:animEffect transition="in" filter="fade">
                                      <p:cBhvr>
                                        <p:cTn id="9" dur="3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3000" fill="hold"/>
                                        <p:tgtEl>
                                          <p:spTgt spid="12"/>
                                        </p:tgtEl>
                                        <p:attrNameLst>
                                          <p:attrName>ppt_w</p:attrName>
                                        </p:attrNameLst>
                                      </p:cBhvr>
                                      <p:tavLst>
                                        <p:tav tm="0">
                                          <p:val>
                                            <p:strVal val="#ppt_w*0.70"/>
                                          </p:val>
                                        </p:tav>
                                        <p:tav tm="100000">
                                          <p:val>
                                            <p:strVal val="#ppt_w"/>
                                          </p:val>
                                        </p:tav>
                                      </p:tavLst>
                                    </p:anim>
                                    <p:anim calcmode="lin" valueType="num">
                                      <p:cBhvr>
                                        <p:cTn id="18" dur="3000" fill="hold"/>
                                        <p:tgtEl>
                                          <p:spTgt spid="12"/>
                                        </p:tgtEl>
                                        <p:attrNameLst>
                                          <p:attrName>ppt_h</p:attrName>
                                        </p:attrNameLst>
                                      </p:cBhvr>
                                      <p:tavLst>
                                        <p:tav tm="0">
                                          <p:val>
                                            <p:strVal val="#ppt_h"/>
                                          </p:val>
                                        </p:tav>
                                        <p:tav tm="100000">
                                          <p:val>
                                            <p:strVal val="#ppt_h"/>
                                          </p:val>
                                        </p:tav>
                                      </p:tavLst>
                                    </p:anim>
                                    <p:animEffect transition="in" filter="fade">
                                      <p:cBhvr>
                                        <p:cTn id="19" dur="3000"/>
                                        <p:tgtEl>
                                          <p:spTgt spid="12"/>
                                        </p:tgtEl>
                                      </p:cBhvr>
                                    </p:animEffect>
                                  </p:childTnLst>
                                </p:cTn>
                              </p:par>
                              <p:par>
                                <p:cTn id="20" presetID="55" presetClass="entr" presetSubtype="0" fill="hold" nodeType="withEffect">
                                  <p:stCondLst>
                                    <p:cond delay="0"/>
                                  </p:stCondLst>
                                  <p:childTnLst>
                                    <p:set>
                                      <p:cBhvr>
                                        <p:cTn id="21" dur="1" fill="hold">
                                          <p:stCondLst>
                                            <p:cond delay="0"/>
                                          </p:stCondLst>
                                        </p:cTn>
                                        <p:tgtEl>
                                          <p:spTgt spid="70664"/>
                                        </p:tgtEl>
                                        <p:attrNameLst>
                                          <p:attrName>style.visibility</p:attrName>
                                        </p:attrNameLst>
                                      </p:cBhvr>
                                      <p:to>
                                        <p:strVal val="visible"/>
                                      </p:to>
                                    </p:set>
                                    <p:anim calcmode="lin" valueType="num">
                                      <p:cBhvr>
                                        <p:cTn id="22" dur="3000" fill="hold"/>
                                        <p:tgtEl>
                                          <p:spTgt spid="70664"/>
                                        </p:tgtEl>
                                        <p:attrNameLst>
                                          <p:attrName>ppt_w</p:attrName>
                                        </p:attrNameLst>
                                      </p:cBhvr>
                                      <p:tavLst>
                                        <p:tav tm="0">
                                          <p:val>
                                            <p:strVal val="#ppt_w*0.70"/>
                                          </p:val>
                                        </p:tav>
                                        <p:tav tm="100000">
                                          <p:val>
                                            <p:strVal val="#ppt_w"/>
                                          </p:val>
                                        </p:tav>
                                      </p:tavLst>
                                    </p:anim>
                                    <p:anim calcmode="lin" valueType="num">
                                      <p:cBhvr>
                                        <p:cTn id="23" dur="3000" fill="hold"/>
                                        <p:tgtEl>
                                          <p:spTgt spid="70664"/>
                                        </p:tgtEl>
                                        <p:attrNameLst>
                                          <p:attrName>ppt_h</p:attrName>
                                        </p:attrNameLst>
                                      </p:cBhvr>
                                      <p:tavLst>
                                        <p:tav tm="0">
                                          <p:val>
                                            <p:strVal val="#ppt_h"/>
                                          </p:val>
                                        </p:tav>
                                        <p:tav tm="100000">
                                          <p:val>
                                            <p:strVal val="#ppt_h"/>
                                          </p:val>
                                        </p:tav>
                                      </p:tavLst>
                                    </p:anim>
                                    <p:animEffect transition="in" filter="fade">
                                      <p:cBhvr>
                                        <p:cTn id="24" dur="3000"/>
                                        <p:tgtEl>
                                          <p:spTgt spid="7066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0665"/>
                                        </p:tgtEl>
                                        <p:attrNameLst>
                                          <p:attrName>style.visibility</p:attrName>
                                        </p:attrNameLst>
                                      </p:cBhvr>
                                      <p:to>
                                        <p:strVal val="visible"/>
                                      </p:to>
                                    </p:set>
                                    <p:animEffect transition="in" filter="fade">
                                      <p:cBhvr>
                                        <p:cTn id="30" dur="3000"/>
                                        <p:tgtEl>
                                          <p:spTgt spid="7066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childTnLst>
                                </p:cTn>
                              </p:par>
                            </p:childTnLst>
                          </p:cTn>
                        </p:par>
                        <p:par>
                          <p:cTn id="34" fill="hold">
                            <p:stCondLst>
                              <p:cond delay="3000"/>
                            </p:stCondLst>
                            <p:childTnLst>
                              <p:par>
                                <p:cTn id="35" presetID="10" presetClass="entr" presetSubtype="0" fill="hold" grpId="0" nodeType="afterEffect">
                                  <p:stCondLst>
                                    <p:cond delay="1500"/>
                                  </p:stCondLst>
                                  <p:childTnLst>
                                    <p:set>
                                      <p:cBhvr>
                                        <p:cTn id="36" dur="1" fill="hold">
                                          <p:stCondLst>
                                            <p:cond delay="0"/>
                                          </p:stCondLst>
                                        </p:cTn>
                                        <p:tgtEl>
                                          <p:spTgt spid="70661"/>
                                        </p:tgtEl>
                                        <p:attrNameLst>
                                          <p:attrName>style.visibility</p:attrName>
                                        </p:attrNameLst>
                                      </p:cBhvr>
                                      <p:to>
                                        <p:strVal val="visible"/>
                                      </p:to>
                                    </p:set>
                                    <p:animEffect transition="in" filter="fade">
                                      <p:cBhvr>
                                        <p:cTn id="37" dur="3000"/>
                                        <p:tgtEl>
                                          <p:spTgt spid="70661"/>
                                        </p:tgtEl>
                                      </p:cBhvr>
                                    </p:animEffect>
                                  </p:childTnLst>
                                </p:cTn>
                              </p:par>
                            </p:childTnLst>
                          </p:cTn>
                        </p:par>
                        <p:par>
                          <p:cTn id="38" fill="hold">
                            <p:stCondLst>
                              <p:cond delay="7500"/>
                            </p:stCondLst>
                            <p:childTnLst>
                              <p:par>
                                <p:cTn id="39" presetID="55"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3000" fill="hold"/>
                                        <p:tgtEl>
                                          <p:spTgt spid="11"/>
                                        </p:tgtEl>
                                        <p:attrNameLst>
                                          <p:attrName>ppt_w</p:attrName>
                                        </p:attrNameLst>
                                      </p:cBhvr>
                                      <p:tavLst>
                                        <p:tav tm="0">
                                          <p:val>
                                            <p:strVal val="#ppt_w*0.70"/>
                                          </p:val>
                                        </p:tav>
                                        <p:tav tm="100000">
                                          <p:val>
                                            <p:strVal val="#ppt_w"/>
                                          </p:val>
                                        </p:tav>
                                      </p:tavLst>
                                    </p:anim>
                                    <p:anim calcmode="lin" valueType="num">
                                      <p:cBhvr>
                                        <p:cTn id="42" dur="3000" fill="hold"/>
                                        <p:tgtEl>
                                          <p:spTgt spid="11"/>
                                        </p:tgtEl>
                                        <p:attrNameLst>
                                          <p:attrName>ppt_h</p:attrName>
                                        </p:attrNameLst>
                                      </p:cBhvr>
                                      <p:tavLst>
                                        <p:tav tm="0">
                                          <p:val>
                                            <p:strVal val="#ppt_h"/>
                                          </p:val>
                                        </p:tav>
                                        <p:tav tm="100000">
                                          <p:val>
                                            <p:strVal val="#ppt_h"/>
                                          </p:val>
                                        </p:tav>
                                      </p:tavLst>
                                    </p:anim>
                                    <p:animEffect transition="in" filter="fade">
                                      <p:cBhvr>
                                        <p:cTn id="43" dur="3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0668"/>
                                        </p:tgtEl>
                                        <p:attrNameLst>
                                          <p:attrName>style.visibility</p:attrName>
                                        </p:attrNameLst>
                                      </p:cBhvr>
                                      <p:to>
                                        <p:strVal val="visible"/>
                                      </p:to>
                                    </p:set>
                                    <p:animEffect transition="in" filter="fade">
                                      <p:cBhvr>
                                        <p:cTn id="48" dur="3000"/>
                                        <p:tgtEl>
                                          <p:spTgt spid="7066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0669"/>
                                        </p:tgtEl>
                                        <p:attrNameLst>
                                          <p:attrName>style.visibility</p:attrName>
                                        </p:attrNameLst>
                                      </p:cBhvr>
                                      <p:to>
                                        <p:strVal val="visible"/>
                                      </p:to>
                                    </p:set>
                                    <p:animEffect transition="in" filter="fade">
                                      <p:cBhvr>
                                        <p:cTn id="53" dur="3000"/>
                                        <p:tgtEl>
                                          <p:spTgt spid="7066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0670"/>
                                        </p:tgtEl>
                                        <p:attrNameLst>
                                          <p:attrName>style.visibility</p:attrName>
                                        </p:attrNameLst>
                                      </p:cBhvr>
                                      <p:to>
                                        <p:strVal val="visible"/>
                                      </p:to>
                                    </p:set>
                                    <p:animEffect transition="in" filter="fade">
                                      <p:cBhvr>
                                        <p:cTn id="58" dur="3000"/>
                                        <p:tgtEl>
                                          <p:spTgt spid="7067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6814"/>
                                        </p:tgtEl>
                                        <p:attrNameLst>
                                          <p:attrName>style.visibility</p:attrName>
                                        </p:attrNameLst>
                                      </p:cBhvr>
                                      <p:to>
                                        <p:strVal val="visible"/>
                                      </p:to>
                                    </p:set>
                                    <p:animEffect transition="in" filter="fade">
                                      <p:cBhvr>
                                        <p:cTn id="63" dur="2000"/>
                                        <p:tgtEl>
                                          <p:spTgt spid="76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0661" grpId="0"/>
      <p:bldP spid="70665" grpId="0"/>
      <p:bldP spid="70668" grpId="0"/>
      <p:bldP spid="70669" grpId="0"/>
      <p:bldP spid="70670" grpId="0"/>
      <p:bldP spid="76814"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pPr>
              <a:defRPr/>
            </a:pPr>
            <a:fld id="{8CD2608E-543D-42E6-9BF3-D9AFE0B8F8CB}" type="slidenum">
              <a:rPr lang="en-US"/>
              <a:pPr>
                <a:defRPr/>
              </a:pPr>
              <a:t>113</a:t>
            </a:fld>
            <a:endParaRPr lang="en-US"/>
          </a:p>
        </p:txBody>
      </p:sp>
      <p:sp>
        <p:nvSpPr>
          <p:cNvPr id="5" name="Rectangle 4"/>
          <p:cNvSpPr/>
          <p:nvPr/>
        </p:nvSpPr>
        <p:spPr>
          <a:xfrm>
            <a:off x="3352800" y="609600"/>
            <a:ext cx="2228850" cy="769938"/>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7" name="Picture 6" descr="Betsy Ross Flag.jpg"/>
          <p:cNvPicPr>
            <a:picLocks noChangeAspect="1"/>
          </p:cNvPicPr>
          <p:nvPr/>
        </p:nvPicPr>
        <p:blipFill>
          <a:blip r:embed="rId2" cstate="print"/>
          <a:stretch>
            <a:fillRect/>
          </a:stretch>
        </p:blipFill>
        <p:spPr>
          <a:xfrm>
            <a:off x="3733800" y="228600"/>
            <a:ext cx="838200" cy="439738"/>
          </a:xfrm>
          <a:prstGeom prst="rect">
            <a:avLst/>
          </a:prstGeom>
          <a:ln>
            <a:noFill/>
          </a:ln>
          <a:effectLst>
            <a:outerShdw blurRad="292100" dist="139700" dir="2700000" algn="tl" rotWithShape="0">
              <a:srgbClr val="333333">
                <a:alpha val="65000"/>
              </a:srgbClr>
            </a:outerShdw>
          </a:effectLst>
        </p:spPr>
      </p:pic>
      <p:pic>
        <p:nvPicPr>
          <p:cNvPr id="6" name="Picture 5" descr="Union Jack.jpg"/>
          <p:cNvPicPr>
            <a:picLocks noChangeAspect="1"/>
          </p:cNvPicPr>
          <p:nvPr/>
        </p:nvPicPr>
        <p:blipFill>
          <a:blip r:embed="rId3" cstate="print"/>
          <a:stretch>
            <a:fillRect/>
          </a:stretch>
        </p:blipFill>
        <p:spPr>
          <a:xfrm>
            <a:off x="4572000" y="228600"/>
            <a:ext cx="838200" cy="42227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505200" y="1295400"/>
            <a:ext cx="1905000" cy="369888"/>
          </a:xfrm>
          <a:prstGeom prst="rect">
            <a:avLst/>
          </a:prstGeom>
        </p:spPr>
        <p:txBody>
          <a:bodyPr>
            <a:spAutoFit/>
          </a:bodyPr>
          <a:lstStyle/>
          <a:p>
            <a:pPr algn="ctr" fontAlgn="auto">
              <a:spcAft>
                <a:spcPts val="0"/>
              </a:spcAft>
              <a:defRPr/>
            </a:pPr>
            <a:r>
              <a:rPr lang="en-US" b="1" dirty="0">
                <a:solidFill>
                  <a:srgbClr val="FFFFFF"/>
                </a:solidFill>
                <a:effectLst>
                  <a:outerShdw blurRad="38100" dist="38100" dir="2700000" algn="tl">
                    <a:srgbClr val="000000">
                      <a:alpha val="43137"/>
                    </a:srgbClr>
                  </a:outerShdw>
                </a:effectLst>
                <a:latin typeface="Antique" pitchFamily="18" charset="0"/>
              </a:rPr>
              <a:t>October, 1777</a:t>
            </a:r>
          </a:p>
        </p:txBody>
      </p:sp>
      <p:pic>
        <p:nvPicPr>
          <p:cNvPr id="74758" name="Picture 12" descr="General Gates.jpg"/>
          <p:cNvPicPr>
            <a:picLocks noChangeAspect="1"/>
          </p:cNvPicPr>
          <p:nvPr/>
        </p:nvPicPr>
        <p:blipFill>
          <a:blip r:embed="rId4" cstate="print"/>
          <a:srcRect/>
          <a:stretch>
            <a:fillRect/>
          </a:stretch>
        </p:blipFill>
        <p:spPr bwMode="auto">
          <a:xfrm>
            <a:off x="2059796" y="309589"/>
            <a:ext cx="933421" cy="1140970"/>
          </a:xfrm>
          <a:prstGeom prst="ellipse">
            <a:avLst/>
          </a:prstGeom>
          <a:noFill/>
          <a:ln w="9525">
            <a:noFill/>
            <a:miter lim="800000"/>
            <a:headEnd/>
            <a:tailEnd/>
          </a:ln>
        </p:spPr>
      </p:pic>
      <p:sp>
        <p:nvSpPr>
          <p:cNvPr id="74759" name="TextBox 15"/>
          <p:cNvSpPr txBox="1">
            <a:spLocks noChangeArrowheads="1"/>
          </p:cNvSpPr>
          <p:nvPr/>
        </p:nvSpPr>
        <p:spPr bwMode="auto">
          <a:xfrm>
            <a:off x="1676400" y="1447800"/>
            <a:ext cx="1600200" cy="338138"/>
          </a:xfrm>
          <a:prstGeom prst="rect">
            <a:avLst/>
          </a:prstGeom>
          <a:noFill/>
          <a:ln w="9525">
            <a:noFill/>
            <a:miter lim="800000"/>
            <a:headEnd/>
            <a:tailEnd/>
          </a:ln>
        </p:spPr>
        <p:txBody>
          <a:bodyPr>
            <a:spAutoFit/>
          </a:bodyPr>
          <a:lstStyle/>
          <a:p>
            <a:r>
              <a:rPr lang="en-US" sz="1600" b="1">
                <a:solidFill>
                  <a:srgbClr val="FF0000"/>
                </a:solidFill>
              </a:rPr>
              <a:t>General Gates</a:t>
            </a:r>
          </a:p>
        </p:txBody>
      </p:sp>
      <p:sp>
        <p:nvSpPr>
          <p:cNvPr id="74761" name="Text Box 9"/>
          <p:cNvSpPr txBox="1">
            <a:spLocks noChangeArrowheads="1"/>
          </p:cNvSpPr>
          <p:nvPr/>
        </p:nvSpPr>
        <p:spPr bwMode="auto">
          <a:xfrm>
            <a:off x="762000" y="3581400"/>
            <a:ext cx="7848600" cy="457200"/>
          </a:xfrm>
          <a:prstGeom prst="rect">
            <a:avLst/>
          </a:prstGeom>
          <a:noFill/>
          <a:ln w="9525">
            <a:noFill/>
            <a:miter lim="800000"/>
            <a:headEnd/>
            <a:tailEnd/>
          </a:ln>
        </p:spPr>
        <p:txBody>
          <a:bodyPr>
            <a:spAutoFit/>
          </a:bodyPr>
          <a:lstStyle/>
          <a:p>
            <a:pPr>
              <a:spcBef>
                <a:spcPct val="50000"/>
              </a:spcBef>
            </a:pPr>
            <a:r>
              <a:rPr lang="en-US" sz="2400" b="1">
                <a:solidFill>
                  <a:srgbClr val="FFFFFF"/>
                </a:solidFill>
                <a:latin typeface="Calibri" pitchFamily="34" charset="0"/>
              </a:rPr>
              <a:t>The British made a last desperate attack on October 7.</a:t>
            </a:r>
          </a:p>
        </p:txBody>
      </p:sp>
      <p:sp>
        <p:nvSpPr>
          <p:cNvPr id="74762" name="Text Box 10"/>
          <p:cNvSpPr txBox="1">
            <a:spLocks noChangeArrowheads="1"/>
          </p:cNvSpPr>
          <p:nvPr/>
        </p:nvSpPr>
        <p:spPr bwMode="auto">
          <a:xfrm>
            <a:off x="304800" y="2362200"/>
            <a:ext cx="8458200" cy="1187450"/>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Calibri" pitchFamily="34" charset="0"/>
              </a:rPr>
              <a:t>Two large American armies, under the command of Generals Horatio Gates and Benedict Arnold blocked Burgoyne’s escape from Saratoga.</a:t>
            </a:r>
          </a:p>
        </p:txBody>
      </p:sp>
      <p:sp>
        <p:nvSpPr>
          <p:cNvPr id="12" name="Text Box 9"/>
          <p:cNvSpPr txBox="1">
            <a:spLocks noChangeArrowheads="1"/>
          </p:cNvSpPr>
          <p:nvPr/>
        </p:nvSpPr>
        <p:spPr bwMode="auto">
          <a:xfrm>
            <a:off x="3581400" y="3962400"/>
            <a:ext cx="40386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The Americans held firm.</a:t>
            </a:r>
          </a:p>
        </p:txBody>
      </p:sp>
      <p:sp>
        <p:nvSpPr>
          <p:cNvPr id="16" name="Text Box 9"/>
          <p:cNvSpPr txBox="1">
            <a:spLocks noChangeArrowheads="1"/>
          </p:cNvSpPr>
          <p:nvPr/>
        </p:nvSpPr>
        <p:spPr bwMode="auto">
          <a:xfrm>
            <a:off x="685800" y="1905000"/>
            <a:ext cx="79248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Burgoyne’s army found even more trouble at Saratoga!</a:t>
            </a:r>
          </a:p>
        </p:txBody>
      </p:sp>
      <p:pic>
        <p:nvPicPr>
          <p:cNvPr id="17" name="Picture 16" descr="Benedict Arnold.jpg"/>
          <p:cNvPicPr>
            <a:picLocks noChangeAspect="1"/>
          </p:cNvPicPr>
          <p:nvPr/>
        </p:nvPicPr>
        <p:blipFill>
          <a:blip r:embed="rId5" cstate="print"/>
          <a:stretch>
            <a:fillRect/>
          </a:stretch>
        </p:blipFill>
        <p:spPr>
          <a:xfrm flipH="1">
            <a:off x="380296" y="227893"/>
            <a:ext cx="760005" cy="1138607"/>
          </a:xfrm>
          <a:prstGeom prst="ellipse">
            <a:avLst/>
          </a:prstGeom>
        </p:spPr>
      </p:pic>
      <p:sp>
        <p:nvSpPr>
          <p:cNvPr id="18" name="TextBox 15"/>
          <p:cNvSpPr txBox="1">
            <a:spLocks noChangeArrowheads="1"/>
          </p:cNvSpPr>
          <p:nvPr/>
        </p:nvSpPr>
        <p:spPr bwMode="auto">
          <a:xfrm>
            <a:off x="0" y="1447800"/>
            <a:ext cx="1676400" cy="338138"/>
          </a:xfrm>
          <a:prstGeom prst="rect">
            <a:avLst/>
          </a:prstGeom>
          <a:noFill/>
          <a:ln w="9525">
            <a:noFill/>
            <a:miter lim="800000"/>
            <a:headEnd/>
            <a:tailEnd/>
          </a:ln>
        </p:spPr>
        <p:txBody>
          <a:bodyPr>
            <a:spAutoFit/>
          </a:bodyPr>
          <a:lstStyle/>
          <a:p>
            <a:r>
              <a:rPr lang="en-US" sz="1600" b="1">
                <a:solidFill>
                  <a:srgbClr val="FF0000"/>
                </a:solidFill>
              </a:rPr>
              <a:t>General Arnold</a:t>
            </a:r>
          </a:p>
        </p:txBody>
      </p:sp>
      <p:pic>
        <p:nvPicPr>
          <p:cNvPr id="19" name="Picture 15" descr="Burgoyne 2"/>
          <p:cNvPicPr>
            <a:picLocks noChangeAspect="1" noChangeArrowheads="1"/>
          </p:cNvPicPr>
          <p:nvPr/>
        </p:nvPicPr>
        <p:blipFill>
          <a:blip r:embed="rId6" cstate="print"/>
          <a:srcRect t="11905" r="5714"/>
          <a:stretch>
            <a:fillRect/>
          </a:stretch>
        </p:blipFill>
        <p:spPr bwMode="auto">
          <a:xfrm>
            <a:off x="7494411" y="228600"/>
            <a:ext cx="1087496" cy="1219200"/>
          </a:xfrm>
          <a:prstGeom prst="ellipse">
            <a:avLst/>
          </a:prstGeom>
          <a:noFill/>
          <a:ln w="9525">
            <a:noFill/>
            <a:miter lim="800000"/>
            <a:headEnd/>
            <a:tailEnd/>
          </a:ln>
        </p:spPr>
      </p:pic>
      <p:sp>
        <p:nvSpPr>
          <p:cNvPr id="21" name="TextBox 15"/>
          <p:cNvSpPr txBox="1">
            <a:spLocks noChangeArrowheads="1"/>
          </p:cNvSpPr>
          <p:nvPr/>
        </p:nvSpPr>
        <p:spPr bwMode="auto">
          <a:xfrm>
            <a:off x="6934200" y="1447800"/>
            <a:ext cx="1981200" cy="338138"/>
          </a:xfrm>
          <a:prstGeom prst="rect">
            <a:avLst/>
          </a:prstGeom>
          <a:noFill/>
          <a:ln w="9525">
            <a:noFill/>
            <a:miter lim="800000"/>
            <a:headEnd/>
            <a:tailEnd/>
          </a:ln>
        </p:spPr>
        <p:txBody>
          <a:bodyPr>
            <a:spAutoFit/>
          </a:bodyPr>
          <a:lstStyle/>
          <a:p>
            <a:r>
              <a:rPr lang="en-US" sz="1600" b="1">
                <a:solidFill>
                  <a:srgbClr val="FF0000"/>
                </a:solidFill>
              </a:rPr>
              <a:t>General Burgoyne</a:t>
            </a:r>
          </a:p>
        </p:txBody>
      </p:sp>
      <p:pic>
        <p:nvPicPr>
          <p:cNvPr id="22" name="Picture 6" descr="http://www.cksinfo.com/clipart/office/supplies/notesandmemos/note.png"/>
          <p:cNvPicPr>
            <a:picLocks noChangeAspect="1" noChangeArrowheads="1"/>
          </p:cNvPicPr>
          <p:nvPr/>
        </p:nvPicPr>
        <p:blipFill>
          <a:blip r:embed="rId7" cstate="print"/>
          <a:srcRect/>
          <a:stretch>
            <a:fillRect/>
          </a:stretch>
        </p:blipFill>
        <p:spPr bwMode="auto">
          <a:xfrm>
            <a:off x="685800" y="4267200"/>
            <a:ext cx="16002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55"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0" fill="hold"/>
                                        <p:tgtEl>
                                          <p:spTgt spid="7"/>
                                        </p:tgtEl>
                                        <p:attrNameLst>
                                          <p:attrName>ppt_w</p:attrName>
                                        </p:attrNameLst>
                                      </p:cBhvr>
                                      <p:tavLst>
                                        <p:tav tm="0">
                                          <p:val>
                                            <p:strVal val="#ppt_w*0.70"/>
                                          </p:val>
                                        </p:tav>
                                        <p:tav tm="100000">
                                          <p:val>
                                            <p:strVal val="#ppt_w"/>
                                          </p:val>
                                        </p:tav>
                                      </p:tavLst>
                                    </p:anim>
                                    <p:anim calcmode="lin" valueType="num">
                                      <p:cBhvr>
                                        <p:cTn id="16" dur="3000" fill="hold"/>
                                        <p:tgtEl>
                                          <p:spTgt spid="7"/>
                                        </p:tgtEl>
                                        <p:attrNameLst>
                                          <p:attrName>ppt_h</p:attrName>
                                        </p:attrNameLst>
                                      </p:cBhvr>
                                      <p:tavLst>
                                        <p:tav tm="0">
                                          <p:val>
                                            <p:strVal val="#ppt_h"/>
                                          </p:val>
                                        </p:tav>
                                        <p:tav tm="100000">
                                          <p:val>
                                            <p:strVal val="#ppt_h"/>
                                          </p:val>
                                        </p:tav>
                                      </p:tavLst>
                                    </p:anim>
                                    <p:animEffect transition="in" filter="fade">
                                      <p:cBhvr>
                                        <p:cTn id="17" dur="3000"/>
                                        <p:tgtEl>
                                          <p:spTgt spid="7"/>
                                        </p:tgtEl>
                                      </p:cBhvr>
                                    </p:animEffect>
                                  </p:childTnLst>
                                </p:cTn>
                              </p:par>
                              <p:par>
                                <p:cTn id="18" presetID="55"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ppt_w</p:attrName>
                                        </p:attrNameLst>
                                      </p:cBhvr>
                                      <p:tavLst>
                                        <p:tav tm="0">
                                          <p:val>
                                            <p:strVal val="#ppt_w*0.70"/>
                                          </p:val>
                                        </p:tav>
                                        <p:tav tm="100000">
                                          <p:val>
                                            <p:strVal val="#ppt_w"/>
                                          </p:val>
                                        </p:tav>
                                      </p:tavLst>
                                    </p:anim>
                                    <p:anim calcmode="lin" valueType="num">
                                      <p:cBhvr>
                                        <p:cTn id="21" dur="3000" fill="hold"/>
                                        <p:tgtEl>
                                          <p:spTgt spid="6"/>
                                        </p:tgtEl>
                                        <p:attrNameLst>
                                          <p:attrName>ppt_h</p:attrName>
                                        </p:attrNameLst>
                                      </p:cBhvr>
                                      <p:tavLst>
                                        <p:tav tm="0">
                                          <p:val>
                                            <p:strVal val="#ppt_h"/>
                                          </p:val>
                                        </p:tav>
                                        <p:tav tm="100000">
                                          <p:val>
                                            <p:strVal val="#ppt_h"/>
                                          </p:val>
                                        </p:tav>
                                      </p:tavLst>
                                    </p:anim>
                                    <p:animEffect transition="in" filter="fade">
                                      <p:cBhvr>
                                        <p:cTn id="22" dur="3000"/>
                                        <p:tgtEl>
                                          <p:spTgt spid="6"/>
                                        </p:tgtEl>
                                      </p:cBhvr>
                                    </p:animEffect>
                                  </p:childTnLst>
                                </p:cTn>
                              </p:par>
                              <p:par>
                                <p:cTn id="23" presetID="55"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3000" fill="hold"/>
                                        <p:tgtEl>
                                          <p:spTgt spid="19"/>
                                        </p:tgtEl>
                                        <p:attrNameLst>
                                          <p:attrName>ppt_w</p:attrName>
                                        </p:attrNameLst>
                                      </p:cBhvr>
                                      <p:tavLst>
                                        <p:tav tm="0">
                                          <p:val>
                                            <p:strVal val="#ppt_w*0.70"/>
                                          </p:val>
                                        </p:tav>
                                        <p:tav tm="100000">
                                          <p:val>
                                            <p:strVal val="#ppt_w"/>
                                          </p:val>
                                        </p:tav>
                                      </p:tavLst>
                                    </p:anim>
                                    <p:anim calcmode="lin" valueType="num">
                                      <p:cBhvr>
                                        <p:cTn id="26" dur="3000" fill="hold"/>
                                        <p:tgtEl>
                                          <p:spTgt spid="19"/>
                                        </p:tgtEl>
                                        <p:attrNameLst>
                                          <p:attrName>ppt_h</p:attrName>
                                        </p:attrNameLst>
                                      </p:cBhvr>
                                      <p:tavLst>
                                        <p:tav tm="0">
                                          <p:val>
                                            <p:strVal val="#ppt_h"/>
                                          </p:val>
                                        </p:tav>
                                        <p:tav tm="100000">
                                          <p:val>
                                            <p:strVal val="#ppt_h"/>
                                          </p:val>
                                        </p:tav>
                                      </p:tavLst>
                                    </p:anim>
                                    <p:animEffect transition="in" filter="fade">
                                      <p:cBhvr>
                                        <p:cTn id="27" dur="30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30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3000"/>
                                        <p:tgtEl>
                                          <p:spTgt spid="21"/>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3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4762"/>
                                        </p:tgtEl>
                                        <p:attrNameLst>
                                          <p:attrName>style.visibility</p:attrName>
                                        </p:attrNameLst>
                                      </p:cBhvr>
                                      <p:to>
                                        <p:strVal val="visible"/>
                                      </p:to>
                                    </p:set>
                                    <p:animEffect transition="in" filter="fade">
                                      <p:cBhvr>
                                        <p:cTn id="42" dur="3000"/>
                                        <p:tgtEl>
                                          <p:spTgt spid="74762"/>
                                        </p:tgtEl>
                                      </p:cBhvr>
                                    </p:animEffect>
                                  </p:childTnLst>
                                </p:cTn>
                              </p:par>
                              <p:par>
                                <p:cTn id="43" presetID="55" presetClass="entr" presetSubtype="0" fill="hold" nodeType="withEffect">
                                  <p:stCondLst>
                                    <p:cond delay="0"/>
                                  </p:stCondLst>
                                  <p:childTnLst>
                                    <p:set>
                                      <p:cBhvr>
                                        <p:cTn id="44" dur="1" fill="hold">
                                          <p:stCondLst>
                                            <p:cond delay="0"/>
                                          </p:stCondLst>
                                        </p:cTn>
                                        <p:tgtEl>
                                          <p:spTgt spid="74758"/>
                                        </p:tgtEl>
                                        <p:attrNameLst>
                                          <p:attrName>style.visibility</p:attrName>
                                        </p:attrNameLst>
                                      </p:cBhvr>
                                      <p:to>
                                        <p:strVal val="visible"/>
                                      </p:to>
                                    </p:set>
                                    <p:anim calcmode="lin" valueType="num">
                                      <p:cBhvr>
                                        <p:cTn id="45" dur="3000" fill="hold"/>
                                        <p:tgtEl>
                                          <p:spTgt spid="74758"/>
                                        </p:tgtEl>
                                        <p:attrNameLst>
                                          <p:attrName>ppt_w</p:attrName>
                                        </p:attrNameLst>
                                      </p:cBhvr>
                                      <p:tavLst>
                                        <p:tav tm="0">
                                          <p:val>
                                            <p:strVal val="#ppt_w*0.70"/>
                                          </p:val>
                                        </p:tav>
                                        <p:tav tm="100000">
                                          <p:val>
                                            <p:strVal val="#ppt_w"/>
                                          </p:val>
                                        </p:tav>
                                      </p:tavLst>
                                    </p:anim>
                                    <p:anim calcmode="lin" valueType="num">
                                      <p:cBhvr>
                                        <p:cTn id="46" dur="3000" fill="hold"/>
                                        <p:tgtEl>
                                          <p:spTgt spid="74758"/>
                                        </p:tgtEl>
                                        <p:attrNameLst>
                                          <p:attrName>ppt_h</p:attrName>
                                        </p:attrNameLst>
                                      </p:cBhvr>
                                      <p:tavLst>
                                        <p:tav tm="0">
                                          <p:val>
                                            <p:strVal val="#ppt_h"/>
                                          </p:val>
                                        </p:tav>
                                        <p:tav tm="100000">
                                          <p:val>
                                            <p:strVal val="#ppt_h"/>
                                          </p:val>
                                        </p:tav>
                                      </p:tavLst>
                                    </p:anim>
                                    <p:animEffect transition="in" filter="fade">
                                      <p:cBhvr>
                                        <p:cTn id="47" dur="3000"/>
                                        <p:tgtEl>
                                          <p:spTgt spid="74758"/>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74759"/>
                                        </p:tgtEl>
                                        <p:attrNameLst>
                                          <p:attrName>style.visibility</p:attrName>
                                        </p:attrNameLst>
                                      </p:cBhvr>
                                      <p:to>
                                        <p:strVal val="visible"/>
                                      </p:to>
                                    </p:set>
                                    <p:anim calcmode="lin" valueType="num">
                                      <p:cBhvr>
                                        <p:cTn id="50" dur="3000" fill="hold"/>
                                        <p:tgtEl>
                                          <p:spTgt spid="74759"/>
                                        </p:tgtEl>
                                        <p:attrNameLst>
                                          <p:attrName>ppt_w</p:attrName>
                                        </p:attrNameLst>
                                      </p:cBhvr>
                                      <p:tavLst>
                                        <p:tav tm="0">
                                          <p:val>
                                            <p:strVal val="#ppt_w*0.70"/>
                                          </p:val>
                                        </p:tav>
                                        <p:tav tm="100000">
                                          <p:val>
                                            <p:strVal val="#ppt_w"/>
                                          </p:val>
                                        </p:tav>
                                      </p:tavLst>
                                    </p:anim>
                                    <p:anim calcmode="lin" valueType="num">
                                      <p:cBhvr>
                                        <p:cTn id="51" dur="3000" fill="hold"/>
                                        <p:tgtEl>
                                          <p:spTgt spid="74759"/>
                                        </p:tgtEl>
                                        <p:attrNameLst>
                                          <p:attrName>ppt_h</p:attrName>
                                        </p:attrNameLst>
                                      </p:cBhvr>
                                      <p:tavLst>
                                        <p:tav tm="0">
                                          <p:val>
                                            <p:strVal val="#ppt_h"/>
                                          </p:val>
                                        </p:tav>
                                        <p:tav tm="100000">
                                          <p:val>
                                            <p:strVal val="#ppt_h"/>
                                          </p:val>
                                        </p:tav>
                                      </p:tavLst>
                                    </p:anim>
                                    <p:animEffect transition="in" filter="fade">
                                      <p:cBhvr>
                                        <p:cTn id="52" dur="3000"/>
                                        <p:tgtEl>
                                          <p:spTgt spid="74759"/>
                                        </p:tgtEl>
                                      </p:cBhvr>
                                    </p:animEffect>
                                  </p:childTnLst>
                                </p:cTn>
                              </p:par>
                              <p:par>
                                <p:cTn id="53" presetID="55"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3000" fill="hold"/>
                                        <p:tgtEl>
                                          <p:spTgt spid="17"/>
                                        </p:tgtEl>
                                        <p:attrNameLst>
                                          <p:attrName>ppt_w</p:attrName>
                                        </p:attrNameLst>
                                      </p:cBhvr>
                                      <p:tavLst>
                                        <p:tav tm="0">
                                          <p:val>
                                            <p:strVal val="#ppt_w*0.70"/>
                                          </p:val>
                                        </p:tav>
                                        <p:tav tm="100000">
                                          <p:val>
                                            <p:strVal val="#ppt_w"/>
                                          </p:val>
                                        </p:tav>
                                      </p:tavLst>
                                    </p:anim>
                                    <p:anim calcmode="lin" valueType="num">
                                      <p:cBhvr>
                                        <p:cTn id="56" dur="3000" fill="hold"/>
                                        <p:tgtEl>
                                          <p:spTgt spid="17"/>
                                        </p:tgtEl>
                                        <p:attrNameLst>
                                          <p:attrName>ppt_h</p:attrName>
                                        </p:attrNameLst>
                                      </p:cBhvr>
                                      <p:tavLst>
                                        <p:tav tm="0">
                                          <p:val>
                                            <p:strVal val="#ppt_h"/>
                                          </p:val>
                                        </p:tav>
                                        <p:tav tm="100000">
                                          <p:val>
                                            <p:strVal val="#ppt_h"/>
                                          </p:val>
                                        </p:tav>
                                      </p:tavLst>
                                    </p:anim>
                                    <p:animEffect transition="in" filter="fade">
                                      <p:cBhvr>
                                        <p:cTn id="57" dur="3000"/>
                                        <p:tgtEl>
                                          <p:spTgt spid="17"/>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3000" fill="hold"/>
                                        <p:tgtEl>
                                          <p:spTgt spid="18"/>
                                        </p:tgtEl>
                                        <p:attrNameLst>
                                          <p:attrName>ppt_w</p:attrName>
                                        </p:attrNameLst>
                                      </p:cBhvr>
                                      <p:tavLst>
                                        <p:tav tm="0">
                                          <p:val>
                                            <p:strVal val="#ppt_w*0.70"/>
                                          </p:val>
                                        </p:tav>
                                        <p:tav tm="100000">
                                          <p:val>
                                            <p:strVal val="#ppt_w"/>
                                          </p:val>
                                        </p:tav>
                                      </p:tavLst>
                                    </p:anim>
                                    <p:anim calcmode="lin" valueType="num">
                                      <p:cBhvr>
                                        <p:cTn id="61" dur="3000" fill="hold"/>
                                        <p:tgtEl>
                                          <p:spTgt spid="18"/>
                                        </p:tgtEl>
                                        <p:attrNameLst>
                                          <p:attrName>ppt_h</p:attrName>
                                        </p:attrNameLst>
                                      </p:cBhvr>
                                      <p:tavLst>
                                        <p:tav tm="0">
                                          <p:val>
                                            <p:strVal val="#ppt_h"/>
                                          </p:val>
                                        </p:tav>
                                        <p:tav tm="100000">
                                          <p:val>
                                            <p:strVal val="#ppt_h"/>
                                          </p:val>
                                        </p:tav>
                                      </p:tavLst>
                                    </p:anim>
                                    <p:animEffect transition="in" filter="fade">
                                      <p:cBhvr>
                                        <p:cTn id="62" dur="3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4761"/>
                                        </p:tgtEl>
                                        <p:attrNameLst>
                                          <p:attrName>style.visibility</p:attrName>
                                        </p:attrNameLst>
                                      </p:cBhvr>
                                      <p:to>
                                        <p:strVal val="visible"/>
                                      </p:to>
                                    </p:set>
                                    <p:animEffect transition="in" filter="fade">
                                      <p:cBhvr>
                                        <p:cTn id="67" dur="3000"/>
                                        <p:tgtEl>
                                          <p:spTgt spid="7476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4759" grpId="0"/>
      <p:bldP spid="74761" grpId="0"/>
      <p:bldP spid="74762" grpId="0"/>
      <p:bldP spid="12" grpId="0"/>
      <p:bldP spid="16" grpId="0"/>
      <p:bldP spid="18" grpId="0"/>
      <p:bldP spid="21"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pPr>
              <a:defRPr/>
            </a:pPr>
            <a:fld id="{A135349A-0FDA-4B3E-8D3E-04496498D10E}" type="slidenum">
              <a:rPr lang="en-US"/>
              <a:pPr>
                <a:defRPr/>
              </a:pPr>
              <a:t>114</a:t>
            </a:fld>
            <a:endParaRPr lang="en-US"/>
          </a:p>
        </p:txBody>
      </p:sp>
      <p:sp>
        <p:nvSpPr>
          <p:cNvPr id="5" name="Rectangle 4"/>
          <p:cNvSpPr/>
          <p:nvPr/>
        </p:nvSpPr>
        <p:spPr>
          <a:xfrm>
            <a:off x="3636963" y="609600"/>
            <a:ext cx="2576512" cy="762000"/>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7" name="Picture 6" descr="Betsy Ross Flag.jpg"/>
          <p:cNvPicPr>
            <a:picLocks noChangeAspect="1"/>
          </p:cNvPicPr>
          <p:nvPr/>
        </p:nvPicPr>
        <p:blipFill>
          <a:blip r:embed="rId2" cstate="print"/>
          <a:stretch>
            <a:fillRect/>
          </a:stretch>
        </p:blipFill>
        <p:spPr>
          <a:xfrm>
            <a:off x="4191000" y="228600"/>
            <a:ext cx="838200" cy="439738"/>
          </a:xfrm>
          <a:prstGeom prst="rect">
            <a:avLst/>
          </a:prstGeom>
          <a:ln>
            <a:noFill/>
          </a:ln>
          <a:effectLst>
            <a:outerShdw blurRad="292100" dist="139700" dir="2700000" algn="tl" rotWithShape="0">
              <a:srgbClr val="333333">
                <a:alpha val="65000"/>
              </a:srgbClr>
            </a:outerShdw>
          </a:effectLst>
        </p:spPr>
      </p:pic>
      <p:pic>
        <p:nvPicPr>
          <p:cNvPr id="6" name="Picture 5" descr="Union Jack.jpg"/>
          <p:cNvPicPr>
            <a:picLocks noChangeAspect="1"/>
          </p:cNvPicPr>
          <p:nvPr/>
        </p:nvPicPr>
        <p:blipFill>
          <a:blip r:embed="rId3" cstate="print"/>
          <a:stretch>
            <a:fillRect/>
          </a:stretch>
        </p:blipFill>
        <p:spPr>
          <a:xfrm>
            <a:off x="5029200" y="228600"/>
            <a:ext cx="838200" cy="42227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962400" y="1295400"/>
            <a:ext cx="1905000" cy="366713"/>
          </a:xfrm>
          <a:prstGeom prst="rect">
            <a:avLst/>
          </a:prstGeom>
        </p:spPr>
        <p:txBody>
          <a:bodyPr>
            <a:spAutoFit/>
          </a:bodyPr>
          <a:lstStyle/>
          <a:p>
            <a:pPr algn="ctr" fontAlgn="auto">
              <a:spcAft>
                <a:spcPts val="0"/>
              </a:spcAft>
              <a:defRPr/>
            </a:pPr>
            <a:r>
              <a:rPr lang="en-US" b="1" dirty="0">
                <a:solidFill>
                  <a:srgbClr val="FFFFFF"/>
                </a:solidFill>
                <a:effectLst>
                  <a:outerShdw blurRad="38100" dist="38100" dir="2700000" algn="tl">
                    <a:srgbClr val="000000">
                      <a:alpha val="43137"/>
                    </a:srgbClr>
                  </a:outerShdw>
                </a:effectLst>
                <a:latin typeface="Antique" pitchFamily="18" charset="0"/>
              </a:rPr>
              <a:t>October, 1777</a:t>
            </a:r>
          </a:p>
        </p:txBody>
      </p:sp>
      <p:sp>
        <p:nvSpPr>
          <p:cNvPr id="74763" name="Text Box 11"/>
          <p:cNvSpPr txBox="1">
            <a:spLocks noChangeArrowheads="1"/>
          </p:cNvSpPr>
          <p:nvPr/>
        </p:nvSpPr>
        <p:spPr bwMode="auto">
          <a:xfrm>
            <a:off x="304800" y="304800"/>
            <a:ext cx="3124200" cy="1187450"/>
          </a:xfrm>
          <a:prstGeom prst="rect">
            <a:avLst/>
          </a:prstGeom>
          <a:noFill/>
          <a:ln w="9525">
            <a:noFill/>
            <a:miter lim="800000"/>
            <a:headEnd/>
            <a:tailEnd/>
          </a:ln>
        </p:spPr>
        <p:txBody>
          <a:bodyPr>
            <a:spAutoFit/>
          </a:bodyPr>
          <a:lstStyle/>
          <a:p>
            <a:pPr>
              <a:spcBef>
                <a:spcPct val="50000"/>
              </a:spcBef>
            </a:pPr>
            <a:r>
              <a:rPr lang="en-US" sz="2400" b="1">
                <a:solidFill>
                  <a:srgbClr val="FFFFFF"/>
                </a:solidFill>
                <a:latin typeface="Calibri" pitchFamily="34" charset="0"/>
              </a:rPr>
              <a:t>On October 17, 1777, Burgoyne surrendered his army.</a:t>
            </a:r>
          </a:p>
        </p:txBody>
      </p:sp>
      <p:sp>
        <p:nvSpPr>
          <p:cNvPr id="13" name="Text Box 9"/>
          <p:cNvSpPr txBox="1">
            <a:spLocks noChangeArrowheads="1"/>
          </p:cNvSpPr>
          <p:nvPr/>
        </p:nvSpPr>
        <p:spPr bwMode="auto">
          <a:xfrm>
            <a:off x="457200" y="1905000"/>
            <a:ext cx="8382000" cy="82232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As a patriot band played “Yankee Doodle,” 5,700 British soldiers lay down their weapons at the feet of the American soldiers.</a:t>
            </a:r>
            <a:endParaRPr lang="en-US" sz="2400">
              <a:solidFill>
                <a:srgbClr val="FF0000"/>
              </a:solidFill>
              <a:latin typeface="Calibri" pitchFamily="34" charset="0"/>
            </a:endParaRPr>
          </a:p>
        </p:txBody>
      </p:sp>
      <p:sp>
        <p:nvSpPr>
          <p:cNvPr id="14" name="Text Box 9"/>
          <p:cNvSpPr txBox="1">
            <a:spLocks noChangeArrowheads="1"/>
          </p:cNvSpPr>
          <p:nvPr/>
        </p:nvSpPr>
        <p:spPr bwMode="auto">
          <a:xfrm>
            <a:off x="533400" y="2743200"/>
            <a:ext cx="7848600" cy="822325"/>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Calibri" pitchFamily="34" charset="0"/>
              </a:rPr>
              <a:t>Later, at a dinner with General Gates, Burgoyne offered a toast to George Washington!</a:t>
            </a:r>
          </a:p>
        </p:txBody>
      </p:sp>
      <p:sp>
        <p:nvSpPr>
          <p:cNvPr id="15" name="Text Box 9"/>
          <p:cNvSpPr txBox="1">
            <a:spLocks noChangeArrowheads="1"/>
          </p:cNvSpPr>
          <p:nvPr/>
        </p:nvSpPr>
        <p:spPr bwMode="auto">
          <a:xfrm>
            <a:off x="533400" y="3581400"/>
            <a:ext cx="67818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The British plan to cut off New England had failed!</a:t>
            </a:r>
          </a:p>
        </p:txBody>
      </p:sp>
      <p:pic>
        <p:nvPicPr>
          <p:cNvPr id="19" name="Picture 15" descr="Burgoyne 2"/>
          <p:cNvPicPr>
            <a:picLocks noChangeAspect="1" noChangeArrowheads="1"/>
          </p:cNvPicPr>
          <p:nvPr/>
        </p:nvPicPr>
        <p:blipFill>
          <a:blip r:embed="rId4" cstate="print"/>
          <a:srcRect t="11905" r="5714"/>
          <a:stretch>
            <a:fillRect/>
          </a:stretch>
        </p:blipFill>
        <p:spPr bwMode="auto">
          <a:xfrm>
            <a:off x="7494411" y="228600"/>
            <a:ext cx="1087496" cy="1219200"/>
          </a:xfrm>
          <a:prstGeom prst="ellipse">
            <a:avLst/>
          </a:prstGeom>
          <a:noFill/>
          <a:ln w="9525">
            <a:noFill/>
            <a:miter lim="800000"/>
            <a:headEnd/>
            <a:tailEnd/>
          </a:ln>
        </p:spPr>
      </p:pic>
      <p:sp>
        <p:nvSpPr>
          <p:cNvPr id="21" name="TextBox 15"/>
          <p:cNvSpPr txBox="1">
            <a:spLocks noChangeArrowheads="1"/>
          </p:cNvSpPr>
          <p:nvPr/>
        </p:nvSpPr>
        <p:spPr bwMode="auto">
          <a:xfrm>
            <a:off x="6934200" y="1371600"/>
            <a:ext cx="1981200" cy="338138"/>
          </a:xfrm>
          <a:prstGeom prst="rect">
            <a:avLst/>
          </a:prstGeom>
          <a:noFill/>
          <a:ln w="9525">
            <a:noFill/>
            <a:miter lim="800000"/>
            <a:headEnd/>
            <a:tailEnd/>
          </a:ln>
        </p:spPr>
        <p:txBody>
          <a:bodyPr>
            <a:spAutoFit/>
          </a:bodyPr>
          <a:lstStyle/>
          <a:p>
            <a:r>
              <a:rPr lang="en-US" sz="1600" b="1">
                <a:solidFill>
                  <a:srgbClr val="FF0000"/>
                </a:solidFill>
              </a:rPr>
              <a:t>General Burgoyne</a:t>
            </a:r>
          </a:p>
        </p:txBody>
      </p:sp>
      <p:pic>
        <p:nvPicPr>
          <p:cNvPr id="16" name="Picture 6" descr="http://www.cksinfo.com/clipart/office/supplies/notesandmemos/note.png"/>
          <p:cNvPicPr>
            <a:picLocks noChangeAspect="1" noChangeArrowheads="1"/>
          </p:cNvPicPr>
          <p:nvPr/>
        </p:nvPicPr>
        <p:blipFill>
          <a:blip r:embed="rId5" cstate="print"/>
          <a:srcRect/>
          <a:stretch>
            <a:fillRect/>
          </a:stretch>
        </p:blipFill>
        <p:spPr bwMode="auto">
          <a:xfrm>
            <a:off x="685800" y="4267200"/>
            <a:ext cx="16002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55"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0" fill="hold"/>
                                        <p:tgtEl>
                                          <p:spTgt spid="7"/>
                                        </p:tgtEl>
                                        <p:attrNameLst>
                                          <p:attrName>ppt_w</p:attrName>
                                        </p:attrNameLst>
                                      </p:cBhvr>
                                      <p:tavLst>
                                        <p:tav tm="0">
                                          <p:val>
                                            <p:strVal val="#ppt_w*0.70"/>
                                          </p:val>
                                        </p:tav>
                                        <p:tav tm="100000">
                                          <p:val>
                                            <p:strVal val="#ppt_w"/>
                                          </p:val>
                                        </p:tav>
                                      </p:tavLst>
                                    </p:anim>
                                    <p:anim calcmode="lin" valueType="num">
                                      <p:cBhvr>
                                        <p:cTn id="16" dur="3000" fill="hold"/>
                                        <p:tgtEl>
                                          <p:spTgt spid="7"/>
                                        </p:tgtEl>
                                        <p:attrNameLst>
                                          <p:attrName>ppt_h</p:attrName>
                                        </p:attrNameLst>
                                      </p:cBhvr>
                                      <p:tavLst>
                                        <p:tav tm="0">
                                          <p:val>
                                            <p:strVal val="#ppt_h"/>
                                          </p:val>
                                        </p:tav>
                                        <p:tav tm="100000">
                                          <p:val>
                                            <p:strVal val="#ppt_h"/>
                                          </p:val>
                                        </p:tav>
                                      </p:tavLst>
                                    </p:anim>
                                    <p:animEffect transition="in" filter="fade">
                                      <p:cBhvr>
                                        <p:cTn id="17" dur="3000"/>
                                        <p:tgtEl>
                                          <p:spTgt spid="7"/>
                                        </p:tgtEl>
                                      </p:cBhvr>
                                    </p:animEffect>
                                  </p:childTnLst>
                                </p:cTn>
                              </p:par>
                              <p:par>
                                <p:cTn id="18" presetID="55"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ppt_w</p:attrName>
                                        </p:attrNameLst>
                                      </p:cBhvr>
                                      <p:tavLst>
                                        <p:tav tm="0">
                                          <p:val>
                                            <p:strVal val="#ppt_w*0.70"/>
                                          </p:val>
                                        </p:tav>
                                        <p:tav tm="100000">
                                          <p:val>
                                            <p:strVal val="#ppt_w"/>
                                          </p:val>
                                        </p:tav>
                                      </p:tavLst>
                                    </p:anim>
                                    <p:anim calcmode="lin" valueType="num">
                                      <p:cBhvr>
                                        <p:cTn id="21" dur="3000" fill="hold"/>
                                        <p:tgtEl>
                                          <p:spTgt spid="6"/>
                                        </p:tgtEl>
                                        <p:attrNameLst>
                                          <p:attrName>ppt_h</p:attrName>
                                        </p:attrNameLst>
                                      </p:cBhvr>
                                      <p:tavLst>
                                        <p:tav tm="0">
                                          <p:val>
                                            <p:strVal val="#ppt_h"/>
                                          </p:val>
                                        </p:tav>
                                        <p:tav tm="100000">
                                          <p:val>
                                            <p:strVal val="#ppt_h"/>
                                          </p:val>
                                        </p:tav>
                                      </p:tavLst>
                                    </p:anim>
                                    <p:animEffect transition="in" filter="fade">
                                      <p:cBhvr>
                                        <p:cTn id="22" dur="3000"/>
                                        <p:tgtEl>
                                          <p:spTgt spid="6"/>
                                        </p:tgtEl>
                                      </p:cBhvr>
                                    </p:animEffect>
                                  </p:childTnLst>
                                </p:cTn>
                              </p:par>
                              <p:par>
                                <p:cTn id="23" presetID="55"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3000" fill="hold"/>
                                        <p:tgtEl>
                                          <p:spTgt spid="19"/>
                                        </p:tgtEl>
                                        <p:attrNameLst>
                                          <p:attrName>ppt_w</p:attrName>
                                        </p:attrNameLst>
                                      </p:cBhvr>
                                      <p:tavLst>
                                        <p:tav tm="0">
                                          <p:val>
                                            <p:strVal val="#ppt_w*0.70"/>
                                          </p:val>
                                        </p:tav>
                                        <p:tav tm="100000">
                                          <p:val>
                                            <p:strVal val="#ppt_w"/>
                                          </p:val>
                                        </p:tav>
                                      </p:tavLst>
                                    </p:anim>
                                    <p:anim calcmode="lin" valueType="num">
                                      <p:cBhvr>
                                        <p:cTn id="26" dur="3000" fill="hold"/>
                                        <p:tgtEl>
                                          <p:spTgt spid="19"/>
                                        </p:tgtEl>
                                        <p:attrNameLst>
                                          <p:attrName>ppt_h</p:attrName>
                                        </p:attrNameLst>
                                      </p:cBhvr>
                                      <p:tavLst>
                                        <p:tav tm="0">
                                          <p:val>
                                            <p:strVal val="#ppt_h"/>
                                          </p:val>
                                        </p:tav>
                                        <p:tav tm="100000">
                                          <p:val>
                                            <p:strVal val="#ppt_h"/>
                                          </p:val>
                                        </p:tav>
                                      </p:tavLst>
                                    </p:anim>
                                    <p:animEffect transition="in" filter="fade">
                                      <p:cBhvr>
                                        <p:cTn id="27" dur="30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30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3000"/>
                                        <p:tgtEl>
                                          <p:spTgt spid="21"/>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74763"/>
                                        </p:tgtEl>
                                        <p:attrNameLst>
                                          <p:attrName>style.visibility</p:attrName>
                                        </p:attrNameLst>
                                      </p:cBhvr>
                                      <p:to>
                                        <p:strVal val="visible"/>
                                      </p:to>
                                    </p:set>
                                    <p:animEffect transition="in" filter="fade">
                                      <p:cBhvr>
                                        <p:cTn id="37" dur="3000"/>
                                        <p:tgtEl>
                                          <p:spTgt spid="747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30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30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3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4763" grpId="0"/>
      <p:bldP spid="21"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Rectangle 4"/>
          <p:cNvSpPr/>
          <p:nvPr/>
        </p:nvSpPr>
        <p:spPr>
          <a:xfrm>
            <a:off x="3276600" y="228600"/>
            <a:ext cx="2228850" cy="769938"/>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7" name="Picture 6" descr="Betsy Ross Flag.jpg"/>
          <p:cNvPicPr>
            <a:picLocks noChangeAspect="1"/>
          </p:cNvPicPr>
          <p:nvPr/>
        </p:nvPicPr>
        <p:blipFill>
          <a:blip r:embed="rId2" cstate="print"/>
          <a:stretch>
            <a:fillRect/>
          </a:stretch>
        </p:blipFill>
        <p:spPr>
          <a:xfrm>
            <a:off x="2286000" y="228600"/>
            <a:ext cx="871538" cy="457200"/>
          </a:xfrm>
          <a:prstGeom prst="rect">
            <a:avLst/>
          </a:prstGeom>
          <a:ln>
            <a:noFill/>
          </a:ln>
          <a:effectLst>
            <a:outerShdw blurRad="292100" dist="139700" dir="2700000" algn="tl" rotWithShape="0">
              <a:srgbClr val="333333">
                <a:alpha val="65000"/>
              </a:srgbClr>
            </a:outerShdw>
          </a:effectLst>
        </p:spPr>
      </p:pic>
      <p:pic>
        <p:nvPicPr>
          <p:cNvPr id="6" name="Picture 5" descr="Union Jack.jpg"/>
          <p:cNvPicPr>
            <a:picLocks noChangeAspect="1"/>
          </p:cNvPicPr>
          <p:nvPr/>
        </p:nvPicPr>
        <p:blipFill>
          <a:blip r:embed="rId3" cstate="print"/>
          <a:stretch>
            <a:fillRect/>
          </a:stretch>
        </p:blipFill>
        <p:spPr>
          <a:xfrm>
            <a:off x="5562600" y="228600"/>
            <a:ext cx="838200" cy="422275"/>
          </a:xfrm>
          <a:prstGeom prst="rect">
            <a:avLst/>
          </a:prstGeom>
          <a:ln>
            <a:noFill/>
          </a:ln>
          <a:effectLst>
            <a:outerShdw blurRad="292100" dist="139700" dir="2700000" algn="tl" rotWithShape="0">
              <a:srgbClr val="333333">
                <a:alpha val="65000"/>
              </a:srgbClr>
            </a:outerShdw>
          </a:effectLst>
        </p:spPr>
      </p:pic>
      <p:sp>
        <p:nvSpPr>
          <p:cNvPr id="74761" name="Text Box 9"/>
          <p:cNvSpPr txBox="1">
            <a:spLocks noChangeArrowheads="1"/>
          </p:cNvSpPr>
          <p:nvPr/>
        </p:nvSpPr>
        <p:spPr bwMode="auto">
          <a:xfrm>
            <a:off x="914400" y="914400"/>
            <a:ext cx="7315200" cy="1187450"/>
          </a:xfrm>
          <a:prstGeom prst="rect">
            <a:avLst/>
          </a:prstGeom>
          <a:noFill/>
          <a:ln w="9525">
            <a:noFill/>
            <a:miter lim="800000"/>
            <a:headEnd/>
            <a:tailEnd/>
          </a:ln>
        </p:spPr>
        <p:txBody>
          <a:bodyPr>
            <a:spAutoFit/>
          </a:bodyPr>
          <a:lstStyle/>
          <a:p>
            <a:pPr>
              <a:spcBef>
                <a:spcPct val="50000"/>
              </a:spcBef>
            </a:pPr>
            <a:r>
              <a:rPr lang="en-US" sz="2400" b="1" dirty="0">
                <a:solidFill>
                  <a:srgbClr val="FFFF00"/>
                </a:solidFill>
                <a:latin typeface="Calibri" pitchFamily="34" charset="0"/>
              </a:rPr>
              <a:t>Saratoga was a very important victory for the Americans because </a:t>
            </a:r>
            <a:r>
              <a:rPr lang="en-US" sz="2400" b="1" dirty="0">
                <a:solidFill>
                  <a:srgbClr val="FFFFFF"/>
                </a:solidFill>
                <a:latin typeface="Calibri" pitchFamily="34" charset="0"/>
              </a:rPr>
              <a:t>It proved that they could out-wit and out-fight a large British army.</a:t>
            </a:r>
          </a:p>
        </p:txBody>
      </p:sp>
      <p:sp>
        <p:nvSpPr>
          <p:cNvPr id="12" name="Text Box 9"/>
          <p:cNvSpPr txBox="1">
            <a:spLocks noChangeArrowheads="1"/>
          </p:cNvSpPr>
          <p:nvPr/>
        </p:nvSpPr>
        <p:spPr bwMode="auto">
          <a:xfrm rot="10800000" flipV="1">
            <a:off x="2590800" y="3124200"/>
            <a:ext cx="6096000" cy="822325"/>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Since the war began, someone else had been watching and waiting…</a:t>
            </a:r>
          </a:p>
        </p:txBody>
      </p:sp>
      <p:sp>
        <p:nvSpPr>
          <p:cNvPr id="16" name="Text Box 9"/>
          <p:cNvSpPr txBox="1">
            <a:spLocks noChangeArrowheads="1"/>
          </p:cNvSpPr>
          <p:nvPr/>
        </p:nvSpPr>
        <p:spPr bwMode="auto">
          <a:xfrm>
            <a:off x="762000" y="2286000"/>
            <a:ext cx="5410200" cy="822325"/>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Calibri" pitchFamily="34" charset="0"/>
              </a:rPr>
              <a:t>But that wasn’t the only reason it was important.</a:t>
            </a:r>
          </a:p>
        </p:txBody>
      </p:sp>
      <p:pic>
        <p:nvPicPr>
          <p:cNvPr id="8" name="Picture 6" descr="http://www.cksinfo.com/clipart/office/supplies/notesandmemos/note.png"/>
          <p:cNvPicPr>
            <a:picLocks noChangeAspect="1" noChangeArrowheads="1"/>
          </p:cNvPicPr>
          <p:nvPr/>
        </p:nvPicPr>
        <p:blipFill>
          <a:blip r:embed="rId4" cstate="print"/>
          <a:srcRect/>
          <a:stretch>
            <a:fillRect/>
          </a:stretch>
        </p:blipFill>
        <p:spPr bwMode="auto">
          <a:xfrm>
            <a:off x="228600" y="998538"/>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strVal val="#ppt_w*0.70"/>
                                          </p:val>
                                        </p:tav>
                                        <p:tav tm="100000">
                                          <p:val>
                                            <p:strVal val="#ppt_w"/>
                                          </p:val>
                                        </p:tav>
                                      </p:tavLst>
                                    </p:anim>
                                    <p:anim calcmode="lin" valueType="num">
                                      <p:cBhvr>
                                        <p:cTn id="8" dur="3000" fill="hold"/>
                                        <p:tgtEl>
                                          <p:spTgt spid="5"/>
                                        </p:tgtEl>
                                        <p:attrNameLst>
                                          <p:attrName>ppt_h</p:attrName>
                                        </p:attrNameLst>
                                      </p:cBhvr>
                                      <p:tavLst>
                                        <p:tav tm="0">
                                          <p:val>
                                            <p:strVal val="#ppt_h"/>
                                          </p:val>
                                        </p:tav>
                                        <p:tav tm="100000">
                                          <p:val>
                                            <p:strVal val="#ppt_h"/>
                                          </p:val>
                                        </p:tav>
                                      </p:tavLst>
                                    </p:anim>
                                    <p:animEffect transition="in" filter="fade">
                                      <p:cBhvr>
                                        <p:cTn id="9" dur="3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3000" fill="hold"/>
                                        <p:tgtEl>
                                          <p:spTgt spid="6"/>
                                        </p:tgtEl>
                                        <p:attrNameLst>
                                          <p:attrName>ppt_w</p:attrName>
                                        </p:attrNameLst>
                                      </p:cBhvr>
                                      <p:tavLst>
                                        <p:tav tm="0">
                                          <p:val>
                                            <p:strVal val="#ppt_w*0.70"/>
                                          </p:val>
                                        </p:tav>
                                        <p:tav tm="100000">
                                          <p:val>
                                            <p:strVal val="#ppt_w"/>
                                          </p:val>
                                        </p:tav>
                                      </p:tavLst>
                                    </p:anim>
                                    <p:anim calcmode="lin" valueType="num">
                                      <p:cBhvr>
                                        <p:cTn id="18" dur="3000" fill="hold"/>
                                        <p:tgtEl>
                                          <p:spTgt spid="6"/>
                                        </p:tgtEl>
                                        <p:attrNameLst>
                                          <p:attrName>ppt_h</p:attrName>
                                        </p:attrNameLst>
                                      </p:cBhvr>
                                      <p:tavLst>
                                        <p:tav tm="0">
                                          <p:val>
                                            <p:strVal val="#ppt_h"/>
                                          </p:val>
                                        </p:tav>
                                        <p:tav tm="100000">
                                          <p:val>
                                            <p:strVal val="#ppt_h"/>
                                          </p:val>
                                        </p:tav>
                                      </p:tavLst>
                                    </p:anim>
                                    <p:animEffect transition="in" filter="fade">
                                      <p:cBhvr>
                                        <p:cTn id="19" dur="30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74761"/>
                                        </p:tgtEl>
                                        <p:attrNameLst>
                                          <p:attrName>style.visibility</p:attrName>
                                        </p:attrNameLst>
                                      </p:cBhvr>
                                      <p:to>
                                        <p:strVal val="visible"/>
                                      </p:to>
                                    </p:set>
                                    <p:animEffect transition="in" filter="fade">
                                      <p:cBhvr>
                                        <p:cTn id="26" dur="3000"/>
                                        <p:tgtEl>
                                          <p:spTgt spid="7476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3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4761" grpId="0"/>
      <p:bldP spid="12" grpId="0"/>
      <p:bldP spid="16"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B08FEF74-3BA6-4047-94CA-115A54DD8B12}" type="slidenum">
              <a:rPr lang="en-US"/>
              <a:pPr>
                <a:defRPr/>
              </a:pPr>
              <a:t>116</a:t>
            </a:fld>
            <a:endParaRPr lang="en-US"/>
          </a:p>
        </p:txBody>
      </p:sp>
      <p:pic>
        <p:nvPicPr>
          <p:cNvPr id="22" name="j0214098.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cstate="print"/>
          <a:srcRect/>
          <a:stretch>
            <a:fillRect/>
          </a:stretch>
        </p:blipFill>
        <p:spPr bwMode="auto">
          <a:xfrm>
            <a:off x="8534400" y="6324600"/>
            <a:ext cx="152400" cy="152400"/>
          </a:xfrm>
          <a:prstGeom prst="rect">
            <a:avLst/>
          </a:prstGeom>
          <a:noFill/>
          <a:ln w="9525">
            <a:noFill/>
            <a:miter lim="800000"/>
            <a:headEnd/>
            <a:tailEnd/>
          </a:ln>
        </p:spPr>
      </p:pic>
      <p:sp>
        <p:nvSpPr>
          <p:cNvPr id="5" name="Rectangle 4"/>
          <p:cNvSpPr/>
          <p:nvPr/>
        </p:nvSpPr>
        <p:spPr>
          <a:xfrm>
            <a:off x="3276600" y="228600"/>
            <a:ext cx="2228850" cy="769938"/>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Saratoga</a:t>
            </a:r>
          </a:p>
        </p:txBody>
      </p:sp>
      <p:pic>
        <p:nvPicPr>
          <p:cNvPr id="7" name="Picture 6" descr="Betsy Ross Flag.jpg"/>
          <p:cNvPicPr>
            <a:picLocks noChangeAspect="1"/>
          </p:cNvPicPr>
          <p:nvPr/>
        </p:nvPicPr>
        <p:blipFill>
          <a:blip r:embed="rId5" cstate="print"/>
          <a:stretch>
            <a:fillRect/>
          </a:stretch>
        </p:blipFill>
        <p:spPr>
          <a:xfrm>
            <a:off x="2286000" y="228600"/>
            <a:ext cx="871538" cy="457200"/>
          </a:xfrm>
          <a:prstGeom prst="rect">
            <a:avLst/>
          </a:prstGeom>
          <a:ln>
            <a:noFill/>
          </a:ln>
          <a:effectLst>
            <a:outerShdw blurRad="292100" dist="139700" dir="2700000" algn="tl" rotWithShape="0">
              <a:srgbClr val="333333">
                <a:alpha val="65000"/>
              </a:srgbClr>
            </a:outerShdw>
          </a:effectLst>
        </p:spPr>
      </p:pic>
      <p:pic>
        <p:nvPicPr>
          <p:cNvPr id="6" name="Picture 5" descr="Union Jack.jpg"/>
          <p:cNvPicPr>
            <a:picLocks noChangeAspect="1"/>
          </p:cNvPicPr>
          <p:nvPr/>
        </p:nvPicPr>
        <p:blipFill>
          <a:blip r:embed="rId6" cstate="print"/>
          <a:stretch>
            <a:fillRect/>
          </a:stretch>
        </p:blipFill>
        <p:spPr>
          <a:xfrm>
            <a:off x="5562600" y="228600"/>
            <a:ext cx="838200" cy="422275"/>
          </a:xfrm>
          <a:prstGeom prst="rect">
            <a:avLst/>
          </a:prstGeom>
          <a:ln>
            <a:noFill/>
          </a:ln>
          <a:effectLst>
            <a:outerShdw blurRad="292100" dist="139700" dir="2700000" algn="tl" rotWithShape="0">
              <a:srgbClr val="333333">
                <a:alpha val="65000"/>
              </a:srgbClr>
            </a:outerShdw>
          </a:effectLst>
        </p:spPr>
      </p:pic>
      <p:sp>
        <p:nvSpPr>
          <p:cNvPr id="74762" name="Text Box 10"/>
          <p:cNvSpPr txBox="1">
            <a:spLocks noChangeArrowheads="1"/>
          </p:cNvSpPr>
          <p:nvPr/>
        </p:nvSpPr>
        <p:spPr bwMode="auto">
          <a:xfrm>
            <a:off x="381000" y="4191000"/>
            <a:ext cx="61722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Without the help of France, the American Revolution would have failed.</a:t>
            </a:r>
          </a:p>
        </p:txBody>
      </p:sp>
      <p:sp>
        <p:nvSpPr>
          <p:cNvPr id="13" name="Text Box 9"/>
          <p:cNvSpPr txBox="1">
            <a:spLocks noChangeArrowheads="1"/>
          </p:cNvSpPr>
          <p:nvPr/>
        </p:nvSpPr>
        <p:spPr bwMode="auto">
          <a:xfrm>
            <a:off x="762000" y="990600"/>
            <a:ext cx="77724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French King Louis XIV wanted to help America fight against England…</a:t>
            </a:r>
          </a:p>
        </p:txBody>
      </p:sp>
      <p:sp>
        <p:nvSpPr>
          <p:cNvPr id="17" name="Text Box 9"/>
          <p:cNvSpPr txBox="1">
            <a:spLocks noChangeArrowheads="1"/>
          </p:cNvSpPr>
          <p:nvPr/>
        </p:nvSpPr>
        <p:spPr bwMode="auto">
          <a:xfrm>
            <a:off x="304800" y="2133600"/>
            <a:ext cx="83820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The American victory at Saratoga convinced him that with his help, the Patriots could win the war.</a:t>
            </a:r>
          </a:p>
        </p:txBody>
      </p:sp>
      <p:sp>
        <p:nvSpPr>
          <p:cNvPr id="18" name="Text Box 9"/>
          <p:cNvSpPr txBox="1">
            <a:spLocks noChangeArrowheads="1"/>
          </p:cNvSpPr>
          <p:nvPr/>
        </p:nvSpPr>
        <p:spPr bwMode="auto">
          <a:xfrm>
            <a:off x="2362200" y="1371600"/>
            <a:ext cx="60198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but he wasn’t sure that the Patriots had what it took to be a winner.</a:t>
            </a:r>
          </a:p>
        </p:txBody>
      </p:sp>
      <p:sp>
        <p:nvSpPr>
          <p:cNvPr id="19" name="Text Box 9"/>
          <p:cNvSpPr txBox="1">
            <a:spLocks noChangeArrowheads="1"/>
          </p:cNvSpPr>
          <p:nvPr/>
        </p:nvSpPr>
        <p:spPr bwMode="auto">
          <a:xfrm>
            <a:off x="304800" y="2971800"/>
            <a:ext cx="6705600" cy="120015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Calibri" pitchFamily="34" charset="0"/>
              </a:rPr>
              <a:t>He promised to send French soldiers and the French Navy to support the Patriot cause against the British!</a:t>
            </a:r>
          </a:p>
        </p:txBody>
      </p:sp>
      <p:pic>
        <p:nvPicPr>
          <p:cNvPr id="20" name="Picture 19" descr="Fleur de Lis.jpg"/>
          <p:cNvPicPr>
            <a:picLocks noChangeAspect="1"/>
          </p:cNvPicPr>
          <p:nvPr/>
        </p:nvPicPr>
        <p:blipFill>
          <a:blip r:embed="rId7" cstate="print"/>
          <a:srcRect/>
          <a:stretch>
            <a:fillRect/>
          </a:stretch>
        </p:blipFill>
        <p:spPr bwMode="auto">
          <a:xfrm>
            <a:off x="7315200" y="3886200"/>
            <a:ext cx="838200" cy="555625"/>
          </a:xfrm>
          <a:prstGeom prst="rect">
            <a:avLst/>
          </a:prstGeom>
          <a:noFill/>
          <a:ln w="9525">
            <a:noFill/>
            <a:miter lim="800000"/>
            <a:headEnd/>
            <a:tailEnd/>
          </a:ln>
        </p:spPr>
      </p:pic>
      <p:pic>
        <p:nvPicPr>
          <p:cNvPr id="23" name="j0214098.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8610600" y="6400800"/>
            <a:ext cx="152400" cy="152400"/>
          </a:xfrm>
          <a:prstGeom prst="rect">
            <a:avLst/>
          </a:prstGeom>
          <a:noFill/>
          <a:ln w="9525">
            <a:noFill/>
            <a:miter lim="800000"/>
            <a:headEnd/>
            <a:tailEnd/>
          </a:ln>
        </p:spPr>
      </p:pic>
      <p:pic>
        <p:nvPicPr>
          <p:cNvPr id="24" name="Picture 23" descr="Louis XIV.jpg"/>
          <p:cNvPicPr>
            <a:picLocks noChangeAspect="1"/>
          </p:cNvPicPr>
          <p:nvPr/>
        </p:nvPicPr>
        <p:blipFill>
          <a:blip r:embed="rId9" cstate="print"/>
          <a:stretch>
            <a:fillRect/>
          </a:stretch>
        </p:blipFill>
        <p:spPr>
          <a:xfrm>
            <a:off x="6629400" y="2895600"/>
            <a:ext cx="2190750" cy="2504758"/>
          </a:xfrm>
          <a:prstGeom prst="ellipse">
            <a:avLst/>
          </a:prstGeom>
          <a:ln>
            <a:noFill/>
          </a:ln>
          <a:effectLst>
            <a:softEdge rad="112500"/>
          </a:effectLst>
        </p:spPr>
      </p:pic>
      <p:pic>
        <p:nvPicPr>
          <p:cNvPr id="15" name="Picture 6" descr="http://www.cksinfo.com/clipart/office/supplies/notesandmemos/note.png"/>
          <p:cNvPicPr>
            <a:picLocks noChangeAspect="1" noChangeArrowheads="1"/>
          </p:cNvPicPr>
          <p:nvPr/>
        </p:nvPicPr>
        <p:blipFill>
          <a:blip r:embed="rId10" cstate="print"/>
          <a:srcRect/>
          <a:stretch>
            <a:fillRect/>
          </a:stretch>
        </p:blipFill>
        <p:spPr bwMode="auto">
          <a:xfrm>
            <a:off x="4953000" y="4800600"/>
            <a:ext cx="13716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810610" y="5954844"/>
            <a:ext cx="914400" cy="369332"/>
          </a:xfrm>
          <a:prstGeom prst="rect">
            <a:avLst/>
          </a:prstGeom>
          <a:solidFill>
            <a:schemeClr val="bg1"/>
          </a:solidFill>
        </p:spPr>
        <p:txBody>
          <a:bodyPr wrap="square" rtlCol="0">
            <a:spAutoFit/>
          </a:bodyPr>
          <a:lstStyle/>
          <a:p>
            <a:r>
              <a:rPr lang="en-US" b="1" dirty="0" smtClean="0">
                <a:latin typeface="+mn-lt"/>
              </a:rPr>
              <a:t>QUIZ 7</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55"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0" fill="hold"/>
                                        <p:tgtEl>
                                          <p:spTgt spid="7"/>
                                        </p:tgtEl>
                                        <p:attrNameLst>
                                          <p:attrName>ppt_w</p:attrName>
                                        </p:attrNameLst>
                                      </p:cBhvr>
                                      <p:tavLst>
                                        <p:tav tm="0">
                                          <p:val>
                                            <p:strVal val="#ppt_w*0.70"/>
                                          </p:val>
                                        </p:tav>
                                        <p:tav tm="100000">
                                          <p:val>
                                            <p:strVal val="#ppt_w"/>
                                          </p:val>
                                        </p:tav>
                                      </p:tavLst>
                                    </p:anim>
                                    <p:anim calcmode="lin" valueType="num">
                                      <p:cBhvr>
                                        <p:cTn id="16" dur="3000" fill="hold"/>
                                        <p:tgtEl>
                                          <p:spTgt spid="7"/>
                                        </p:tgtEl>
                                        <p:attrNameLst>
                                          <p:attrName>ppt_h</p:attrName>
                                        </p:attrNameLst>
                                      </p:cBhvr>
                                      <p:tavLst>
                                        <p:tav tm="0">
                                          <p:val>
                                            <p:strVal val="#ppt_h"/>
                                          </p:val>
                                        </p:tav>
                                        <p:tav tm="100000">
                                          <p:val>
                                            <p:strVal val="#ppt_h"/>
                                          </p:val>
                                        </p:tav>
                                      </p:tavLst>
                                    </p:anim>
                                    <p:animEffect transition="in" filter="fade">
                                      <p:cBhvr>
                                        <p:cTn id="17" dur="3000"/>
                                        <p:tgtEl>
                                          <p:spTgt spid="7"/>
                                        </p:tgtEl>
                                      </p:cBhvr>
                                    </p:animEffect>
                                  </p:childTnLst>
                                </p:cTn>
                              </p:par>
                              <p:par>
                                <p:cTn id="18" presetID="55"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ppt_w</p:attrName>
                                        </p:attrNameLst>
                                      </p:cBhvr>
                                      <p:tavLst>
                                        <p:tav tm="0">
                                          <p:val>
                                            <p:strVal val="#ppt_w*0.70"/>
                                          </p:val>
                                        </p:tav>
                                        <p:tav tm="100000">
                                          <p:val>
                                            <p:strVal val="#ppt_w"/>
                                          </p:val>
                                        </p:tav>
                                      </p:tavLst>
                                    </p:anim>
                                    <p:anim calcmode="lin" valueType="num">
                                      <p:cBhvr>
                                        <p:cTn id="21" dur="3000" fill="hold"/>
                                        <p:tgtEl>
                                          <p:spTgt spid="6"/>
                                        </p:tgtEl>
                                        <p:attrNameLst>
                                          <p:attrName>ppt_h</p:attrName>
                                        </p:attrNameLst>
                                      </p:cBhvr>
                                      <p:tavLst>
                                        <p:tav tm="0">
                                          <p:val>
                                            <p:strVal val="#ppt_h"/>
                                          </p:val>
                                        </p:tav>
                                        <p:tav tm="100000">
                                          <p:val>
                                            <p:strVal val="#ppt_h"/>
                                          </p:val>
                                        </p:tav>
                                      </p:tavLst>
                                    </p:anim>
                                    <p:animEffect transition="in" filter="fade">
                                      <p:cBhvr>
                                        <p:cTn id="22" dur="3000"/>
                                        <p:tgtEl>
                                          <p:spTgt spid="6"/>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3000"/>
                                        <p:tgtEl>
                                          <p:spTgt spid="1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3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30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3000"/>
                                        <p:tgtEl>
                                          <p:spTgt spid="1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3000"/>
                                        <p:tgtEl>
                                          <p:spTgt spid="19"/>
                                        </p:tgtEl>
                                      </p:cBhvr>
                                    </p:animEffect>
                                  </p:childTnLst>
                                </p:cTn>
                              </p:par>
                            </p:childTnLst>
                          </p:cTn>
                        </p:par>
                        <p:par>
                          <p:cTn id="45" fill="hold">
                            <p:stCondLst>
                              <p:cond delay="3000"/>
                            </p:stCondLst>
                            <p:childTnLst>
                              <p:par>
                                <p:cTn id="46" presetID="55"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3000" fill="hold"/>
                                        <p:tgtEl>
                                          <p:spTgt spid="20"/>
                                        </p:tgtEl>
                                        <p:attrNameLst>
                                          <p:attrName>ppt_w</p:attrName>
                                        </p:attrNameLst>
                                      </p:cBhvr>
                                      <p:tavLst>
                                        <p:tav tm="0">
                                          <p:val>
                                            <p:strVal val="#ppt_w*0.70"/>
                                          </p:val>
                                        </p:tav>
                                        <p:tav tm="100000">
                                          <p:val>
                                            <p:strVal val="#ppt_w"/>
                                          </p:val>
                                        </p:tav>
                                      </p:tavLst>
                                    </p:anim>
                                    <p:anim calcmode="lin" valueType="num">
                                      <p:cBhvr>
                                        <p:cTn id="49" dur="3000" fill="hold"/>
                                        <p:tgtEl>
                                          <p:spTgt spid="20"/>
                                        </p:tgtEl>
                                        <p:attrNameLst>
                                          <p:attrName>ppt_h</p:attrName>
                                        </p:attrNameLst>
                                      </p:cBhvr>
                                      <p:tavLst>
                                        <p:tav tm="0">
                                          <p:val>
                                            <p:strVal val="#ppt_h"/>
                                          </p:val>
                                        </p:tav>
                                        <p:tav tm="100000">
                                          <p:val>
                                            <p:strVal val="#ppt_h"/>
                                          </p:val>
                                        </p:tav>
                                      </p:tavLst>
                                    </p:anim>
                                    <p:animEffect transition="in" filter="fade">
                                      <p:cBhvr>
                                        <p:cTn id="50" dur="3000"/>
                                        <p:tgtEl>
                                          <p:spTgt spid="20"/>
                                        </p:tgtEl>
                                      </p:cBhvr>
                                    </p:animEffect>
                                  </p:childTnLst>
                                </p:cTn>
                              </p:par>
                              <p:par>
                                <p:cTn id="51" presetID="49" presetClass="path" presetSubtype="0" accel="50000" decel="50000" fill="hold" nodeType="withEffect">
                                  <p:stCondLst>
                                    <p:cond delay="0"/>
                                  </p:stCondLst>
                                  <p:childTnLst>
                                    <p:animMotion origin="layout" path="M -0.6625 -0.54051 L -3.33333E-6 4.07407E-6 " pathEditMode="relative" rAng="0" ptsTypes="AA">
                                      <p:cBhvr>
                                        <p:cTn id="52" dur="3000" spd="-100000" fill="hold"/>
                                        <p:tgtEl>
                                          <p:spTgt spid="20"/>
                                        </p:tgtEl>
                                        <p:attrNameLst>
                                          <p:attrName>ppt_x</p:attrName>
                                          <p:attrName>ppt_y</p:attrName>
                                        </p:attrNameLst>
                                      </p:cBhvr>
                                      <p:rCtr x="33100" y="27000"/>
                                    </p:animMotion>
                                  </p:childTnLst>
                                </p:cTn>
                              </p:par>
                              <p:par>
                                <p:cTn id="53" presetID="1" presetClass="mediacall" presetSubtype="0" fill="hold" nodeType="withEffect">
                                  <p:stCondLst>
                                    <p:cond delay="0"/>
                                  </p:stCondLst>
                                  <p:childTnLst>
                                    <p:cmd type="call" cmd="playFrom(0.0)">
                                      <p:cBhvr>
                                        <p:cTn id="54" dur="4745" fill="hold"/>
                                        <p:tgtEl>
                                          <p:spTgt spid="22"/>
                                        </p:tgtEl>
                                      </p:cBhvr>
                                    </p:cmd>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4762">
                                            <p:txEl>
                                              <p:pRg st="0" end="0"/>
                                            </p:txEl>
                                          </p:spTgt>
                                        </p:tgtEl>
                                        <p:attrNameLst>
                                          <p:attrName>style.visibility</p:attrName>
                                        </p:attrNameLst>
                                      </p:cBhvr>
                                      <p:to>
                                        <p:strVal val="visible"/>
                                      </p:to>
                                    </p:set>
                                    <p:animEffect transition="in" filter="fade">
                                      <p:cBhvr>
                                        <p:cTn id="59" dur="3000"/>
                                        <p:tgtEl>
                                          <p:spTgt spid="74762">
                                            <p:txEl>
                                              <p:pRg st="0" end="0"/>
                                            </p:txEl>
                                          </p:spTgt>
                                        </p:tgtEl>
                                      </p:cBhvr>
                                    </p:animEffect>
                                  </p:childTnLst>
                                </p:cTn>
                              </p:par>
                            </p:childTnLst>
                          </p:cTn>
                        </p:par>
                        <p:par>
                          <p:cTn id="60" fill="hold">
                            <p:stCondLst>
                              <p:cond delay="3000"/>
                            </p:stCondLst>
                            <p:childTnLst>
                              <p:par>
                                <p:cTn id="61" presetID="1" presetClass="mediacall" presetSubtype="0" fill="hold" nodeType="afterEffect">
                                  <p:stCondLst>
                                    <p:cond delay="0"/>
                                  </p:stCondLst>
                                  <p:childTnLst>
                                    <p:cmd type="call" cmd="playFrom(0.0)">
                                      <p:cBhvr>
                                        <p:cTn id="62" dur="474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bldLst>
      <p:bldP spid="5" grpId="0"/>
      <p:bldP spid="19"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B0B378E2-AD71-44B3-AD1F-7698B67C9206}" type="slidenum">
              <a:rPr lang="en-US"/>
              <a:pPr>
                <a:defRPr/>
              </a:pPr>
              <a:t>117</a:t>
            </a:fld>
            <a:endParaRPr lang="en-US"/>
          </a:p>
        </p:txBody>
      </p:sp>
      <p:sp>
        <p:nvSpPr>
          <p:cNvPr id="3" name="Rectangle 2"/>
          <p:cNvSpPr/>
          <p:nvPr/>
        </p:nvSpPr>
        <p:spPr>
          <a:xfrm>
            <a:off x="2819400" y="609600"/>
            <a:ext cx="3130550" cy="769938"/>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Valley Forge</a:t>
            </a:r>
          </a:p>
        </p:txBody>
      </p:sp>
      <p:pic>
        <p:nvPicPr>
          <p:cNvPr id="4" name="Picture 3" descr="Betsy Ross Flag.jpg"/>
          <p:cNvPicPr>
            <a:picLocks noChangeAspect="1"/>
          </p:cNvPicPr>
          <p:nvPr/>
        </p:nvPicPr>
        <p:blipFill>
          <a:blip r:embed="rId2" cstate="print"/>
          <a:stretch>
            <a:fillRect/>
          </a:stretch>
        </p:blipFill>
        <p:spPr>
          <a:xfrm>
            <a:off x="4038600" y="304800"/>
            <a:ext cx="838200" cy="439738"/>
          </a:xfrm>
          <a:prstGeom prst="rect">
            <a:avLst/>
          </a:prstGeom>
          <a:ln>
            <a:noFill/>
          </a:ln>
          <a:effectLst>
            <a:outerShdw blurRad="292100" dist="139700" dir="2700000" algn="tl" rotWithShape="0">
              <a:srgbClr val="333333">
                <a:alpha val="65000"/>
              </a:srgbClr>
            </a:outerShdw>
          </a:effectLst>
        </p:spPr>
      </p:pic>
      <p:sp>
        <p:nvSpPr>
          <p:cNvPr id="75781" name="TextBox 4"/>
          <p:cNvSpPr txBox="1">
            <a:spLocks noChangeArrowheads="1"/>
          </p:cNvSpPr>
          <p:nvPr/>
        </p:nvSpPr>
        <p:spPr bwMode="auto">
          <a:xfrm>
            <a:off x="3200400" y="1295400"/>
            <a:ext cx="2438400" cy="381000"/>
          </a:xfrm>
          <a:prstGeom prst="rect">
            <a:avLst/>
          </a:prstGeom>
          <a:noFill/>
          <a:ln w="9525">
            <a:noFill/>
            <a:miter lim="800000"/>
            <a:headEnd/>
            <a:tailEnd/>
          </a:ln>
        </p:spPr>
        <p:txBody>
          <a:bodyPr>
            <a:spAutoFit/>
          </a:bodyPr>
          <a:lstStyle/>
          <a:p>
            <a:r>
              <a:rPr lang="en-US" b="1">
                <a:solidFill>
                  <a:srgbClr val="FFFFFF"/>
                </a:solidFill>
              </a:rPr>
              <a:t>Winter of 1777-1778</a:t>
            </a:r>
          </a:p>
        </p:txBody>
      </p:sp>
      <p:sp>
        <p:nvSpPr>
          <p:cNvPr id="14" name="TextBox 11"/>
          <p:cNvSpPr txBox="1">
            <a:spLocks noChangeArrowheads="1"/>
          </p:cNvSpPr>
          <p:nvPr/>
        </p:nvSpPr>
        <p:spPr bwMode="auto">
          <a:xfrm>
            <a:off x="2590800" y="1981200"/>
            <a:ext cx="3733800" cy="923925"/>
          </a:xfrm>
          <a:prstGeom prst="rect">
            <a:avLst/>
          </a:prstGeom>
          <a:noFill/>
          <a:ln w="9525">
            <a:noFill/>
            <a:miter lim="800000"/>
            <a:headEnd/>
            <a:tailEnd/>
          </a:ln>
        </p:spPr>
        <p:txBody>
          <a:bodyPr>
            <a:spAutoFit/>
          </a:bodyPr>
          <a:lstStyle/>
          <a:p>
            <a:r>
              <a:rPr lang="en-US" sz="5400" b="1">
                <a:solidFill>
                  <a:srgbClr val="FF0000"/>
                </a:solidFill>
                <a:latin typeface="Calibri" pitchFamily="34" charset="0"/>
              </a:rPr>
              <a:t>“The </a:t>
            </a:r>
            <a:r>
              <a:rPr lang="en-US" sz="5400" b="1" u="sng">
                <a:solidFill>
                  <a:srgbClr val="FF0000"/>
                </a:solidFill>
                <a:latin typeface="Calibri" pitchFamily="34" charset="0"/>
              </a:rPr>
              <a:t>Crisis</a:t>
            </a:r>
            <a:r>
              <a:rPr lang="en-US" sz="5400" b="1">
                <a:solidFill>
                  <a:srgbClr val="FF0000"/>
                </a:solidFill>
                <a:latin typeface="Calibri" pitchFamily="34" charset="0"/>
              </a:rPr>
              <a:t>”</a:t>
            </a:r>
          </a:p>
        </p:txBody>
      </p:sp>
    </p:spTree>
    <p:extLst>
      <p:ext uri="{BB962C8B-B14F-4D97-AF65-F5344CB8AC3E}">
        <p14:creationId xmlns:p14="http://schemas.microsoft.com/office/powerpoint/2010/main" val="32350044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75781"/>
                                        </p:tgtEl>
                                        <p:attrNameLst>
                                          <p:attrName>style.visibility</p:attrName>
                                        </p:attrNameLst>
                                      </p:cBhvr>
                                      <p:to>
                                        <p:strVal val="visible"/>
                                      </p:to>
                                    </p:set>
                                    <p:animEffect transition="in" filter="fade">
                                      <p:cBhvr>
                                        <p:cTn id="16" dur="3000"/>
                                        <p:tgtEl>
                                          <p:spTgt spid="75781"/>
                                        </p:tgtEl>
                                      </p:cBhvr>
                                    </p:animEffect>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5781" grpId="0"/>
      <p:bldP spid="14"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926219E3-66A6-4DFB-9DCE-8CE498551D06}" type="slidenum">
              <a:rPr lang="en-US"/>
              <a:pPr>
                <a:defRPr/>
              </a:pPr>
              <a:t>118</a:t>
            </a:fld>
            <a:endParaRPr lang="en-US"/>
          </a:p>
        </p:txBody>
      </p:sp>
      <p:sp>
        <p:nvSpPr>
          <p:cNvPr id="3" name="Rectangle 2"/>
          <p:cNvSpPr/>
          <p:nvPr/>
        </p:nvSpPr>
        <p:spPr>
          <a:xfrm>
            <a:off x="2933700" y="609600"/>
            <a:ext cx="2901950" cy="641350"/>
          </a:xfrm>
          <a:prstGeom prst="rect">
            <a:avLst/>
          </a:prstGeom>
        </p:spPr>
        <p:txBody>
          <a:bodyPr wrap="none">
            <a:spAutoFit/>
          </a:bodyPr>
          <a:lstStyle/>
          <a:p>
            <a:pPr algn="ctr">
              <a:defRPr/>
            </a:pPr>
            <a:r>
              <a:rPr lang="en-US" sz="3600" b="1" dirty="0">
                <a:solidFill>
                  <a:srgbClr val="FF0000"/>
                </a:solidFill>
                <a:effectLst>
                  <a:outerShdw blurRad="38100" dist="38100" dir="2700000" algn="tl">
                    <a:srgbClr val="FFFFFF"/>
                  </a:outerShdw>
                </a:effectLst>
                <a:latin typeface="Antique"/>
              </a:rPr>
              <a:t>Valley Forge</a:t>
            </a:r>
          </a:p>
        </p:txBody>
      </p:sp>
      <p:pic>
        <p:nvPicPr>
          <p:cNvPr id="4" name="Picture 3" descr="Betsy Ross Flag.jpg"/>
          <p:cNvPicPr>
            <a:picLocks noChangeAspect="1"/>
          </p:cNvPicPr>
          <p:nvPr/>
        </p:nvPicPr>
        <p:blipFill>
          <a:blip r:embed="rId2" cstate="print"/>
          <a:stretch>
            <a:fillRect/>
          </a:stretch>
        </p:blipFill>
        <p:spPr>
          <a:xfrm>
            <a:off x="3962400" y="228600"/>
            <a:ext cx="838200" cy="439738"/>
          </a:xfrm>
          <a:prstGeom prst="rect">
            <a:avLst/>
          </a:prstGeom>
          <a:ln>
            <a:noFill/>
          </a:ln>
          <a:effectLst>
            <a:outerShdw blurRad="292100" dist="139700" dir="2700000" algn="tl" rotWithShape="0">
              <a:srgbClr val="333333">
                <a:alpha val="65000"/>
              </a:srgbClr>
            </a:outerShdw>
          </a:effectLst>
        </p:spPr>
      </p:pic>
      <p:sp>
        <p:nvSpPr>
          <p:cNvPr id="75781" name="TextBox 4"/>
          <p:cNvSpPr txBox="1">
            <a:spLocks noChangeArrowheads="1"/>
          </p:cNvSpPr>
          <p:nvPr/>
        </p:nvSpPr>
        <p:spPr bwMode="auto">
          <a:xfrm>
            <a:off x="3200400" y="1219200"/>
            <a:ext cx="2438400" cy="366713"/>
          </a:xfrm>
          <a:prstGeom prst="rect">
            <a:avLst/>
          </a:prstGeom>
          <a:noFill/>
          <a:ln w="9525">
            <a:noFill/>
            <a:miter lim="800000"/>
            <a:headEnd/>
            <a:tailEnd/>
          </a:ln>
        </p:spPr>
        <p:txBody>
          <a:bodyPr>
            <a:spAutoFit/>
          </a:bodyPr>
          <a:lstStyle/>
          <a:p>
            <a:r>
              <a:rPr lang="en-US" b="1" dirty="0">
                <a:solidFill>
                  <a:srgbClr val="FFFFFF"/>
                </a:solidFill>
              </a:rPr>
              <a:t>Winter of 1777-1778</a:t>
            </a:r>
          </a:p>
        </p:txBody>
      </p:sp>
      <p:sp>
        <p:nvSpPr>
          <p:cNvPr id="75782" name="TextBox 5"/>
          <p:cNvSpPr txBox="1">
            <a:spLocks noChangeArrowheads="1"/>
          </p:cNvSpPr>
          <p:nvPr/>
        </p:nvSpPr>
        <p:spPr bwMode="auto">
          <a:xfrm>
            <a:off x="685800" y="1676400"/>
            <a:ext cx="7848600"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 Continental Army spent the winter of 1777-1778 in the open country at a place called Valley Forge, Pennsylvania.</a:t>
            </a:r>
          </a:p>
        </p:txBody>
      </p:sp>
      <p:pic>
        <p:nvPicPr>
          <p:cNvPr id="10" name="Picture 6" descr="http://www.cksinfo.com/clipart/office/supplies/notesandmemos/note.png"/>
          <p:cNvPicPr>
            <a:picLocks noChangeAspect="1" noChangeArrowheads="1"/>
          </p:cNvPicPr>
          <p:nvPr/>
        </p:nvPicPr>
        <p:blipFill>
          <a:blip r:embed="rId3" cstate="print"/>
          <a:srcRect/>
          <a:stretch>
            <a:fillRect/>
          </a:stretch>
        </p:blipFill>
        <p:spPr bwMode="auto">
          <a:xfrm>
            <a:off x="990600" y="4343400"/>
            <a:ext cx="8382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AutoShape 2" descr="data:image/jpg;base64,/9j/4AAQSkZJRgABAQAAAQABAAD/2wCEAAkGBhQSERUUExQWExUWFxgYGBcYGRgeGxccGBobGh0YGRwaHiceHBojGh0YIC8iIycqLCwsGh4yNTArNiYrLCoBCQoKDgwOGg8PGiokHyQsLCwsLSwqLywsLCwsLCwsLCwsLCwpLCwsLCwsLCwsLCwsLCwsLCwsLCwsLCwsLCwsLP/AABEIAMIBAwMBIgACEQEDEQH/xAAcAAABBQEBAQAAAAAAAAAAAAAFAAIDBAYBBwj/xABGEAACAQIEAwUEBwYFAgUFAAABAhEDIQAEEjEFQVEGEyJhcTKBkaEUI0KxwdHwB1JigpLhFTNyovEWsiSjwtLiFzRDU3P/xAAZAQADAQEBAAAAAAAAAAAAAAAAAQIDBAX/xAAsEQACAgAFAwMEAQUAAAAAAAAAAQIRAxIhMUETIlFhkaEEMnGB8BQzQlLh/9oADAMBAAIRAxEAPwDAVCQpXUSTYCNjP62wQ4DWp0qyMrtTcoymo2sU9TBhBIXUsHQAwkAgMREjFJaBSppK+JQQy1LAGPFMNyvcwZHXDdbUqkGQVbbmDEm3QGRPptMY54txMz23sv28omnToqW1GqaYZyxixYAsQQXsBvDGSDfAXtbmswppM3eVKcakbc0qmuQah9ggBGINhpYwSL481ocQVWVyoLioXFQKNW8+JXlagnkcavh3bUZmnVpZgy1SojIBpWnYQfacBSLnSTpJMCPDGrlaHwP7RMXywJzAYOxfSRJMqCCSCSKhgDaDvtBxhVRTZfaAtH2iDz/vGC9MozlWqpTUKQpcvAJvqgAnyAuZOBvEMsKNUhHWpBsyg6TzEagLbC/TGOu4hZesVEn2jfeR0+eI8yBEgeI3JBMee95j54v5LhlZp1JpYEIF0wZJm55MYIE7yYxLxjs49DSxDAFQWlkJB1XBCk6B4ls0H4gYSi7sAgOHCpw1czT0saJ7qupnWNRIptP7mkgeRHlbMq2shWAABF+kxcxYz+WJhmB4lBK6h7MiDBBg7Wm9+fpi1wvPvlnLoEYuoEMqON9jrGkevrfninJN2Fmy4v2YSjlEqU2BJAU1EKsjMJF3NtJ8cAeKSnocHSpibXIIJ3lAGB8PKSA1yI38sWP8cZQVpqwUkEqWLLIOoSp8J9DPnOFmatKmSEl+8peI6j4HPtREAgAwRcEEiTi7TdgNyVMsatSmRFEeE6tJ8TaFPhjUYF+syca3iPHH00q5rGaYCVKiImrvGVk1AMwp1CqqRIClbQBLYxXCa6I2phqIKsBMBoa4YxIEXt02vaOrxHUwLKDcnQdoJJiI+e+GpUBebidQ6pCtpJYloZifCbsTqaNKkDyJg3wNz7kuQWJImZH2p8Vr/an16CYxzvQKYPPVE82EXEbCLfHnynyWR7w6nPd0wSDVO2rSCUEwuqL3PTqASmwJEq06dCtpqN46ekLtqMgyxEyBFhYTPSGi4FwJ8ylYhkQUk1sztAiYAmLW/RxT4pmlYqKaaFURuxLXPiaTAMECwAtMCYFZKhjTMAwTvFtjHXFWMu5k0zVilZAYWZ8QJjUZ69IFom+ClTLAUkcBjUcsGJQhVCkaQrFY1EkzBP2dtsR8B4bS1A1aqpDfuzpAEhoiGEgrG4kG+2NHluGU6mtaLd4e4NQs7AGmoFyAHaGCMDpmY1A9MJJPUTZns/wk/VsDTUlASKdVWbmZfSIUxHhubfClnMnW0I7EsrswF58Yuyt0fY/xC/oUz1KjSFEoxesSxqIsspVSCLnxA7yL+ybCxJLtFQRMvSyiHvHYJVdg6kJU0tpjTCqwRtLaibKvITi6BMxjJ1Px8/OemJKKMWCgFidgBJk2gRi4/DxTBFUw8IUUEQwYNJkcx4JH8U3jHaXDand99HgmAQbgg7W9k/6gNxE2xnQEdfNMGAh1Zdw14O/stsTMmeZO2OUWaZNoOqbg25YP59mqU++rqaqmuxk1AakBQoDVAYIJjxCncqxkicZ/LuynVzNhv74B5jBPTYDbcM4xTWhUYOqVRDaAFpaxB1orofFYJGoQSPErfa0PDVo1corMaVF0fvGrtoE9UVVQGo2nSDCgC0EkRjFdlcgKhdqmptBB0kQDdmPtcxGw+6SNRTzwpAgKkKSNNwJgzpa0AAKDYk6lPTEP6uS7aISSLFXidB6Bp0izURoQDZmgXeGUG43aALiJIsMrZlKQAppr0MGZJkxEadgSxO5APhBMWwVrZgk00RgQzrqt7QAYhQ5ERtt0HWyqVQryoBqPCmYDLZiZIEsCLc5ECREY58THc3ctvBaRmny5rhDUdEAYrY0xY3IdhflzBuR54YuZpoYVAg0uoLHxT+7ew3W5vBvYYNtxKm+ougEKx1BQZHh3Bm55EX2PPEISgV+rAcrLQdJAJk+3BuCec6oU7b45nyBHl+0ARQvdo8T4iGE36csLE1TOXtmxT/hJeR/uH3T1xzC18FIw9fLEMg0XcCouncq2yqo8wd7yDiVaIFOoWpidSsrAhSniKlSshYIvYEiF2BOLVPgNTSJNFbkMXqOppkKKhDSs0/CIvMz5E4lr8LOVoKalF1NUC7iUOqGV1NN9wjbEfax6WWiaoHZGozMESmgYkr4gtwBedUwYjaDIne+DPEvo1XK09DJSqUyVjSJrhj/mFwIUiR4CNgTOGUmoZjJslGkWzCBmdpJOhSLiSB9qwuY1/wAOGopqErUc0kpUwRT7ptROlQVGhSY1AeKoeQ9AUME53L1KLKrgQGYB1YlXiA2l1MMAY9nqPLBbIZYV8tVICJ3PdnVphiKjgMrE9IJBMi1oOLPGeLI2VbKgl1VlYHuyCuhVQuDpQgNzDD4m+M9wzOCk31gmPEARs4gjUCJZLEadiYPLCpWBouCZ8Igoq3hZgzgt3YZp0oda2hV0teNmmQcbbtDw856ka9MB6gphSUOkDQ6sVZWaHUbyBeFIibhv2djL1q2muFkq7AKAFO4JPNWM+E049kjfbWjO0WankcrUAC1FWoxXxMAWbwlvaChQCdMQQQ1ji4p1qCPFuKZMUaj02IYoxWVmLGJE8vXFWlXIcAGLE7Ty5Drzxqv2hUl+lPpREhAhCadOqmShKhdpgGDcEkYx1OvoqU6mlXKkHSwlWIOzDmPLEZVYUX2zAXUkwQRMX8SjTY7jcjbnzxSrrC7zz5beeCQywqaqkhZ8TALcSwjQosAZgAGIWJOxpZ7LBTADarg6hHpbeYjf54mtSSb/AAvSiuXEOrOANJIVX0QRPhckHwkC3PD+F0qQqBq092L6QSpeDtqg9IMX8QjFTL1gGBYEyZJvM3gyDfebkSfjiTMZjUPCulRPQmCxjU0XN4m0wMXpuM7n8zSao706Yp0yfCuosQItJbc8z6+mI8hTZlgHSLmWNhMCTNgCYW5/d8sUWreMLyNj+pwVSiV8O8QPgTAWbiw2gdMS9NwZQKLcXj4xMb4blcoz1FVFNQswAQSS5J9kBbydrXxdOQ1lVpgszmAoBmdgAObSTEdYxseyuS+gBM2xL1DQqxTVagekWPdgkgERBNyRc+Um46jK/D+xHEKhq0xQp0io8VMmmreIaljUSTAi+rpJmcBW4VmWL0O7Q901TW0U5U051aqoEgGSAJgmIm2NDme2OaLitUzMVFWVKRzkQwE7Biw6FmsAThcJpVzRei9dqS1hqcfvLpWFcbqGkXY7GPtQXmjZNoylfJV1KqYOrbS6m40mDzWC6xMDxWwQzXGs1R7ykSkhwXZVpSGU6bOFDD2YMRIN7Nf0js5wOlTLVEoLppkDvANT7gwIAFlImqwlQCeeMP28ygXMPpBZSJ73SVVmJB8I9m5ljpi7MIhRNUqtFAxeP5irTXL91ScAC7KusqL3YsIAHMQYJE3OBlatVpF6bBqRNmSCpFtiLRytj0PJUaAyaVTrar3a0wyCmCCuuC1Q6hUQU1CkoCIQGPEsV+0Vf6VUTPPVACrop6AW1VEJ8aq8aJMsNYjYbwMDj6gAKuVzD0KYqlQlJQEptIZA3iAgqCCwDMOTXIJjA6pwxgGcudCwrNaRJkAX8Q8JNrC2Cb8ZZ6SUxSpqFOnwgBnBIgF2BJM7EyAbxfE+a4HWWSQtOnNL6wmQi1fEHLIDaEYlfaAIMXxi7b7RHOCZtxl2paakC+sELImIDMLEy0T52tcrmMoukGCVnUBrJ1KReWJJCQD4R5+eA/EuI1aKChTQqlyW9okGQYm4nSVIgQQw642XDUpJQHetUaqGKqBADpYgMpA0MuojQCbrYwZxySwpPV6CryQJSQzURkAEBdKGF1KAQWmNQhRfdR/Lh+Yz/jKmREapK21EAAHqJkxYBiPMVKvD6jO6D6g1GMAsrFmEiWJhgwJadM85FpwPOTPeBnGoBo8R9q5mRBZh1j8sEo1vsMmzPFqRg6AWDnQWtMBYmepsAeUxEAYkqVqTAotM93csVsRDeHToMMBAOkDnuMCO/wBSd21ZgFgkkLpnVu3MWJMAegxcXiKaSHBeiAFVqlifDEhXkEggjYwAOk4hIB2Xzy6R4Krbme7BmTPJYx3A3N8SLOSGpxYfa5COU9OuFg6bEQ8KzNWixzVIiuF1IwqIGPdsCSao8UU4BmCQJvAIB72w7TPmhRRCDRprZCIhpIYyTrNM3gsRYkRKknTcQ4Plq1Ghl8vTWnUZVetVKsFNGms1KrFd/F4QFJuZEEWyXGOC01QEVAXZdWlSW0QY0v4QFZpBklfCswNWlfTapUMzqyxliS0kz1k7ybySZwSyHF6uWqaqRCOoYAlVtIC3BBBPnG45YG08yqG6lmBkeK0+em59zbx5jFynQq5kAqgLE6FAjXUa1lSdTNeSQOsnGdNgV6md1UwhW4JaR1Pp79sS90zU/am8w0hpiJBg/AsPkMT5jgVWiSHKK4CHSGBbxz08MrEMszLL6itmSoIKyR0JaOk+m/z9SNUFotZPOVaQKo5Wehv6+R8x+cn6nFKuZdane93VC06ekOwLwpJZTukFACADuvkMUOE5ejVOh1WmwViX193okyu8mqwuI0yZAuSDgfmaul9Jlhv0YTtqAJG0Y01QWmS5vO1HrnvQdZBDEtqlhF9Woz1/PfAnO09JI6GRgs7kwGJOn2ZPszJMiJIJI529+KvGKWzdR9xwnuNGj4nWpU8uzMBVeqVNMox0KqJpAqKyhgyQPDsZQmQBOYrVix1bzyty25zMczv78Es5SqU8nT1Ky06qq9Oy6G0yrNN4eRBAAJEEnlgHrjf3XFvfcf8AGCbJRJOmZtFo/LDzUkG2newmN+U8j5k4iquAR4vOJ2m4thuske62M0NEeSpBqokkASZt63ny5Y0DVCD4ue5gAmB9oCSNhfArheYYKVDECSSIEH2RJO8QBby9cTpmCDtfkfniMTV0hS1Yd4TwlK5LIwp1U8S3JBXTuwgnSGKljNwSAJIwc7RZsVKdIkBnKLNQCNLlirqTqbXIEC8yWIIkhshksy1CorgLKsraWEqb6rjmCeXng7xPjQzI16BReAXC6QpvAIgDkSZ6z6DVSWXLyTbBlCi0kqpfSCJADfZ8QJiLQdwd8GEz31MVElG1Mrt7RdSVWPHIVfFJhgDY7iAVOq9KoHpl03YFeS7WNpt5D0warcUbM1aQqVFlNQRYYBpuSrABiWfUYI/lvGDDiuRE9PtMFJ7mjpqlAhZiSGMOCxYnwoA0hWLTCTGkRmjxp5HeFyYILaj9YhsYJJUHUo8S8hfa+r4T2WXMo9TKujsijTQaNTPIMFhp1oAD4gATJtyxnc72e+juWaogVGemA4KMHE+IBT4lVjIddQlRqUSFOyzDR2tn6ub7qmhpqlNbKZVfEwkQfbIY6ZALHTI9kRteK9nXynDqUqtIlqqVvaLN3jkgBIGrSqhgRtDQtzjNcAzmXyj0qq1T31NmUBRoDKCZWoSmptSsZmPZAi1jHFu21TiFIEgKwFUqqMQNKg+LS5MvciwmFsQGMWqFZDkuDtmMqndZciq1c66iKRR0kNpRQPsADvDAK7gmTpEXa7itSjUpaazClmEViFCyqg6ShAIp61YMYgaW/dsAGHaOuKS0lq/VqSCiMwDjnJW7BtTe1aJgWuV4YcuaFPWaVIkMzPepVqFSYQ0x9jvBq1GQSiywHgEqnoGZoI1OLBKbZfNI6AnLsS0E02MEoFQx3VSARGm1iSVJxZ4jk1ZRqYJJqOAgGly20lSAAg8O026AHFTifZVnzC1NZqUtEF2LK7jSulSGEKotABkDn7IBJKVOmIROWrUgtHTw+IXvfnJmBjl+pxlB0txq2Q1+InMrClVCjTMMBNgR421M14Nrx8RWYLrSDBSwaQPECovP2WJn3XIEQMP4gxUgRBZGPsyQpDNrlZIYqXmTcA8sVCFQzTPeQqopEHlJgWkCIjf0nHFLu7mXlS3BeazZDEBAYIMwTJEGNgTYARt7W9sEuD5Z85rpiQY0+02lwFUlFCoYaLySANgDinxGqpLalKNqmVBEy1xvyk3E/LC4QStVO7qDWzAsZMCCWAaSJ35Xt8ejCUbVol7aF1HyMRWWotUWcU1OjULHTNSY9cdxn89m6rVHapVXWzFm39o3Pzwsb9ZrSl7f8GWuL8eqaqjKzuCQNbooYwI8RH2jJJUGBbfSsQ8Gy9Otr+ld/CrKJTXYnUdbc9IIuQL82EQa3EmDqBTaFUAEAgKGNrk72G/IkbYTFqYpuoKNoksREmd0APsxzgbm5EAF8jJQgpOxVGCVaZRQNFRiWDLpMrdiwNxpKx1FtHxHhVXJ06demAXqQ4qUriktvq1VvGAGJBJJ1GJiwxlaVdqrKxqElNJQSzFOgRVFjI5ARYbAY23Z/gGZzKEUwO7hPbq1Fc6W1mDT1qpYg8wZBiIOLWugjMcfNWqtGvUNPxg020qZRk9kVANnbaIsGH8o+gSJUKzoSoKCzMDBEBTImAJE+txj0zOfs5zGglKOWWo1IN4TU1psWmV8TvddxfVeLYX7LwtCnVq1EYPQZlaBTBBYoo70tFSQdUBjoCg7EXvLchGF4D2LzdcsopKt1BaqfEm8nw3EWJMSCFBsWmKjkq9FDU+oNOk2wYaqwWppLqGEupJ0yRsLDwnG2432pGVWpRFClVapqCFaqn/NQBj3aKWSLeEvuWvcYFZdVKJXzaAaygpQTpcatZDvJiYBLzqABAXUZFUuBWzP53tK7oe9oK4YwHDE6YEFUJ1ReGN55TBgNzmX1UbzKk2O/wAOuNN2e7MrnKiUJpmnpqsag0htcAaCqvqIHhKnzqXO+HdqeCJl8wyLIpuoK6uRBamwmT9tDz5jESvcuJjM1xwNkqdBtWui1TSZOko5DBY2kPqPn4d4ED6NGppLhKp0i7AeEKx0GfCYk+Gfyws3k21HSJj9fhjRdl+09SihFNkUgkspQEVPCw8TG5BJK6do5E4m7GAxktZQNFPkSwML1kC/uxDXmygdLYv8SYVGZx4QzFtIsFkzpA6Db0GKbrqqL5kSTsOsx+RPliLA5kKTCQASWO36/W+Ca8NcK5myzJXcixJIMELpk7EyL4HO3UCx8vui2LNKoSJEaQAGPr1HU3j08jjKV3bJZ2spIvJUibX57kTa4+WEmtQkeKdoEwSLrcXIBE4VLOiTYzMm5EgctvneOWOrVhiyswafDcgiY2IuN26T5YEr0ZJOtdSwcmDZYAbblEQDy+Atjr11mUfRbTKruPO4v+WIMvT7sqZ/iI+Mz03H98ScYqLdVOoSDqEAE7mwYjmed45bBarZhRa4Z2rbL6yijvO7ZFqAQZYmXaQfFpJEDy6GaR4i9cNrdYp0z67k6gCCCQzXNiF2suK61AIvJ6bDfYRygD9HEWYrlKgZZpMpnUpIIM32uI6T1xvGb24GkgjluCValVQQBUYIVBuDqIHiC+wJmx8RsADIOCnG+DVaKF9BSkyoVKQURp/y2cSWHtiCZ1aNQAAxX4V2crVNDUKtHNNUCs1BiQ731lGuA4BRZ8YN4ABwTopm6AqZVsoK5qOGCg60VWn/ACUHskkQTP2dJAuDskgoy/B65SujbAN4oDEAExLeE8yBcGTvO2Cn0OlWRBRraRrhkqeDQWBYFTcEASpMi8QAGw3tC70qSJVy1WiIIptUSAoLFiqEDxSWMk3MLYRYVQqMx+pmmzgrCF/HP2QoknVYAC08hhbaBT3PSM7xgAjugrAIGIVXedY8JMWExPtSZG5uRtXMVA0e0ogEMBEeIljyB0kjrLbAgzNwLLZlcu4VKeXKVNLGp3jVQe7V47sIWIFNRp1MsSY2XBOpwik2lnrGoQjMpB0E8+8VVMiRcKZsZOqwHJiYTTzL+fAbIo0aClGJBbcBgQCq7KCTt4fDBFgBgKmcp0SV8DaBBMEkmSQ0zp1gnoIgYn+ilamnW9AQxIqK2jUVIi3i8XiHyk7mHhuRpvXYV2XTDzNRgWcqSHU6BzItcm9iDaYYTe7HmoX+MJmDoSkiOx3aX1SIICwdRLFWte3ngh9EoMzd3PehnCgKzewpWDAlZ0kqNgsC0ycpmuHlanhR1gsDq/gtpEbxBG/LlgzwviiU8q2lTVzL14pgqCiq2kMwO+owRNoBJtvh9NbJj/JTHCqLyzVbsST/AJhuSeaqV+BIwsX85xF6TmmppELYFUVAbbhWuAfO53wsQ4zvcdeouH8EpgCo31tRoK648FOSBMxqeAZkeEQN5Ag4nVEOASC1pteJCgDZV5+WH0M0tJBcMbsQ0TLXsfLz/LANuIlnZpm0X2E8oP63xTuTJsvvXCgBSPZixja3O3nHn54t9ne1NXKVAULRI1AEBW0tz5cyL9cZ+rW1XIAAi21tsMGYNQmTC/r7vl88Wll1Cj6W7P8AabL16IqiogLSWDMoKkWgibAfdfnjzL9o3FaNPMnMZSqup/q6yo9nAFyYHhIhQGm5uDIM5HgXHzk3ladJwQbPTVonYifwO043HZbsXVz1Srm6lVQrkMirJVXkzTdGuAqmAQZEqytbHRF5titzzyjkc5maZrItRqaGHq20jUNBlgNRTTY+0AN98EOzPZf6U666hQF1Q6UZm1EsAsxA8KM0wYAFt495znC++ybU6f1bssXC+0BoIeFgjcG3pyxU7O9jhlKj6SrUnhoOqda6dNiSogLuINwOQw6Q6MdxP9hw0k5fMEuNhVUQT/qQDT/ScZbjPZLO5TSc0S9P2EbvC6ib6RN1mCdgMfQGMx+0TIGpkapB9iKkWvoYEm4mwB2wqGz554mwWpMdD+P347xh6YcikSwIBJbSJMCdN9tWoAmCYGJ+0OX2b1+V/unB/sRQptT1saprXpU5YBEB0+JTcgqLhTEnYNylQshmSrLCqRMxtjnDERnqa9RPd/VgRGost2n7IA5XO2xOJ6qdfmCPkbj0xLwnKAlmsTMR0AE9OerryMjbAkUQVcsWqJTWZdgtp5+m+LfEcsqu6KSwnwt4ZiTAAViI3+0RiXJ5UvmCwY01pqSaiozFSwIBUKR4vaO4srHlibi1AKp7qSi6PrAjqKpZCwYagRTj2dIa8E3AtM46aESAWZeCWJ1T9x57/oYucJ4UahQq0AuqtF38WxWmPG4GlidItGI2pgAEW07id5nmCLRE9JwQynFYOg+GmCSEJaFGoOVFzvAH80m98Qq5EFOK9lXWmDsZ1aWsQpCsarXgJ4mUE2MKJuBjKVcsY8RNo38x8fTG57cdr0zYp0ly6JVpkS6myqLrSBIuobxEmBKixGMbUuBII5EyNoFgoHhIPryiIOLnXAyXgPC6dVh3lTQhOnUCpKsY0yhMwRqM2B0ESDg5xrgtJS6UFqVHQahUXSwaFDBo9oFiCZBPh2nS2JKC0BkZzFXU4QmnSFOCH1kq7u06lIPJbiVJGnFDhXFGpuqliV1oYLKdnBgkyjrYGXkLExi01ETPZP2e8CorlqbCkaboSHBM6nEEVGsJMXWJAVyJMnF3jfY1KtVqqBkqtB71Kjq6MAqBlCkCAmqRN5I54odhe0lE09EPTlyC1WqpHesNRpoCRAIMqFEEBuYM7bF3TNEk0eddsez1U5d0Y1K1MKBLOGhhtUOoBwSIWAWEzYm+PPOCcToI2j6LTFalGgrI71jVUFauqV0xKmYsTEG2PeeK5+lSR2qFYVCzAxOkeXSYHrjybtJkW0vWWRSdQ1OoukdxVJBFLXTOl1IDAwCAWAHPVSZMkEO03FKnD6S6yz5pqbFGKyVsFKMx1d7SF/bMyAbg2B9m+O03SpWzldX72yqAAUZF9lxZiqrpUabt0PLZZXJVuLcODu6Cpc0qgprJsAVaSSCHDDUumSoaBbHnHF/2fvl6R7xilVKbO/jpsDEAKoU6whWYY21EJEnUS7E0bXO9nWqd1VTVUFUE09R0sJXSPA0L4vC0k2kDSSRObOXFas/fMVIDKQ6ywZftHuwJCkGAxmPsi7Yo9j+P5mnSJA1U0QDTUINPwloaC6kFTUpqAPakRsBj1fg3DKeZyYZaZXUARSZiApA0yWW51C58TXO8iRGWNWkJLU84o8ConLt32lK/hVbkhgSupoAICKNVxJMgjzC5BTUrIqUdJAnfYAeJgZ0qZB2jrG5x6TxXs/RyiF8wyBZIQQxZgviAFjEkAGbCdxMHG9na4SlmK9ULdDSorCgKzDxVWZgAdI0jmfFsN8crTvu0X5HVblSh2XzDKGXLOwaWB7jVq1GZktJmZwsaGlmOMVVDpl3CMBpAWkoCiwEGpIgAC98LGuSPqFI8xpqCviaBz8p3IHXDEyTF9NOahvp0gknpbfrzxsB2F1sS1VkmLCk526EgfdglwjgSUGLGrcyphJLId1YuoifLl5WxhmoEYNuH1e673SxQc9JIHKSQI36+WH0eFVV1FqTqBvKsOdtxvOPTxUmi1AVKhouXJQwAdbFmHhAgaibcsR5+gHQjviGYiWME7gkzEzazGffhPGS0KpnlkHUTEQ0X/X541HCe2VXK0DQk6C5Zgsal1KynTrBFwZiNx5kE9wzstTpVmqd8zqRGkhZJO5YxBHkAPzsVezafXEP4qqkAsAQk7lYEC1rAW54lfUJPQVGi7E9vsuMpDtU1qXMNBZgzEgyIHOP7YMp+0fKwJLgmbRNhN7GIsP6hjIcG4YlAEklmN2MWDEeLQDsD0OCK5hei+9F/LF/1SvVFG4pceoNSFUVVCMCQSYmOgN+WAHF+3OWZHpQ9QMpQwIEMNPO/ywH+kqYELPLw7flc4nWoLQAJ8rYP6tLgHfDPKuKUZpX5fgYxT4FnGp0qxR6lOoFhWRiIDEBthz0rflANonGi43SBqVhy1uR/NJxmuD6e9dHZgj06gIWPFC94qmeRdFGOhS7bFVnFp+EemLnDqWmnPWSff/bDTSkAdYGLPEiEpEjeLD8MUUUMnx1lpVKSqhFSqGYsJJhSii9gBqfnu3xs0ONVRSTLkqUXlomTG7yCLcrT5nGnp/s1o9yoLulQqCzWPiKjUNx4Zm299+WJqH7O0DT37MsbaQLjpBtaRb4Y5JY6a0ZLTZhmpnvCoUCxm/335co6Ti89BUpVPq1LMpnXcCdQAQA+1DIQ8mCp3k43/wD0Xl1pMqqdRB8ZZtUx6RE8oj1xBw/snSWkoqJL7tocxPQegjExxkiXFowWTq0adQF6LRK3V3V1hkJ0mYuqv+77e4gHFfP8XFSoQaFNLsRo1hTqgzBY3tygb26bd+wlG01Km53A2JmB5gTczNrbyM4t+zpTLUK8MJOlwBPswJUAC+rcdNr4tYqaphRm+JZtHSkFQKQDLAsSxkkAhjAsTYACb87DVBBB5/rrAGNf/wDTuuUX66mWCqSpnTqvIDAXHs8uvQS3MdhK+soj3AaGg6DFxcEkSCR0nBnXkeVlz9nnbunlahFZHK6PCVUmAW1sSpaIkk6uVwAdWPQMn+1ak6VH7sqqlhTJdSapXTK6FJKnxAyZEHfePLG7EZotod6Y8ai7RqGwZGIiILSLNY+EyJov2UzCwCCGZC4WxkDmSDABtvzte2NliodNHpHEe2eWz1OoUptrZTSsIZhLMkuLKPCd5jUf3sMqVKf0AZd2FRzVVy+kqFsEkEOCWVRba3h5AnHcA4LnLfVMEDHUNB8QIiJAvEdZF+pxpDmFUnvVCCQQGVVn4xAHne9sJ/UJaVZDuzc8E7TZWjRWkGICWHggXJNgpIAvAHLHlPbXtw2czWhwtKmjGmpDO2m/ichCNZItyG464KvnQ5kIPJgsE2BEDxGYMRPPbGWzNGixqv3bl9wrT7IgOReZ8VmuBAgGCcJY98DTezLqZall9L1Kq52k5jSrVUdWIlzBAiGsQW8QHnK7XsDx5Mv9JCuKtI1NVICUgMJICGdPIcyIPnjyTKZyGAKhlvAaNjNvXe4vJONbw7igre2CAPiSNxYyRB+/CnjOOyDk1f7UuMUsxlaDJ7YqFWmQyAreREsnmOmAnAsmtelCMpp06gVp1Azcq8TuwpzqJEajboL7S1wyjSQAsmwg9LnE1HOdzlEpCTEuwBganuZIF7QLnljOUliJORUttS9nOIOjsvequm0FwYjl7to5bYWMZX4m2ozJJMzJG/lGFgy/n3IPTDwpf38SDhCD+I+mJmq0hzBn0wn4iB/zjizyH1BjZFPIeQgY5Ty1PbTM9L/HFetx5ALrPvX/ANxxWbtKOVMe8r+GF3B1Ax3CxOkqOUwCeW04d3cAGPTAB+0xOypbl/y2IKnalxsQPQDF6i6hqNW3hPqMI9NH69cY/wD6sq9RHoMNPaqpygfD88OpB1GbjvzHsxtucSd8CIK+8HnjA/8AVdbaR8Fw09qaxsGA+GGoyGsRkvFwO+qxzcm/z5dZxj6tCKi/6o/H8DjR57M6aepjJJ3m5JMkn34z+ZqlmApxM+0bgQCbzaImTyx6UdEkaIKU0vPSwxNQy4rZjLUzs9UFo/dTxH/txXy1cFTeQvz52+IGOZnMNSqUqiGCFa/rKnbyOB6rQGeqigJgseZAMXxAtB5sSYt8sebP2orm+s/FsRP2lrH7RHozD8ccXTZPU9D0diyb8jEdPPFmjm+v6/W2PKhxyp+839X5jD6PaB1Pt1P6h+U4HBh1WesalPSbfr44Qyqt+70g7zE9Lx648uXtNV/fb33xtuwvEjWo11ZpYwKfmdDgxfl4duuCOFb1BSUnVBc5ND7JBM+n654rmnty9fwtjCJ2nqCPrBP8w3HqcR5jj7swLHUR/EcTkYs0T0Y5eRBgg7jcH15EYhOUVDq0rIG4UTHkfhjGU+21YDmRG+/3Yl/64qkbj1IODIwzI2CZhon8Th68Uba7DbefljH0O19RSfZIO4Ij4EYu0e1epgWVRaDp3OJyMWf1CXGKitT+rpoKkjdFmN7HrMfPGVzHB61QsO7kaj0tEDaL/MXxpG7SUWIkEX6DoeYOJBxmg3M8rSwxSclwNu+TA8R4O6uNFLxGJUgWkCLEiCYmIwPdXDn6qoCDGxPitB235/lj0+j3P2am/wC9P43tJ3xI2Sp6HOtR4TeP3QSAfmcWsVrRoVWYLtDkGQIrNqYqWY2gkkm0fZkgD44HLn5UsTcxc8ztMfM4ZR1LVJrhmBmZJJHx99sbTK8Bp06Cd6KYOgSpiRuR77xN9vLGkmopWaSRi/ojG4BIN5gmZ5zOFjbU+GowB10zIF9RHLpfHcR1DPKA6/FKjH2m+EYg75jN/wBHHaVCqxG59MEafCmO9usMPwxn2ojtQMNFom8dZt8scFMnmPIXOC68Gbr8zh68B/i99sGeIZo+AGcsTaQPPHDlj1B95xpaPZnWdKaqjnkB/fFbjnBxkCorJqLCQAZHoYIv/bFxebYqPdsgB3MHc4d9EETJP68zglw2mcwpcKq+IrAHSPjvh1bhB+0VA9wGE506ByadUBmQD/n8sTUq6JJCknr/AG3wWp8Hprc1B6Lviw/Cqc2LHfrhdSiVJmZ4me8iQVAAAEHlffEIyZiJIBBHn6c8H3y4BtPvI+7C+jHpPu+UDFdVlKbA1PItFmtHP8hh5y7kAeHwkxfqZM8sGadLTeYPp/fCquSdwfd+WF1JWLM2CFyRYfYX1bf3RGFU4dYSZP8ADt918EAkGQYO+334nOaMdYjlP5fDDzsd3uA2yZ6T8cN+jnpg3qYkADfkIn3Rgrwzs2XeayMtOG5gMSBa0zE72w023Qkr2MhlciajqgESfh1Puxu+GUadGpRVlOlR9kEmAZkx1aL+Z64tUOAUKbF6YcmIAYzvz8KAgW+W+O9nuN0G4iaCUyHFKopeAAdJRtAHPY79Mbxi+TeCyo82zeUio4WYDsPgSPuxB3J6j5jHonFOxzVMzX7nQQrnw6gpGoB7A2iGHPAqr2RrLvSb3aT8IN/niHmT2MnFmSCHEktsb4MvwdlMFWQ+akfgML/CP4v192IzkNMCgH9fojElN/X3QcFn4M8W292GDgjnZSfQffBwZ0FMG1KzfZb4gj8MPp1qh5D1kYNUuz55hv6f7nDx2YB2P+2PxGF1Yh+gUubYf3wQ4dmGdxIsCCeYsR8Ti2OykfbPwt9+JTwMoj3JEXERtyBn9RiXiJrQpQfCAnHcmQ7OxJkgACYHmPj742xV4jXepAYnSCABN42t8AMSjiDanWoBAtp0mxkwARtzJnyi8nFXLOYZj4TqF4BgCZt79/gMVb5HJseuWqxYwPMpP34WGtlwb6jsNyemFhZiMpuwoFrD4YX8wH6+7EK+pPXbc4k1dASfISf7Y5CNBRO59/6HriQKvLlhr1fIxzF+k8sOD72/X6/QwCs0XYjMfWVEmJQG45g//LAb9sGWBWlU9V9TpmPWFPwOLfZt/wDxKA2DagYJ5gx84w/9qfC9XD3sZR1qIR0DXn+VmEn8cejgvNhnTB3EwPY2v4Ki73DfERy9BjQEDp8r364yvYl/rXH8G3oy/njYPQJHO+0jr58t8cuMu8zmtStVKEXUbdMVGdOQ+H44u1OEswsojyBP42xB/g5Ew6rzjc79OW+FHDk+GGVlbvRuBecMNU7fj+cYtpk6ckMWYjppHL3yMSijTU+GgSOpZo+Fh8MadFrfQeV8g5hvIUe7CXIM8QrH3YKpU0yVUJAOwUfh5i+K9Ti6ifEXPMUxN/db54qMYvZ3+CkkcynZ7VdiAOZlZxfo8DoIJY6z6xG37sn54zuc4rU9kBVk2mWb1g2n0BwwcIzFb22Yg/vGBAHQ8vdjXpqOr+SqSDWb7R5ehIpgKb+xpn0JEm3qMDh2qLie7OwAIYAje3Mmfww6lwClTEuwPpb/AHG/wGHLxKiPClAEDdiB6XZrkeRtfzxWZfzQrUrLnQEd0pIoIMs1SNRt4QfaJ28M7Yl7AAJnqVRizPU7wQWlVlWEAsSxJEbnniPjfFaoCqRSNBh4iPEPNL7QOcenXFzsxxGmr0RSp00Q1k9mTJDJO5N4iZkwR5YFJ1aXyDZqeJ0X/wAQPdgA1UVpOx0rp5GxheXlizSyOZW5phweasReeQBj3RGB/aPMU6Ven3i+PZHhZXSbQxg8xtguj1UFqoi9vxuOt8EpNPkYwVKljoqWG2/wtz/LENQiWDoGW5AZEnbYyOs4v0s5WUbhp5wDf+Ux8sSHP1QAAA0HzE+W5tfE53y3+0AJqZSgb9yh3sAy/DTG04ip5amu1Jh0IdgIPmbT8cF/8VKk6qc9bzHKBKx8ccHEaOkFqTzzjSB8iDtiXKL3y+1BS5KLZWmf37by4aPSQMV6q0oEap5gja29t8EatXK7kOPc8/7dWIe4y+/eOo5TTeB/5YEe/E5YPhP9hSKY0kWe3SOnS+HFpnxCQYvb++LT0ssR/wDdIpF5LoJ+LDHamUDWStSfbZgffZjPww1hL/X5KWmwIzvAzVEhkkRcnlzENtgHnuyNV40FNyfbQHnykXxtqHAaqQRBkGCCf/bjtXgdYghdII66ovzI03xSw14fwKkzzxewtcCNEfz0vxOFjaNwXOgx3lP4f/DCxfTXqTkRQ+hN+63zv6mNhbHXyhnZvg33xGJE4PmVPgz7Ab/WUaTRy3ESfdhPk+IKT/4qiZtPdpJieW/wH3Y539Oly/Yz6S8nEyZ3g79G/AAxtz+GHNw5ifYcxtvG874gqJxFRPfURynuln5g/qMVWocSG2ZWJ5ILk+iem+2M+nh8yfsLpryEYNCtRcoVPeLu3IET8sbvjdAVaFSkYOpdP9Xh/HHl1VOIRP0pwTItq3PIQJ+GPVsvV1Uw24KhvkDjrwMmWos0iklSPAcjmFZbwij2iQQPxYnyAxpuEZGpUpqy1tSHURC3EW+1B5fd1xje0+Xahn8xS2QVXK3sAx1CPcRgtwPjdYUlpUySFmNKyZJJ5eZ+eLmptdroDVnhRNtdQxcyQo2G5j03OKlNKKtpk1HNgEkm49YxVy+Ur1DLCZ//AGOYG+6rJmcXKPBHK+KtAB2pBVF4tO835+eOftX3Tv8AAqsa+YZfaUUVj7bAb9Au/L8cMGcVxppsah5d3TsBtJZ/1bEpymUpNLBWb+Lxke68fDDMx2sAtTXw+dgPcpvzwRyv7Ie48qG/4VWe7Kqgc6nigdSNp8sV3qZdCe9qGsRsqWSfPSAPnOGjKZjMm5hd/FIXysBf3/HF+h2YpU4L+M/0rtNhuTY2nFSxK+6X6RVFGhxoFtNGiQegFz7wCcXTlMwwJYimo6As3p0HyxaXi9Ohay+SAT8h164oNxutU8NJNCzcmCT74ABvyBP34zzN6xVerDQiqZNEGqoxZur3Pnbbfl92Inz0q6U0Xxbs4E2JNpIUe/oNsQZ5FpsGqEsWJsLkxviglfxyiQYI1NJmT0292Bed38GVVqU61HwahZixAPhIIAB1SCbmbCOWI8jme4hu8qKJBOhiZNmkqD5D5YuDhVWqxjUxJ89+k/DBbhnZMgzVWBtpsSZ9NvLr589HipblZjX/ALQM8KYWoK1OgCXXxiRUtqCiQYIvHrgHwjj9eqsJXoGGj29LGPLVG1tsaLtYScpSdEFVhptYkSkE35ggCPPGWyPY+joPeU9WqCwOmJgxEbRJvzwTxI3ZblQdp1M7OplFRfLQR6ybn44lbjFVQO9pG38Fv9v6+UhKPZbLUipQOp1AHQ73vtIO0AE84xcqUAAYqVrQCNRYAgED27c5PpM9M3jR4sjqJBFeOruQfL/MUfM/P1w6l2jpyCRz212+MHASlQzJ/wAvNAXJvRUwJPhsbr+WJ69bOqfB9GqiBaorAkwLgAwL8v8AjDWJf+X89h50wo/aWgx0yZm4JUjqOn9sOPaLLkgLIkXMCJ5ASST64z3f5gTryOXqzfwOsmb7Mk/8YjfPUkJarw2olhdSjab7jS4I/ARi8z8odvyaOjxqiWvVhuUqx8rGLYmqJl3JGqi1plo58vEN8Y9+L8LY/WUsxRPmK1reTNib/EeHNGnNulzGpum3tph03wh3I0VTgdB9lo3+1SamD7oxwcCVT4TmFI6VaoH+1gBjN1OE5WoZTOqTyM0T90c8S5Dsk4B7nNxafYkDrGltueLWnHyO5eA23Bq3LM5wD/8Au/4mcLA9eCZ0W+lqd7kPPyMfDCw79H7it+CoFz1KIqCuu8OAwMbywhj1uZx3M9q8ykasqF/0uyk33Eg2+PribL9o8sTpqhsvUjap7I6rr2ME8wvlguuWGkGiywSI0lSl94W6nFKXI9QVke28zro1acwDENA28j1O3PBan2oyrn209GEc7WIti+OIVKY1VUWoBuUBn+kKSeWw29+I8vxfI5o7I0byit7mgaljzAwPUBubNN1dQyiVEEaZvO2x5fPGj4XXIy9MMdTaImDeLbemAY7MZOpOlU9KbMse4GB1uMX+yxWpll0agEZ1gkMYnVcgDk3/ADhxVcC1POf2icDH0xqp5pTBHnBWfSFX44p8F7aBHNOogKDYqoFx5C1/1vbW/tW4TVqdy1BNbFihWCZ1CevIoPjjCUuzhpMRmSaTkz3S6TPvDEX9OvpiJqNdwroNHtMWLEKqgiAWNwAeQED3kHbFRqVWuZ8Tc5NlE+v4DlibKpTSIWDIknVqtc8zykcuWCDdoKYWCSTcW8rSII9wtjBYiWmHESlZUocAVL1XPokR6SfyxcIpUxYDl5zG8zfy9YwNrcRNQ+FYX1MnrOK7pOrU0QJvPyH/ADiXDEl/clRCUrCmY7RKPZDNaZsAPiD8IxRr5qq9iSobYCbxe0X/AAw1s3RpJYMztz6X36AW5TOIP8UrOfCxQDkL26mZOBRjHZe5ei3HLTVAS7KG5AiTbqNpPTHK3FnI8IC2AJ526kWte3nizlezTMZcATNjz6crC836HB7K8FWnOkLcTq3v0iABYi/memIlix/JOdGZyfZ2pUOpoAPMzufTcR6b4O5bg1NBcaj5zG3T1B+JHngm76drfCev3Y7TA57xBg8vhM/O2OeWJKRk9dyAI0xOlRvG09IjpI/C2LKC173sQBP99m5dYxItfxEC3mBz+J/XygrVbyLjlIgQJ5Rt6ztiNRLQsBdUAgxE9I23+PL8MOZ+t59w3HTyxTZCGmfLn59fwxJ3UWA3vIn4mfQj4dYwh2W7k7g+4x5xfpbbris1TTBIM8vDtv6Aj+2+Ha1G884m5v6bj9c8NZ+UwPUeXWfPCVC0JW2m28W363G/M4jPMkHoTB6/d+ueI9QHObT8YP3Yf3g2E+hN9tsUDEjNtBI6EfE35fq+OPmItpG5393ntv8A3xxX3A3m9tz5j8Zx1nJsSAPyvziwwaitj20EEMFIuLiefmPmMVWyyTPcpEi8L98TMiR/bErUwbwJ/KSB1/5PphaY2ETePcBtO/L8MGZitgfOdnspUY6qFJucgaPcdB/D78Ua/YTLEymqiTtoZgOhPiv5xPyxonqdVHv+PISpv874gFNReYJ6mdrQJxccSa5KTktgC3Ymp9jO19PLxt+DYWDxtaw/p/LCxt1peSs0vIPMVdQKhhIFxYA8vUyf6iMVaPDRTJOXqtRdtNl2iCdpIM2Hwx1TpEBgE9meU3sLxOx93vxcqZkgrpidG4gH92JHlt0FovBiGI0OGKPyvbGrTOnNUdarvVpT/uX960wvwwSpZXJcRXvJWowt3iErVT1jxD+YEYFUqigbCd4ubHzAtf8AW+K1bhNMsHWadSxDpIIN7giOXux0xxk9zoUlIJV+y+do+KjmBmQNkrAawOQDyJ95Hpg3+zji7tUr0KtE0KihX0kRNypIsJ+z1G18Z/K9qsxQISuBXUtHer4XTkC4jSR5wNucYNdne0FVuIrSb/LekSABIuoYEn1Vl5D346YSvkX7NP2jrtSy9SpTXW9NWdV6ss268+V8fOv0qpUrtUqMWZm1MTNyTPu9MfSvEsuHRkY2cFf61IP3jHzPWdwxuQQSp5GRv67HFsTC/wDiUWZ9IH2Zv8N/jh9DitPcgn3D53/HASnTB6D7vf8AHFlcuJttbfz8sZuVKkS3RpU48ijwBYgxAMmRaTHWJk+k4rVc1VrG1hAWBcH33nlijSy14Em4EX3naMHeHcKOnXJTkdiN+oP6keeOaTUSOp4H8O7PeyXsJuo3/UQPeemDWVpqqxSUqBNz6cpiTihQy9YES3M853vt8fhzwZVrACZmB1MTc+/kfzxzSk3uyd9yM1wLQwIuWuQJ5ahbePcMdSsO8md5F5/XLfnjjsAYFxIvHLle5ne+I1npfexJ28pvy+eIFRPUrA2B1T8pO9v+OeIBVedjYe7136/hjgoteR9kwBE39D7vdiUUU2InpvHWfQDl6b4BMho1ptcffEzsP1viylRQNyY6fEE335fljpy88oEjkfKI6X+GGC0eLlPSTcwR+Xn5QCsnNZRewJnbf33ItYbWnHFqxPKJM6gfT9eYxylQBY9JgkbkWtY+/lv8ZTQUkgDpBYfMT5T8/I4Gg3Iu9Mb9ZBiLb7+cDlhJVUjebTFvPeeREb4kqZcDYkcomRa/re55/Ddr6VBAJYz9qJFp/MR64SSGhhEX6ybATIvy8x+ubWMsOu29jNpn3/fh7VFFxeSQGN/f5xiF82GPOBtpkifM+QJ26n0xWUY7WVi6/O/l0n88c1kC4A6TBmOQ6bnpsffDXUbKthcmDvaPfOG02MAzAspt/Ly5QBsD5ROE0Q0WfpZEX+/zk3t5+8bWnpzEjY859P8Agb4pd6AbKPh9kfvGTFvPlhAAz57GeXn7vdgyiLDVwSYuJ+Hkf1aesHD61cFZIE8vK42v0nFHSFnYGY5en5dcOJtzA/Acuu8cueHQkQ1qZLEkrPkp93XljmJRX6xMnyx3BQ7Zw3W9/wDg4hO6DlqYR5Xt6YWFjPkSGVfseZWfOw3w3hTlqyhiSNTWN+uFhY3W5vELkQGI/dJ9+qJ9YxL2ac/TKIkx4bf1Y7hY3w/uRcdzeZvb+nHzx2nUd/Vt/wDmrf8Ac2O4WOyW5TK2VQTsPtfLF02Rf5Pm0H4jCwsYSMGG+zKi9ttce4gfcT8TjTt/mR/F/wCoYWFjjxPuBEeZtIFoNo5eyPuJ+OH0twOX1nyE/fhYWMQQ2mP++Pw+7HUYhQZ5T81xzCxT2EcrMdZ9W+U/2xFWbwzzGmPjhYWBikWQZEm51MJ9GtjmYYgWMeyLesfdbCwsDBlwqLjlpmPePzPxxJVHiHkgPzOFhYYFNm0ohFjO4scMzRsP9H3gzhYWEt0Ed0MQS8G4jbluMPc7+U/+rCwsXwaL7RlazGLX/HCC/WD/AEk/7d8cwsQZEjKLW3AJ8ySL4RHh+PyAwsLFIXJykL/r0+7FTr/N/wBy4WFg4NHsSimOg+GFhYWKMT//2Q=="/>
          <p:cNvSpPr>
            <a:spLocks noChangeAspect="1" noChangeArrowheads="1"/>
          </p:cNvSpPr>
          <p:nvPr/>
        </p:nvSpPr>
        <p:spPr bwMode="auto">
          <a:xfrm>
            <a:off x="80963"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g;base64,/9j/4AAQSkZJRgABAQAAAQABAAD/2wCEAAkGBhQSERUUExQWExUWFxgYGBcYGRgeGxccGBobGh0YGRwaHiceHBojGh0YIC8iIycqLCwsGh4yNTArNiYrLCoBCQoKDgwOGg8PGiokHyQsLCwsLSwqLywsLCwsLCwsLCwsLCwpLCwsLCwsLCwsLCwsLCwsLCwsLCwsLCwsLCwsLP/AABEIAMIBAwMBIgACEQEDEQH/xAAcAAABBQEBAQAAAAAAAAAAAAAFAAIDBAYBBwj/xABGEAACAQIEAwUEBwYFAgUFAAABAhEDIQAEEjEFQVEGEyJhcTKBkaEUI0KxwdHwB1JigpLhFTNyovEWsiSjwtLiFzRDU3P/xAAZAQADAQEBAAAAAAAAAAAAAAAAAQIDBAX/xAAsEQACAgAFAwMEAQUAAAAAAAAAAQIRAxIhMUETIlFhkaEEMnGB8BQzQlLh/9oADAMBAAIRAxEAPwDAVCQpXUSTYCNjP62wQ4DWp0qyMrtTcoymo2sU9TBhBIXUsHQAwkAgMREjFJaBSppK+JQQy1LAGPFMNyvcwZHXDdbUqkGQVbbmDEm3QGRPptMY54txMz23sv28omnToqW1GqaYZyxixYAsQQXsBvDGSDfAXtbmswppM3eVKcakbc0qmuQah9ggBGINhpYwSL481ocQVWVyoLioXFQKNW8+JXlagnkcavh3bUZmnVpZgy1SojIBpWnYQfacBSLnSTpJMCPDGrlaHwP7RMXywJzAYOxfSRJMqCCSCSKhgDaDvtBxhVRTZfaAtH2iDz/vGC9MozlWqpTUKQpcvAJvqgAnyAuZOBvEMsKNUhHWpBsyg6TzEagLbC/TGOu4hZesVEn2jfeR0+eI8yBEgeI3JBMee95j54v5LhlZp1JpYEIF0wZJm55MYIE7yYxLxjs49DSxDAFQWlkJB1XBCk6B4ls0H4gYSi7sAgOHCpw1czT0saJ7qupnWNRIptP7mkgeRHlbMq2shWAABF+kxcxYz+WJhmB4lBK6h7MiDBBg7Wm9+fpi1wvPvlnLoEYuoEMqON9jrGkevrfninJN2Fmy4v2YSjlEqU2BJAU1EKsjMJF3NtJ8cAeKSnocHSpibXIIJ3lAGB8PKSA1yI38sWP8cZQVpqwUkEqWLLIOoSp8J9DPnOFmatKmSEl+8peI6j4HPtREAgAwRcEEiTi7TdgNyVMsatSmRFEeE6tJ8TaFPhjUYF+syca3iPHH00q5rGaYCVKiImrvGVk1AMwp1CqqRIClbQBLYxXCa6I2phqIKsBMBoa4YxIEXt02vaOrxHUwLKDcnQdoJJiI+e+GpUBebidQ6pCtpJYloZifCbsTqaNKkDyJg3wNz7kuQWJImZH2p8Vr/an16CYxzvQKYPPVE82EXEbCLfHnynyWR7w6nPd0wSDVO2rSCUEwuqL3PTqASmwJEq06dCtpqN46ekLtqMgyxEyBFhYTPSGi4FwJ8ylYhkQUk1sztAiYAmLW/RxT4pmlYqKaaFURuxLXPiaTAMECwAtMCYFZKhjTMAwTvFtjHXFWMu5k0zVilZAYWZ8QJjUZ69IFom+ClTLAUkcBjUcsGJQhVCkaQrFY1EkzBP2dtsR8B4bS1A1aqpDfuzpAEhoiGEgrG4kG+2NHluGU6mtaLd4e4NQs7AGmoFyAHaGCMDpmY1A9MJJPUTZns/wk/VsDTUlASKdVWbmZfSIUxHhubfClnMnW0I7EsrswF58Yuyt0fY/xC/oUz1KjSFEoxesSxqIsspVSCLnxA7yL+ybCxJLtFQRMvSyiHvHYJVdg6kJU0tpjTCqwRtLaibKvITi6BMxjJ1Px8/OemJKKMWCgFidgBJk2gRi4/DxTBFUw8IUUEQwYNJkcx4JH8U3jHaXDand99HgmAQbgg7W9k/6gNxE2xnQEdfNMGAh1Zdw14O/stsTMmeZO2OUWaZNoOqbg25YP59mqU++rqaqmuxk1AakBQoDVAYIJjxCncqxkicZ/LuynVzNhv74B5jBPTYDbcM4xTWhUYOqVRDaAFpaxB1orofFYJGoQSPErfa0PDVo1corMaVF0fvGrtoE9UVVQGo2nSDCgC0EkRjFdlcgKhdqmptBB0kQDdmPtcxGw+6SNRTzwpAgKkKSNNwJgzpa0AAKDYk6lPTEP6uS7aISSLFXidB6Bp0izURoQDZmgXeGUG43aALiJIsMrZlKQAppr0MGZJkxEadgSxO5APhBMWwVrZgk00RgQzrqt7QAYhQ5ERtt0HWyqVQryoBqPCmYDLZiZIEsCLc5ECREY58THc3ctvBaRmny5rhDUdEAYrY0xY3IdhflzBuR54YuZpoYVAg0uoLHxT+7ew3W5vBvYYNtxKm+ougEKx1BQZHh3Bm55EX2PPEISgV+rAcrLQdJAJk+3BuCec6oU7b45nyBHl+0ARQvdo8T4iGE36csLE1TOXtmxT/hJeR/uH3T1xzC18FIw9fLEMg0XcCouncq2yqo8wd7yDiVaIFOoWpidSsrAhSniKlSshYIvYEiF2BOLVPgNTSJNFbkMXqOppkKKhDSs0/CIvMz5E4lr8LOVoKalF1NUC7iUOqGV1NN9wjbEfax6WWiaoHZGozMESmgYkr4gtwBedUwYjaDIne+DPEvo1XK09DJSqUyVjSJrhj/mFwIUiR4CNgTOGUmoZjJslGkWzCBmdpJOhSLiSB9qwuY1/wAOGopqErUc0kpUwRT7ptROlQVGhSY1AeKoeQ9AUME53L1KLKrgQGYB1YlXiA2l1MMAY9nqPLBbIZYV8tVICJ3PdnVphiKjgMrE9IJBMi1oOLPGeLI2VbKgl1VlYHuyCuhVQuDpQgNzDD4m+M9wzOCk31gmPEARs4gjUCJZLEadiYPLCpWBouCZ8Igoq3hZgzgt3YZp0oda2hV0teNmmQcbbtDw856ka9MB6gphSUOkDQ6sVZWaHUbyBeFIibhv2djL1q2muFkq7AKAFO4JPNWM+E049kjfbWjO0WankcrUAC1FWoxXxMAWbwlvaChQCdMQQQ1ji4p1qCPFuKZMUaj02IYoxWVmLGJE8vXFWlXIcAGLE7Ty5Drzxqv2hUl+lPpREhAhCadOqmShKhdpgGDcEkYx1OvoqU6mlXKkHSwlWIOzDmPLEZVYUX2zAXUkwQRMX8SjTY7jcjbnzxSrrC7zz5beeCQywqaqkhZ8TALcSwjQosAZgAGIWJOxpZ7LBTADarg6hHpbeYjf54mtSSb/AAvSiuXEOrOANJIVX0QRPhckHwkC3PD+F0qQqBq092L6QSpeDtqg9IMX8QjFTL1gGBYEyZJvM3gyDfebkSfjiTMZjUPCulRPQmCxjU0XN4m0wMXpuM7n8zSao706Yp0yfCuosQItJbc8z6+mI8hTZlgHSLmWNhMCTNgCYW5/d8sUWreMLyNj+pwVSiV8O8QPgTAWbiw2gdMS9NwZQKLcXj4xMb4blcoz1FVFNQswAQSS5J9kBbydrXxdOQ1lVpgszmAoBmdgAObSTEdYxseyuS+gBM2xL1DQqxTVagekWPdgkgERBNyRc+Um46jK/D+xHEKhq0xQp0io8VMmmreIaljUSTAi+rpJmcBW4VmWL0O7Q901TW0U5U051aqoEgGSAJgmIm2NDme2OaLitUzMVFWVKRzkQwE7Biw6FmsAThcJpVzRei9dqS1hqcfvLpWFcbqGkXY7GPtQXmjZNoylfJV1KqYOrbS6m40mDzWC6xMDxWwQzXGs1R7ykSkhwXZVpSGU6bOFDD2YMRIN7Nf0js5wOlTLVEoLppkDvANT7gwIAFlImqwlQCeeMP28ygXMPpBZSJ73SVVmJB8I9m5ljpi7MIhRNUqtFAxeP5irTXL91ScAC7KusqL3YsIAHMQYJE3OBlatVpF6bBqRNmSCpFtiLRytj0PJUaAyaVTrar3a0wyCmCCuuC1Q6hUQU1CkoCIQGPEsV+0Vf6VUTPPVACrop6AW1VEJ8aq8aJMsNYjYbwMDj6gAKuVzD0KYqlQlJQEptIZA3iAgqCCwDMOTXIJjA6pwxgGcudCwrNaRJkAX8Q8JNrC2Cb8ZZ6SUxSpqFOnwgBnBIgF2BJM7EyAbxfE+a4HWWSQtOnNL6wmQi1fEHLIDaEYlfaAIMXxi7b7RHOCZtxl2paakC+sELImIDMLEy0T52tcrmMoukGCVnUBrJ1KReWJJCQD4R5+eA/EuI1aKChTQqlyW9okGQYm4nSVIgQQw642XDUpJQHetUaqGKqBADpYgMpA0MuojQCbrYwZxySwpPV6CryQJSQzURkAEBdKGF1KAQWmNQhRfdR/Lh+Yz/jKmREapK21EAAHqJkxYBiPMVKvD6jO6D6g1GMAsrFmEiWJhgwJadM85FpwPOTPeBnGoBo8R9q5mRBZh1j8sEo1vsMmzPFqRg6AWDnQWtMBYmepsAeUxEAYkqVqTAotM93csVsRDeHToMMBAOkDnuMCO/wBSd21ZgFgkkLpnVu3MWJMAegxcXiKaSHBeiAFVqlifDEhXkEggjYwAOk4hIB2Xzy6R4Krbme7BmTPJYx3A3N8SLOSGpxYfa5COU9OuFg6bEQ8KzNWixzVIiuF1IwqIGPdsCSao8UU4BmCQJvAIB72w7TPmhRRCDRprZCIhpIYyTrNM3gsRYkRKknTcQ4Plq1Ghl8vTWnUZVetVKsFNGms1KrFd/F4QFJuZEEWyXGOC01QEVAXZdWlSW0QY0v4QFZpBklfCswNWlfTapUMzqyxliS0kz1k7ybySZwSyHF6uWqaqRCOoYAlVtIC3BBBPnG45YG08yqG6lmBkeK0+em59zbx5jFynQq5kAqgLE6FAjXUa1lSdTNeSQOsnGdNgV6md1UwhW4JaR1Pp79sS90zU/am8w0hpiJBg/AsPkMT5jgVWiSHKK4CHSGBbxz08MrEMszLL6itmSoIKyR0JaOk+m/z9SNUFotZPOVaQKo5Wehv6+R8x+cn6nFKuZdane93VC06ekOwLwpJZTukFACADuvkMUOE5ejVOh1WmwViX193okyu8mqwuI0yZAuSDgfmaul9Jlhv0YTtqAJG0Y01QWmS5vO1HrnvQdZBDEtqlhF9Woz1/PfAnO09JI6GRgs7kwGJOn2ZPszJMiJIJI529+KvGKWzdR9xwnuNGj4nWpU8uzMBVeqVNMox0KqJpAqKyhgyQPDsZQmQBOYrVix1bzyty25zMczv78Es5SqU8nT1Ky06qq9Oy6G0yrNN4eRBAAJEEnlgHrjf3XFvfcf8AGCbJRJOmZtFo/LDzUkG2newmN+U8j5k4iquAR4vOJ2m4thuske62M0NEeSpBqokkASZt63ny5Y0DVCD4ue5gAmB9oCSNhfArheYYKVDECSSIEH2RJO8QBby9cTpmCDtfkfniMTV0hS1Yd4TwlK5LIwp1U8S3JBXTuwgnSGKljNwSAJIwc7RZsVKdIkBnKLNQCNLlirqTqbXIEC8yWIIkhshksy1CorgLKsraWEqb6rjmCeXng7xPjQzI16BReAXC6QpvAIgDkSZ6z6DVSWXLyTbBlCi0kqpfSCJADfZ8QJiLQdwd8GEz31MVElG1Mrt7RdSVWPHIVfFJhgDY7iAVOq9KoHpl03YFeS7WNpt5D0warcUbM1aQqVFlNQRYYBpuSrABiWfUYI/lvGDDiuRE9PtMFJ7mjpqlAhZiSGMOCxYnwoA0hWLTCTGkRmjxp5HeFyYILaj9YhsYJJUHUo8S8hfa+r4T2WXMo9TKujsijTQaNTPIMFhp1oAD4gATJtyxnc72e+juWaogVGemA4KMHE+IBT4lVjIddQlRqUSFOyzDR2tn6ub7qmhpqlNbKZVfEwkQfbIY6ZALHTI9kRteK9nXynDqUqtIlqqVvaLN3jkgBIGrSqhgRtDQtzjNcAzmXyj0qq1T31NmUBRoDKCZWoSmptSsZmPZAi1jHFu21TiFIEgKwFUqqMQNKg+LS5MvciwmFsQGMWqFZDkuDtmMqndZciq1c66iKRR0kNpRQPsADvDAK7gmTpEXa7itSjUpaazClmEViFCyqg6ShAIp61YMYgaW/dsAGHaOuKS0lq/VqSCiMwDjnJW7BtTe1aJgWuV4YcuaFPWaVIkMzPepVqFSYQ0x9jvBq1GQSiywHgEqnoGZoI1OLBKbZfNI6AnLsS0E02MEoFQx3VSARGm1iSVJxZ4jk1ZRqYJJqOAgGly20lSAAg8O026AHFTifZVnzC1NZqUtEF2LK7jSulSGEKotABkDn7IBJKVOmIROWrUgtHTw+IXvfnJmBjl+pxlB0txq2Q1+InMrClVCjTMMBNgR421M14Nrx8RWYLrSDBSwaQPECovP2WJn3XIEQMP4gxUgRBZGPsyQpDNrlZIYqXmTcA8sVCFQzTPeQqopEHlJgWkCIjf0nHFLu7mXlS3BeazZDEBAYIMwTJEGNgTYARt7W9sEuD5Z85rpiQY0+02lwFUlFCoYaLySANgDinxGqpLalKNqmVBEy1xvyk3E/LC4QStVO7qDWzAsZMCCWAaSJ35Xt8ejCUbVol7aF1HyMRWWotUWcU1OjULHTNSY9cdxn89m6rVHapVXWzFm39o3Pzwsb9ZrSl7f8GWuL8eqaqjKzuCQNbooYwI8RH2jJJUGBbfSsQ8Gy9Otr+ld/CrKJTXYnUdbc9IIuQL82EQa3EmDqBTaFUAEAgKGNrk72G/IkbYTFqYpuoKNoksREmd0APsxzgbm5EAF8jJQgpOxVGCVaZRQNFRiWDLpMrdiwNxpKx1FtHxHhVXJ06demAXqQ4qUriktvq1VvGAGJBJJ1GJiwxlaVdqrKxqElNJQSzFOgRVFjI5ARYbAY23Z/gGZzKEUwO7hPbq1Fc6W1mDT1qpYg8wZBiIOLWugjMcfNWqtGvUNPxg020qZRk9kVANnbaIsGH8o+gSJUKzoSoKCzMDBEBTImAJE+txj0zOfs5zGglKOWWo1IN4TU1psWmV8TvddxfVeLYX7LwtCnVq1EYPQZlaBTBBYoo70tFSQdUBjoCg7EXvLchGF4D2LzdcsopKt1BaqfEm8nw3EWJMSCFBsWmKjkq9FDU+oNOk2wYaqwWppLqGEupJ0yRsLDwnG2432pGVWpRFClVapqCFaqn/NQBj3aKWSLeEvuWvcYFZdVKJXzaAaygpQTpcatZDvJiYBLzqABAXUZFUuBWzP53tK7oe9oK4YwHDE6YEFUJ1ReGN55TBgNzmX1UbzKk2O/wAOuNN2e7MrnKiUJpmnpqsag0htcAaCqvqIHhKnzqXO+HdqeCJl8wyLIpuoK6uRBamwmT9tDz5jESvcuJjM1xwNkqdBtWui1TSZOko5DBY2kPqPn4d4ED6NGppLhKp0i7AeEKx0GfCYk+Gfyws3k21HSJj9fhjRdl+09SihFNkUgkspQEVPCw8TG5BJK6do5E4m7GAxktZQNFPkSwML1kC/uxDXmygdLYv8SYVGZx4QzFtIsFkzpA6Db0GKbrqqL5kSTsOsx+RPliLA5kKTCQASWO36/W+Ca8NcK5myzJXcixJIMELpk7EyL4HO3UCx8vui2LNKoSJEaQAGPr1HU3j08jjKV3bJZ2spIvJUibX57kTa4+WEmtQkeKdoEwSLrcXIBE4VLOiTYzMm5EgctvneOWOrVhiyswafDcgiY2IuN26T5YEr0ZJOtdSwcmDZYAbblEQDy+Atjr11mUfRbTKruPO4v+WIMvT7sqZ/iI+Mz03H98ScYqLdVOoSDqEAE7mwYjmed45bBarZhRa4Z2rbL6yijvO7ZFqAQZYmXaQfFpJEDy6GaR4i9cNrdYp0z67k6gCCCQzXNiF2suK61AIvJ6bDfYRygD9HEWYrlKgZZpMpnUpIIM32uI6T1xvGb24GkgjluCValVQQBUYIVBuDqIHiC+wJmx8RsADIOCnG+DVaKF9BSkyoVKQURp/y2cSWHtiCZ1aNQAAxX4V2crVNDUKtHNNUCs1BiQ731lGuA4BRZ8YN4ABwTopm6AqZVsoK5qOGCg60VWn/ACUHskkQTP2dJAuDskgoy/B65SujbAN4oDEAExLeE8yBcGTvO2Cn0OlWRBRraRrhkqeDQWBYFTcEASpMi8QAGw3tC70qSJVy1WiIIptUSAoLFiqEDxSWMk3MLYRYVQqMx+pmmzgrCF/HP2QoknVYAC08hhbaBT3PSM7xgAjugrAIGIVXedY8JMWExPtSZG5uRtXMVA0e0ogEMBEeIljyB0kjrLbAgzNwLLZlcu4VKeXKVNLGp3jVQe7V47sIWIFNRp1MsSY2XBOpwik2lnrGoQjMpB0E8+8VVMiRcKZsZOqwHJiYTTzL+fAbIo0aClGJBbcBgQCq7KCTt4fDBFgBgKmcp0SV8DaBBMEkmSQ0zp1gnoIgYn+ilamnW9AQxIqK2jUVIi3i8XiHyk7mHhuRpvXYV2XTDzNRgWcqSHU6BzItcm9iDaYYTe7HmoX+MJmDoSkiOx3aX1SIICwdRLFWte3ngh9EoMzd3PehnCgKzewpWDAlZ0kqNgsC0ycpmuHlanhR1gsDq/gtpEbxBG/LlgzwviiU8q2lTVzL14pgqCiq2kMwO+owRNoBJtvh9NbJj/JTHCqLyzVbsST/AJhuSeaqV+BIwsX85xF6TmmppELYFUVAbbhWuAfO53wsQ4zvcdeouH8EpgCo31tRoK648FOSBMxqeAZkeEQN5Ag4nVEOASC1pteJCgDZV5+WH0M0tJBcMbsQ0TLXsfLz/LANuIlnZpm0X2E8oP63xTuTJsvvXCgBSPZixja3O3nHn54t9ne1NXKVAULRI1AEBW0tz5cyL9cZ+rW1XIAAi21tsMGYNQmTC/r7vl88Wll1Cj6W7P8AabL16IqiogLSWDMoKkWgibAfdfnjzL9o3FaNPMnMZSqup/q6yo9nAFyYHhIhQGm5uDIM5HgXHzk3ladJwQbPTVonYifwO043HZbsXVz1Srm6lVQrkMirJVXkzTdGuAqmAQZEqytbHRF5titzzyjkc5maZrItRqaGHq20jUNBlgNRTTY+0AN98EOzPZf6U666hQF1Q6UZm1EsAsxA8KM0wYAFt495znC++ybU6f1bssXC+0BoIeFgjcG3pyxU7O9jhlKj6SrUnhoOqda6dNiSogLuINwOQw6Q6MdxP9hw0k5fMEuNhVUQT/qQDT/ScZbjPZLO5TSc0S9P2EbvC6ib6RN1mCdgMfQGMx+0TIGpkapB9iKkWvoYEm4mwB2wqGz554mwWpMdD+P347xh6YcikSwIBJbSJMCdN9tWoAmCYGJ+0OX2b1+V/unB/sRQptT1saprXpU5YBEB0+JTcgqLhTEnYNylQshmSrLCqRMxtjnDERnqa9RPd/VgRGost2n7IA5XO2xOJ6qdfmCPkbj0xLwnKAlmsTMR0AE9OerryMjbAkUQVcsWqJTWZdgtp5+m+LfEcsqu6KSwnwt4ZiTAAViI3+0RiXJ5UvmCwY01pqSaiozFSwIBUKR4vaO4srHlibi1AKp7qSi6PrAjqKpZCwYagRTj2dIa8E3AtM46aESAWZeCWJ1T9x57/oYucJ4UahQq0AuqtF38WxWmPG4GlidItGI2pgAEW07id5nmCLRE9JwQynFYOg+GmCSEJaFGoOVFzvAH80m98Qq5EFOK9lXWmDsZ1aWsQpCsarXgJ4mUE2MKJuBjKVcsY8RNo38x8fTG57cdr0zYp0ly6JVpkS6myqLrSBIuobxEmBKixGMbUuBII5EyNoFgoHhIPryiIOLnXAyXgPC6dVh3lTQhOnUCpKsY0yhMwRqM2B0ESDg5xrgtJS6UFqVHQahUXSwaFDBo9oFiCZBPh2nS2JKC0BkZzFXU4QmnSFOCH1kq7u06lIPJbiVJGnFDhXFGpuqliV1oYLKdnBgkyjrYGXkLExi01ETPZP2e8CorlqbCkaboSHBM6nEEVGsJMXWJAVyJMnF3jfY1KtVqqBkqtB71Kjq6MAqBlCkCAmqRN5I54odhe0lE09EPTlyC1WqpHesNRpoCRAIMqFEEBuYM7bF3TNEk0eddsez1U5d0Y1K1MKBLOGhhtUOoBwSIWAWEzYm+PPOCcToI2j6LTFalGgrI71jVUFauqV0xKmYsTEG2PeeK5+lSR2qFYVCzAxOkeXSYHrjybtJkW0vWWRSdQ1OoukdxVJBFLXTOl1IDAwCAWAHPVSZMkEO03FKnD6S6yz5pqbFGKyVsFKMx1d7SF/bMyAbg2B9m+O03SpWzldX72yqAAUZF9lxZiqrpUabt0PLZZXJVuLcODu6Cpc0qgprJsAVaSSCHDDUumSoaBbHnHF/2fvl6R7xilVKbO/jpsDEAKoU6whWYY21EJEnUS7E0bXO9nWqd1VTVUFUE09R0sJXSPA0L4vC0k2kDSSRObOXFas/fMVIDKQ6ywZftHuwJCkGAxmPsi7Yo9j+P5mnSJA1U0QDTUINPwloaC6kFTUpqAPakRsBj1fg3DKeZyYZaZXUARSZiApA0yWW51C58TXO8iRGWNWkJLU84o8ConLt32lK/hVbkhgSupoAICKNVxJMgjzC5BTUrIqUdJAnfYAeJgZ0qZB2jrG5x6TxXs/RyiF8wyBZIQQxZgviAFjEkAGbCdxMHG9na4SlmK9ULdDSorCgKzDxVWZgAdI0jmfFsN8crTvu0X5HVblSh2XzDKGXLOwaWB7jVq1GZktJmZwsaGlmOMVVDpl3CMBpAWkoCiwEGpIgAC98LGuSPqFI8xpqCviaBz8p3IHXDEyTF9NOahvp0gknpbfrzxsB2F1sS1VkmLCk526EgfdglwjgSUGLGrcyphJLId1YuoifLl5WxhmoEYNuH1e673SxQc9JIHKSQI36+WH0eFVV1FqTqBvKsOdtxvOPTxUmi1AVKhouXJQwAdbFmHhAgaibcsR5+gHQjviGYiWME7gkzEzazGffhPGS0KpnlkHUTEQ0X/X541HCe2VXK0DQk6C5Zgsal1KynTrBFwZiNx5kE9wzstTpVmqd8zqRGkhZJO5YxBHkAPzsVezafXEP4qqkAsAQk7lYEC1rAW54lfUJPQVGi7E9vsuMpDtU1qXMNBZgzEgyIHOP7YMp+0fKwJLgmbRNhN7GIsP6hjIcG4YlAEklmN2MWDEeLQDsD0OCK5hei+9F/LF/1SvVFG4pceoNSFUVVCMCQSYmOgN+WAHF+3OWZHpQ9QMpQwIEMNPO/ywH+kqYELPLw7flc4nWoLQAJ8rYP6tLgHfDPKuKUZpX5fgYxT4FnGp0qxR6lOoFhWRiIDEBthz0rflANonGi43SBqVhy1uR/NJxmuD6e9dHZgj06gIWPFC94qmeRdFGOhS7bFVnFp+EemLnDqWmnPWSff/bDTSkAdYGLPEiEpEjeLD8MUUUMnx1lpVKSqhFSqGYsJJhSii9gBqfnu3xs0ONVRSTLkqUXlomTG7yCLcrT5nGnp/s1o9yoLulQqCzWPiKjUNx4Zm299+WJqH7O0DT37MsbaQLjpBtaRb4Y5JY6a0ZLTZhmpnvCoUCxm/335co6Ti89BUpVPq1LMpnXcCdQAQA+1DIQ8mCp3k43/wD0Xl1pMqqdRB8ZZtUx6RE8oj1xBw/snSWkoqJL7tocxPQegjExxkiXFowWTq0adQF6LRK3V3V1hkJ0mYuqv+77e4gHFfP8XFSoQaFNLsRo1hTqgzBY3tygb26bd+wlG01Km53A2JmB5gTczNrbyM4t+zpTLUK8MJOlwBPswJUAC+rcdNr4tYqaphRm+JZtHSkFQKQDLAsSxkkAhjAsTYACb87DVBBB5/rrAGNf/wDTuuUX66mWCqSpnTqvIDAXHs8uvQS3MdhK+soj3AaGg6DFxcEkSCR0nBnXkeVlz9nnbunlahFZHK6PCVUmAW1sSpaIkk6uVwAdWPQMn+1ak6VH7sqqlhTJdSapXTK6FJKnxAyZEHfePLG7EZotod6Y8ai7RqGwZGIiILSLNY+EyJov2UzCwCCGZC4WxkDmSDABtvzte2NliodNHpHEe2eWz1OoUptrZTSsIZhLMkuLKPCd5jUf3sMqVKf0AZd2FRzVVy+kqFsEkEOCWVRba3h5AnHcA4LnLfVMEDHUNB8QIiJAvEdZF+pxpDmFUnvVCCQQGVVn4xAHne9sJ/UJaVZDuzc8E7TZWjRWkGICWHggXJNgpIAvAHLHlPbXtw2czWhwtKmjGmpDO2m/ichCNZItyG464KvnQ5kIPJgsE2BEDxGYMRPPbGWzNGixqv3bl9wrT7IgOReZ8VmuBAgGCcJY98DTezLqZall9L1Kq52k5jSrVUdWIlzBAiGsQW8QHnK7XsDx5Mv9JCuKtI1NVICUgMJICGdPIcyIPnjyTKZyGAKhlvAaNjNvXe4vJONbw7igre2CAPiSNxYyRB+/CnjOOyDk1f7UuMUsxlaDJ7YqFWmQyAreREsnmOmAnAsmtelCMpp06gVp1Azcq8TuwpzqJEajboL7S1wyjSQAsmwg9LnE1HOdzlEpCTEuwBganuZIF7QLnljOUliJORUttS9nOIOjsvequm0FwYjl7to5bYWMZX4m2ozJJMzJG/lGFgy/n3IPTDwpf38SDhCD+I+mJmq0hzBn0wn4iB/zjizyH1BjZFPIeQgY5Ty1PbTM9L/HFetx5ALrPvX/ANxxWbtKOVMe8r+GF3B1Ax3CxOkqOUwCeW04d3cAGPTAB+0xOypbl/y2IKnalxsQPQDF6i6hqNW3hPqMI9NH69cY/wD6sq9RHoMNPaqpygfD88OpB1GbjvzHsxtucSd8CIK+8HnjA/8AVdbaR8Fw09qaxsGA+GGoyGsRkvFwO+qxzcm/z5dZxj6tCKi/6o/H8DjR57M6aepjJJ3m5JMkn34z+ZqlmApxM+0bgQCbzaImTyx6UdEkaIKU0vPSwxNQy4rZjLUzs9UFo/dTxH/txXy1cFTeQvz52+IGOZnMNSqUqiGCFa/rKnbyOB6rQGeqigJgseZAMXxAtB5sSYt8sebP2orm+s/FsRP2lrH7RHozD8ccXTZPU9D0diyb8jEdPPFmjm+v6/W2PKhxyp+839X5jD6PaB1Pt1P6h+U4HBh1WesalPSbfr44Qyqt+70g7zE9Lx648uXtNV/fb33xtuwvEjWo11ZpYwKfmdDgxfl4duuCOFb1BSUnVBc5ND7JBM+n654rmnty9fwtjCJ2nqCPrBP8w3HqcR5jj7swLHUR/EcTkYs0T0Y5eRBgg7jcH15EYhOUVDq0rIG4UTHkfhjGU+21YDmRG+/3Yl/64qkbj1IODIwzI2CZhon8Th68Uba7DbefljH0O19RSfZIO4Ij4EYu0e1epgWVRaDp3OJyMWf1CXGKitT+rpoKkjdFmN7HrMfPGVzHB61QsO7kaj0tEDaL/MXxpG7SUWIkEX6DoeYOJBxmg3M8rSwxSclwNu+TA8R4O6uNFLxGJUgWkCLEiCYmIwPdXDn6qoCDGxPitB235/lj0+j3P2am/wC9P43tJ3xI2Sp6HOtR4TeP3QSAfmcWsVrRoVWYLtDkGQIrNqYqWY2gkkm0fZkgD44HLn5UsTcxc8ztMfM4ZR1LVJrhmBmZJJHx99sbTK8Bp06Cd6KYOgSpiRuR77xN9vLGkmopWaSRi/ojG4BIN5gmZ5zOFjbU+GowB10zIF9RHLpfHcR1DPKA6/FKjH2m+EYg75jN/wBHHaVCqxG59MEafCmO9usMPwxn2ojtQMNFom8dZt8scFMnmPIXOC68Gbr8zh68B/i99sGeIZo+AGcsTaQPPHDlj1B95xpaPZnWdKaqjnkB/fFbjnBxkCorJqLCQAZHoYIv/bFxebYqPdsgB3MHc4d9EETJP68zglw2mcwpcKq+IrAHSPjvh1bhB+0VA9wGE506ByadUBmQD/n8sTUq6JJCknr/AG3wWp8Hprc1B6Lviw/Cqc2LHfrhdSiVJmZ4me8iQVAAAEHlffEIyZiJIBBHn6c8H3y4BtPvI+7C+jHpPu+UDFdVlKbA1PItFmtHP8hh5y7kAeHwkxfqZM8sGadLTeYPp/fCquSdwfd+WF1JWLM2CFyRYfYX1bf3RGFU4dYSZP8ADt918EAkGQYO+334nOaMdYjlP5fDDzsd3uA2yZ6T8cN+jnpg3qYkADfkIn3Rgrwzs2XeayMtOG5gMSBa0zE72w023Qkr2MhlciajqgESfh1Puxu+GUadGpRVlOlR9kEmAZkx1aL+Z64tUOAUKbF6YcmIAYzvz8KAgW+W+O9nuN0G4iaCUyHFKopeAAdJRtAHPY79Mbxi+TeCyo82zeUio4WYDsPgSPuxB3J6j5jHonFOxzVMzX7nQQrnw6gpGoB7A2iGHPAqr2RrLvSb3aT8IN/niHmT2MnFmSCHEktsb4MvwdlMFWQ+akfgML/CP4v192IzkNMCgH9fojElN/X3QcFn4M8W292GDgjnZSfQffBwZ0FMG1KzfZb4gj8MPp1qh5D1kYNUuz55hv6f7nDx2YB2P+2PxGF1Yh+gUubYf3wQ4dmGdxIsCCeYsR8Ti2OykfbPwt9+JTwMoj3JEXERtyBn9RiXiJrQpQfCAnHcmQ7OxJkgACYHmPj742xV4jXepAYnSCABN42t8AMSjiDanWoBAtp0mxkwARtzJnyi8nFXLOYZj4TqF4BgCZt79/gMVb5HJseuWqxYwPMpP34WGtlwb6jsNyemFhZiMpuwoFrD4YX8wH6+7EK+pPXbc4k1dASfISf7Y5CNBRO59/6HriQKvLlhr1fIxzF+k8sOD72/X6/QwCs0XYjMfWVEmJQG45g//LAb9sGWBWlU9V9TpmPWFPwOLfZt/wDxKA2DagYJ5gx84w/9qfC9XD3sZR1qIR0DXn+VmEn8cejgvNhnTB3EwPY2v4Ki73DfERy9BjQEDp8r364yvYl/rXH8G3oy/njYPQJHO+0jr58t8cuMu8zmtStVKEXUbdMVGdOQ+H44u1OEswsojyBP42xB/g5Ew6rzjc79OW+FHDk+GGVlbvRuBecMNU7fj+cYtpk6ckMWYjppHL3yMSijTU+GgSOpZo+Fh8MadFrfQeV8g5hvIUe7CXIM8QrH3YKpU0yVUJAOwUfh5i+K9Ti6ifEXPMUxN/db54qMYvZ3+CkkcynZ7VdiAOZlZxfo8DoIJY6z6xG37sn54zuc4rU9kBVk2mWb1g2n0BwwcIzFb22Yg/vGBAHQ8vdjXpqOr+SqSDWb7R5ehIpgKb+xpn0JEm3qMDh2qLie7OwAIYAje3Mmfww6lwClTEuwPpb/AHG/wGHLxKiPClAEDdiB6XZrkeRtfzxWZfzQrUrLnQEd0pIoIMs1SNRt4QfaJ28M7Yl7AAJnqVRizPU7wQWlVlWEAsSxJEbnniPjfFaoCqRSNBh4iPEPNL7QOcenXFzsxxGmr0RSp00Q1k9mTJDJO5N4iZkwR5YFJ1aXyDZqeJ0X/wAQPdgA1UVpOx0rp5GxheXlizSyOZW5phweasReeQBj3RGB/aPMU6Ven3i+PZHhZXSbQxg8xtguj1UFqoi9vxuOt8EpNPkYwVKljoqWG2/wtz/LENQiWDoGW5AZEnbYyOs4v0s5WUbhp5wDf+Ux8sSHP1QAAA0HzE+W5tfE53y3+0AJqZSgb9yh3sAy/DTG04ip5amu1Jh0IdgIPmbT8cF/8VKk6qc9bzHKBKx8ccHEaOkFqTzzjSB8iDtiXKL3y+1BS5KLZWmf37by4aPSQMV6q0oEap5gja29t8EatXK7kOPc8/7dWIe4y+/eOo5TTeB/5YEe/E5YPhP9hSKY0kWe3SOnS+HFpnxCQYvb++LT0ssR/wDdIpF5LoJ+LDHamUDWStSfbZgffZjPww1hL/X5KWmwIzvAzVEhkkRcnlzENtgHnuyNV40FNyfbQHnykXxtqHAaqQRBkGCCf/bjtXgdYghdII66ovzI03xSw14fwKkzzxewtcCNEfz0vxOFjaNwXOgx3lP4f/DCxfTXqTkRQ+hN+63zv6mNhbHXyhnZvg33xGJE4PmVPgz7Ab/WUaTRy3ESfdhPk+IKT/4qiZtPdpJieW/wH3Y539Oly/Yz6S8nEyZ3g79G/AAxtz+GHNw5ifYcxtvG874gqJxFRPfURynuln5g/qMVWocSG2ZWJ5ILk+iem+2M+nh8yfsLpryEYNCtRcoVPeLu3IET8sbvjdAVaFSkYOpdP9Xh/HHl1VOIRP0pwTItq3PIQJ+GPVsvV1Uw24KhvkDjrwMmWos0iklSPAcjmFZbwij2iQQPxYnyAxpuEZGpUpqy1tSHURC3EW+1B5fd1xje0+Xahn8xS2QVXK3sAx1CPcRgtwPjdYUlpUySFmNKyZJJ5eZ+eLmptdroDVnhRNtdQxcyQo2G5j03OKlNKKtpk1HNgEkm49YxVy+Ur1DLCZ//AGOYG+6rJmcXKPBHK+KtAB2pBVF4tO835+eOftX3Tv8AAqsa+YZfaUUVj7bAb9Au/L8cMGcVxppsah5d3TsBtJZ/1bEpymUpNLBWb+Lxke68fDDMx2sAtTXw+dgPcpvzwRyv7Ie48qG/4VWe7Kqgc6nigdSNp8sV3qZdCe9qGsRsqWSfPSAPnOGjKZjMm5hd/FIXysBf3/HF+h2YpU4L+M/0rtNhuTY2nFSxK+6X6RVFGhxoFtNGiQegFz7wCcXTlMwwJYimo6As3p0HyxaXi9Ohay+SAT8h164oNxutU8NJNCzcmCT74ABvyBP34zzN6xVerDQiqZNEGqoxZur3Pnbbfl92Inz0q6U0Xxbs4E2JNpIUe/oNsQZ5FpsGqEsWJsLkxviglfxyiQYI1NJmT0292Bed38GVVqU61HwahZixAPhIIAB1SCbmbCOWI8jme4hu8qKJBOhiZNmkqD5D5YuDhVWqxjUxJ89+k/DBbhnZMgzVWBtpsSZ9NvLr589HipblZjX/ALQM8KYWoK1OgCXXxiRUtqCiQYIvHrgHwjj9eqsJXoGGj29LGPLVG1tsaLtYScpSdEFVhptYkSkE35ggCPPGWyPY+joPeU9WqCwOmJgxEbRJvzwTxI3ZblQdp1M7OplFRfLQR6ybn44lbjFVQO9pG38Fv9v6+UhKPZbLUipQOp1AHQ73vtIO0AE84xcqUAAYqVrQCNRYAgED27c5PpM9M3jR4sjqJBFeOruQfL/MUfM/P1w6l2jpyCRz212+MHASlQzJ/wAvNAXJvRUwJPhsbr+WJ69bOqfB9GqiBaorAkwLgAwL8v8AjDWJf+X89h50wo/aWgx0yZm4JUjqOn9sOPaLLkgLIkXMCJ5ASST64z3f5gTryOXqzfwOsmb7Mk/8YjfPUkJarw2olhdSjab7jS4I/ARi8z8odvyaOjxqiWvVhuUqx8rGLYmqJl3JGqi1plo58vEN8Y9+L8LY/WUsxRPmK1reTNib/EeHNGnNulzGpum3tph03wh3I0VTgdB9lo3+1SamD7oxwcCVT4TmFI6VaoH+1gBjN1OE5WoZTOqTyM0T90c8S5Dsk4B7nNxafYkDrGltueLWnHyO5eA23Bq3LM5wD/8Au/4mcLA9eCZ0W+lqd7kPPyMfDCw79H7it+CoFz1KIqCuu8OAwMbywhj1uZx3M9q8ykasqF/0uyk33Eg2+PribL9o8sTpqhsvUjap7I6rr2ME8wvlguuWGkGiywSI0lSl94W6nFKXI9QVke28zro1acwDENA28j1O3PBan2oyrn209GEc7WIti+OIVKY1VUWoBuUBn+kKSeWw29+I8vxfI5o7I0byit7mgaljzAwPUBubNN1dQyiVEEaZvO2x5fPGj4XXIy9MMdTaImDeLbemAY7MZOpOlU9KbMse4GB1uMX+yxWpll0agEZ1gkMYnVcgDk3/ADhxVcC1POf2icDH0xqp5pTBHnBWfSFX44p8F7aBHNOogKDYqoFx5C1/1vbW/tW4TVqdy1BNbFihWCZ1CevIoPjjCUuzhpMRmSaTkz3S6TPvDEX9OvpiJqNdwroNHtMWLEKqgiAWNwAeQED3kHbFRqVWuZ8Tc5NlE+v4DlibKpTSIWDIknVqtc8zykcuWCDdoKYWCSTcW8rSII9wtjBYiWmHESlZUocAVL1XPokR6SfyxcIpUxYDl5zG8zfy9YwNrcRNQ+FYX1MnrOK7pOrU0QJvPyH/ADiXDEl/clRCUrCmY7RKPZDNaZsAPiD8IxRr5qq9iSobYCbxe0X/AAw1s3RpJYMztz6X36AW5TOIP8UrOfCxQDkL26mZOBRjHZe5ei3HLTVAS7KG5AiTbqNpPTHK3FnI8IC2AJ526kWte3nizlezTMZcATNjz6crC836HB7K8FWnOkLcTq3v0iABYi/memIlix/JOdGZyfZ2pUOpoAPMzufTcR6b4O5bg1NBcaj5zG3T1B+JHngm76drfCev3Y7TA57xBg8vhM/O2OeWJKRk9dyAI0xOlRvG09IjpI/C2LKC173sQBP99m5dYxItfxEC3mBz+J/XygrVbyLjlIgQJ5Rt6ztiNRLQsBdUAgxE9I23+PL8MOZ+t59w3HTyxTZCGmfLn59fwxJ3UWA3vIn4mfQj4dYwh2W7k7g+4x5xfpbbris1TTBIM8vDtv6Aj+2+Ha1G884m5v6bj9c8NZ+UwPUeXWfPCVC0JW2m28W363G/M4jPMkHoTB6/d+ueI9QHObT8YP3Yf3g2E+hN9tsUDEjNtBI6EfE35fq+OPmItpG5393ntv8A3xxX3A3m9tz5j8Zx1nJsSAPyvziwwaitj20EEMFIuLiefmPmMVWyyTPcpEi8L98TMiR/bErUwbwJ/KSB1/5PphaY2ETePcBtO/L8MGZitgfOdnspUY6qFJucgaPcdB/D78Ua/YTLEymqiTtoZgOhPiv5xPyxonqdVHv+PISpv874gFNReYJ6mdrQJxccSa5KTktgC3Ymp9jO19PLxt+DYWDxtaw/p/LCxt1peSs0vIPMVdQKhhIFxYA8vUyf6iMVaPDRTJOXqtRdtNl2iCdpIM2Hwx1TpEBgE9meU3sLxOx93vxcqZkgrpidG4gH92JHlt0FovBiGI0OGKPyvbGrTOnNUdarvVpT/uX960wvwwSpZXJcRXvJWowt3iErVT1jxD+YEYFUqigbCd4ubHzAtf8AW+K1bhNMsHWadSxDpIIN7giOXux0xxk9zoUlIJV+y+do+KjmBmQNkrAawOQDyJ95Hpg3+zji7tUr0KtE0KihX0kRNypIsJ+z1G18Z/K9qsxQISuBXUtHer4XTkC4jSR5wNucYNdne0FVuIrSb/LekSABIuoYEn1Vl5D346YSvkX7NP2jrtSy9SpTXW9NWdV6ss268+V8fOv0qpUrtUqMWZm1MTNyTPu9MfSvEsuHRkY2cFf61IP3jHzPWdwxuQQSp5GRv67HFsTC/wDiUWZ9IH2Zv8N/jh9DitPcgn3D53/HASnTB6D7vf8AHFlcuJttbfz8sZuVKkS3RpU48ijwBYgxAMmRaTHWJk+k4rVc1VrG1hAWBcH33nlijSy14Em4EX3naMHeHcKOnXJTkdiN+oP6keeOaTUSOp4H8O7PeyXsJuo3/UQPeemDWVpqqxSUqBNz6cpiTihQy9YES3M853vt8fhzwZVrACZmB1MTc+/kfzxzSk3uyd9yM1wLQwIuWuQJ5ahbePcMdSsO8md5F5/XLfnjjsAYFxIvHLle5ne+I1npfexJ28pvy+eIFRPUrA2B1T8pO9v+OeIBVedjYe7136/hjgoteR9kwBE39D7vdiUUU2InpvHWfQDl6b4BMho1ptcffEzsP1viylRQNyY6fEE335fljpy88oEjkfKI6X+GGC0eLlPSTcwR+Xn5QCsnNZRewJnbf33ItYbWnHFqxPKJM6gfT9eYxylQBY9JgkbkWtY+/lv8ZTQUkgDpBYfMT5T8/I4Gg3Iu9Mb9ZBiLb7+cDlhJVUjebTFvPeeREb4kqZcDYkcomRa/re55/Ddr6VBAJYz9qJFp/MR64SSGhhEX6ybATIvy8x+ubWMsOu29jNpn3/fh7VFFxeSQGN/f5xiF82GPOBtpkifM+QJ26n0xWUY7WVi6/O/l0n88c1kC4A6TBmOQ6bnpsffDXUbKthcmDvaPfOG02MAzAspt/Ly5QBsD5ROE0Q0WfpZEX+/zk3t5+8bWnpzEjY859P8Agb4pd6AbKPh9kfvGTFvPlhAAz57GeXn7vdgyiLDVwSYuJ+Hkf1aesHD61cFZIE8vK42v0nFHSFnYGY5en5dcOJtzA/Acuu8cueHQkQ1qZLEkrPkp93XljmJRX6xMnyx3BQ7Zw3W9/wDg4hO6DlqYR5Xt6YWFjPkSGVfseZWfOw3w3hTlqyhiSNTWN+uFhY3W5vELkQGI/dJ9+qJ9YxL2ac/TKIkx4bf1Y7hY3w/uRcdzeZvb+nHzx2nUd/Vt/wDmrf8Ac2O4WOyW5TK2VQTsPtfLF02Rf5Pm0H4jCwsYSMGG+zKi9ttce4gfcT8TjTt/mR/F/wCoYWFjjxPuBEeZtIFoNo5eyPuJ+OH0twOX1nyE/fhYWMQQ2mP++Pw+7HUYhQZ5T81xzCxT2EcrMdZ9W+U/2xFWbwzzGmPjhYWBikWQZEm51MJ9GtjmYYgWMeyLesfdbCwsDBlwqLjlpmPePzPxxJVHiHkgPzOFhYYFNm0ohFjO4scMzRsP9H3gzhYWEt0Ed0MQS8G4jbluMPc7+U/+rCwsXwaL7RlazGLX/HCC/WD/AEk/7d8cwsQZEjKLW3AJ8ySL4RHh+PyAwsLFIXJykL/r0+7FTr/N/wBy4WFg4NHsSimOg+GFhYWKMT//2Q=="/>
          <p:cNvSpPr>
            <a:spLocks noChangeAspect="1" noChangeArrowheads="1"/>
          </p:cNvSpPr>
          <p:nvPr/>
        </p:nvSpPr>
        <p:spPr bwMode="auto">
          <a:xfrm>
            <a:off x="80963" y="-647700"/>
            <a:ext cx="1800225" cy="1352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g;base64,/9j/4AAQSkZJRgABAQAAAQABAAD/2wCEAAkGBhQSERUUExQWExUWFxgYGBcYGRgeGxccGBobGh0YGRwaHiceHBojGh0YIC8iIycqLCwsGh4yNTArNiYrLCoBCQoKDgwOGg8PGiokHyQsLCwsLSwqLywsLCwsLCwsLCwsLCwpLCwsLCwsLCwsLCwsLCwsLCwsLCwsLCwsLCwsLP/AABEIAMIBAwMBIgACEQEDEQH/xAAcAAABBQEBAQAAAAAAAAAAAAAFAAIDBAYBBwj/xABGEAACAQIEAwUEBwYFAgUFAAABAhEDIQAEEjEFQVEGEyJhcTKBkaEUI0KxwdHwB1JigpLhFTNyovEWsiSjwtLiFzRDU3P/xAAZAQADAQEBAAAAAAAAAAAAAAAAAQIDBAX/xAAsEQACAgAFAwMEAQUAAAAAAAAAAQIRAxIhMUETIlFhkaEEMnGB8BQzQlLh/9oADAMBAAIRAxEAPwDAVCQpXUSTYCNjP62wQ4DWp0qyMrtTcoymo2sU9TBhBIXUsHQAwkAgMREjFJaBSppK+JQQy1LAGPFMNyvcwZHXDdbUqkGQVbbmDEm3QGRPptMY54txMz23sv28omnToqW1GqaYZyxixYAsQQXsBvDGSDfAXtbmswppM3eVKcakbc0qmuQah9ggBGINhpYwSL481ocQVWVyoLioXFQKNW8+JXlagnkcavh3bUZmnVpZgy1SojIBpWnYQfacBSLnSTpJMCPDGrlaHwP7RMXywJzAYOxfSRJMqCCSCSKhgDaDvtBxhVRTZfaAtH2iDz/vGC9MozlWqpTUKQpcvAJvqgAnyAuZOBvEMsKNUhHWpBsyg6TzEagLbC/TGOu4hZesVEn2jfeR0+eI8yBEgeI3JBMee95j54v5LhlZp1JpYEIF0wZJm55MYIE7yYxLxjs49DSxDAFQWlkJB1XBCk6B4ls0H4gYSi7sAgOHCpw1czT0saJ7qupnWNRIptP7mkgeRHlbMq2shWAABF+kxcxYz+WJhmB4lBK6h7MiDBBg7Wm9+fpi1wvPvlnLoEYuoEMqON9jrGkevrfninJN2Fmy4v2YSjlEqU2BJAU1EKsjMJF3NtJ8cAeKSnocHSpibXIIJ3lAGB8PKSA1yI38sWP8cZQVpqwUkEqWLLIOoSp8J9DPnOFmatKmSEl+8peI6j4HPtREAgAwRcEEiTi7TdgNyVMsatSmRFEeE6tJ8TaFPhjUYF+syca3iPHH00q5rGaYCVKiImrvGVk1AMwp1CqqRIClbQBLYxXCa6I2phqIKsBMBoa4YxIEXt02vaOrxHUwLKDcnQdoJJiI+e+GpUBebidQ6pCtpJYloZifCbsTqaNKkDyJg3wNz7kuQWJImZH2p8Vr/an16CYxzvQKYPPVE82EXEbCLfHnynyWR7w6nPd0wSDVO2rSCUEwuqL3PTqASmwJEq06dCtpqN46ekLtqMgyxEyBFhYTPSGi4FwJ8ylYhkQUk1sztAiYAmLW/RxT4pmlYqKaaFURuxLXPiaTAMECwAtMCYFZKhjTMAwTvFtjHXFWMu5k0zVilZAYWZ8QJjUZ69IFom+ClTLAUkcBjUcsGJQhVCkaQrFY1EkzBP2dtsR8B4bS1A1aqpDfuzpAEhoiGEgrG4kG+2NHluGU6mtaLd4e4NQs7AGmoFyAHaGCMDpmY1A9MJJPUTZns/wk/VsDTUlASKdVWbmZfSIUxHhubfClnMnW0I7EsrswF58Yuyt0fY/xC/oUz1KjSFEoxesSxqIsspVSCLnxA7yL+ybCxJLtFQRMvSyiHvHYJVdg6kJU0tpjTCqwRtLaibKvITi6BMxjJ1Px8/OemJKKMWCgFidgBJk2gRi4/DxTBFUw8IUUEQwYNJkcx4JH8U3jHaXDand99HgmAQbgg7W9k/6gNxE2xnQEdfNMGAh1Zdw14O/stsTMmeZO2OUWaZNoOqbg25YP59mqU++rqaqmuxk1AakBQoDVAYIJjxCncqxkicZ/LuynVzNhv74B5jBPTYDbcM4xTWhUYOqVRDaAFpaxB1orofFYJGoQSPErfa0PDVo1corMaVF0fvGrtoE9UVVQGo2nSDCgC0EkRjFdlcgKhdqmptBB0kQDdmPtcxGw+6SNRTzwpAgKkKSNNwJgzpa0AAKDYk6lPTEP6uS7aISSLFXidB6Bp0izURoQDZmgXeGUG43aALiJIsMrZlKQAppr0MGZJkxEadgSxO5APhBMWwVrZgk00RgQzrqt7QAYhQ5ERtt0HWyqVQryoBqPCmYDLZiZIEsCLc5ECREY58THc3ctvBaRmny5rhDUdEAYrY0xY3IdhflzBuR54YuZpoYVAg0uoLHxT+7ew3W5vBvYYNtxKm+ougEKx1BQZHh3Bm55EX2PPEISgV+rAcrLQdJAJk+3BuCec6oU7b45nyBHl+0ARQvdo8T4iGE36csLE1TOXtmxT/hJeR/uH3T1xzC18FIw9fLEMg0XcCouncq2yqo8wd7yDiVaIFOoWpidSsrAhSniKlSshYIvYEiF2BOLVPgNTSJNFbkMXqOppkKKhDSs0/CIvMz5E4lr8LOVoKalF1NUC7iUOqGV1NN9wjbEfax6WWiaoHZGozMESmgYkr4gtwBedUwYjaDIne+DPEvo1XK09DJSqUyVjSJrhj/mFwIUiR4CNgTOGUmoZjJslGkWzCBmdpJOhSLiSB9qwuY1/wAOGopqErUc0kpUwRT7ptROlQVGhSY1AeKoeQ9AUME53L1KLKrgQGYB1YlXiA2l1MMAY9nqPLBbIZYV8tVICJ3PdnVphiKjgMrE9IJBMi1oOLPGeLI2VbKgl1VlYHuyCuhVQuDpQgNzDD4m+M9wzOCk31gmPEARs4gjUCJZLEadiYPLCpWBouCZ8Igoq3hZgzgt3YZp0oda2hV0teNmmQcbbtDw856ka9MB6gphSUOkDQ6sVZWaHUbyBeFIibhv2djL1q2muFkq7AKAFO4JPNWM+E049kjfbWjO0WankcrUAC1FWoxXxMAWbwlvaChQCdMQQQ1ji4p1qCPFuKZMUaj02IYoxWVmLGJE8vXFWlXIcAGLE7Ty5Drzxqv2hUl+lPpREhAhCadOqmShKhdpgGDcEkYx1OvoqU6mlXKkHSwlWIOzDmPLEZVYUX2zAXUkwQRMX8SjTY7jcjbnzxSrrC7zz5beeCQywqaqkhZ8TALcSwjQosAZgAGIWJOxpZ7LBTADarg6hHpbeYjf54mtSSb/AAvSiuXEOrOANJIVX0QRPhckHwkC3PD+F0qQqBq092L6QSpeDtqg9IMX8QjFTL1gGBYEyZJvM3gyDfebkSfjiTMZjUPCulRPQmCxjU0XN4m0wMXpuM7n8zSao706Yp0yfCuosQItJbc8z6+mI8hTZlgHSLmWNhMCTNgCYW5/d8sUWreMLyNj+pwVSiV8O8QPgTAWbiw2gdMS9NwZQKLcXj4xMb4blcoz1FVFNQswAQSS5J9kBbydrXxdOQ1lVpgszmAoBmdgAObSTEdYxseyuS+gBM2xL1DQqxTVagekWPdgkgERBNyRc+Um46jK/D+xHEKhq0xQp0io8VMmmreIaljUSTAi+rpJmcBW4VmWL0O7Q901TW0U5U051aqoEgGSAJgmIm2NDme2OaLitUzMVFWVKRzkQwE7Biw6FmsAThcJpVzRei9dqS1hqcfvLpWFcbqGkXY7GPtQXmjZNoylfJV1KqYOrbS6m40mDzWC6xMDxWwQzXGs1R7ykSkhwXZVpSGU6bOFDD2YMRIN7Nf0js5wOlTLVEoLppkDvANT7gwIAFlImqwlQCeeMP28ygXMPpBZSJ73SVVmJB8I9m5ljpi7MIhRNUqtFAxeP5irTXL91ScAC7KusqL3YsIAHMQYJE3OBlatVpF6bBqRNmSCpFtiLRytj0PJUaAyaVTrar3a0wyCmCCuuC1Q6hUQU1CkoCIQGPEsV+0Vf6VUTPPVACrop6AW1VEJ8aq8aJMsNYjYbwMDj6gAKuVzD0KYqlQlJQEptIZA3iAgqCCwDMOTXIJjA6pwxgGcudCwrNaRJkAX8Q8JNrC2Cb8ZZ6SUxSpqFOnwgBnBIgF2BJM7EyAbxfE+a4HWWSQtOnNL6wmQi1fEHLIDaEYlfaAIMXxi7b7RHOCZtxl2paakC+sELImIDMLEy0T52tcrmMoukGCVnUBrJ1KReWJJCQD4R5+eA/EuI1aKChTQqlyW9okGQYm4nSVIgQQw642XDUpJQHetUaqGKqBADpYgMpA0MuojQCbrYwZxySwpPV6CryQJSQzURkAEBdKGF1KAQWmNQhRfdR/Lh+Yz/jKmREapK21EAAHqJkxYBiPMVKvD6jO6D6g1GMAsrFmEiWJhgwJadM85FpwPOTPeBnGoBo8R9q5mRBZh1j8sEo1vsMmzPFqRg6AWDnQWtMBYmepsAeUxEAYkqVqTAotM93csVsRDeHToMMBAOkDnuMCO/wBSd21ZgFgkkLpnVu3MWJMAegxcXiKaSHBeiAFVqlifDEhXkEggjYwAOk4hIB2Xzy6R4Krbme7BmTPJYx3A3N8SLOSGpxYfa5COU9OuFg6bEQ8KzNWixzVIiuF1IwqIGPdsCSao8UU4BmCQJvAIB72w7TPmhRRCDRprZCIhpIYyTrNM3gsRYkRKknTcQ4Plq1Ghl8vTWnUZVetVKsFNGms1KrFd/F4QFJuZEEWyXGOC01QEVAXZdWlSW0QY0v4QFZpBklfCswNWlfTapUMzqyxliS0kz1k7ybySZwSyHF6uWqaqRCOoYAlVtIC3BBBPnG45YG08yqG6lmBkeK0+em59zbx5jFynQq5kAqgLE6FAjXUa1lSdTNeSQOsnGdNgV6md1UwhW4JaR1Pp79sS90zU/am8w0hpiJBg/AsPkMT5jgVWiSHKK4CHSGBbxz08MrEMszLL6itmSoIKyR0JaOk+m/z9SNUFotZPOVaQKo5Wehv6+R8x+cn6nFKuZdane93VC06ekOwLwpJZTukFACADuvkMUOE5ejVOh1WmwViX193okyu8mqwuI0yZAuSDgfmaul9Jlhv0YTtqAJG0Y01QWmS5vO1HrnvQdZBDEtqlhF9Woz1/PfAnO09JI6GRgs7kwGJOn2ZPszJMiJIJI529+KvGKWzdR9xwnuNGj4nWpU8uzMBVeqVNMox0KqJpAqKyhgyQPDsZQmQBOYrVix1bzyty25zMczv78Es5SqU8nT1Ky06qq9Oy6G0yrNN4eRBAAJEEnlgHrjf3XFvfcf8AGCbJRJOmZtFo/LDzUkG2newmN+U8j5k4iquAR4vOJ2m4thuske62M0NEeSpBqokkASZt63ny5Y0DVCD4ue5gAmB9oCSNhfArheYYKVDECSSIEH2RJO8QBby9cTpmCDtfkfniMTV0hS1Yd4TwlK5LIwp1U8S3JBXTuwgnSGKljNwSAJIwc7RZsVKdIkBnKLNQCNLlirqTqbXIEC8yWIIkhshksy1CorgLKsraWEqb6rjmCeXng7xPjQzI16BReAXC6QpvAIgDkSZ6z6DVSWXLyTbBlCi0kqpfSCJADfZ8QJiLQdwd8GEz31MVElG1Mrt7RdSVWPHIVfFJhgDY7iAVOq9KoHpl03YFeS7WNpt5D0warcUbM1aQqVFlNQRYYBpuSrABiWfUYI/lvGDDiuRE9PtMFJ7mjpqlAhZiSGMOCxYnwoA0hWLTCTGkRmjxp5HeFyYILaj9YhsYJJUHUo8S8hfa+r4T2WXMo9TKujsijTQaNTPIMFhp1oAD4gATJtyxnc72e+juWaogVGemA4KMHE+IBT4lVjIddQlRqUSFOyzDR2tn6ub7qmhpqlNbKZVfEwkQfbIY6ZALHTI9kRteK9nXynDqUqtIlqqVvaLN3jkgBIGrSqhgRtDQtzjNcAzmXyj0qq1T31NmUBRoDKCZWoSmptSsZmPZAi1jHFu21TiFIEgKwFUqqMQNKg+LS5MvciwmFsQGMWqFZDkuDtmMqndZciq1c66iKRR0kNpRQPsADvDAK7gmTpEXa7itSjUpaazClmEViFCyqg6ShAIp61YMYgaW/dsAGHaOuKS0lq/VqSCiMwDjnJW7BtTe1aJgWuV4YcuaFPWaVIkMzPepVqFSYQ0x9jvBq1GQSiywHgEqnoGZoI1OLBKbZfNI6AnLsS0E02MEoFQx3VSARGm1iSVJxZ4jk1ZRqYJJqOAgGly20lSAAg8O026AHFTifZVnzC1NZqUtEF2LK7jSulSGEKotABkDn7IBJKVOmIROWrUgtHTw+IXvfnJmBjl+pxlB0txq2Q1+InMrClVCjTMMBNgR421M14Nrx8RWYLrSDBSwaQPECovP2WJn3XIEQMP4gxUgRBZGPsyQpDNrlZIYqXmTcA8sVCFQzTPeQqopEHlJgWkCIjf0nHFLu7mXlS3BeazZDEBAYIMwTJEGNgTYARt7W9sEuD5Z85rpiQY0+02lwFUlFCoYaLySANgDinxGqpLalKNqmVBEy1xvyk3E/LC4QStVO7qDWzAsZMCCWAaSJ35Xt8ejCUbVol7aF1HyMRWWotUWcU1OjULHTNSY9cdxn89m6rVHapVXWzFm39o3Pzwsb9ZrSl7f8GWuL8eqaqjKzuCQNbooYwI8RH2jJJUGBbfSsQ8Gy9Otr+ld/CrKJTXYnUdbc9IIuQL82EQa3EmDqBTaFUAEAgKGNrk72G/IkbYTFqYpuoKNoksREmd0APsxzgbm5EAF8jJQgpOxVGCVaZRQNFRiWDLpMrdiwNxpKx1FtHxHhVXJ06demAXqQ4qUriktvq1VvGAGJBJJ1GJiwxlaVdqrKxqElNJQSzFOgRVFjI5ARYbAY23Z/gGZzKEUwO7hPbq1Fc6W1mDT1qpYg8wZBiIOLWugjMcfNWqtGvUNPxg020qZRk9kVANnbaIsGH8o+gSJUKzoSoKCzMDBEBTImAJE+txj0zOfs5zGglKOWWo1IN4TU1psWmV8TvddxfVeLYX7LwtCnVq1EYPQZlaBTBBYoo70tFSQdUBjoCg7EXvLchGF4D2LzdcsopKt1BaqfEm8nw3EWJMSCFBsWmKjkq9FDU+oNOk2wYaqwWppLqGEupJ0yRsLDwnG2432pGVWpRFClVapqCFaqn/NQBj3aKWSLeEvuWvcYFZdVKJXzaAaygpQTpcatZDvJiYBLzqABAXUZFUuBWzP53tK7oe9oK4YwHDE6YEFUJ1ReGN55TBgNzmX1UbzKk2O/wAOuNN2e7MrnKiUJpmnpqsag0htcAaCqvqIHhKnzqXO+HdqeCJl8wyLIpuoK6uRBamwmT9tDz5jESvcuJjM1xwNkqdBtWui1TSZOko5DBY2kPqPn4d4ED6NGppLhKp0i7AeEKx0GfCYk+Gfyws3k21HSJj9fhjRdl+09SihFNkUgkspQEVPCw8TG5BJK6do5E4m7GAxktZQNFPkSwML1kC/uxDXmygdLYv8SYVGZx4QzFtIsFkzpA6Db0GKbrqqL5kSTsOsx+RPliLA5kKTCQASWO36/W+Ca8NcK5myzJXcixJIMELpk7EyL4HO3UCx8vui2LNKoSJEaQAGPr1HU3j08jjKV3bJZ2spIvJUibX57kTa4+WEmtQkeKdoEwSLrcXIBE4VLOiTYzMm5EgctvneOWOrVhiyswafDcgiY2IuN26T5YEr0ZJOtdSwcmDZYAbblEQDy+Atjr11mUfRbTKruPO4v+WIMvT7sqZ/iI+Mz03H98ScYqLdVOoSDqEAE7mwYjmed45bBarZhRa4Z2rbL6yijvO7ZFqAQZYmXaQfFpJEDy6GaR4i9cNrdYp0z67k6gCCCQzXNiF2suK61AIvJ6bDfYRygD9HEWYrlKgZZpMpnUpIIM32uI6T1xvGb24GkgjluCValVQQBUYIVBuDqIHiC+wJmx8RsADIOCnG+DVaKF9BSkyoVKQURp/y2cSWHtiCZ1aNQAAxX4V2crVNDUKtHNNUCs1BiQ731lGuA4BRZ8YN4ABwTopm6AqZVsoK5qOGCg60VWn/ACUHskkQTP2dJAuDskgoy/B65SujbAN4oDEAExLeE8yBcGTvO2Cn0OlWRBRraRrhkqeDQWBYFTcEASpMi8QAGw3tC70qSJVy1WiIIptUSAoLFiqEDxSWMk3MLYRYVQqMx+pmmzgrCF/HP2QoknVYAC08hhbaBT3PSM7xgAjugrAIGIVXedY8JMWExPtSZG5uRtXMVA0e0ogEMBEeIljyB0kjrLbAgzNwLLZlcu4VKeXKVNLGp3jVQe7V47sIWIFNRp1MsSY2XBOpwik2lnrGoQjMpB0E8+8VVMiRcKZsZOqwHJiYTTzL+fAbIo0aClGJBbcBgQCq7KCTt4fDBFgBgKmcp0SV8DaBBMEkmSQ0zp1gnoIgYn+ilamnW9AQxIqK2jUVIi3i8XiHyk7mHhuRpvXYV2XTDzNRgWcqSHU6BzItcm9iDaYYTe7HmoX+MJmDoSkiOx3aX1SIICwdRLFWte3ngh9EoMzd3PehnCgKzewpWDAlZ0kqNgsC0ycpmuHlanhR1gsDq/gtpEbxBG/LlgzwviiU8q2lTVzL14pgqCiq2kMwO+owRNoBJtvh9NbJj/JTHCqLyzVbsST/AJhuSeaqV+BIwsX85xF6TmmppELYFUVAbbhWuAfO53wsQ4zvcdeouH8EpgCo31tRoK648FOSBMxqeAZkeEQN5Ag4nVEOASC1pteJCgDZV5+WH0M0tJBcMbsQ0TLXsfLz/LANuIlnZpm0X2E8oP63xTuTJsvvXCgBSPZixja3O3nHn54t9ne1NXKVAULRI1AEBW0tz5cyL9cZ+rW1XIAAi21tsMGYNQmTC/r7vl88Wll1Cj6W7P8AabL16IqiogLSWDMoKkWgibAfdfnjzL9o3FaNPMnMZSqup/q6yo9nAFyYHhIhQGm5uDIM5HgXHzk3ladJwQbPTVonYifwO043HZbsXVz1Srm6lVQrkMirJVXkzTdGuAqmAQZEqytbHRF5titzzyjkc5maZrItRqaGHq20jUNBlgNRTTY+0AN98EOzPZf6U666hQF1Q6UZm1EsAsxA8KM0wYAFt495znC++ybU6f1bssXC+0BoIeFgjcG3pyxU7O9jhlKj6SrUnhoOqda6dNiSogLuINwOQw6Q6MdxP9hw0k5fMEuNhVUQT/qQDT/ScZbjPZLO5TSc0S9P2EbvC6ib6RN1mCdgMfQGMx+0TIGpkapB9iKkWvoYEm4mwB2wqGz554mwWpMdD+P347xh6YcikSwIBJbSJMCdN9tWoAmCYGJ+0OX2b1+V/unB/sRQptT1saprXpU5YBEB0+JTcgqLhTEnYNylQshmSrLCqRMxtjnDERnqa9RPd/VgRGost2n7IA5XO2xOJ6qdfmCPkbj0xLwnKAlmsTMR0AE9OerryMjbAkUQVcsWqJTWZdgtp5+m+LfEcsqu6KSwnwt4ZiTAAViI3+0RiXJ5UvmCwY01pqSaiozFSwIBUKR4vaO4srHlibi1AKp7qSi6PrAjqKpZCwYagRTj2dIa8E3AtM46aESAWZeCWJ1T9x57/oYucJ4UahQq0AuqtF38WxWmPG4GlidItGI2pgAEW07id5nmCLRE9JwQynFYOg+GmCSEJaFGoOVFzvAH80m98Qq5EFOK9lXWmDsZ1aWsQpCsarXgJ4mUE2MKJuBjKVcsY8RNo38x8fTG57cdr0zYp0ly6JVpkS6myqLrSBIuobxEmBKixGMbUuBII5EyNoFgoHhIPryiIOLnXAyXgPC6dVh3lTQhOnUCpKsY0yhMwRqM2B0ESDg5xrgtJS6UFqVHQahUXSwaFDBo9oFiCZBPh2nS2JKC0BkZzFXU4QmnSFOCH1kq7u06lIPJbiVJGnFDhXFGpuqliV1oYLKdnBgkyjrYGXkLExi01ETPZP2e8CorlqbCkaboSHBM6nEEVGsJMXWJAVyJMnF3jfY1KtVqqBkqtB71Kjq6MAqBlCkCAmqRN5I54odhe0lE09EPTlyC1WqpHesNRpoCRAIMqFEEBuYM7bF3TNEk0eddsez1U5d0Y1K1MKBLOGhhtUOoBwSIWAWEzYm+PPOCcToI2j6LTFalGgrI71jVUFauqV0xKmYsTEG2PeeK5+lSR2qFYVCzAxOkeXSYHrjybtJkW0vWWRSdQ1OoukdxVJBFLXTOl1IDAwCAWAHPVSZMkEO03FKnD6S6yz5pqbFGKyVsFKMx1d7SF/bMyAbg2B9m+O03SpWzldX72yqAAUZF9lxZiqrpUabt0PLZZXJVuLcODu6Cpc0qgprJsAVaSSCHDDUumSoaBbHnHF/2fvl6R7xilVKbO/jpsDEAKoU6whWYY21EJEnUS7E0bXO9nWqd1VTVUFUE09R0sJXSPA0L4vC0k2kDSSRObOXFas/fMVIDKQ6ywZftHuwJCkGAxmPsi7Yo9j+P5mnSJA1U0QDTUINPwloaC6kFTUpqAPakRsBj1fg3DKeZyYZaZXUARSZiApA0yWW51C58TXO8iRGWNWkJLU84o8ConLt32lK/hVbkhgSupoAICKNVxJMgjzC5BTUrIqUdJAnfYAeJgZ0qZB2jrG5x6TxXs/RyiF8wyBZIQQxZgviAFjEkAGbCdxMHG9na4SlmK9ULdDSorCgKzDxVWZgAdI0jmfFsN8crTvu0X5HVblSh2XzDKGXLOwaWB7jVq1GZktJmZwsaGlmOMVVDpl3CMBpAWkoCiwEGpIgAC98LGuSPqFI8xpqCviaBz8p3IHXDEyTF9NOahvp0gknpbfrzxsB2F1sS1VkmLCk526EgfdglwjgSUGLGrcyphJLId1YuoifLl5WxhmoEYNuH1e673SxQc9JIHKSQI36+WH0eFVV1FqTqBvKsOdtxvOPTxUmi1AVKhouXJQwAdbFmHhAgaibcsR5+gHQjviGYiWME7gkzEzazGffhPGS0KpnlkHUTEQ0X/X541HCe2VXK0DQk6C5Zgsal1KynTrBFwZiNx5kE9wzstTpVmqd8zqRGkhZJO5YxBHkAPzsVezafXEP4qqkAsAQk7lYEC1rAW54lfUJPQVGi7E9vsuMpDtU1qXMNBZgzEgyIHOP7YMp+0fKwJLgmbRNhN7GIsP6hjIcG4YlAEklmN2MWDEeLQDsD0OCK5hei+9F/LF/1SvVFG4pceoNSFUVVCMCQSYmOgN+WAHF+3OWZHpQ9QMpQwIEMNPO/ywH+kqYELPLw7flc4nWoLQAJ8rYP6tLgHfDPKuKUZpX5fgYxT4FnGp0qxR6lOoFhWRiIDEBthz0rflANonGi43SBqVhy1uR/NJxmuD6e9dHZgj06gIWPFC94qmeRdFGOhS7bFVnFp+EemLnDqWmnPWSff/bDTSkAdYGLPEiEpEjeLD8MUUUMnx1lpVKSqhFSqGYsJJhSii9gBqfnu3xs0ONVRSTLkqUXlomTG7yCLcrT5nGnp/s1o9yoLulQqCzWPiKjUNx4Zm299+WJqH7O0DT37MsbaQLjpBtaRb4Y5JY6a0ZLTZhmpnvCoUCxm/335co6Ti89BUpVPq1LMpnXcCdQAQA+1DIQ8mCp3k43/wD0Xl1pMqqdRB8ZZtUx6RE8oj1xBw/snSWkoqJL7tocxPQegjExxkiXFowWTq0adQF6LRK3V3V1hkJ0mYuqv+77e4gHFfP8XFSoQaFNLsRo1hTqgzBY3tygb26bd+wlG01Km53A2JmB5gTczNrbyM4t+zpTLUK8MJOlwBPswJUAC+rcdNr4tYqaphRm+JZtHSkFQKQDLAsSxkkAhjAsTYACb87DVBBB5/rrAGNf/wDTuuUX66mWCqSpnTqvIDAXHs8uvQS3MdhK+soj3AaGg6DFxcEkSCR0nBnXkeVlz9nnbunlahFZHK6PCVUmAW1sSpaIkk6uVwAdWPQMn+1ak6VH7sqqlhTJdSapXTK6FJKnxAyZEHfePLG7EZotod6Y8ai7RqGwZGIiILSLNY+EyJov2UzCwCCGZC4WxkDmSDABtvzte2NliodNHpHEe2eWz1OoUptrZTSsIZhLMkuLKPCd5jUf3sMqVKf0AZd2FRzVVy+kqFsEkEOCWVRba3h5AnHcA4LnLfVMEDHUNB8QIiJAvEdZF+pxpDmFUnvVCCQQGVVn4xAHne9sJ/UJaVZDuzc8E7TZWjRWkGICWHggXJNgpIAvAHLHlPbXtw2czWhwtKmjGmpDO2m/ichCNZItyG464KvnQ5kIPJgsE2BEDxGYMRPPbGWzNGixqv3bl9wrT7IgOReZ8VmuBAgGCcJY98DTezLqZall9L1Kq52k5jSrVUdWIlzBAiGsQW8QHnK7XsDx5Mv9JCuKtI1NVICUgMJICGdPIcyIPnjyTKZyGAKhlvAaNjNvXe4vJONbw7igre2CAPiSNxYyRB+/CnjOOyDk1f7UuMUsxlaDJ7YqFWmQyAreREsnmOmAnAsmtelCMpp06gVp1Azcq8TuwpzqJEajboL7S1wyjSQAsmwg9LnE1HOdzlEpCTEuwBganuZIF7QLnljOUliJORUttS9nOIOjsvequm0FwYjl7to5bYWMZX4m2ozJJMzJG/lGFgy/n3IPTDwpf38SDhCD+I+mJmq0hzBn0wn4iB/zjizyH1BjZFPIeQgY5Ty1PbTM9L/HFetx5ALrPvX/ANxxWbtKOVMe8r+GF3B1Ax3CxOkqOUwCeW04d3cAGPTAB+0xOypbl/y2IKnalxsQPQDF6i6hqNW3hPqMI9NH69cY/wD6sq9RHoMNPaqpygfD88OpB1GbjvzHsxtucSd8CIK+8HnjA/8AVdbaR8Fw09qaxsGA+GGoyGsRkvFwO+qxzcm/z5dZxj6tCKi/6o/H8DjR57M6aepjJJ3m5JMkn34z+ZqlmApxM+0bgQCbzaImTyx6UdEkaIKU0vPSwxNQy4rZjLUzs9UFo/dTxH/txXy1cFTeQvz52+IGOZnMNSqUqiGCFa/rKnbyOB6rQGeqigJgseZAMXxAtB5sSYt8sebP2orm+s/FsRP2lrH7RHozD8ccXTZPU9D0diyb8jEdPPFmjm+v6/W2PKhxyp+839X5jD6PaB1Pt1P6h+U4HBh1WesalPSbfr44Qyqt+70g7zE9Lx648uXtNV/fb33xtuwvEjWo11ZpYwKfmdDgxfl4duuCOFb1BSUnVBc5ND7JBM+n654rmnty9fwtjCJ2nqCPrBP8w3HqcR5jj7swLHUR/EcTkYs0T0Y5eRBgg7jcH15EYhOUVDq0rIG4UTHkfhjGU+21YDmRG+/3Yl/64qkbj1IODIwzI2CZhon8Th68Uba7DbefljH0O19RSfZIO4Ij4EYu0e1epgWVRaDp3OJyMWf1CXGKitT+rpoKkjdFmN7HrMfPGVzHB61QsO7kaj0tEDaL/MXxpG7SUWIkEX6DoeYOJBxmg3M8rSwxSclwNu+TA8R4O6uNFLxGJUgWkCLEiCYmIwPdXDn6qoCDGxPitB235/lj0+j3P2am/wC9P43tJ3xI2Sp6HOtR4TeP3QSAfmcWsVrRoVWYLtDkGQIrNqYqWY2gkkm0fZkgD44HLn5UsTcxc8ztMfM4ZR1LVJrhmBmZJJHx99sbTK8Bp06Cd6KYOgSpiRuR77xN9vLGkmopWaSRi/ojG4BIN5gmZ5zOFjbU+GowB10zIF9RHLpfHcR1DPKA6/FKjH2m+EYg75jN/wBHHaVCqxG59MEafCmO9usMPwxn2ojtQMNFom8dZt8scFMnmPIXOC68Gbr8zh68B/i99sGeIZo+AGcsTaQPPHDlj1B95xpaPZnWdKaqjnkB/fFbjnBxkCorJqLCQAZHoYIv/bFxebYqPdsgB3MHc4d9EETJP68zglw2mcwpcKq+IrAHSPjvh1bhB+0VA9wGE506ByadUBmQD/n8sTUq6JJCknr/AG3wWp8Hprc1B6Lviw/Cqc2LHfrhdSiVJmZ4me8iQVAAAEHlffEIyZiJIBBHn6c8H3y4BtPvI+7C+jHpPu+UDFdVlKbA1PItFmtHP8hh5y7kAeHwkxfqZM8sGadLTeYPp/fCquSdwfd+WF1JWLM2CFyRYfYX1bf3RGFU4dYSZP8ADt918EAkGQYO+334nOaMdYjlP5fDDzsd3uA2yZ6T8cN+jnpg3qYkADfkIn3Rgrwzs2XeayMtOG5gMSBa0zE72w023Qkr2MhlciajqgESfh1Puxu+GUadGpRVlOlR9kEmAZkx1aL+Z64tUOAUKbF6YcmIAYzvz8KAgW+W+O9nuN0G4iaCUyHFKopeAAdJRtAHPY79Mbxi+TeCyo82zeUio4WYDsPgSPuxB3J6j5jHonFOxzVMzX7nQQrnw6gpGoB7A2iGHPAqr2RrLvSb3aT8IN/niHmT2MnFmSCHEktsb4MvwdlMFWQ+akfgML/CP4v192IzkNMCgH9fojElN/X3QcFn4M8W292GDgjnZSfQffBwZ0FMG1KzfZb4gj8MPp1qh5D1kYNUuz55hv6f7nDx2YB2P+2PxGF1Yh+gUubYf3wQ4dmGdxIsCCeYsR8Ti2OykfbPwt9+JTwMoj3JEXERtyBn9RiXiJrQpQfCAnHcmQ7OxJkgACYHmPj742xV4jXepAYnSCABN42t8AMSjiDanWoBAtp0mxkwARtzJnyi8nFXLOYZj4TqF4BgCZt79/gMVb5HJseuWqxYwPMpP34WGtlwb6jsNyemFhZiMpuwoFrD4YX8wH6+7EK+pPXbc4k1dASfISf7Y5CNBRO59/6HriQKvLlhr1fIxzF+k8sOD72/X6/QwCs0XYjMfWVEmJQG45g//LAb9sGWBWlU9V9TpmPWFPwOLfZt/wDxKA2DagYJ5gx84w/9qfC9XD3sZR1qIR0DXn+VmEn8cejgvNhnTB3EwPY2v4Ki73DfERy9BjQEDp8r364yvYl/rXH8G3oy/njYPQJHO+0jr58t8cuMu8zmtStVKEXUbdMVGdOQ+H44u1OEswsojyBP42xB/g5Ew6rzjc79OW+FHDk+GGVlbvRuBecMNU7fj+cYtpk6ckMWYjppHL3yMSijTU+GgSOpZo+Fh8MadFrfQeV8g5hvIUe7CXIM8QrH3YKpU0yVUJAOwUfh5i+K9Ti6ifEXPMUxN/db54qMYvZ3+CkkcynZ7VdiAOZlZxfo8DoIJY6z6xG37sn54zuc4rU9kBVk2mWb1g2n0BwwcIzFb22Yg/vGBAHQ8vdjXpqOr+SqSDWb7R5ehIpgKb+xpn0JEm3qMDh2qLie7OwAIYAje3Mmfww6lwClTEuwPpb/AHG/wGHLxKiPClAEDdiB6XZrkeRtfzxWZfzQrUrLnQEd0pIoIMs1SNRt4QfaJ28M7Yl7AAJnqVRizPU7wQWlVlWEAsSxJEbnniPjfFaoCqRSNBh4iPEPNL7QOcenXFzsxxGmr0RSp00Q1k9mTJDJO5N4iZkwR5YFJ1aXyDZqeJ0X/wAQPdgA1UVpOx0rp5GxheXlizSyOZW5phweasReeQBj3RGB/aPMU6Ven3i+PZHhZXSbQxg8xtguj1UFqoi9vxuOt8EpNPkYwVKljoqWG2/wtz/LENQiWDoGW5AZEnbYyOs4v0s5WUbhp5wDf+Ux8sSHP1QAAA0HzE+W5tfE53y3+0AJqZSgb9yh3sAy/DTG04ip5amu1Jh0IdgIPmbT8cF/8VKk6qc9bzHKBKx8ccHEaOkFqTzzjSB8iDtiXKL3y+1BS5KLZWmf37by4aPSQMV6q0oEap5gja29t8EatXK7kOPc8/7dWIe4y+/eOo5TTeB/5YEe/E5YPhP9hSKY0kWe3SOnS+HFpnxCQYvb++LT0ssR/wDdIpF5LoJ+LDHamUDWStSfbZgffZjPww1hL/X5KWmwIzvAzVEhkkRcnlzENtgHnuyNV40FNyfbQHnykXxtqHAaqQRBkGCCf/bjtXgdYghdII66ovzI03xSw14fwKkzzxewtcCNEfz0vxOFjaNwXOgx3lP4f/DCxfTXqTkRQ+hN+63zv6mNhbHXyhnZvg33xGJE4PmVPgz7Ab/WUaTRy3ESfdhPk+IKT/4qiZtPdpJieW/wH3Y539Oly/Yz6S8nEyZ3g79G/AAxtz+GHNw5ifYcxtvG874gqJxFRPfURynuln5g/qMVWocSG2ZWJ5ILk+iem+2M+nh8yfsLpryEYNCtRcoVPeLu3IET8sbvjdAVaFSkYOpdP9Xh/HHl1VOIRP0pwTItq3PIQJ+GPVsvV1Uw24KhvkDjrwMmWos0iklSPAcjmFZbwij2iQQPxYnyAxpuEZGpUpqy1tSHURC3EW+1B5fd1xje0+Xahn8xS2QVXK3sAx1CPcRgtwPjdYUlpUySFmNKyZJJ5eZ+eLmptdroDVnhRNtdQxcyQo2G5j03OKlNKKtpk1HNgEkm49YxVy+Ur1DLCZ//AGOYG+6rJmcXKPBHK+KtAB2pBVF4tO835+eOftX3Tv8AAqsa+YZfaUUVj7bAb9Au/L8cMGcVxppsah5d3TsBtJZ/1bEpymUpNLBWb+Lxke68fDDMx2sAtTXw+dgPcpvzwRyv7Ie48qG/4VWe7Kqgc6nigdSNp8sV3qZdCe9qGsRsqWSfPSAPnOGjKZjMm5hd/FIXysBf3/HF+h2YpU4L+M/0rtNhuTY2nFSxK+6X6RVFGhxoFtNGiQegFz7wCcXTlMwwJYimo6As3p0HyxaXi9Ohay+SAT8h164oNxutU8NJNCzcmCT74ABvyBP34zzN6xVerDQiqZNEGqoxZur3Pnbbfl92Inz0q6U0Xxbs4E2JNpIUe/oNsQZ5FpsGqEsWJsLkxviglfxyiQYI1NJmT0292Bed38GVVqU61HwahZixAPhIIAB1SCbmbCOWI8jme4hu8qKJBOhiZNmkqD5D5YuDhVWqxjUxJ89+k/DBbhnZMgzVWBtpsSZ9NvLr589HipblZjX/ALQM8KYWoK1OgCXXxiRUtqCiQYIvHrgHwjj9eqsJXoGGj29LGPLVG1tsaLtYScpSdEFVhptYkSkE35ggCPPGWyPY+joPeU9WqCwOmJgxEbRJvzwTxI3ZblQdp1M7OplFRfLQR6ybn44lbjFVQO9pG38Fv9v6+UhKPZbLUipQOp1AHQ73vtIO0AE84xcqUAAYqVrQCNRYAgED27c5PpM9M3jR4sjqJBFeOruQfL/MUfM/P1w6l2jpyCRz212+MHASlQzJ/wAvNAXJvRUwJPhsbr+WJ69bOqfB9GqiBaorAkwLgAwL8v8AjDWJf+X89h50wo/aWgx0yZm4JUjqOn9sOPaLLkgLIkXMCJ5ASST64z3f5gTryOXqzfwOsmb7Mk/8YjfPUkJarw2olhdSjab7jS4I/ARi8z8odvyaOjxqiWvVhuUqx8rGLYmqJl3JGqi1plo58vEN8Y9+L8LY/WUsxRPmK1reTNib/EeHNGnNulzGpum3tph03wh3I0VTgdB9lo3+1SamD7oxwcCVT4TmFI6VaoH+1gBjN1OE5WoZTOqTyM0T90c8S5Dsk4B7nNxafYkDrGltueLWnHyO5eA23Bq3LM5wD/8Au/4mcLA9eCZ0W+lqd7kPPyMfDCw79H7it+CoFz1KIqCuu8OAwMbywhj1uZx3M9q8ykasqF/0uyk33Eg2+PribL9o8sTpqhsvUjap7I6rr2ME8wvlguuWGkGiywSI0lSl94W6nFKXI9QVke28zro1acwDENA28j1O3PBan2oyrn209GEc7WIti+OIVKY1VUWoBuUBn+kKSeWw29+I8vxfI5o7I0byit7mgaljzAwPUBubNN1dQyiVEEaZvO2x5fPGj4XXIy9MMdTaImDeLbemAY7MZOpOlU9KbMse4GB1uMX+yxWpll0agEZ1gkMYnVcgDk3/ADhxVcC1POf2icDH0xqp5pTBHnBWfSFX44p8F7aBHNOogKDYqoFx5C1/1vbW/tW4TVqdy1BNbFihWCZ1CevIoPjjCUuzhpMRmSaTkz3S6TPvDEX9OvpiJqNdwroNHtMWLEKqgiAWNwAeQED3kHbFRqVWuZ8Tc5NlE+v4DlibKpTSIWDIknVqtc8zykcuWCDdoKYWCSTcW8rSII9wtjBYiWmHESlZUocAVL1XPokR6SfyxcIpUxYDl5zG8zfy9YwNrcRNQ+FYX1MnrOK7pOrU0QJvPyH/ADiXDEl/clRCUrCmY7RKPZDNaZsAPiD8IxRr5qq9iSobYCbxe0X/AAw1s3RpJYMztz6X36AW5TOIP8UrOfCxQDkL26mZOBRjHZe5ei3HLTVAS7KG5AiTbqNpPTHK3FnI8IC2AJ526kWte3nizlezTMZcATNjz6crC836HB7K8FWnOkLcTq3v0iABYi/memIlix/JOdGZyfZ2pUOpoAPMzufTcR6b4O5bg1NBcaj5zG3T1B+JHngm76drfCev3Y7TA57xBg8vhM/O2OeWJKRk9dyAI0xOlRvG09IjpI/C2LKC173sQBP99m5dYxItfxEC3mBz+J/XygrVbyLjlIgQJ5Rt6ztiNRLQsBdUAgxE9I23+PL8MOZ+t59w3HTyxTZCGmfLn59fwxJ3UWA3vIn4mfQj4dYwh2W7k7g+4x5xfpbbris1TTBIM8vDtv6Aj+2+Ha1G884m5v6bj9c8NZ+UwPUeXWfPCVC0JW2m28W363G/M4jPMkHoTB6/d+ueI9QHObT8YP3Yf3g2E+hN9tsUDEjNtBI6EfE35fq+OPmItpG5393ntv8A3xxX3A3m9tz5j8Zx1nJsSAPyvziwwaitj20EEMFIuLiefmPmMVWyyTPcpEi8L98TMiR/bErUwbwJ/KSB1/5PphaY2ETePcBtO/L8MGZitgfOdnspUY6qFJucgaPcdB/D78Ua/YTLEymqiTtoZgOhPiv5xPyxonqdVHv+PISpv874gFNReYJ6mdrQJxccSa5KTktgC3Ymp9jO19PLxt+DYWDxtaw/p/LCxt1peSs0vIPMVdQKhhIFxYA8vUyf6iMVaPDRTJOXqtRdtNl2iCdpIM2Hwx1TpEBgE9meU3sLxOx93vxcqZkgrpidG4gH92JHlt0FovBiGI0OGKPyvbGrTOnNUdarvVpT/uX960wvwwSpZXJcRXvJWowt3iErVT1jxD+YEYFUqigbCd4ubHzAtf8AW+K1bhNMsHWadSxDpIIN7giOXux0xxk9zoUlIJV+y+do+KjmBmQNkrAawOQDyJ95Hpg3+zji7tUr0KtE0KihX0kRNypIsJ+z1G18Z/K9qsxQISuBXUtHer4XTkC4jSR5wNucYNdne0FVuIrSb/LekSABIuoYEn1Vl5D346YSvkX7NP2jrtSy9SpTXW9NWdV6ss268+V8fOv0qpUrtUqMWZm1MTNyTPu9MfSvEsuHRkY2cFf61IP3jHzPWdwxuQQSp5GRv67HFsTC/wDiUWZ9IH2Zv8N/jh9DitPcgn3D53/HASnTB6D7vf8AHFlcuJttbfz8sZuVKkS3RpU48ijwBYgxAMmRaTHWJk+k4rVc1VrG1hAWBcH33nlijSy14Em4EX3naMHeHcKOnXJTkdiN+oP6keeOaTUSOp4H8O7PeyXsJuo3/UQPeemDWVpqqxSUqBNz6cpiTihQy9YES3M853vt8fhzwZVrACZmB1MTc+/kfzxzSk3uyd9yM1wLQwIuWuQJ5ahbePcMdSsO8md5F5/XLfnjjsAYFxIvHLle5ne+I1npfexJ28pvy+eIFRPUrA2B1T8pO9v+OeIBVedjYe7136/hjgoteR9kwBE39D7vdiUUU2InpvHWfQDl6b4BMho1ptcffEzsP1viylRQNyY6fEE335fljpy88oEjkfKI6X+GGC0eLlPSTcwR+Xn5QCsnNZRewJnbf33ItYbWnHFqxPKJM6gfT9eYxylQBY9JgkbkWtY+/lv8ZTQUkgDpBYfMT5T8/I4Gg3Iu9Mb9ZBiLb7+cDlhJVUjebTFvPeeREb4kqZcDYkcomRa/re55/Ddr6VBAJYz9qJFp/MR64SSGhhEX6ybATIvy8x+ubWMsOu29jNpn3/fh7VFFxeSQGN/f5xiF82GPOBtpkifM+QJ26n0xWUY7WVi6/O/l0n88c1kC4A6TBmOQ6bnpsffDXUbKthcmDvaPfOG02MAzAspt/Ly5QBsD5ROE0Q0WfpZEX+/zk3t5+8bWnpzEjY859P8Agb4pd6AbKPh9kfvGTFvPlhAAz57GeXn7vdgyiLDVwSYuJ+Hkf1aesHD61cFZIE8vK42v0nFHSFnYGY5en5dcOJtzA/Acuu8cueHQkQ1qZLEkrPkp93XljmJRX6xMnyx3BQ7Zw3W9/wDg4hO6DlqYR5Xt6YWFjPkSGVfseZWfOw3w3hTlqyhiSNTWN+uFhY3W5vELkQGI/dJ9+qJ9YxL2ac/TKIkx4bf1Y7hY3w/uRcdzeZvb+nHzx2nUd/Vt/wDmrf8Ac2O4WOyW5TK2VQTsPtfLF02Rf5Pm0H4jCwsYSMGG+zKi9ttce4gfcT8TjTt/mR/F/wCoYWFjjxPuBEeZtIFoNo5eyPuJ+OH0twOX1nyE/fhYWMQQ2mP++Pw+7HUYhQZ5T81xzCxT2EcrMdZ9W+U/2xFWbwzzGmPjhYWBikWQZEm51MJ9GtjmYYgWMeyLesfdbCwsDBlwqLjlpmPePzPxxJVHiHkgPzOFhYYFNm0ohFjO4scMzRsP9H3gzhYWEt0Ed0MQS8G4jbluMPc7+U/+rCwsXwaL7RlazGLX/HCC/WD/AEk/7d8cwsQZEjKLW3AJ8ySL4RHh+PyAwsLFIXJykL/r0+7FTr/N/wBy4WFg4NHsSimOg+GFhYWKMT//2Q=="/>
          <p:cNvSpPr>
            <a:spLocks noChangeAspect="1" noChangeArrowheads="1"/>
          </p:cNvSpPr>
          <p:nvPr/>
        </p:nvSpPr>
        <p:spPr bwMode="auto">
          <a:xfrm>
            <a:off x="233363" y="-495300"/>
            <a:ext cx="1800225" cy="1352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farm3.static.flickr.com/2738/4246737824_9ec9f75f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3700" y="2506663"/>
            <a:ext cx="4762500" cy="3571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75782"/>
                                        </p:tgtEl>
                                        <p:attrNameLst>
                                          <p:attrName>style.visibility</p:attrName>
                                        </p:attrNameLst>
                                      </p:cBhvr>
                                      <p:to>
                                        <p:strVal val="visible"/>
                                      </p:to>
                                    </p:set>
                                    <p:animEffect transition="in" filter="fade">
                                      <p:cBhvr>
                                        <p:cTn id="13" dur="3000"/>
                                        <p:tgtEl>
                                          <p:spTgt spid="7578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fade">
                                      <p:cBhvr>
                                        <p:cTn id="18"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926219E3-66A6-4DFB-9DCE-8CE498551D06}" type="slidenum">
              <a:rPr lang="en-US"/>
              <a:pPr>
                <a:defRPr/>
              </a:pPr>
              <a:t>119</a:t>
            </a:fld>
            <a:endParaRPr lang="en-US"/>
          </a:p>
        </p:txBody>
      </p:sp>
      <p:sp>
        <p:nvSpPr>
          <p:cNvPr id="3" name="Rectangle 2"/>
          <p:cNvSpPr/>
          <p:nvPr/>
        </p:nvSpPr>
        <p:spPr>
          <a:xfrm>
            <a:off x="2933700" y="609600"/>
            <a:ext cx="2901950" cy="641350"/>
          </a:xfrm>
          <a:prstGeom prst="rect">
            <a:avLst/>
          </a:prstGeom>
        </p:spPr>
        <p:txBody>
          <a:bodyPr wrap="none">
            <a:spAutoFit/>
          </a:bodyPr>
          <a:lstStyle/>
          <a:p>
            <a:pPr algn="ctr">
              <a:defRPr/>
            </a:pPr>
            <a:r>
              <a:rPr lang="en-US" sz="3600" b="1">
                <a:solidFill>
                  <a:srgbClr val="FF0000"/>
                </a:solidFill>
                <a:effectLst>
                  <a:outerShdw blurRad="38100" dist="38100" dir="2700000" algn="tl">
                    <a:srgbClr val="FFFFFF"/>
                  </a:outerShdw>
                </a:effectLst>
                <a:latin typeface="Antique"/>
              </a:rPr>
              <a:t>Valley Forge</a:t>
            </a:r>
          </a:p>
        </p:txBody>
      </p:sp>
      <p:pic>
        <p:nvPicPr>
          <p:cNvPr id="4" name="Picture 3" descr="Betsy Ross Flag.jpg"/>
          <p:cNvPicPr>
            <a:picLocks noChangeAspect="1"/>
          </p:cNvPicPr>
          <p:nvPr/>
        </p:nvPicPr>
        <p:blipFill>
          <a:blip r:embed="rId2" cstate="print"/>
          <a:stretch>
            <a:fillRect/>
          </a:stretch>
        </p:blipFill>
        <p:spPr>
          <a:xfrm>
            <a:off x="3962400" y="228600"/>
            <a:ext cx="838200" cy="439738"/>
          </a:xfrm>
          <a:prstGeom prst="rect">
            <a:avLst/>
          </a:prstGeom>
          <a:ln>
            <a:noFill/>
          </a:ln>
          <a:effectLst>
            <a:outerShdw blurRad="292100" dist="139700" dir="2700000" algn="tl" rotWithShape="0">
              <a:srgbClr val="333333">
                <a:alpha val="65000"/>
              </a:srgbClr>
            </a:outerShdw>
          </a:effectLst>
        </p:spPr>
      </p:pic>
      <p:sp>
        <p:nvSpPr>
          <p:cNvPr id="75781" name="TextBox 4"/>
          <p:cNvSpPr txBox="1">
            <a:spLocks noChangeArrowheads="1"/>
          </p:cNvSpPr>
          <p:nvPr/>
        </p:nvSpPr>
        <p:spPr bwMode="auto">
          <a:xfrm>
            <a:off x="3200400" y="1219200"/>
            <a:ext cx="2438400" cy="366713"/>
          </a:xfrm>
          <a:prstGeom prst="rect">
            <a:avLst/>
          </a:prstGeom>
          <a:noFill/>
          <a:ln w="9525">
            <a:noFill/>
            <a:miter lim="800000"/>
            <a:headEnd/>
            <a:tailEnd/>
          </a:ln>
        </p:spPr>
        <p:txBody>
          <a:bodyPr>
            <a:spAutoFit/>
          </a:bodyPr>
          <a:lstStyle/>
          <a:p>
            <a:r>
              <a:rPr lang="en-US" b="1">
                <a:solidFill>
                  <a:srgbClr val="FFFFFF"/>
                </a:solidFill>
              </a:rPr>
              <a:t>Winter of 1777-1778</a:t>
            </a:r>
          </a:p>
        </p:txBody>
      </p:sp>
      <p:sp>
        <p:nvSpPr>
          <p:cNvPr id="16" name="TextBox 6"/>
          <p:cNvSpPr txBox="1">
            <a:spLocks noChangeArrowheads="1"/>
          </p:cNvSpPr>
          <p:nvPr/>
        </p:nvSpPr>
        <p:spPr bwMode="auto">
          <a:xfrm>
            <a:off x="803275" y="1585913"/>
            <a:ext cx="71628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 British Army was 20 miles away in Philadelphia.</a:t>
            </a:r>
          </a:p>
        </p:txBody>
      </p:sp>
      <p:sp>
        <p:nvSpPr>
          <p:cNvPr id="20" name="TextBox 7"/>
          <p:cNvSpPr txBox="1">
            <a:spLocks noChangeArrowheads="1"/>
          </p:cNvSpPr>
          <p:nvPr/>
        </p:nvSpPr>
        <p:spPr bwMode="auto">
          <a:xfrm>
            <a:off x="1143000" y="2084452"/>
            <a:ext cx="6934200" cy="461963"/>
          </a:xfrm>
          <a:prstGeom prst="rect">
            <a:avLst/>
          </a:prstGeom>
          <a:noFill/>
          <a:ln w="9525">
            <a:noFill/>
            <a:miter lim="800000"/>
            <a:headEnd/>
            <a:tailEnd/>
          </a:ln>
        </p:spPr>
        <p:txBody>
          <a:bodyPr>
            <a:spAutoFit/>
          </a:bodyPr>
          <a:lstStyle/>
          <a:p>
            <a:r>
              <a:rPr lang="en-US" sz="2400" b="1" dirty="0">
                <a:solidFill>
                  <a:srgbClr val="FF0000"/>
                </a:solidFill>
                <a:latin typeface="Calibri" pitchFamily="34" charset="0"/>
              </a:rPr>
              <a:t>The Patriots’ victory at Trenton was behind them.</a:t>
            </a:r>
          </a:p>
        </p:txBody>
      </p:sp>
      <p:sp>
        <p:nvSpPr>
          <p:cNvPr id="12" name="TextBox 11"/>
          <p:cNvSpPr txBox="1">
            <a:spLocks noChangeArrowheads="1"/>
          </p:cNvSpPr>
          <p:nvPr/>
        </p:nvSpPr>
        <p:spPr bwMode="auto">
          <a:xfrm>
            <a:off x="982980" y="2546415"/>
            <a:ext cx="7543800" cy="461963"/>
          </a:xfrm>
          <a:prstGeom prst="rect">
            <a:avLst/>
          </a:prstGeom>
          <a:noFill/>
          <a:ln w="9525">
            <a:noFill/>
            <a:miter lim="800000"/>
            <a:headEnd/>
            <a:tailEnd/>
          </a:ln>
        </p:spPr>
        <p:txBody>
          <a:bodyPr>
            <a:spAutoFit/>
          </a:bodyPr>
          <a:lstStyle/>
          <a:p>
            <a:r>
              <a:rPr lang="en-US" sz="2400" b="1" dirty="0">
                <a:solidFill>
                  <a:srgbClr val="FF0000"/>
                </a:solidFill>
                <a:latin typeface="Calibri" pitchFamily="34" charset="0"/>
              </a:rPr>
              <a:t>These became the darkest days for the Continental Army.</a:t>
            </a:r>
          </a:p>
        </p:txBody>
      </p:sp>
      <p:pic>
        <p:nvPicPr>
          <p:cNvPr id="10" name="Picture 6" descr="http://www.cksinfo.com/clipart/office/supplies/notesandmemos/note.png"/>
          <p:cNvPicPr>
            <a:picLocks noChangeAspect="1" noChangeArrowheads="1"/>
          </p:cNvPicPr>
          <p:nvPr/>
        </p:nvPicPr>
        <p:blipFill>
          <a:blip r:embed="rId3" cstate="print"/>
          <a:srcRect/>
          <a:stretch>
            <a:fillRect/>
          </a:stretch>
        </p:blipFill>
        <p:spPr bwMode="auto">
          <a:xfrm>
            <a:off x="990600" y="4343400"/>
            <a:ext cx="8382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719349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3000" fill="hold"/>
                                        <p:tgtEl>
                                          <p:spTgt spid="4"/>
                                        </p:tgtEl>
                                        <p:attrNameLst>
                                          <p:attrName>ppt_w</p:attrName>
                                        </p:attrNameLst>
                                      </p:cBhvr>
                                      <p:tavLst>
                                        <p:tav tm="0">
                                          <p:val>
                                            <p:strVal val="#ppt_w*0.70"/>
                                          </p:val>
                                        </p:tav>
                                        <p:tav tm="100000">
                                          <p:val>
                                            <p:strVal val="#ppt_w"/>
                                          </p:val>
                                        </p:tav>
                                      </p:tavLst>
                                    </p:anim>
                                    <p:anim calcmode="lin" valueType="num">
                                      <p:cBhvr>
                                        <p:cTn id="11" dur="3000" fill="hold"/>
                                        <p:tgtEl>
                                          <p:spTgt spid="4"/>
                                        </p:tgtEl>
                                        <p:attrNameLst>
                                          <p:attrName>ppt_h</p:attrName>
                                        </p:attrNameLst>
                                      </p:cBhvr>
                                      <p:tavLst>
                                        <p:tav tm="0">
                                          <p:val>
                                            <p:strVal val="#ppt_h"/>
                                          </p:val>
                                        </p:tav>
                                        <p:tav tm="100000">
                                          <p:val>
                                            <p:strVal val="#ppt_h"/>
                                          </p:val>
                                        </p:tav>
                                      </p:tavLst>
                                    </p:anim>
                                    <p:animEffect transition="in" filter="fade">
                                      <p:cBhvr>
                                        <p:cTn id="12" dur="3000"/>
                                        <p:tgtEl>
                                          <p:spTgt spid="4"/>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3000" fill="hold"/>
                                        <p:tgtEl>
                                          <p:spTgt spid="3"/>
                                        </p:tgtEl>
                                        <p:attrNameLst>
                                          <p:attrName>ppt_w</p:attrName>
                                        </p:attrNameLst>
                                      </p:cBhvr>
                                      <p:tavLst>
                                        <p:tav tm="0">
                                          <p:val>
                                            <p:strVal val="#ppt_w*0.70"/>
                                          </p:val>
                                        </p:tav>
                                        <p:tav tm="100000">
                                          <p:val>
                                            <p:strVal val="#ppt_w"/>
                                          </p:val>
                                        </p:tav>
                                      </p:tavLst>
                                    </p:anim>
                                    <p:anim calcmode="lin" valueType="num">
                                      <p:cBhvr>
                                        <p:cTn id="16" dur="3000" fill="hold"/>
                                        <p:tgtEl>
                                          <p:spTgt spid="3"/>
                                        </p:tgtEl>
                                        <p:attrNameLst>
                                          <p:attrName>ppt_h</p:attrName>
                                        </p:attrNameLst>
                                      </p:cBhvr>
                                      <p:tavLst>
                                        <p:tav tm="0">
                                          <p:val>
                                            <p:strVal val="#ppt_h"/>
                                          </p:val>
                                        </p:tav>
                                        <p:tav tm="100000">
                                          <p:val>
                                            <p:strVal val="#ppt_h"/>
                                          </p:val>
                                        </p:tav>
                                      </p:tavLst>
                                    </p:anim>
                                    <p:animEffect transition="in" filter="fade">
                                      <p:cBhvr>
                                        <p:cTn id="17" dur="3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5781"/>
                                        </p:tgtEl>
                                        <p:attrNameLst>
                                          <p:attrName>style.visibility</p:attrName>
                                        </p:attrNameLst>
                                      </p:cBhvr>
                                      <p:to>
                                        <p:strVal val="visible"/>
                                      </p:to>
                                    </p:set>
                                    <p:anim calcmode="lin" valueType="num">
                                      <p:cBhvr>
                                        <p:cTn id="20" dur="3000" fill="hold"/>
                                        <p:tgtEl>
                                          <p:spTgt spid="75781"/>
                                        </p:tgtEl>
                                        <p:attrNameLst>
                                          <p:attrName>ppt_w</p:attrName>
                                        </p:attrNameLst>
                                      </p:cBhvr>
                                      <p:tavLst>
                                        <p:tav tm="0">
                                          <p:val>
                                            <p:strVal val="#ppt_w*0.70"/>
                                          </p:val>
                                        </p:tav>
                                        <p:tav tm="100000">
                                          <p:val>
                                            <p:strVal val="#ppt_w"/>
                                          </p:val>
                                        </p:tav>
                                      </p:tavLst>
                                    </p:anim>
                                    <p:anim calcmode="lin" valueType="num">
                                      <p:cBhvr>
                                        <p:cTn id="21" dur="3000" fill="hold"/>
                                        <p:tgtEl>
                                          <p:spTgt spid="75781"/>
                                        </p:tgtEl>
                                        <p:attrNameLst>
                                          <p:attrName>ppt_h</p:attrName>
                                        </p:attrNameLst>
                                      </p:cBhvr>
                                      <p:tavLst>
                                        <p:tav tm="0">
                                          <p:val>
                                            <p:strVal val="#ppt_h"/>
                                          </p:val>
                                        </p:tav>
                                        <p:tav tm="100000">
                                          <p:val>
                                            <p:strVal val="#ppt_h"/>
                                          </p:val>
                                        </p:tav>
                                      </p:tavLst>
                                    </p:anim>
                                    <p:animEffect transition="in" filter="fade">
                                      <p:cBhvr>
                                        <p:cTn id="22" dur="3000"/>
                                        <p:tgtEl>
                                          <p:spTgt spid="757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3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5781" grpId="0"/>
      <p:bldP spid="16" grpId="0"/>
      <p:bldP spid="2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0981477D-9808-49F7-96A5-158BD87703B9}" type="slidenum">
              <a:rPr lang="en-US"/>
              <a:pPr>
                <a:defRPr/>
              </a:pPr>
              <a:t>12</a:t>
            </a:fld>
            <a:endParaRPr lang="en-US"/>
          </a:p>
        </p:txBody>
      </p:sp>
      <p:pic>
        <p:nvPicPr>
          <p:cNvPr id="4" name="Picture 3" descr="MIracle.jpg"/>
          <p:cNvPicPr>
            <a:picLocks noChangeAspect="1"/>
          </p:cNvPicPr>
          <p:nvPr/>
        </p:nvPicPr>
        <p:blipFill>
          <a:blip r:embed="rId2" cstate="print"/>
          <a:srcRect/>
          <a:stretch>
            <a:fillRect/>
          </a:stretch>
        </p:blipFill>
        <p:spPr bwMode="auto">
          <a:xfrm>
            <a:off x="5257800" y="381000"/>
            <a:ext cx="3598863" cy="4953000"/>
          </a:xfrm>
          <a:prstGeom prst="rect">
            <a:avLst/>
          </a:prstGeom>
          <a:noFill/>
          <a:ln w="9525">
            <a:noFill/>
            <a:miter lim="800000"/>
            <a:headEnd/>
            <a:tailEnd/>
          </a:ln>
        </p:spPr>
      </p:pic>
      <p:sp>
        <p:nvSpPr>
          <p:cNvPr id="5" name="TextBox 4"/>
          <p:cNvSpPr txBox="1"/>
          <p:nvPr/>
        </p:nvSpPr>
        <p:spPr>
          <a:xfrm>
            <a:off x="228600" y="304800"/>
            <a:ext cx="5105400" cy="4094163"/>
          </a:xfrm>
          <a:prstGeom prst="rect">
            <a:avLst/>
          </a:prstGeom>
          <a:noFill/>
        </p:spPr>
        <p:txBody>
          <a:bodyPr>
            <a:spAutoFit/>
          </a:bodyPr>
          <a:lstStyle/>
          <a:p>
            <a:pPr>
              <a:defRPr/>
            </a:pPr>
            <a:r>
              <a:rPr lang="en-US" sz="2000" b="1" dirty="0">
                <a:solidFill>
                  <a:srgbClr val="FFFFFF"/>
                </a:solidFill>
                <a:latin typeface="+mn-lt"/>
              </a:rPr>
              <a:t>This is a movie about the 1980 U.S. Olympic hockey team.  It was made up of a bunch of young men who didn’t have the best hockey skills but were chosen to the team because their coach recognized something special inside them.  They fought their way through the preliminary rounds and found themselves in the gold medal match against the best and most brutal hockey team in the world…the Russian National Team.  They were serious underdogs.  They didn’t stand a chance in the eyes of the world, but they believed in themselves—they had the heart.</a:t>
            </a:r>
          </a:p>
        </p:txBody>
      </p:sp>
      <p:sp>
        <p:nvSpPr>
          <p:cNvPr id="6" name="TextBox 5"/>
          <p:cNvSpPr txBox="1"/>
          <p:nvPr/>
        </p:nvSpPr>
        <p:spPr>
          <a:xfrm>
            <a:off x="1905000" y="4419600"/>
            <a:ext cx="3048000" cy="400050"/>
          </a:xfrm>
          <a:prstGeom prst="rect">
            <a:avLst/>
          </a:prstGeom>
          <a:solidFill>
            <a:srgbClr val="002060"/>
          </a:solidFill>
        </p:spPr>
        <p:txBody>
          <a:bodyPr>
            <a:spAutoFit/>
          </a:bodyPr>
          <a:lstStyle/>
          <a:p>
            <a:pPr>
              <a:defRPr/>
            </a:pPr>
            <a:r>
              <a:rPr lang="en-US" sz="2000" b="1" dirty="0">
                <a:solidFill>
                  <a:srgbClr val="FF0000"/>
                </a:solidFill>
                <a:latin typeface="+mn-lt"/>
              </a:rPr>
              <a:t>They won the gold medal.</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C31004D9-8C46-422A-8EB6-FD0447B2DDFE}" type="slidenum">
              <a:rPr lang="en-US"/>
              <a:pPr>
                <a:defRPr/>
              </a:pPr>
              <a:t>120</a:t>
            </a:fld>
            <a:endParaRPr lang="en-US"/>
          </a:p>
        </p:txBody>
      </p:sp>
      <p:sp>
        <p:nvSpPr>
          <p:cNvPr id="21" name="TextBox 7"/>
          <p:cNvSpPr txBox="1">
            <a:spLocks noChangeArrowheads="1"/>
          </p:cNvSpPr>
          <p:nvPr/>
        </p:nvSpPr>
        <p:spPr bwMode="auto">
          <a:xfrm>
            <a:off x="609598" y="415343"/>
            <a:ext cx="7326313" cy="400110"/>
          </a:xfrm>
          <a:prstGeom prst="rect">
            <a:avLst/>
          </a:prstGeom>
          <a:noFill/>
          <a:ln w="9525">
            <a:noFill/>
            <a:miter lim="800000"/>
            <a:headEnd/>
            <a:tailEnd/>
          </a:ln>
        </p:spPr>
        <p:txBody>
          <a:bodyPr wrap="square">
            <a:spAutoFit/>
          </a:bodyPr>
          <a:lstStyle/>
          <a:p>
            <a:r>
              <a:rPr lang="en-US" sz="2000" b="1" dirty="0" smtClean="0">
                <a:solidFill>
                  <a:srgbClr val="FF0000"/>
                </a:solidFill>
                <a:latin typeface="Calibri" pitchFamily="34" charset="0"/>
              </a:rPr>
              <a:t>During the worst weather, armies often did not fight.</a:t>
            </a:r>
            <a:endParaRPr lang="en-US" sz="2000" b="1" dirty="0">
              <a:solidFill>
                <a:srgbClr val="FF0000"/>
              </a:solidFill>
              <a:latin typeface="Calibri" pitchFamily="34" charset="0"/>
            </a:endParaRPr>
          </a:p>
        </p:txBody>
      </p:sp>
      <p:sp>
        <p:nvSpPr>
          <p:cNvPr id="10" name="TextBox 9"/>
          <p:cNvSpPr txBox="1">
            <a:spLocks noChangeArrowheads="1"/>
          </p:cNvSpPr>
          <p:nvPr/>
        </p:nvSpPr>
        <p:spPr bwMode="auto">
          <a:xfrm>
            <a:off x="1371600" y="902809"/>
            <a:ext cx="6172200" cy="1015663"/>
          </a:xfrm>
          <a:prstGeom prst="rect">
            <a:avLst/>
          </a:prstGeom>
          <a:noFill/>
          <a:ln w="9525">
            <a:noFill/>
            <a:miter lim="800000"/>
            <a:headEnd/>
            <a:tailEnd/>
          </a:ln>
        </p:spPr>
        <p:txBody>
          <a:bodyPr>
            <a:spAutoFit/>
          </a:bodyPr>
          <a:lstStyle/>
          <a:p>
            <a:r>
              <a:rPr lang="en-US" sz="2000" b="1" dirty="0" smtClean="0">
                <a:solidFill>
                  <a:srgbClr val="FF0000"/>
                </a:solidFill>
                <a:latin typeface="Calibri" pitchFamily="34" charset="0"/>
              </a:rPr>
              <a:t>It was too hard to move men and supplies around, so they waited for better weather to arrive so the fighting could continue!</a:t>
            </a:r>
            <a:endParaRPr lang="en-US" sz="2000" b="1" dirty="0">
              <a:solidFill>
                <a:srgbClr val="FF0000"/>
              </a:solidFill>
              <a:latin typeface="Calibri" pitchFamily="34" charset="0"/>
            </a:endParaRPr>
          </a:p>
        </p:txBody>
      </p:sp>
      <p:sp>
        <p:nvSpPr>
          <p:cNvPr id="11" name="TextBox 10"/>
          <p:cNvSpPr txBox="1">
            <a:spLocks noChangeArrowheads="1"/>
          </p:cNvSpPr>
          <p:nvPr/>
        </p:nvSpPr>
        <p:spPr bwMode="auto">
          <a:xfrm>
            <a:off x="585214" y="1871336"/>
            <a:ext cx="6400800" cy="707886"/>
          </a:xfrm>
          <a:prstGeom prst="rect">
            <a:avLst/>
          </a:prstGeom>
          <a:noFill/>
          <a:ln w="9525">
            <a:noFill/>
            <a:miter lim="800000"/>
            <a:headEnd/>
            <a:tailEnd/>
          </a:ln>
        </p:spPr>
        <p:txBody>
          <a:bodyPr>
            <a:spAutoFit/>
          </a:bodyPr>
          <a:lstStyle/>
          <a:p>
            <a:r>
              <a:rPr lang="en-US" sz="2000" b="1" dirty="0" smtClean="0">
                <a:solidFill>
                  <a:srgbClr val="FF0000"/>
                </a:solidFill>
                <a:latin typeface="Calibri" pitchFamily="34" charset="0"/>
              </a:rPr>
              <a:t>Often times, opposing armies camp within just a few miles of each other!</a:t>
            </a:r>
            <a:endParaRPr lang="en-US" sz="2000" b="1" dirty="0">
              <a:solidFill>
                <a:srgbClr val="FF0000"/>
              </a:solidFill>
              <a:latin typeface="Calibri" pitchFamily="34" charset="0"/>
            </a:endParaRPr>
          </a:p>
        </p:txBody>
      </p:sp>
      <p:pic>
        <p:nvPicPr>
          <p:cNvPr id="1026" name="Picture 2" descr="E:\Revolution\Revolution Pictures\British ca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7700" y="2579222"/>
            <a:ext cx="3645852" cy="18533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a:spLocks noChangeArrowheads="1"/>
          </p:cNvSpPr>
          <p:nvPr/>
        </p:nvSpPr>
        <p:spPr bwMode="auto">
          <a:xfrm>
            <a:off x="3125723" y="2579222"/>
            <a:ext cx="1295401" cy="276999"/>
          </a:xfrm>
          <a:prstGeom prst="rect">
            <a:avLst/>
          </a:prstGeom>
          <a:noFill/>
          <a:ln w="9525">
            <a:noFill/>
            <a:miter lim="800000"/>
            <a:headEnd/>
            <a:tailEnd/>
          </a:ln>
        </p:spPr>
        <p:txBody>
          <a:bodyPr wrap="square">
            <a:spAutoFit/>
          </a:bodyPr>
          <a:lstStyle/>
          <a:p>
            <a:r>
              <a:rPr lang="en-US" sz="1200" b="1" dirty="0" smtClean="0">
                <a:solidFill>
                  <a:schemeClr val="bg1"/>
                </a:solidFill>
                <a:latin typeface="Calibri" pitchFamily="34" charset="0"/>
              </a:rPr>
              <a:t>A British camp:</a:t>
            </a:r>
            <a:endParaRPr lang="en-US" sz="1200" b="1" dirty="0">
              <a:solidFill>
                <a:schemeClr val="bg1"/>
              </a:solidFill>
              <a:latin typeface="Calibri" pitchFamily="34" charset="0"/>
            </a:endParaRPr>
          </a:p>
        </p:txBody>
      </p:sp>
      <p:pic>
        <p:nvPicPr>
          <p:cNvPr id="1028" name="Picture 4" descr="http://farm5.static.flickr.com/4005/4200568670_b7c9a228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239" y="2850125"/>
            <a:ext cx="3764371"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263610" y="4876800"/>
            <a:ext cx="2441990" cy="461665"/>
          </a:xfrm>
          <a:prstGeom prst="rect">
            <a:avLst/>
          </a:prstGeom>
          <a:noFill/>
          <a:ln w="9525">
            <a:noFill/>
            <a:miter lim="800000"/>
            <a:headEnd/>
            <a:tailEnd/>
          </a:ln>
        </p:spPr>
        <p:txBody>
          <a:bodyPr wrap="square">
            <a:spAutoFit/>
          </a:bodyPr>
          <a:lstStyle/>
          <a:p>
            <a:r>
              <a:rPr lang="en-US" sz="1200" b="1" dirty="0" smtClean="0">
                <a:solidFill>
                  <a:schemeClr val="bg1"/>
                </a:solidFill>
                <a:latin typeface="Calibri" pitchFamily="34" charset="0"/>
              </a:rPr>
              <a:t>Only a few cabins were built by the Americans.</a:t>
            </a:r>
            <a:endParaRPr lang="en-US" sz="1200" b="1" dirty="0">
              <a:solidFill>
                <a:schemeClr val="bg1"/>
              </a:solidFill>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3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P spid="11" grpId="0"/>
      <p:bldP spid="16" grpId="0"/>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C31004D9-8C46-422A-8EB6-FD0447B2DDFE}" type="slidenum">
              <a:rPr lang="en-US"/>
              <a:pPr>
                <a:defRPr/>
              </a:pPr>
              <a:t>121</a:t>
            </a:fld>
            <a:endParaRPr lang="en-US"/>
          </a:p>
        </p:txBody>
      </p:sp>
      <p:sp>
        <p:nvSpPr>
          <p:cNvPr id="3" name="Rectangle 2"/>
          <p:cNvSpPr/>
          <p:nvPr/>
        </p:nvSpPr>
        <p:spPr>
          <a:xfrm>
            <a:off x="2933700" y="609600"/>
            <a:ext cx="2901950" cy="641350"/>
          </a:xfrm>
          <a:prstGeom prst="rect">
            <a:avLst/>
          </a:prstGeom>
        </p:spPr>
        <p:txBody>
          <a:bodyPr wrap="none">
            <a:spAutoFit/>
          </a:bodyPr>
          <a:lstStyle/>
          <a:p>
            <a:pPr algn="ctr">
              <a:defRPr/>
            </a:pPr>
            <a:r>
              <a:rPr lang="en-US" sz="3600" b="1" dirty="0">
                <a:solidFill>
                  <a:srgbClr val="FF0000"/>
                </a:solidFill>
                <a:effectLst>
                  <a:outerShdw blurRad="38100" dist="38100" dir="2700000" algn="tl">
                    <a:srgbClr val="FFFFFF"/>
                  </a:outerShdw>
                </a:effectLst>
                <a:latin typeface="Antique"/>
              </a:rPr>
              <a:t>Valley Forge</a:t>
            </a:r>
          </a:p>
        </p:txBody>
      </p:sp>
      <p:pic>
        <p:nvPicPr>
          <p:cNvPr id="4" name="Picture 3" descr="Betsy Ross Flag.jpg"/>
          <p:cNvPicPr>
            <a:picLocks noChangeAspect="1"/>
          </p:cNvPicPr>
          <p:nvPr/>
        </p:nvPicPr>
        <p:blipFill>
          <a:blip r:embed="rId2" cstate="print"/>
          <a:stretch>
            <a:fillRect/>
          </a:stretch>
        </p:blipFill>
        <p:spPr>
          <a:xfrm>
            <a:off x="3581400" y="228600"/>
            <a:ext cx="838200" cy="439738"/>
          </a:xfrm>
          <a:prstGeom prst="rect">
            <a:avLst/>
          </a:prstGeom>
          <a:ln>
            <a:noFill/>
          </a:ln>
          <a:effectLst>
            <a:outerShdw blurRad="292100" dist="139700" dir="2700000" algn="tl" rotWithShape="0">
              <a:srgbClr val="333333">
                <a:alpha val="65000"/>
              </a:srgbClr>
            </a:outerShdw>
          </a:effectLst>
        </p:spPr>
      </p:pic>
      <p:sp>
        <p:nvSpPr>
          <p:cNvPr id="75781" name="TextBox 4"/>
          <p:cNvSpPr txBox="1">
            <a:spLocks noChangeArrowheads="1"/>
          </p:cNvSpPr>
          <p:nvPr/>
        </p:nvSpPr>
        <p:spPr bwMode="auto">
          <a:xfrm>
            <a:off x="3200400" y="1219200"/>
            <a:ext cx="2438400" cy="366713"/>
          </a:xfrm>
          <a:prstGeom prst="rect">
            <a:avLst/>
          </a:prstGeom>
          <a:noFill/>
          <a:ln w="9525">
            <a:noFill/>
            <a:miter lim="800000"/>
            <a:headEnd/>
            <a:tailEnd/>
          </a:ln>
        </p:spPr>
        <p:txBody>
          <a:bodyPr>
            <a:spAutoFit/>
          </a:bodyPr>
          <a:lstStyle/>
          <a:p>
            <a:r>
              <a:rPr lang="en-US" b="1" dirty="0">
                <a:solidFill>
                  <a:srgbClr val="FFFFFF"/>
                </a:solidFill>
              </a:rPr>
              <a:t>Winter of 1777-1778</a:t>
            </a:r>
          </a:p>
        </p:txBody>
      </p:sp>
      <p:pic>
        <p:nvPicPr>
          <p:cNvPr id="15" name="Picture 14" descr="Union Jack.jpg"/>
          <p:cNvPicPr>
            <a:picLocks noChangeAspect="1"/>
          </p:cNvPicPr>
          <p:nvPr/>
        </p:nvPicPr>
        <p:blipFill>
          <a:blip r:embed="rId3" cstate="print"/>
          <a:stretch>
            <a:fillRect/>
          </a:stretch>
        </p:blipFill>
        <p:spPr>
          <a:xfrm>
            <a:off x="4419600" y="228600"/>
            <a:ext cx="838200" cy="422275"/>
          </a:xfrm>
          <a:prstGeom prst="rect">
            <a:avLst/>
          </a:prstGeom>
          <a:ln>
            <a:noFill/>
          </a:ln>
          <a:effectLst>
            <a:outerShdw blurRad="292100" dist="139700" dir="2700000" algn="tl" rotWithShape="0">
              <a:srgbClr val="333333">
                <a:alpha val="65000"/>
              </a:srgbClr>
            </a:outerShdw>
          </a:effectLst>
        </p:spPr>
      </p:pic>
      <p:sp>
        <p:nvSpPr>
          <p:cNvPr id="21" name="TextBox 7"/>
          <p:cNvSpPr txBox="1">
            <a:spLocks noChangeArrowheads="1"/>
          </p:cNvSpPr>
          <p:nvPr/>
        </p:nvSpPr>
        <p:spPr bwMode="auto">
          <a:xfrm>
            <a:off x="533400" y="1600200"/>
            <a:ext cx="5410200"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 enemies that faced them now were the snow and the terrible cold…</a:t>
            </a:r>
          </a:p>
        </p:txBody>
      </p:sp>
      <p:sp>
        <p:nvSpPr>
          <p:cNvPr id="10" name="TextBox 9"/>
          <p:cNvSpPr txBox="1">
            <a:spLocks noChangeArrowheads="1"/>
          </p:cNvSpPr>
          <p:nvPr/>
        </p:nvSpPr>
        <p:spPr bwMode="auto">
          <a:xfrm>
            <a:off x="1676400" y="2514600"/>
            <a:ext cx="61722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 lack of food, clothing and shelter…</a:t>
            </a:r>
          </a:p>
        </p:txBody>
      </p:sp>
      <p:sp>
        <p:nvSpPr>
          <p:cNvPr id="11" name="TextBox 10"/>
          <p:cNvSpPr txBox="1">
            <a:spLocks noChangeArrowheads="1"/>
          </p:cNvSpPr>
          <p:nvPr/>
        </p:nvSpPr>
        <p:spPr bwMode="auto">
          <a:xfrm>
            <a:off x="2286000" y="3124200"/>
            <a:ext cx="6400800"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and a growing sense of helplessness with no relief in sight.</a:t>
            </a:r>
          </a:p>
        </p:txBody>
      </p:sp>
      <p:pic>
        <p:nvPicPr>
          <p:cNvPr id="12" name="Picture 11" descr="Valley Forge 7.bmp"/>
          <p:cNvPicPr>
            <a:picLocks noChangeAspect="1"/>
          </p:cNvPicPr>
          <p:nvPr/>
        </p:nvPicPr>
        <p:blipFill>
          <a:blip r:embed="rId4" cstate="print"/>
          <a:srcRect/>
          <a:stretch>
            <a:fillRect/>
          </a:stretch>
        </p:blipFill>
        <p:spPr bwMode="auto">
          <a:xfrm>
            <a:off x="6019800" y="304800"/>
            <a:ext cx="2782888" cy="2095500"/>
          </a:xfrm>
          <a:prstGeom prst="rect">
            <a:avLst/>
          </a:prstGeom>
          <a:noFill/>
          <a:ln w="9525">
            <a:noFill/>
            <a:miter lim="800000"/>
            <a:headEnd/>
            <a:tailEnd/>
          </a:ln>
        </p:spPr>
      </p:pic>
      <p:pic>
        <p:nvPicPr>
          <p:cNvPr id="14" name="Picture 6" descr="http://www.cksinfo.com/clipart/office/supplies/notesandmemos/note.png"/>
          <p:cNvPicPr>
            <a:picLocks noChangeAspect="1" noChangeArrowheads="1"/>
          </p:cNvPicPr>
          <p:nvPr/>
        </p:nvPicPr>
        <p:blipFill>
          <a:blip r:embed="rId5" cstate="print"/>
          <a:srcRect/>
          <a:stretch>
            <a:fillRect/>
          </a:stretch>
        </p:blipFill>
        <p:spPr bwMode="auto">
          <a:xfrm>
            <a:off x="990600" y="4343400"/>
            <a:ext cx="8382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035493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strVal val="#ppt_w*0.7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animEffect transition="in" filter="fade">
                                      <p:cBhvr>
                                        <p:cTn id="9" dur="30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0"/>
                                        <p:tgtEl>
                                          <p:spTgt spid="12"/>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3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10" grpId="0"/>
      <p:bldP spid="11"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007C6FB1-C007-4EC7-9ED4-EA14D45BCABE}" type="slidenum">
              <a:rPr lang="en-US"/>
              <a:pPr>
                <a:defRPr/>
              </a:pPr>
              <a:t>122</a:t>
            </a:fld>
            <a:endParaRPr lang="en-US"/>
          </a:p>
        </p:txBody>
      </p:sp>
      <p:sp>
        <p:nvSpPr>
          <p:cNvPr id="75782" name="TextBox 5"/>
          <p:cNvSpPr txBox="1">
            <a:spLocks noChangeArrowheads="1"/>
          </p:cNvSpPr>
          <p:nvPr/>
        </p:nvSpPr>
        <p:spPr bwMode="auto">
          <a:xfrm>
            <a:off x="685800" y="304800"/>
            <a:ext cx="6858000"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Joseph Martin, a 17-year-old private from Connecticut, spent the winter at Valley Forge.</a:t>
            </a:r>
          </a:p>
        </p:txBody>
      </p:sp>
      <p:sp>
        <p:nvSpPr>
          <p:cNvPr id="16" name="TextBox 6"/>
          <p:cNvSpPr txBox="1">
            <a:spLocks noChangeArrowheads="1"/>
          </p:cNvSpPr>
          <p:nvPr/>
        </p:nvSpPr>
        <p:spPr bwMode="auto">
          <a:xfrm>
            <a:off x="2971800" y="1066800"/>
            <a:ext cx="5791200" cy="1200150"/>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Years later he wrote, </a:t>
            </a:r>
            <a:r>
              <a:rPr lang="en-US" sz="2400" b="1">
                <a:solidFill>
                  <a:srgbClr val="FFFF00"/>
                </a:solidFill>
                <a:latin typeface="Calibri" pitchFamily="34" charset="0"/>
              </a:rPr>
              <a:t>“We had a hard duty to perform and little or no strength  to perform it with.”</a:t>
            </a:r>
          </a:p>
        </p:txBody>
      </p:sp>
      <p:sp>
        <p:nvSpPr>
          <p:cNvPr id="17" name="TextBox 7"/>
          <p:cNvSpPr txBox="1">
            <a:spLocks noChangeArrowheads="1"/>
          </p:cNvSpPr>
          <p:nvPr/>
        </p:nvSpPr>
        <p:spPr bwMode="auto">
          <a:xfrm>
            <a:off x="2667000" y="2286000"/>
            <a:ext cx="4419600" cy="822325"/>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Most of the men lacked blankets, shoes and shirts.  </a:t>
            </a:r>
          </a:p>
        </p:txBody>
      </p:sp>
      <p:pic>
        <p:nvPicPr>
          <p:cNvPr id="19" name="Picture 18" descr="Valley Forge 2.jpg"/>
          <p:cNvPicPr>
            <a:picLocks noChangeAspect="1"/>
          </p:cNvPicPr>
          <p:nvPr/>
        </p:nvPicPr>
        <p:blipFill>
          <a:blip r:embed="rId2" cstate="print"/>
          <a:stretch>
            <a:fillRect/>
          </a:stretch>
        </p:blipFill>
        <p:spPr>
          <a:xfrm>
            <a:off x="304800" y="990600"/>
            <a:ext cx="2057400" cy="2933455"/>
          </a:xfrm>
          <a:prstGeom prst="rect">
            <a:avLst/>
          </a:prstGeom>
          <a:ln>
            <a:noFill/>
          </a:ln>
          <a:effectLst>
            <a:softEdge rad="112500"/>
          </a:effectLst>
        </p:spPr>
      </p:pic>
      <p:sp>
        <p:nvSpPr>
          <p:cNvPr id="11" name="TextBox 10"/>
          <p:cNvSpPr txBox="1">
            <a:spLocks noChangeArrowheads="1"/>
          </p:cNvSpPr>
          <p:nvPr/>
        </p:nvSpPr>
        <p:spPr bwMode="auto">
          <a:xfrm>
            <a:off x="2438400" y="3048000"/>
            <a:ext cx="5181600"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Martin made a rough pair of moccasins for himself out of a scrap of cowhide.</a:t>
            </a:r>
          </a:p>
        </p:txBody>
      </p:sp>
      <p:sp>
        <p:nvSpPr>
          <p:cNvPr id="12" name="TextBox 11"/>
          <p:cNvSpPr txBox="1">
            <a:spLocks noChangeArrowheads="1"/>
          </p:cNvSpPr>
          <p:nvPr/>
        </p:nvSpPr>
        <p:spPr bwMode="auto">
          <a:xfrm>
            <a:off x="457200" y="3962400"/>
            <a:ext cx="7086600" cy="1570038"/>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Although they hurt his feet, they were better than going barefoot, </a:t>
            </a:r>
            <a:r>
              <a:rPr lang="en-US" sz="2400" b="1">
                <a:solidFill>
                  <a:srgbClr val="FFFF00"/>
                </a:solidFill>
                <a:latin typeface="Calibri" pitchFamily="34" charset="0"/>
              </a:rPr>
              <a:t>“as hundreds of my companions had to do, till they might be tracked by their blood upon the rough, frozen snow.”</a:t>
            </a:r>
            <a:endParaRPr lang="en-US" sz="2400" b="1">
              <a:solidFill>
                <a:srgbClr val="FF0000"/>
              </a:solidFill>
              <a:latin typeface="Calibri" pitchFamily="34" charset="0"/>
            </a:endParaRPr>
          </a:p>
        </p:txBody>
      </p:sp>
      <p:pic>
        <p:nvPicPr>
          <p:cNvPr id="8" name="Picture 7" descr="Valley Forge Soldier.jpg"/>
          <p:cNvPicPr>
            <a:picLocks noChangeAspect="1"/>
          </p:cNvPicPr>
          <p:nvPr/>
        </p:nvPicPr>
        <p:blipFill>
          <a:blip r:embed="rId3" cstate="print"/>
          <a:srcRect/>
          <a:stretch>
            <a:fillRect/>
          </a:stretch>
        </p:blipFill>
        <p:spPr bwMode="auto">
          <a:xfrm>
            <a:off x="7543800" y="1905000"/>
            <a:ext cx="1265238" cy="395287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3000"/>
                                        <p:tgtEl>
                                          <p:spTgt spid="19"/>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75782"/>
                                        </p:tgtEl>
                                        <p:attrNameLst>
                                          <p:attrName>style.visibility</p:attrName>
                                        </p:attrNameLst>
                                      </p:cBhvr>
                                      <p:to>
                                        <p:strVal val="visible"/>
                                      </p:to>
                                    </p:set>
                                    <p:animEffect transition="in" filter="fade">
                                      <p:cBhvr>
                                        <p:cTn id="11" dur="3000"/>
                                        <p:tgtEl>
                                          <p:spTgt spid="757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3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30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p:bldP spid="16" grpId="0"/>
      <p:bldP spid="17" grpId="0"/>
      <p:bldP spid="11" grpId="0"/>
      <p:bldP spid="1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FDB3C794-A57E-43BB-A314-98874CA6A756}" type="slidenum">
              <a:rPr lang="en-US"/>
              <a:pPr>
                <a:defRPr/>
              </a:pPr>
              <a:t>123</a:t>
            </a:fld>
            <a:endParaRPr lang="en-US"/>
          </a:p>
        </p:txBody>
      </p:sp>
      <p:pic>
        <p:nvPicPr>
          <p:cNvPr id="75778" name="Picture 1" descr="ValleyForge_3.jpg"/>
          <p:cNvPicPr>
            <a:picLocks noChangeAspect="1"/>
          </p:cNvPicPr>
          <p:nvPr/>
        </p:nvPicPr>
        <p:blipFill>
          <a:blip r:embed="rId2" cstate="print"/>
          <a:srcRect b="3247"/>
          <a:stretch>
            <a:fillRect/>
          </a:stretch>
        </p:blipFill>
        <p:spPr bwMode="auto">
          <a:xfrm>
            <a:off x="304800" y="1600200"/>
            <a:ext cx="4825193" cy="3352800"/>
          </a:xfrm>
          <a:prstGeom prst="rect">
            <a:avLst/>
          </a:prstGeom>
          <a:ln>
            <a:noFill/>
          </a:ln>
          <a:effectLst>
            <a:softEdge rad="112500"/>
          </a:effectLst>
        </p:spPr>
      </p:pic>
      <p:sp>
        <p:nvSpPr>
          <p:cNvPr id="75785" name="TextBox 8"/>
          <p:cNvSpPr txBox="1">
            <a:spLocks noChangeArrowheads="1"/>
          </p:cNvSpPr>
          <p:nvPr/>
        </p:nvSpPr>
        <p:spPr bwMode="auto">
          <a:xfrm>
            <a:off x="5410200" y="2819400"/>
            <a:ext cx="3733800" cy="1570038"/>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It was here that the American cause nearly perished in the frozen snow…   </a:t>
            </a:r>
          </a:p>
        </p:txBody>
      </p:sp>
      <p:sp>
        <p:nvSpPr>
          <p:cNvPr id="75787" name="TextBox 10"/>
          <p:cNvSpPr txBox="1">
            <a:spLocks noChangeArrowheads="1"/>
          </p:cNvSpPr>
          <p:nvPr/>
        </p:nvSpPr>
        <p:spPr bwMode="auto">
          <a:xfrm>
            <a:off x="5486400" y="1981200"/>
            <a:ext cx="3429000"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 army seemed to be falling apart.</a:t>
            </a:r>
          </a:p>
        </p:txBody>
      </p:sp>
      <p:sp>
        <p:nvSpPr>
          <p:cNvPr id="23" name="TextBox 8"/>
          <p:cNvSpPr txBox="1">
            <a:spLocks noChangeArrowheads="1"/>
          </p:cNvSpPr>
          <p:nvPr/>
        </p:nvSpPr>
        <p:spPr bwMode="auto">
          <a:xfrm>
            <a:off x="5334000" y="1447800"/>
            <a:ext cx="34290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Some officers resigned.</a:t>
            </a:r>
          </a:p>
        </p:txBody>
      </p:sp>
      <p:sp>
        <p:nvSpPr>
          <p:cNvPr id="27" name="Rectangle 26"/>
          <p:cNvSpPr>
            <a:spLocks noChangeArrowheads="1"/>
          </p:cNvSpPr>
          <p:nvPr/>
        </p:nvSpPr>
        <p:spPr bwMode="auto">
          <a:xfrm>
            <a:off x="381000" y="914400"/>
            <a:ext cx="83820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 “Summer Soldiers” and “Sunshine Patriots” had deserted …</a:t>
            </a:r>
            <a:endParaRPr lang="en-US" sz="2400"/>
          </a:p>
        </p:txBody>
      </p:sp>
      <p:sp>
        <p:nvSpPr>
          <p:cNvPr id="8" name="Rectangle 7"/>
          <p:cNvSpPr/>
          <p:nvPr/>
        </p:nvSpPr>
        <p:spPr>
          <a:xfrm>
            <a:off x="2851556" y="152400"/>
            <a:ext cx="3218638" cy="769441"/>
          </a:xfrm>
          <a:prstGeom prst="rect">
            <a:avLst/>
          </a:prstGeom>
        </p:spPr>
        <p:txBody>
          <a:bodyPr wrap="none">
            <a:spAutoFit/>
          </a:bodyPr>
          <a:lstStyle/>
          <a:p>
            <a:pPr algn="ctr" fontAlgn="auto">
              <a:spcAft>
                <a:spcPts val="0"/>
              </a:spcAft>
              <a:defRPr/>
            </a:pPr>
            <a:r>
              <a:rPr lang="en-US" sz="4400" b="1" dirty="0">
                <a:solidFill>
                  <a:schemeClr val="bg1"/>
                </a:solidFill>
                <a:effectLst>
                  <a:outerShdw blurRad="38100" dist="38100" dir="2700000" algn="tl">
                    <a:srgbClr val="000000">
                      <a:alpha val="43137"/>
                    </a:srgbClr>
                  </a:outerShdw>
                </a:effectLst>
                <a:latin typeface="Antique" pitchFamily="18" charset="0"/>
              </a:rPr>
              <a:t>Valley Forge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p:cTn id="7" dur="3000" fill="hold"/>
                                        <p:tgtEl>
                                          <p:spTgt spid="75778"/>
                                        </p:tgtEl>
                                        <p:attrNameLst>
                                          <p:attrName>ppt_w</p:attrName>
                                        </p:attrNameLst>
                                      </p:cBhvr>
                                      <p:tavLst>
                                        <p:tav tm="0">
                                          <p:val>
                                            <p:strVal val="#ppt_w*0.70"/>
                                          </p:val>
                                        </p:tav>
                                        <p:tav tm="100000">
                                          <p:val>
                                            <p:strVal val="#ppt_w"/>
                                          </p:val>
                                        </p:tav>
                                      </p:tavLst>
                                    </p:anim>
                                    <p:anim calcmode="lin" valueType="num">
                                      <p:cBhvr>
                                        <p:cTn id="8" dur="3000" fill="hold"/>
                                        <p:tgtEl>
                                          <p:spTgt spid="75778"/>
                                        </p:tgtEl>
                                        <p:attrNameLst>
                                          <p:attrName>ppt_h</p:attrName>
                                        </p:attrNameLst>
                                      </p:cBhvr>
                                      <p:tavLst>
                                        <p:tav tm="0">
                                          <p:val>
                                            <p:strVal val="#ppt_h"/>
                                          </p:val>
                                        </p:tav>
                                        <p:tav tm="100000">
                                          <p:val>
                                            <p:strVal val="#ppt_h"/>
                                          </p:val>
                                        </p:tav>
                                      </p:tavLst>
                                    </p:anim>
                                    <p:animEffect transition="in" filter="fade">
                                      <p:cBhvr>
                                        <p:cTn id="9" dur="3000"/>
                                        <p:tgtEl>
                                          <p:spTgt spid="75778"/>
                                        </p:tgtEl>
                                      </p:cBhvr>
                                    </p:animEffect>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30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3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787"/>
                                        </p:tgtEl>
                                        <p:attrNameLst>
                                          <p:attrName>style.visibility</p:attrName>
                                        </p:attrNameLst>
                                      </p:cBhvr>
                                      <p:to>
                                        <p:strVal val="visible"/>
                                      </p:to>
                                    </p:set>
                                    <p:animEffect transition="in" filter="fade">
                                      <p:cBhvr>
                                        <p:cTn id="23" dur="3000"/>
                                        <p:tgtEl>
                                          <p:spTgt spid="757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5785"/>
                                        </p:tgtEl>
                                        <p:attrNameLst>
                                          <p:attrName>style.visibility</p:attrName>
                                        </p:attrNameLst>
                                      </p:cBhvr>
                                      <p:to>
                                        <p:strVal val="visible"/>
                                      </p:to>
                                    </p:set>
                                    <p:animEffect transition="in" filter="fade">
                                      <p:cBhvr>
                                        <p:cTn id="28" dur="30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5" grpId="0"/>
      <p:bldP spid="75787" grpId="0"/>
      <p:bldP spid="23" grpId="0"/>
      <p:bldP spid="27"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40163991-20B1-4C37-8904-178A0882DD01}" type="slidenum">
              <a:rPr lang="en-US"/>
              <a:pPr>
                <a:defRPr/>
              </a:pPr>
              <a:t>124</a:t>
            </a:fld>
            <a:endParaRPr lang="en-US"/>
          </a:p>
        </p:txBody>
      </p:sp>
      <p:sp>
        <p:nvSpPr>
          <p:cNvPr id="25" name="TextBox 12"/>
          <p:cNvSpPr txBox="1">
            <a:spLocks noChangeArrowheads="1"/>
          </p:cNvSpPr>
          <p:nvPr/>
        </p:nvSpPr>
        <p:spPr bwMode="auto">
          <a:xfrm>
            <a:off x="2819400" y="990600"/>
            <a:ext cx="3429000" cy="1570038"/>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It was here that Baron von Steuben transformed Washington’s men into an army.</a:t>
            </a:r>
          </a:p>
        </p:txBody>
      </p:sp>
      <p:pic>
        <p:nvPicPr>
          <p:cNvPr id="26" name="Picture 25" descr="Vallley Forge von Steuben.jpg"/>
          <p:cNvPicPr>
            <a:picLocks noChangeAspect="1"/>
          </p:cNvPicPr>
          <p:nvPr/>
        </p:nvPicPr>
        <p:blipFill>
          <a:blip r:embed="rId2" cstate="print"/>
          <a:stretch>
            <a:fillRect/>
          </a:stretch>
        </p:blipFill>
        <p:spPr>
          <a:xfrm>
            <a:off x="6172200" y="304800"/>
            <a:ext cx="2765829" cy="3200400"/>
          </a:xfrm>
          <a:prstGeom prst="rect">
            <a:avLst/>
          </a:prstGeom>
          <a:ln>
            <a:noFill/>
          </a:ln>
          <a:effectLst>
            <a:softEdge rad="112500"/>
          </a:effectLst>
        </p:spPr>
      </p:pic>
      <p:sp>
        <p:nvSpPr>
          <p:cNvPr id="32" name="TextBox 31"/>
          <p:cNvSpPr txBox="1">
            <a:spLocks noChangeArrowheads="1"/>
          </p:cNvSpPr>
          <p:nvPr/>
        </p:nvSpPr>
        <p:spPr bwMode="auto">
          <a:xfrm>
            <a:off x="457200" y="2743200"/>
            <a:ext cx="4876800" cy="1200150"/>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It was here that General Washington had Thomas Paine’s words read aloud to give them hope.</a:t>
            </a:r>
          </a:p>
        </p:txBody>
      </p:sp>
      <p:pic>
        <p:nvPicPr>
          <p:cNvPr id="33" name="Picture 32" descr="Thomas Paine 2.jpg"/>
          <p:cNvPicPr>
            <a:picLocks noChangeAspect="1"/>
          </p:cNvPicPr>
          <p:nvPr/>
        </p:nvPicPr>
        <p:blipFill>
          <a:blip r:embed="rId3" cstate="print"/>
          <a:stretch>
            <a:fillRect/>
          </a:stretch>
        </p:blipFill>
        <p:spPr>
          <a:xfrm>
            <a:off x="685801" y="457200"/>
            <a:ext cx="1752600" cy="2289433"/>
          </a:xfrm>
          <a:prstGeom prst="ellipse">
            <a:avLst/>
          </a:prstGeom>
          <a:ln>
            <a:noFill/>
          </a:ln>
          <a:effectLst>
            <a:softEdge rad="112500"/>
          </a:effectLst>
        </p:spPr>
      </p:pic>
      <p:sp>
        <p:nvSpPr>
          <p:cNvPr id="7" name="Rectangle 6"/>
          <p:cNvSpPr/>
          <p:nvPr/>
        </p:nvSpPr>
        <p:spPr>
          <a:xfrm>
            <a:off x="2775356" y="152400"/>
            <a:ext cx="3218638" cy="769441"/>
          </a:xfrm>
          <a:prstGeom prst="rect">
            <a:avLst/>
          </a:prstGeom>
        </p:spPr>
        <p:txBody>
          <a:bodyPr wrap="none">
            <a:spAutoFit/>
          </a:bodyPr>
          <a:lstStyle/>
          <a:p>
            <a:pPr algn="ctr" fontAlgn="auto">
              <a:spcAft>
                <a:spcPts val="0"/>
              </a:spcAft>
              <a:defRPr/>
            </a:pPr>
            <a:r>
              <a:rPr lang="en-US" sz="4400" b="1" dirty="0">
                <a:solidFill>
                  <a:schemeClr val="bg1"/>
                </a:solidFill>
                <a:effectLst>
                  <a:outerShdw blurRad="38100" dist="38100" dir="2700000" algn="tl">
                    <a:srgbClr val="000000">
                      <a:alpha val="43137"/>
                    </a:srgbClr>
                  </a:outerShdw>
                </a:effectLst>
                <a:latin typeface="Antique" pitchFamily="18" charset="0"/>
              </a:rPr>
              <a:t>Valley Forge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0"/>
                                        <p:tgtEl>
                                          <p:spTgt spid="25"/>
                                        </p:tgtEl>
                                      </p:cBhvr>
                                    </p:animEffect>
                                  </p:childTnLst>
                                </p:cTn>
                              </p:par>
                              <p:par>
                                <p:cTn id="8" presetID="55"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3000" fill="hold"/>
                                        <p:tgtEl>
                                          <p:spTgt spid="26"/>
                                        </p:tgtEl>
                                        <p:attrNameLst>
                                          <p:attrName>ppt_w</p:attrName>
                                        </p:attrNameLst>
                                      </p:cBhvr>
                                      <p:tavLst>
                                        <p:tav tm="0">
                                          <p:val>
                                            <p:strVal val="#ppt_w*0.70"/>
                                          </p:val>
                                        </p:tav>
                                        <p:tav tm="100000">
                                          <p:val>
                                            <p:strVal val="#ppt_w"/>
                                          </p:val>
                                        </p:tav>
                                      </p:tavLst>
                                    </p:anim>
                                    <p:anim calcmode="lin" valueType="num">
                                      <p:cBhvr>
                                        <p:cTn id="11" dur="3000" fill="hold"/>
                                        <p:tgtEl>
                                          <p:spTgt spid="26"/>
                                        </p:tgtEl>
                                        <p:attrNameLst>
                                          <p:attrName>ppt_h</p:attrName>
                                        </p:attrNameLst>
                                      </p:cBhvr>
                                      <p:tavLst>
                                        <p:tav tm="0">
                                          <p:val>
                                            <p:strVal val="#ppt_h"/>
                                          </p:val>
                                        </p:tav>
                                        <p:tav tm="100000">
                                          <p:val>
                                            <p:strVal val="#ppt_h"/>
                                          </p:val>
                                        </p:tav>
                                      </p:tavLst>
                                    </p:anim>
                                    <p:animEffect transition="in" filter="fade">
                                      <p:cBhvr>
                                        <p:cTn id="12" dur="3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3000"/>
                                        <p:tgtEl>
                                          <p:spTgt spid="32"/>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3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CE1D21CD-F716-4701-B4D9-404256AF56A0}" type="slidenum">
              <a:rPr lang="en-US"/>
              <a:pPr>
                <a:defRPr/>
              </a:pPr>
              <a:t>125</a:t>
            </a:fld>
            <a:endParaRPr lang="en-US"/>
          </a:p>
        </p:txBody>
      </p:sp>
      <p:sp>
        <p:nvSpPr>
          <p:cNvPr id="16" name="Rectangle 15"/>
          <p:cNvSpPr>
            <a:spLocks noChangeArrowheads="1"/>
          </p:cNvSpPr>
          <p:nvPr/>
        </p:nvSpPr>
        <p:spPr bwMode="auto">
          <a:xfrm>
            <a:off x="2209800" y="990600"/>
            <a:ext cx="5029200" cy="1570038"/>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Volunteers—including General Washington’s wife, Martha—made clothes for the troops and cared for the sick.</a:t>
            </a:r>
            <a:endParaRPr lang="en-US" sz="2400"/>
          </a:p>
        </p:txBody>
      </p:sp>
      <p:sp>
        <p:nvSpPr>
          <p:cNvPr id="19" name="Rectangle 18"/>
          <p:cNvSpPr>
            <a:spLocks noChangeArrowheads="1"/>
          </p:cNvSpPr>
          <p:nvPr/>
        </p:nvSpPr>
        <p:spPr bwMode="auto">
          <a:xfrm>
            <a:off x="304800" y="2743200"/>
            <a:ext cx="3657600" cy="1200150"/>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General Washington did everything he could to help and inspire his men.</a:t>
            </a:r>
            <a:endParaRPr lang="en-US" sz="2400"/>
          </a:p>
        </p:txBody>
      </p:sp>
      <p:pic>
        <p:nvPicPr>
          <p:cNvPr id="20" name="Picture 19" descr="George%20Washington%20prayer.jpg"/>
          <p:cNvPicPr>
            <a:picLocks noChangeAspect="1"/>
          </p:cNvPicPr>
          <p:nvPr/>
        </p:nvPicPr>
        <p:blipFill>
          <a:blip r:embed="rId2" cstate="print"/>
          <a:stretch>
            <a:fillRect/>
          </a:stretch>
        </p:blipFill>
        <p:spPr>
          <a:xfrm>
            <a:off x="4038600" y="2514600"/>
            <a:ext cx="4572000" cy="2834640"/>
          </a:xfrm>
          <a:prstGeom prst="rect">
            <a:avLst/>
          </a:prstGeom>
          <a:ln>
            <a:noFill/>
          </a:ln>
          <a:effectLst>
            <a:softEdge rad="112500"/>
          </a:effectLst>
        </p:spPr>
      </p:pic>
      <p:pic>
        <p:nvPicPr>
          <p:cNvPr id="8" name="Picture 7" descr="Washington Martha.jpg"/>
          <p:cNvPicPr>
            <a:picLocks noChangeAspect="1"/>
          </p:cNvPicPr>
          <p:nvPr/>
        </p:nvPicPr>
        <p:blipFill>
          <a:blip r:embed="rId3" cstate="print"/>
          <a:stretch>
            <a:fillRect/>
          </a:stretch>
        </p:blipFill>
        <p:spPr>
          <a:xfrm>
            <a:off x="228600" y="228600"/>
            <a:ext cx="1739900" cy="2442820"/>
          </a:xfrm>
          <a:prstGeom prst="ellipse">
            <a:avLst/>
          </a:prstGeom>
          <a:ln>
            <a:noFill/>
          </a:ln>
          <a:effectLst>
            <a:softEdge rad="112500"/>
          </a:effectLst>
        </p:spPr>
      </p:pic>
      <p:sp>
        <p:nvSpPr>
          <p:cNvPr id="7" name="Rectangle 6"/>
          <p:cNvSpPr/>
          <p:nvPr/>
        </p:nvSpPr>
        <p:spPr>
          <a:xfrm>
            <a:off x="3994556" y="228600"/>
            <a:ext cx="3218638" cy="769441"/>
          </a:xfrm>
          <a:prstGeom prst="rect">
            <a:avLst/>
          </a:prstGeom>
        </p:spPr>
        <p:txBody>
          <a:bodyPr wrap="none">
            <a:spAutoFit/>
          </a:bodyPr>
          <a:lstStyle/>
          <a:p>
            <a:pPr algn="ctr" fontAlgn="auto">
              <a:spcAft>
                <a:spcPts val="0"/>
              </a:spcAft>
              <a:defRPr/>
            </a:pPr>
            <a:r>
              <a:rPr lang="en-US" sz="4400" b="1" dirty="0">
                <a:solidFill>
                  <a:schemeClr val="bg1"/>
                </a:solidFill>
                <a:effectLst>
                  <a:outerShdw blurRad="38100" dist="38100" dir="2700000" algn="tl">
                    <a:srgbClr val="000000">
                      <a:alpha val="43137"/>
                    </a:srgbClr>
                  </a:outerShdw>
                </a:effectLst>
                <a:latin typeface="Antique" pitchFamily="18" charset="0"/>
              </a:rPr>
              <a:t>Valley Forge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3000"/>
                                        <p:tgtEl>
                                          <p:spTgt spid="19"/>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pPr>
              <a:defRPr/>
            </a:pPr>
            <a:fld id="{069FB14D-561F-4221-96A4-6CE7EBBAC9EB}" type="slidenum">
              <a:rPr lang="en-US"/>
              <a:pPr>
                <a:defRPr/>
              </a:pPr>
              <a:t>126</a:t>
            </a:fld>
            <a:endParaRPr lang="en-US"/>
          </a:p>
        </p:txBody>
      </p:sp>
      <p:sp>
        <p:nvSpPr>
          <p:cNvPr id="3" name="Rectangle 2"/>
          <p:cNvSpPr/>
          <p:nvPr/>
        </p:nvSpPr>
        <p:spPr>
          <a:xfrm>
            <a:off x="2819400" y="609600"/>
            <a:ext cx="3130550" cy="769938"/>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Valley Forge</a:t>
            </a:r>
          </a:p>
        </p:txBody>
      </p:sp>
      <p:pic>
        <p:nvPicPr>
          <p:cNvPr id="4" name="Picture 3" descr="Betsy Ross Flag.jpg"/>
          <p:cNvPicPr>
            <a:picLocks noChangeAspect="1"/>
          </p:cNvPicPr>
          <p:nvPr/>
        </p:nvPicPr>
        <p:blipFill>
          <a:blip r:embed="rId2" cstate="print"/>
          <a:stretch>
            <a:fillRect/>
          </a:stretch>
        </p:blipFill>
        <p:spPr>
          <a:xfrm>
            <a:off x="3962400" y="228600"/>
            <a:ext cx="838200" cy="439738"/>
          </a:xfrm>
          <a:prstGeom prst="rect">
            <a:avLst/>
          </a:prstGeom>
          <a:ln>
            <a:noFill/>
          </a:ln>
          <a:effectLst>
            <a:outerShdw blurRad="292100" dist="139700" dir="2700000" algn="tl" rotWithShape="0">
              <a:srgbClr val="333333">
                <a:alpha val="65000"/>
              </a:srgbClr>
            </a:outerShdw>
          </a:effectLst>
        </p:spPr>
      </p:pic>
      <p:sp>
        <p:nvSpPr>
          <p:cNvPr id="75781" name="TextBox 4"/>
          <p:cNvSpPr txBox="1">
            <a:spLocks noChangeArrowheads="1"/>
          </p:cNvSpPr>
          <p:nvPr/>
        </p:nvSpPr>
        <p:spPr bwMode="auto">
          <a:xfrm>
            <a:off x="3276600" y="1295400"/>
            <a:ext cx="2438400" cy="381000"/>
          </a:xfrm>
          <a:prstGeom prst="rect">
            <a:avLst/>
          </a:prstGeom>
          <a:noFill/>
          <a:ln w="9525">
            <a:noFill/>
            <a:miter lim="800000"/>
            <a:headEnd/>
            <a:tailEnd/>
          </a:ln>
        </p:spPr>
        <p:txBody>
          <a:bodyPr>
            <a:spAutoFit/>
          </a:bodyPr>
          <a:lstStyle/>
          <a:p>
            <a:r>
              <a:rPr lang="en-US" b="1">
                <a:solidFill>
                  <a:srgbClr val="FFFFFF"/>
                </a:solidFill>
              </a:rPr>
              <a:t>Winter of 1777-1778</a:t>
            </a:r>
          </a:p>
        </p:txBody>
      </p:sp>
      <p:sp>
        <p:nvSpPr>
          <p:cNvPr id="14" name="TextBox 11"/>
          <p:cNvSpPr txBox="1">
            <a:spLocks noChangeArrowheads="1"/>
          </p:cNvSpPr>
          <p:nvPr/>
        </p:nvSpPr>
        <p:spPr bwMode="auto">
          <a:xfrm>
            <a:off x="1066800" y="1676400"/>
            <a:ext cx="6858000" cy="1570038"/>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Those who stayed, suffered in silence until the spring, when the warmer weather cheered them and General Washington told them that the French were going to send help.</a:t>
            </a:r>
          </a:p>
        </p:txBody>
      </p:sp>
      <p:sp>
        <p:nvSpPr>
          <p:cNvPr id="94216" name="Rectangle 17"/>
          <p:cNvSpPr>
            <a:spLocks noChangeArrowheads="1"/>
          </p:cNvSpPr>
          <p:nvPr/>
        </p:nvSpPr>
        <p:spPr bwMode="auto">
          <a:xfrm>
            <a:off x="4419600" y="2819400"/>
            <a:ext cx="3108325" cy="461963"/>
          </a:xfrm>
          <a:prstGeom prst="rect">
            <a:avLst/>
          </a:prstGeom>
          <a:noFill/>
          <a:ln w="9525">
            <a:noFill/>
            <a:miter lim="800000"/>
            <a:headEnd/>
            <a:tailEnd/>
          </a:ln>
        </p:spPr>
        <p:txBody>
          <a:bodyPr wrap="none">
            <a:spAutoFit/>
          </a:bodyPr>
          <a:lstStyle/>
          <a:p>
            <a:r>
              <a:rPr lang="en-US" sz="2400" b="1">
                <a:solidFill>
                  <a:srgbClr val="FF0000"/>
                </a:solidFill>
                <a:latin typeface="Calibri" pitchFamily="34" charset="0"/>
              </a:rPr>
              <a:t>The men had done it… </a:t>
            </a:r>
            <a:endParaRPr lang="en-US" sz="240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216"/>
                                        </p:tgtEl>
                                        <p:attrNameLst>
                                          <p:attrName>style.visibility</p:attrName>
                                        </p:attrNameLst>
                                      </p:cBhvr>
                                      <p:to>
                                        <p:strVal val="visible"/>
                                      </p:to>
                                    </p:set>
                                    <p:animEffect transition="in" filter="fade">
                                      <p:cBhvr>
                                        <p:cTn id="12" dur="3000"/>
                                        <p:tgtEl>
                                          <p:spTgt spid="94216"/>
                                        </p:tgtEl>
                                      </p:cBhvr>
                                    </p:animEffect>
                                  </p:childTnLst>
                                </p:cTn>
                              </p:par>
                              <p:par>
                                <p:cTn id="13" presetID="10" presetClass="exit" presetSubtype="0" fill="hold" grpId="1" nodeType="withEffect">
                                  <p:stCondLst>
                                    <p:cond delay="0"/>
                                  </p:stCondLst>
                                  <p:childTnLst>
                                    <p:animEffect transition="out" filter="fade">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94216"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pPr>
              <a:defRPr/>
            </a:pPr>
            <a:fld id="{AC1BD784-E080-496A-99E1-413BC2B0528F}" type="slidenum">
              <a:rPr lang="en-US"/>
              <a:pPr>
                <a:defRPr/>
              </a:pPr>
              <a:t>127</a:t>
            </a:fld>
            <a:endParaRPr lang="en-US"/>
          </a:p>
        </p:txBody>
      </p:sp>
      <p:sp>
        <p:nvSpPr>
          <p:cNvPr id="3" name="Rectangle 2"/>
          <p:cNvSpPr/>
          <p:nvPr/>
        </p:nvSpPr>
        <p:spPr>
          <a:xfrm>
            <a:off x="2819400" y="609600"/>
            <a:ext cx="3130550" cy="769938"/>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Valley Forge</a:t>
            </a:r>
          </a:p>
        </p:txBody>
      </p:sp>
      <p:pic>
        <p:nvPicPr>
          <p:cNvPr id="4" name="Picture 3" descr="Betsy Ross Flag.jpg"/>
          <p:cNvPicPr>
            <a:picLocks noChangeAspect="1"/>
          </p:cNvPicPr>
          <p:nvPr/>
        </p:nvPicPr>
        <p:blipFill>
          <a:blip r:embed="rId2" cstate="print"/>
          <a:stretch>
            <a:fillRect/>
          </a:stretch>
        </p:blipFill>
        <p:spPr>
          <a:xfrm>
            <a:off x="3962400" y="228600"/>
            <a:ext cx="838200" cy="439738"/>
          </a:xfrm>
          <a:prstGeom prst="rect">
            <a:avLst/>
          </a:prstGeom>
          <a:ln>
            <a:noFill/>
          </a:ln>
          <a:effectLst>
            <a:outerShdw blurRad="292100" dist="139700" dir="2700000" algn="tl" rotWithShape="0">
              <a:srgbClr val="333333">
                <a:alpha val="65000"/>
              </a:srgbClr>
            </a:outerShdw>
          </a:effectLst>
        </p:spPr>
      </p:pic>
      <p:sp>
        <p:nvSpPr>
          <p:cNvPr id="75781" name="TextBox 4"/>
          <p:cNvSpPr txBox="1">
            <a:spLocks noChangeArrowheads="1"/>
          </p:cNvSpPr>
          <p:nvPr/>
        </p:nvSpPr>
        <p:spPr bwMode="auto">
          <a:xfrm>
            <a:off x="3200400" y="1295400"/>
            <a:ext cx="2438400" cy="381000"/>
          </a:xfrm>
          <a:prstGeom prst="rect">
            <a:avLst/>
          </a:prstGeom>
          <a:noFill/>
          <a:ln w="9525">
            <a:noFill/>
            <a:miter lim="800000"/>
            <a:headEnd/>
            <a:tailEnd/>
          </a:ln>
        </p:spPr>
        <p:txBody>
          <a:bodyPr>
            <a:spAutoFit/>
          </a:bodyPr>
          <a:lstStyle/>
          <a:p>
            <a:r>
              <a:rPr lang="en-US" b="1" dirty="0">
                <a:solidFill>
                  <a:srgbClr val="FFFFFF"/>
                </a:solidFill>
              </a:rPr>
              <a:t>Winter of 1777-1778</a:t>
            </a:r>
          </a:p>
        </p:txBody>
      </p:sp>
      <p:sp>
        <p:nvSpPr>
          <p:cNvPr id="20" name="Rectangle 19"/>
          <p:cNvSpPr>
            <a:spLocks noChangeArrowheads="1"/>
          </p:cNvSpPr>
          <p:nvPr/>
        </p:nvSpPr>
        <p:spPr bwMode="auto">
          <a:xfrm>
            <a:off x="2438400" y="2667000"/>
            <a:ext cx="48006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They had stayed the course…..</a:t>
            </a:r>
            <a:endParaRPr lang="en-US" sz="2400"/>
          </a:p>
        </p:txBody>
      </p:sp>
      <p:sp>
        <p:nvSpPr>
          <p:cNvPr id="21" name="Rectangle 20"/>
          <p:cNvSpPr>
            <a:spLocks noChangeArrowheads="1"/>
          </p:cNvSpPr>
          <p:nvPr/>
        </p:nvSpPr>
        <p:spPr bwMode="auto">
          <a:xfrm>
            <a:off x="3200400" y="2667000"/>
            <a:ext cx="34290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They had sacrificed….</a:t>
            </a:r>
            <a:endParaRPr lang="en-US" sz="2400"/>
          </a:p>
        </p:txBody>
      </p:sp>
      <p:sp>
        <p:nvSpPr>
          <p:cNvPr id="22" name="Rectangle 21"/>
          <p:cNvSpPr>
            <a:spLocks noChangeArrowheads="1"/>
          </p:cNvSpPr>
          <p:nvPr/>
        </p:nvSpPr>
        <p:spPr bwMode="auto">
          <a:xfrm>
            <a:off x="3124200" y="2667000"/>
            <a:ext cx="33528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They had endured….</a:t>
            </a:r>
            <a:endParaRPr lang="en-US" sz="2400"/>
          </a:p>
        </p:txBody>
      </p:sp>
      <p:sp>
        <p:nvSpPr>
          <p:cNvPr id="23" name="Rectangle 22"/>
          <p:cNvSpPr>
            <a:spLocks noChangeArrowheads="1"/>
          </p:cNvSpPr>
          <p:nvPr/>
        </p:nvSpPr>
        <p:spPr bwMode="auto">
          <a:xfrm>
            <a:off x="2286000" y="2667000"/>
            <a:ext cx="4876800" cy="457200"/>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We owe them something for this…..</a:t>
            </a:r>
            <a:endParaRPr lang="en-US" sz="2400"/>
          </a:p>
        </p:txBody>
      </p:sp>
      <p:pic>
        <p:nvPicPr>
          <p:cNvPr id="15" name="Picture 14" descr="http://www.virginiawestern.edu/faculty/vwhansd/HIS121/images/ValleyForge2.jpg"/>
          <p:cNvPicPr>
            <a:picLocks noChangeAspect="1" noChangeArrowheads="1"/>
          </p:cNvPicPr>
          <p:nvPr/>
        </p:nvPicPr>
        <p:blipFill>
          <a:blip r:embed="rId3" cstate="print"/>
          <a:srcRect/>
          <a:stretch>
            <a:fillRect/>
          </a:stretch>
        </p:blipFill>
        <p:spPr bwMode="auto">
          <a:xfrm>
            <a:off x="3382086" y="3263611"/>
            <a:ext cx="2684628" cy="2058215"/>
          </a:xfrm>
          <a:prstGeom prst="rect">
            <a:avLst/>
          </a:prstGeom>
          <a:ln>
            <a:noFill/>
          </a:ln>
          <a:effectLst>
            <a:softEdge rad="112500"/>
          </a:effectLst>
        </p:spPr>
      </p:pic>
      <p:pic>
        <p:nvPicPr>
          <p:cNvPr id="16" name="Picture 2" descr="http://www.corbisimages.com/images/67/3147FD6E-52AB-48D2-BCAF-F8DCB4E1AEC1/BE035589.jpg"/>
          <p:cNvPicPr>
            <a:picLocks noChangeAspect="1" noChangeArrowheads="1"/>
          </p:cNvPicPr>
          <p:nvPr/>
        </p:nvPicPr>
        <p:blipFill>
          <a:blip r:embed="rId4" cstate="print"/>
          <a:srcRect/>
          <a:stretch>
            <a:fillRect/>
          </a:stretch>
        </p:blipFill>
        <p:spPr bwMode="auto">
          <a:xfrm>
            <a:off x="322500" y="3440360"/>
            <a:ext cx="2880713" cy="1881466"/>
          </a:xfrm>
          <a:prstGeom prst="rect">
            <a:avLst/>
          </a:prstGeom>
          <a:ln>
            <a:noFill/>
          </a:ln>
          <a:effectLst>
            <a:softEdge rad="112500"/>
          </a:effectLst>
        </p:spPr>
      </p:pic>
      <p:pic>
        <p:nvPicPr>
          <p:cNvPr id="19" name="Picture 8" descr="http://www.britishbattles.com/images/valley-forge.jpg"/>
          <p:cNvPicPr>
            <a:picLocks noChangeAspect="1" noChangeArrowheads="1"/>
          </p:cNvPicPr>
          <p:nvPr/>
        </p:nvPicPr>
        <p:blipFill>
          <a:blip r:embed="rId5" cstate="print"/>
          <a:srcRect/>
          <a:stretch>
            <a:fillRect/>
          </a:stretch>
        </p:blipFill>
        <p:spPr bwMode="auto">
          <a:xfrm>
            <a:off x="6295443" y="3276600"/>
            <a:ext cx="2568795" cy="2133601"/>
          </a:xfrm>
          <a:prstGeom prst="rect">
            <a:avLst/>
          </a:prstGeom>
          <a:ln>
            <a:noFill/>
          </a:ln>
          <a:effectLst>
            <a:softEdge rad="112500"/>
          </a:effectLst>
        </p:spPr>
      </p:pic>
      <p:pic>
        <p:nvPicPr>
          <p:cNvPr id="27" name="Picture 10" descr="http://www.irqpa.org/lphs/1948/4th/VONSTUB3.GIF"/>
          <p:cNvPicPr>
            <a:picLocks noChangeAspect="1" noChangeArrowheads="1"/>
          </p:cNvPicPr>
          <p:nvPr/>
        </p:nvPicPr>
        <p:blipFill>
          <a:blip r:embed="rId6" cstate="print"/>
          <a:srcRect/>
          <a:stretch>
            <a:fillRect/>
          </a:stretch>
        </p:blipFill>
        <p:spPr bwMode="auto">
          <a:xfrm>
            <a:off x="215637" y="268050"/>
            <a:ext cx="2603763" cy="2222976"/>
          </a:xfrm>
          <a:prstGeom prst="rect">
            <a:avLst/>
          </a:prstGeom>
          <a:ln>
            <a:noFill/>
          </a:ln>
          <a:effectLst>
            <a:softEdge rad="112500"/>
          </a:effectLst>
        </p:spPr>
      </p:pic>
      <p:pic>
        <p:nvPicPr>
          <p:cNvPr id="29" name="Picture 6" descr="http://www.rockingham.k12.va.us/EMS/History_Pages/RevWar/winteratvalleyforge.jpg"/>
          <p:cNvPicPr>
            <a:picLocks noChangeAspect="1" noChangeArrowheads="1"/>
          </p:cNvPicPr>
          <p:nvPr/>
        </p:nvPicPr>
        <p:blipFill>
          <a:blip r:embed="rId7" cstate="print"/>
          <a:srcRect/>
          <a:stretch>
            <a:fillRect/>
          </a:stretch>
        </p:blipFill>
        <p:spPr bwMode="auto">
          <a:xfrm>
            <a:off x="6066714" y="426602"/>
            <a:ext cx="2903396" cy="1935597"/>
          </a:xfrm>
          <a:prstGeom prst="rect">
            <a:avLst/>
          </a:prstGeom>
          <a:ln>
            <a:noFill/>
          </a:ln>
          <a:effectLst>
            <a:softEdge rad="112500"/>
          </a:effectLst>
        </p:spPr>
      </p:pic>
    </p:spTree>
    <p:extLst>
      <p:ext uri="{BB962C8B-B14F-4D97-AF65-F5344CB8AC3E}">
        <p14:creationId xmlns:p14="http://schemas.microsoft.com/office/powerpoint/2010/main" val="13571436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781"/>
                                        </p:tgtEl>
                                        <p:attrNameLst>
                                          <p:attrName>style.visibility</p:attrName>
                                        </p:attrNameLst>
                                      </p:cBhvr>
                                      <p:to>
                                        <p:strVal val="visible"/>
                                      </p:to>
                                    </p:set>
                                    <p:animEffect transition="in" filter="fade">
                                      <p:cBhvr>
                                        <p:cTn id="13" dur="3000"/>
                                        <p:tgtEl>
                                          <p:spTgt spid="75781"/>
                                        </p:tgtEl>
                                      </p:cBhvr>
                                    </p:animEffect>
                                  </p:childTnLst>
                                </p:cTn>
                              </p:par>
                            </p:childTnLst>
                          </p:cTn>
                        </p:par>
                        <p:par>
                          <p:cTn id="14" fill="hold">
                            <p:stCondLst>
                              <p:cond delay="3000"/>
                            </p:stCondLst>
                            <p:childTnLst>
                              <p:par>
                                <p:cTn id="15" presetID="10" presetClass="entr" presetSubtype="0" fill="hold" grpId="0" nodeType="afterEffect">
                                  <p:stCondLst>
                                    <p:cond delay="2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0"/>
                                        <p:tgtEl>
                                          <p:spTgt spid="20"/>
                                        </p:tgtEl>
                                      </p:cBhvr>
                                    </p:animEffect>
                                  </p:childTnLst>
                                </p:cTn>
                              </p:par>
                            </p:childTnLst>
                          </p:cTn>
                        </p:par>
                        <p:par>
                          <p:cTn id="18" fill="hold">
                            <p:stCondLst>
                              <p:cond delay="850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3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3000"/>
                                        <p:tgtEl>
                                          <p:spTgt spid="21"/>
                                        </p:tgtEl>
                                      </p:cBhvr>
                                    </p:animEffect>
                                  </p:childTnLst>
                                </p:cTn>
                              </p:par>
                              <p:par>
                                <p:cTn id="27" presetID="10" presetClass="exit" presetSubtype="0" fill="hold" grpId="1" nodeType="withEffect">
                                  <p:stCondLst>
                                    <p:cond delay="0"/>
                                  </p:stCondLst>
                                  <p:childTnLst>
                                    <p:animEffect transition="out" filter="fade">
                                      <p:cBhvr>
                                        <p:cTn id="28" dur="3000"/>
                                        <p:tgtEl>
                                          <p:spTgt spid="20"/>
                                        </p:tgtEl>
                                      </p:cBhvr>
                                    </p:animEffect>
                                    <p:set>
                                      <p:cBhvr>
                                        <p:cTn id="29" dur="1" fill="hold">
                                          <p:stCondLst>
                                            <p:cond delay="2999"/>
                                          </p:stCondLst>
                                        </p:cTn>
                                        <p:tgtEl>
                                          <p:spTgt spid="20"/>
                                        </p:tgtEl>
                                        <p:attrNameLst>
                                          <p:attrName>style.visibility</p:attrName>
                                        </p:attrNameLst>
                                      </p:cBhvr>
                                      <p:to>
                                        <p:strVal val="hidden"/>
                                      </p:to>
                                    </p:se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3000"/>
                                        <p:tgtEl>
                                          <p:spTgt spid="16"/>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3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3000"/>
                                        <p:tgtEl>
                                          <p:spTgt spid="22"/>
                                        </p:tgtEl>
                                      </p:cBhvr>
                                    </p:animEffect>
                                  </p:childTnLst>
                                </p:cTn>
                              </p:par>
                              <p:par>
                                <p:cTn id="43" presetID="10" presetClass="exit" presetSubtype="0" fill="hold" grpId="1" nodeType="withEffect">
                                  <p:stCondLst>
                                    <p:cond delay="0"/>
                                  </p:stCondLst>
                                  <p:childTnLst>
                                    <p:animEffect transition="out" filter="fade">
                                      <p:cBhvr>
                                        <p:cTn id="44" dur="3000"/>
                                        <p:tgtEl>
                                          <p:spTgt spid="21"/>
                                        </p:tgtEl>
                                      </p:cBhvr>
                                    </p:animEffect>
                                    <p:set>
                                      <p:cBhvr>
                                        <p:cTn id="45" dur="1" fill="hold">
                                          <p:stCondLst>
                                            <p:cond delay="2999"/>
                                          </p:stCondLst>
                                        </p:cTn>
                                        <p:tgtEl>
                                          <p:spTgt spid="21"/>
                                        </p:tgtEl>
                                        <p:attrNameLst>
                                          <p:attrName>style.visibility</p:attrName>
                                        </p:attrNameLst>
                                      </p:cBhvr>
                                      <p:to>
                                        <p:strVal val="hidden"/>
                                      </p:to>
                                    </p:se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3000"/>
                                        <p:tgtEl>
                                          <p:spTgt spid="27"/>
                                        </p:tgtEl>
                                      </p:cBhvr>
                                    </p:animEffect>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3000"/>
                                        <p:tgtEl>
                                          <p:spTgt spid="15"/>
                                        </p:tgtEl>
                                      </p:cBhvr>
                                    </p:animEffect>
                                  </p:childTnLst>
                                </p:cTn>
                              </p:par>
                            </p:childTnLst>
                          </p:cTn>
                        </p:par>
                        <p:par>
                          <p:cTn id="54" fill="hold">
                            <p:stCondLst>
                              <p:cond delay="9000"/>
                            </p:stCondLst>
                            <p:childTnLst>
                              <p:par>
                                <p:cTn id="55" presetID="10" presetClass="entr" presetSubtype="0" fill="hold" grpId="0" nodeType="afterEffect">
                                  <p:stCondLst>
                                    <p:cond delay="200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3000"/>
                                        <p:tgtEl>
                                          <p:spTgt spid="23"/>
                                        </p:tgtEl>
                                      </p:cBhvr>
                                    </p:animEffect>
                                  </p:childTnLst>
                                </p:cTn>
                              </p:par>
                              <p:par>
                                <p:cTn id="58" presetID="10" presetClass="exit" presetSubtype="0" fill="hold" grpId="1" nodeType="withEffect">
                                  <p:stCondLst>
                                    <p:cond delay="0"/>
                                  </p:stCondLst>
                                  <p:childTnLst>
                                    <p:animEffect transition="out" filter="fade">
                                      <p:cBhvr>
                                        <p:cTn id="59" dur="3000"/>
                                        <p:tgtEl>
                                          <p:spTgt spid="22"/>
                                        </p:tgtEl>
                                      </p:cBhvr>
                                    </p:animEffect>
                                    <p:set>
                                      <p:cBhvr>
                                        <p:cTn id="60" dur="1" fill="hold">
                                          <p:stCondLst>
                                            <p:cond delay="2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5781" grpId="0"/>
      <p:bldP spid="20" grpId="0"/>
      <p:bldP spid="20" grpId="1"/>
      <p:bldP spid="21" grpId="0"/>
      <p:bldP spid="21" grpId="1"/>
      <p:bldP spid="22" grpId="0"/>
      <p:bldP spid="22" grpId="1"/>
      <p:bldP spid="23"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D742BC6-558C-4358-B1A4-644C211C11CC}" type="slidenum">
              <a:rPr lang="en-US"/>
              <a:pPr>
                <a:defRPr/>
              </a:pPr>
              <a:t>128</a:t>
            </a:fld>
            <a:endParaRPr lang="en-US"/>
          </a:p>
        </p:txBody>
      </p:sp>
      <p:sp>
        <p:nvSpPr>
          <p:cNvPr id="96259" name="TextBox 4"/>
          <p:cNvSpPr txBox="1">
            <a:spLocks noChangeArrowheads="1"/>
          </p:cNvSpPr>
          <p:nvPr/>
        </p:nvSpPr>
        <p:spPr bwMode="auto">
          <a:xfrm>
            <a:off x="990600" y="1103313"/>
            <a:ext cx="7315200" cy="3416300"/>
          </a:xfrm>
          <a:prstGeom prst="rect">
            <a:avLst/>
          </a:prstGeom>
          <a:noFill/>
          <a:ln w="9525">
            <a:noFill/>
            <a:miter lim="800000"/>
            <a:headEnd/>
            <a:tailEnd/>
          </a:ln>
        </p:spPr>
        <p:txBody>
          <a:bodyPr>
            <a:spAutoFit/>
          </a:bodyPr>
          <a:lstStyle/>
          <a:p>
            <a:r>
              <a:rPr lang="en-US" sz="2400" b="1" dirty="0">
                <a:solidFill>
                  <a:srgbClr val="FFFFFF"/>
                </a:solidFill>
              </a:rPr>
              <a:t>For every Patriot soldier killed by the British, about nine died from disease or poor medical practices!  In some cases, doctors drained about three-fourths of a soldier’s blood to rid his body of “bad humors,” or imagined substances in the blood that kept one from healing.  Then the soldier might be given calomel—a medicine sometimes used as an insecticide—which was sure to kill the already weakened patient!</a:t>
            </a:r>
          </a:p>
        </p:txBody>
      </p:sp>
      <p:sp>
        <p:nvSpPr>
          <p:cNvPr id="96260" name="TextBox 6"/>
          <p:cNvSpPr txBox="1">
            <a:spLocks noChangeArrowheads="1"/>
          </p:cNvSpPr>
          <p:nvPr/>
        </p:nvSpPr>
        <p:spPr bwMode="auto">
          <a:xfrm>
            <a:off x="1371600" y="457200"/>
            <a:ext cx="6781800" cy="646113"/>
          </a:xfrm>
          <a:prstGeom prst="rect">
            <a:avLst/>
          </a:prstGeom>
          <a:noFill/>
          <a:ln w="9525">
            <a:noFill/>
            <a:miter lim="800000"/>
            <a:headEnd/>
            <a:tailEnd/>
          </a:ln>
        </p:spPr>
        <p:txBody>
          <a:bodyPr>
            <a:spAutoFit/>
          </a:bodyPr>
          <a:lstStyle/>
          <a:p>
            <a:r>
              <a:rPr lang="en-US" sz="3600" b="1">
                <a:solidFill>
                  <a:srgbClr val="FFFF00"/>
                </a:solidFill>
              </a:rPr>
              <a:t>THE CURE MAY BE WORSE!</a:t>
            </a:r>
          </a:p>
        </p:txBody>
      </p:sp>
      <p:sp>
        <p:nvSpPr>
          <p:cNvPr id="5" name="TextBox 4"/>
          <p:cNvSpPr txBox="1"/>
          <p:nvPr/>
        </p:nvSpPr>
        <p:spPr>
          <a:xfrm>
            <a:off x="810610" y="5954844"/>
            <a:ext cx="914400" cy="369332"/>
          </a:xfrm>
          <a:prstGeom prst="rect">
            <a:avLst/>
          </a:prstGeom>
          <a:solidFill>
            <a:schemeClr val="bg1"/>
          </a:solidFill>
        </p:spPr>
        <p:txBody>
          <a:bodyPr wrap="square" rtlCol="0">
            <a:spAutoFit/>
          </a:bodyPr>
          <a:lstStyle/>
          <a:p>
            <a:r>
              <a:rPr lang="en-US" b="1" dirty="0" smtClean="0">
                <a:latin typeface="+mn-lt"/>
              </a:rPr>
              <a:t>QUIZ 8</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fade">
                                      <p:cBhvr>
                                        <p:cTn id="7" dur="3000"/>
                                        <p:tgtEl>
                                          <p:spTgt spid="96260"/>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96259"/>
                                        </p:tgtEl>
                                        <p:attrNameLst>
                                          <p:attrName>style.visibility</p:attrName>
                                        </p:attrNameLst>
                                      </p:cBhvr>
                                      <p:to>
                                        <p:strVal val="visible"/>
                                      </p:to>
                                    </p:set>
                                    <p:animEffect transition="in" filter="fade">
                                      <p:cBhvr>
                                        <p:cTn id="11" dur="30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p:bldP spid="96260"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3533E7BA-54F0-4671-9CF1-F6D7D11D24EE}" type="slidenum">
              <a:rPr lang="en-US"/>
              <a:pPr>
                <a:defRPr/>
              </a:pPr>
              <a:t>129</a:t>
            </a:fld>
            <a:endParaRPr lang="en-US"/>
          </a:p>
        </p:txBody>
      </p:sp>
      <p:sp>
        <p:nvSpPr>
          <p:cNvPr id="4" name="Rectangle 3"/>
          <p:cNvSpPr/>
          <p:nvPr/>
        </p:nvSpPr>
        <p:spPr>
          <a:xfrm>
            <a:off x="6248400" y="533400"/>
            <a:ext cx="2438400" cy="641350"/>
          </a:xfrm>
          <a:prstGeom prst="rect">
            <a:avLst/>
          </a:prstGeom>
        </p:spPr>
        <p:txBody>
          <a:bodyPr>
            <a:spAutoFit/>
          </a:bodyPr>
          <a:lstStyle/>
          <a:p>
            <a:pPr algn="ctr">
              <a:defRPr/>
            </a:pPr>
            <a:r>
              <a:rPr lang="en-US" sz="3600" b="1">
                <a:solidFill>
                  <a:srgbClr val="FF0000"/>
                </a:solidFill>
                <a:effectLst>
                  <a:outerShdw blurRad="38100" dist="38100" dir="2700000" algn="tl">
                    <a:srgbClr val="000000"/>
                  </a:outerShdw>
                </a:effectLst>
                <a:latin typeface="Antique"/>
              </a:rPr>
              <a:t>The South</a:t>
            </a:r>
          </a:p>
        </p:txBody>
      </p:sp>
      <p:pic>
        <p:nvPicPr>
          <p:cNvPr id="6" name="Picture 5" descr="Union Jack.jpg"/>
          <p:cNvPicPr>
            <a:picLocks noChangeAspect="1"/>
          </p:cNvPicPr>
          <p:nvPr/>
        </p:nvPicPr>
        <p:blipFill>
          <a:blip r:embed="rId2" cstate="print"/>
          <a:stretch>
            <a:fillRect/>
          </a:stretch>
        </p:blipFill>
        <p:spPr>
          <a:xfrm>
            <a:off x="7543800" y="304800"/>
            <a:ext cx="457200" cy="230188"/>
          </a:xfrm>
          <a:prstGeom prst="rect">
            <a:avLst/>
          </a:prstGeom>
          <a:ln>
            <a:noFill/>
          </a:ln>
          <a:effectLst>
            <a:outerShdw blurRad="292100" dist="139700" dir="2700000" algn="tl" rotWithShape="0">
              <a:srgbClr val="333333">
                <a:alpha val="65000"/>
              </a:srgbClr>
            </a:outerShdw>
          </a:effectLst>
        </p:spPr>
      </p:pic>
      <p:pic>
        <p:nvPicPr>
          <p:cNvPr id="68613" name="Picture 8" descr="cornwallis3"/>
          <p:cNvPicPr>
            <a:picLocks noChangeAspect="1" noChangeArrowheads="1"/>
          </p:cNvPicPr>
          <p:nvPr/>
        </p:nvPicPr>
        <p:blipFill>
          <a:blip r:embed="rId3" cstate="print"/>
          <a:srcRect/>
          <a:stretch>
            <a:fillRect/>
          </a:stretch>
        </p:blipFill>
        <p:spPr bwMode="auto">
          <a:xfrm>
            <a:off x="6858000" y="1600200"/>
            <a:ext cx="1141413" cy="1600200"/>
          </a:xfrm>
          <a:prstGeom prst="rect">
            <a:avLst/>
          </a:prstGeom>
          <a:noFill/>
          <a:ln w="9525">
            <a:noFill/>
            <a:miter lim="800000"/>
            <a:headEnd/>
            <a:tailEnd/>
          </a:ln>
        </p:spPr>
      </p:pic>
      <p:sp>
        <p:nvSpPr>
          <p:cNvPr id="7" name="TextBox 6"/>
          <p:cNvSpPr txBox="1">
            <a:spLocks noChangeArrowheads="1"/>
          </p:cNvSpPr>
          <p:nvPr/>
        </p:nvSpPr>
        <p:spPr bwMode="auto">
          <a:xfrm>
            <a:off x="304800" y="1066800"/>
            <a:ext cx="5943600" cy="12001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They also knew that France had joined the American cause and would be sending troops to help.</a:t>
            </a:r>
          </a:p>
        </p:txBody>
      </p:sp>
      <p:sp>
        <p:nvSpPr>
          <p:cNvPr id="9" name="TextBox 8"/>
          <p:cNvSpPr txBox="1">
            <a:spLocks noChangeArrowheads="1"/>
          </p:cNvSpPr>
          <p:nvPr/>
        </p:nvSpPr>
        <p:spPr bwMode="auto">
          <a:xfrm>
            <a:off x="4800600" y="3657600"/>
            <a:ext cx="4114800" cy="120015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Lord Charles Cornwallis was placed in charge of the British armies in the South.</a:t>
            </a:r>
          </a:p>
        </p:txBody>
      </p:sp>
      <p:sp>
        <p:nvSpPr>
          <p:cNvPr id="10" name="TextBox 9"/>
          <p:cNvSpPr txBox="1">
            <a:spLocks noChangeArrowheads="1"/>
          </p:cNvSpPr>
          <p:nvPr/>
        </p:nvSpPr>
        <p:spPr bwMode="auto">
          <a:xfrm>
            <a:off x="1676400" y="1905000"/>
            <a:ext cx="4876800" cy="1200150"/>
          </a:xfrm>
          <a:prstGeom prst="rect">
            <a:avLst/>
          </a:prstGeom>
          <a:noFill/>
          <a:ln w="9525">
            <a:noFill/>
            <a:miter lim="800000"/>
            <a:headEnd/>
            <a:tailEnd/>
          </a:ln>
        </p:spPr>
        <p:txBody>
          <a:bodyPr>
            <a:spAutoFit/>
          </a:bodyPr>
          <a:lstStyle/>
          <a:p>
            <a:pPr>
              <a:defRPr/>
            </a:pPr>
            <a:r>
              <a:rPr lang="en-US" sz="2400" b="1" dirty="0">
                <a:solidFill>
                  <a:srgbClr val="FFC000"/>
                </a:solidFill>
                <a:latin typeface="+mn-lt"/>
              </a:rPr>
              <a:t>They decided to make one final push to win the war by concentrating their forces in the South.</a:t>
            </a:r>
          </a:p>
        </p:txBody>
      </p:sp>
      <p:sp>
        <p:nvSpPr>
          <p:cNvPr id="15" name="TextBox 14"/>
          <p:cNvSpPr txBox="1">
            <a:spLocks noChangeArrowheads="1"/>
          </p:cNvSpPr>
          <p:nvPr/>
        </p:nvSpPr>
        <p:spPr bwMode="auto">
          <a:xfrm>
            <a:off x="6858000" y="3276600"/>
            <a:ext cx="1447800" cy="307975"/>
          </a:xfrm>
          <a:prstGeom prst="rect">
            <a:avLst/>
          </a:prstGeom>
          <a:noFill/>
          <a:ln w="9525">
            <a:noFill/>
            <a:miter lim="800000"/>
            <a:headEnd/>
            <a:tailEnd/>
          </a:ln>
        </p:spPr>
        <p:txBody>
          <a:bodyPr>
            <a:spAutoFit/>
          </a:bodyPr>
          <a:lstStyle/>
          <a:p>
            <a:pPr>
              <a:defRPr/>
            </a:pPr>
            <a:r>
              <a:rPr lang="en-US" sz="1400" b="1" dirty="0">
                <a:solidFill>
                  <a:srgbClr val="FF0000"/>
                </a:solidFill>
                <a:latin typeface="+mn-lt"/>
              </a:rPr>
              <a:t>Lord Cornwallis</a:t>
            </a:r>
          </a:p>
        </p:txBody>
      </p:sp>
      <p:sp>
        <p:nvSpPr>
          <p:cNvPr id="17" name="TextBox 16"/>
          <p:cNvSpPr txBox="1">
            <a:spLocks noChangeArrowheads="1"/>
          </p:cNvSpPr>
          <p:nvPr/>
        </p:nvSpPr>
        <p:spPr bwMode="auto">
          <a:xfrm>
            <a:off x="304800" y="304800"/>
            <a:ext cx="6477000" cy="822325"/>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By 1778, the British realized that the Patriot armies were becoming more difficult to defeat.</a:t>
            </a:r>
          </a:p>
        </p:txBody>
      </p:sp>
      <p:sp>
        <p:nvSpPr>
          <p:cNvPr id="20" name="TextBox 19"/>
          <p:cNvSpPr txBox="1">
            <a:spLocks noChangeArrowheads="1"/>
          </p:cNvSpPr>
          <p:nvPr/>
        </p:nvSpPr>
        <p:spPr bwMode="auto">
          <a:xfrm>
            <a:off x="7086600" y="1143000"/>
            <a:ext cx="838200" cy="396875"/>
          </a:xfrm>
          <a:prstGeom prst="rect">
            <a:avLst/>
          </a:prstGeom>
          <a:noFill/>
          <a:ln w="9525">
            <a:noFill/>
            <a:miter lim="800000"/>
            <a:headEnd/>
            <a:tailEnd/>
          </a:ln>
        </p:spPr>
        <p:txBody>
          <a:bodyPr>
            <a:spAutoFit/>
          </a:bodyPr>
          <a:lstStyle/>
          <a:p>
            <a:r>
              <a:rPr lang="en-US" sz="2000" b="1">
                <a:solidFill>
                  <a:srgbClr val="FF0000"/>
                </a:solidFill>
              </a:rPr>
              <a:t>1778</a:t>
            </a:r>
          </a:p>
        </p:txBody>
      </p:sp>
      <p:pic>
        <p:nvPicPr>
          <p:cNvPr id="18" name="Picture 17" descr="Betsy Ross Flag.jpg"/>
          <p:cNvPicPr>
            <a:picLocks noChangeAspect="1"/>
          </p:cNvPicPr>
          <p:nvPr/>
        </p:nvPicPr>
        <p:blipFill>
          <a:blip r:embed="rId4" cstate="print"/>
          <a:stretch>
            <a:fillRect/>
          </a:stretch>
        </p:blipFill>
        <p:spPr>
          <a:xfrm>
            <a:off x="7010400" y="304800"/>
            <a:ext cx="496888" cy="260350"/>
          </a:xfrm>
          <a:prstGeom prst="rect">
            <a:avLst/>
          </a:prstGeom>
          <a:ln>
            <a:noFill/>
          </a:ln>
          <a:effectLst>
            <a:outerShdw blurRad="292100" dist="139700" dir="2700000" algn="tl" rotWithShape="0">
              <a:srgbClr val="333333">
                <a:alpha val="65000"/>
              </a:srgbClr>
            </a:outerShdw>
          </a:effectLst>
        </p:spPr>
      </p:pic>
      <p:sp>
        <p:nvSpPr>
          <p:cNvPr id="22" name="TextBox 21"/>
          <p:cNvSpPr txBox="1">
            <a:spLocks noChangeArrowheads="1"/>
          </p:cNvSpPr>
          <p:nvPr/>
        </p:nvSpPr>
        <p:spPr bwMode="auto">
          <a:xfrm>
            <a:off x="609600" y="3124200"/>
            <a:ext cx="5181600" cy="822325"/>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They thought they could count on the many Loyalists who lived there.</a:t>
            </a:r>
          </a:p>
        </p:txBody>
      </p:sp>
      <p:pic>
        <p:nvPicPr>
          <p:cNvPr id="14" name="Picture 6" descr="http://www.cksinfo.com/clipart/office/supplies/notesandmemos/note.png"/>
          <p:cNvPicPr>
            <a:picLocks noChangeAspect="1" noChangeArrowheads="1"/>
          </p:cNvPicPr>
          <p:nvPr/>
        </p:nvPicPr>
        <p:blipFill>
          <a:blip r:embed="rId5" cstate="print"/>
          <a:srcRect/>
          <a:stretch>
            <a:fillRect/>
          </a:stretch>
        </p:blipFill>
        <p:spPr bwMode="auto">
          <a:xfrm>
            <a:off x="990600" y="4343400"/>
            <a:ext cx="8382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5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strVal val="#ppt_w*0.70"/>
                                          </p:val>
                                        </p:tav>
                                        <p:tav tm="100000">
                                          <p:val>
                                            <p:strVal val="#ppt_w"/>
                                          </p:val>
                                        </p:tav>
                                      </p:tavLst>
                                    </p:anim>
                                    <p:anim calcmode="lin" valueType="num">
                                      <p:cBhvr>
                                        <p:cTn id="11" dur="3000" fill="hold"/>
                                        <p:tgtEl>
                                          <p:spTgt spid="6"/>
                                        </p:tgtEl>
                                        <p:attrNameLst>
                                          <p:attrName>ppt_h</p:attrName>
                                        </p:attrNameLst>
                                      </p:cBhvr>
                                      <p:tavLst>
                                        <p:tav tm="0">
                                          <p:val>
                                            <p:strVal val="#ppt_h"/>
                                          </p:val>
                                        </p:tav>
                                        <p:tav tm="100000">
                                          <p:val>
                                            <p:strVal val="#ppt_h"/>
                                          </p:val>
                                        </p:tav>
                                      </p:tavLst>
                                    </p:anim>
                                    <p:animEffect transition="in" filter="fade">
                                      <p:cBhvr>
                                        <p:cTn id="12" dur="3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par>
                                <p:cTn id="16" presetID="55"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3000" fill="hold"/>
                                        <p:tgtEl>
                                          <p:spTgt spid="18"/>
                                        </p:tgtEl>
                                        <p:attrNameLst>
                                          <p:attrName>ppt_w</p:attrName>
                                        </p:attrNameLst>
                                      </p:cBhvr>
                                      <p:tavLst>
                                        <p:tav tm="0">
                                          <p:val>
                                            <p:strVal val="#ppt_w*0.70"/>
                                          </p:val>
                                        </p:tav>
                                        <p:tav tm="100000">
                                          <p:val>
                                            <p:strVal val="#ppt_w"/>
                                          </p:val>
                                        </p:tav>
                                      </p:tavLst>
                                    </p:anim>
                                    <p:anim calcmode="lin" valueType="num">
                                      <p:cBhvr>
                                        <p:cTn id="19" dur="3000" fill="hold"/>
                                        <p:tgtEl>
                                          <p:spTgt spid="18"/>
                                        </p:tgtEl>
                                        <p:attrNameLst>
                                          <p:attrName>ppt_h</p:attrName>
                                        </p:attrNameLst>
                                      </p:cBhvr>
                                      <p:tavLst>
                                        <p:tav tm="0">
                                          <p:val>
                                            <p:strVal val="#ppt_h"/>
                                          </p:val>
                                        </p:tav>
                                        <p:tav tm="100000">
                                          <p:val>
                                            <p:strVal val="#ppt_h"/>
                                          </p:val>
                                        </p:tav>
                                      </p:tavLst>
                                    </p:anim>
                                    <p:animEffect transition="in" filter="fade">
                                      <p:cBhvr>
                                        <p:cTn id="20" dur="30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3000"/>
                                        <p:tgtEl>
                                          <p:spTgt spid="20"/>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3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3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3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3000"/>
                                        <p:tgtEl>
                                          <p:spTgt spid="9"/>
                                        </p:tgtEl>
                                      </p:cBhvr>
                                    </p:animEffect>
                                  </p:childTnLst>
                                </p:cTn>
                              </p:par>
                              <p:par>
                                <p:cTn id="48" presetID="55" presetClass="entr" presetSubtype="0" fill="hold" nodeType="withEffect">
                                  <p:stCondLst>
                                    <p:cond delay="0"/>
                                  </p:stCondLst>
                                  <p:childTnLst>
                                    <p:set>
                                      <p:cBhvr>
                                        <p:cTn id="49" dur="1" fill="hold">
                                          <p:stCondLst>
                                            <p:cond delay="0"/>
                                          </p:stCondLst>
                                        </p:cTn>
                                        <p:tgtEl>
                                          <p:spTgt spid="68613"/>
                                        </p:tgtEl>
                                        <p:attrNameLst>
                                          <p:attrName>style.visibility</p:attrName>
                                        </p:attrNameLst>
                                      </p:cBhvr>
                                      <p:to>
                                        <p:strVal val="visible"/>
                                      </p:to>
                                    </p:set>
                                    <p:anim calcmode="lin" valueType="num">
                                      <p:cBhvr>
                                        <p:cTn id="50" dur="3000" fill="hold"/>
                                        <p:tgtEl>
                                          <p:spTgt spid="68613"/>
                                        </p:tgtEl>
                                        <p:attrNameLst>
                                          <p:attrName>ppt_w</p:attrName>
                                        </p:attrNameLst>
                                      </p:cBhvr>
                                      <p:tavLst>
                                        <p:tav tm="0">
                                          <p:val>
                                            <p:strVal val="#ppt_w*0.70"/>
                                          </p:val>
                                        </p:tav>
                                        <p:tav tm="100000">
                                          <p:val>
                                            <p:strVal val="#ppt_w"/>
                                          </p:val>
                                        </p:tav>
                                      </p:tavLst>
                                    </p:anim>
                                    <p:anim calcmode="lin" valueType="num">
                                      <p:cBhvr>
                                        <p:cTn id="51" dur="3000" fill="hold"/>
                                        <p:tgtEl>
                                          <p:spTgt spid="68613"/>
                                        </p:tgtEl>
                                        <p:attrNameLst>
                                          <p:attrName>ppt_h</p:attrName>
                                        </p:attrNameLst>
                                      </p:cBhvr>
                                      <p:tavLst>
                                        <p:tav tm="0">
                                          <p:val>
                                            <p:strVal val="#ppt_h"/>
                                          </p:val>
                                        </p:tav>
                                        <p:tav tm="100000">
                                          <p:val>
                                            <p:strVal val="#ppt_h"/>
                                          </p:val>
                                        </p:tav>
                                      </p:tavLst>
                                    </p:anim>
                                    <p:animEffect transition="in" filter="fade">
                                      <p:cBhvr>
                                        <p:cTn id="52" dur="3000"/>
                                        <p:tgtEl>
                                          <p:spTgt spid="686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1"/>
      <p:bldP spid="9" grpId="0"/>
      <p:bldP spid="10" grpId="0"/>
      <p:bldP spid="15" grpId="0"/>
      <p:bldP spid="17"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3C3E69F5-8984-4FF3-8E0A-C1B910095408}" type="slidenum">
              <a:rPr lang="en-US"/>
              <a:pPr>
                <a:defRPr/>
              </a:pPr>
              <a:t>13</a:t>
            </a:fld>
            <a:endParaRPr lang="en-US" dirty="0"/>
          </a:p>
        </p:txBody>
      </p:sp>
      <p:sp>
        <p:nvSpPr>
          <p:cNvPr id="17" name="TextBox 16"/>
          <p:cNvSpPr txBox="1">
            <a:spLocks noChangeArrowheads="1"/>
          </p:cNvSpPr>
          <p:nvPr/>
        </p:nvSpPr>
        <p:spPr bwMode="auto">
          <a:xfrm>
            <a:off x="762000" y="838200"/>
            <a:ext cx="8382000" cy="461963"/>
          </a:xfrm>
          <a:prstGeom prst="rect">
            <a:avLst/>
          </a:prstGeom>
          <a:noFill/>
          <a:ln w="9525">
            <a:noFill/>
            <a:miter lim="800000"/>
            <a:headEnd/>
            <a:tailEnd/>
          </a:ln>
        </p:spPr>
        <p:txBody>
          <a:bodyPr>
            <a:spAutoFit/>
          </a:bodyPr>
          <a:lstStyle/>
          <a:p>
            <a:pPr>
              <a:defRPr/>
            </a:pPr>
            <a:r>
              <a:rPr lang="en-US" sz="2400" b="1" dirty="0">
                <a:solidFill>
                  <a:schemeClr val="bg1"/>
                </a:solidFill>
                <a:latin typeface="+mn-lt"/>
              </a:rPr>
              <a:t>DON’T OVERDO IT.  TAKE ONLY THE NOTES YOU NEED!</a:t>
            </a:r>
          </a:p>
        </p:txBody>
      </p:sp>
      <p:sp>
        <p:nvSpPr>
          <p:cNvPr id="21" name="TextBox 20"/>
          <p:cNvSpPr txBox="1">
            <a:spLocks noChangeArrowheads="1"/>
          </p:cNvSpPr>
          <p:nvPr/>
        </p:nvSpPr>
        <p:spPr bwMode="auto">
          <a:xfrm>
            <a:off x="1143000" y="228600"/>
            <a:ext cx="6781800" cy="523875"/>
          </a:xfrm>
          <a:prstGeom prst="rect">
            <a:avLst/>
          </a:prstGeom>
          <a:noFill/>
          <a:ln w="9525">
            <a:noFill/>
            <a:miter lim="800000"/>
            <a:headEnd/>
            <a:tailEnd/>
          </a:ln>
        </p:spPr>
        <p:txBody>
          <a:bodyPr>
            <a:spAutoFit/>
          </a:bodyPr>
          <a:lstStyle/>
          <a:p>
            <a:r>
              <a:rPr lang="en-US" sz="2800" b="1">
                <a:solidFill>
                  <a:srgbClr val="FF0000"/>
                </a:solidFill>
              </a:rPr>
              <a:t>IT’S TIME TO BEGIN TAKING NOTES!</a:t>
            </a:r>
          </a:p>
        </p:txBody>
      </p:sp>
      <p:sp>
        <p:nvSpPr>
          <p:cNvPr id="9" name="TextBox 8"/>
          <p:cNvSpPr txBox="1">
            <a:spLocks noChangeArrowheads="1"/>
          </p:cNvSpPr>
          <p:nvPr/>
        </p:nvSpPr>
        <p:spPr bwMode="auto">
          <a:xfrm>
            <a:off x="762000" y="1371600"/>
            <a:ext cx="7543800" cy="3416320"/>
          </a:xfrm>
          <a:prstGeom prst="rect">
            <a:avLst/>
          </a:prstGeom>
          <a:noFill/>
          <a:ln w="9525">
            <a:noFill/>
            <a:miter lim="800000"/>
            <a:headEnd/>
            <a:tailEnd/>
          </a:ln>
        </p:spPr>
        <p:txBody>
          <a:bodyPr wrap="square">
            <a:spAutoFit/>
          </a:bodyPr>
          <a:lstStyle/>
          <a:p>
            <a:r>
              <a:rPr lang="en-US" sz="2400" dirty="0" smtClean="0">
                <a:solidFill>
                  <a:srgbClr val="FFFF00"/>
                </a:solidFill>
                <a:latin typeface="Calibri" pitchFamily="34" charset="0"/>
              </a:rPr>
              <a:t>Remember that notes are </a:t>
            </a:r>
            <a:r>
              <a:rPr lang="en-US" sz="2400" b="1" u="sng" dirty="0" smtClean="0">
                <a:solidFill>
                  <a:srgbClr val="FFFF00"/>
                </a:solidFill>
                <a:latin typeface="Calibri" pitchFamily="34" charset="0"/>
              </a:rPr>
              <a:t>NOT</a:t>
            </a:r>
            <a:r>
              <a:rPr lang="en-US" sz="2400" dirty="0" smtClean="0">
                <a:solidFill>
                  <a:srgbClr val="FFFF00"/>
                </a:solidFill>
                <a:latin typeface="Calibri" pitchFamily="34" charset="0"/>
              </a:rPr>
              <a:t> supposed to be written in complete sentences, but are bits and pieces of information designed to help you remember what was said in class.</a:t>
            </a:r>
          </a:p>
          <a:p>
            <a:endParaRPr lang="en-US" sz="2400" dirty="0">
              <a:solidFill>
                <a:srgbClr val="FFFF00"/>
              </a:solidFill>
              <a:latin typeface="Calibri" pitchFamily="34" charset="0"/>
            </a:endParaRPr>
          </a:p>
          <a:p>
            <a:r>
              <a:rPr lang="en-US" sz="2400" dirty="0" smtClean="0">
                <a:solidFill>
                  <a:srgbClr val="FFFF00"/>
                </a:solidFill>
                <a:latin typeface="Calibri" pitchFamily="34" charset="0"/>
              </a:rPr>
              <a:t>REMEMBER THAT YOU ARE TAKING NOTES USING THE</a:t>
            </a:r>
          </a:p>
          <a:p>
            <a:r>
              <a:rPr lang="en-US" sz="2400" dirty="0" smtClean="0">
                <a:solidFill>
                  <a:srgbClr val="FFFF00"/>
                </a:solidFill>
                <a:latin typeface="Calibri" pitchFamily="34" charset="0"/>
              </a:rPr>
              <a:t>CORNELL NOTE STYLE. </a:t>
            </a:r>
          </a:p>
          <a:p>
            <a:endParaRPr lang="en-US" sz="2400" dirty="0">
              <a:solidFill>
                <a:srgbClr val="FFFF00"/>
              </a:solidFill>
              <a:latin typeface="Calibri" pitchFamily="34" charset="0"/>
            </a:endParaRPr>
          </a:p>
          <a:p>
            <a:r>
              <a:rPr lang="en-US" sz="2400" dirty="0" smtClean="0">
                <a:solidFill>
                  <a:srgbClr val="FFFF00"/>
                </a:solidFill>
                <a:latin typeface="Calibri" pitchFamily="34" charset="0"/>
              </a:rPr>
              <a:t>BEFORE THE REST OF THESE SLIDES, TAKE TIME TO SET UP YOUR FIRST TWO PAGES IN THAT WAY!</a:t>
            </a:r>
            <a:endParaRPr lang="en-US" sz="2400" dirty="0">
              <a:solidFill>
                <a:srgbClr val="FFFF00"/>
              </a:solidFill>
              <a:latin typeface="Calibri" pitchFamily="34" charset="0"/>
            </a:endParaRPr>
          </a:p>
        </p:txBody>
      </p:sp>
      <p:sp>
        <p:nvSpPr>
          <p:cNvPr id="10" name="TextBox 9"/>
          <p:cNvSpPr txBox="1">
            <a:spLocks noChangeArrowheads="1"/>
          </p:cNvSpPr>
          <p:nvPr/>
        </p:nvSpPr>
        <p:spPr bwMode="auto">
          <a:xfrm>
            <a:off x="914400" y="5181600"/>
            <a:ext cx="6934200" cy="830997"/>
          </a:xfrm>
          <a:prstGeom prst="rect">
            <a:avLst/>
          </a:prstGeom>
          <a:noFill/>
          <a:ln w="9525">
            <a:noFill/>
            <a:miter lim="800000"/>
            <a:headEnd/>
            <a:tailEnd/>
          </a:ln>
        </p:spPr>
        <p:txBody>
          <a:bodyPr wrap="square">
            <a:spAutoFit/>
          </a:bodyPr>
          <a:lstStyle/>
          <a:p>
            <a:r>
              <a:rPr lang="en-US" sz="2400" b="1" dirty="0" smtClean="0">
                <a:solidFill>
                  <a:srgbClr val="00B0F0"/>
                </a:solidFill>
                <a:latin typeface="Calibri" pitchFamily="34" charset="0"/>
              </a:rPr>
              <a:t>Also, remember not to write down something that you already know!</a:t>
            </a:r>
            <a:endParaRPr lang="en-US" sz="2400" b="1" dirty="0">
              <a:solidFill>
                <a:srgbClr val="00B0F0"/>
              </a:solidFill>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0"/>
                                        <p:tgtEl>
                                          <p:spTgt spid="21"/>
                                        </p:tgtEl>
                                      </p:cBhvr>
                                    </p:animEffect>
                                  </p:childTnLst>
                                </p:cTn>
                              </p:par>
                            </p:childTnLst>
                          </p:cTn>
                        </p:par>
                        <p:par>
                          <p:cTn id="8" fill="hold">
                            <p:stCondLst>
                              <p:cond delay="3000"/>
                            </p:stCondLst>
                            <p:childTnLst>
                              <p:par>
                                <p:cTn id="9" presetID="10" presetClass="entr" presetSubtype="0" fill="hold" grpId="0" nodeType="afterEffect">
                                  <p:stCondLst>
                                    <p:cond delay="1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3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9" grpId="0"/>
      <p:bldP spid="10"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2F9FDF0E-0707-4F27-8385-CD9A5BC8F3C5}" type="slidenum">
              <a:rPr lang="en-US"/>
              <a:pPr>
                <a:defRPr/>
              </a:pPr>
              <a:t>130</a:t>
            </a:fld>
            <a:endParaRPr lang="en-US"/>
          </a:p>
        </p:txBody>
      </p:sp>
      <p:sp>
        <p:nvSpPr>
          <p:cNvPr id="4" name="Rectangle 3"/>
          <p:cNvSpPr/>
          <p:nvPr/>
        </p:nvSpPr>
        <p:spPr>
          <a:xfrm>
            <a:off x="6248400" y="609600"/>
            <a:ext cx="2438400" cy="641350"/>
          </a:xfrm>
          <a:prstGeom prst="rect">
            <a:avLst/>
          </a:prstGeom>
        </p:spPr>
        <p:txBody>
          <a:bodyPr>
            <a:spAutoFit/>
          </a:bodyPr>
          <a:lstStyle/>
          <a:p>
            <a:pPr algn="ctr">
              <a:defRPr/>
            </a:pPr>
            <a:r>
              <a:rPr lang="en-US" sz="3600" b="1">
                <a:solidFill>
                  <a:srgbClr val="FF0000"/>
                </a:solidFill>
                <a:effectLst>
                  <a:outerShdw blurRad="38100" dist="38100" dir="2700000" algn="tl">
                    <a:srgbClr val="000000"/>
                  </a:outerShdw>
                </a:effectLst>
                <a:latin typeface="Antique"/>
              </a:rPr>
              <a:t>The South</a:t>
            </a:r>
          </a:p>
        </p:txBody>
      </p:sp>
      <p:pic>
        <p:nvPicPr>
          <p:cNvPr id="6" name="Picture 5" descr="Union Jack.jpg"/>
          <p:cNvPicPr>
            <a:picLocks noChangeAspect="1"/>
          </p:cNvPicPr>
          <p:nvPr/>
        </p:nvPicPr>
        <p:blipFill>
          <a:blip r:embed="rId2" cstate="print"/>
          <a:stretch>
            <a:fillRect/>
          </a:stretch>
        </p:blipFill>
        <p:spPr>
          <a:xfrm>
            <a:off x="7543800" y="304800"/>
            <a:ext cx="457200" cy="230188"/>
          </a:xfrm>
          <a:prstGeom prst="rect">
            <a:avLst/>
          </a:prstGeom>
          <a:ln>
            <a:noFill/>
          </a:ln>
          <a:effectLst>
            <a:outerShdw blurRad="292100" dist="139700" dir="2700000" algn="tl" rotWithShape="0">
              <a:srgbClr val="333333">
                <a:alpha val="65000"/>
              </a:srgbClr>
            </a:outerShdw>
          </a:effectLst>
        </p:spPr>
      </p:pic>
      <p:pic>
        <p:nvPicPr>
          <p:cNvPr id="68613" name="Picture 8" descr="cornwallis3"/>
          <p:cNvPicPr>
            <a:picLocks noChangeAspect="1" noChangeArrowheads="1"/>
          </p:cNvPicPr>
          <p:nvPr/>
        </p:nvPicPr>
        <p:blipFill>
          <a:blip r:embed="rId3" cstate="print"/>
          <a:srcRect/>
          <a:stretch>
            <a:fillRect/>
          </a:stretch>
        </p:blipFill>
        <p:spPr bwMode="auto">
          <a:xfrm>
            <a:off x="381000" y="304800"/>
            <a:ext cx="1358900" cy="1905000"/>
          </a:xfrm>
          <a:prstGeom prst="rect">
            <a:avLst/>
          </a:prstGeom>
          <a:noFill/>
          <a:ln w="9525">
            <a:noFill/>
            <a:miter lim="800000"/>
            <a:headEnd/>
            <a:tailEnd/>
          </a:ln>
        </p:spPr>
      </p:pic>
      <p:sp>
        <p:nvSpPr>
          <p:cNvPr id="13" name="TextBox 12"/>
          <p:cNvSpPr txBox="1">
            <a:spLocks noChangeArrowheads="1"/>
          </p:cNvSpPr>
          <p:nvPr/>
        </p:nvSpPr>
        <p:spPr bwMode="auto">
          <a:xfrm>
            <a:off x="2209800" y="1905000"/>
            <a:ext cx="6172200" cy="822325"/>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He and the rest of the British underestimated the Americans’ ability to fight.</a:t>
            </a:r>
          </a:p>
        </p:txBody>
      </p:sp>
      <p:sp>
        <p:nvSpPr>
          <p:cNvPr id="14" name="TextBox 13"/>
          <p:cNvSpPr txBox="1">
            <a:spLocks noChangeArrowheads="1"/>
          </p:cNvSpPr>
          <p:nvPr/>
        </p:nvSpPr>
        <p:spPr bwMode="auto">
          <a:xfrm>
            <a:off x="381000" y="2667000"/>
            <a:ext cx="8763000" cy="822325"/>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He was sure that a bunch of farmers and shopkeepers couldn’t stand up against the professional soldiers of the British Army.</a:t>
            </a:r>
          </a:p>
        </p:txBody>
      </p:sp>
      <p:sp>
        <p:nvSpPr>
          <p:cNvPr id="15" name="TextBox 14"/>
          <p:cNvSpPr txBox="1">
            <a:spLocks noChangeArrowheads="1"/>
          </p:cNvSpPr>
          <p:nvPr/>
        </p:nvSpPr>
        <p:spPr bwMode="auto">
          <a:xfrm>
            <a:off x="228600" y="2209800"/>
            <a:ext cx="1752600" cy="381000"/>
          </a:xfrm>
          <a:prstGeom prst="rect">
            <a:avLst/>
          </a:prstGeom>
          <a:noFill/>
          <a:ln w="9525">
            <a:noFill/>
            <a:miter lim="800000"/>
            <a:headEnd/>
            <a:tailEnd/>
          </a:ln>
        </p:spPr>
        <p:txBody>
          <a:bodyPr>
            <a:spAutoFit/>
          </a:bodyPr>
          <a:lstStyle/>
          <a:p>
            <a:pPr>
              <a:defRPr/>
            </a:pPr>
            <a:r>
              <a:rPr lang="en-US" b="1" dirty="0">
                <a:solidFill>
                  <a:srgbClr val="FF0000"/>
                </a:solidFill>
                <a:latin typeface="+mn-lt"/>
              </a:rPr>
              <a:t>Lord Cornwallis</a:t>
            </a:r>
          </a:p>
        </p:txBody>
      </p:sp>
      <p:sp>
        <p:nvSpPr>
          <p:cNvPr id="16" name="TextBox 15"/>
          <p:cNvSpPr txBox="1">
            <a:spLocks noChangeArrowheads="1"/>
          </p:cNvSpPr>
          <p:nvPr/>
        </p:nvSpPr>
        <p:spPr bwMode="auto">
          <a:xfrm>
            <a:off x="3810000" y="3810000"/>
            <a:ext cx="2743200" cy="579438"/>
          </a:xfrm>
          <a:prstGeom prst="rect">
            <a:avLst/>
          </a:prstGeom>
          <a:noFill/>
          <a:ln w="9525">
            <a:noFill/>
            <a:miter lim="800000"/>
            <a:headEnd/>
            <a:tailEnd/>
          </a:ln>
        </p:spPr>
        <p:txBody>
          <a:bodyPr>
            <a:spAutoFit/>
          </a:bodyPr>
          <a:lstStyle/>
          <a:p>
            <a:r>
              <a:rPr lang="en-US" sz="3200" b="1">
                <a:solidFill>
                  <a:srgbClr val="FF0000"/>
                </a:solidFill>
                <a:latin typeface="Calibri" pitchFamily="34" charset="0"/>
              </a:rPr>
              <a:t>He was wrong!</a:t>
            </a:r>
          </a:p>
        </p:txBody>
      </p:sp>
      <p:sp>
        <p:nvSpPr>
          <p:cNvPr id="19" name="TextBox 18"/>
          <p:cNvSpPr txBox="1">
            <a:spLocks noChangeArrowheads="1"/>
          </p:cNvSpPr>
          <p:nvPr/>
        </p:nvSpPr>
        <p:spPr bwMode="auto">
          <a:xfrm>
            <a:off x="2057400" y="304800"/>
            <a:ext cx="4267200" cy="1570038"/>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In his first battle as the new commander, Cornwallis and his army defeated a Patriot army led by General Gates. </a:t>
            </a:r>
          </a:p>
        </p:txBody>
      </p:sp>
      <p:sp>
        <p:nvSpPr>
          <p:cNvPr id="20" name="TextBox 19"/>
          <p:cNvSpPr txBox="1">
            <a:spLocks noChangeArrowheads="1"/>
          </p:cNvSpPr>
          <p:nvPr/>
        </p:nvSpPr>
        <p:spPr bwMode="auto">
          <a:xfrm>
            <a:off x="7086600" y="1143000"/>
            <a:ext cx="838200" cy="400050"/>
          </a:xfrm>
          <a:prstGeom prst="rect">
            <a:avLst/>
          </a:prstGeom>
          <a:noFill/>
          <a:ln w="9525">
            <a:noFill/>
            <a:miter lim="800000"/>
            <a:headEnd/>
            <a:tailEnd/>
          </a:ln>
        </p:spPr>
        <p:txBody>
          <a:bodyPr>
            <a:spAutoFit/>
          </a:bodyPr>
          <a:lstStyle/>
          <a:p>
            <a:r>
              <a:rPr lang="en-US" sz="2000" b="1">
                <a:solidFill>
                  <a:srgbClr val="FF0000"/>
                </a:solidFill>
              </a:rPr>
              <a:t>1778</a:t>
            </a:r>
          </a:p>
        </p:txBody>
      </p:sp>
      <p:pic>
        <p:nvPicPr>
          <p:cNvPr id="18" name="Picture 17" descr="Betsy Ross Flag.jpg"/>
          <p:cNvPicPr>
            <a:picLocks noChangeAspect="1"/>
          </p:cNvPicPr>
          <p:nvPr/>
        </p:nvPicPr>
        <p:blipFill>
          <a:blip r:embed="rId4" cstate="print"/>
          <a:stretch>
            <a:fillRect/>
          </a:stretch>
        </p:blipFill>
        <p:spPr>
          <a:xfrm>
            <a:off x="7010400" y="304800"/>
            <a:ext cx="496888" cy="260350"/>
          </a:xfrm>
          <a:prstGeom prst="rect">
            <a:avLst/>
          </a:prstGeom>
          <a:ln>
            <a:noFill/>
          </a:ln>
          <a:effectLst>
            <a:outerShdw blurRad="292100" dist="139700" dir="2700000" algn="tl" rotWithShape="0">
              <a:srgbClr val="333333">
                <a:alpha val="65000"/>
              </a:srgbClr>
            </a:outerShdw>
          </a:effectLst>
        </p:spPr>
      </p:pic>
      <p:pic>
        <p:nvPicPr>
          <p:cNvPr id="17" name="Picture 6" descr="http://www.cksinfo.com/clipart/office/supplies/notesandmemos/note.png"/>
          <p:cNvPicPr>
            <a:picLocks noChangeAspect="1" noChangeArrowheads="1"/>
          </p:cNvPicPr>
          <p:nvPr/>
        </p:nvPicPr>
        <p:blipFill>
          <a:blip r:embed="rId5" cstate="print"/>
          <a:srcRect/>
          <a:stretch>
            <a:fillRect/>
          </a:stretch>
        </p:blipFill>
        <p:spPr bwMode="auto">
          <a:xfrm>
            <a:off x="974834" y="4666593"/>
            <a:ext cx="1006366" cy="1006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5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strVal val="#ppt_w*0.70"/>
                                          </p:val>
                                        </p:tav>
                                        <p:tav tm="100000">
                                          <p:val>
                                            <p:strVal val="#ppt_w"/>
                                          </p:val>
                                        </p:tav>
                                      </p:tavLst>
                                    </p:anim>
                                    <p:anim calcmode="lin" valueType="num">
                                      <p:cBhvr>
                                        <p:cTn id="11" dur="3000" fill="hold"/>
                                        <p:tgtEl>
                                          <p:spTgt spid="6"/>
                                        </p:tgtEl>
                                        <p:attrNameLst>
                                          <p:attrName>ppt_h</p:attrName>
                                        </p:attrNameLst>
                                      </p:cBhvr>
                                      <p:tavLst>
                                        <p:tav tm="0">
                                          <p:val>
                                            <p:strVal val="#ppt_h"/>
                                          </p:val>
                                        </p:tav>
                                        <p:tav tm="100000">
                                          <p:val>
                                            <p:strVal val="#ppt_h"/>
                                          </p:val>
                                        </p:tav>
                                      </p:tavLst>
                                    </p:anim>
                                    <p:animEffect transition="in" filter="fade">
                                      <p:cBhvr>
                                        <p:cTn id="12" dur="3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par>
                                <p:cTn id="16" presetID="55"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3000" fill="hold"/>
                                        <p:tgtEl>
                                          <p:spTgt spid="18"/>
                                        </p:tgtEl>
                                        <p:attrNameLst>
                                          <p:attrName>ppt_w</p:attrName>
                                        </p:attrNameLst>
                                      </p:cBhvr>
                                      <p:tavLst>
                                        <p:tav tm="0">
                                          <p:val>
                                            <p:strVal val="#ppt_w*0.70"/>
                                          </p:val>
                                        </p:tav>
                                        <p:tav tm="100000">
                                          <p:val>
                                            <p:strVal val="#ppt_w"/>
                                          </p:val>
                                        </p:tav>
                                      </p:tavLst>
                                    </p:anim>
                                    <p:anim calcmode="lin" valueType="num">
                                      <p:cBhvr>
                                        <p:cTn id="19" dur="3000" fill="hold"/>
                                        <p:tgtEl>
                                          <p:spTgt spid="18"/>
                                        </p:tgtEl>
                                        <p:attrNameLst>
                                          <p:attrName>ppt_h</p:attrName>
                                        </p:attrNameLst>
                                      </p:cBhvr>
                                      <p:tavLst>
                                        <p:tav tm="0">
                                          <p:val>
                                            <p:strVal val="#ppt_h"/>
                                          </p:val>
                                        </p:tav>
                                        <p:tav tm="100000">
                                          <p:val>
                                            <p:strVal val="#ppt_h"/>
                                          </p:val>
                                        </p:tav>
                                      </p:tavLst>
                                    </p:anim>
                                    <p:animEffect transition="in" filter="fade">
                                      <p:cBhvr>
                                        <p:cTn id="20" dur="30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3000"/>
                                        <p:tgtEl>
                                          <p:spTgt spid="20"/>
                                        </p:tgtEl>
                                      </p:cBhvr>
                                    </p:animEffect>
                                  </p:childTnLst>
                                </p:cTn>
                              </p:par>
                              <p:par>
                                <p:cTn id="24" presetID="55" presetClass="entr" presetSubtype="0" fill="hold" nodeType="withEffect">
                                  <p:stCondLst>
                                    <p:cond delay="0"/>
                                  </p:stCondLst>
                                  <p:childTnLst>
                                    <p:set>
                                      <p:cBhvr>
                                        <p:cTn id="25" dur="1" fill="hold">
                                          <p:stCondLst>
                                            <p:cond delay="0"/>
                                          </p:stCondLst>
                                        </p:cTn>
                                        <p:tgtEl>
                                          <p:spTgt spid="68613"/>
                                        </p:tgtEl>
                                        <p:attrNameLst>
                                          <p:attrName>style.visibility</p:attrName>
                                        </p:attrNameLst>
                                      </p:cBhvr>
                                      <p:to>
                                        <p:strVal val="visible"/>
                                      </p:to>
                                    </p:set>
                                    <p:anim calcmode="lin" valueType="num">
                                      <p:cBhvr>
                                        <p:cTn id="26" dur="3000" fill="hold"/>
                                        <p:tgtEl>
                                          <p:spTgt spid="68613"/>
                                        </p:tgtEl>
                                        <p:attrNameLst>
                                          <p:attrName>ppt_w</p:attrName>
                                        </p:attrNameLst>
                                      </p:cBhvr>
                                      <p:tavLst>
                                        <p:tav tm="0">
                                          <p:val>
                                            <p:strVal val="#ppt_w*0.70"/>
                                          </p:val>
                                        </p:tav>
                                        <p:tav tm="100000">
                                          <p:val>
                                            <p:strVal val="#ppt_w"/>
                                          </p:val>
                                        </p:tav>
                                      </p:tavLst>
                                    </p:anim>
                                    <p:anim calcmode="lin" valueType="num">
                                      <p:cBhvr>
                                        <p:cTn id="27" dur="3000" fill="hold"/>
                                        <p:tgtEl>
                                          <p:spTgt spid="68613"/>
                                        </p:tgtEl>
                                        <p:attrNameLst>
                                          <p:attrName>ppt_h</p:attrName>
                                        </p:attrNameLst>
                                      </p:cBhvr>
                                      <p:tavLst>
                                        <p:tav tm="0">
                                          <p:val>
                                            <p:strVal val="#ppt_h"/>
                                          </p:val>
                                        </p:tav>
                                        <p:tav tm="100000">
                                          <p:val>
                                            <p:strVal val="#ppt_h"/>
                                          </p:val>
                                        </p:tav>
                                      </p:tavLst>
                                    </p:anim>
                                    <p:animEffect transition="in" filter="fade">
                                      <p:cBhvr>
                                        <p:cTn id="28" dur="3000"/>
                                        <p:tgtEl>
                                          <p:spTgt spid="686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3000"/>
                                        <p:tgtEl>
                                          <p:spTgt spid="15"/>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3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3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3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9" grpId="0"/>
      <p:bldP spid="20"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77C2EADB-349A-45A7-ADBF-5EA6FB679404}" type="slidenum">
              <a:rPr lang="en-US"/>
              <a:pPr>
                <a:defRPr/>
              </a:pPr>
              <a:t>131</a:t>
            </a:fld>
            <a:endParaRPr lang="en-US"/>
          </a:p>
        </p:txBody>
      </p:sp>
      <p:pic>
        <p:nvPicPr>
          <p:cNvPr id="5" name="Picture 4" descr="Betsy Ross Flag.jpg"/>
          <p:cNvPicPr>
            <a:picLocks noChangeAspect="1"/>
          </p:cNvPicPr>
          <p:nvPr/>
        </p:nvPicPr>
        <p:blipFill>
          <a:blip r:embed="rId2" cstate="print"/>
          <a:stretch>
            <a:fillRect/>
          </a:stretch>
        </p:blipFill>
        <p:spPr>
          <a:xfrm>
            <a:off x="4800600" y="228600"/>
            <a:ext cx="762000" cy="400050"/>
          </a:xfrm>
          <a:prstGeom prst="rect">
            <a:avLst/>
          </a:prstGeom>
          <a:ln>
            <a:noFill/>
          </a:ln>
          <a:effectLst>
            <a:outerShdw blurRad="292100" dist="139700" dir="2700000" algn="tl" rotWithShape="0">
              <a:srgbClr val="333333">
                <a:alpha val="65000"/>
              </a:srgbClr>
            </a:outerShdw>
          </a:effectLst>
        </p:spPr>
      </p:pic>
      <p:sp>
        <p:nvSpPr>
          <p:cNvPr id="72710" name="TextBox 7"/>
          <p:cNvSpPr txBox="1">
            <a:spLocks noChangeArrowheads="1"/>
          </p:cNvSpPr>
          <p:nvPr/>
        </p:nvSpPr>
        <p:spPr bwMode="auto">
          <a:xfrm>
            <a:off x="381000" y="304800"/>
            <a:ext cx="3581400" cy="12001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Meanwhile, General Washington was putting together another plan!</a:t>
            </a:r>
          </a:p>
        </p:txBody>
      </p:sp>
      <p:sp>
        <p:nvSpPr>
          <p:cNvPr id="72711" name="TextBox 8"/>
          <p:cNvSpPr txBox="1">
            <a:spLocks noChangeArrowheads="1"/>
          </p:cNvSpPr>
          <p:nvPr/>
        </p:nvSpPr>
        <p:spPr bwMode="auto">
          <a:xfrm>
            <a:off x="2057400" y="2667000"/>
            <a:ext cx="64008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Washington knew that the British saw him as the key—where he moved, they moved.</a:t>
            </a:r>
          </a:p>
        </p:txBody>
      </p:sp>
      <p:sp>
        <p:nvSpPr>
          <p:cNvPr id="72715" name="TextBox 12"/>
          <p:cNvSpPr txBox="1">
            <a:spLocks noChangeArrowheads="1"/>
          </p:cNvSpPr>
          <p:nvPr/>
        </p:nvSpPr>
        <p:spPr bwMode="auto">
          <a:xfrm>
            <a:off x="457200" y="1676400"/>
            <a:ext cx="6629400" cy="8302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He kept his army near New York so that the British wouldn’t send any more troops to the South.</a:t>
            </a:r>
          </a:p>
        </p:txBody>
      </p:sp>
      <p:pic>
        <p:nvPicPr>
          <p:cNvPr id="15" name="Picture 14" descr="Washington 3.jpg"/>
          <p:cNvPicPr>
            <a:picLocks noChangeAspect="1"/>
          </p:cNvPicPr>
          <p:nvPr/>
        </p:nvPicPr>
        <p:blipFill>
          <a:blip r:embed="rId3" cstate="print"/>
          <a:srcRect l="41034" t="3334" r="24356" b="58883"/>
          <a:stretch>
            <a:fillRect/>
          </a:stretch>
        </p:blipFill>
        <p:spPr>
          <a:xfrm>
            <a:off x="7391400" y="457200"/>
            <a:ext cx="1452282" cy="1828800"/>
          </a:xfrm>
          <a:prstGeom prst="ellipse">
            <a:avLst/>
          </a:prstGeom>
          <a:solidFill>
            <a:srgbClr val="FFFFFF">
              <a:shade val="85000"/>
            </a:srgbClr>
          </a:solidFill>
          <a:ln>
            <a:noFill/>
          </a:ln>
          <a:effectLst>
            <a:reflection blurRad="12700" stA="38000" endPos="28000" dist="5000" dir="5400000" sy="-100000" algn="bl" rotWithShape="0"/>
          </a:effectLst>
        </p:spPr>
      </p:pic>
      <p:pic>
        <p:nvPicPr>
          <p:cNvPr id="12" name="Picture 11" descr="Union Jack.jpg"/>
          <p:cNvPicPr>
            <a:picLocks noChangeAspect="1"/>
          </p:cNvPicPr>
          <p:nvPr/>
        </p:nvPicPr>
        <p:blipFill>
          <a:blip r:embed="rId4" cstate="print"/>
          <a:stretch>
            <a:fillRect/>
          </a:stretch>
        </p:blipFill>
        <p:spPr>
          <a:xfrm>
            <a:off x="5791200" y="228600"/>
            <a:ext cx="762000" cy="384175"/>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3886200" y="609600"/>
            <a:ext cx="3429000" cy="579438"/>
          </a:xfrm>
          <a:prstGeom prst="rect">
            <a:avLst/>
          </a:prstGeom>
        </p:spPr>
        <p:txBody>
          <a:bodyPr>
            <a:spAutoFit/>
          </a:bodyPr>
          <a:lstStyle/>
          <a:p>
            <a:pPr algn="ctr">
              <a:defRPr/>
            </a:pPr>
            <a:r>
              <a:rPr lang="en-US" sz="3200" b="1">
                <a:solidFill>
                  <a:srgbClr val="FF0000"/>
                </a:solidFill>
                <a:effectLst>
                  <a:outerShdw blurRad="38100" dist="38100" dir="2700000" algn="tl">
                    <a:srgbClr val="000000"/>
                  </a:outerShdw>
                </a:effectLst>
                <a:latin typeface="Antique"/>
              </a:rPr>
              <a:t>Patriot Strategy</a:t>
            </a:r>
          </a:p>
        </p:txBody>
      </p:sp>
      <p:pic>
        <p:nvPicPr>
          <p:cNvPr id="10" name="Picture 6" descr="http://www.cksinfo.com/clipart/office/supplies/notesandmemos/note.png"/>
          <p:cNvPicPr>
            <a:picLocks noChangeAspect="1" noChangeArrowheads="1"/>
          </p:cNvPicPr>
          <p:nvPr/>
        </p:nvPicPr>
        <p:blipFill>
          <a:blip r:embed="rId5" cstate="print"/>
          <a:srcRect/>
          <a:stretch>
            <a:fillRect/>
          </a:stretch>
        </p:blipFill>
        <p:spPr bwMode="auto">
          <a:xfrm>
            <a:off x="609600" y="4267200"/>
            <a:ext cx="1219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0"/>
                                        <p:tgtEl>
                                          <p:spTgt spid="13"/>
                                        </p:tgtEl>
                                      </p:cBhvr>
                                    </p:animEffect>
                                  </p:childTnLst>
                                </p:cTn>
                              </p:par>
                              <p:par>
                                <p:cTn id="16" presetID="55"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3000" fill="hold"/>
                                        <p:tgtEl>
                                          <p:spTgt spid="12"/>
                                        </p:tgtEl>
                                        <p:attrNameLst>
                                          <p:attrName>ppt_w</p:attrName>
                                        </p:attrNameLst>
                                      </p:cBhvr>
                                      <p:tavLst>
                                        <p:tav tm="0">
                                          <p:val>
                                            <p:strVal val="#ppt_w*0.70"/>
                                          </p:val>
                                        </p:tav>
                                        <p:tav tm="100000">
                                          <p:val>
                                            <p:strVal val="#ppt_w"/>
                                          </p:val>
                                        </p:tav>
                                      </p:tavLst>
                                    </p:anim>
                                    <p:anim calcmode="lin" valueType="num">
                                      <p:cBhvr>
                                        <p:cTn id="19" dur="3000" fill="hold"/>
                                        <p:tgtEl>
                                          <p:spTgt spid="12"/>
                                        </p:tgtEl>
                                        <p:attrNameLst>
                                          <p:attrName>ppt_h</p:attrName>
                                        </p:attrNameLst>
                                      </p:cBhvr>
                                      <p:tavLst>
                                        <p:tav tm="0">
                                          <p:val>
                                            <p:strVal val="#ppt_h"/>
                                          </p:val>
                                        </p:tav>
                                        <p:tav tm="100000">
                                          <p:val>
                                            <p:strVal val="#ppt_h"/>
                                          </p:val>
                                        </p:tav>
                                      </p:tavLst>
                                    </p:anim>
                                    <p:animEffect transition="in" filter="fade">
                                      <p:cBhvr>
                                        <p:cTn id="20" dur="3000"/>
                                        <p:tgtEl>
                                          <p:spTgt spid="12"/>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72710"/>
                                        </p:tgtEl>
                                        <p:attrNameLst>
                                          <p:attrName>style.visibility</p:attrName>
                                        </p:attrNameLst>
                                      </p:cBhvr>
                                      <p:to>
                                        <p:strVal val="visible"/>
                                      </p:to>
                                    </p:set>
                                    <p:animEffect transition="in" filter="fade">
                                      <p:cBhvr>
                                        <p:cTn id="24" dur="3000"/>
                                        <p:tgtEl>
                                          <p:spTgt spid="72710"/>
                                        </p:tgtEl>
                                      </p:cBhvr>
                                    </p:animEffect>
                                  </p:childTnLst>
                                </p:cTn>
                              </p:par>
                              <p:par>
                                <p:cTn id="25" presetID="5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2000" fill="hold"/>
                                        <p:tgtEl>
                                          <p:spTgt spid="15"/>
                                        </p:tgtEl>
                                        <p:attrNameLst>
                                          <p:attrName>ppt_w</p:attrName>
                                        </p:attrNameLst>
                                      </p:cBhvr>
                                      <p:tavLst>
                                        <p:tav tm="0">
                                          <p:val>
                                            <p:strVal val="#ppt_w*0.70"/>
                                          </p:val>
                                        </p:tav>
                                        <p:tav tm="100000">
                                          <p:val>
                                            <p:strVal val="#ppt_w"/>
                                          </p:val>
                                        </p:tav>
                                      </p:tavLst>
                                    </p:anim>
                                    <p:anim calcmode="lin" valueType="num">
                                      <p:cBhvr>
                                        <p:cTn id="28" dur="2000" fill="hold"/>
                                        <p:tgtEl>
                                          <p:spTgt spid="15"/>
                                        </p:tgtEl>
                                        <p:attrNameLst>
                                          <p:attrName>ppt_h</p:attrName>
                                        </p:attrNameLst>
                                      </p:cBhvr>
                                      <p:tavLst>
                                        <p:tav tm="0">
                                          <p:val>
                                            <p:strVal val="#ppt_h"/>
                                          </p:val>
                                        </p:tav>
                                        <p:tav tm="100000">
                                          <p:val>
                                            <p:strVal val="#ppt_h"/>
                                          </p:val>
                                        </p:tav>
                                      </p:tavLst>
                                    </p:anim>
                                    <p:animEffect transition="in" filter="fade">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2715"/>
                                        </p:tgtEl>
                                        <p:attrNameLst>
                                          <p:attrName>style.visibility</p:attrName>
                                        </p:attrNameLst>
                                      </p:cBhvr>
                                      <p:to>
                                        <p:strVal val="visible"/>
                                      </p:to>
                                    </p:set>
                                    <p:animEffect transition="in" filter="fade">
                                      <p:cBhvr>
                                        <p:cTn id="34" dur="3000"/>
                                        <p:tgtEl>
                                          <p:spTgt spid="727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2711"/>
                                        </p:tgtEl>
                                        <p:attrNameLst>
                                          <p:attrName>style.visibility</p:attrName>
                                        </p:attrNameLst>
                                      </p:cBhvr>
                                      <p:to>
                                        <p:strVal val="visible"/>
                                      </p:to>
                                    </p:set>
                                    <p:animEffect transition="in" filter="fade">
                                      <p:cBhvr>
                                        <p:cTn id="39" dur="30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1" grpId="0"/>
      <p:bldP spid="72715" grpId="0"/>
      <p:bldP spid="13"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48E66BB3-092E-4DF4-8925-F5C43FA80125}" type="slidenum">
              <a:rPr lang="en-US"/>
              <a:pPr>
                <a:defRPr/>
              </a:pPr>
              <a:t>132</a:t>
            </a:fld>
            <a:endParaRPr lang="en-US"/>
          </a:p>
        </p:txBody>
      </p:sp>
      <p:pic>
        <p:nvPicPr>
          <p:cNvPr id="5" name="Picture 4" descr="Betsy Ross Flag.jpg"/>
          <p:cNvPicPr>
            <a:picLocks noChangeAspect="1"/>
          </p:cNvPicPr>
          <p:nvPr/>
        </p:nvPicPr>
        <p:blipFill>
          <a:blip r:embed="rId2" cstate="print"/>
          <a:stretch>
            <a:fillRect/>
          </a:stretch>
        </p:blipFill>
        <p:spPr>
          <a:xfrm>
            <a:off x="4800600" y="228600"/>
            <a:ext cx="762000" cy="400050"/>
          </a:xfrm>
          <a:prstGeom prst="rect">
            <a:avLst/>
          </a:prstGeom>
          <a:ln>
            <a:noFill/>
          </a:ln>
          <a:effectLst>
            <a:outerShdw blurRad="292100" dist="139700" dir="2700000" algn="tl" rotWithShape="0">
              <a:srgbClr val="333333">
                <a:alpha val="65000"/>
              </a:srgbClr>
            </a:outerShdw>
          </a:effectLst>
        </p:spPr>
      </p:pic>
      <p:sp>
        <p:nvSpPr>
          <p:cNvPr id="72712" name="TextBox 9"/>
          <p:cNvSpPr txBox="1">
            <a:spLocks noChangeArrowheads="1"/>
          </p:cNvSpPr>
          <p:nvPr/>
        </p:nvSpPr>
        <p:spPr bwMode="auto">
          <a:xfrm>
            <a:off x="304800" y="2362200"/>
            <a:ext cx="8382000" cy="12001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General Washington was planning to attack the army of British General Clinton in New York, but was waiting for the French to send the men and ships they had promised.</a:t>
            </a:r>
          </a:p>
        </p:txBody>
      </p:sp>
      <p:pic>
        <p:nvPicPr>
          <p:cNvPr id="15" name="Picture 14" descr="Washington 3.jpg"/>
          <p:cNvPicPr>
            <a:picLocks noChangeAspect="1"/>
          </p:cNvPicPr>
          <p:nvPr/>
        </p:nvPicPr>
        <p:blipFill>
          <a:blip r:embed="rId3" cstate="print"/>
          <a:srcRect l="41034" t="3334" r="24356" b="58883"/>
          <a:stretch>
            <a:fillRect/>
          </a:stretch>
        </p:blipFill>
        <p:spPr>
          <a:xfrm>
            <a:off x="7848600" y="228600"/>
            <a:ext cx="1089211" cy="1371599"/>
          </a:xfrm>
          <a:prstGeom prst="ellipse">
            <a:avLst/>
          </a:prstGeom>
          <a:solidFill>
            <a:srgbClr val="FFFFFF">
              <a:shade val="85000"/>
            </a:srgbClr>
          </a:solidFill>
          <a:ln>
            <a:noFill/>
          </a:ln>
          <a:effectLst>
            <a:reflection blurRad="12700" stA="38000" endPos="28000" dist="5000" dir="5400000" sy="-100000" algn="bl" rotWithShape="0"/>
          </a:effectLst>
        </p:spPr>
      </p:pic>
      <p:sp>
        <p:nvSpPr>
          <p:cNvPr id="72718" name="TextBox 13"/>
          <p:cNvSpPr txBox="1">
            <a:spLocks noChangeArrowheads="1"/>
          </p:cNvSpPr>
          <p:nvPr/>
        </p:nvSpPr>
        <p:spPr bwMode="auto">
          <a:xfrm>
            <a:off x="228600" y="152400"/>
            <a:ext cx="8382000" cy="1938338"/>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General Washington</a:t>
            </a:r>
          </a:p>
          <a:p>
            <a:pPr>
              <a:defRPr/>
            </a:pPr>
            <a:endParaRPr lang="en-US" sz="2400" b="1" dirty="0">
              <a:solidFill>
                <a:srgbClr val="FFFF00"/>
              </a:solidFill>
              <a:latin typeface="+mn-lt"/>
            </a:endParaRPr>
          </a:p>
          <a:p>
            <a:pPr>
              <a:defRPr/>
            </a:pPr>
            <a:r>
              <a:rPr lang="en-US" sz="2400" b="1" dirty="0">
                <a:solidFill>
                  <a:srgbClr val="FFFF00"/>
                </a:solidFill>
                <a:latin typeface="+mn-lt"/>
              </a:rPr>
              <a:t> sent Lafayette       </a:t>
            </a:r>
          </a:p>
          <a:p>
            <a:pPr>
              <a:defRPr/>
            </a:pPr>
            <a:r>
              <a:rPr lang="en-US" sz="2400" b="1" dirty="0">
                <a:solidFill>
                  <a:srgbClr val="FFFF00"/>
                </a:solidFill>
                <a:latin typeface="+mn-lt"/>
              </a:rPr>
              <a:t>             </a:t>
            </a:r>
          </a:p>
          <a:p>
            <a:pPr>
              <a:defRPr/>
            </a:pPr>
            <a:r>
              <a:rPr lang="en-US" sz="2400" b="1" dirty="0">
                <a:solidFill>
                  <a:srgbClr val="FFFF00"/>
                </a:solidFill>
                <a:latin typeface="+mn-lt"/>
              </a:rPr>
              <a:t>and General von Steuben                  south to fight Cornwallis.</a:t>
            </a:r>
          </a:p>
        </p:txBody>
      </p:sp>
      <p:pic>
        <p:nvPicPr>
          <p:cNvPr id="12" name="Picture 11" descr="Union Jack.jpg"/>
          <p:cNvPicPr>
            <a:picLocks noChangeAspect="1"/>
          </p:cNvPicPr>
          <p:nvPr/>
        </p:nvPicPr>
        <p:blipFill>
          <a:blip r:embed="rId4" cstate="print"/>
          <a:stretch>
            <a:fillRect/>
          </a:stretch>
        </p:blipFill>
        <p:spPr>
          <a:xfrm>
            <a:off x="5791200" y="228600"/>
            <a:ext cx="762000" cy="384175"/>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3886200" y="609600"/>
            <a:ext cx="3429000" cy="579438"/>
          </a:xfrm>
          <a:prstGeom prst="rect">
            <a:avLst/>
          </a:prstGeom>
        </p:spPr>
        <p:txBody>
          <a:bodyPr>
            <a:spAutoFit/>
          </a:bodyPr>
          <a:lstStyle/>
          <a:p>
            <a:pPr algn="ctr">
              <a:defRPr/>
            </a:pPr>
            <a:r>
              <a:rPr lang="en-US" sz="3200" b="1">
                <a:solidFill>
                  <a:srgbClr val="FF0000"/>
                </a:solidFill>
                <a:effectLst>
                  <a:outerShdw blurRad="38100" dist="38100" dir="2700000" algn="tl">
                    <a:srgbClr val="000000"/>
                  </a:outerShdw>
                </a:effectLst>
                <a:latin typeface="Antique"/>
              </a:rPr>
              <a:t>Patriot Strategy</a:t>
            </a:r>
          </a:p>
        </p:txBody>
      </p:sp>
      <p:pic>
        <p:nvPicPr>
          <p:cNvPr id="14" name="Picture 13" descr="Lafayette 3.jpg"/>
          <p:cNvPicPr>
            <a:picLocks noChangeAspect="1"/>
          </p:cNvPicPr>
          <p:nvPr/>
        </p:nvPicPr>
        <p:blipFill>
          <a:blip r:embed="rId5" cstate="print"/>
          <a:stretch>
            <a:fillRect/>
          </a:stretch>
        </p:blipFill>
        <p:spPr>
          <a:xfrm>
            <a:off x="2209800" y="457200"/>
            <a:ext cx="1076325" cy="1362075"/>
          </a:xfrm>
          <a:prstGeom prst="ellipse">
            <a:avLst/>
          </a:prstGeom>
          <a:ln>
            <a:noFill/>
          </a:ln>
          <a:effectLst>
            <a:softEdge rad="112500"/>
          </a:effectLst>
        </p:spPr>
      </p:pic>
      <p:pic>
        <p:nvPicPr>
          <p:cNvPr id="16" name="Picture 15" descr="von Steuben.jpg"/>
          <p:cNvPicPr>
            <a:picLocks noChangeAspect="1"/>
          </p:cNvPicPr>
          <p:nvPr/>
        </p:nvPicPr>
        <p:blipFill>
          <a:blip r:embed="rId6" cstate="print"/>
          <a:stretch>
            <a:fillRect/>
          </a:stretch>
        </p:blipFill>
        <p:spPr>
          <a:xfrm>
            <a:off x="3581400" y="1143000"/>
            <a:ext cx="1152525" cy="1371600"/>
          </a:xfrm>
          <a:prstGeom prst="ellipse">
            <a:avLst/>
          </a:prstGeom>
          <a:ln>
            <a:noFill/>
          </a:ln>
          <a:effectLst>
            <a:softEdge rad="112500"/>
          </a:effectLst>
        </p:spPr>
      </p:pic>
      <p:pic>
        <p:nvPicPr>
          <p:cNvPr id="17" name="Picture 16" descr="Gen Henry Clinton.jpg"/>
          <p:cNvPicPr>
            <a:picLocks noChangeAspect="1"/>
          </p:cNvPicPr>
          <p:nvPr/>
        </p:nvPicPr>
        <p:blipFill>
          <a:blip r:embed="rId7" cstate="print"/>
          <a:stretch>
            <a:fillRect/>
          </a:stretch>
        </p:blipFill>
        <p:spPr>
          <a:xfrm>
            <a:off x="6019800" y="3276600"/>
            <a:ext cx="990600" cy="1224433"/>
          </a:xfrm>
          <a:prstGeom prst="ellipse">
            <a:avLst/>
          </a:prstGeom>
        </p:spPr>
      </p:pic>
      <p:sp>
        <p:nvSpPr>
          <p:cNvPr id="18" name="TextBox 17"/>
          <p:cNvSpPr txBox="1"/>
          <p:nvPr/>
        </p:nvSpPr>
        <p:spPr>
          <a:xfrm>
            <a:off x="7086600" y="3581400"/>
            <a:ext cx="1066800" cy="646113"/>
          </a:xfrm>
          <a:prstGeom prst="rect">
            <a:avLst/>
          </a:prstGeom>
          <a:noFill/>
        </p:spPr>
        <p:txBody>
          <a:bodyPr>
            <a:spAutoFit/>
          </a:bodyPr>
          <a:lstStyle/>
          <a:p>
            <a:pPr>
              <a:defRPr/>
            </a:pPr>
            <a:r>
              <a:rPr lang="en-US" b="1" dirty="0">
                <a:solidFill>
                  <a:srgbClr val="FF0000"/>
                </a:solidFill>
                <a:latin typeface="+mn-lt"/>
              </a:rPr>
              <a:t>General Clinton</a:t>
            </a:r>
          </a:p>
        </p:txBody>
      </p:sp>
      <p:pic>
        <p:nvPicPr>
          <p:cNvPr id="19" name="Picture 6" descr="http://www.cksinfo.com/clipart/office/supplies/notesandmemos/note.png"/>
          <p:cNvPicPr>
            <a:picLocks noChangeAspect="1" noChangeArrowheads="1"/>
          </p:cNvPicPr>
          <p:nvPr/>
        </p:nvPicPr>
        <p:blipFill>
          <a:blip r:embed="rId8" cstate="print"/>
          <a:srcRect/>
          <a:stretch>
            <a:fillRect/>
          </a:stretch>
        </p:blipFill>
        <p:spPr bwMode="auto">
          <a:xfrm>
            <a:off x="838200" y="4457700"/>
            <a:ext cx="990600" cy="99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5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0"/>
                                        <p:tgtEl>
                                          <p:spTgt spid="13"/>
                                        </p:tgtEl>
                                      </p:cBhvr>
                                    </p:animEffect>
                                  </p:childTnLst>
                                </p:cTn>
                              </p:par>
                              <p:par>
                                <p:cTn id="16" presetID="55"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3000" fill="hold"/>
                                        <p:tgtEl>
                                          <p:spTgt spid="12"/>
                                        </p:tgtEl>
                                        <p:attrNameLst>
                                          <p:attrName>ppt_w</p:attrName>
                                        </p:attrNameLst>
                                      </p:cBhvr>
                                      <p:tavLst>
                                        <p:tav tm="0">
                                          <p:val>
                                            <p:strVal val="#ppt_w*0.70"/>
                                          </p:val>
                                        </p:tav>
                                        <p:tav tm="100000">
                                          <p:val>
                                            <p:strVal val="#ppt_w"/>
                                          </p:val>
                                        </p:tav>
                                      </p:tavLst>
                                    </p:anim>
                                    <p:anim calcmode="lin" valueType="num">
                                      <p:cBhvr>
                                        <p:cTn id="19" dur="3000" fill="hold"/>
                                        <p:tgtEl>
                                          <p:spTgt spid="12"/>
                                        </p:tgtEl>
                                        <p:attrNameLst>
                                          <p:attrName>ppt_h</p:attrName>
                                        </p:attrNameLst>
                                      </p:cBhvr>
                                      <p:tavLst>
                                        <p:tav tm="0">
                                          <p:val>
                                            <p:strVal val="#ppt_h"/>
                                          </p:val>
                                        </p:tav>
                                        <p:tav tm="100000">
                                          <p:val>
                                            <p:strVal val="#ppt_h"/>
                                          </p:val>
                                        </p:tav>
                                      </p:tavLst>
                                    </p:anim>
                                    <p:animEffect transition="in" filter="fade">
                                      <p:cBhvr>
                                        <p:cTn id="20" dur="3000"/>
                                        <p:tgtEl>
                                          <p:spTgt spid="12"/>
                                        </p:tgtEl>
                                      </p:cBhvr>
                                    </p:animEffect>
                                  </p:childTnLst>
                                </p:cTn>
                              </p:par>
                              <p:par>
                                <p:cTn id="21" presetID="55"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2000" fill="hold"/>
                                        <p:tgtEl>
                                          <p:spTgt spid="15"/>
                                        </p:tgtEl>
                                        <p:attrNameLst>
                                          <p:attrName>ppt_w</p:attrName>
                                        </p:attrNameLst>
                                      </p:cBhvr>
                                      <p:tavLst>
                                        <p:tav tm="0">
                                          <p:val>
                                            <p:strVal val="#ppt_w*0.70"/>
                                          </p:val>
                                        </p:tav>
                                        <p:tav tm="100000">
                                          <p:val>
                                            <p:strVal val="#ppt_w"/>
                                          </p:val>
                                        </p:tav>
                                      </p:tavLst>
                                    </p:anim>
                                    <p:anim calcmode="lin" valueType="num">
                                      <p:cBhvr>
                                        <p:cTn id="24" dur="2000" fill="hold"/>
                                        <p:tgtEl>
                                          <p:spTgt spid="15"/>
                                        </p:tgtEl>
                                        <p:attrNameLst>
                                          <p:attrName>ppt_h</p:attrName>
                                        </p:attrNameLst>
                                      </p:cBhvr>
                                      <p:tavLst>
                                        <p:tav tm="0">
                                          <p:val>
                                            <p:strVal val="#ppt_h"/>
                                          </p:val>
                                        </p:tav>
                                        <p:tav tm="100000">
                                          <p:val>
                                            <p:strVal val="#ppt_h"/>
                                          </p:val>
                                        </p:tav>
                                      </p:tavLst>
                                    </p:anim>
                                    <p:animEffect transition="in" filter="fade">
                                      <p:cBhvr>
                                        <p:cTn id="25" dur="2000"/>
                                        <p:tgtEl>
                                          <p:spTgt spid="1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72718"/>
                                        </p:tgtEl>
                                        <p:attrNameLst>
                                          <p:attrName>style.visibility</p:attrName>
                                        </p:attrNameLst>
                                      </p:cBhvr>
                                      <p:to>
                                        <p:strVal val="visible"/>
                                      </p:to>
                                    </p:set>
                                    <p:animEffect transition="in" filter="fade">
                                      <p:cBhvr>
                                        <p:cTn id="29" dur="3000"/>
                                        <p:tgtEl>
                                          <p:spTgt spid="72718"/>
                                        </p:tgtEl>
                                      </p:cBhvr>
                                    </p:animEffect>
                                  </p:childTnLst>
                                </p:cTn>
                              </p:par>
                            </p:childTnLst>
                          </p:cTn>
                        </p:par>
                        <p:par>
                          <p:cTn id="30" fill="hold">
                            <p:stCondLst>
                              <p:cond delay="60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30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3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2712"/>
                                        </p:tgtEl>
                                        <p:attrNameLst>
                                          <p:attrName>style.visibility</p:attrName>
                                        </p:attrNameLst>
                                      </p:cBhvr>
                                      <p:to>
                                        <p:strVal val="visible"/>
                                      </p:to>
                                    </p:set>
                                    <p:animEffect transition="in" filter="fade">
                                      <p:cBhvr>
                                        <p:cTn id="41" dur="3000"/>
                                        <p:tgtEl>
                                          <p:spTgt spid="72712"/>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30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p:bldP spid="72718" grpId="0"/>
      <p:bldP spid="13" grpId="0"/>
      <p:bldP spid="18"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 name="Slide Number Placeholder 5"/>
          <p:cNvSpPr>
            <a:spLocks noGrp="1"/>
          </p:cNvSpPr>
          <p:nvPr>
            <p:ph type="sldNum" sz="quarter" idx="12"/>
          </p:nvPr>
        </p:nvSpPr>
        <p:spPr/>
        <p:txBody>
          <a:bodyPr/>
          <a:lstStyle/>
          <a:p>
            <a:pPr>
              <a:defRPr/>
            </a:pPr>
            <a:fld id="{937E78AB-09CD-41E4-9736-4AF5D01531E8}" type="slidenum">
              <a:rPr lang="en-US"/>
              <a:pPr>
                <a:defRPr/>
              </a:pPr>
              <a:t>133</a:t>
            </a:fld>
            <a:endParaRPr lang="en-US"/>
          </a:p>
        </p:txBody>
      </p:sp>
      <p:sp>
        <p:nvSpPr>
          <p:cNvPr id="4" name="Rectangle 3"/>
          <p:cNvSpPr/>
          <p:nvPr/>
        </p:nvSpPr>
        <p:spPr>
          <a:xfrm>
            <a:off x="3429000" y="609600"/>
            <a:ext cx="2438400" cy="579438"/>
          </a:xfrm>
          <a:prstGeom prst="rect">
            <a:avLst/>
          </a:prstGeom>
        </p:spPr>
        <p:txBody>
          <a:bodyPr>
            <a:spAutoFit/>
          </a:bodyPr>
          <a:lstStyle/>
          <a:p>
            <a:pPr algn="ctr">
              <a:defRPr/>
            </a:pPr>
            <a:r>
              <a:rPr lang="en-US" sz="3200" b="1" dirty="0">
                <a:solidFill>
                  <a:srgbClr val="FF0000"/>
                </a:solidFill>
                <a:effectLst>
                  <a:outerShdw blurRad="38100" dist="38100" dir="2700000" algn="tl">
                    <a:srgbClr val="000000"/>
                  </a:outerShdw>
                </a:effectLst>
                <a:latin typeface="Antique"/>
              </a:rPr>
              <a:t>The South</a:t>
            </a:r>
          </a:p>
        </p:txBody>
      </p:sp>
      <p:pic>
        <p:nvPicPr>
          <p:cNvPr id="6" name="Picture 5" descr="Union Jack.jpg"/>
          <p:cNvPicPr>
            <a:picLocks noChangeAspect="1"/>
          </p:cNvPicPr>
          <p:nvPr/>
        </p:nvPicPr>
        <p:blipFill>
          <a:blip r:embed="rId2" cstate="print"/>
          <a:stretch>
            <a:fillRect/>
          </a:stretch>
        </p:blipFill>
        <p:spPr>
          <a:xfrm>
            <a:off x="4648200" y="228600"/>
            <a:ext cx="685800" cy="344488"/>
          </a:xfrm>
          <a:prstGeom prst="rect">
            <a:avLst/>
          </a:prstGeom>
          <a:ln>
            <a:noFill/>
          </a:ln>
          <a:effectLst>
            <a:outerShdw blurRad="292100" dist="139700" dir="2700000" algn="tl" rotWithShape="0">
              <a:srgbClr val="333333">
                <a:alpha val="65000"/>
              </a:srgbClr>
            </a:outerShdw>
          </a:effectLst>
        </p:spPr>
      </p:pic>
      <p:pic>
        <p:nvPicPr>
          <p:cNvPr id="68613" name="Picture 8" descr="cornwallis3"/>
          <p:cNvPicPr>
            <a:picLocks noChangeAspect="1" noChangeArrowheads="1"/>
          </p:cNvPicPr>
          <p:nvPr/>
        </p:nvPicPr>
        <p:blipFill>
          <a:blip r:embed="rId3" cstate="print"/>
          <a:srcRect l="26019" t="4167" r="35213" b="58990"/>
          <a:stretch>
            <a:fillRect/>
          </a:stretch>
        </p:blipFill>
        <p:spPr bwMode="auto">
          <a:xfrm>
            <a:off x="7467600" y="304800"/>
            <a:ext cx="1371600" cy="1828800"/>
          </a:xfrm>
          <a:prstGeom prst="ellipse">
            <a:avLst/>
          </a:prstGeom>
          <a:noFill/>
          <a:ln w="9525">
            <a:noFill/>
            <a:miter lim="800000"/>
            <a:headEnd/>
            <a:tailEnd/>
          </a:ln>
        </p:spPr>
      </p:pic>
      <p:sp>
        <p:nvSpPr>
          <p:cNvPr id="2" name="TextBox 14"/>
          <p:cNvSpPr txBox="1">
            <a:spLocks noChangeArrowheads="1"/>
          </p:cNvSpPr>
          <p:nvPr/>
        </p:nvSpPr>
        <p:spPr bwMode="auto">
          <a:xfrm>
            <a:off x="6172200" y="762000"/>
            <a:ext cx="1219200" cy="646113"/>
          </a:xfrm>
          <a:prstGeom prst="rect">
            <a:avLst/>
          </a:prstGeom>
          <a:noFill/>
          <a:ln w="9525">
            <a:noFill/>
            <a:miter lim="800000"/>
            <a:headEnd/>
            <a:tailEnd/>
          </a:ln>
        </p:spPr>
        <p:txBody>
          <a:bodyPr>
            <a:spAutoFit/>
          </a:bodyPr>
          <a:lstStyle/>
          <a:p>
            <a:pPr algn="ctr">
              <a:defRPr/>
            </a:pPr>
            <a:r>
              <a:rPr lang="en-US" b="1" dirty="0">
                <a:solidFill>
                  <a:srgbClr val="FF0000"/>
                </a:solidFill>
                <a:latin typeface="+mn-lt"/>
              </a:rPr>
              <a:t>Lord Cornwallis</a:t>
            </a:r>
          </a:p>
        </p:txBody>
      </p:sp>
      <p:pic>
        <p:nvPicPr>
          <p:cNvPr id="5" name="Picture 4" descr="Betsy Ross Flag.jpg"/>
          <p:cNvPicPr>
            <a:picLocks noChangeAspect="1"/>
          </p:cNvPicPr>
          <p:nvPr/>
        </p:nvPicPr>
        <p:blipFill>
          <a:blip r:embed="rId4" cstate="print"/>
          <a:stretch>
            <a:fillRect/>
          </a:stretch>
        </p:blipFill>
        <p:spPr>
          <a:xfrm>
            <a:off x="3886200" y="228600"/>
            <a:ext cx="727075" cy="381000"/>
          </a:xfrm>
          <a:prstGeom prst="rect">
            <a:avLst/>
          </a:prstGeom>
          <a:ln>
            <a:noFill/>
          </a:ln>
          <a:effectLst>
            <a:outerShdw blurRad="292100" dist="139700" dir="2700000" algn="tl" rotWithShape="0">
              <a:srgbClr val="333333">
                <a:alpha val="65000"/>
              </a:srgbClr>
            </a:outerShdw>
          </a:effectLst>
        </p:spPr>
      </p:pic>
      <p:sp>
        <p:nvSpPr>
          <p:cNvPr id="71692" name="TextBox 13"/>
          <p:cNvSpPr txBox="1">
            <a:spLocks noChangeArrowheads="1"/>
          </p:cNvSpPr>
          <p:nvPr/>
        </p:nvSpPr>
        <p:spPr bwMode="auto">
          <a:xfrm>
            <a:off x="228600" y="1447800"/>
            <a:ext cx="6858000" cy="822325"/>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By 1781, the American army was running out of men and supplies in the South.</a:t>
            </a:r>
          </a:p>
        </p:txBody>
      </p:sp>
      <p:sp>
        <p:nvSpPr>
          <p:cNvPr id="71694" name="TextBox 11"/>
          <p:cNvSpPr txBox="1">
            <a:spLocks noChangeArrowheads="1"/>
          </p:cNvSpPr>
          <p:nvPr/>
        </p:nvSpPr>
        <p:spPr bwMode="auto">
          <a:xfrm>
            <a:off x="1295400" y="3124200"/>
            <a:ext cx="67056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 Americans decided to change their </a:t>
            </a:r>
            <a:r>
              <a:rPr lang="en-US" sz="2400" b="1" u="sng" dirty="0">
                <a:solidFill>
                  <a:srgbClr val="FF0000"/>
                </a:solidFill>
                <a:latin typeface="+mn-lt"/>
              </a:rPr>
              <a:t>tactics</a:t>
            </a:r>
            <a:r>
              <a:rPr lang="en-US" sz="2400" b="1" dirty="0">
                <a:solidFill>
                  <a:srgbClr val="FF0000"/>
                </a:solidFill>
                <a:latin typeface="+mn-lt"/>
              </a:rPr>
              <a:t>.</a:t>
            </a:r>
          </a:p>
        </p:txBody>
      </p:sp>
      <p:sp>
        <p:nvSpPr>
          <p:cNvPr id="71695" name="TextBox 12"/>
          <p:cNvSpPr txBox="1">
            <a:spLocks noChangeArrowheads="1"/>
          </p:cNvSpPr>
          <p:nvPr/>
        </p:nvSpPr>
        <p:spPr bwMode="auto">
          <a:xfrm>
            <a:off x="762000" y="2286000"/>
            <a:ext cx="79248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Being outnumbered as they were, they could never defeat Cornwallis in a standup, face-to-face shoot out.</a:t>
            </a:r>
          </a:p>
        </p:txBody>
      </p:sp>
      <p:sp>
        <p:nvSpPr>
          <p:cNvPr id="3" name="TextBox 14"/>
          <p:cNvSpPr txBox="1">
            <a:spLocks noChangeArrowheads="1"/>
          </p:cNvSpPr>
          <p:nvPr/>
        </p:nvSpPr>
        <p:spPr bwMode="auto">
          <a:xfrm>
            <a:off x="4343400" y="1066800"/>
            <a:ext cx="838200" cy="366713"/>
          </a:xfrm>
          <a:prstGeom prst="rect">
            <a:avLst/>
          </a:prstGeom>
          <a:noFill/>
          <a:ln w="9525">
            <a:noFill/>
            <a:miter lim="800000"/>
            <a:headEnd/>
            <a:tailEnd/>
          </a:ln>
        </p:spPr>
        <p:txBody>
          <a:bodyPr>
            <a:spAutoFit/>
          </a:bodyPr>
          <a:lstStyle/>
          <a:p>
            <a:pPr>
              <a:defRPr/>
            </a:pPr>
            <a:r>
              <a:rPr lang="en-US" b="1" dirty="0">
                <a:solidFill>
                  <a:srgbClr val="FF0000"/>
                </a:solidFill>
                <a:latin typeface="+mn-lt"/>
              </a:rPr>
              <a:t>1781</a:t>
            </a:r>
          </a:p>
        </p:txBody>
      </p:sp>
      <p:pic>
        <p:nvPicPr>
          <p:cNvPr id="13" name="Picture 12" descr="soldier.jpg"/>
          <p:cNvPicPr>
            <a:picLocks noChangeAspect="1"/>
          </p:cNvPicPr>
          <p:nvPr/>
        </p:nvPicPr>
        <p:blipFill>
          <a:blip r:embed="rId5" cstate="print"/>
          <a:srcRect/>
          <a:stretch>
            <a:fillRect/>
          </a:stretch>
        </p:blipFill>
        <p:spPr bwMode="auto">
          <a:xfrm>
            <a:off x="762000" y="381000"/>
            <a:ext cx="1797050" cy="998538"/>
          </a:xfrm>
          <a:prstGeom prst="rect">
            <a:avLst/>
          </a:prstGeom>
          <a:noFill/>
          <a:ln w="9525">
            <a:noFill/>
            <a:miter lim="800000"/>
            <a:headEnd/>
            <a:tailEnd/>
          </a:ln>
        </p:spPr>
      </p:pic>
      <p:pic>
        <p:nvPicPr>
          <p:cNvPr id="14" name="Picture 6" descr="http://www.cksinfo.com/clipart/office/supplies/notesandmemos/note.png"/>
          <p:cNvPicPr>
            <a:picLocks noChangeAspect="1" noChangeArrowheads="1"/>
          </p:cNvPicPr>
          <p:nvPr/>
        </p:nvPicPr>
        <p:blipFill>
          <a:blip r:embed="rId6" cstate="print"/>
          <a:srcRect/>
          <a:stretch>
            <a:fillRect/>
          </a:stretch>
        </p:blipFill>
        <p:spPr bwMode="auto">
          <a:xfrm>
            <a:off x="990600" y="4343400"/>
            <a:ext cx="13716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5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strVal val="#ppt_w*0.70"/>
                                          </p:val>
                                        </p:tav>
                                        <p:tav tm="100000">
                                          <p:val>
                                            <p:strVal val="#ppt_w"/>
                                          </p:val>
                                        </p:tav>
                                      </p:tavLst>
                                    </p:anim>
                                    <p:anim calcmode="lin" valueType="num">
                                      <p:cBhvr>
                                        <p:cTn id="11" dur="3000" fill="hold"/>
                                        <p:tgtEl>
                                          <p:spTgt spid="6"/>
                                        </p:tgtEl>
                                        <p:attrNameLst>
                                          <p:attrName>ppt_h</p:attrName>
                                        </p:attrNameLst>
                                      </p:cBhvr>
                                      <p:tavLst>
                                        <p:tav tm="0">
                                          <p:val>
                                            <p:strVal val="#ppt_h"/>
                                          </p:val>
                                        </p:tav>
                                        <p:tav tm="100000">
                                          <p:val>
                                            <p:strVal val="#ppt_h"/>
                                          </p:val>
                                        </p:tav>
                                      </p:tavLst>
                                    </p:anim>
                                    <p:animEffect transition="in" filter="fade">
                                      <p:cBhvr>
                                        <p:cTn id="12" dur="3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0"/>
                                        <p:tgtEl>
                                          <p:spTgt spid="3"/>
                                        </p:tgtEl>
                                      </p:cBhvr>
                                    </p:animEffect>
                                  </p:childTnLst>
                                </p:cTn>
                              </p:par>
                              <p:par>
                                <p:cTn id="19" presetID="55"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0" fill="hold"/>
                                        <p:tgtEl>
                                          <p:spTgt spid="5"/>
                                        </p:tgtEl>
                                        <p:attrNameLst>
                                          <p:attrName>ppt_w</p:attrName>
                                        </p:attrNameLst>
                                      </p:cBhvr>
                                      <p:tavLst>
                                        <p:tav tm="0">
                                          <p:val>
                                            <p:strVal val="#ppt_w*0.70"/>
                                          </p:val>
                                        </p:tav>
                                        <p:tav tm="100000">
                                          <p:val>
                                            <p:strVal val="#ppt_w"/>
                                          </p:val>
                                        </p:tav>
                                      </p:tavLst>
                                    </p:anim>
                                    <p:anim calcmode="lin" valueType="num">
                                      <p:cBhvr>
                                        <p:cTn id="22" dur="3000" fill="hold"/>
                                        <p:tgtEl>
                                          <p:spTgt spid="5"/>
                                        </p:tgtEl>
                                        <p:attrNameLst>
                                          <p:attrName>ppt_h</p:attrName>
                                        </p:attrNameLst>
                                      </p:cBhvr>
                                      <p:tavLst>
                                        <p:tav tm="0">
                                          <p:val>
                                            <p:strVal val="#ppt_h"/>
                                          </p:val>
                                        </p:tav>
                                        <p:tav tm="100000">
                                          <p:val>
                                            <p:strVal val="#ppt_h"/>
                                          </p:val>
                                        </p:tav>
                                      </p:tavLst>
                                    </p:anim>
                                    <p:animEffect transition="in" filter="fade">
                                      <p:cBhvr>
                                        <p:cTn id="23" dur="3000"/>
                                        <p:tgtEl>
                                          <p:spTgt spid="5"/>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71692"/>
                                        </p:tgtEl>
                                        <p:attrNameLst>
                                          <p:attrName>style.visibility</p:attrName>
                                        </p:attrNameLst>
                                      </p:cBhvr>
                                      <p:to>
                                        <p:strVal val="visible"/>
                                      </p:to>
                                    </p:set>
                                    <p:animEffect transition="in" filter="fade">
                                      <p:cBhvr>
                                        <p:cTn id="31" dur="3000"/>
                                        <p:tgtEl>
                                          <p:spTgt spid="7169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8613"/>
                                        </p:tgtEl>
                                        <p:attrNameLst>
                                          <p:attrName>style.visibility</p:attrName>
                                        </p:attrNameLst>
                                      </p:cBhvr>
                                      <p:to>
                                        <p:strVal val="visible"/>
                                      </p:to>
                                    </p:set>
                                    <p:animEffect transition="in" filter="fade">
                                      <p:cBhvr>
                                        <p:cTn id="36" dur="3000"/>
                                        <p:tgtEl>
                                          <p:spTgt spid="686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3000"/>
                                        <p:tgtEl>
                                          <p:spTgt spid="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71695"/>
                                        </p:tgtEl>
                                        <p:attrNameLst>
                                          <p:attrName>style.visibility</p:attrName>
                                        </p:attrNameLst>
                                      </p:cBhvr>
                                      <p:to>
                                        <p:strVal val="visible"/>
                                      </p:to>
                                    </p:set>
                                    <p:animEffect transition="in" filter="fade">
                                      <p:cBhvr>
                                        <p:cTn id="43" dur="3000"/>
                                        <p:tgtEl>
                                          <p:spTgt spid="7169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1694"/>
                                        </p:tgtEl>
                                        <p:attrNameLst>
                                          <p:attrName>style.visibility</p:attrName>
                                        </p:attrNameLst>
                                      </p:cBhvr>
                                      <p:to>
                                        <p:strVal val="visible"/>
                                      </p:to>
                                    </p:set>
                                    <p:animEffect transition="in" filter="fade">
                                      <p:cBhvr>
                                        <p:cTn id="48" dur="30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1692" grpId="0"/>
      <p:bldP spid="71694" grpId="0"/>
      <p:bldP spid="71695" grpId="0"/>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 name="Slide Number Placeholder 5"/>
          <p:cNvSpPr>
            <a:spLocks noGrp="1"/>
          </p:cNvSpPr>
          <p:nvPr>
            <p:ph type="sldNum" sz="quarter" idx="12"/>
          </p:nvPr>
        </p:nvSpPr>
        <p:spPr/>
        <p:txBody>
          <a:bodyPr/>
          <a:lstStyle/>
          <a:p>
            <a:pPr>
              <a:defRPr/>
            </a:pPr>
            <a:fld id="{3FCA94EF-9BCE-49A8-BA7D-6958EC31C06C}" type="slidenum">
              <a:rPr lang="en-US"/>
              <a:pPr>
                <a:defRPr/>
              </a:pPr>
              <a:t>134</a:t>
            </a:fld>
            <a:endParaRPr lang="en-US"/>
          </a:p>
        </p:txBody>
      </p:sp>
      <p:sp>
        <p:nvSpPr>
          <p:cNvPr id="4" name="Rectangle 3"/>
          <p:cNvSpPr/>
          <p:nvPr/>
        </p:nvSpPr>
        <p:spPr>
          <a:xfrm>
            <a:off x="3810000" y="685800"/>
            <a:ext cx="2590800" cy="641350"/>
          </a:xfrm>
          <a:prstGeom prst="rect">
            <a:avLst/>
          </a:prstGeom>
        </p:spPr>
        <p:txBody>
          <a:bodyPr>
            <a:spAutoFit/>
          </a:bodyPr>
          <a:lstStyle/>
          <a:p>
            <a:pPr algn="ctr">
              <a:defRPr/>
            </a:pPr>
            <a:r>
              <a:rPr lang="en-US" sz="3600" b="1" dirty="0">
                <a:solidFill>
                  <a:srgbClr val="FF0000"/>
                </a:solidFill>
                <a:effectLst>
                  <a:outerShdw blurRad="38100" dist="38100" dir="2700000" algn="tl">
                    <a:srgbClr val="000000"/>
                  </a:outerShdw>
                </a:effectLst>
                <a:latin typeface="Antique"/>
              </a:rPr>
              <a:t>The South</a:t>
            </a:r>
          </a:p>
        </p:txBody>
      </p:sp>
      <p:pic>
        <p:nvPicPr>
          <p:cNvPr id="6" name="Picture 5" descr="Union Jack.jpg"/>
          <p:cNvPicPr>
            <a:picLocks noChangeAspect="1"/>
          </p:cNvPicPr>
          <p:nvPr/>
        </p:nvPicPr>
        <p:blipFill>
          <a:blip r:embed="rId2" cstate="print"/>
          <a:stretch>
            <a:fillRect/>
          </a:stretch>
        </p:blipFill>
        <p:spPr>
          <a:xfrm>
            <a:off x="5181600" y="304800"/>
            <a:ext cx="685800" cy="344488"/>
          </a:xfrm>
          <a:prstGeom prst="rect">
            <a:avLst/>
          </a:prstGeom>
          <a:ln>
            <a:noFill/>
          </a:ln>
          <a:effectLst>
            <a:outerShdw blurRad="292100" dist="139700" dir="2700000" algn="tl" rotWithShape="0">
              <a:srgbClr val="333333">
                <a:alpha val="65000"/>
              </a:srgbClr>
            </a:outerShdw>
          </a:effectLst>
        </p:spPr>
      </p:pic>
      <p:pic>
        <p:nvPicPr>
          <p:cNvPr id="5" name="Picture 4" descr="Betsy Ross Flag.jpg"/>
          <p:cNvPicPr>
            <a:picLocks noChangeAspect="1"/>
          </p:cNvPicPr>
          <p:nvPr/>
        </p:nvPicPr>
        <p:blipFill>
          <a:blip r:embed="rId3" cstate="print"/>
          <a:stretch>
            <a:fillRect/>
          </a:stretch>
        </p:blipFill>
        <p:spPr>
          <a:xfrm>
            <a:off x="4343400" y="304800"/>
            <a:ext cx="727075" cy="381000"/>
          </a:xfrm>
          <a:prstGeom prst="rect">
            <a:avLst/>
          </a:prstGeom>
          <a:ln>
            <a:noFill/>
          </a:ln>
          <a:effectLst>
            <a:outerShdw blurRad="292100" dist="139700" dir="2700000" algn="tl" rotWithShape="0">
              <a:srgbClr val="333333">
                <a:alpha val="65000"/>
              </a:srgbClr>
            </a:outerShdw>
          </a:effectLst>
        </p:spPr>
      </p:pic>
      <p:sp>
        <p:nvSpPr>
          <p:cNvPr id="71691" name="TextBox 10"/>
          <p:cNvSpPr txBox="1">
            <a:spLocks noChangeArrowheads="1"/>
          </p:cNvSpPr>
          <p:nvPr/>
        </p:nvSpPr>
        <p:spPr bwMode="auto">
          <a:xfrm>
            <a:off x="1295400" y="3581400"/>
            <a:ext cx="7239000" cy="4619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But, it wasn’t about fighting fair, it was about surviving.</a:t>
            </a:r>
          </a:p>
        </p:txBody>
      </p:sp>
      <p:sp>
        <p:nvSpPr>
          <p:cNvPr id="71693" name="TextBox 9"/>
          <p:cNvSpPr txBox="1">
            <a:spLocks noChangeArrowheads="1"/>
          </p:cNvSpPr>
          <p:nvPr/>
        </p:nvSpPr>
        <p:spPr bwMode="auto">
          <a:xfrm>
            <a:off x="304800" y="457200"/>
            <a:ext cx="3581400" cy="1938338"/>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As British troops moved through the countryside, small forces of Patriots attacked  them from ambush.</a:t>
            </a:r>
          </a:p>
        </p:txBody>
      </p:sp>
      <p:sp>
        <p:nvSpPr>
          <p:cNvPr id="3" name="TextBox 14"/>
          <p:cNvSpPr txBox="1">
            <a:spLocks noChangeArrowheads="1"/>
          </p:cNvSpPr>
          <p:nvPr/>
        </p:nvSpPr>
        <p:spPr bwMode="auto">
          <a:xfrm>
            <a:off x="4724400" y="1295400"/>
            <a:ext cx="838200" cy="366713"/>
          </a:xfrm>
          <a:prstGeom prst="rect">
            <a:avLst/>
          </a:prstGeom>
          <a:noFill/>
          <a:ln w="9525">
            <a:noFill/>
            <a:miter lim="800000"/>
            <a:headEnd/>
            <a:tailEnd/>
          </a:ln>
        </p:spPr>
        <p:txBody>
          <a:bodyPr>
            <a:spAutoFit/>
          </a:bodyPr>
          <a:lstStyle/>
          <a:p>
            <a:pPr>
              <a:defRPr/>
            </a:pPr>
            <a:r>
              <a:rPr lang="en-US" b="1" dirty="0">
                <a:solidFill>
                  <a:srgbClr val="FF0000"/>
                </a:solidFill>
                <a:latin typeface="+mn-lt"/>
              </a:rPr>
              <a:t>1781</a:t>
            </a:r>
          </a:p>
        </p:txBody>
      </p:sp>
      <p:sp>
        <p:nvSpPr>
          <p:cNvPr id="71698" name="Text Box 18"/>
          <p:cNvSpPr txBox="1">
            <a:spLocks noChangeArrowheads="1"/>
          </p:cNvSpPr>
          <p:nvPr/>
        </p:nvSpPr>
        <p:spPr bwMode="auto">
          <a:xfrm>
            <a:off x="1066800" y="2362200"/>
            <a:ext cx="6781800" cy="457200"/>
          </a:xfrm>
          <a:prstGeom prst="rect">
            <a:avLst/>
          </a:prstGeom>
          <a:noFill/>
          <a:ln w="9525">
            <a:noFill/>
            <a:miter lim="800000"/>
            <a:headEnd/>
            <a:tailEnd/>
          </a:ln>
        </p:spPr>
        <p:txBody>
          <a:bodyPr>
            <a:spAutoFit/>
          </a:bodyPr>
          <a:lstStyle/>
          <a:p>
            <a:pPr>
              <a:spcBef>
                <a:spcPct val="50000"/>
              </a:spcBef>
              <a:defRPr/>
            </a:pPr>
            <a:r>
              <a:rPr lang="en-US" sz="2400" b="1" dirty="0">
                <a:solidFill>
                  <a:srgbClr val="FF0000"/>
                </a:solidFill>
                <a:latin typeface="+mn-lt"/>
              </a:rPr>
              <a:t>This type of fighting was called “</a:t>
            </a:r>
            <a:r>
              <a:rPr lang="en-US" sz="2400" b="1" u="sng" dirty="0">
                <a:solidFill>
                  <a:srgbClr val="FF0000"/>
                </a:solidFill>
                <a:latin typeface="+mn-lt"/>
              </a:rPr>
              <a:t>guerrilla warfare</a:t>
            </a:r>
            <a:r>
              <a:rPr lang="en-US" sz="2400" b="1" dirty="0">
                <a:solidFill>
                  <a:srgbClr val="FF0000"/>
                </a:solidFill>
                <a:latin typeface="+mn-lt"/>
              </a:rPr>
              <a:t>.”</a:t>
            </a:r>
          </a:p>
        </p:txBody>
      </p:sp>
      <p:sp>
        <p:nvSpPr>
          <p:cNvPr id="18" name="TextBox 9"/>
          <p:cNvSpPr txBox="1">
            <a:spLocks noChangeArrowheads="1"/>
          </p:cNvSpPr>
          <p:nvPr/>
        </p:nvSpPr>
        <p:spPr bwMode="auto">
          <a:xfrm>
            <a:off x="6324600" y="457200"/>
            <a:ext cx="2819400" cy="1938338"/>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These bands of soldiers appeared suddenly, struck their blows and then disappeared.</a:t>
            </a:r>
          </a:p>
        </p:txBody>
      </p:sp>
      <p:sp>
        <p:nvSpPr>
          <p:cNvPr id="13" name="TextBox 12"/>
          <p:cNvSpPr txBox="1"/>
          <p:nvPr/>
        </p:nvSpPr>
        <p:spPr>
          <a:xfrm>
            <a:off x="685800" y="2819400"/>
            <a:ext cx="7620000" cy="830263"/>
          </a:xfrm>
          <a:prstGeom prst="rect">
            <a:avLst/>
          </a:prstGeom>
          <a:noFill/>
        </p:spPr>
        <p:txBody>
          <a:bodyPr>
            <a:spAutoFit/>
          </a:bodyPr>
          <a:lstStyle/>
          <a:p>
            <a:pPr>
              <a:defRPr/>
            </a:pPr>
            <a:r>
              <a:rPr lang="en-US" sz="2400" b="1" dirty="0">
                <a:solidFill>
                  <a:srgbClr val="FFFFFF"/>
                </a:solidFill>
                <a:latin typeface="+mn-lt"/>
              </a:rPr>
              <a:t>The British criticized the Americans for being cowards by not standing up in straight lines to fight.</a:t>
            </a:r>
          </a:p>
        </p:txBody>
      </p:sp>
      <p:pic>
        <p:nvPicPr>
          <p:cNvPr id="12" name="Picture 6" descr="http://www.cksinfo.com/clipart/office/supplies/notesandmemos/note.png"/>
          <p:cNvPicPr>
            <a:picLocks noChangeAspect="1" noChangeArrowheads="1"/>
          </p:cNvPicPr>
          <p:nvPr/>
        </p:nvPicPr>
        <p:blipFill>
          <a:blip r:embed="rId4" cstate="print"/>
          <a:srcRect/>
          <a:stretch>
            <a:fillRect/>
          </a:stretch>
        </p:blipFill>
        <p:spPr bwMode="auto">
          <a:xfrm>
            <a:off x="990600" y="4343400"/>
            <a:ext cx="12954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0"/>
                                        <p:tgtEl>
                                          <p:spTgt spid="3"/>
                                        </p:tgtEl>
                                      </p:cBhvr>
                                    </p:animEffect>
                                  </p:childTnLst>
                                </p:cTn>
                              </p:par>
                              <p:par>
                                <p:cTn id="19" presetID="55"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0" fill="hold"/>
                                        <p:tgtEl>
                                          <p:spTgt spid="5"/>
                                        </p:tgtEl>
                                        <p:attrNameLst>
                                          <p:attrName>ppt_w</p:attrName>
                                        </p:attrNameLst>
                                      </p:cBhvr>
                                      <p:tavLst>
                                        <p:tav tm="0">
                                          <p:val>
                                            <p:strVal val="#ppt_w*0.70"/>
                                          </p:val>
                                        </p:tav>
                                        <p:tav tm="100000">
                                          <p:val>
                                            <p:strVal val="#ppt_w"/>
                                          </p:val>
                                        </p:tav>
                                      </p:tavLst>
                                    </p:anim>
                                    <p:anim calcmode="lin" valueType="num">
                                      <p:cBhvr>
                                        <p:cTn id="22" dur="3000" fill="hold"/>
                                        <p:tgtEl>
                                          <p:spTgt spid="5"/>
                                        </p:tgtEl>
                                        <p:attrNameLst>
                                          <p:attrName>ppt_h</p:attrName>
                                        </p:attrNameLst>
                                      </p:cBhvr>
                                      <p:tavLst>
                                        <p:tav tm="0">
                                          <p:val>
                                            <p:strVal val="#ppt_h"/>
                                          </p:val>
                                        </p:tav>
                                        <p:tav tm="100000">
                                          <p:val>
                                            <p:strVal val="#ppt_h"/>
                                          </p:val>
                                        </p:tav>
                                      </p:tavLst>
                                    </p:anim>
                                    <p:animEffect transition="in" filter="fade">
                                      <p:cBhvr>
                                        <p:cTn id="23" dur="3000"/>
                                        <p:tgtEl>
                                          <p:spTgt spid="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71693"/>
                                        </p:tgtEl>
                                        <p:attrNameLst>
                                          <p:attrName>style.visibility</p:attrName>
                                        </p:attrNameLst>
                                      </p:cBhvr>
                                      <p:to>
                                        <p:strVal val="visible"/>
                                      </p:to>
                                    </p:set>
                                    <p:animEffect transition="in" filter="fade">
                                      <p:cBhvr>
                                        <p:cTn id="27" dur="3000"/>
                                        <p:tgtEl>
                                          <p:spTgt spid="716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3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698"/>
                                        </p:tgtEl>
                                        <p:attrNameLst>
                                          <p:attrName>style.visibility</p:attrName>
                                        </p:attrNameLst>
                                      </p:cBhvr>
                                      <p:to>
                                        <p:strVal val="visible"/>
                                      </p:to>
                                    </p:set>
                                    <p:animEffect transition="in" filter="fade">
                                      <p:cBhvr>
                                        <p:cTn id="37" dur="3000"/>
                                        <p:tgtEl>
                                          <p:spTgt spid="716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3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1691">
                                            <p:txEl>
                                              <p:pRg st="0" end="0"/>
                                            </p:txEl>
                                          </p:spTgt>
                                        </p:tgtEl>
                                        <p:attrNameLst>
                                          <p:attrName>style.visibility</p:attrName>
                                        </p:attrNameLst>
                                      </p:cBhvr>
                                      <p:to>
                                        <p:strVal val="visible"/>
                                      </p:to>
                                    </p:set>
                                    <p:animEffect transition="in" filter="fade">
                                      <p:cBhvr>
                                        <p:cTn id="47" dur="3000"/>
                                        <p:tgtEl>
                                          <p:spTgt spid="71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691" grpId="0" build="allAtOnce"/>
      <p:bldP spid="71693" grpId="0"/>
      <p:bldP spid="3" grpId="0"/>
      <p:bldP spid="71698" grpId="0"/>
      <p:bldP spid="18" grpId="0"/>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 name="Slide Number Placeholder 5"/>
          <p:cNvSpPr>
            <a:spLocks noGrp="1"/>
          </p:cNvSpPr>
          <p:nvPr>
            <p:ph type="sldNum" sz="quarter" idx="12"/>
          </p:nvPr>
        </p:nvSpPr>
        <p:spPr/>
        <p:txBody>
          <a:bodyPr/>
          <a:lstStyle/>
          <a:p>
            <a:pPr>
              <a:defRPr/>
            </a:pPr>
            <a:fld id="{B21B0E5D-09A4-47C4-848E-484CF876EEC1}" type="slidenum">
              <a:rPr lang="en-US"/>
              <a:pPr>
                <a:defRPr/>
              </a:pPr>
              <a:t>135</a:t>
            </a:fld>
            <a:endParaRPr lang="en-US"/>
          </a:p>
        </p:txBody>
      </p:sp>
      <p:pic>
        <p:nvPicPr>
          <p:cNvPr id="71687" name="Picture 9" descr="FrancisMarion2"/>
          <p:cNvPicPr>
            <a:picLocks noChangeAspect="1" noChangeArrowheads="1"/>
          </p:cNvPicPr>
          <p:nvPr/>
        </p:nvPicPr>
        <p:blipFill>
          <a:blip r:embed="rId2" cstate="print"/>
          <a:srcRect b="23567"/>
          <a:stretch>
            <a:fillRect/>
          </a:stretch>
        </p:blipFill>
        <p:spPr bwMode="auto">
          <a:xfrm>
            <a:off x="3581400" y="381000"/>
            <a:ext cx="1905000" cy="2300288"/>
          </a:xfrm>
          <a:prstGeom prst="ellipse">
            <a:avLst/>
          </a:prstGeom>
          <a:noFill/>
          <a:ln w="9525">
            <a:noFill/>
            <a:miter lim="800000"/>
            <a:headEnd/>
            <a:tailEnd/>
          </a:ln>
        </p:spPr>
      </p:pic>
      <p:sp>
        <p:nvSpPr>
          <p:cNvPr id="71690" name="TextBox 10"/>
          <p:cNvSpPr txBox="1">
            <a:spLocks noChangeArrowheads="1"/>
          </p:cNvSpPr>
          <p:nvPr/>
        </p:nvSpPr>
        <p:spPr bwMode="auto">
          <a:xfrm>
            <a:off x="3048000" y="2667000"/>
            <a:ext cx="3200400" cy="120015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 most famous of these guerrilla leaders was Francis Marion.</a:t>
            </a:r>
          </a:p>
        </p:txBody>
      </p:sp>
      <p:pic>
        <p:nvPicPr>
          <p:cNvPr id="5" name="Picture 6" descr="http://www.cksinfo.com/clipart/office/supplies/notesandmemos/note.png"/>
          <p:cNvPicPr>
            <a:picLocks noChangeAspect="1" noChangeArrowheads="1"/>
          </p:cNvPicPr>
          <p:nvPr/>
        </p:nvPicPr>
        <p:blipFill>
          <a:blip r:embed="rId3" cstate="print"/>
          <a:srcRect/>
          <a:stretch>
            <a:fillRect/>
          </a:stretch>
        </p:blipFill>
        <p:spPr bwMode="auto">
          <a:xfrm>
            <a:off x="2286000" y="2962275"/>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90"/>
                                        </p:tgtEl>
                                        <p:attrNameLst>
                                          <p:attrName>style.visibility</p:attrName>
                                        </p:attrNameLst>
                                      </p:cBhvr>
                                      <p:to>
                                        <p:strVal val="visible"/>
                                      </p:to>
                                    </p:set>
                                    <p:animEffect transition="in" filter="fade">
                                      <p:cBhvr>
                                        <p:cTn id="7" dur="3000"/>
                                        <p:tgtEl>
                                          <p:spTgt spid="71690"/>
                                        </p:tgtEl>
                                      </p:cBhvr>
                                    </p:animEffect>
                                  </p:childTnLst>
                                </p:cTn>
                              </p:par>
                              <p:par>
                                <p:cTn id="8" presetID="55" presetClass="entr" presetSubtype="0" fill="hold" nodeType="withEffect">
                                  <p:stCondLst>
                                    <p:cond delay="0"/>
                                  </p:stCondLst>
                                  <p:childTnLst>
                                    <p:set>
                                      <p:cBhvr>
                                        <p:cTn id="9" dur="1" fill="hold">
                                          <p:stCondLst>
                                            <p:cond delay="0"/>
                                          </p:stCondLst>
                                        </p:cTn>
                                        <p:tgtEl>
                                          <p:spTgt spid="71687"/>
                                        </p:tgtEl>
                                        <p:attrNameLst>
                                          <p:attrName>style.visibility</p:attrName>
                                        </p:attrNameLst>
                                      </p:cBhvr>
                                      <p:to>
                                        <p:strVal val="visible"/>
                                      </p:to>
                                    </p:set>
                                    <p:anim calcmode="lin" valueType="num">
                                      <p:cBhvr>
                                        <p:cTn id="10" dur="3000" fill="hold"/>
                                        <p:tgtEl>
                                          <p:spTgt spid="71687"/>
                                        </p:tgtEl>
                                        <p:attrNameLst>
                                          <p:attrName>ppt_w</p:attrName>
                                        </p:attrNameLst>
                                      </p:cBhvr>
                                      <p:tavLst>
                                        <p:tav tm="0">
                                          <p:val>
                                            <p:strVal val="#ppt_w*0.70"/>
                                          </p:val>
                                        </p:tav>
                                        <p:tav tm="100000">
                                          <p:val>
                                            <p:strVal val="#ppt_w"/>
                                          </p:val>
                                        </p:tav>
                                      </p:tavLst>
                                    </p:anim>
                                    <p:anim calcmode="lin" valueType="num">
                                      <p:cBhvr>
                                        <p:cTn id="11" dur="3000" fill="hold"/>
                                        <p:tgtEl>
                                          <p:spTgt spid="71687"/>
                                        </p:tgtEl>
                                        <p:attrNameLst>
                                          <p:attrName>ppt_h</p:attrName>
                                        </p:attrNameLst>
                                      </p:cBhvr>
                                      <p:tavLst>
                                        <p:tav tm="0">
                                          <p:val>
                                            <p:strVal val="#ppt_h"/>
                                          </p:val>
                                        </p:tav>
                                        <p:tav tm="100000">
                                          <p:val>
                                            <p:strVal val="#ppt_h"/>
                                          </p:val>
                                        </p:tav>
                                      </p:tavLst>
                                    </p:anim>
                                    <p:animEffect transition="in" filter="fade">
                                      <p:cBhvr>
                                        <p:cTn id="12" dur="3000"/>
                                        <p:tgtEl>
                                          <p:spTgt spid="7168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 name="Slide Number Placeholder 5"/>
          <p:cNvSpPr>
            <a:spLocks noGrp="1"/>
          </p:cNvSpPr>
          <p:nvPr>
            <p:ph type="sldNum" sz="quarter" idx="12"/>
          </p:nvPr>
        </p:nvSpPr>
        <p:spPr/>
        <p:txBody>
          <a:bodyPr/>
          <a:lstStyle/>
          <a:p>
            <a:pPr>
              <a:defRPr/>
            </a:pPr>
            <a:fld id="{C48AB534-6FAA-495F-A6BE-FB6869874E0C}" type="slidenum">
              <a:rPr lang="en-US"/>
              <a:pPr>
                <a:defRPr/>
              </a:pPr>
              <a:t>136</a:t>
            </a:fld>
            <a:endParaRPr lang="en-US"/>
          </a:p>
        </p:txBody>
      </p:sp>
      <p:sp>
        <p:nvSpPr>
          <p:cNvPr id="19" name="TextBox 18"/>
          <p:cNvSpPr txBox="1">
            <a:spLocks noChangeArrowheads="1"/>
          </p:cNvSpPr>
          <p:nvPr/>
        </p:nvSpPr>
        <p:spPr bwMode="auto">
          <a:xfrm>
            <a:off x="838200" y="381000"/>
            <a:ext cx="7696200" cy="830997"/>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Because he slipped in and out of the swamps of eastern South </a:t>
            </a:r>
            <a:r>
              <a:rPr lang="en-US" sz="2400" b="1" dirty="0" smtClean="0">
                <a:solidFill>
                  <a:srgbClr val="FFFF00"/>
                </a:solidFill>
                <a:latin typeface="+mn-lt"/>
              </a:rPr>
              <a:t>Carolina, </a:t>
            </a:r>
            <a:r>
              <a:rPr lang="en-US" sz="2400" b="1" dirty="0">
                <a:solidFill>
                  <a:srgbClr val="FFFF00"/>
                </a:solidFill>
                <a:latin typeface="+mn-lt"/>
              </a:rPr>
              <a:t>Marion was called “The Swamp Fox.”</a:t>
            </a:r>
          </a:p>
        </p:txBody>
      </p:sp>
      <p:sp>
        <p:nvSpPr>
          <p:cNvPr id="20" name="TextBox 19"/>
          <p:cNvSpPr txBox="1">
            <a:spLocks noChangeArrowheads="1"/>
          </p:cNvSpPr>
          <p:nvPr/>
        </p:nvSpPr>
        <p:spPr bwMode="auto">
          <a:xfrm>
            <a:off x="609600" y="1143000"/>
            <a:ext cx="7924800" cy="45720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 Swamp Fox frustrated Cornwallis and his men to no end.</a:t>
            </a:r>
          </a:p>
        </p:txBody>
      </p:sp>
      <p:sp>
        <p:nvSpPr>
          <p:cNvPr id="21" name="TextBox 20"/>
          <p:cNvSpPr txBox="1">
            <a:spLocks noChangeArrowheads="1"/>
          </p:cNvSpPr>
          <p:nvPr/>
        </p:nvSpPr>
        <p:spPr bwMode="auto">
          <a:xfrm>
            <a:off x="533400" y="1600200"/>
            <a:ext cx="8382000" cy="830997"/>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One British colonel grumbled that “the devil himself” could not catch Marion</a:t>
            </a:r>
            <a:r>
              <a:rPr lang="en-US" sz="2400" b="1" dirty="0" smtClean="0">
                <a:solidFill>
                  <a:srgbClr val="FFFF00"/>
                </a:solidFill>
                <a:latin typeface="+mn-lt"/>
              </a:rPr>
              <a:t>.</a:t>
            </a:r>
            <a:endParaRPr lang="en-US" sz="2400" b="1" dirty="0">
              <a:solidFill>
                <a:srgbClr val="FFFF00"/>
              </a:solidFill>
              <a:latin typeface="+mn-lt"/>
            </a:endParaRPr>
          </a:p>
        </p:txBody>
      </p:sp>
      <p:sp>
        <p:nvSpPr>
          <p:cNvPr id="22" name="TextBox 21"/>
          <p:cNvSpPr txBox="1">
            <a:spLocks noChangeArrowheads="1"/>
          </p:cNvSpPr>
          <p:nvPr/>
        </p:nvSpPr>
        <p:spPr bwMode="auto">
          <a:xfrm>
            <a:off x="609600" y="2362200"/>
            <a:ext cx="7924800" cy="156966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 main character of the successful movie, </a:t>
            </a:r>
            <a:r>
              <a:rPr lang="en-US" sz="2400" b="1" i="1" dirty="0">
                <a:solidFill>
                  <a:srgbClr val="FFFF00"/>
                </a:solidFill>
                <a:latin typeface="+mn-lt"/>
              </a:rPr>
              <a:t>The Patriot</a:t>
            </a:r>
            <a:r>
              <a:rPr lang="en-US" sz="2400" b="1" dirty="0">
                <a:solidFill>
                  <a:srgbClr val="FFFF00"/>
                </a:solidFill>
                <a:latin typeface="+mn-lt"/>
              </a:rPr>
              <a:t>, was patterned after Francis Marion, “The </a:t>
            </a:r>
            <a:r>
              <a:rPr lang="en-US" sz="2400" b="1" dirty="0" smtClean="0">
                <a:solidFill>
                  <a:srgbClr val="FFFF00"/>
                </a:solidFill>
                <a:latin typeface="+mn-lt"/>
              </a:rPr>
              <a:t>Swamp Fox” </a:t>
            </a:r>
            <a:r>
              <a:rPr lang="en-US" sz="2400" b="1" dirty="0" err="1">
                <a:solidFill>
                  <a:srgbClr val="FFFF00"/>
                </a:solidFill>
                <a:latin typeface="+mn-lt"/>
              </a:rPr>
              <a:t>Fox</a:t>
            </a:r>
            <a:r>
              <a:rPr lang="en-US" sz="2400" b="1" dirty="0" err="1" smtClean="0">
                <a:solidFill>
                  <a:srgbClr val="FFFF00"/>
                </a:solidFill>
                <a:latin typeface="+mn-lt"/>
              </a:rPr>
              <a:t>.”</a:t>
            </a:r>
            <a:r>
              <a:rPr lang="en-US" sz="2400" b="1" dirty="0" err="1" smtClean="0">
                <a:solidFill>
                  <a:srgbClr val="FFFF00"/>
                </a:solidFill>
                <a:latin typeface="+mn-lt"/>
                <a:hlinkClick r:id="rId2"/>
              </a:rPr>
              <a:t>http</a:t>
            </a:r>
            <a:r>
              <a:rPr lang="en-US" sz="2400" b="1" dirty="0" smtClean="0">
                <a:solidFill>
                  <a:srgbClr val="FFFF00"/>
                </a:solidFill>
                <a:latin typeface="+mn-lt"/>
                <a:hlinkClick r:id="rId2"/>
              </a:rPr>
              <a:t>://www.televisiontunes.com/Swamp_Fox_(The).html</a:t>
            </a:r>
            <a:endParaRPr lang="en-US" sz="2400" b="1" dirty="0">
              <a:solidFill>
                <a:srgbClr val="FFFF00"/>
              </a:solidFill>
              <a:latin typeface="+mn-lt"/>
            </a:endParaRPr>
          </a:p>
        </p:txBody>
      </p:sp>
      <p:pic>
        <p:nvPicPr>
          <p:cNvPr id="23" name="Picture 4" descr="Swamp Fox.jpg"/>
          <p:cNvPicPr>
            <a:picLocks noChangeAspect="1"/>
          </p:cNvPicPr>
          <p:nvPr/>
        </p:nvPicPr>
        <p:blipFill>
          <a:blip r:embed="rId3" cstate="print"/>
          <a:srcRect l="2808" r="2808" b="5891"/>
          <a:stretch>
            <a:fillRect/>
          </a:stretch>
        </p:blipFill>
        <p:spPr bwMode="auto">
          <a:xfrm>
            <a:off x="0" y="3200400"/>
            <a:ext cx="9144000" cy="3657600"/>
          </a:xfrm>
          <a:prstGeom prst="rect">
            <a:avLst/>
          </a:prstGeom>
          <a:noFill/>
          <a:ln w="9525">
            <a:noFill/>
            <a:miter lim="800000"/>
            <a:headEnd/>
            <a:tailEnd/>
          </a:ln>
        </p:spPr>
      </p:pic>
      <p:sp>
        <p:nvSpPr>
          <p:cNvPr id="27" name="Left Arrow 26"/>
          <p:cNvSpPr/>
          <p:nvPr/>
        </p:nvSpPr>
        <p:spPr>
          <a:xfrm rot="19390948">
            <a:off x="3165475" y="3524250"/>
            <a:ext cx="407988" cy="2746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6" descr="http://www.cksinfo.com/clipart/office/supplies/notesandmemos/note.png"/>
          <p:cNvPicPr>
            <a:picLocks noChangeAspect="1" noChangeArrowheads="1"/>
          </p:cNvPicPr>
          <p:nvPr/>
        </p:nvPicPr>
        <p:blipFill>
          <a:blip r:embed="rId4" cstate="print"/>
          <a:srcRect/>
          <a:stretch>
            <a:fillRect/>
          </a:stretch>
        </p:blipFill>
        <p:spPr bwMode="auto">
          <a:xfrm>
            <a:off x="342900" y="305146"/>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4" name="Picture 2" descr="The Patriot (Special Edition)"/>
          <p:cNvPicPr>
            <a:picLocks noChangeAspect="1" noChangeArrowheads="1"/>
          </p:cNvPicPr>
          <p:nvPr/>
        </p:nvPicPr>
        <p:blipFill>
          <a:blip r:embed="rId5" cstate="print"/>
          <a:srcRect l="16000" r="14667"/>
          <a:stretch>
            <a:fillRect/>
          </a:stretch>
        </p:blipFill>
        <p:spPr bwMode="auto">
          <a:xfrm>
            <a:off x="6629400" y="3200400"/>
            <a:ext cx="1981200" cy="2857500"/>
          </a:xfrm>
          <a:prstGeom prst="rect">
            <a:avLst/>
          </a:prstGeom>
          <a:noFill/>
        </p:spPr>
      </p:pic>
      <p:sp>
        <p:nvSpPr>
          <p:cNvPr id="12" name="TextBox 11"/>
          <p:cNvSpPr txBox="1"/>
          <p:nvPr/>
        </p:nvSpPr>
        <p:spPr>
          <a:xfrm>
            <a:off x="312420" y="3570494"/>
            <a:ext cx="914400" cy="369332"/>
          </a:xfrm>
          <a:prstGeom prst="rect">
            <a:avLst/>
          </a:prstGeom>
          <a:solidFill>
            <a:schemeClr val="bg1"/>
          </a:solidFill>
        </p:spPr>
        <p:txBody>
          <a:bodyPr wrap="square" rtlCol="0">
            <a:spAutoFit/>
          </a:bodyPr>
          <a:lstStyle/>
          <a:p>
            <a:r>
              <a:rPr lang="en-US" b="1" dirty="0" smtClean="0">
                <a:latin typeface="+mn-lt"/>
              </a:rPr>
              <a:t>QUIZ 9</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0"/>
                                        <p:tgtEl>
                                          <p:spTgt spid="19"/>
                                        </p:tgtEl>
                                      </p:cBhvr>
                                    </p:animEffect>
                                  </p:childTnLst>
                                </p:cTn>
                              </p:par>
                            </p:childTnLst>
                          </p:cTn>
                        </p:par>
                        <p:par>
                          <p:cTn id="15" fill="hold">
                            <p:stCondLst>
                              <p:cond delay="60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2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3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3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18434"/>
                                        </p:tgtEl>
                                        <p:attrNameLst>
                                          <p:attrName>style.visibility</p:attrName>
                                        </p:attrNameLst>
                                      </p:cBhvr>
                                      <p:to>
                                        <p:strVal val="visible"/>
                                      </p:to>
                                    </p:set>
                                    <p:animEffect transition="in" filter="fade">
                                      <p:cBhvr>
                                        <p:cTn id="36"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pPr>
              <a:defRPr/>
            </a:pPr>
            <a:fld id="{E88B5338-D911-4F91-B5C1-EAAFB375BB40}" type="slidenum">
              <a:rPr lang="en-US"/>
              <a:pPr>
                <a:defRPr/>
              </a:pPr>
              <a:t>137</a:t>
            </a:fld>
            <a:endParaRPr lang="en-US"/>
          </a:p>
        </p:txBody>
      </p:sp>
      <p:sp>
        <p:nvSpPr>
          <p:cNvPr id="4" name="Rectangle 3"/>
          <p:cNvSpPr/>
          <p:nvPr/>
        </p:nvSpPr>
        <p:spPr>
          <a:xfrm>
            <a:off x="3276600" y="533400"/>
            <a:ext cx="2819400" cy="641350"/>
          </a:xfrm>
          <a:prstGeom prst="rect">
            <a:avLst/>
          </a:prstGeom>
        </p:spPr>
        <p:txBody>
          <a:bodyPr>
            <a:spAutoFit/>
          </a:bodyPr>
          <a:lstStyle/>
          <a:p>
            <a:pPr algn="ctr">
              <a:defRPr/>
            </a:pPr>
            <a:r>
              <a:rPr lang="en-US" sz="3600" b="1">
                <a:solidFill>
                  <a:srgbClr val="FF0000"/>
                </a:solidFill>
                <a:effectLst>
                  <a:outerShdw blurRad="38100" dist="38100" dir="2700000" algn="tl">
                    <a:srgbClr val="000000"/>
                  </a:outerShdw>
                </a:effectLst>
                <a:latin typeface="Antique"/>
              </a:rPr>
              <a:t>The South</a:t>
            </a:r>
          </a:p>
        </p:txBody>
      </p:sp>
      <p:pic>
        <p:nvPicPr>
          <p:cNvPr id="6" name="Picture 5" descr="Union Jack.jpg"/>
          <p:cNvPicPr>
            <a:picLocks noChangeAspect="1"/>
          </p:cNvPicPr>
          <p:nvPr/>
        </p:nvPicPr>
        <p:blipFill>
          <a:blip r:embed="rId2" cstate="print"/>
          <a:stretch>
            <a:fillRect/>
          </a:stretch>
        </p:blipFill>
        <p:spPr>
          <a:xfrm>
            <a:off x="4648200" y="228600"/>
            <a:ext cx="685800" cy="344488"/>
          </a:xfrm>
          <a:prstGeom prst="rect">
            <a:avLst/>
          </a:prstGeom>
          <a:ln>
            <a:noFill/>
          </a:ln>
          <a:effectLst>
            <a:outerShdw blurRad="292100" dist="139700" dir="2700000" algn="tl" rotWithShape="0">
              <a:srgbClr val="333333">
                <a:alpha val="65000"/>
              </a:srgbClr>
            </a:outerShdw>
          </a:effectLst>
        </p:spPr>
      </p:pic>
      <p:pic>
        <p:nvPicPr>
          <p:cNvPr id="68613" name="Picture 8" descr="cornwallis3"/>
          <p:cNvPicPr>
            <a:picLocks noChangeAspect="1" noChangeArrowheads="1"/>
          </p:cNvPicPr>
          <p:nvPr/>
        </p:nvPicPr>
        <p:blipFill>
          <a:blip r:embed="rId3" cstate="print"/>
          <a:srcRect l="26019" t="4167" r="35213" b="58990"/>
          <a:stretch>
            <a:fillRect/>
          </a:stretch>
        </p:blipFill>
        <p:spPr bwMode="auto">
          <a:xfrm>
            <a:off x="7696200" y="304800"/>
            <a:ext cx="1066800" cy="1422400"/>
          </a:xfrm>
          <a:prstGeom prst="ellipse">
            <a:avLst/>
          </a:prstGeom>
          <a:noFill/>
          <a:ln w="9525">
            <a:noFill/>
            <a:miter lim="800000"/>
            <a:headEnd/>
            <a:tailEnd/>
          </a:ln>
        </p:spPr>
      </p:pic>
      <p:sp>
        <p:nvSpPr>
          <p:cNvPr id="2" name="TextBox 14"/>
          <p:cNvSpPr txBox="1">
            <a:spLocks noChangeArrowheads="1"/>
          </p:cNvSpPr>
          <p:nvPr/>
        </p:nvSpPr>
        <p:spPr bwMode="auto">
          <a:xfrm>
            <a:off x="6324600" y="838200"/>
            <a:ext cx="1447800" cy="646113"/>
          </a:xfrm>
          <a:prstGeom prst="rect">
            <a:avLst/>
          </a:prstGeom>
          <a:noFill/>
          <a:ln w="9525">
            <a:noFill/>
            <a:miter lim="800000"/>
            <a:headEnd/>
            <a:tailEnd/>
          </a:ln>
        </p:spPr>
        <p:txBody>
          <a:bodyPr>
            <a:spAutoFit/>
          </a:bodyPr>
          <a:lstStyle/>
          <a:p>
            <a:pPr algn="ctr">
              <a:defRPr/>
            </a:pPr>
            <a:r>
              <a:rPr lang="en-US" b="1" dirty="0">
                <a:solidFill>
                  <a:srgbClr val="FF0000"/>
                </a:solidFill>
                <a:latin typeface="+mn-lt"/>
              </a:rPr>
              <a:t>Lord Cornwallis</a:t>
            </a:r>
          </a:p>
        </p:txBody>
      </p:sp>
      <p:pic>
        <p:nvPicPr>
          <p:cNvPr id="5" name="Picture 4" descr="Betsy Ross Flag.jpg"/>
          <p:cNvPicPr>
            <a:picLocks noChangeAspect="1"/>
          </p:cNvPicPr>
          <p:nvPr/>
        </p:nvPicPr>
        <p:blipFill>
          <a:blip r:embed="rId4" cstate="print"/>
          <a:stretch>
            <a:fillRect/>
          </a:stretch>
        </p:blipFill>
        <p:spPr>
          <a:xfrm>
            <a:off x="3962400" y="228600"/>
            <a:ext cx="685800" cy="360363"/>
          </a:xfrm>
          <a:prstGeom prst="rect">
            <a:avLst/>
          </a:prstGeom>
          <a:ln>
            <a:noFill/>
          </a:ln>
          <a:effectLst>
            <a:outerShdw blurRad="292100" dist="139700" dir="2700000" algn="tl" rotWithShape="0">
              <a:srgbClr val="333333">
                <a:alpha val="65000"/>
              </a:srgbClr>
            </a:outerShdw>
          </a:effectLst>
        </p:spPr>
      </p:pic>
      <p:sp>
        <p:nvSpPr>
          <p:cNvPr id="3" name="TextBox 14"/>
          <p:cNvSpPr txBox="1">
            <a:spLocks noChangeArrowheads="1"/>
          </p:cNvSpPr>
          <p:nvPr/>
        </p:nvSpPr>
        <p:spPr bwMode="auto">
          <a:xfrm>
            <a:off x="4191000" y="1143000"/>
            <a:ext cx="838200" cy="366713"/>
          </a:xfrm>
          <a:prstGeom prst="rect">
            <a:avLst/>
          </a:prstGeom>
          <a:noFill/>
          <a:ln w="9525">
            <a:noFill/>
            <a:miter lim="800000"/>
            <a:headEnd/>
            <a:tailEnd/>
          </a:ln>
        </p:spPr>
        <p:txBody>
          <a:bodyPr>
            <a:spAutoFit/>
          </a:bodyPr>
          <a:lstStyle/>
          <a:p>
            <a:r>
              <a:rPr lang="en-US" b="1">
                <a:solidFill>
                  <a:srgbClr val="FF0000"/>
                </a:solidFill>
              </a:rPr>
              <a:t>1781</a:t>
            </a:r>
          </a:p>
        </p:txBody>
      </p:sp>
      <p:sp>
        <p:nvSpPr>
          <p:cNvPr id="19" name="TextBox 18"/>
          <p:cNvSpPr txBox="1">
            <a:spLocks noChangeArrowheads="1"/>
          </p:cNvSpPr>
          <p:nvPr/>
        </p:nvSpPr>
        <p:spPr bwMode="auto">
          <a:xfrm>
            <a:off x="762000" y="2667000"/>
            <a:ext cx="7772400" cy="8302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They wanted to see an end to the war that was destroying their homes and farms.</a:t>
            </a:r>
          </a:p>
        </p:txBody>
      </p:sp>
      <p:sp>
        <p:nvSpPr>
          <p:cNvPr id="23" name="TextBox 22"/>
          <p:cNvSpPr txBox="1">
            <a:spLocks noChangeArrowheads="1"/>
          </p:cNvSpPr>
          <p:nvPr/>
        </p:nvSpPr>
        <p:spPr bwMode="auto">
          <a:xfrm>
            <a:off x="762000" y="3429000"/>
            <a:ext cx="8153400" cy="830263"/>
          </a:xfrm>
          <a:prstGeom prst="rect">
            <a:avLst/>
          </a:prstGeom>
          <a:noFill/>
          <a:ln w="9525">
            <a:noFill/>
            <a:miter lim="800000"/>
            <a:headEnd/>
            <a:tailEnd/>
          </a:ln>
        </p:spPr>
        <p:txBody>
          <a:bodyPr>
            <a:spAutoFit/>
          </a:bodyPr>
          <a:lstStyle/>
          <a:p>
            <a:pPr>
              <a:defRPr/>
            </a:pPr>
            <a:r>
              <a:rPr lang="en-US" sz="2400" b="1" dirty="0">
                <a:solidFill>
                  <a:schemeClr val="bg1"/>
                </a:solidFill>
                <a:latin typeface="+mn-lt"/>
              </a:rPr>
              <a:t>As the British began to lose more men with every battle they fought…</a:t>
            </a:r>
          </a:p>
        </p:txBody>
      </p:sp>
      <p:sp>
        <p:nvSpPr>
          <p:cNvPr id="24" name="TextBox 23"/>
          <p:cNvSpPr txBox="1">
            <a:spLocks noChangeArrowheads="1"/>
          </p:cNvSpPr>
          <p:nvPr/>
        </p:nvSpPr>
        <p:spPr bwMode="auto">
          <a:xfrm>
            <a:off x="2057400" y="3810000"/>
            <a:ext cx="62484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Cornwallis began moving north, into Virginia.</a:t>
            </a:r>
          </a:p>
        </p:txBody>
      </p:sp>
      <p:sp>
        <p:nvSpPr>
          <p:cNvPr id="14" name="TextBox 13"/>
          <p:cNvSpPr txBox="1"/>
          <p:nvPr/>
        </p:nvSpPr>
        <p:spPr>
          <a:xfrm>
            <a:off x="914400" y="1828800"/>
            <a:ext cx="7543800" cy="830263"/>
          </a:xfrm>
          <a:prstGeom prst="rect">
            <a:avLst/>
          </a:prstGeom>
          <a:noFill/>
        </p:spPr>
        <p:txBody>
          <a:bodyPr>
            <a:spAutoFit/>
          </a:bodyPr>
          <a:lstStyle/>
          <a:p>
            <a:pPr>
              <a:defRPr/>
            </a:pPr>
            <a:r>
              <a:rPr lang="en-US" sz="2400" b="1" dirty="0">
                <a:solidFill>
                  <a:srgbClr val="FFFFFF"/>
                </a:solidFill>
                <a:latin typeface="+mn-lt"/>
              </a:rPr>
              <a:t>Many of the Loyalists that the British had counted on for help began to turn from them to help the Patriots.</a:t>
            </a:r>
          </a:p>
        </p:txBody>
      </p:sp>
      <p:pic>
        <p:nvPicPr>
          <p:cNvPr id="18" name="Picture 17" descr="soldier.jpg"/>
          <p:cNvPicPr>
            <a:picLocks noChangeAspect="1"/>
          </p:cNvPicPr>
          <p:nvPr/>
        </p:nvPicPr>
        <p:blipFill>
          <a:blip r:embed="rId5" cstate="print"/>
          <a:srcRect r="46376"/>
          <a:stretch>
            <a:fillRect/>
          </a:stretch>
        </p:blipFill>
        <p:spPr bwMode="auto">
          <a:xfrm>
            <a:off x="609600" y="457200"/>
            <a:ext cx="1295400" cy="1343025"/>
          </a:xfrm>
          <a:prstGeom prst="rect">
            <a:avLst/>
          </a:prstGeom>
          <a:noFill/>
          <a:ln w="9525">
            <a:noFill/>
            <a:miter lim="800000"/>
            <a:headEnd/>
            <a:tailEnd/>
          </a:ln>
        </p:spPr>
      </p:pic>
      <p:pic>
        <p:nvPicPr>
          <p:cNvPr id="15" name="Picture 6" descr="http://www.cksinfo.com/clipart/office/supplies/notesandmemos/note.png"/>
          <p:cNvPicPr>
            <a:picLocks noChangeAspect="1" noChangeArrowheads="1"/>
          </p:cNvPicPr>
          <p:nvPr/>
        </p:nvPicPr>
        <p:blipFill>
          <a:blip r:embed="rId6" cstate="print"/>
          <a:srcRect/>
          <a:stretch>
            <a:fillRect/>
          </a:stretch>
        </p:blipFill>
        <p:spPr bwMode="auto">
          <a:xfrm>
            <a:off x="2590800" y="4724400"/>
            <a:ext cx="1219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par>
                          <p:cTn id="8" fill="hold">
                            <p:stCondLst>
                              <p:cond delay="20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0" fill="hold"/>
                                        <p:tgtEl>
                                          <p:spTgt spid="6"/>
                                        </p:tgtEl>
                                        <p:attrNameLst>
                                          <p:attrName>ppt_w</p:attrName>
                                        </p:attrNameLst>
                                      </p:cBhvr>
                                      <p:tavLst>
                                        <p:tav tm="0">
                                          <p:val>
                                            <p:strVal val="#ppt_w*0.70"/>
                                          </p:val>
                                        </p:tav>
                                        <p:tav tm="100000">
                                          <p:val>
                                            <p:strVal val="#ppt_w"/>
                                          </p:val>
                                        </p:tav>
                                      </p:tavLst>
                                    </p:anim>
                                    <p:anim calcmode="lin" valueType="num">
                                      <p:cBhvr>
                                        <p:cTn id="12" dur="3000" fill="hold"/>
                                        <p:tgtEl>
                                          <p:spTgt spid="6"/>
                                        </p:tgtEl>
                                        <p:attrNameLst>
                                          <p:attrName>ppt_h</p:attrName>
                                        </p:attrNameLst>
                                      </p:cBhvr>
                                      <p:tavLst>
                                        <p:tav tm="0">
                                          <p:val>
                                            <p:strVal val="#ppt_h"/>
                                          </p:val>
                                        </p:tav>
                                        <p:tav tm="100000">
                                          <p:val>
                                            <p:strVal val="#ppt_h"/>
                                          </p:val>
                                        </p:tav>
                                      </p:tavLst>
                                    </p:anim>
                                    <p:animEffect transition="in" filter="fade">
                                      <p:cBhvr>
                                        <p:cTn id="13" dur="3000"/>
                                        <p:tgtEl>
                                          <p:spTgt spid="6"/>
                                        </p:tgtEl>
                                      </p:cBhvr>
                                    </p:animEffect>
                                  </p:childTnLst>
                                </p:cTn>
                              </p:par>
                              <p:par>
                                <p:cTn id="14" presetID="55"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3000" fill="hold"/>
                                        <p:tgtEl>
                                          <p:spTgt spid="18"/>
                                        </p:tgtEl>
                                        <p:attrNameLst>
                                          <p:attrName>ppt_w</p:attrName>
                                        </p:attrNameLst>
                                      </p:cBhvr>
                                      <p:tavLst>
                                        <p:tav tm="0">
                                          <p:val>
                                            <p:strVal val="#ppt_w*0.70"/>
                                          </p:val>
                                        </p:tav>
                                        <p:tav tm="100000">
                                          <p:val>
                                            <p:strVal val="#ppt_w"/>
                                          </p:val>
                                        </p:tav>
                                      </p:tavLst>
                                    </p:anim>
                                    <p:anim calcmode="lin" valueType="num">
                                      <p:cBhvr>
                                        <p:cTn id="17" dur="3000" fill="hold"/>
                                        <p:tgtEl>
                                          <p:spTgt spid="18"/>
                                        </p:tgtEl>
                                        <p:attrNameLst>
                                          <p:attrName>ppt_h</p:attrName>
                                        </p:attrNameLst>
                                      </p:cBhvr>
                                      <p:tavLst>
                                        <p:tav tm="0">
                                          <p:val>
                                            <p:strVal val="#ppt_h"/>
                                          </p:val>
                                        </p:tav>
                                        <p:tav tm="100000">
                                          <p:val>
                                            <p:strVal val="#ppt_h"/>
                                          </p:val>
                                        </p:tav>
                                      </p:tavLst>
                                    </p:anim>
                                    <p:animEffect transition="in" filter="fade">
                                      <p:cBhvr>
                                        <p:cTn id="18" dur="30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30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3000"/>
                                        <p:tgtEl>
                                          <p:spTgt spid="3"/>
                                        </p:tgtEl>
                                      </p:cBhvr>
                                    </p:animEffect>
                                  </p:childTnLst>
                                </p:cTn>
                              </p:par>
                              <p:par>
                                <p:cTn id="25" presetID="5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3000" fill="hold"/>
                                        <p:tgtEl>
                                          <p:spTgt spid="5"/>
                                        </p:tgtEl>
                                        <p:attrNameLst>
                                          <p:attrName>ppt_w</p:attrName>
                                        </p:attrNameLst>
                                      </p:cBhvr>
                                      <p:tavLst>
                                        <p:tav tm="0">
                                          <p:val>
                                            <p:strVal val="#ppt_w*0.70"/>
                                          </p:val>
                                        </p:tav>
                                        <p:tav tm="100000">
                                          <p:val>
                                            <p:strVal val="#ppt_w"/>
                                          </p:val>
                                        </p:tav>
                                      </p:tavLst>
                                    </p:anim>
                                    <p:anim calcmode="lin" valueType="num">
                                      <p:cBhvr>
                                        <p:cTn id="28" dur="3000" fill="hold"/>
                                        <p:tgtEl>
                                          <p:spTgt spid="5"/>
                                        </p:tgtEl>
                                        <p:attrNameLst>
                                          <p:attrName>ppt_h</p:attrName>
                                        </p:attrNameLst>
                                      </p:cBhvr>
                                      <p:tavLst>
                                        <p:tav tm="0">
                                          <p:val>
                                            <p:strVal val="#ppt_h"/>
                                          </p:val>
                                        </p:tav>
                                        <p:tav tm="100000">
                                          <p:val>
                                            <p:strVal val="#ppt_h"/>
                                          </p:val>
                                        </p:tav>
                                      </p:tavLst>
                                    </p:anim>
                                    <p:animEffect transition="in" filter="fade">
                                      <p:cBhvr>
                                        <p:cTn id="29" dur="3000"/>
                                        <p:tgtEl>
                                          <p:spTgt spid="5"/>
                                        </p:tgtEl>
                                      </p:cBhvr>
                                    </p:animEffect>
                                  </p:childTnLst>
                                </p:cTn>
                              </p:par>
                              <p:par>
                                <p:cTn id="30" presetID="55" presetClass="entr" presetSubtype="0" fill="hold" nodeType="withEffect">
                                  <p:stCondLst>
                                    <p:cond delay="0"/>
                                  </p:stCondLst>
                                  <p:childTnLst>
                                    <p:set>
                                      <p:cBhvr>
                                        <p:cTn id="31" dur="1" fill="hold">
                                          <p:stCondLst>
                                            <p:cond delay="0"/>
                                          </p:stCondLst>
                                        </p:cTn>
                                        <p:tgtEl>
                                          <p:spTgt spid="68613"/>
                                        </p:tgtEl>
                                        <p:attrNameLst>
                                          <p:attrName>style.visibility</p:attrName>
                                        </p:attrNameLst>
                                      </p:cBhvr>
                                      <p:to>
                                        <p:strVal val="visible"/>
                                      </p:to>
                                    </p:set>
                                    <p:anim calcmode="lin" valueType="num">
                                      <p:cBhvr>
                                        <p:cTn id="32" dur="3000" fill="hold"/>
                                        <p:tgtEl>
                                          <p:spTgt spid="68613"/>
                                        </p:tgtEl>
                                        <p:attrNameLst>
                                          <p:attrName>ppt_w</p:attrName>
                                        </p:attrNameLst>
                                      </p:cBhvr>
                                      <p:tavLst>
                                        <p:tav tm="0">
                                          <p:val>
                                            <p:strVal val="#ppt_w*0.70"/>
                                          </p:val>
                                        </p:tav>
                                        <p:tav tm="100000">
                                          <p:val>
                                            <p:strVal val="#ppt_w"/>
                                          </p:val>
                                        </p:tav>
                                      </p:tavLst>
                                    </p:anim>
                                    <p:anim calcmode="lin" valueType="num">
                                      <p:cBhvr>
                                        <p:cTn id="33" dur="3000" fill="hold"/>
                                        <p:tgtEl>
                                          <p:spTgt spid="68613"/>
                                        </p:tgtEl>
                                        <p:attrNameLst>
                                          <p:attrName>ppt_h</p:attrName>
                                        </p:attrNameLst>
                                      </p:cBhvr>
                                      <p:tavLst>
                                        <p:tav tm="0">
                                          <p:val>
                                            <p:strVal val="#ppt_h"/>
                                          </p:val>
                                        </p:tav>
                                        <p:tav tm="100000">
                                          <p:val>
                                            <p:strVal val="#ppt_h"/>
                                          </p:val>
                                        </p:tav>
                                      </p:tavLst>
                                    </p:anim>
                                    <p:animEffect transition="in" filter="fade">
                                      <p:cBhvr>
                                        <p:cTn id="34" dur="3000"/>
                                        <p:tgtEl>
                                          <p:spTgt spid="686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3000"/>
                                        <p:tgtEl>
                                          <p:spTgt spid="2"/>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3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3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3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19" grpId="0"/>
      <p:bldP spid="23" grpId="0"/>
      <p:bldP spid="24" grpId="0"/>
      <p:bldP spid="14"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pPr>
              <a:defRPr/>
            </a:pPr>
            <a:fld id="{C393CACB-75A9-40CD-A315-D6F43AAF71D4}" type="slidenum">
              <a:rPr lang="en-US"/>
              <a:pPr>
                <a:defRPr/>
              </a:pPr>
              <a:t>138</a:t>
            </a:fld>
            <a:endParaRPr lang="en-US"/>
          </a:p>
        </p:txBody>
      </p:sp>
      <p:pic>
        <p:nvPicPr>
          <p:cNvPr id="15" name="Picture 14" descr="yorktown02.jpg"/>
          <p:cNvPicPr>
            <a:picLocks noChangeAspect="1"/>
          </p:cNvPicPr>
          <p:nvPr/>
        </p:nvPicPr>
        <p:blipFill>
          <a:blip r:embed="rId2" cstate="print"/>
          <a:srcRect b="-233"/>
          <a:stretch>
            <a:fillRect/>
          </a:stretch>
        </p:blipFill>
        <p:spPr>
          <a:xfrm>
            <a:off x="2661492" y="2209800"/>
            <a:ext cx="5949108" cy="4114800"/>
          </a:xfrm>
          <a:prstGeom prst="rect">
            <a:avLst/>
          </a:prstGeom>
          <a:ln>
            <a:noFill/>
          </a:ln>
          <a:effectLst>
            <a:softEdge rad="112500"/>
          </a:effectLst>
        </p:spPr>
      </p:pic>
      <p:pic>
        <p:nvPicPr>
          <p:cNvPr id="68613" name="Picture 8" descr="cornwallis3"/>
          <p:cNvPicPr>
            <a:picLocks noChangeAspect="1" noChangeArrowheads="1"/>
          </p:cNvPicPr>
          <p:nvPr/>
        </p:nvPicPr>
        <p:blipFill>
          <a:blip r:embed="rId3" cstate="print"/>
          <a:srcRect l="26019" t="4167" r="35213" b="58990"/>
          <a:stretch>
            <a:fillRect/>
          </a:stretch>
        </p:blipFill>
        <p:spPr bwMode="auto">
          <a:xfrm>
            <a:off x="7620000" y="304800"/>
            <a:ext cx="1143000" cy="1524000"/>
          </a:xfrm>
          <a:prstGeom prst="ellipse">
            <a:avLst/>
          </a:prstGeom>
          <a:noFill/>
          <a:ln w="9525">
            <a:noFill/>
            <a:miter lim="800000"/>
            <a:headEnd/>
            <a:tailEnd/>
          </a:ln>
        </p:spPr>
      </p:pic>
      <p:sp>
        <p:nvSpPr>
          <p:cNvPr id="2" name="TextBox 14"/>
          <p:cNvSpPr txBox="1">
            <a:spLocks noChangeArrowheads="1"/>
          </p:cNvSpPr>
          <p:nvPr/>
        </p:nvSpPr>
        <p:spPr bwMode="auto">
          <a:xfrm>
            <a:off x="7391400" y="1752600"/>
            <a:ext cx="1752600" cy="369888"/>
          </a:xfrm>
          <a:prstGeom prst="rect">
            <a:avLst/>
          </a:prstGeom>
          <a:noFill/>
          <a:ln w="9525">
            <a:noFill/>
            <a:miter lim="800000"/>
            <a:headEnd/>
            <a:tailEnd/>
          </a:ln>
        </p:spPr>
        <p:txBody>
          <a:bodyPr>
            <a:spAutoFit/>
          </a:bodyPr>
          <a:lstStyle/>
          <a:p>
            <a:pPr>
              <a:defRPr/>
            </a:pPr>
            <a:r>
              <a:rPr lang="en-US" b="1" dirty="0">
                <a:solidFill>
                  <a:srgbClr val="FF0000"/>
                </a:solidFill>
                <a:latin typeface="+mn-lt"/>
              </a:rPr>
              <a:t>Lord Cornwallis</a:t>
            </a:r>
          </a:p>
        </p:txBody>
      </p:sp>
      <p:sp>
        <p:nvSpPr>
          <p:cNvPr id="27" name="TextBox 26"/>
          <p:cNvSpPr txBox="1">
            <a:spLocks noChangeArrowheads="1"/>
          </p:cNvSpPr>
          <p:nvPr/>
        </p:nvSpPr>
        <p:spPr bwMode="auto">
          <a:xfrm>
            <a:off x="685800" y="228600"/>
            <a:ext cx="6553200" cy="118745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 army of Lord Cornwallis camped on the outskirts of Yorktown, which is located on the Virginia coast…</a:t>
            </a:r>
          </a:p>
        </p:txBody>
      </p:sp>
      <p:sp>
        <p:nvSpPr>
          <p:cNvPr id="28" name="TextBox 27"/>
          <p:cNvSpPr txBox="1">
            <a:spLocks noChangeArrowheads="1"/>
          </p:cNvSpPr>
          <p:nvPr/>
        </p:nvSpPr>
        <p:spPr bwMode="auto">
          <a:xfrm>
            <a:off x="990600" y="1295400"/>
            <a:ext cx="6400800" cy="822325"/>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It was here that Cornwallis waited for orders to come from General Clinton in New York.</a:t>
            </a:r>
          </a:p>
        </p:txBody>
      </p:sp>
      <p:sp>
        <p:nvSpPr>
          <p:cNvPr id="17" name="TextBox 16"/>
          <p:cNvSpPr txBox="1"/>
          <p:nvPr/>
        </p:nvSpPr>
        <p:spPr>
          <a:xfrm>
            <a:off x="304800" y="2133600"/>
            <a:ext cx="2362200" cy="1200150"/>
          </a:xfrm>
          <a:prstGeom prst="rect">
            <a:avLst/>
          </a:prstGeom>
          <a:noFill/>
        </p:spPr>
        <p:txBody>
          <a:bodyPr>
            <a:spAutoFit/>
          </a:bodyPr>
          <a:lstStyle/>
          <a:p>
            <a:pPr>
              <a:defRPr/>
            </a:pPr>
            <a:r>
              <a:rPr lang="en-US" sz="2400" b="1" dirty="0">
                <a:solidFill>
                  <a:srgbClr val="FF0000"/>
                </a:solidFill>
                <a:latin typeface="+mn-lt"/>
              </a:rPr>
              <a:t>It was here that the war would be won…. </a:t>
            </a:r>
          </a:p>
        </p:txBody>
      </p:sp>
      <p:pic>
        <p:nvPicPr>
          <p:cNvPr id="9" name="Picture 6" descr="http://www.cksinfo.com/clipart/office/supplies/notesandmemos/note.png"/>
          <p:cNvPicPr>
            <a:picLocks noChangeAspect="1" noChangeArrowheads="1"/>
          </p:cNvPicPr>
          <p:nvPr/>
        </p:nvPicPr>
        <p:blipFill>
          <a:blip r:embed="rId4" cstate="print"/>
          <a:srcRect/>
          <a:stretch>
            <a:fillRect/>
          </a:stretch>
        </p:blipFill>
        <p:spPr bwMode="auto">
          <a:xfrm>
            <a:off x="662152" y="3810000"/>
            <a:ext cx="1447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55" presetClass="entr" presetSubtype="0" fill="hold" nodeType="withEffect">
                                  <p:stCondLst>
                                    <p:cond delay="0"/>
                                  </p:stCondLst>
                                  <p:childTnLst>
                                    <p:set>
                                      <p:cBhvr>
                                        <p:cTn id="9" dur="1" fill="hold">
                                          <p:stCondLst>
                                            <p:cond delay="0"/>
                                          </p:stCondLst>
                                        </p:cTn>
                                        <p:tgtEl>
                                          <p:spTgt spid="68613"/>
                                        </p:tgtEl>
                                        <p:attrNameLst>
                                          <p:attrName>style.visibility</p:attrName>
                                        </p:attrNameLst>
                                      </p:cBhvr>
                                      <p:to>
                                        <p:strVal val="visible"/>
                                      </p:to>
                                    </p:set>
                                    <p:anim calcmode="lin" valueType="num">
                                      <p:cBhvr>
                                        <p:cTn id="10" dur="3000" fill="hold"/>
                                        <p:tgtEl>
                                          <p:spTgt spid="68613"/>
                                        </p:tgtEl>
                                        <p:attrNameLst>
                                          <p:attrName>ppt_w</p:attrName>
                                        </p:attrNameLst>
                                      </p:cBhvr>
                                      <p:tavLst>
                                        <p:tav tm="0">
                                          <p:val>
                                            <p:strVal val="#ppt_w*0.70"/>
                                          </p:val>
                                        </p:tav>
                                        <p:tav tm="100000">
                                          <p:val>
                                            <p:strVal val="#ppt_w"/>
                                          </p:val>
                                        </p:tav>
                                      </p:tavLst>
                                    </p:anim>
                                    <p:anim calcmode="lin" valueType="num">
                                      <p:cBhvr>
                                        <p:cTn id="11" dur="3000" fill="hold"/>
                                        <p:tgtEl>
                                          <p:spTgt spid="68613"/>
                                        </p:tgtEl>
                                        <p:attrNameLst>
                                          <p:attrName>ppt_h</p:attrName>
                                        </p:attrNameLst>
                                      </p:cBhvr>
                                      <p:tavLst>
                                        <p:tav tm="0">
                                          <p:val>
                                            <p:strVal val="#ppt_h"/>
                                          </p:val>
                                        </p:tav>
                                        <p:tav tm="100000">
                                          <p:val>
                                            <p:strVal val="#ppt_h"/>
                                          </p:val>
                                        </p:tav>
                                      </p:tavLst>
                                    </p:anim>
                                    <p:animEffect transition="in" filter="fade">
                                      <p:cBhvr>
                                        <p:cTn id="12" dur="3000"/>
                                        <p:tgtEl>
                                          <p:spTgt spid="686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30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3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3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17"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CBBB3D04-7EC6-4BAD-BF32-F0ECB0345E1A}" type="slidenum">
              <a:rPr lang="en-US"/>
              <a:pPr>
                <a:defRPr/>
              </a:pPr>
              <a:t>139</a:t>
            </a:fld>
            <a:endParaRPr lang="en-US"/>
          </a:p>
        </p:txBody>
      </p:sp>
      <p:sp>
        <p:nvSpPr>
          <p:cNvPr id="10" name="TextBox 9"/>
          <p:cNvSpPr txBox="1"/>
          <p:nvPr/>
        </p:nvSpPr>
        <p:spPr>
          <a:xfrm>
            <a:off x="457200" y="2438400"/>
            <a:ext cx="7772400" cy="830263"/>
          </a:xfrm>
          <a:prstGeom prst="rect">
            <a:avLst/>
          </a:prstGeom>
          <a:noFill/>
        </p:spPr>
        <p:txBody>
          <a:bodyPr>
            <a:spAutoFit/>
          </a:bodyPr>
          <a:lstStyle/>
          <a:p>
            <a:pPr>
              <a:defRPr/>
            </a:pPr>
            <a:r>
              <a:rPr lang="en-US" sz="2400" b="1" dirty="0">
                <a:solidFill>
                  <a:srgbClr val="FFFFFF"/>
                </a:solidFill>
                <a:latin typeface="+mn-lt"/>
              </a:rPr>
              <a:t>Unfortunately, the British Fleet arrived shortly thereafter and blocked the French troopships from leaving.</a:t>
            </a:r>
          </a:p>
        </p:txBody>
      </p:sp>
      <p:sp>
        <p:nvSpPr>
          <p:cNvPr id="13" name="TextBox 12"/>
          <p:cNvSpPr txBox="1">
            <a:spLocks noChangeArrowheads="1"/>
          </p:cNvSpPr>
          <p:nvPr/>
        </p:nvSpPr>
        <p:spPr bwMode="auto">
          <a:xfrm>
            <a:off x="1981200" y="3352800"/>
            <a:ext cx="4572000" cy="457200"/>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Rochambeau’s army was trapped!</a:t>
            </a:r>
          </a:p>
        </p:txBody>
      </p:sp>
      <p:sp>
        <p:nvSpPr>
          <p:cNvPr id="92165" name="TextBox 15"/>
          <p:cNvSpPr txBox="1">
            <a:spLocks noChangeArrowheads="1"/>
          </p:cNvSpPr>
          <p:nvPr/>
        </p:nvSpPr>
        <p:spPr bwMode="auto">
          <a:xfrm>
            <a:off x="990600" y="304800"/>
            <a:ext cx="6400800" cy="708025"/>
          </a:xfrm>
          <a:prstGeom prst="rect">
            <a:avLst/>
          </a:prstGeom>
          <a:noFill/>
          <a:ln w="9525">
            <a:noFill/>
            <a:miter lim="800000"/>
            <a:headEnd/>
            <a:tailEnd/>
          </a:ln>
        </p:spPr>
        <p:txBody>
          <a:bodyPr>
            <a:spAutoFit/>
          </a:bodyPr>
          <a:lstStyle/>
          <a:p>
            <a:r>
              <a:rPr lang="en-US" sz="4000" b="1">
                <a:solidFill>
                  <a:srgbClr val="FF0000"/>
                </a:solidFill>
                <a:latin typeface="Antique"/>
              </a:rPr>
              <a:t>Meanwhile, in the North…</a:t>
            </a:r>
          </a:p>
        </p:txBody>
      </p:sp>
      <p:sp>
        <p:nvSpPr>
          <p:cNvPr id="17" name="TextBox 16"/>
          <p:cNvSpPr txBox="1"/>
          <p:nvPr/>
        </p:nvSpPr>
        <p:spPr>
          <a:xfrm>
            <a:off x="228600" y="990600"/>
            <a:ext cx="7543800" cy="461963"/>
          </a:xfrm>
          <a:prstGeom prst="rect">
            <a:avLst/>
          </a:prstGeom>
          <a:noFill/>
        </p:spPr>
        <p:txBody>
          <a:bodyPr>
            <a:spAutoFit/>
          </a:bodyPr>
          <a:lstStyle/>
          <a:p>
            <a:pPr>
              <a:defRPr/>
            </a:pPr>
            <a:r>
              <a:rPr lang="en-US" sz="2400" b="1" dirty="0">
                <a:solidFill>
                  <a:srgbClr val="FFFFFF"/>
                </a:solidFill>
                <a:latin typeface="+mn-lt"/>
              </a:rPr>
              <a:t>In July of 1780, the first French troops arrived in America.</a:t>
            </a:r>
          </a:p>
        </p:txBody>
      </p:sp>
      <p:sp>
        <p:nvSpPr>
          <p:cNvPr id="18" name="TextBox 17"/>
          <p:cNvSpPr txBox="1"/>
          <p:nvPr/>
        </p:nvSpPr>
        <p:spPr>
          <a:xfrm>
            <a:off x="457200" y="1447800"/>
            <a:ext cx="6629400" cy="830263"/>
          </a:xfrm>
          <a:prstGeom prst="rect">
            <a:avLst/>
          </a:prstGeom>
          <a:noFill/>
        </p:spPr>
        <p:txBody>
          <a:bodyPr>
            <a:spAutoFit/>
          </a:bodyPr>
          <a:lstStyle/>
          <a:p>
            <a:pPr>
              <a:defRPr/>
            </a:pPr>
            <a:r>
              <a:rPr lang="en-US" sz="2400" b="1" dirty="0" smtClean="0">
                <a:solidFill>
                  <a:srgbClr val="FFFF00"/>
                </a:solidFill>
                <a:latin typeface="+mn-lt"/>
              </a:rPr>
              <a:t>General </a:t>
            </a:r>
            <a:r>
              <a:rPr lang="en-US" sz="2400" b="1" dirty="0">
                <a:solidFill>
                  <a:srgbClr val="FFFF00"/>
                </a:solidFill>
                <a:latin typeface="+mn-lt"/>
              </a:rPr>
              <a:t>Jean Baptiste Rochambeau and 5,000 French soldiers landed in Newport, Rhode Island.</a:t>
            </a:r>
          </a:p>
        </p:txBody>
      </p:sp>
      <p:pic>
        <p:nvPicPr>
          <p:cNvPr id="20" name="Picture 19" descr="Rochambeau 1.jpg"/>
          <p:cNvPicPr>
            <a:picLocks noChangeAspect="1"/>
          </p:cNvPicPr>
          <p:nvPr/>
        </p:nvPicPr>
        <p:blipFill>
          <a:blip r:embed="rId2" cstate="print"/>
          <a:stretch>
            <a:fillRect/>
          </a:stretch>
        </p:blipFill>
        <p:spPr>
          <a:xfrm>
            <a:off x="7702158" y="304013"/>
            <a:ext cx="1117302" cy="1668843"/>
          </a:xfrm>
          <a:prstGeom prst="ellipse">
            <a:avLst/>
          </a:prstGeom>
        </p:spPr>
      </p:pic>
      <p:sp>
        <p:nvSpPr>
          <p:cNvPr id="8" name="TextBox 7"/>
          <p:cNvSpPr txBox="1"/>
          <p:nvPr/>
        </p:nvSpPr>
        <p:spPr>
          <a:xfrm>
            <a:off x="7162800" y="2057400"/>
            <a:ext cx="1981200" cy="366713"/>
          </a:xfrm>
          <a:prstGeom prst="rect">
            <a:avLst/>
          </a:prstGeom>
          <a:noFill/>
        </p:spPr>
        <p:txBody>
          <a:bodyPr>
            <a:spAutoFit/>
          </a:bodyPr>
          <a:lstStyle/>
          <a:p>
            <a:pPr>
              <a:defRPr/>
            </a:pPr>
            <a:r>
              <a:rPr lang="en-US" b="1" dirty="0">
                <a:solidFill>
                  <a:srgbClr val="FF0000"/>
                </a:solidFill>
                <a:latin typeface="+mn-lt"/>
              </a:rPr>
              <a:t>Gen. Rochambeau </a:t>
            </a:r>
          </a:p>
        </p:txBody>
      </p:sp>
      <p:pic>
        <p:nvPicPr>
          <p:cNvPr id="11" name="Picture 6" descr="http://www.cksinfo.com/clipart/office/supplies/notesandmemos/note.png"/>
          <p:cNvPicPr>
            <a:picLocks noChangeAspect="1" noChangeArrowheads="1"/>
          </p:cNvPicPr>
          <p:nvPr/>
        </p:nvPicPr>
        <p:blipFill>
          <a:blip r:embed="rId3" cstate="print"/>
          <a:srcRect/>
          <a:stretch>
            <a:fillRect/>
          </a:stretch>
        </p:blipFill>
        <p:spPr bwMode="auto">
          <a:xfrm>
            <a:off x="7086600" y="4049110"/>
            <a:ext cx="13716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165"/>
                                        </p:tgtEl>
                                        <p:attrNameLst>
                                          <p:attrName>style.visibility</p:attrName>
                                        </p:attrNameLst>
                                      </p:cBhvr>
                                      <p:to>
                                        <p:strVal val="visible"/>
                                      </p:to>
                                    </p:set>
                                    <p:animEffect transition="in" filter="fade">
                                      <p:cBhvr>
                                        <p:cTn id="10" dur="3000"/>
                                        <p:tgtEl>
                                          <p:spTgt spid="92165"/>
                                        </p:tgtEl>
                                      </p:cBhvr>
                                    </p:animEffect>
                                  </p:childTnLst>
                                </p:cTn>
                              </p:par>
                            </p:childTnLst>
                          </p:cTn>
                        </p:par>
                        <p:par>
                          <p:cTn id="11" fill="hold">
                            <p:stCondLst>
                              <p:cond delay="3000"/>
                            </p:stCondLst>
                            <p:childTnLst>
                              <p:par>
                                <p:cTn id="12" presetID="10" presetClass="entr" presetSubtype="0" fill="hold" grpId="0" nodeType="afterEffect">
                                  <p:stCondLst>
                                    <p:cond delay="1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3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3000"/>
                                        <p:tgtEl>
                                          <p:spTgt spid="18"/>
                                        </p:tgtEl>
                                      </p:cBhvr>
                                    </p:animEffect>
                                  </p:childTnLst>
                                </p:cTn>
                              </p:par>
                              <p:par>
                                <p:cTn id="20" presetID="5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3000" fill="hold"/>
                                        <p:tgtEl>
                                          <p:spTgt spid="20"/>
                                        </p:tgtEl>
                                        <p:attrNameLst>
                                          <p:attrName>ppt_w</p:attrName>
                                        </p:attrNameLst>
                                      </p:cBhvr>
                                      <p:tavLst>
                                        <p:tav tm="0">
                                          <p:val>
                                            <p:strVal val="#ppt_w*0.70"/>
                                          </p:val>
                                        </p:tav>
                                        <p:tav tm="100000">
                                          <p:val>
                                            <p:strVal val="#ppt_w"/>
                                          </p:val>
                                        </p:tav>
                                      </p:tavLst>
                                    </p:anim>
                                    <p:anim calcmode="lin" valueType="num">
                                      <p:cBhvr>
                                        <p:cTn id="23" dur="3000" fill="hold"/>
                                        <p:tgtEl>
                                          <p:spTgt spid="20"/>
                                        </p:tgtEl>
                                        <p:attrNameLst>
                                          <p:attrName>ppt_h</p:attrName>
                                        </p:attrNameLst>
                                      </p:cBhvr>
                                      <p:tavLst>
                                        <p:tav tm="0">
                                          <p:val>
                                            <p:strVal val="#ppt_h"/>
                                          </p:val>
                                        </p:tav>
                                        <p:tav tm="100000">
                                          <p:val>
                                            <p:strVal val="#ppt_h"/>
                                          </p:val>
                                        </p:tav>
                                      </p:tavLst>
                                    </p:anim>
                                    <p:animEffect transition="in" filter="fade">
                                      <p:cBhvr>
                                        <p:cTn id="24" dur="3000"/>
                                        <p:tgtEl>
                                          <p:spTgt spid="2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3000" fill="hold"/>
                                        <p:tgtEl>
                                          <p:spTgt spid="8"/>
                                        </p:tgtEl>
                                        <p:attrNameLst>
                                          <p:attrName>ppt_w</p:attrName>
                                        </p:attrNameLst>
                                      </p:cBhvr>
                                      <p:tavLst>
                                        <p:tav tm="0">
                                          <p:val>
                                            <p:strVal val="#ppt_w*0.70"/>
                                          </p:val>
                                        </p:tav>
                                        <p:tav tm="100000">
                                          <p:val>
                                            <p:strVal val="#ppt_w"/>
                                          </p:val>
                                        </p:tav>
                                      </p:tavLst>
                                    </p:anim>
                                    <p:anim calcmode="lin" valueType="num">
                                      <p:cBhvr>
                                        <p:cTn id="28" dur="3000" fill="hold"/>
                                        <p:tgtEl>
                                          <p:spTgt spid="8"/>
                                        </p:tgtEl>
                                        <p:attrNameLst>
                                          <p:attrName>ppt_h</p:attrName>
                                        </p:attrNameLst>
                                      </p:cBhvr>
                                      <p:tavLst>
                                        <p:tav tm="0">
                                          <p:val>
                                            <p:strVal val="#ppt_h"/>
                                          </p:val>
                                        </p:tav>
                                        <p:tav tm="100000">
                                          <p:val>
                                            <p:strVal val="#ppt_h"/>
                                          </p:val>
                                        </p:tav>
                                      </p:tavLst>
                                    </p:anim>
                                    <p:animEffect transition="in" filter="fade">
                                      <p:cBhvr>
                                        <p:cTn id="29" dur="3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3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92165" grpId="0"/>
      <p:bldP spid="17" grpId="0"/>
      <p:bldP spid="18"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DAC767B-4FF0-4A0A-A5D0-0BB8A9DEAF9C}" type="slidenum">
              <a:rPr lang="en-US" smtClean="0"/>
              <a:pPr>
                <a:defRPr/>
              </a:pPr>
              <a:t>14</a:t>
            </a:fld>
            <a:endParaRPr lang="en-US"/>
          </a:p>
        </p:txBody>
      </p:sp>
      <p:pic>
        <p:nvPicPr>
          <p:cNvPr id="3" name="Picture 2"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609600"/>
            <a:ext cx="4907234" cy="6049016"/>
          </a:xfrm>
          <a:prstGeom prst="rect">
            <a:avLst/>
          </a:prstGeom>
          <a:solidFill>
            <a:srgbClr val="C0504D"/>
          </a:solidFill>
          <a:ln w="12700" cmpd="sng">
            <a:solidFill>
              <a:srgbClr val="FF3300"/>
            </a:solidFill>
          </a:ln>
        </p:spPr>
      </p:pic>
      <p:sp>
        <p:nvSpPr>
          <p:cNvPr id="4" name="TextBox 3"/>
          <p:cNvSpPr txBox="1"/>
          <p:nvPr/>
        </p:nvSpPr>
        <p:spPr>
          <a:xfrm>
            <a:off x="3505200" y="838200"/>
            <a:ext cx="3275256" cy="369332"/>
          </a:xfrm>
          <a:prstGeom prst="rect">
            <a:avLst/>
          </a:prstGeom>
          <a:noFill/>
        </p:spPr>
        <p:txBody>
          <a:bodyPr wrap="none" rtlCol="0">
            <a:spAutoFit/>
          </a:bodyPr>
          <a:lstStyle/>
          <a:p>
            <a:r>
              <a:rPr lang="en-US" dirty="0" smtClean="0"/>
              <a:t>The American Revolution PPT</a:t>
            </a:r>
            <a:endParaRPr lang="en-US" dirty="0"/>
          </a:p>
        </p:txBody>
      </p:sp>
      <p:sp>
        <p:nvSpPr>
          <p:cNvPr id="5" name="TextBox 4"/>
          <p:cNvSpPr txBox="1"/>
          <p:nvPr/>
        </p:nvSpPr>
        <p:spPr>
          <a:xfrm>
            <a:off x="2362200" y="1295400"/>
            <a:ext cx="1295400" cy="261610"/>
          </a:xfrm>
          <a:prstGeom prst="rect">
            <a:avLst/>
          </a:prstGeom>
          <a:noFill/>
        </p:spPr>
        <p:txBody>
          <a:bodyPr wrap="square" rtlCol="0">
            <a:spAutoFit/>
          </a:bodyPr>
          <a:lstStyle/>
          <a:p>
            <a:r>
              <a:rPr lang="en-US" sz="1100" dirty="0" smtClean="0"/>
              <a:t>Tale of the Tape</a:t>
            </a:r>
            <a:endParaRPr lang="en-US" sz="1100" dirty="0"/>
          </a:p>
        </p:txBody>
      </p:sp>
      <p:sp>
        <p:nvSpPr>
          <p:cNvPr id="6" name="TextBox 5"/>
          <p:cNvSpPr txBox="1"/>
          <p:nvPr/>
        </p:nvSpPr>
        <p:spPr>
          <a:xfrm>
            <a:off x="2667000" y="762000"/>
            <a:ext cx="762000" cy="400110"/>
          </a:xfrm>
          <a:prstGeom prst="rect">
            <a:avLst/>
          </a:prstGeom>
          <a:noFill/>
        </p:spPr>
        <p:txBody>
          <a:bodyPr wrap="square" rtlCol="0">
            <a:spAutoFit/>
          </a:bodyPr>
          <a:lstStyle/>
          <a:p>
            <a:r>
              <a:rPr lang="en-US" sz="1000" dirty="0" smtClean="0"/>
              <a:t>Topic</a:t>
            </a:r>
          </a:p>
          <a:p>
            <a:r>
              <a:rPr lang="en-US" sz="1000" dirty="0" smtClean="0"/>
              <a:t>Slide #</a:t>
            </a:r>
            <a:endParaRPr lang="en-US" sz="1000" dirty="0"/>
          </a:p>
        </p:txBody>
      </p:sp>
      <p:sp>
        <p:nvSpPr>
          <p:cNvPr id="7" name="TextBox 6"/>
          <p:cNvSpPr txBox="1"/>
          <p:nvPr/>
        </p:nvSpPr>
        <p:spPr>
          <a:xfrm>
            <a:off x="2438400" y="1905000"/>
            <a:ext cx="857113" cy="400110"/>
          </a:xfrm>
          <a:prstGeom prst="rect">
            <a:avLst/>
          </a:prstGeom>
          <a:noFill/>
        </p:spPr>
        <p:txBody>
          <a:bodyPr wrap="none" rtlCol="0">
            <a:spAutoFit/>
          </a:bodyPr>
          <a:lstStyle/>
          <a:p>
            <a:r>
              <a:rPr lang="en-US" sz="1000" dirty="0" smtClean="0"/>
              <a:t>George </a:t>
            </a:r>
          </a:p>
          <a:p>
            <a:r>
              <a:rPr lang="en-US" sz="1000" dirty="0" smtClean="0"/>
              <a:t>Washington</a:t>
            </a:r>
            <a:endParaRPr lang="en-US" sz="1000" dirty="0"/>
          </a:p>
        </p:txBody>
      </p:sp>
      <p:sp>
        <p:nvSpPr>
          <p:cNvPr id="8" name="TextBox 7"/>
          <p:cNvSpPr txBox="1"/>
          <p:nvPr/>
        </p:nvSpPr>
        <p:spPr>
          <a:xfrm>
            <a:off x="4114800" y="1828800"/>
            <a:ext cx="2648306" cy="2031325"/>
          </a:xfrm>
          <a:prstGeom prst="rect">
            <a:avLst/>
          </a:prstGeom>
          <a:noFill/>
        </p:spPr>
        <p:txBody>
          <a:bodyPr wrap="none" rtlCol="0">
            <a:spAutoFit/>
          </a:bodyPr>
          <a:lstStyle/>
          <a:p>
            <a:r>
              <a:rPr lang="en-US" dirty="0" smtClean="0"/>
              <a:t>Details</a:t>
            </a:r>
          </a:p>
          <a:p>
            <a:r>
              <a:rPr lang="en-US" dirty="0" smtClean="0"/>
              <a:t>Dates</a:t>
            </a:r>
          </a:p>
          <a:p>
            <a:r>
              <a:rPr lang="en-US" dirty="0" smtClean="0"/>
              <a:t>Specific Information</a:t>
            </a:r>
          </a:p>
          <a:p>
            <a:r>
              <a:rPr lang="en-US" dirty="0" smtClean="0"/>
              <a:t>   goes here...</a:t>
            </a:r>
          </a:p>
          <a:p>
            <a:r>
              <a:rPr lang="en-US" dirty="0" smtClean="0"/>
              <a:t>Everything that helps</a:t>
            </a:r>
          </a:p>
          <a:p>
            <a:r>
              <a:rPr lang="en-US" dirty="0" smtClean="0"/>
              <a:t>to explain what  is in the</a:t>
            </a:r>
          </a:p>
          <a:p>
            <a:r>
              <a:rPr lang="en-US" dirty="0" smtClean="0"/>
              <a:t>column to the left </a:t>
            </a:r>
            <a:endParaRPr lang="en-US" dirty="0"/>
          </a:p>
        </p:txBody>
      </p:sp>
      <p:sp>
        <p:nvSpPr>
          <p:cNvPr id="9" name="TextBox 8"/>
          <p:cNvSpPr txBox="1"/>
          <p:nvPr/>
        </p:nvSpPr>
        <p:spPr>
          <a:xfrm>
            <a:off x="2438400" y="5943600"/>
            <a:ext cx="1040018" cy="246221"/>
          </a:xfrm>
          <a:prstGeom prst="rect">
            <a:avLst/>
          </a:prstGeom>
          <a:noFill/>
        </p:spPr>
        <p:txBody>
          <a:bodyPr wrap="none" rtlCol="0">
            <a:spAutoFit/>
          </a:bodyPr>
          <a:lstStyle/>
          <a:p>
            <a:r>
              <a:rPr lang="en-US" sz="1000" dirty="0" smtClean="0"/>
              <a:t>Questions, etc.</a:t>
            </a:r>
            <a:endParaRPr lang="en-US" sz="1000" dirty="0"/>
          </a:p>
        </p:txBody>
      </p:sp>
      <p:sp>
        <p:nvSpPr>
          <p:cNvPr id="10" name="TextBox 9"/>
          <p:cNvSpPr txBox="1"/>
          <p:nvPr/>
        </p:nvSpPr>
        <p:spPr>
          <a:xfrm>
            <a:off x="3429000" y="5638800"/>
            <a:ext cx="3505200" cy="861774"/>
          </a:xfrm>
          <a:prstGeom prst="rect">
            <a:avLst/>
          </a:prstGeom>
          <a:noFill/>
        </p:spPr>
        <p:txBody>
          <a:bodyPr wrap="square" rtlCol="0">
            <a:spAutoFit/>
          </a:bodyPr>
          <a:lstStyle/>
          <a:p>
            <a:r>
              <a:rPr lang="en-US" sz="1000" dirty="0" smtClean="0"/>
              <a:t>Use the last couple lines of the page to write any questions</a:t>
            </a:r>
          </a:p>
          <a:p>
            <a:r>
              <a:rPr lang="en-US" sz="1000" dirty="0" smtClean="0"/>
              <a:t>you may have, or to write a couple summary sentences about the section or topic that is on this page.</a:t>
            </a:r>
          </a:p>
          <a:p>
            <a:r>
              <a:rPr lang="en-US" sz="1000" dirty="0" smtClean="0"/>
              <a:t>THIS WILL HELP YOU REVIEW THE INFORMATION FOR QUIZZES!</a:t>
            </a:r>
            <a:endParaRPr lang="en-US" sz="1000" dirty="0"/>
          </a:p>
        </p:txBody>
      </p:sp>
      <p:sp>
        <p:nvSpPr>
          <p:cNvPr id="11" name="TextBox 10"/>
          <p:cNvSpPr txBox="1"/>
          <p:nvPr/>
        </p:nvSpPr>
        <p:spPr>
          <a:xfrm>
            <a:off x="2514600" y="2971800"/>
            <a:ext cx="1371600" cy="1015663"/>
          </a:xfrm>
          <a:prstGeom prst="rect">
            <a:avLst/>
          </a:prstGeom>
          <a:noFill/>
        </p:spPr>
        <p:txBody>
          <a:bodyPr wrap="square" rtlCol="0">
            <a:spAutoFit/>
          </a:bodyPr>
          <a:lstStyle/>
          <a:p>
            <a:r>
              <a:rPr lang="en-US" sz="1000" dirty="0" smtClean="0"/>
              <a:t>Underline the</a:t>
            </a:r>
          </a:p>
          <a:p>
            <a:r>
              <a:rPr lang="en-US" sz="1000" dirty="0" smtClean="0"/>
              <a:t>words you put in</a:t>
            </a:r>
          </a:p>
          <a:p>
            <a:r>
              <a:rPr lang="en-US" sz="1000" dirty="0" smtClean="0"/>
              <a:t> this first column </a:t>
            </a:r>
          </a:p>
          <a:p>
            <a:r>
              <a:rPr lang="en-US" sz="1000" dirty="0" smtClean="0"/>
              <a:t>and be sure to </a:t>
            </a:r>
          </a:p>
          <a:p>
            <a:r>
              <a:rPr lang="en-US" sz="1000" dirty="0" smtClean="0"/>
              <a:t>skip a line after </a:t>
            </a:r>
          </a:p>
          <a:p>
            <a:r>
              <a:rPr lang="en-US" sz="1000" dirty="0" smtClean="0"/>
              <a:t>each entry </a:t>
            </a:r>
            <a:endParaRPr lang="en-US" sz="1000" dirty="0"/>
          </a:p>
        </p:txBody>
      </p:sp>
      <p:cxnSp>
        <p:nvCxnSpPr>
          <p:cNvPr id="14" name="Straight Arrow Connector 13"/>
          <p:cNvCxnSpPr/>
          <p:nvPr/>
        </p:nvCxnSpPr>
        <p:spPr>
          <a:xfrm>
            <a:off x="3352800" y="3810000"/>
            <a:ext cx="7620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4037255"/>
      </p:ext>
    </p:extLst>
  </p:cSld>
  <p:clrMapOvr>
    <a:masterClrMapping/>
  </p:clrMapOvr>
  <p:transition xmlns:p14="http://schemas.microsoft.com/office/powerpoint/2010/mai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3CCB2F1-41CD-48EC-9FDA-63DEDD364D0F}" type="slidenum">
              <a:rPr lang="en-US" sz="1200">
                <a:solidFill>
                  <a:schemeClr val="tx1">
                    <a:tint val="75000"/>
                  </a:schemeClr>
                </a:solidFill>
                <a:latin typeface="+mn-lt"/>
              </a:rPr>
              <a:pPr algn="r" fontAlgn="auto">
                <a:spcBef>
                  <a:spcPts val="0"/>
                </a:spcBef>
                <a:spcAft>
                  <a:spcPts val="0"/>
                </a:spcAft>
                <a:defRPr/>
              </a:pPr>
              <a:t>140</a:t>
            </a:fld>
            <a:endParaRPr lang="en-US" sz="1200">
              <a:solidFill>
                <a:schemeClr val="tx1">
                  <a:tint val="75000"/>
                </a:schemeClr>
              </a:solidFill>
              <a:latin typeface="+mn-lt"/>
            </a:endParaRPr>
          </a:p>
        </p:txBody>
      </p:sp>
      <p:sp>
        <p:nvSpPr>
          <p:cNvPr id="8" name="TextBox 7"/>
          <p:cNvSpPr txBox="1">
            <a:spLocks noChangeArrowheads="1"/>
          </p:cNvSpPr>
          <p:nvPr/>
        </p:nvSpPr>
        <p:spPr bwMode="auto">
          <a:xfrm>
            <a:off x="2438400" y="381000"/>
            <a:ext cx="4724400" cy="579438"/>
          </a:xfrm>
          <a:prstGeom prst="rect">
            <a:avLst/>
          </a:prstGeom>
          <a:noFill/>
          <a:ln w="9525">
            <a:noFill/>
            <a:miter lim="800000"/>
            <a:headEnd/>
            <a:tailEnd/>
          </a:ln>
        </p:spPr>
        <p:txBody>
          <a:bodyPr>
            <a:spAutoFit/>
          </a:bodyPr>
          <a:lstStyle/>
          <a:p>
            <a:r>
              <a:rPr lang="en-US" sz="3200" b="1">
                <a:solidFill>
                  <a:srgbClr val="FF0000"/>
                </a:solidFill>
                <a:latin typeface="Antique"/>
              </a:rPr>
              <a:t>“The Master </a:t>
            </a:r>
            <a:r>
              <a:rPr lang="en-US" sz="3200" b="1" u="sng">
                <a:solidFill>
                  <a:srgbClr val="FF0000"/>
                </a:solidFill>
                <a:latin typeface="Antique"/>
              </a:rPr>
              <a:t>Strategist</a:t>
            </a:r>
            <a:r>
              <a:rPr lang="en-US" sz="3200" b="1">
                <a:solidFill>
                  <a:srgbClr val="FF0000"/>
                </a:solidFill>
                <a:latin typeface="Antique"/>
              </a:rPr>
              <a:t>”</a:t>
            </a:r>
          </a:p>
        </p:txBody>
      </p:sp>
      <p:pic>
        <p:nvPicPr>
          <p:cNvPr id="9" name="Picture 8" descr="Washington 3.jpg"/>
          <p:cNvPicPr>
            <a:picLocks noChangeAspect="1"/>
          </p:cNvPicPr>
          <p:nvPr/>
        </p:nvPicPr>
        <p:blipFill>
          <a:blip r:embed="rId2" cstate="print"/>
          <a:srcRect l="41034" t="3334" r="24356" b="58883"/>
          <a:stretch>
            <a:fillRect/>
          </a:stretch>
        </p:blipFill>
        <p:spPr>
          <a:xfrm>
            <a:off x="7645427" y="3175"/>
            <a:ext cx="1209590" cy="1524000"/>
          </a:xfrm>
          <a:prstGeom prst="ellipse">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a:spLocks noChangeArrowheads="1"/>
          </p:cNvSpPr>
          <p:nvPr/>
        </p:nvSpPr>
        <p:spPr bwMode="auto">
          <a:xfrm>
            <a:off x="304800" y="914400"/>
            <a:ext cx="6858000" cy="457200"/>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General Washington’s army was still in New York.</a:t>
            </a:r>
          </a:p>
        </p:txBody>
      </p:sp>
      <p:sp>
        <p:nvSpPr>
          <p:cNvPr id="11" name="TextBox 10"/>
          <p:cNvSpPr txBox="1">
            <a:spLocks noChangeArrowheads="1"/>
          </p:cNvSpPr>
          <p:nvPr/>
        </p:nvSpPr>
        <p:spPr bwMode="auto">
          <a:xfrm>
            <a:off x="304800" y="1371600"/>
            <a:ext cx="6096000" cy="822325"/>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He was still planning to attack British General Clinton’s army…</a:t>
            </a:r>
          </a:p>
        </p:txBody>
      </p:sp>
      <p:sp>
        <p:nvSpPr>
          <p:cNvPr id="12" name="TextBox 11"/>
          <p:cNvSpPr txBox="1">
            <a:spLocks noChangeArrowheads="1"/>
          </p:cNvSpPr>
          <p:nvPr/>
        </p:nvSpPr>
        <p:spPr bwMode="auto">
          <a:xfrm>
            <a:off x="228600" y="1752600"/>
            <a:ext cx="7620000" cy="822325"/>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                                but was waiting for a second French fleet to arrive so that the British could not escape to the sea.</a:t>
            </a:r>
          </a:p>
        </p:txBody>
      </p:sp>
      <p:sp>
        <p:nvSpPr>
          <p:cNvPr id="14" name="TextBox 13"/>
          <p:cNvSpPr txBox="1"/>
          <p:nvPr/>
        </p:nvSpPr>
        <p:spPr>
          <a:xfrm>
            <a:off x="228600" y="2514600"/>
            <a:ext cx="3886200" cy="1552575"/>
          </a:xfrm>
          <a:prstGeom prst="rect">
            <a:avLst/>
          </a:prstGeom>
          <a:noFill/>
        </p:spPr>
        <p:txBody>
          <a:bodyPr>
            <a:spAutoFit/>
          </a:bodyPr>
          <a:lstStyle/>
          <a:p>
            <a:pPr>
              <a:defRPr/>
            </a:pPr>
            <a:r>
              <a:rPr lang="en-US" sz="2400" b="1" dirty="0">
                <a:solidFill>
                  <a:srgbClr val="FFFFFF"/>
                </a:solidFill>
                <a:latin typeface="+mn-lt"/>
              </a:rPr>
              <a:t>Washington knew that the Patriot army had Cornwallis pinned up against the Atlantic coast at Yorktown.</a:t>
            </a:r>
          </a:p>
        </p:txBody>
      </p:sp>
      <p:sp>
        <p:nvSpPr>
          <p:cNvPr id="16" name="TextBox 15"/>
          <p:cNvSpPr txBox="1"/>
          <p:nvPr/>
        </p:nvSpPr>
        <p:spPr>
          <a:xfrm>
            <a:off x="4343400" y="2743200"/>
            <a:ext cx="4114800" cy="1187450"/>
          </a:xfrm>
          <a:prstGeom prst="rect">
            <a:avLst/>
          </a:prstGeom>
          <a:noFill/>
        </p:spPr>
        <p:txBody>
          <a:bodyPr>
            <a:spAutoFit/>
          </a:bodyPr>
          <a:lstStyle/>
          <a:p>
            <a:pPr>
              <a:defRPr/>
            </a:pPr>
            <a:r>
              <a:rPr lang="en-US" sz="2400" b="1" dirty="0">
                <a:solidFill>
                  <a:srgbClr val="FF0000"/>
                </a:solidFill>
                <a:latin typeface="+mn-lt"/>
              </a:rPr>
              <a:t>He also knew that Cornwallis was waiting for a British fleet of ships to rescue his army.</a:t>
            </a:r>
          </a:p>
        </p:txBody>
      </p:sp>
      <p:pic>
        <p:nvPicPr>
          <p:cNvPr id="13" name="Picture 6" descr="http://www.cksinfo.com/clipart/office/supplies/notesandmemos/note.png"/>
          <p:cNvPicPr>
            <a:picLocks noChangeAspect="1" noChangeArrowheads="1"/>
          </p:cNvPicPr>
          <p:nvPr/>
        </p:nvPicPr>
        <p:blipFill>
          <a:blip r:embed="rId3" cstate="print"/>
          <a:srcRect/>
          <a:stretch>
            <a:fillRect/>
          </a:stretch>
        </p:blipFill>
        <p:spPr bwMode="auto">
          <a:xfrm>
            <a:off x="5105400" y="4114800"/>
            <a:ext cx="1447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55"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strVal val="#ppt_w*0.70"/>
                                          </p:val>
                                        </p:tav>
                                        <p:tav tm="100000">
                                          <p:val>
                                            <p:strVal val="#ppt_w"/>
                                          </p:val>
                                        </p:tav>
                                      </p:tavLst>
                                    </p:anim>
                                    <p:anim calcmode="lin" valueType="num">
                                      <p:cBhvr>
                                        <p:cTn id="11" dur="2000" fill="hold"/>
                                        <p:tgtEl>
                                          <p:spTgt spid="9"/>
                                        </p:tgtEl>
                                        <p:attrNameLst>
                                          <p:attrName>ppt_h</p:attrName>
                                        </p:attrNameLst>
                                      </p:cBhvr>
                                      <p:tavLst>
                                        <p:tav tm="0">
                                          <p:val>
                                            <p:strVal val="#ppt_h"/>
                                          </p:val>
                                        </p:tav>
                                        <p:tav tm="100000">
                                          <p:val>
                                            <p:strVal val="#ppt_h"/>
                                          </p:val>
                                        </p:tav>
                                      </p:tavLst>
                                    </p:anim>
                                    <p:animEffect transition="in" filter="fade">
                                      <p:cBhvr>
                                        <p:cTn id="12" dur="2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par>
                          <p:cTn id="16" fill="hold">
                            <p:stCondLst>
                              <p:cond delay="3000"/>
                            </p:stCondLst>
                            <p:childTnLst>
                              <p:par>
                                <p:cTn id="17" presetID="10" presetClass="entr" presetSubtype="0" fill="hold" grpId="1"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3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3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3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1"/>
      <p:bldP spid="11" grpId="0"/>
      <p:bldP spid="12" grpId="0"/>
      <p:bldP spid="14" grpId="0"/>
      <p:bldP spid="16"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DAF1688-E590-4257-950F-2A04A8C75861}" type="slidenum">
              <a:rPr lang="en-US" sz="1200">
                <a:solidFill>
                  <a:schemeClr val="tx1">
                    <a:tint val="75000"/>
                  </a:schemeClr>
                </a:solidFill>
                <a:latin typeface="+mn-lt"/>
              </a:rPr>
              <a:pPr algn="r" fontAlgn="auto">
                <a:spcBef>
                  <a:spcPts val="0"/>
                </a:spcBef>
                <a:spcAft>
                  <a:spcPts val="0"/>
                </a:spcAft>
                <a:defRPr/>
              </a:pPr>
              <a:t>141</a:t>
            </a:fld>
            <a:endParaRPr lang="en-US" sz="1200">
              <a:solidFill>
                <a:schemeClr val="tx1">
                  <a:tint val="75000"/>
                </a:schemeClr>
              </a:solidFill>
              <a:latin typeface="+mn-lt"/>
            </a:endParaRPr>
          </a:p>
        </p:txBody>
      </p:sp>
      <p:pic>
        <p:nvPicPr>
          <p:cNvPr id="9" name="Picture 8" descr="Washington 3.jpg"/>
          <p:cNvPicPr>
            <a:picLocks noChangeAspect="1"/>
          </p:cNvPicPr>
          <p:nvPr/>
        </p:nvPicPr>
        <p:blipFill>
          <a:blip r:embed="rId2" cstate="print"/>
          <a:srcRect l="41034" t="3334" r="24356" b="58883"/>
          <a:stretch>
            <a:fillRect/>
          </a:stretch>
        </p:blipFill>
        <p:spPr>
          <a:xfrm>
            <a:off x="7162800" y="228600"/>
            <a:ext cx="1384242" cy="1744050"/>
          </a:xfrm>
          <a:prstGeom prst="ellipse">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a:spLocks noChangeArrowheads="1"/>
          </p:cNvSpPr>
          <p:nvPr/>
        </p:nvSpPr>
        <p:spPr bwMode="auto">
          <a:xfrm>
            <a:off x="2286000" y="457200"/>
            <a:ext cx="4800600" cy="2282825"/>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In August, 1781, Washington learned that Admiral de Grasse, the commander of the second French fleet, was heading farther south, toward the Chesapeake Bay, instead of sailing to New York.</a:t>
            </a:r>
          </a:p>
        </p:txBody>
      </p:sp>
      <p:sp>
        <p:nvSpPr>
          <p:cNvPr id="15" name="TextBox 14"/>
          <p:cNvSpPr txBox="1"/>
          <p:nvPr/>
        </p:nvSpPr>
        <p:spPr>
          <a:xfrm>
            <a:off x="304800" y="2362200"/>
            <a:ext cx="1981200" cy="366713"/>
          </a:xfrm>
          <a:prstGeom prst="rect">
            <a:avLst/>
          </a:prstGeom>
          <a:noFill/>
        </p:spPr>
        <p:txBody>
          <a:bodyPr>
            <a:spAutoFit/>
          </a:bodyPr>
          <a:lstStyle/>
          <a:p>
            <a:pPr>
              <a:defRPr/>
            </a:pPr>
            <a:r>
              <a:rPr lang="en-US" b="1" dirty="0">
                <a:solidFill>
                  <a:srgbClr val="FF0000"/>
                </a:solidFill>
                <a:latin typeface="+mn-lt"/>
              </a:rPr>
              <a:t>Admiral de Grasse</a:t>
            </a:r>
          </a:p>
        </p:txBody>
      </p:sp>
      <p:pic>
        <p:nvPicPr>
          <p:cNvPr id="109578" name="Picture 10" descr="de Grasse"/>
          <p:cNvPicPr>
            <a:picLocks noChangeAspect="1" noChangeArrowheads="1"/>
          </p:cNvPicPr>
          <p:nvPr/>
        </p:nvPicPr>
        <p:blipFill>
          <a:blip r:embed="rId3" cstate="print"/>
          <a:srcRect/>
          <a:stretch>
            <a:fillRect/>
          </a:stretch>
        </p:blipFill>
        <p:spPr bwMode="auto">
          <a:xfrm>
            <a:off x="533400" y="838200"/>
            <a:ext cx="1449388" cy="1485900"/>
          </a:xfrm>
          <a:prstGeom prst="ellipse">
            <a:avLst/>
          </a:prstGeom>
          <a:noFill/>
          <a:ln w="9525">
            <a:noFill/>
            <a:miter lim="800000"/>
            <a:headEnd/>
            <a:tailEnd/>
          </a:ln>
        </p:spPr>
      </p:pic>
      <p:sp>
        <p:nvSpPr>
          <p:cNvPr id="14" name="TextBox 13"/>
          <p:cNvSpPr txBox="1">
            <a:spLocks noChangeArrowheads="1"/>
          </p:cNvSpPr>
          <p:nvPr/>
        </p:nvSpPr>
        <p:spPr bwMode="auto">
          <a:xfrm>
            <a:off x="1371600" y="2819400"/>
            <a:ext cx="6324600" cy="457200"/>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General Washington quickly changed his plans.</a:t>
            </a:r>
          </a:p>
        </p:txBody>
      </p:sp>
      <p:sp>
        <p:nvSpPr>
          <p:cNvPr id="8" name="TextBox 7"/>
          <p:cNvSpPr txBox="1">
            <a:spLocks noChangeArrowheads="1"/>
          </p:cNvSpPr>
          <p:nvPr/>
        </p:nvSpPr>
        <p:spPr bwMode="auto">
          <a:xfrm>
            <a:off x="7162800" y="1972650"/>
            <a:ext cx="1524000" cy="523220"/>
          </a:xfrm>
          <a:prstGeom prst="rect">
            <a:avLst/>
          </a:prstGeom>
          <a:noFill/>
          <a:ln w="9525">
            <a:noFill/>
            <a:miter lim="800000"/>
            <a:headEnd/>
            <a:tailEnd/>
          </a:ln>
        </p:spPr>
        <p:txBody>
          <a:bodyPr wrap="square">
            <a:spAutoFit/>
          </a:bodyPr>
          <a:lstStyle/>
          <a:p>
            <a:r>
              <a:rPr lang="en-US" sz="1400" b="1" dirty="0">
                <a:solidFill>
                  <a:srgbClr val="FF0000"/>
                </a:solidFill>
                <a:latin typeface="Antique"/>
              </a:rPr>
              <a:t>“The Master Strategist”</a:t>
            </a:r>
          </a:p>
        </p:txBody>
      </p:sp>
      <p:pic>
        <p:nvPicPr>
          <p:cNvPr id="10" name="Picture 6" descr="http://www.cksinfo.com/clipart/office/supplies/notesandmemos/note.png"/>
          <p:cNvPicPr>
            <a:picLocks noChangeAspect="1" noChangeArrowheads="1"/>
          </p:cNvPicPr>
          <p:nvPr/>
        </p:nvPicPr>
        <p:blipFill>
          <a:blip r:embed="rId4" cstate="print"/>
          <a:srcRect/>
          <a:stretch>
            <a:fillRect/>
          </a:stretch>
        </p:blipFill>
        <p:spPr bwMode="auto">
          <a:xfrm>
            <a:off x="5105400" y="4114800"/>
            <a:ext cx="1447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childTnLst>
                                </p:cTn>
                              </p:par>
                              <p:par>
                                <p:cTn id="11" presetID="5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strVal val="#ppt_w*0.70"/>
                                          </p:val>
                                        </p:tav>
                                        <p:tav tm="100000">
                                          <p:val>
                                            <p:strVal val="#ppt_w"/>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animEffect transition="in" filter="fade">
                                      <p:cBhvr>
                                        <p:cTn id="15" dur="2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09578"/>
                                        </p:tgtEl>
                                        <p:attrNameLst>
                                          <p:attrName>style.visibility</p:attrName>
                                        </p:attrNameLst>
                                      </p:cBhvr>
                                      <p:to>
                                        <p:strVal val="visible"/>
                                      </p:to>
                                    </p:set>
                                    <p:animEffect transition="in" filter="fade">
                                      <p:cBhvr>
                                        <p:cTn id="23" dur="3000"/>
                                        <p:tgtEl>
                                          <p:spTgt spid="10957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3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4" grpId="0"/>
      <p:bldP spid="8"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DC14C3C-07D2-4AFC-B5CA-C9EE16C037DE}" type="slidenum">
              <a:rPr lang="en-US" sz="1200">
                <a:solidFill>
                  <a:schemeClr val="tx1">
                    <a:tint val="75000"/>
                  </a:schemeClr>
                </a:solidFill>
                <a:latin typeface="+mn-lt"/>
              </a:rPr>
              <a:pPr algn="r" fontAlgn="auto">
                <a:spcBef>
                  <a:spcPts val="0"/>
                </a:spcBef>
                <a:spcAft>
                  <a:spcPts val="0"/>
                </a:spcAft>
                <a:defRPr/>
              </a:pPr>
              <a:t>142</a:t>
            </a:fld>
            <a:endParaRPr lang="en-US" sz="1200">
              <a:solidFill>
                <a:schemeClr val="tx1">
                  <a:tint val="75000"/>
                </a:schemeClr>
              </a:solidFill>
              <a:latin typeface="+mn-lt"/>
            </a:endParaRPr>
          </a:p>
        </p:txBody>
      </p:sp>
      <p:pic>
        <p:nvPicPr>
          <p:cNvPr id="9" name="Picture 8" descr="Washington 3.jpg"/>
          <p:cNvPicPr>
            <a:picLocks noChangeAspect="1"/>
          </p:cNvPicPr>
          <p:nvPr/>
        </p:nvPicPr>
        <p:blipFill>
          <a:blip r:embed="rId2" cstate="print"/>
          <a:srcRect l="41034" t="3334" r="24356" b="58883"/>
          <a:stretch>
            <a:fillRect/>
          </a:stretch>
        </p:blipFill>
        <p:spPr>
          <a:xfrm>
            <a:off x="7239000" y="304800"/>
            <a:ext cx="1384242" cy="1744050"/>
          </a:xfrm>
          <a:prstGeom prst="ellipse">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a:spLocks noChangeArrowheads="1"/>
          </p:cNvSpPr>
          <p:nvPr/>
        </p:nvSpPr>
        <p:spPr bwMode="auto">
          <a:xfrm>
            <a:off x="304800" y="228600"/>
            <a:ext cx="7239000" cy="822325"/>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Washington decided to attack the British at Yorktown rather than at New York City.</a:t>
            </a:r>
          </a:p>
        </p:txBody>
      </p:sp>
      <p:sp>
        <p:nvSpPr>
          <p:cNvPr id="16" name="TextBox 15"/>
          <p:cNvSpPr txBox="1">
            <a:spLocks noChangeArrowheads="1"/>
          </p:cNvSpPr>
          <p:nvPr/>
        </p:nvSpPr>
        <p:spPr bwMode="auto">
          <a:xfrm>
            <a:off x="304800" y="990600"/>
            <a:ext cx="7086600" cy="457200"/>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He kept his plans a secret from all except a very few.</a:t>
            </a:r>
          </a:p>
        </p:txBody>
      </p:sp>
      <p:sp>
        <p:nvSpPr>
          <p:cNvPr id="17" name="TextBox 16"/>
          <p:cNvSpPr txBox="1">
            <a:spLocks noChangeArrowheads="1"/>
          </p:cNvSpPr>
          <p:nvPr/>
        </p:nvSpPr>
        <p:spPr bwMode="auto">
          <a:xfrm>
            <a:off x="304800" y="1524000"/>
            <a:ext cx="6858000" cy="822325"/>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He wanted General Clinton to think that he still planned to attack New York City.</a:t>
            </a:r>
          </a:p>
        </p:txBody>
      </p:sp>
      <p:sp>
        <p:nvSpPr>
          <p:cNvPr id="18" name="TextBox 17"/>
          <p:cNvSpPr txBox="1">
            <a:spLocks noChangeArrowheads="1"/>
          </p:cNvSpPr>
          <p:nvPr/>
        </p:nvSpPr>
        <p:spPr bwMode="auto">
          <a:xfrm>
            <a:off x="914400" y="3200400"/>
            <a:ext cx="7772400" cy="822325"/>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This would keep the British general from sending help to Cornwallis.</a:t>
            </a:r>
          </a:p>
        </p:txBody>
      </p:sp>
      <p:sp>
        <p:nvSpPr>
          <p:cNvPr id="19" name="TextBox 18"/>
          <p:cNvSpPr txBox="1">
            <a:spLocks noChangeArrowheads="1"/>
          </p:cNvSpPr>
          <p:nvPr/>
        </p:nvSpPr>
        <p:spPr bwMode="auto">
          <a:xfrm>
            <a:off x="228600" y="2362200"/>
            <a:ext cx="8686800" cy="822325"/>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To further convince the British, he had General Rochambeau march his army on foot from Rhode Island to join him in New York.</a:t>
            </a:r>
          </a:p>
        </p:txBody>
      </p:sp>
      <p:sp>
        <p:nvSpPr>
          <p:cNvPr id="10" name="TextBox 9"/>
          <p:cNvSpPr txBox="1">
            <a:spLocks noChangeArrowheads="1"/>
          </p:cNvSpPr>
          <p:nvPr/>
        </p:nvSpPr>
        <p:spPr bwMode="auto">
          <a:xfrm>
            <a:off x="6858000" y="1981200"/>
            <a:ext cx="2286000" cy="304800"/>
          </a:xfrm>
          <a:prstGeom prst="rect">
            <a:avLst/>
          </a:prstGeom>
          <a:noFill/>
          <a:ln w="9525">
            <a:noFill/>
            <a:miter lim="800000"/>
            <a:headEnd/>
            <a:tailEnd/>
          </a:ln>
        </p:spPr>
        <p:txBody>
          <a:bodyPr>
            <a:spAutoFit/>
          </a:bodyPr>
          <a:lstStyle/>
          <a:p>
            <a:r>
              <a:rPr lang="en-US" sz="1400" b="1">
                <a:solidFill>
                  <a:srgbClr val="FF0000"/>
                </a:solidFill>
                <a:latin typeface="Antique"/>
              </a:rPr>
              <a:t>“The Master Strategist”</a:t>
            </a:r>
          </a:p>
        </p:txBody>
      </p:sp>
      <p:pic>
        <p:nvPicPr>
          <p:cNvPr id="11" name="Picture 6" descr="http://www.cksinfo.com/clipart/office/supplies/notesandmemos/note.png"/>
          <p:cNvPicPr>
            <a:picLocks noChangeAspect="1" noChangeArrowheads="1"/>
          </p:cNvPicPr>
          <p:nvPr/>
        </p:nvPicPr>
        <p:blipFill>
          <a:blip r:embed="rId3" cstate="print"/>
          <a:srcRect/>
          <a:stretch>
            <a:fillRect/>
          </a:stretch>
        </p:blipFill>
        <p:spPr bwMode="auto">
          <a:xfrm>
            <a:off x="5105400" y="4114800"/>
            <a:ext cx="1447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childTnLst>
                                </p:cTn>
                              </p:par>
                              <p:par>
                                <p:cTn id="11" presetID="5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strVal val="#ppt_w*0.70"/>
                                          </p:val>
                                        </p:tav>
                                        <p:tav tm="100000">
                                          <p:val>
                                            <p:strVal val="#ppt_w"/>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animEffect transition="in" filter="fade">
                                      <p:cBhvr>
                                        <p:cTn id="15" dur="2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3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3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3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475CA94-D704-4753-96F8-75A40240B3AD}" type="slidenum">
              <a:rPr lang="en-US" sz="1200">
                <a:solidFill>
                  <a:schemeClr val="tx1">
                    <a:tint val="75000"/>
                  </a:schemeClr>
                </a:solidFill>
                <a:latin typeface="+mn-lt"/>
              </a:rPr>
              <a:pPr algn="r" fontAlgn="auto">
                <a:spcBef>
                  <a:spcPts val="0"/>
                </a:spcBef>
                <a:spcAft>
                  <a:spcPts val="0"/>
                </a:spcAft>
                <a:defRPr/>
              </a:pPr>
              <a:t>143</a:t>
            </a:fld>
            <a:endParaRPr lang="en-US" sz="1200">
              <a:solidFill>
                <a:schemeClr val="tx1">
                  <a:tint val="75000"/>
                </a:schemeClr>
              </a:solidFill>
              <a:latin typeface="+mn-lt"/>
            </a:endParaRPr>
          </a:p>
        </p:txBody>
      </p:sp>
      <p:sp>
        <p:nvSpPr>
          <p:cNvPr id="8" name="TextBox 7"/>
          <p:cNvSpPr txBox="1">
            <a:spLocks noChangeArrowheads="1"/>
          </p:cNvSpPr>
          <p:nvPr/>
        </p:nvSpPr>
        <p:spPr bwMode="auto">
          <a:xfrm>
            <a:off x="6934200" y="1905000"/>
            <a:ext cx="2209800" cy="307975"/>
          </a:xfrm>
          <a:prstGeom prst="rect">
            <a:avLst/>
          </a:prstGeom>
          <a:noFill/>
          <a:ln w="9525">
            <a:noFill/>
            <a:miter lim="800000"/>
            <a:headEnd/>
            <a:tailEnd/>
          </a:ln>
        </p:spPr>
        <p:txBody>
          <a:bodyPr>
            <a:spAutoFit/>
          </a:bodyPr>
          <a:lstStyle/>
          <a:p>
            <a:r>
              <a:rPr lang="en-US" sz="1400" b="1">
                <a:solidFill>
                  <a:srgbClr val="FF0000"/>
                </a:solidFill>
                <a:latin typeface="Antique"/>
              </a:rPr>
              <a:t>“The Master Strategist”</a:t>
            </a:r>
          </a:p>
        </p:txBody>
      </p:sp>
      <p:pic>
        <p:nvPicPr>
          <p:cNvPr id="9" name="Picture 8" descr="Washington 3.jpg"/>
          <p:cNvPicPr>
            <a:picLocks noChangeAspect="1"/>
          </p:cNvPicPr>
          <p:nvPr/>
        </p:nvPicPr>
        <p:blipFill>
          <a:blip r:embed="rId2" cstate="print"/>
          <a:srcRect l="41034" t="3334" r="24356" b="58883"/>
          <a:stretch>
            <a:fillRect/>
          </a:stretch>
        </p:blipFill>
        <p:spPr>
          <a:xfrm>
            <a:off x="7391400" y="304800"/>
            <a:ext cx="1384242" cy="1744050"/>
          </a:xfrm>
          <a:prstGeom prst="ellipse">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a:spLocks noChangeArrowheads="1"/>
          </p:cNvSpPr>
          <p:nvPr/>
        </p:nvSpPr>
        <p:spPr bwMode="auto">
          <a:xfrm>
            <a:off x="381000" y="304800"/>
            <a:ext cx="6858000" cy="1200150"/>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Washington ordered Patriot soldiers from the western territories  under the command of General Anthony Wayne to march toward Yorktown.</a:t>
            </a:r>
          </a:p>
        </p:txBody>
      </p:sp>
      <p:sp>
        <p:nvSpPr>
          <p:cNvPr id="16" name="TextBox 15"/>
          <p:cNvSpPr txBox="1">
            <a:spLocks noChangeArrowheads="1"/>
          </p:cNvSpPr>
          <p:nvPr/>
        </p:nvSpPr>
        <p:spPr bwMode="auto">
          <a:xfrm>
            <a:off x="228600" y="1524000"/>
            <a:ext cx="5181600" cy="1938338"/>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The three groups—Wayne’s troops, Washington and Rochambeau’s American-French army, and the French fleet under Admiral de Grasse—would meet at Yorktown…to end the war.</a:t>
            </a:r>
          </a:p>
        </p:txBody>
      </p:sp>
      <p:pic>
        <p:nvPicPr>
          <p:cNvPr id="7" name="Picture 6" descr="Anthony Wayne.jpg"/>
          <p:cNvPicPr>
            <a:picLocks noChangeAspect="1"/>
          </p:cNvPicPr>
          <p:nvPr/>
        </p:nvPicPr>
        <p:blipFill>
          <a:blip r:embed="rId3" cstate="print"/>
          <a:srcRect l="10352" t="7143" r="2423" b="20857"/>
          <a:stretch>
            <a:fillRect/>
          </a:stretch>
        </p:blipFill>
        <p:spPr>
          <a:xfrm>
            <a:off x="7467600" y="2209800"/>
            <a:ext cx="1145041" cy="1295400"/>
          </a:xfrm>
          <a:prstGeom prst="ellipse">
            <a:avLst/>
          </a:prstGeom>
        </p:spPr>
      </p:pic>
      <p:sp>
        <p:nvSpPr>
          <p:cNvPr id="10" name="TextBox 9"/>
          <p:cNvSpPr txBox="1"/>
          <p:nvPr/>
        </p:nvSpPr>
        <p:spPr>
          <a:xfrm>
            <a:off x="7239000" y="3505200"/>
            <a:ext cx="1905000" cy="369888"/>
          </a:xfrm>
          <a:prstGeom prst="rect">
            <a:avLst/>
          </a:prstGeom>
          <a:noFill/>
        </p:spPr>
        <p:txBody>
          <a:bodyPr>
            <a:spAutoFit/>
          </a:bodyPr>
          <a:lstStyle/>
          <a:p>
            <a:pPr>
              <a:defRPr/>
            </a:pPr>
            <a:r>
              <a:rPr lang="en-US" b="1" dirty="0">
                <a:solidFill>
                  <a:srgbClr val="FF0000"/>
                </a:solidFill>
                <a:latin typeface="+mn-lt"/>
              </a:rPr>
              <a:t>General Wayne</a:t>
            </a:r>
          </a:p>
        </p:txBody>
      </p:sp>
      <p:pic>
        <p:nvPicPr>
          <p:cNvPr id="11" name="Picture 10" descr="Rochambeau 1.jpg"/>
          <p:cNvPicPr>
            <a:picLocks noChangeAspect="1"/>
          </p:cNvPicPr>
          <p:nvPr/>
        </p:nvPicPr>
        <p:blipFill>
          <a:blip r:embed="rId4" cstate="print">
            <a:lum bright="-20000"/>
          </a:blip>
          <a:stretch>
            <a:fillRect/>
          </a:stretch>
        </p:blipFill>
        <p:spPr>
          <a:xfrm>
            <a:off x="5715000" y="1600200"/>
            <a:ext cx="832104" cy="1243584"/>
          </a:xfrm>
          <a:prstGeom prst="ellipse">
            <a:avLst/>
          </a:prstGeom>
        </p:spPr>
      </p:pic>
      <p:pic>
        <p:nvPicPr>
          <p:cNvPr id="12" name="Picture 11" descr="de Grasse.jpg"/>
          <p:cNvPicPr>
            <a:picLocks noChangeAspect="1"/>
          </p:cNvPicPr>
          <p:nvPr/>
        </p:nvPicPr>
        <p:blipFill>
          <a:blip r:embed="rId5" cstate="print"/>
          <a:stretch>
            <a:fillRect/>
          </a:stretch>
        </p:blipFill>
        <p:spPr>
          <a:xfrm>
            <a:off x="5486400" y="3124200"/>
            <a:ext cx="1157288" cy="1186962"/>
          </a:xfrm>
          <a:prstGeom prst="ellipse">
            <a:avLst/>
          </a:prstGeom>
        </p:spPr>
      </p:pic>
      <p:sp>
        <p:nvSpPr>
          <p:cNvPr id="13" name="TextBox 12"/>
          <p:cNvSpPr txBox="1"/>
          <p:nvPr/>
        </p:nvSpPr>
        <p:spPr>
          <a:xfrm>
            <a:off x="5334000" y="2743200"/>
            <a:ext cx="1905000" cy="369888"/>
          </a:xfrm>
          <a:prstGeom prst="rect">
            <a:avLst/>
          </a:prstGeom>
          <a:noFill/>
        </p:spPr>
        <p:txBody>
          <a:bodyPr>
            <a:spAutoFit/>
          </a:bodyPr>
          <a:lstStyle/>
          <a:p>
            <a:pPr>
              <a:defRPr/>
            </a:pPr>
            <a:r>
              <a:rPr lang="en-US" b="1" dirty="0">
                <a:solidFill>
                  <a:srgbClr val="FF0000"/>
                </a:solidFill>
                <a:latin typeface="+mn-lt"/>
              </a:rPr>
              <a:t>Rochambeau</a:t>
            </a:r>
          </a:p>
        </p:txBody>
      </p:sp>
      <p:sp>
        <p:nvSpPr>
          <p:cNvPr id="15" name="TextBox 14"/>
          <p:cNvSpPr txBox="1"/>
          <p:nvPr/>
        </p:nvSpPr>
        <p:spPr>
          <a:xfrm>
            <a:off x="5486400" y="4343400"/>
            <a:ext cx="1219200" cy="381000"/>
          </a:xfrm>
          <a:prstGeom prst="rect">
            <a:avLst/>
          </a:prstGeom>
          <a:noFill/>
        </p:spPr>
        <p:txBody>
          <a:bodyPr>
            <a:spAutoFit/>
          </a:bodyPr>
          <a:lstStyle/>
          <a:p>
            <a:pPr>
              <a:defRPr/>
            </a:pPr>
            <a:r>
              <a:rPr lang="en-US" b="1" dirty="0">
                <a:solidFill>
                  <a:srgbClr val="FF0000"/>
                </a:solidFill>
                <a:latin typeface="+mn-lt"/>
              </a:rPr>
              <a:t>De Grasse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strVal val="#ppt_w*0.70"/>
                                          </p:val>
                                        </p:tav>
                                        <p:tav tm="100000">
                                          <p:val>
                                            <p:strVal val="#ppt_w"/>
                                          </p:val>
                                        </p:tav>
                                      </p:tavLst>
                                    </p:anim>
                                    <p:anim calcmode="lin" valueType="num">
                                      <p:cBhvr>
                                        <p:cTn id="8" dur="3000" fill="hold"/>
                                        <p:tgtEl>
                                          <p:spTgt spid="9"/>
                                        </p:tgtEl>
                                        <p:attrNameLst>
                                          <p:attrName>ppt_h</p:attrName>
                                        </p:attrNameLst>
                                      </p:cBhvr>
                                      <p:tavLst>
                                        <p:tav tm="0">
                                          <p:val>
                                            <p:strVal val="#ppt_h"/>
                                          </p:val>
                                        </p:tav>
                                        <p:tav tm="100000">
                                          <p:val>
                                            <p:strVal val="#ppt_h"/>
                                          </p:val>
                                        </p:tav>
                                      </p:tavLst>
                                    </p:anim>
                                    <p:animEffect transition="in" filter="fade">
                                      <p:cBhvr>
                                        <p:cTn id="9" dur="30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3000"/>
                                        <p:tgtEl>
                                          <p:spTgt spid="14"/>
                                        </p:tgtEl>
                                      </p:cBhvr>
                                    </p:animEffect>
                                  </p:childTnLst>
                                </p:cTn>
                              </p:par>
                            </p:childTnLst>
                          </p:cTn>
                        </p:par>
                        <p:par>
                          <p:cTn id="17" fill="hold">
                            <p:stCondLst>
                              <p:cond delay="6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30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3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3000"/>
                                        <p:tgtEl>
                                          <p:spTgt spid="16"/>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30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30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30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0" grpId="0"/>
      <p:bldP spid="13" grpId="0"/>
      <p:bldP spid="15"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D6402DD-D6F6-4C64-AF8B-5721A85DE152}" type="slidenum">
              <a:rPr lang="en-US" sz="1200">
                <a:solidFill>
                  <a:schemeClr val="tx1">
                    <a:tint val="75000"/>
                  </a:schemeClr>
                </a:solidFill>
                <a:latin typeface="+mn-lt"/>
              </a:rPr>
              <a:pPr algn="r" fontAlgn="auto">
                <a:spcBef>
                  <a:spcPts val="0"/>
                </a:spcBef>
                <a:spcAft>
                  <a:spcPts val="0"/>
                </a:spcAft>
                <a:defRPr/>
              </a:pPr>
              <a:t>144</a:t>
            </a:fld>
            <a:endParaRPr lang="en-US" sz="1200">
              <a:solidFill>
                <a:schemeClr val="tx1">
                  <a:tint val="75000"/>
                </a:schemeClr>
              </a:solidFill>
              <a:latin typeface="+mn-lt"/>
            </a:endParaRPr>
          </a:p>
        </p:txBody>
      </p:sp>
      <p:sp>
        <p:nvSpPr>
          <p:cNvPr id="8" name="TextBox 7"/>
          <p:cNvSpPr txBox="1">
            <a:spLocks noChangeArrowheads="1"/>
          </p:cNvSpPr>
          <p:nvPr/>
        </p:nvSpPr>
        <p:spPr bwMode="auto">
          <a:xfrm>
            <a:off x="685800" y="228600"/>
            <a:ext cx="3657600" cy="45720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 plan worked perfectly!</a:t>
            </a:r>
          </a:p>
        </p:txBody>
      </p:sp>
      <p:sp>
        <p:nvSpPr>
          <p:cNvPr id="17" name="TextBox 16"/>
          <p:cNvSpPr txBox="1">
            <a:spLocks noChangeArrowheads="1"/>
          </p:cNvSpPr>
          <p:nvPr/>
        </p:nvSpPr>
        <p:spPr bwMode="auto">
          <a:xfrm>
            <a:off x="1447800" y="1066800"/>
            <a:ext cx="5257800" cy="457200"/>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The British were thoroughly confused.</a:t>
            </a:r>
          </a:p>
        </p:txBody>
      </p:sp>
      <p:sp>
        <p:nvSpPr>
          <p:cNvPr id="19" name="TextBox 18"/>
          <p:cNvSpPr txBox="1">
            <a:spLocks noChangeArrowheads="1"/>
          </p:cNvSpPr>
          <p:nvPr/>
        </p:nvSpPr>
        <p:spPr bwMode="auto">
          <a:xfrm>
            <a:off x="1143000" y="1752600"/>
            <a:ext cx="6400800" cy="1187450"/>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By the end of September, 1781, 17,000 American and French troops had trapped Cornwallis’s 8,000 British and Hessian troops at Yorktown.</a:t>
            </a:r>
          </a:p>
        </p:txBody>
      </p:sp>
      <p:sp>
        <p:nvSpPr>
          <p:cNvPr id="7" name="TextBox 6"/>
          <p:cNvSpPr txBox="1">
            <a:spLocks noChangeArrowheads="1"/>
          </p:cNvSpPr>
          <p:nvPr/>
        </p:nvSpPr>
        <p:spPr bwMode="auto">
          <a:xfrm>
            <a:off x="6934200" y="1295400"/>
            <a:ext cx="2209800" cy="307975"/>
          </a:xfrm>
          <a:prstGeom prst="rect">
            <a:avLst/>
          </a:prstGeom>
          <a:noFill/>
          <a:ln w="9525">
            <a:noFill/>
            <a:miter lim="800000"/>
            <a:headEnd/>
            <a:tailEnd/>
          </a:ln>
        </p:spPr>
        <p:txBody>
          <a:bodyPr>
            <a:spAutoFit/>
          </a:bodyPr>
          <a:lstStyle/>
          <a:p>
            <a:r>
              <a:rPr lang="en-US" sz="1400" b="1">
                <a:solidFill>
                  <a:srgbClr val="FF0000"/>
                </a:solidFill>
                <a:latin typeface="Antique"/>
              </a:rPr>
              <a:t>“The Master Strategist”</a:t>
            </a:r>
          </a:p>
        </p:txBody>
      </p:sp>
      <p:pic>
        <p:nvPicPr>
          <p:cNvPr id="9" name="Picture 8" descr="Washington 3.jpg"/>
          <p:cNvPicPr>
            <a:picLocks noChangeAspect="1"/>
          </p:cNvPicPr>
          <p:nvPr/>
        </p:nvPicPr>
        <p:blipFill>
          <a:blip r:embed="rId2" cstate="print"/>
          <a:srcRect l="41034" t="3334" r="24356" b="58883"/>
          <a:stretch>
            <a:fillRect/>
          </a:stretch>
        </p:blipFill>
        <p:spPr>
          <a:xfrm>
            <a:off x="7550150" y="231775"/>
            <a:ext cx="907192" cy="1143000"/>
          </a:xfrm>
          <a:prstGeom prst="ellipse">
            <a:avLst/>
          </a:prstGeom>
          <a:solidFill>
            <a:srgbClr val="FFFFFF">
              <a:shade val="85000"/>
            </a:srgbClr>
          </a:solidFill>
          <a:ln>
            <a:noFill/>
          </a:ln>
          <a:effectLst>
            <a:reflection blurRad="12700" stA="38000" endPos="28000" dist="5000" dir="5400000" sy="-100000" algn="bl" rotWithShape="0"/>
          </a:effectLst>
        </p:spPr>
      </p:pic>
      <p:pic>
        <p:nvPicPr>
          <p:cNvPr id="10" name="Picture 6" descr="http://www.cksinfo.com/clipart/office/supplies/notesandmemos/note.png"/>
          <p:cNvPicPr>
            <a:picLocks noChangeAspect="1" noChangeArrowheads="1"/>
          </p:cNvPicPr>
          <p:nvPr/>
        </p:nvPicPr>
        <p:blipFill>
          <a:blip r:embed="rId3" cstate="print"/>
          <a:srcRect/>
          <a:stretch>
            <a:fillRect/>
          </a:stretch>
        </p:blipFill>
        <p:spPr bwMode="auto">
          <a:xfrm>
            <a:off x="6956534" y="3733800"/>
            <a:ext cx="14478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strVal val="#ppt_w*0.70"/>
                                          </p:val>
                                        </p:tav>
                                        <p:tav tm="100000">
                                          <p:val>
                                            <p:strVal val="#ppt_w"/>
                                          </p:val>
                                        </p:tav>
                                      </p:tavLst>
                                    </p:anim>
                                    <p:anim calcmode="lin" valueType="num">
                                      <p:cBhvr>
                                        <p:cTn id="11" dur="2000" fill="hold"/>
                                        <p:tgtEl>
                                          <p:spTgt spid="9"/>
                                        </p:tgtEl>
                                        <p:attrNameLst>
                                          <p:attrName>ppt_h</p:attrName>
                                        </p:attrNameLst>
                                      </p:cBhvr>
                                      <p:tavLst>
                                        <p:tav tm="0">
                                          <p:val>
                                            <p:strVal val="#ppt_h"/>
                                          </p:val>
                                        </p:tav>
                                        <p:tav tm="100000">
                                          <p:val>
                                            <p:strVal val="#ppt_h"/>
                                          </p:val>
                                        </p:tav>
                                      </p:tavLst>
                                    </p:anim>
                                    <p:animEffect transition="in" filter="fade">
                                      <p:cBhvr>
                                        <p:cTn id="12" dur="2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55DC274-2274-4084-A99C-D5EBF7F9A492}" type="slidenum">
              <a:rPr lang="en-US" sz="1200">
                <a:solidFill>
                  <a:schemeClr val="tx1">
                    <a:tint val="75000"/>
                  </a:schemeClr>
                </a:solidFill>
                <a:latin typeface="+mn-lt"/>
              </a:rPr>
              <a:pPr algn="r" fontAlgn="auto">
                <a:spcBef>
                  <a:spcPts val="0"/>
                </a:spcBef>
                <a:spcAft>
                  <a:spcPts val="0"/>
                </a:spcAft>
                <a:defRPr/>
              </a:pPr>
              <a:t>145</a:t>
            </a:fld>
            <a:endParaRPr lang="en-US" sz="1200">
              <a:solidFill>
                <a:schemeClr val="tx1">
                  <a:tint val="75000"/>
                </a:schemeClr>
              </a:solidFill>
              <a:latin typeface="+mn-lt"/>
            </a:endParaRPr>
          </a:p>
        </p:txBody>
      </p:sp>
      <p:sp>
        <p:nvSpPr>
          <p:cNvPr id="18" name="TextBox 17"/>
          <p:cNvSpPr txBox="1">
            <a:spLocks noChangeArrowheads="1"/>
          </p:cNvSpPr>
          <p:nvPr/>
        </p:nvSpPr>
        <p:spPr bwMode="auto">
          <a:xfrm>
            <a:off x="228600" y="381000"/>
            <a:ext cx="6019800" cy="1552575"/>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Meanwhile, Admiral de Grasse’s fleet slipped in front of the British fleet , which had just arrived, and kept Cornwallis from escaping to the sea.  </a:t>
            </a:r>
          </a:p>
        </p:txBody>
      </p:sp>
      <p:sp>
        <p:nvSpPr>
          <p:cNvPr id="7" name="TextBox 6"/>
          <p:cNvSpPr txBox="1">
            <a:spLocks noChangeArrowheads="1"/>
          </p:cNvSpPr>
          <p:nvPr/>
        </p:nvSpPr>
        <p:spPr bwMode="auto">
          <a:xfrm>
            <a:off x="6934200" y="1295400"/>
            <a:ext cx="2209800" cy="307975"/>
          </a:xfrm>
          <a:prstGeom prst="rect">
            <a:avLst/>
          </a:prstGeom>
          <a:noFill/>
          <a:ln w="9525">
            <a:noFill/>
            <a:miter lim="800000"/>
            <a:headEnd/>
            <a:tailEnd/>
          </a:ln>
        </p:spPr>
        <p:txBody>
          <a:bodyPr>
            <a:spAutoFit/>
          </a:bodyPr>
          <a:lstStyle/>
          <a:p>
            <a:r>
              <a:rPr lang="en-US" sz="1400" b="1">
                <a:solidFill>
                  <a:srgbClr val="FF0000"/>
                </a:solidFill>
                <a:latin typeface="Antique"/>
              </a:rPr>
              <a:t>“The Master Strategist”</a:t>
            </a:r>
          </a:p>
        </p:txBody>
      </p:sp>
      <p:pic>
        <p:nvPicPr>
          <p:cNvPr id="9" name="Picture 8" descr="Washington 3.jpg"/>
          <p:cNvPicPr>
            <a:picLocks noChangeAspect="1"/>
          </p:cNvPicPr>
          <p:nvPr/>
        </p:nvPicPr>
        <p:blipFill>
          <a:blip r:embed="rId2" cstate="print"/>
          <a:srcRect l="41034" t="3334" r="24356" b="58883"/>
          <a:stretch>
            <a:fillRect/>
          </a:stretch>
        </p:blipFill>
        <p:spPr>
          <a:xfrm>
            <a:off x="7620000" y="228600"/>
            <a:ext cx="907192" cy="1143000"/>
          </a:xfrm>
          <a:prstGeom prst="ellipse">
            <a:avLst/>
          </a:prstGeom>
          <a:solidFill>
            <a:srgbClr val="FFFFFF">
              <a:shade val="85000"/>
            </a:srgbClr>
          </a:solidFill>
          <a:ln>
            <a:noFill/>
          </a:ln>
          <a:effectLst>
            <a:reflection blurRad="12700" stA="38000" endPos="28000" dist="5000" dir="5400000" sy="-100000" algn="bl" rotWithShape="0"/>
          </a:effectLst>
        </p:spPr>
      </p:pic>
      <p:pic>
        <p:nvPicPr>
          <p:cNvPr id="10" name="Picture 9" descr="Yorktown naval battle.jpg"/>
          <p:cNvPicPr>
            <a:picLocks noChangeAspect="1"/>
          </p:cNvPicPr>
          <p:nvPr/>
        </p:nvPicPr>
        <p:blipFill>
          <a:blip r:embed="rId3" cstate="print"/>
          <a:srcRect/>
          <a:stretch>
            <a:fillRect/>
          </a:stretch>
        </p:blipFill>
        <p:spPr bwMode="auto">
          <a:xfrm>
            <a:off x="1447800" y="1676400"/>
            <a:ext cx="7315200" cy="4664075"/>
          </a:xfrm>
          <a:prstGeom prst="rect">
            <a:avLst/>
          </a:prstGeom>
          <a:ln>
            <a:noFill/>
          </a:ln>
          <a:effectLst>
            <a:softEdge rad="112500"/>
          </a:effectLst>
        </p:spPr>
      </p:pic>
      <p:pic>
        <p:nvPicPr>
          <p:cNvPr id="8" name="Picture 6" descr="http://www.cksinfo.com/clipart/office/supplies/notesandmemos/note.png"/>
          <p:cNvPicPr>
            <a:picLocks noChangeAspect="1" noChangeArrowheads="1"/>
          </p:cNvPicPr>
          <p:nvPr/>
        </p:nvPicPr>
        <p:blipFill>
          <a:blip r:embed="rId4" cstate="print"/>
          <a:srcRect/>
          <a:stretch>
            <a:fillRect/>
          </a:stretch>
        </p:blipFill>
        <p:spPr bwMode="auto">
          <a:xfrm>
            <a:off x="6096000" y="3810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55"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strVal val="#ppt_w*0.70"/>
                                          </p:val>
                                        </p:tav>
                                        <p:tav tm="100000">
                                          <p:val>
                                            <p:strVal val="#ppt_w"/>
                                          </p:val>
                                        </p:tav>
                                      </p:tavLst>
                                    </p:anim>
                                    <p:anim calcmode="lin" valueType="num">
                                      <p:cBhvr>
                                        <p:cTn id="11" dur="2000" fill="hold"/>
                                        <p:tgtEl>
                                          <p:spTgt spid="9"/>
                                        </p:tgtEl>
                                        <p:attrNameLst>
                                          <p:attrName>ppt_h</p:attrName>
                                        </p:attrNameLst>
                                      </p:cBhvr>
                                      <p:tavLst>
                                        <p:tav tm="0">
                                          <p:val>
                                            <p:strVal val="#ppt_h"/>
                                          </p:val>
                                        </p:tav>
                                        <p:tav tm="100000">
                                          <p:val>
                                            <p:strVal val="#ppt_h"/>
                                          </p:val>
                                        </p:tav>
                                      </p:tavLst>
                                    </p:anim>
                                    <p:animEffect transition="in" filter="fade">
                                      <p:cBhvr>
                                        <p:cTn id="12" dur="2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3000"/>
                                        <p:tgtEl>
                                          <p:spTgt spid="18"/>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72A98057-6635-49C7-A051-04D00A016DDA}" type="slidenum">
              <a:rPr lang="en-US"/>
              <a:pPr>
                <a:defRPr/>
              </a:pPr>
              <a:t>146</a:t>
            </a:fld>
            <a:endParaRPr lang="en-US"/>
          </a:p>
        </p:txBody>
      </p:sp>
      <p:sp>
        <p:nvSpPr>
          <p:cNvPr id="4" name="Title 1"/>
          <p:cNvSpPr txBox="1">
            <a:spLocks/>
          </p:cNvSpPr>
          <p:nvPr/>
        </p:nvSpPr>
        <p:spPr>
          <a:xfrm>
            <a:off x="1600200" y="304800"/>
            <a:ext cx="5867400" cy="1143000"/>
          </a:xfrm>
          <a:prstGeom prst="rect">
            <a:avLst/>
          </a:prstGeom>
        </p:spPr>
        <p:txBody>
          <a:bodyPr anchor="ctr"/>
          <a:lstStyle/>
          <a:p>
            <a:pPr algn="ctr" fontAlgn="auto">
              <a:spcAft>
                <a:spcPts val="0"/>
              </a:spcAft>
              <a:defRPr/>
            </a:pPr>
            <a:r>
              <a:rPr lang="en-US" sz="4000" b="1" dirty="0">
                <a:solidFill>
                  <a:srgbClr val="FF0000"/>
                </a:solidFill>
                <a:latin typeface="Antique" pitchFamily="18" charset="0"/>
                <a:ea typeface="+mj-ea"/>
                <a:cs typeface="+mj-cs"/>
              </a:rPr>
              <a:t>The Battle of Yorktown</a:t>
            </a:r>
          </a:p>
        </p:txBody>
      </p:sp>
      <p:pic>
        <p:nvPicPr>
          <p:cNvPr id="6" name="Picture 5" descr="Betsy Ross Flag.jpg"/>
          <p:cNvPicPr>
            <a:picLocks noChangeAspect="1"/>
          </p:cNvPicPr>
          <p:nvPr/>
        </p:nvPicPr>
        <p:blipFill>
          <a:blip r:embed="rId2" cstate="print"/>
          <a:stretch>
            <a:fillRect/>
          </a:stretch>
        </p:blipFill>
        <p:spPr>
          <a:xfrm>
            <a:off x="3733800" y="228600"/>
            <a:ext cx="727075" cy="381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81000" y="2590800"/>
            <a:ext cx="4495800" cy="1570038"/>
          </a:xfrm>
          <a:prstGeom prst="rect">
            <a:avLst/>
          </a:prstGeom>
          <a:noFill/>
        </p:spPr>
        <p:txBody>
          <a:bodyPr>
            <a:spAutoFit/>
          </a:bodyPr>
          <a:lstStyle/>
          <a:p>
            <a:pPr>
              <a:defRPr/>
            </a:pPr>
            <a:r>
              <a:rPr lang="en-US" sz="2400" b="1" i="1" dirty="0">
                <a:solidFill>
                  <a:srgbClr val="FF0000"/>
                </a:solidFill>
                <a:latin typeface="+mn-lt"/>
              </a:rPr>
              <a:t>“One saw men lying nearly everywhere who were mortally wounded and whose heads, arms, and legs had been shot off…”</a:t>
            </a:r>
          </a:p>
        </p:txBody>
      </p:sp>
      <p:sp>
        <p:nvSpPr>
          <p:cNvPr id="8" name="TextBox 7"/>
          <p:cNvSpPr txBox="1">
            <a:spLocks noChangeArrowheads="1"/>
          </p:cNvSpPr>
          <p:nvPr/>
        </p:nvSpPr>
        <p:spPr bwMode="auto">
          <a:xfrm>
            <a:off x="381000" y="1219200"/>
            <a:ext cx="8229600" cy="822325"/>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On October 11, the Americans and French began a tremendous bombardment of the British Army, just outside of Yorktown.</a:t>
            </a:r>
          </a:p>
        </p:txBody>
      </p:sp>
      <p:sp>
        <p:nvSpPr>
          <p:cNvPr id="11" name="TextBox 10"/>
          <p:cNvSpPr txBox="1"/>
          <p:nvPr/>
        </p:nvSpPr>
        <p:spPr>
          <a:xfrm>
            <a:off x="609600" y="2057400"/>
            <a:ext cx="7924800" cy="461963"/>
          </a:xfrm>
          <a:prstGeom prst="rect">
            <a:avLst/>
          </a:prstGeom>
          <a:noFill/>
        </p:spPr>
        <p:txBody>
          <a:bodyPr>
            <a:spAutoFit/>
          </a:bodyPr>
          <a:lstStyle/>
          <a:p>
            <a:pPr>
              <a:defRPr/>
            </a:pPr>
            <a:r>
              <a:rPr lang="en-US" sz="2400" b="1" dirty="0">
                <a:solidFill>
                  <a:srgbClr val="FFFFFF"/>
                </a:solidFill>
                <a:latin typeface="+mn-lt"/>
              </a:rPr>
              <a:t>A Hessian soldier described the dreadful scene in his diary:</a:t>
            </a:r>
          </a:p>
        </p:txBody>
      </p:sp>
      <p:pic>
        <p:nvPicPr>
          <p:cNvPr id="13" name="Picture 12" descr="Union Jack.jpg"/>
          <p:cNvPicPr>
            <a:picLocks noChangeAspect="1"/>
          </p:cNvPicPr>
          <p:nvPr/>
        </p:nvPicPr>
        <p:blipFill>
          <a:blip r:embed="rId3" cstate="print"/>
          <a:stretch>
            <a:fillRect/>
          </a:stretch>
        </p:blipFill>
        <p:spPr>
          <a:xfrm>
            <a:off x="4495800" y="228600"/>
            <a:ext cx="685800" cy="344488"/>
          </a:xfrm>
          <a:prstGeom prst="rect">
            <a:avLst/>
          </a:prstGeom>
          <a:ln>
            <a:noFill/>
          </a:ln>
          <a:effectLst>
            <a:outerShdw blurRad="292100" dist="139700" dir="2700000" algn="tl" rotWithShape="0">
              <a:srgbClr val="333333">
                <a:alpha val="65000"/>
              </a:srgbClr>
            </a:outerShdw>
          </a:effectLst>
        </p:spPr>
      </p:pic>
      <p:pic>
        <p:nvPicPr>
          <p:cNvPr id="10" name="Picture 9" descr="Yorktown battle2.jpg"/>
          <p:cNvPicPr>
            <a:picLocks noChangeAspect="1"/>
          </p:cNvPicPr>
          <p:nvPr/>
        </p:nvPicPr>
        <p:blipFill>
          <a:blip r:embed="rId4" cstate="print"/>
          <a:srcRect/>
          <a:stretch>
            <a:fillRect/>
          </a:stretch>
        </p:blipFill>
        <p:spPr bwMode="auto">
          <a:xfrm>
            <a:off x="4802785" y="2514600"/>
            <a:ext cx="4341215" cy="31242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3000" fill="hold"/>
                                        <p:tgtEl>
                                          <p:spTgt spid="13"/>
                                        </p:tgtEl>
                                        <p:attrNameLst>
                                          <p:attrName>ppt_w</p:attrName>
                                        </p:attrNameLst>
                                      </p:cBhvr>
                                      <p:tavLst>
                                        <p:tav tm="0">
                                          <p:val>
                                            <p:strVal val="#ppt_w*0.70"/>
                                          </p:val>
                                        </p:tav>
                                        <p:tav tm="100000">
                                          <p:val>
                                            <p:strVal val="#ppt_w"/>
                                          </p:val>
                                        </p:tav>
                                      </p:tavLst>
                                    </p:anim>
                                    <p:anim calcmode="lin" valueType="num">
                                      <p:cBhvr>
                                        <p:cTn id="18" dur="3000" fill="hold"/>
                                        <p:tgtEl>
                                          <p:spTgt spid="13"/>
                                        </p:tgtEl>
                                        <p:attrNameLst>
                                          <p:attrName>ppt_h</p:attrName>
                                        </p:attrNameLst>
                                      </p:cBhvr>
                                      <p:tavLst>
                                        <p:tav tm="0">
                                          <p:val>
                                            <p:strVal val="#ppt_h"/>
                                          </p:val>
                                        </p:tav>
                                        <p:tav tm="100000">
                                          <p:val>
                                            <p:strVal val="#ppt_h"/>
                                          </p:val>
                                        </p:tav>
                                      </p:tavLst>
                                    </p:anim>
                                    <p:animEffect transition="in" filter="fade">
                                      <p:cBhvr>
                                        <p:cTn id="19" dur="30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3000"/>
                                        <p:tgtEl>
                                          <p:spTgt spid="11"/>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27481000-2745-4ED0-9AA1-A606E318C3A1}" type="slidenum">
              <a:rPr lang="en-US"/>
              <a:pPr>
                <a:defRPr/>
              </a:pPr>
              <a:t>147</a:t>
            </a:fld>
            <a:endParaRPr lang="en-US"/>
          </a:p>
        </p:txBody>
      </p:sp>
      <p:sp>
        <p:nvSpPr>
          <p:cNvPr id="4" name="Title 1"/>
          <p:cNvSpPr txBox="1">
            <a:spLocks/>
          </p:cNvSpPr>
          <p:nvPr/>
        </p:nvSpPr>
        <p:spPr>
          <a:xfrm>
            <a:off x="152400" y="381000"/>
            <a:ext cx="3276600" cy="1143000"/>
          </a:xfrm>
          <a:prstGeom prst="rect">
            <a:avLst/>
          </a:prstGeom>
        </p:spPr>
        <p:txBody>
          <a:bodyPr anchor="ctr"/>
          <a:lstStyle/>
          <a:p>
            <a:pPr algn="ctr" fontAlgn="auto">
              <a:spcAft>
                <a:spcPts val="0"/>
              </a:spcAft>
              <a:defRPr/>
            </a:pPr>
            <a:r>
              <a:rPr lang="en-US" sz="5400" b="1" dirty="0">
                <a:solidFill>
                  <a:srgbClr val="FF0000"/>
                </a:solidFill>
                <a:latin typeface="Antique" pitchFamily="18" charset="0"/>
                <a:ea typeface="+mj-ea"/>
                <a:cs typeface="+mj-cs"/>
              </a:rPr>
              <a:t>Victory!</a:t>
            </a:r>
          </a:p>
        </p:txBody>
      </p:sp>
      <p:pic>
        <p:nvPicPr>
          <p:cNvPr id="6" name="Picture 5" descr="Betsy Ross Flag.jpg"/>
          <p:cNvPicPr>
            <a:picLocks noChangeAspect="1"/>
          </p:cNvPicPr>
          <p:nvPr/>
        </p:nvPicPr>
        <p:blipFill>
          <a:blip r:embed="rId2" cstate="print"/>
          <a:stretch>
            <a:fillRect/>
          </a:stretch>
        </p:blipFill>
        <p:spPr>
          <a:xfrm>
            <a:off x="1066800" y="228600"/>
            <a:ext cx="727075" cy="381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981200" y="1752600"/>
            <a:ext cx="5105400" cy="461963"/>
          </a:xfrm>
          <a:prstGeom prst="rect">
            <a:avLst/>
          </a:prstGeom>
          <a:noFill/>
        </p:spPr>
        <p:txBody>
          <a:bodyPr>
            <a:spAutoFit/>
          </a:bodyPr>
          <a:lstStyle/>
          <a:p>
            <a:pPr>
              <a:defRPr/>
            </a:pPr>
            <a:r>
              <a:rPr lang="en-US" sz="2400" b="1" dirty="0">
                <a:solidFill>
                  <a:srgbClr val="FF0000"/>
                </a:solidFill>
                <a:latin typeface="+mn-lt"/>
              </a:rPr>
              <a:t>On October 19, 1781, he surrendered.</a:t>
            </a:r>
          </a:p>
        </p:txBody>
      </p:sp>
      <p:sp>
        <p:nvSpPr>
          <p:cNvPr id="8" name="TextBox 7"/>
          <p:cNvSpPr txBox="1"/>
          <p:nvPr/>
        </p:nvSpPr>
        <p:spPr>
          <a:xfrm>
            <a:off x="3429000" y="152400"/>
            <a:ext cx="4724400" cy="830263"/>
          </a:xfrm>
          <a:prstGeom prst="rect">
            <a:avLst/>
          </a:prstGeom>
          <a:noFill/>
        </p:spPr>
        <p:txBody>
          <a:bodyPr>
            <a:spAutoFit/>
          </a:bodyPr>
          <a:lstStyle/>
          <a:p>
            <a:pPr>
              <a:defRPr/>
            </a:pPr>
            <a:r>
              <a:rPr lang="en-US" sz="2400" b="1" dirty="0">
                <a:solidFill>
                  <a:srgbClr val="FFFF00"/>
                </a:solidFill>
                <a:latin typeface="+mn-lt"/>
              </a:rPr>
              <a:t>British supplies began running low, and many soldiers were sick.  </a:t>
            </a:r>
          </a:p>
        </p:txBody>
      </p:sp>
      <p:sp>
        <p:nvSpPr>
          <p:cNvPr id="11" name="TextBox 10"/>
          <p:cNvSpPr txBox="1"/>
          <p:nvPr/>
        </p:nvSpPr>
        <p:spPr>
          <a:xfrm>
            <a:off x="2971800" y="914400"/>
            <a:ext cx="5029200" cy="830263"/>
          </a:xfrm>
          <a:prstGeom prst="rect">
            <a:avLst/>
          </a:prstGeom>
          <a:noFill/>
        </p:spPr>
        <p:txBody>
          <a:bodyPr>
            <a:spAutoFit/>
          </a:bodyPr>
          <a:lstStyle/>
          <a:p>
            <a:pPr>
              <a:defRPr/>
            </a:pPr>
            <a:r>
              <a:rPr lang="en-US" sz="2400" b="1" dirty="0">
                <a:solidFill>
                  <a:srgbClr val="FFFFFF"/>
                </a:solidFill>
                <a:latin typeface="+mn-lt"/>
              </a:rPr>
              <a:t>Cornwallis realized the hopelessness of his situation.</a:t>
            </a:r>
          </a:p>
        </p:txBody>
      </p:sp>
      <p:pic>
        <p:nvPicPr>
          <p:cNvPr id="13" name="Picture 12" descr="Union Jack.jpg"/>
          <p:cNvPicPr>
            <a:picLocks noChangeAspect="1"/>
          </p:cNvPicPr>
          <p:nvPr/>
        </p:nvPicPr>
        <p:blipFill>
          <a:blip r:embed="rId3" cstate="print"/>
          <a:stretch>
            <a:fillRect/>
          </a:stretch>
        </p:blipFill>
        <p:spPr>
          <a:xfrm>
            <a:off x="1828800" y="228600"/>
            <a:ext cx="685800" cy="344488"/>
          </a:xfrm>
          <a:prstGeom prst="rect">
            <a:avLst/>
          </a:prstGeom>
          <a:ln>
            <a:noFill/>
          </a:ln>
          <a:effectLst>
            <a:outerShdw blurRad="292100" dist="139700" dir="2700000" algn="tl" rotWithShape="0">
              <a:srgbClr val="333333">
                <a:alpha val="65000"/>
              </a:srgbClr>
            </a:outerShdw>
          </a:effectLst>
        </p:spPr>
      </p:pic>
      <p:pic>
        <p:nvPicPr>
          <p:cNvPr id="9" name="Picture 8" descr="cornwallis3"/>
          <p:cNvPicPr>
            <a:picLocks noChangeAspect="1" noChangeArrowheads="1"/>
          </p:cNvPicPr>
          <p:nvPr/>
        </p:nvPicPr>
        <p:blipFill>
          <a:blip r:embed="rId4" cstate="print"/>
          <a:srcRect l="26019" t="4167" r="35213" b="58990"/>
          <a:stretch>
            <a:fillRect/>
          </a:stretch>
        </p:blipFill>
        <p:spPr bwMode="auto">
          <a:xfrm>
            <a:off x="7924800" y="609600"/>
            <a:ext cx="1028700" cy="1371600"/>
          </a:xfrm>
          <a:prstGeom prst="ellipse">
            <a:avLst/>
          </a:prstGeom>
          <a:noFill/>
          <a:ln w="9525">
            <a:noFill/>
            <a:miter lim="800000"/>
            <a:headEnd/>
            <a:tailEnd/>
          </a:ln>
        </p:spPr>
      </p:pic>
      <p:sp>
        <p:nvSpPr>
          <p:cNvPr id="18" name="TextBox 17"/>
          <p:cNvSpPr txBox="1"/>
          <p:nvPr/>
        </p:nvSpPr>
        <p:spPr>
          <a:xfrm>
            <a:off x="304800" y="2286000"/>
            <a:ext cx="3581400" cy="1200150"/>
          </a:xfrm>
          <a:prstGeom prst="rect">
            <a:avLst/>
          </a:prstGeom>
          <a:noFill/>
        </p:spPr>
        <p:txBody>
          <a:bodyPr>
            <a:spAutoFit/>
          </a:bodyPr>
          <a:lstStyle/>
          <a:p>
            <a:pPr>
              <a:defRPr/>
            </a:pPr>
            <a:r>
              <a:rPr lang="en-US" sz="2400" b="1" dirty="0">
                <a:solidFill>
                  <a:srgbClr val="FFFFFF"/>
                </a:solidFill>
                <a:latin typeface="+mn-lt"/>
              </a:rPr>
              <a:t>Here’s a map to give you a better idea of just how lopsided a victory it was!</a:t>
            </a:r>
          </a:p>
        </p:txBody>
      </p:sp>
      <p:pic>
        <p:nvPicPr>
          <p:cNvPr id="14" name="Picture 2" descr="http://home.comcast.net/~diazstudents/AmericanRevolutionYorktown1.jpg"/>
          <p:cNvPicPr>
            <a:picLocks noChangeAspect="1" noChangeArrowheads="1"/>
          </p:cNvPicPr>
          <p:nvPr/>
        </p:nvPicPr>
        <p:blipFill>
          <a:blip r:embed="rId5" cstate="print"/>
          <a:srcRect/>
          <a:stretch>
            <a:fillRect/>
          </a:stretch>
        </p:blipFill>
        <p:spPr bwMode="auto">
          <a:xfrm>
            <a:off x="4038600" y="2209800"/>
            <a:ext cx="4679999" cy="3657600"/>
          </a:xfrm>
          <a:prstGeom prst="rect">
            <a:avLst/>
          </a:prstGeom>
          <a:noFill/>
        </p:spPr>
      </p:pic>
      <p:pic>
        <p:nvPicPr>
          <p:cNvPr id="15" name="Picture 6" descr="http://www.cksinfo.com/clipart/office/supplies/notesandmemos/note.png"/>
          <p:cNvPicPr>
            <a:picLocks noChangeAspect="1" noChangeArrowheads="1"/>
          </p:cNvPicPr>
          <p:nvPr/>
        </p:nvPicPr>
        <p:blipFill>
          <a:blip r:embed="rId6" cstate="print"/>
          <a:srcRect/>
          <a:stretch>
            <a:fillRect/>
          </a:stretch>
        </p:blipFill>
        <p:spPr bwMode="auto">
          <a:xfrm>
            <a:off x="1409700" y="39624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5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strVal val="#ppt_w*0.70"/>
                                          </p:val>
                                        </p:tav>
                                        <p:tav tm="100000">
                                          <p:val>
                                            <p:strVal val="#ppt_w"/>
                                          </p:val>
                                        </p:tav>
                                      </p:tavLst>
                                    </p:anim>
                                    <p:anim calcmode="lin" valueType="num">
                                      <p:cBhvr>
                                        <p:cTn id="11" dur="3000" fill="hold"/>
                                        <p:tgtEl>
                                          <p:spTgt spid="6"/>
                                        </p:tgtEl>
                                        <p:attrNameLst>
                                          <p:attrName>ppt_h</p:attrName>
                                        </p:attrNameLst>
                                      </p:cBhvr>
                                      <p:tavLst>
                                        <p:tav tm="0">
                                          <p:val>
                                            <p:strVal val="#ppt_h"/>
                                          </p:val>
                                        </p:tav>
                                        <p:tav tm="100000">
                                          <p:val>
                                            <p:strVal val="#ppt_h"/>
                                          </p:val>
                                        </p:tav>
                                      </p:tavLst>
                                    </p:anim>
                                    <p:animEffect transition="in" filter="fade">
                                      <p:cBhvr>
                                        <p:cTn id="12" dur="3000"/>
                                        <p:tgtEl>
                                          <p:spTgt spid="6"/>
                                        </p:tgtEl>
                                      </p:cBhvr>
                                    </p:animEffect>
                                  </p:childTnLst>
                                </p:cTn>
                              </p:par>
                              <p:par>
                                <p:cTn id="13" presetID="55"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3000" fill="hold"/>
                                        <p:tgtEl>
                                          <p:spTgt spid="13"/>
                                        </p:tgtEl>
                                        <p:attrNameLst>
                                          <p:attrName>ppt_w</p:attrName>
                                        </p:attrNameLst>
                                      </p:cBhvr>
                                      <p:tavLst>
                                        <p:tav tm="0">
                                          <p:val>
                                            <p:strVal val="#ppt_w*0.70"/>
                                          </p:val>
                                        </p:tav>
                                        <p:tav tm="100000">
                                          <p:val>
                                            <p:strVal val="#ppt_w"/>
                                          </p:val>
                                        </p:tav>
                                      </p:tavLst>
                                    </p:anim>
                                    <p:anim calcmode="lin" valueType="num">
                                      <p:cBhvr>
                                        <p:cTn id="16" dur="3000" fill="hold"/>
                                        <p:tgtEl>
                                          <p:spTgt spid="13"/>
                                        </p:tgtEl>
                                        <p:attrNameLst>
                                          <p:attrName>ppt_h</p:attrName>
                                        </p:attrNameLst>
                                      </p:cBhvr>
                                      <p:tavLst>
                                        <p:tav tm="0">
                                          <p:val>
                                            <p:strVal val="#ppt_h"/>
                                          </p:val>
                                        </p:tav>
                                        <p:tav tm="100000">
                                          <p:val>
                                            <p:strVal val="#ppt_h"/>
                                          </p:val>
                                        </p:tav>
                                      </p:tavLst>
                                    </p:anim>
                                    <p:animEffect transition="in" filter="fade">
                                      <p:cBhvr>
                                        <p:cTn id="17" dur="3000"/>
                                        <p:tgtEl>
                                          <p:spTgt spid="1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3000" fill="hold"/>
                                        <p:tgtEl>
                                          <p:spTgt spid="4"/>
                                        </p:tgtEl>
                                        <p:attrNameLst>
                                          <p:attrName>ppt_w</p:attrName>
                                        </p:attrNameLst>
                                      </p:cBhvr>
                                      <p:tavLst>
                                        <p:tav tm="0">
                                          <p:val>
                                            <p:strVal val="#ppt_w*0.70"/>
                                          </p:val>
                                        </p:tav>
                                        <p:tav tm="100000">
                                          <p:val>
                                            <p:strVal val="#ppt_w"/>
                                          </p:val>
                                        </p:tav>
                                      </p:tavLst>
                                    </p:anim>
                                    <p:anim calcmode="lin" valueType="num">
                                      <p:cBhvr>
                                        <p:cTn id="21" dur="3000" fill="hold"/>
                                        <p:tgtEl>
                                          <p:spTgt spid="4"/>
                                        </p:tgtEl>
                                        <p:attrNameLst>
                                          <p:attrName>ppt_h</p:attrName>
                                        </p:attrNameLst>
                                      </p:cBhvr>
                                      <p:tavLst>
                                        <p:tav tm="0">
                                          <p:val>
                                            <p:strVal val="#ppt_h"/>
                                          </p:val>
                                        </p:tav>
                                        <p:tav tm="100000">
                                          <p:val>
                                            <p:strVal val="#ppt_h"/>
                                          </p:val>
                                        </p:tav>
                                      </p:tavLst>
                                    </p:anim>
                                    <p:animEffect transition="in" filter="fade">
                                      <p:cBhvr>
                                        <p:cTn id="22" dur="3000"/>
                                        <p:tgtEl>
                                          <p:spTgt spid="4"/>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3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000"/>
                                        <p:tgtEl>
                                          <p:spTgt spid="11"/>
                                        </p:tgtEl>
                                      </p:cBhvr>
                                    </p:animEffect>
                                  </p:childTnLst>
                                </p:cTn>
                              </p:par>
                              <p:par>
                                <p:cTn id="32" presetID="55"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3000" fill="hold"/>
                                        <p:tgtEl>
                                          <p:spTgt spid="9"/>
                                        </p:tgtEl>
                                        <p:attrNameLst>
                                          <p:attrName>ppt_w</p:attrName>
                                        </p:attrNameLst>
                                      </p:cBhvr>
                                      <p:tavLst>
                                        <p:tav tm="0">
                                          <p:val>
                                            <p:strVal val="#ppt_w*0.70"/>
                                          </p:val>
                                        </p:tav>
                                        <p:tav tm="100000">
                                          <p:val>
                                            <p:strVal val="#ppt_w"/>
                                          </p:val>
                                        </p:tav>
                                      </p:tavLst>
                                    </p:anim>
                                    <p:anim calcmode="lin" valueType="num">
                                      <p:cBhvr>
                                        <p:cTn id="35" dur="3000" fill="hold"/>
                                        <p:tgtEl>
                                          <p:spTgt spid="9"/>
                                        </p:tgtEl>
                                        <p:attrNameLst>
                                          <p:attrName>ppt_h</p:attrName>
                                        </p:attrNameLst>
                                      </p:cBhvr>
                                      <p:tavLst>
                                        <p:tav tm="0">
                                          <p:val>
                                            <p:strVal val="#ppt_h"/>
                                          </p:val>
                                        </p:tav>
                                        <p:tav tm="100000">
                                          <p:val>
                                            <p:strVal val="#ppt_h"/>
                                          </p:val>
                                        </p:tav>
                                      </p:tavLst>
                                    </p:anim>
                                    <p:animEffect transition="in" filter="fade">
                                      <p:cBhvr>
                                        <p:cTn id="36" dur="3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3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3000"/>
                                        <p:tgtEl>
                                          <p:spTgt spid="18"/>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P spid="18"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6D6FDB9D-9BFF-4BE6-994D-C1AEFDFC7040}" type="slidenum">
              <a:rPr lang="en-US"/>
              <a:pPr>
                <a:defRPr/>
              </a:pPr>
              <a:t>148</a:t>
            </a:fld>
            <a:endParaRPr lang="en-US"/>
          </a:p>
        </p:txBody>
      </p:sp>
      <p:pic>
        <p:nvPicPr>
          <p:cNvPr id="6" name="Picture 5" descr="Betsy Ross Flag.jpg"/>
          <p:cNvPicPr>
            <a:picLocks noChangeAspect="1"/>
          </p:cNvPicPr>
          <p:nvPr/>
        </p:nvPicPr>
        <p:blipFill>
          <a:blip r:embed="rId2" cstate="print"/>
          <a:stretch>
            <a:fillRect/>
          </a:stretch>
        </p:blipFill>
        <p:spPr>
          <a:xfrm>
            <a:off x="1600200" y="609600"/>
            <a:ext cx="727075" cy="381000"/>
          </a:xfrm>
          <a:prstGeom prst="rect">
            <a:avLst/>
          </a:prstGeom>
          <a:ln>
            <a:noFill/>
          </a:ln>
          <a:effectLst>
            <a:outerShdw blurRad="292100" dist="139700" dir="2700000" algn="tl" rotWithShape="0">
              <a:srgbClr val="333333">
                <a:alpha val="65000"/>
              </a:srgbClr>
            </a:outerShdw>
          </a:effectLst>
        </p:spPr>
      </p:pic>
      <p:pic>
        <p:nvPicPr>
          <p:cNvPr id="13" name="Picture 12" descr="Union Jack.jpg"/>
          <p:cNvPicPr>
            <a:picLocks noChangeAspect="1"/>
          </p:cNvPicPr>
          <p:nvPr/>
        </p:nvPicPr>
        <p:blipFill>
          <a:blip r:embed="rId3" cstate="print"/>
          <a:stretch>
            <a:fillRect/>
          </a:stretch>
        </p:blipFill>
        <p:spPr>
          <a:xfrm>
            <a:off x="2286000" y="609600"/>
            <a:ext cx="685800" cy="344488"/>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rrowheads="1"/>
          </p:cNvSpPr>
          <p:nvPr/>
        </p:nvSpPr>
        <p:spPr bwMode="auto">
          <a:xfrm>
            <a:off x="3200400" y="3048000"/>
            <a:ext cx="5181600" cy="822325"/>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and the raggedly-clothed Continental Army on the other!</a:t>
            </a:r>
          </a:p>
        </p:txBody>
      </p:sp>
      <p:sp>
        <p:nvSpPr>
          <p:cNvPr id="14" name="TextBox 13"/>
          <p:cNvSpPr txBox="1"/>
          <p:nvPr/>
        </p:nvSpPr>
        <p:spPr>
          <a:xfrm>
            <a:off x="228600" y="2286000"/>
            <a:ext cx="8305800" cy="1200150"/>
          </a:xfrm>
          <a:prstGeom prst="rect">
            <a:avLst/>
          </a:prstGeom>
          <a:noFill/>
        </p:spPr>
        <p:txBody>
          <a:bodyPr>
            <a:spAutoFit/>
          </a:bodyPr>
          <a:lstStyle/>
          <a:p>
            <a:pPr>
              <a:defRPr/>
            </a:pPr>
            <a:r>
              <a:rPr lang="en-US" sz="2400" b="1" dirty="0">
                <a:solidFill>
                  <a:srgbClr val="FFFF00"/>
                </a:solidFill>
                <a:latin typeface="+mn-lt"/>
              </a:rPr>
              <a:t>Handing over their weapons, the British marched between rows of French and American troops—the French in fancy white uniforms on one side…</a:t>
            </a:r>
          </a:p>
        </p:txBody>
      </p:sp>
      <p:pic>
        <p:nvPicPr>
          <p:cNvPr id="7" name="Picture 5" descr="surrender"/>
          <p:cNvPicPr>
            <a:picLocks noChangeAspect="1" noChangeArrowheads="1"/>
          </p:cNvPicPr>
          <p:nvPr/>
        </p:nvPicPr>
        <p:blipFill>
          <a:blip r:embed="rId4" cstate="print"/>
          <a:srcRect/>
          <a:stretch>
            <a:fillRect/>
          </a:stretch>
        </p:blipFill>
        <p:spPr bwMode="auto">
          <a:xfrm>
            <a:off x="5715000" y="304800"/>
            <a:ext cx="2971800" cy="1962150"/>
          </a:xfrm>
          <a:prstGeom prst="rect">
            <a:avLst/>
          </a:prstGeom>
          <a:noFill/>
          <a:ln w="9525">
            <a:noFill/>
            <a:miter lim="800000"/>
            <a:headEnd/>
            <a:tailEnd/>
          </a:ln>
        </p:spPr>
      </p:pic>
      <p:sp>
        <p:nvSpPr>
          <p:cNvPr id="9" name="Title 1"/>
          <p:cNvSpPr txBox="1">
            <a:spLocks/>
          </p:cNvSpPr>
          <p:nvPr/>
        </p:nvSpPr>
        <p:spPr>
          <a:xfrm>
            <a:off x="609600" y="990600"/>
            <a:ext cx="3276600" cy="685800"/>
          </a:xfrm>
          <a:prstGeom prst="rect">
            <a:avLst/>
          </a:prstGeom>
        </p:spPr>
        <p:txBody>
          <a:bodyPr anchor="ctr"/>
          <a:lstStyle/>
          <a:p>
            <a:pPr algn="ctr" fontAlgn="auto">
              <a:spcAft>
                <a:spcPts val="0"/>
              </a:spcAft>
              <a:defRPr/>
            </a:pPr>
            <a:r>
              <a:rPr lang="en-US" sz="4000" b="1" dirty="0">
                <a:solidFill>
                  <a:srgbClr val="FF0000"/>
                </a:solidFill>
                <a:latin typeface="Antique" pitchFamily="18" charset="0"/>
                <a:ea typeface="+mj-ea"/>
                <a:cs typeface="+mj-cs"/>
              </a:rPr>
              <a:t>Surrender!</a:t>
            </a:r>
          </a:p>
        </p:txBody>
      </p:sp>
      <p:pic>
        <p:nvPicPr>
          <p:cNvPr id="11" name="CD Audio 10">
            <a:hlinkClick r:id="" action="ppaction://media"/>
          </p:cNvPr>
          <p:cNvPicPr>
            <a:picLocks noRot="1" noChangeAspect="1"/>
          </p:cNvPicPr>
          <p:nvPr>
            <a:audioCd>
              <a:st track="20"/>
              <a:end track="20" time="134"/>
            </a:audioCd>
          </p:nvPr>
        </p:nvPicPr>
        <p:blipFill>
          <a:blip r:embed="rId5" cstate="print"/>
          <a:stretch>
            <a:fillRect/>
          </a:stretch>
        </p:blipFill>
        <p:spPr>
          <a:xfrm>
            <a:off x="7543800" y="5029200"/>
            <a:ext cx="304800" cy="30480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55"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3000" fill="hold"/>
                                        <p:tgtEl>
                                          <p:spTgt spid="6"/>
                                        </p:tgtEl>
                                        <p:attrNameLst>
                                          <p:attrName>ppt_w</p:attrName>
                                        </p:attrNameLst>
                                      </p:cBhvr>
                                      <p:tavLst>
                                        <p:tav tm="0">
                                          <p:val>
                                            <p:strVal val="#ppt_w*0.70"/>
                                          </p:val>
                                        </p:tav>
                                        <p:tav tm="100000">
                                          <p:val>
                                            <p:strVal val="#ppt_w"/>
                                          </p:val>
                                        </p:tav>
                                      </p:tavLst>
                                    </p:anim>
                                    <p:anim calcmode="lin" valueType="num">
                                      <p:cBhvr>
                                        <p:cTn id="10" dur="3000" fill="hold"/>
                                        <p:tgtEl>
                                          <p:spTgt spid="6"/>
                                        </p:tgtEl>
                                        <p:attrNameLst>
                                          <p:attrName>ppt_h</p:attrName>
                                        </p:attrNameLst>
                                      </p:cBhvr>
                                      <p:tavLst>
                                        <p:tav tm="0">
                                          <p:val>
                                            <p:strVal val="#ppt_h"/>
                                          </p:val>
                                        </p:tav>
                                        <p:tav tm="100000">
                                          <p:val>
                                            <p:strVal val="#ppt_h"/>
                                          </p:val>
                                        </p:tav>
                                      </p:tavLst>
                                    </p:anim>
                                    <p:animEffect transition="in" filter="fade">
                                      <p:cBhvr>
                                        <p:cTn id="11" dur="3000"/>
                                        <p:tgtEl>
                                          <p:spTgt spid="6"/>
                                        </p:tgtEl>
                                      </p:cBhvr>
                                    </p:animEffect>
                                  </p:childTnLst>
                                </p:cTn>
                              </p:par>
                              <p:par>
                                <p:cTn id="12" presetID="55"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3000" fill="hold"/>
                                        <p:tgtEl>
                                          <p:spTgt spid="13"/>
                                        </p:tgtEl>
                                        <p:attrNameLst>
                                          <p:attrName>ppt_w</p:attrName>
                                        </p:attrNameLst>
                                      </p:cBhvr>
                                      <p:tavLst>
                                        <p:tav tm="0">
                                          <p:val>
                                            <p:strVal val="#ppt_w*0.70"/>
                                          </p:val>
                                        </p:tav>
                                        <p:tav tm="100000">
                                          <p:val>
                                            <p:strVal val="#ppt_w"/>
                                          </p:val>
                                        </p:tav>
                                      </p:tavLst>
                                    </p:anim>
                                    <p:anim calcmode="lin" valueType="num">
                                      <p:cBhvr>
                                        <p:cTn id="15" dur="3000" fill="hold"/>
                                        <p:tgtEl>
                                          <p:spTgt spid="13"/>
                                        </p:tgtEl>
                                        <p:attrNameLst>
                                          <p:attrName>ppt_h</p:attrName>
                                        </p:attrNameLst>
                                      </p:cBhvr>
                                      <p:tavLst>
                                        <p:tav tm="0">
                                          <p:val>
                                            <p:strVal val="#ppt_h"/>
                                          </p:val>
                                        </p:tav>
                                        <p:tav tm="100000">
                                          <p:val>
                                            <p:strVal val="#ppt_h"/>
                                          </p:val>
                                        </p:tav>
                                      </p:tavLst>
                                    </p:anim>
                                    <p:animEffect transition="in" filter="fade">
                                      <p:cBhvr>
                                        <p:cTn id="16" dur="3000"/>
                                        <p:tgtEl>
                                          <p:spTgt spid="1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0" fill="hold"/>
                                        <p:tgtEl>
                                          <p:spTgt spid="9"/>
                                        </p:tgtEl>
                                        <p:attrNameLst>
                                          <p:attrName>ppt_w</p:attrName>
                                        </p:attrNameLst>
                                      </p:cBhvr>
                                      <p:tavLst>
                                        <p:tav tm="0">
                                          <p:val>
                                            <p:strVal val="#ppt_w*0.70"/>
                                          </p:val>
                                        </p:tav>
                                        <p:tav tm="100000">
                                          <p:val>
                                            <p:strVal val="#ppt_w"/>
                                          </p:val>
                                        </p:tav>
                                      </p:tavLst>
                                    </p:anim>
                                    <p:anim calcmode="lin" valueType="num">
                                      <p:cBhvr>
                                        <p:cTn id="20" dur="3000" fill="hold"/>
                                        <p:tgtEl>
                                          <p:spTgt spid="9"/>
                                        </p:tgtEl>
                                        <p:attrNameLst>
                                          <p:attrName>ppt_h</p:attrName>
                                        </p:attrNameLst>
                                      </p:cBhvr>
                                      <p:tavLst>
                                        <p:tav tm="0">
                                          <p:val>
                                            <p:strVal val="#ppt_h"/>
                                          </p:val>
                                        </p:tav>
                                        <p:tav tm="100000">
                                          <p:val>
                                            <p:strVal val="#ppt_h"/>
                                          </p:val>
                                        </p:tav>
                                      </p:tavLst>
                                    </p:anim>
                                    <p:animEffect transition="in" filter="fade">
                                      <p:cBhvr>
                                        <p:cTn id="21" dur="3000"/>
                                        <p:tgtEl>
                                          <p:spTgt spid="9"/>
                                        </p:tgtEl>
                                      </p:cBhvr>
                                    </p:animEffect>
                                  </p:childTnLst>
                                </p:cTn>
                              </p:par>
                            </p:childTnLst>
                          </p:cTn>
                        </p:par>
                        <p:par>
                          <p:cTn id="22" fill="hold">
                            <p:stCondLst>
                              <p:cond delay="134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3000"/>
                                        <p:tgtEl>
                                          <p:spTgt spid="7"/>
                                        </p:tgtEl>
                                      </p:cBhvr>
                                    </p:animEffect>
                                  </p:childTnLst>
                                </p:cTn>
                              </p:par>
                            </p:childTnLst>
                          </p:cTn>
                        </p:par>
                        <p:par>
                          <p:cTn id="26" fill="hold">
                            <p:stCondLst>
                              <p:cond delay="137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10" grpId="0"/>
      <p:bldP spid="14"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E5EABCC7-6EDB-4303-AF82-AD40C73E6152}" type="slidenum">
              <a:rPr lang="en-US"/>
              <a:pPr>
                <a:defRPr/>
              </a:pPr>
              <a:t>149</a:t>
            </a:fld>
            <a:endParaRPr lang="en-US"/>
          </a:p>
        </p:txBody>
      </p:sp>
      <p:pic>
        <p:nvPicPr>
          <p:cNvPr id="6" name="Picture 5" descr="Betsy Ross Flag.jpg"/>
          <p:cNvPicPr>
            <a:picLocks noChangeAspect="1"/>
          </p:cNvPicPr>
          <p:nvPr/>
        </p:nvPicPr>
        <p:blipFill>
          <a:blip r:embed="rId2" cstate="print"/>
          <a:stretch>
            <a:fillRect/>
          </a:stretch>
        </p:blipFill>
        <p:spPr>
          <a:xfrm>
            <a:off x="1066800" y="228600"/>
            <a:ext cx="727075" cy="381000"/>
          </a:xfrm>
          <a:prstGeom prst="rect">
            <a:avLst/>
          </a:prstGeom>
          <a:ln>
            <a:noFill/>
          </a:ln>
          <a:effectLst>
            <a:outerShdw blurRad="292100" dist="139700" dir="2700000" algn="tl" rotWithShape="0">
              <a:srgbClr val="333333">
                <a:alpha val="65000"/>
              </a:srgbClr>
            </a:outerShdw>
          </a:effectLst>
        </p:spPr>
      </p:pic>
      <p:pic>
        <p:nvPicPr>
          <p:cNvPr id="13" name="Picture 12" descr="Union Jack.jpg"/>
          <p:cNvPicPr>
            <a:picLocks noChangeAspect="1"/>
          </p:cNvPicPr>
          <p:nvPr/>
        </p:nvPicPr>
        <p:blipFill>
          <a:blip r:embed="rId3" cstate="print"/>
          <a:stretch>
            <a:fillRect/>
          </a:stretch>
        </p:blipFill>
        <p:spPr>
          <a:xfrm>
            <a:off x="1828800" y="228600"/>
            <a:ext cx="685800" cy="34448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381000" y="1295400"/>
            <a:ext cx="3505200" cy="2308225"/>
          </a:xfrm>
          <a:prstGeom prst="rect">
            <a:avLst/>
          </a:prstGeom>
          <a:noFill/>
        </p:spPr>
        <p:txBody>
          <a:bodyPr>
            <a:spAutoFit/>
          </a:bodyPr>
          <a:lstStyle/>
          <a:p>
            <a:pPr>
              <a:defRPr/>
            </a:pPr>
            <a:r>
              <a:rPr lang="en-US" sz="2400" b="1" dirty="0">
                <a:solidFill>
                  <a:srgbClr val="FFFFFF"/>
                </a:solidFill>
                <a:latin typeface="+mn-lt"/>
              </a:rPr>
              <a:t>A French band played “Yankee Doodle,” and a British band responded with a children’s tune called “The World Turned Upside Down.”</a:t>
            </a:r>
          </a:p>
        </p:txBody>
      </p:sp>
      <p:sp>
        <p:nvSpPr>
          <p:cNvPr id="16" name="TextBox 15"/>
          <p:cNvSpPr txBox="1"/>
          <p:nvPr/>
        </p:nvSpPr>
        <p:spPr>
          <a:xfrm>
            <a:off x="4419600" y="2971800"/>
            <a:ext cx="4724400" cy="830263"/>
          </a:xfrm>
          <a:prstGeom prst="rect">
            <a:avLst/>
          </a:prstGeom>
          <a:noFill/>
        </p:spPr>
        <p:txBody>
          <a:bodyPr>
            <a:spAutoFit/>
          </a:bodyPr>
          <a:lstStyle/>
          <a:p>
            <a:pPr>
              <a:defRPr/>
            </a:pPr>
            <a:r>
              <a:rPr lang="en-US" sz="2400" b="1" dirty="0">
                <a:solidFill>
                  <a:srgbClr val="FF0000"/>
                </a:solidFill>
                <a:latin typeface="+mn-lt"/>
              </a:rPr>
              <a:t>For the British, their world had indeed been turned upside down!</a:t>
            </a:r>
          </a:p>
        </p:txBody>
      </p:sp>
      <p:pic>
        <p:nvPicPr>
          <p:cNvPr id="17" name="Picture 5" descr="surrender"/>
          <p:cNvPicPr>
            <a:picLocks noChangeAspect="1" noChangeArrowheads="1"/>
          </p:cNvPicPr>
          <p:nvPr/>
        </p:nvPicPr>
        <p:blipFill>
          <a:blip r:embed="rId4" cstate="print"/>
          <a:srcRect/>
          <a:stretch>
            <a:fillRect/>
          </a:stretch>
        </p:blipFill>
        <p:spPr bwMode="auto">
          <a:xfrm>
            <a:off x="4572000" y="381000"/>
            <a:ext cx="3810000" cy="2514600"/>
          </a:xfrm>
          <a:prstGeom prst="rect">
            <a:avLst/>
          </a:prstGeom>
          <a:noFill/>
          <a:ln w="9525">
            <a:noFill/>
            <a:miter lim="800000"/>
            <a:headEnd/>
            <a:tailEnd/>
          </a:ln>
        </p:spPr>
      </p:pic>
      <p:sp>
        <p:nvSpPr>
          <p:cNvPr id="8" name="Title 1"/>
          <p:cNvSpPr txBox="1">
            <a:spLocks/>
          </p:cNvSpPr>
          <p:nvPr/>
        </p:nvSpPr>
        <p:spPr>
          <a:xfrm>
            <a:off x="304800" y="609600"/>
            <a:ext cx="3276600" cy="685800"/>
          </a:xfrm>
          <a:prstGeom prst="rect">
            <a:avLst/>
          </a:prstGeom>
        </p:spPr>
        <p:txBody>
          <a:bodyPr anchor="ctr"/>
          <a:lstStyle/>
          <a:p>
            <a:pPr algn="ctr" fontAlgn="auto">
              <a:spcAft>
                <a:spcPts val="0"/>
              </a:spcAft>
              <a:defRPr/>
            </a:pPr>
            <a:r>
              <a:rPr lang="en-US" sz="4000" b="1" dirty="0">
                <a:solidFill>
                  <a:srgbClr val="FF0000"/>
                </a:solidFill>
                <a:latin typeface="Antique" pitchFamily="18" charset="0"/>
                <a:ea typeface="+mj-ea"/>
                <a:cs typeface="+mj-cs"/>
              </a:rPr>
              <a:t>Surrender!</a:t>
            </a:r>
          </a:p>
        </p:txBody>
      </p:sp>
      <p:pic>
        <p:nvPicPr>
          <p:cNvPr id="9" name="Picture 6" descr="http://www.cksinfo.com/clipart/office/supplies/notesandmemos/note.png"/>
          <p:cNvPicPr>
            <a:picLocks noChangeAspect="1" noChangeArrowheads="1"/>
          </p:cNvPicPr>
          <p:nvPr/>
        </p:nvPicPr>
        <p:blipFill>
          <a:blip r:embed="rId5" cstate="print"/>
          <a:srcRect/>
          <a:stretch>
            <a:fillRect/>
          </a:stretch>
        </p:blipFill>
        <p:spPr bwMode="auto">
          <a:xfrm>
            <a:off x="1409700" y="39624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55"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strVal val="#ppt_w*0.70"/>
                                          </p:val>
                                        </p:tav>
                                        <p:tav tm="100000">
                                          <p:val>
                                            <p:strVal val="#ppt_w"/>
                                          </p:val>
                                        </p:tav>
                                      </p:tavLst>
                                    </p:anim>
                                    <p:anim calcmode="lin" valueType="num">
                                      <p:cBhvr>
                                        <p:cTn id="11" dur="3000" fill="hold"/>
                                        <p:tgtEl>
                                          <p:spTgt spid="6"/>
                                        </p:tgtEl>
                                        <p:attrNameLst>
                                          <p:attrName>ppt_h</p:attrName>
                                        </p:attrNameLst>
                                      </p:cBhvr>
                                      <p:tavLst>
                                        <p:tav tm="0">
                                          <p:val>
                                            <p:strVal val="#ppt_h"/>
                                          </p:val>
                                        </p:tav>
                                        <p:tav tm="100000">
                                          <p:val>
                                            <p:strVal val="#ppt_h"/>
                                          </p:val>
                                        </p:tav>
                                      </p:tavLst>
                                    </p:anim>
                                    <p:animEffect transition="in" filter="fade">
                                      <p:cBhvr>
                                        <p:cTn id="12" dur="3000"/>
                                        <p:tgtEl>
                                          <p:spTgt spid="6"/>
                                        </p:tgtEl>
                                      </p:cBhvr>
                                    </p:animEffect>
                                  </p:childTnLst>
                                </p:cTn>
                              </p:par>
                              <p:par>
                                <p:cTn id="13" presetID="55"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3000" fill="hold"/>
                                        <p:tgtEl>
                                          <p:spTgt spid="13"/>
                                        </p:tgtEl>
                                        <p:attrNameLst>
                                          <p:attrName>ppt_w</p:attrName>
                                        </p:attrNameLst>
                                      </p:cBhvr>
                                      <p:tavLst>
                                        <p:tav tm="0">
                                          <p:val>
                                            <p:strVal val="#ppt_w*0.70"/>
                                          </p:val>
                                        </p:tav>
                                        <p:tav tm="100000">
                                          <p:val>
                                            <p:strVal val="#ppt_w"/>
                                          </p:val>
                                        </p:tav>
                                      </p:tavLst>
                                    </p:anim>
                                    <p:anim calcmode="lin" valueType="num">
                                      <p:cBhvr>
                                        <p:cTn id="16" dur="3000" fill="hold"/>
                                        <p:tgtEl>
                                          <p:spTgt spid="13"/>
                                        </p:tgtEl>
                                        <p:attrNameLst>
                                          <p:attrName>ppt_h</p:attrName>
                                        </p:attrNameLst>
                                      </p:cBhvr>
                                      <p:tavLst>
                                        <p:tav tm="0">
                                          <p:val>
                                            <p:strVal val="#ppt_h"/>
                                          </p:val>
                                        </p:tav>
                                        <p:tav tm="100000">
                                          <p:val>
                                            <p:strVal val="#ppt_h"/>
                                          </p:val>
                                        </p:tav>
                                      </p:tavLst>
                                    </p:anim>
                                    <p:animEffect transition="in" filter="fade">
                                      <p:cBhvr>
                                        <p:cTn id="17" dur="3000"/>
                                        <p:tgtEl>
                                          <p:spTgt spid="1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3000" fill="hold"/>
                                        <p:tgtEl>
                                          <p:spTgt spid="8"/>
                                        </p:tgtEl>
                                        <p:attrNameLst>
                                          <p:attrName>ppt_w</p:attrName>
                                        </p:attrNameLst>
                                      </p:cBhvr>
                                      <p:tavLst>
                                        <p:tav tm="0">
                                          <p:val>
                                            <p:strVal val="#ppt_w*0.70"/>
                                          </p:val>
                                        </p:tav>
                                        <p:tav tm="100000">
                                          <p:val>
                                            <p:strVal val="#ppt_w"/>
                                          </p:val>
                                        </p:tav>
                                      </p:tavLst>
                                    </p:anim>
                                    <p:anim calcmode="lin" valueType="num">
                                      <p:cBhvr>
                                        <p:cTn id="21" dur="3000" fill="hold"/>
                                        <p:tgtEl>
                                          <p:spTgt spid="8"/>
                                        </p:tgtEl>
                                        <p:attrNameLst>
                                          <p:attrName>ppt_h</p:attrName>
                                        </p:attrNameLst>
                                      </p:cBhvr>
                                      <p:tavLst>
                                        <p:tav tm="0">
                                          <p:val>
                                            <p:strVal val="#ppt_h"/>
                                          </p:val>
                                        </p:tav>
                                        <p:tav tm="100000">
                                          <p:val>
                                            <p:strVal val="#ppt_h"/>
                                          </p:val>
                                        </p:tav>
                                      </p:tavLst>
                                    </p:anim>
                                    <p:animEffect transition="in" filter="fade">
                                      <p:cBhvr>
                                        <p:cTn id="22" dur="3000"/>
                                        <p:tgtEl>
                                          <p:spTgt spid="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3000"/>
                                        <p:tgtEl>
                                          <p:spTgt spid="17"/>
                                        </p:tgtEl>
                                      </p:cBhvr>
                                    </p:animEffect>
                                  </p:childTnLst>
                                </p:cTn>
                              </p:par>
                            </p:childTnLst>
                          </p:cTn>
                        </p:par>
                        <p:par>
                          <p:cTn id="27" fill="hold">
                            <p:stCondLst>
                              <p:cond delay="6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3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58109248-6FC7-4374-903D-CE22A43D085A}" type="slidenum">
              <a:rPr lang="en-US"/>
              <a:pPr>
                <a:defRPr/>
              </a:pPr>
              <a:t>15</a:t>
            </a:fld>
            <a:endParaRPr lang="en-US"/>
          </a:p>
        </p:txBody>
      </p:sp>
      <p:sp>
        <p:nvSpPr>
          <p:cNvPr id="16" name="TextBox 15"/>
          <p:cNvSpPr txBox="1">
            <a:spLocks noChangeArrowheads="1"/>
          </p:cNvSpPr>
          <p:nvPr/>
        </p:nvSpPr>
        <p:spPr bwMode="auto">
          <a:xfrm>
            <a:off x="533400" y="304800"/>
            <a:ext cx="8382000" cy="830997"/>
          </a:xfrm>
          <a:prstGeom prst="rect">
            <a:avLst/>
          </a:prstGeom>
          <a:noFill/>
          <a:ln w="9525">
            <a:noFill/>
            <a:miter lim="800000"/>
            <a:headEnd/>
            <a:tailEnd/>
          </a:ln>
        </p:spPr>
        <p:txBody>
          <a:bodyPr>
            <a:spAutoFit/>
          </a:bodyPr>
          <a:lstStyle/>
          <a:p>
            <a:r>
              <a:rPr lang="en-US" sz="2400" b="1" dirty="0" smtClean="0">
                <a:solidFill>
                  <a:srgbClr val="00B050"/>
                </a:solidFill>
                <a:latin typeface="+mn-lt"/>
              </a:rPr>
              <a:t>Since this </a:t>
            </a:r>
            <a:r>
              <a:rPr lang="en-US" sz="2400" b="1" dirty="0">
                <a:solidFill>
                  <a:srgbClr val="00B050"/>
                </a:solidFill>
                <a:latin typeface="+mn-lt"/>
              </a:rPr>
              <a:t>unit is about the </a:t>
            </a:r>
            <a:r>
              <a:rPr lang="en-US" sz="2400" b="1" dirty="0" smtClean="0">
                <a:solidFill>
                  <a:srgbClr val="FF0000"/>
                </a:solidFill>
                <a:latin typeface="+mn-lt"/>
              </a:rPr>
              <a:t>Revolution</a:t>
            </a:r>
            <a:r>
              <a:rPr lang="en-US" sz="2400" b="1" dirty="0" smtClean="0">
                <a:solidFill>
                  <a:srgbClr val="00B050"/>
                </a:solidFill>
                <a:latin typeface="+mn-lt"/>
              </a:rPr>
              <a:t>, you </a:t>
            </a:r>
            <a:r>
              <a:rPr lang="en-US" sz="2400" b="1" dirty="0">
                <a:solidFill>
                  <a:srgbClr val="00B050"/>
                </a:solidFill>
                <a:latin typeface="+mn-lt"/>
              </a:rPr>
              <a:t>need </a:t>
            </a:r>
            <a:r>
              <a:rPr lang="en-US" sz="2400" b="1" dirty="0" smtClean="0">
                <a:solidFill>
                  <a:srgbClr val="00B050"/>
                </a:solidFill>
                <a:latin typeface="+mn-lt"/>
              </a:rPr>
              <a:t>take shortcuts by </a:t>
            </a:r>
            <a:r>
              <a:rPr lang="en-US" sz="2400" b="1" dirty="0">
                <a:solidFill>
                  <a:srgbClr val="00B050"/>
                </a:solidFill>
                <a:latin typeface="+mn-lt"/>
              </a:rPr>
              <a:t>using abbreviations for often-used terms or names like</a:t>
            </a:r>
            <a:r>
              <a:rPr lang="en-US" sz="2400" b="1" dirty="0" smtClean="0">
                <a:solidFill>
                  <a:srgbClr val="00B050"/>
                </a:solidFill>
                <a:latin typeface="+mn-lt"/>
              </a:rPr>
              <a:t>:</a:t>
            </a:r>
            <a:endParaRPr lang="en-US" sz="2400" dirty="0"/>
          </a:p>
        </p:txBody>
      </p:sp>
      <p:sp>
        <p:nvSpPr>
          <p:cNvPr id="18" name="TextBox 17"/>
          <p:cNvSpPr txBox="1">
            <a:spLocks noChangeArrowheads="1"/>
          </p:cNvSpPr>
          <p:nvPr/>
        </p:nvSpPr>
        <p:spPr bwMode="auto">
          <a:xfrm>
            <a:off x="3200400" y="1219200"/>
            <a:ext cx="2057400" cy="708025"/>
          </a:xfrm>
          <a:prstGeom prst="rect">
            <a:avLst/>
          </a:prstGeom>
          <a:noFill/>
          <a:ln w="9525">
            <a:noFill/>
            <a:miter lim="800000"/>
            <a:headEnd/>
            <a:tailEnd/>
          </a:ln>
        </p:spPr>
        <p:txBody>
          <a:bodyPr>
            <a:spAutoFit/>
          </a:bodyPr>
          <a:lstStyle/>
          <a:p>
            <a:r>
              <a:rPr lang="en-US" sz="4000" b="1" dirty="0">
                <a:solidFill>
                  <a:srgbClr val="FF0000"/>
                </a:solidFill>
                <a:latin typeface="+mn-lt"/>
              </a:rPr>
              <a:t>K</a:t>
            </a:r>
            <a:r>
              <a:rPr lang="en-US" b="1" dirty="0">
                <a:solidFill>
                  <a:srgbClr val="FF0000"/>
                </a:solidFill>
                <a:latin typeface="+mn-lt"/>
              </a:rPr>
              <a:t> </a:t>
            </a:r>
            <a:r>
              <a:rPr lang="en-US" b="1" dirty="0" smtClean="0">
                <a:solidFill>
                  <a:srgbClr val="FF0000"/>
                </a:solidFill>
                <a:latin typeface="+mn-lt"/>
              </a:rPr>
              <a:t> </a:t>
            </a:r>
            <a:r>
              <a:rPr lang="en-US" sz="2400" b="1" dirty="0" smtClean="0">
                <a:solidFill>
                  <a:schemeClr val="bg1"/>
                </a:solidFill>
                <a:latin typeface="+mn-lt"/>
              </a:rPr>
              <a:t>for </a:t>
            </a:r>
            <a:r>
              <a:rPr lang="en-US" sz="2400" b="1" dirty="0">
                <a:solidFill>
                  <a:schemeClr val="bg1"/>
                </a:solidFill>
                <a:latin typeface="+mn-lt"/>
              </a:rPr>
              <a:t>King</a:t>
            </a:r>
          </a:p>
        </p:txBody>
      </p:sp>
      <p:sp>
        <p:nvSpPr>
          <p:cNvPr id="19" name="TextBox 18"/>
          <p:cNvSpPr txBox="1">
            <a:spLocks noChangeArrowheads="1"/>
          </p:cNvSpPr>
          <p:nvPr/>
        </p:nvSpPr>
        <p:spPr bwMode="auto">
          <a:xfrm>
            <a:off x="2971800" y="1981200"/>
            <a:ext cx="2209800" cy="708025"/>
          </a:xfrm>
          <a:prstGeom prst="rect">
            <a:avLst/>
          </a:prstGeom>
          <a:noFill/>
          <a:ln w="9525">
            <a:noFill/>
            <a:miter lim="800000"/>
            <a:headEnd/>
            <a:tailEnd/>
          </a:ln>
        </p:spPr>
        <p:txBody>
          <a:bodyPr>
            <a:spAutoFit/>
          </a:bodyPr>
          <a:lstStyle/>
          <a:p>
            <a:r>
              <a:rPr lang="en-US" sz="4000" b="1" dirty="0" smtClean="0">
                <a:solidFill>
                  <a:srgbClr val="FF0000"/>
                </a:solidFill>
                <a:latin typeface="+mn-lt"/>
              </a:rPr>
              <a:t>P </a:t>
            </a:r>
            <a:r>
              <a:rPr lang="en-US" b="1" dirty="0" smtClean="0">
                <a:latin typeface="+mn-lt"/>
              </a:rPr>
              <a:t> </a:t>
            </a:r>
            <a:r>
              <a:rPr lang="en-US" sz="2400" b="1" dirty="0">
                <a:solidFill>
                  <a:schemeClr val="bg1"/>
                </a:solidFill>
                <a:latin typeface="+mn-lt"/>
              </a:rPr>
              <a:t>for Patriot</a:t>
            </a:r>
          </a:p>
        </p:txBody>
      </p:sp>
      <p:sp>
        <p:nvSpPr>
          <p:cNvPr id="20" name="TextBox 19"/>
          <p:cNvSpPr txBox="1">
            <a:spLocks noChangeArrowheads="1"/>
          </p:cNvSpPr>
          <p:nvPr/>
        </p:nvSpPr>
        <p:spPr bwMode="auto">
          <a:xfrm>
            <a:off x="457200" y="1219200"/>
            <a:ext cx="2743200" cy="701675"/>
          </a:xfrm>
          <a:prstGeom prst="rect">
            <a:avLst/>
          </a:prstGeom>
          <a:noFill/>
          <a:ln w="9525">
            <a:noFill/>
            <a:miter lim="800000"/>
            <a:headEnd/>
            <a:tailEnd/>
          </a:ln>
        </p:spPr>
        <p:txBody>
          <a:bodyPr>
            <a:spAutoFit/>
          </a:bodyPr>
          <a:lstStyle/>
          <a:p>
            <a:r>
              <a:rPr lang="en-US" sz="4000" b="1" dirty="0" smtClean="0">
                <a:solidFill>
                  <a:srgbClr val="FF0000"/>
                </a:solidFill>
                <a:latin typeface="+mn-lt"/>
              </a:rPr>
              <a:t>R </a:t>
            </a:r>
            <a:r>
              <a:rPr lang="en-US" b="1" dirty="0" smtClean="0">
                <a:latin typeface="+mn-lt"/>
              </a:rPr>
              <a:t> </a:t>
            </a:r>
            <a:r>
              <a:rPr lang="en-US" sz="2400" b="1" dirty="0">
                <a:solidFill>
                  <a:schemeClr val="bg1"/>
                </a:solidFill>
                <a:latin typeface="+mn-lt"/>
              </a:rPr>
              <a:t>for Revolution</a:t>
            </a:r>
          </a:p>
        </p:txBody>
      </p:sp>
      <p:sp>
        <p:nvSpPr>
          <p:cNvPr id="21" name="TextBox 20"/>
          <p:cNvSpPr txBox="1">
            <a:spLocks noChangeArrowheads="1"/>
          </p:cNvSpPr>
          <p:nvPr/>
        </p:nvSpPr>
        <p:spPr bwMode="auto">
          <a:xfrm>
            <a:off x="5334000" y="1219200"/>
            <a:ext cx="2133600" cy="708025"/>
          </a:xfrm>
          <a:prstGeom prst="rect">
            <a:avLst/>
          </a:prstGeom>
          <a:noFill/>
          <a:ln w="9525">
            <a:noFill/>
            <a:miter lim="800000"/>
            <a:headEnd/>
            <a:tailEnd/>
          </a:ln>
        </p:spPr>
        <p:txBody>
          <a:bodyPr>
            <a:spAutoFit/>
          </a:bodyPr>
          <a:lstStyle/>
          <a:p>
            <a:r>
              <a:rPr lang="en-US" sz="4000" b="1" dirty="0">
                <a:solidFill>
                  <a:srgbClr val="FF0000"/>
                </a:solidFill>
                <a:latin typeface="+mn-lt"/>
              </a:rPr>
              <a:t>B</a:t>
            </a:r>
            <a:r>
              <a:rPr lang="en-US" b="1" dirty="0">
                <a:latin typeface="+mn-lt"/>
              </a:rPr>
              <a:t> </a:t>
            </a:r>
            <a:r>
              <a:rPr lang="en-US" b="1" dirty="0" smtClean="0">
                <a:latin typeface="+mn-lt"/>
              </a:rPr>
              <a:t> </a:t>
            </a:r>
            <a:r>
              <a:rPr lang="en-US" sz="2400" b="1" dirty="0" smtClean="0">
                <a:solidFill>
                  <a:schemeClr val="bg1"/>
                </a:solidFill>
                <a:latin typeface="+mn-lt"/>
              </a:rPr>
              <a:t>for </a:t>
            </a:r>
            <a:r>
              <a:rPr lang="en-US" sz="2400" b="1" dirty="0">
                <a:solidFill>
                  <a:schemeClr val="bg1"/>
                </a:solidFill>
                <a:latin typeface="+mn-lt"/>
              </a:rPr>
              <a:t>British</a:t>
            </a:r>
          </a:p>
        </p:txBody>
      </p:sp>
      <p:sp>
        <p:nvSpPr>
          <p:cNvPr id="24" name="TextBox 23"/>
          <p:cNvSpPr txBox="1">
            <a:spLocks noChangeArrowheads="1"/>
          </p:cNvSpPr>
          <p:nvPr/>
        </p:nvSpPr>
        <p:spPr bwMode="auto">
          <a:xfrm>
            <a:off x="685800" y="1981200"/>
            <a:ext cx="2209800" cy="708025"/>
          </a:xfrm>
          <a:prstGeom prst="rect">
            <a:avLst/>
          </a:prstGeom>
          <a:noFill/>
          <a:ln w="9525">
            <a:noFill/>
            <a:miter lim="800000"/>
            <a:headEnd/>
            <a:tailEnd/>
          </a:ln>
        </p:spPr>
        <p:txBody>
          <a:bodyPr>
            <a:spAutoFit/>
          </a:bodyPr>
          <a:lstStyle/>
          <a:p>
            <a:r>
              <a:rPr lang="en-US" sz="4000" b="1" dirty="0" smtClean="0">
                <a:solidFill>
                  <a:srgbClr val="FF0000"/>
                </a:solidFill>
                <a:latin typeface="+mn-lt"/>
              </a:rPr>
              <a:t>L </a:t>
            </a:r>
            <a:r>
              <a:rPr lang="en-US" b="1" dirty="0" smtClean="0">
                <a:latin typeface="+mn-lt"/>
              </a:rPr>
              <a:t> </a:t>
            </a:r>
            <a:r>
              <a:rPr lang="en-US" sz="2400" b="1" dirty="0">
                <a:solidFill>
                  <a:schemeClr val="bg1"/>
                </a:solidFill>
                <a:latin typeface="+mn-lt"/>
              </a:rPr>
              <a:t>for Loyalist</a:t>
            </a:r>
          </a:p>
        </p:txBody>
      </p:sp>
      <p:sp>
        <p:nvSpPr>
          <p:cNvPr id="13" name="TextBox 12"/>
          <p:cNvSpPr txBox="1">
            <a:spLocks noChangeArrowheads="1"/>
          </p:cNvSpPr>
          <p:nvPr/>
        </p:nvSpPr>
        <p:spPr bwMode="auto">
          <a:xfrm>
            <a:off x="2895600" y="2743200"/>
            <a:ext cx="2819400" cy="708025"/>
          </a:xfrm>
          <a:prstGeom prst="rect">
            <a:avLst/>
          </a:prstGeom>
          <a:noFill/>
          <a:ln w="9525">
            <a:noFill/>
            <a:miter lim="800000"/>
            <a:headEnd/>
            <a:tailEnd/>
          </a:ln>
        </p:spPr>
        <p:txBody>
          <a:bodyPr>
            <a:spAutoFit/>
          </a:bodyPr>
          <a:lstStyle/>
          <a:p>
            <a:r>
              <a:rPr lang="en-US" sz="4000" b="1" dirty="0">
                <a:solidFill>
                  <a:srgbClr val="FF0000"/>
                </a:solidFill>
                <a:latin typeface="+mn-lt"/>
              </a:rPr>
              <a:t>A</a:t>
            </a:r>
            <a:r>
              <a:rPr lang="en-US" b="1" dirty="0">
                <a:latin typeface="+mn-lt"/>
              </a:rPr>
              <a:t> </a:t>
            </a:r>
            <a:r>
              <a:rPr lang="en-US" b="1" dirty="0" smtClean="0">
                <a:latin typeface="+mn-lt"/>
              </a:rPr>
              <a:t> </a:t>
            </a:r>
            <a:r>
              <a:rPr lang="en-US" sz="2400" b="1" dirty="0" smtClean="0">
                <a:solidFill>
                  <a:schemeClr val="bg1"/>
                </a:solidFill>
                <a:latin typeface="+mn-lt"/>
              </a:rPr>
              <a:t>for </a:t>
            </a:r>
            <a:r>
              <a:rPr lang="en-US" sz="2400" b="1" dirty="0">
                <a:solidFill>
                  <a:schemeClr val="bg1"/>
                </a:solidFill>
                <a:latin typeface="+mn-lt"/>
              </a:rPr>
              <a:t>Americans</a:t>
            </a:r>
          </a:p>
        </p:txBody>
      </p:sp>
      <p:sp>
        <p:nvSpPr>
          <p:cNvPr id="34" name="TextBox 33"/>
          <p:cNvSpPr txBox="1">
            <a:spLocks noChangeArrowheads="1"/>
          </p:cNvSpPr>
          <p:nvPr/>
        </p:nvSpPr>
        <p:spPr bwMode="auto">
          <a:xfrm>
            <a:off x="4876800" y="1981200"/>
            <a:ext cx="3733800" cy="707886"/>
          </a:xfrm>
          <a:prstGeom prst="rect">
            <a:avLst/>
          </a:prstGeom>
          <a:noFill/>
          <a:ln w="9525">
            <a:noFill/>
            <a:miter lim="800000"/>
            <a:headEnd/>
            <a:tailEnd/>
          </a:ln>
        </p:spPr>
        <p:txBody>
          <a:bodyPr wrap="square">
            <a:spAutoFit/>
          </a:bodyPr>
          <a:lstStyle/>
          <a:p>
            <a:r>
              <a:rPr lang="en-US" sz="4000" b="1" dirty="0" smtClean="0">
                <a:solidFill>
                  <a:srgbClr val="FF0000"/>
                </a:solidFill>
                <a:latin typeface="+mn-lt"/>
              </a:rPr>
              <a:t>W </a:t>
            </a:r>
            <a:r>
              <a:rPr lang="en-US" sz="2400" b="1" dirty="0" smtClean="0">
                <a:solidFill>
                  <a:schemeClr val="bg1"/>
                </a:solidFill>
                <a:latin typeface="+mn-lt"/>
              </a:rPr>
              <a:t>for George Washington</a:t>
            </a:r>
            <a:endParaRPr lang="en-US" sz="2400" b="1" dirty="0">
              <a:solidFill>
                <a:schemeClr val="bg1"/>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2000"/>
                            </p:stCondLst>
                            <p:childTnLst>
                              <p:par>
                                <p:cTn id="9" presetID="26" presetClass="entr" presetSubtype="0" fill="hold" grpId="0" nodeType="afterEffect">
                                  <p:stCondLst>
                                    <p:cond delay="350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80">
                                          <p:stCondLst>
                                            <p:cond delay="0"/>
                                          </p:stCondLst>
                                        </p:cTn>
                                        <p:tgtEl>
                                          <p:spTgt spid="20"/>
                                        </p:tgtEl>
                                      </p:cBhvr>
                                    </p:animEffect>
                                    <p:anim calcmode="lin" valueType="num">
                                      <p:cBhvr>
                                        <p:cTn id="1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7" dur="26">
                                          <p:stCondLst>
                                            <p:cond delay="650"/>
                                          </p:stCondLst>
                                        </p:cTn>
                                        <p:tgtEl>
                                          <p:spTgt spid="20"/>
                                        </p:tgtEl>
                                      </p:cBhvr>
                                      <p:to x="100000" y="60000"/>
                                    </p:animScale>
                                    <p:animScale>
                                      <p:cBhvr>
                                        <p:cTn id="18" dur="166" decel="50000">
                                          <p:stCondLst>
                                            <p:cond delay="676"/>
                                          </p:stCondLst>
                                        </p:cTn>
                                        <p:tgtEl>
                                          <p:spTgt spid="20"/>
                                        </p:tgtEl>
                                      </p:cBhvr>
                                      <p:to x="100000" y="100000"/>
                                    </p:animScale>
                                    <p:animScale>
                                      <p:cBhvr>
                                        <p:cTn id="19" dur="26">
                                          <p:stCondLst>
                                            <p:cond delay="1312"/>
                                          </p:stCondLst>
                                        </p:cTn>
                                        <p:tgtEl>
                                          <p:spTgt spid="20"/>
                                        </p:tgtEl>
                                      </p:cBhvr>
                                      <p:to x="100000" y="80000"/>
                                    </p:animScale>
                                    <p:animScale>
                                      <p:cBhvr>
                                        <p:cTn id="20" dur="166" decel="50000">
                                          <p:stCondLst>
                                            <p:cond delay="1338"/>
                                          </p:stCondLst>
                                        </p:cTn>
                                        <p:tgtEl>
                                          <p:spTgt spid="20"/>
                                        </p:tgtEl>
                                      </p:cBhvr>
                                      <p:to x="100000" y="100000"/>
                                    </p:animScale>
                                    <p:animScale>
                                      <p:cBhvr>
                                        <p:cTn id="21" dur="26">
                                          <p:stCondLst>
                                            <p:cond delay="1642"/>
                                          </p:stCondLst>
                                        </p:cTn>
                                        <p:tgtEl>
                                          <p:spTgt spid="20"/>
                                        </p:tgtEl>
                                      </p:cBhvr>
                                      <p:to x="100000" y="90000"/>
                                    </p:animScale>
                                    <p:animScale>
                                      <p:cBhvr>
                                        <p:cTn id="22" dur="166" decel="50000">
                                          <p:stCondLst>
                                            <p:cond delay="1668"/>
                                          </p:stCondLst>
                                        </p:cTn>
                                        <p:tgtEl>
                                          <p:spTgt spid="20"/>
                                        </p:tgtEl>
                                      </p:cBhvr>
                                      <p:to x="100000" y="100000"/>
                                    </p:animScale>
                                    <p:animScale>
                                      <p:cBhvr>
                                        <p:cTn id="23" dur="26">
                                          <p:stCondLst>
                                            <p:cond delay="1808"/>
                                          </p:stCondLst>
                                        </p:cTn>
                                        <p:tgtEl>
                                          <p:spTgt spid="20"/>
                                        </p:tgtEl>
                                      </p:cBhvr>
                                      <p:to x="100000" y="95000"/>
                                    </p:animScale>
                                    <p:animScale>
                                      <p:cBhvr>
                                        <p:cTn id="24" dur="166" decel="50000">
                                          <p:stCondLst>
                                            <p:cond delay="1834"/>
                                          </p:stCondLst>
                                        </p:cTn>
                                        <p:tgtEl>
                                          <p:spTgt spid="20"/>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2" name="explode.wav"/>
                                        </p:tgtEl>
                                      </p:cMediaNode>
                                    </p:audio>
                                  </p:subTnLst>
                                </p:cTn>
                              </p:par>
                            </p:childTnLst>
                          </p:cTn>
                        </p:par>
                        <p:par>
                          <p:cTn id="25" fill="hold">
                            <p:stCondLst>
                              <p:cond delay="7500"/>
                            </p:stCondLst>
                            <p:childTnLst>
                              <p:par>
                                <p:cTn id="26" presetID="15" presetClass="entr" presetSubtype="0" fill="hold" grpId="0" nodeType="afterEffect">
                                  <p:stCondLst>
                                    <p:cond delay="250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 calcmode="lin" valueType="num">
                                      <p:cBhvr>
                                        <p:cTn id="30" dur="5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1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6"/>
                                            </p:cond>
                                          </p:stCondLst>
                                          <p:endCondLst>
                                            <p:cond evt="onStopAudio" delay="0">
                                              <p:tgtEl>
                                                <p:sldTgt/>
                                              </p:tgtEl>
                                            </p:cond>
                                          </p:endCondLst>
                                        </p:cTn>
                                        <p:tgtEl>
                                          <p:sndTgt r:embed="rId3" name="push.wav"/>
                                        </p:tgtEl>
                                      </p:cMediaNode>
                                    </p:audio>
                                  </p:subTnLst>
                                </p:cTn>
                              </p:par>
                            </p:childTnLst>
                          </p:cTn>
                        </p:par>
                        <p:par>
                          <p:cTn id="32" fill="hold">
                            <p:stCondLst>
                              <p:cond delay="10500"/>
                            </p:stCondLst>
                            <p:childTnLst>
                              <p:par>
                                <p:cTn id="33" presetID="35" presetClass="entr" presetSubtype="0" fill="hold" grpId="0" nodeType="afterEffect">
                                  <p:stCondLst>
                                    <p:cond delay="25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000"/>
                                        <p:tgtEl>
                                          <p:spTgt spid="21"/>
                                        </p:tgtEl>
                                      </p:cBhvr>
                                    </p:animEffect>
                                    <p:anim calcmode="lin" valueType="num">
                                      <p:cBhvr>
                                        <p:cTn id="36" dur="2000" fill="hold"/>
                                        <p:tgtEl>
                                          <p:spTgt spid="21"/>
                                        </p:tgtEl>
                                        <p:attrNameLst>
                                          <p:attrName>style.rotation</p:attrName>
                                        </p:attrNameLst>
                                      </p:cBhvr>
                                      <p:tavLst>
                                        <p:tav tm="0">
                                          <p:val>
                                            <p:fltVal val="720"/>
                                          </p:val>
                                        </p:tav>
                                        <p:tav tm="100000">
                                          <p:val>
                                            <p:fltVal val="0"/>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 calcmode="lin" valueType="num">
                                      <p:cBhvr>
                                        <p:cTn id="38" dur="2000" fill="hold"/>
                                        <p:tgtEl>
                                          <p:spTgt spid="21"/>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9" fill="hold">
                            <p:stCondLst>
                              <p:cond delay="15000"/>
                            </p:stCondLst>
                            <p:childTnLst>
                              <p:par>
                                <p:cTn id="40" presetID="52" presetClass="entr" presetSubtype="0" fill="hold" grpId="0" nodeType="afterEffect">
                                  <p:stCondLst>
                                    <p:cond delay="2500"/>
                                  </p:stCondLst>
                                  <p:childTnLst>
                                    <p:set>
                                      <p:cBhvr>
                                        <p:cTn id="41" dur="1" fill="hold">
                                          <p:stCondLst>
                                            <p:cond delay="0"/>
                                          </p:stCondLst>
                                        </p:cTn>
                                        <p:tgtEl>
                                          <p:spTgt spid="24"/>
                                        </p:tgtEl>
                                        <p:attrNameLst>
                                          <p:attrName>style.visibility</p:attrName>
                                        </p:attrNameLst>
                                      </p:cBhvr>
                                      <p:to>
                                        <p:strVal val="visible"/>
                                      </p:to>
                                    </p:set>
                                    <p:animScale>
                                      <p:cBhvr>
                                        <p:cTn id="42"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4"/>
                                        </p:tgtEl>
                                        <p:attrNameLst>
                                          <p:attrName>ppt_x</p:attrName>
                                          <p:attrName>ppt_y</p:attrName>
                                        </p:attrNameLst>
                                      </p:cBhvr>
                                    </p:animMotion>
                                    <p:animEffect transition="in" filter="fade">
                                      <p:cBhvr>
                                        <p:cTn id="44" dur="10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5" name="voltage.wav"/>
                                        </p:tgtEl>
                                      </p:cMediaNode>
                                    </p:audio>
                                  </p:subTnLst>
                                </p:cTn>
                              </p:par>
                            </p:childTnLst>
                          </p:cTn>
                        </p:par>
                        <p:par>
                          <p:cTn id="45" fill="hold">
                            <p:stCondLst>
                              <p:cond delay="18500"/>
                            </p:stCondLst>
                            <p:childTnLst>
                              <p:par>
                                <p:cTn id="46" presetID="50" presetClass="entr" presetSubtype="0" decel="100000" fill="hold" grpId="0" nodeType="afterEffect">
                                  <p:stCondLst>
                                    <p:cond delay="2500"/>
                                  </p:stCondLst>
                                  <p:childTnLst>
                                    <p:set>
                                      <p:cBhvr>
                                        <p:cTn id="47" dur="1" fill="hold">
                                          <p:stCondLst>
                                            <p:cond delay="0"/>
                                          </p:stCondLst>
                                        </p:cTn>
                                        <p:tgtEl>
                                          <p:spTgt spid="19"/>
                                        </p:tgtEl>
                                        <p:attrNameLst>
                                          <p:attrName>style.visibility</p:attrName>
                                        </p:attrNameLst>
                                      </p:cBhvr>
                                      <p:to>
                                        <p:strVal val="visible"/>
                                      </p:to>
                                    </p:set>
                                    <p:anim calcmode="lin" valueType="num">
                                      <p:cBhvr>
                                        <p:cTn id="48" dur="3000" fill="hold"/>
                                        <p:tgtEl>
                                          <p:spTgt spid="19"/>
                                        </p:tgtEl>
                                        <p:attrNameLst>
                                          <p:attrName>ppt_w</p:attrName>
                                        </p:attrNameLst>
                                      </p:cBhvr>
                                      <p:tavLst>
                                        <p:tav tm="0">
                                          <p:val>
                                            <p:strVal val="#ppt_w+.3"/>
                                          </p:val>
                                        </p:tav>
                                        <p:tav tm="100000">
                                          <p:val>
                                            <p:strVal val="#ppt_w"/>
                                          </p:val>
                                        </p:tav>
                                      </p:tavLst>
                                    </p:anim>
                                    <p:anim calcmode="lin" valueType="num">
                                      <p:cBhvr>
                                        <p:cTn id="49" dur="3000" fill="hold"/>
                                        <p:tgtEl>
                                          <p:spTgt spid="19"/>
                                        </p:tgtEl>
                                        <p:attrNameLst>
                                          <p:attrName>ppt_h</p:attrName>
                                        </p:attrNameLst>
                                      </p:cBhvr>
                                      <p:tavLst>
                                        <p:tav tm="0">
                                          <p:val>
                                            <p:strVal val="#ppt_h"/>
                                          </p:val>
                                        </p:tav>
                                        <p:tav tm="100000">
                                          <p:val>
                                            <p:strVal val="#ppt_h"/>
                                          </p:val>
                                        </p:tav>
                                      </p:tavLst>
                                    </p:anim>
                                    <p:animEffect transition="in" filter="fade">
                                      <p:cBhvr>
                                        <p:cTn id="50" dur="30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6" name="j0214098.wav"/>
                                        </p:tgtEl>
                                      </p:cMediaNode>
                                    </p:audio>
                                  </p:subTnLst>
                                </p:cTn>
                              </p:par>
                            </p:childTnLst>
                          </p:cTn>
                        </p:par>
                        <p:par>
                          <p:cTn id="51" fill="hold">
                            <p:stCondLst>
                              <p:cond delay="24000"/>
                            </p:stCondLst>
                            <p:childTnLst>
                              <p:par>
                                <p:cTn id="52" presetID="17" presetClass="entr" presetSubtype="10" fill="hold" grpId="0" nodeType="afterEffect">
                                  <p:stCondLst>
                                    <p:cond delay="2000"/>
                                  </p:stCondLst>
                                  <p:childTnLst>
                                    <p:set>
                                      <p:cBhvr>
                                        <p:cTn id="53" dur="1" fill="hold">
                                          <p:stCondLst>
                                            <p:cond delay="0"/>
                                          </p:stCondLst>
                                        </p:cTn>
                                        <p:tgtEl>
                                          <p:spTgt spid="34"/>
                                        </p:tgtEl>
                                        <p:attrNameLst>
                                          <p:attrName>style.visibility</p:attrName>
                                        </p:attrNameLst>
                                      </p:cBhvr>
                                      <p:to>
                                        <p:strVal val="visible"/>
                                      </p:to>
                                    </p:set>
                                    <p:anim calcmode="lin" valueType="num">
                                      <p:cBhvr>
                                        <p:cTn id="54" dur="3000" fill="hold"/>
                                        <p:tgtEl>
                                          <p:spTgt spid="34"/>
                                        </p:tgtEl>
                                        <p:attrNameLst>
                                          <p:attrName>ppt_w</p:attrName>
                                        </p:attrNameLst>
                                      </p:cBhvr>
                                      <p:tavLst>
                                        <p:tav tm="0">
                                          <p:val>
                                            <p:fltVal val="0"/>
                                          </p:val>
                                        </p:tav>
                                        <p:tav tm="100000">
                                          <p:val>
                                            <p:strVal val="#ppt_w"/>
                                          </p:val>
                                        </p:tav>
                                      </p:tavLst>
                                    </p:anim>
                                    <p:anim calcmode="lin" valueType="num">
                                      <p:cBhvr>
                                        <p:cTn id="55" dur="3000" fill="hold"/>
                                        <p:tgtEl>
                                          <p:spTgt spid="3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MS900388234[1].wav"/>
                                        </p:tgtEl>
                                      </p:cMediaNode>
                                    </p:audio>
                                  </p:subTnLst>
                                </p:cTn>
                              </p:par>
                            </p:childTnLst>
                          </p:cTn>
                        </p:par>
                        <p:par>
                          <p:cTn id="56" fill="hold">
                            <p:stCondLst>
                              <p:cond delay="29000"/>
                            </p:stCondLst>
                            <p:childTnLst>
                              <p:par>
                                <p:cTn id="57" presetID="17" presetClass="entr" presetSubtype="10" fill="hold" grpId="0" nodeType="afterEffect">
                                  <p:stCondLst>
                                    <p:cond delay="15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3000" fill="hold"/>
                                        <p:tgtEl>
                                          <p:spTgt spid="13"/>
                                        </p:tgtEl>
                                        <p:attrNameLst>
                                          <p:attrName>ppt_w</p:attrName>
                                        </p:attrNameLst>
                                      </p:cBhvr>
                                      <p:tavLst>
                                        <p:tav tm="0">
                                          <p:val>
                                            <p:fltVal val="0"/>
                                          </p:val>
                                        </p:tav>
                                        <p:tav tm="100000">
                                          <p:val>
                                            <p:strVal val="#ppt_w"/>
                                          </p:val>
                                        </p:tav>
                                      </p:tavLst>
                                    </p:anim>
                                    <p:anim calcmode="lin" valueType="num">
                                      <p:cBhvr>
                                        <p:cTn id="60" dur="3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8" name="MSSN00693A000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4" grpId="0"/>
      <p:bldP spid="13" grpId="0"/>
      <p:bldP spid="3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7507E8B9-EEB9-4FD4-B3A1-025047407B91}" type="slidenum">
              <a:rPr lang="en-US"/>
              <a:pPr>
                <a:defRPr/>
              </a:pPr>
              <a:t>150</a:t>
            </a:fld>
            <a:endParaRPr lang="en-US"/>
          </a:p>
        </p:txBody>
      </p:sp>
      <p:pic>
        <p:nvPicPr>
          <p:cNvPr id="6" name="Picture 5" descr="Betsy Ross Flag.jpg"/>
          <p:cNvPicPr>
            <a:picLocks noChangeAspect="1"/>
          </p:cNvPicPr>
          <p:nvPr/>
        </p:nvPicPr>
        <p:blipFill>
          <a:blip r:embed="rId2" cstate="print"/>
          <a:stretch>
            <a:fillRect/>
          </a:stretch>
        </p:blipFill>
        <p:spPr>
          <a:xfrm>
            <a:off x="6096000" y="228600"/>
            <a:ext cx="727075" cy="381000"/>
          </a:xfrm>
          <a:prstGeom prst="rect">
            <a:avLst/>
          </a:prstGeom>
          <a:ln>
            <a:noFill/>
          </a:ln>
          <a:effectLst>
            <a:outerShdw blurRad="292100" dist="139700" dir="2700000" algn="tl" rotWithShape="0">
              <a:srgbClr val="333333">
                <a:alpha val="65000"/>
              </a:srgbClr>
            </a:outerShdw>
          </a:effectLst>
        </p:spPr>
      </p:pic>
      <p:pic>
        <p:nvPicPr>
          <p:cNvPr id="116741" name="Picture 4" descr="cornwallis-surrender"/>
          <p:cNvPicPr>
            <a:picLocks noChangeAspect="1" noChangeArrowheads="1"/>
          </p:cNvPicPr>
          <p:nvPr/>
        </p:nvPicPr>
        <p:blipFill>
          <a:blip r:embed="rId3" cstate="print"/>
          <a:srcRect/>
          <a:stretch>
            <a:fillRect/>
          </a:stretch>
        </p:blipFill>
        <p:spPr bwMode="auto">
          <a:xfrm>
            <a:off x="4038600" y="2133600"/>
            <a:ext cx="4800600" cy="3167063"/>
          </a:xfrm>
          <a:prstGeom prst="rect">
            <a:avLst/>
          </a:prstGeom>
          <a:noFill/>
          <a:ln w="9525">
            <a:noFill/>
            <a:miter lim="800000"/>
            <a:headEnd/>
            <a:tailEnd/>
          </a:ln>
        </p:spPr>
      </p:pic>
      <p:sp>
        <p:nvSpPr>
          <p:cNvPr id="7" name="TextBox 6"/>
          <p:cNvSpPr txBox="1"/>
          <p:nvPr/>
        </p:nvSpPr>
        <p:spPr>
          <a:xfrm>
            <a:off x="304800" y="1371600"/>
            <a:ext cx="8077200" cy="830263"/>
          </a:xfrm>
          <a:prstGeom prst="rect">
            <a:avLst/>
          </a:prstGeom>
          <a:noFill/>
        </p:spPr>
        <p:txBody>
          <a:bodyPr>
            <a:spAutoFit/>
          </a:bodyPr>
          <a:lstStyle/>
          <a:p>
            <a:pPr>
              <a:defRPr/>
            </a:pPr>
            <a:r>
              <a:rPr lang="en-US" sz="2400" b="1" dirty="0">
                <a:solidFill>
                  <a:srgbClr val="FFFF00"/>
                </a:solidFill>
                <a:latin typeface="+mn-lt"/>
              </a:rPr>
              <a:t>But General Cornwallis refused to do it himself.  He sent one of his other generals to deliver his sword to Gen. Washington.</a:t>
            </a:r>
          </a:p>
        </p:txBody>
      </p:sp>
      <p:sp>
        <p:nvSpPr>
          <p:cNvPr id="9" name="TextBox 8"/>
          <p:cNvSpPr txBox="1"/>
          <p:nvPr/>
        </p:nvSpPr>
        <p:spPr>
          <a:xfrm>
            <a:off x="457200" y="2209800"/>
            <a:ext cx="3581400" cy="1570038"/>
          </a:xfrm>
          <a:prstGeom prst="rect">
            <a:avLst/>
          </a:prstGeom>
          <a:noFill/>
        </p:spPr>
        <p:txBody>
          <a:bodyPr>
            <a:spAutoFit/>
          </a:bodyPr>
          <a:lstStyle/>
          <a:p>
            <a:pPr>
              <a:defRPr/>
            </a:pPr>
            <a:r>
              <a:rPr lang="en-US" sz="2400" b="1" dirty="0">
                <a:solidFill>
                  <a:srgbClr val="FF0000"/>
                </a:solidFill>
                <a:latin typeface="+mn-lt"/>
              </a:rPr>
              <a:t>Washington responded by selecting one of his other generals to accept the sword of surrender!</a:t>
            </a:r>
          </a:p>
        </p:txBody>
      </p:sp>
      <p:sp>
        <p:nvSpPr>
          <p:cNvPr id="10" name="TextBox 9"/>
          <p:cNvSpPr txBox="1"/>
          <p:nvPr/>
        </p:nvSpPr>
        <p:spPr>
          <a:xfrm>
            <a:off x="304800" y="228600"/>
            <a:ext cx="4572000" cy="1200150"/>
          </a:xfrm>
          <a:prstGeom prst="rect">
            <a:avLst/>
          </a:prstGeom>
          <a:noFill/>
        </p:spPr>
        <p:txBody>
          <a:bodyPr>
            <a:spAutoFit/>
          </a:bodyPr>
          <a:lstStyle/>
          <a:p>
            <a:pPr>
              <a:defRPr/>
            </a:pPr>
            <a:r>
              <a:rPr lang="en-US" sz="2400" b="1" dirty="0">
                <a:solidFill>
                  <a:srgbClr val="FFFFFF"/>
                </a:solidFill>
                <a:latin typeface="+mn-lt"/>
              </a:rPr>
              <a:t>It was customary for a defeated general to surrender his sword to his conqueror…</a:t>
            </a:r>
          </a:p>
        </p:txBody>
      </p:sp>
      <p:pic>
        <p:nvPicPr>
          <p:cNvPr id="13" name="Picture 12" descr="Union Jack.jpg"/>
          <p:cNvPicPr>
            <a:picLocks noChangeAspect="1"/>
          </p:cNvPicPr>
          <p:nvPr/>
        </p:nvPicPr>
        <p:blipFill>
          <a:blip r:embed="rId4" cstate="print"/>
          <a:stretch>
            <a:fillRect/>
          </a:stretch>
        </p:blipFill>
        <p:spPr>
          <a:xfrm>
            <a:off x="6858000" y="228600"/>
            <a:ext cx="685800" cy="344488"/>
          </a:xfrm>
          <a:prstGeom prst="rect">
            <a:avLst/>
          </a:prstGeom>
          <a:ln>
            <a:noFill/>
          </a:ln>
          <a:effectLst>
            <a:outerShdw blurRad="292100" dist="139700" dir="2700000" algn="tl" rotWithShape="0">
              <a:srgbClr val="333333">
                <a:alpha val="65000"/>
              </a:srgbClr>
            </a:outerShdw>
          </a:effectLst>
        </p:spPr>
      </p:pic>
      <p:sp>
        <p:nvSpPr>
          <p:cNvPr id="14" name="Title 1"/>
          <p:cNvSpPr txBox="1">
            <a:spLocks/>
          </p:cNvSpPr>
          <p:nvPr/>
        </p:nvSpPr>
        <p:spPr>
          <a:xfrm>
            <a:off x="5257800" y="533400"/>
            <a:ext cx="3276600" cy="685800"/>
          </a:xfrm>
          <a:prstGeom prst="rect">
            <a:avLst/>
          </a:prstGeom>
        </p:spPr>
        <p:txBody>
          <a:bodyPr anchor="ctr"/>
          <a:lstStyle/>
          <a:p>
            <a:pPr algn="ctr" fontAlgn="auto">
              <a:spcAft>
                <a:spcPts val="0"/>
              </a:spcAft>
              <a:defRPr/>
            </a:pPr>
            <a:r>
              <a:rPr lang="en-US" sz="4000" b="1" dirty="0">
                <a:solidFill>
                  <a:srgbClr val="FF0000"/>
                </a:solidFill>
                <a:latin typeface="Antique" pitchFamily="18" charset="0"/>
                <a:ea typeface="+mj-ea"/>
                <a:cs typeface="+mj-cs"/>
              </a:rPr>
              <a:t>Surrender!</a:t>
            </a:r>
          </a:p>
        </p:txBody>
      </p:sp>
      <p:pic>
        <p:nvPicPr>
          <p:cNvPr id="11" name="Picture 6" descr="http://www.cksinfo.com/clipart/office/supplies/notesandmemos/note.png">
            <a:hlinkClick r:id="rId5" tooltip="Clip"/>
          </p:cNvPr>
          <p:cNvPicPr>
            <a:picLocks noChangeAspect="1" noChangeArrowheads="1"/>
          </p:cNvPicPr>
          <p:nvPr/>
        </p:nvPicPr>
        <p:blipFill>
          <a:blip r:embed="rId6" cstate="print"/>
          <a:srcRect/>
          <a:stretch>
            <a:fillRect/>
          </a:stretch>
        </p:blipFill>
        <p:spPr bwMode="auto">
          <a:xfrm>
            <a:off x="2958662" y="39624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1066800" y="5567363"/>
            <a:ext cx="2590800" cy="923330"/>
          </a:xfrm>
          <a:prstGeom prst="rect">
            <a:avLst/>
          </a:prstGeom>
          <a:noFill/>
        </p:spPr>
        <p:txBody>
          <a:bodyPr wrap="square" rtlCol="0">
            <a:spAutoFit/>
          </a:bodyPr>
          <a:lstStyle/>
          <a:p>
            <a:r>
              <a:rPr lang="en-US" dirty="0">
                <a:hlinkClick r:id="rId5"/>
              </a:rPr>
              <a:t>http://www.youtube.com/watch?v=7Ei9MxgmJUs</a:t>
            </a:r>
            <a:endParaRPr lang="en-US"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3000" fill="hold"/>
                                        <p:tgtEl>
                                          <p:spTgt spid="14"/>
                                        </p:tgtEl>
                                        <p:attrNameLst>
                                          <p:attrName>ppt_w</p:attrName>
                                        </p:attrNameLst>
                                      </p:cBhvr>
                                      <p:tavLst>
                                        <p:tav tm="0">
                                          <p:val>
                                            <p:strVal val="#ppt_w*0.70"/>
                                          </p:val>
                                        </p:tav>
                                        <p:tav tm="100000">
                                          <p:val>
                                            <p:strVal val="#ppt_w"/>
                                          </p:val>
                                        </p:tav>
                                      </p:tavLst>
                                    </p:anim>
                                    <p:anim calcmode="lin" valueType="num">
                                      <p:cBhvr>
                                        <p:cTn id="11" dur="3000" fill="hold"/>
                                        <p:tgtEl>
                                          <p:spTgt spid="14"/>
                                        </p:tgtEl>
                                        <p:attrNameLst>
                                          <p:attrName>ppt_h</p:attrName>
                                        </p:attrNameLst>
                                      </p:cBhvr>
                                      <p:tavLst>
                                        <p:tav tm="0">
                                          <p:val>
                                            <p:strVal val="#ppt_h"/>
                                          </p:val>
                                        </p:tav>
                                        <p:tav tm="100000">
                                          <p:val>
                                            <p:strVal val="#ppt_h"/>
                                          </p:val>
                                        </p:tav>
                                      </p:tavLst>
                                    </p:anim>
                                    <p:animEffect transition="in" filter="fade">
                                      <p:cBhvr>
                                        <p:cTn id="12" dur="3000"/>
                                        <p:tgtEl>
                                          <p:spTgt spid="14"/>
                                        </p:tgtEl>
                                      </p:cBhvr>
                                    </p:animEffect>
                                  </p:childTnLst>
                                </p:cTn>
                              </p:par>
                              <p:par>
                                <p:cTn id="13" presetID="55"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strVal val="#ppt_w*0.70"/>
                                          </p:val>
                                        </p:tav>
                                        <p:tav tm="100000">
                                          <p:val>
                                            <p:strVal val="#ppt_w"/>
                                          </p:val>
                                        </p:tav>
                                      </p:tavLst>
                                    </p:anim>
                                    <p:anim calcmode="lin" valueType="num">
                                      <p:cBhvr>
                                        <p:cTn id="16" dur="3000" fill="hold"/>
                                        <p:tgtEl>
                                          <p:spTgt spid="6"/>
                                        </p:tgtEl>
                                        <p:attrNameLst>
                                          <p:attrName>ppt_h</p:attrName>
                                        </p:attrNameLst>
                                      </p:cBhvr>
                                      <p:tavLst>
                                        <p:tav tm="0">
                                          <p:val>
                                            <p:strVal val="#ppt_h"/>
                                          </p:val>
                                        </p:tav>
                                        <p:tav tm="100000">
                                          <p:val>
                                            <p:strVal val="#ppt_h"/>
                                          </p:val>
                                        </p:tav>
                                      </p:tavLst>
                                    </p:anim>
                                    <p:animEffect transition="in" filter="fade">
                                      <p:cBhvr>
                                        <p:cTn id="17" dur="3000"/>
                                        <p:tgtEl>
                                          <p:spTgt spid="6"/>
                                        </p:tgtEl>
                                      </p:cBhvr>
                                    </p:animEffect>
                                  </p:childTnLst>
                                </p:cTn>
                              </p:par>
                              <p:par>
                                <p:cTn id="18" presetID="55"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3000" fill="hold"/>
                                        <p:tgtEl>
                                          <p:spTgt spid="13"/>
                                        </p:tgtEl>
                                        <p:attrNameLst>
                                          <p:attrName>ppt_w</p:attrName>
                                        </p:attrNameLst>
                                      </p:cBhvr>
                                      <p:tavLst>
                                        <p:tav tm="0">
                                          <p:val>
                                            <p:strVal val="#ppt_w*0.70"/>
                                          </p:val>
                                        </p:tav>
                                        <p:tav tm="100000">
                                          <p:val>
                                            <p:strVal val="#ppt_w"/>
                                          </p:val>
                                        </p:tav>
                                      </p:tavLst>
                                    </p:anim>
                                    <p:anim calcmode="lin" valueType="num">
                                      <p:cBhvr>
                                        <p:cTn id="21" dur="3000" fill="hold"/>
                                        <p:tgtEl>
                                          <p:spTgt spid="13"/>
                                        </p:tgtEl>
                                        <p:attrNameLst>
                                          <p:attrName>ppt_h</p:attrName>
                                        </p:attrNameLst>
                                      </p:cBhvr>
                                      <p:tavLst>
                                        <p:tav tm="0">
                                          <p:val>
                                            <p:strVal val="#ppt_h"/>
                                          </p:val>
                                        </p:tav>
                                        <p:tav tm="100000">
                                          <p:val>
                                            <p:strVal val="#ppt_h"/>
                                          </p:val>
                                        </p:tav>
                                      </p:tavLst>
                                    </p:anim>
                                    <p:animEffect transition="in" filter="fade">
                                      <p:cBhvr>
                                        <p:cTn id="22" dur="3000"/>
                                        <p:tgtEl>
                                          <p:spTgt spid="13"/>
                                        </p:tgtEl>
                                      </p:cBhvr>
                                    </p:animEffect>
                                  </p:childTnLst>
                                </p:cTn>
                              </p:par>
                            </p:childTnLst>
                          </p:cTn>
                        </p:par>
                        <p:par>
                          <p:cTn id="23" fill="hold">
                            <p:stCondLst>
                              <p:cond delay="3000"/>
                            </p:stCondLst>
                            <p:childTnLst>
                              <p:par>
                                <p:cTn id="24" presetID="55" presetClass="entr" presetSubtype="0" fill="hold" nodeType="afterEffect">
                                  <p:stCondLst>
                                    <p:cond delay="0"/>
                                  </p:stCondLst>
                                  <p:childTnLst>
                                    <p:set>
                                      <p:cBhvr>
                                        <p:cTn id="25" dur="1" fill="hold">
                                          <p:stCondLst>
                                            <p:cond delay="0"/>
                                          </p:stCondLst>
                                        </p:cTn>
                                        <p:tgtEl>
                                          <p:spTgt spid="116741"/>
                                        </p:tgtEl>
                                        <p:attrNameLst>
                                          <p:attrName>style.visibility</p:attrName>
                                        </p:attrNameLst>
                                      </p:cBhvr>
                                      <p:to>
                                        <p:strVal val="visible"/>
                                      </p:to>
                                    </p:set>
                                    <p:anim calcmode="lin" valueType="num">
                                      <p:cBhvr>
                                        <p:cTn id="26" dur="3000" fill="hold"/>
                                        <p:tgtEl>
                                          <p:spTgt spid="116741"/>
                                        </p:tgtEl>
                                        <p:attrNameLst>
                                          <p:attrName>ppt_w</p:attrName>
                                        </p:attrNameLst>
                                      </p:cBhvr>
                                      <p:tavLst>
                                        <p:tav tm="0">
                                          <p:val>
                                            <p:strVal val="#ppt_w*0.70"/>
                                          </p:val>
                                        </p:tav>
                                        <p:tav tm="100000">
                                          <p:val>
                                            <p:strVal val="#ppt_w"/>
                                          </p:val>
                                        </p:tav>
                                      </p:tavLst>
                                    </p:anim>
                                    <p:anim calcmode="lin" valueType="num">
                                      <p:cBhvr>
                                        <p:cTn id="27" dur="3000" fill="hold"/>
                                        <p:tgtEl>
                                          <p:spTgt spid="116741"/>
                                        </p:tgtEl>
                                        <p:attrNameLst>
                                          <p:attrName>ppt_h</p:attrName>
                                        </p:attrNameLst>
                                      </p:cBhvr>
                                      <p:tavLst>
                                        <p:tav tm="0">
                                          <p:val>
                                            <p:strVal val="#ppt_h"/>
                                          </p:val>
                                        </p:tav>
                                        <p:tav tm="100000">
                                          <p:val>
                                            <p:strVal val="#ppt_h"/>
                                          </p:val>
                                        </p:tav>
                                      </p:tavLst>
                                    </p:anim>
                                    <p:animEffect transition="in" filter="fade">
                                      <p:cBhvr>
                                        <p:cTn id="28" dur="3000"/>
                                        <p:tgtEl>
                                          <p:spTgt spid="116741"/>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3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3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3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P spid="15"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BAC68313-4842-4B50-BEAB-7EAFBB5A41AB}" type="slidenum">
              <a:rPr lang="en-US"/>
              <a:pPr>
                <a:defRPr/>
              </a:pPr>
              <a:t>151</a:t>
            </a:fld>
            <a:endParaRPr lang="en-US"/>
          </a:p>
        </p:txBody>
      </p:sp>
      <p:sp>
        <p:nvSpPr>
          <p:cNvPr id="4" name="Title 1"/>
          <p:cNvSpPr txBox="1">
            <a:spLocks/>
          </p:cNvSpPr>
          <p:nvPr/>
        </p:nvSpPr>
        <p:spPr>
          <a:xfrm>
            <a:off x="2286000" y="609600"/>
            <a:ext cx="4419600" cy="685800"/>
          </a:xfrm>
          <a:prstGeom prst="rect">
            <a:avLst/>
          </a:prstGeom>
        </p:spPr>
        <p:txBody>
          <a:bodyPr anchor="ctr"/>
          <a:lstStyle/>
          <a:p>
            <a:pPr algn="ctr" fontAlgn="auto">
              <a:spcAft>
                <a:spcPts val="0"/>
              </a:spcAft>
              <a:defRPr/>
            </a:pPr>
            <a:r>
              <a:rPr lang="en-US" sz="2800" b="1" dirty="0">
                <a:solidFill>
                  <a:srgbClr val="FF0000"/>
                </a:solidFill>
                <a:latin typeface="Antique" pitchFamily="18" charset="0"/>
                <a:ea typeface="+mj-ea"/>
                <a:cs typeface="+mj-cs"/>
              </a:rPr>
              <a:t>“The Treaty of Paris”</a:t>
            </a:r>
          </a:p>
        </p:txBody>
      </p:sp>
      <p:pic>
        <p:nvPicPr>
          <p:cNvPr id="6" name="Picture 5" descr="Betsy Ross Flag.jpg"/>
          <p:cNvPicPr>
            <a:picLocks noChangeAspect="1"/>
          </p:cNvPicPr>
          <p:nvPr/>
        </p:nvPicPr>
        <p:blipFill>
          <a:blip r:embed="rId2" cstate="print"/>
          <a:stretch>
            <a:fillRect/>
          </a:stretch>
        </p:blipFill>
        <p:spPr>
          <a:xfrm>
            <a:off x="3810000" y="228600"/>
            <a:ext cx="727075" cy="381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28600" y="304800"/>
            <a:ext cx="2971800" cy="1187450"/>
          </a:xfrm>
          <a:prstGeom prst="rect">
            <a:avLst/>
          </a:prstGeom>
          <a:noFill/>
        </p:spPr>
        <p:txBody>
          <a:bodyPr>
            <a:spAutoFit/>
          </a:bodyPr>
          <a:lstStyle/>
          <a:p>
            <a:pPr>
              <a:defRPr/>
            </a:pPr>
            <a:r>
              <a:rPr lang="en-US" sz="2400" b="1" dirty="0">
                <a:solidFill>
                  <a:srgbClr val="FFFF00"/>
                </a:solidFill>
                <a:latin typeface="+mn-lt"/>
              </a:rPr>
              <a:t>The war didn’t end with the American victory at Yorktown.</a:t>
            </a:r>
          </a:p>
        </p:txBody>
      </p:sp>
      <p:sp>
        <p:nvSpPr>
          <p:cNvPr id="9" name="TextBox 8"/>
          <p:cNvSpPr txBox="1"/>
          <p:nvPr/>
        </p:nvSpPr>
        <p:spPr>
          <a:xfrm>
            <a:off x="6400800" y="228600"/>
            <a:ext cx="3048000" cy="1200150"/>
          </a:xfrm>
          <a:prstGeom prst="rect">
            <a:avLst/>
          </a:prstGeom>
          <a:noFill/>
        </p:spPr>
        <p:txBody>
          <a:bodyPr>
            <a:spAutoFit/>
          </a:bodyPr>
          <a:lstStyle/>
          <a:p>
            <a:pPr>
              <a:defRPr/>
            </a:pPr>
            <a:r>
              <a:rPr lang="en-US" sz="2400" b="1" dirty="0">
                <a:solidFill>
                  <a:srgbClr val="FFFFFF"/>
                </a:solidFill>
                <a:latin typeface="+mn-lt"/>
              </a:rPr>
              <a:t>Fighting actually continued until the following spring.</a:t>
            </a:r>
          </a:p>
        </p:txBody>
      </p:sp>
      <p:sp>
        <p:nvSpPr>
          <p:cNvPr id="10" name="TextBox 9"/>
          <p:cNvSpPr txBox="1"/>
          <p:nvPr/>
        </p:nvSpPr>
        <p:spPr>
          <a:xfrm>
            <a:off x="228600" y="1600200"/>
            <a:ext cx="6172200" cy="1200150"/>
          </a:xfrm>
          <a:prstGeom prst="rect">
            <a:avLst/>
          </a:prstGeom>
          <a:noFill/>
        </p:spPr>
        <p:txBody>
          <a:bodyPr>
            <a:spAutoFit/>
          </a:bodyPr>
          <a:lstStyle/>
          <a:p>
            <a:pPr>
              <a:defRPr/>
            </a:pPr>
            <a:r>
              <a:rPr lang="en-US" sz="2400" b="1" dirty="0">
                <a:solidFill>
                  <a:srgbClr val="FFFFFF"/>
                </a:solidFill>
                <a:latin typeface="+mn-lt"/>
              </a:rPr>
              <a:t>But the British defeat at Yorktown convinced King George III that the war was too costly to continue.</a:t>
            </a:r>
          </a:p>
        </p:txBody>
      </p:sp>
      <p:pic>
        <p:nvPicPr>
          <p:cNvPr id="13" name="Picture 12" descr="Union Jack.jpg"/>
          <p:cNvPicPr>
            <a:picLocks noChangeAspect="1"/>
          </p:cNvPicPr>
          <p:nvPr/>
        </p:nvPicPr>
        <p:blipFill>
          <a:blip r:embed="rId3" cstate="print"/>
          <a:stretch>
            <a:fillRect/>
          </a:stretch>
        </p:blipFill>
        <p:spPr>
          <a:xfrm>
            <a:off x="4648200" y="228600"/>
            <a:ext cx="685800" cy="344488"/>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191000" y="1143000"/>
            <a:ext cx="685800" cy="381000"/>
          </a:xfrm>
          <a:prstGeom prst="rect">
            <a:avLst/>
          </a:prstGeom>
          <a:noFill/>
        </p:spPr>
        <p:txBody>
          <a:bodyPr>
            <a:spAutoFit/>
          </a:bodyPr>
          <a:lstStyle/>
          <a:p>
            <a:pPr>
              <a:defRPr/>
            </a:pPr>
            <a:r>
              <a:rPr lang="en-US" b="1" dirty="0">
                <a:solidFill>
                  <a:srgbClr val="FF0000"/>
                </a:solidFill>
                <a:latin typeface="+mn-lt"/>
              </a:rPr>
              <a:t>1783</a:t>
            </a:r>
          </a:p>
        </p:txBody>
      </p:sp>
      <p:pic>
        <p:nvPicPr>
          <p:cNvPr id="14" name="Picture 13" descr="George III.jpg"/>
          <p:cNvPicPr>
            <a:picLocks noChangeAspect="1"/>
          </p:cNvPicPr>
          <p:nvPr/>
        </p:nvPicPr>
        <p:blipFill>
          <a:blip r:embed="rId4" cstate="print"/>
          <a:srcRect r="5292"/>
          <a:stretch>
            <a:fillRect/>
          </a:stretch>
        </p:blipFill>
        <p:spPr bwMode="auto">
          <a:xfrm>
            <a:off x="6877370" y="1452836"/>
            <a:ext cx="1926476" cy="2552700"/>
          </a:xfrm>
          <a:prstGeom prst="ellipse">
            <a:avLst/>
          </a:prstGeom>
          <a:noFill/>
          <a:ln w="9525">
            <a:noFill/>
            <a:miter lim="800000"/>
            <a:headEnd/>
            <a:tailEnd/>
          </a:ln>
        </p:spPr>
      </p:pic>
      <p:sp>
        <p:nvSpPr>
          <p:cNvPr id="15" name="TextBox 14"/>
          <p:cNvSpPr txBox="1"/>
          <p:nvPr/>
        </p:nvSpPr>
        <p:spPr>
          <a:xfrm>
            <a:off x="1752600" y="2438400"/>
            <a:ext cx="5029200" cy="1187450"/>
          </a:xfrm>
          <a:prstGeom prst="rect">
            <a:avLst/>
          </a:prstGeom>
          <a:noFill/>
        </p:spPr>
        <p:txBody>
          <a:bodyPr>
            <a:spAutoFit/>
          </a:bodyPr>
          <a:lstStyle/>
          <a:p>
            <a:pPr>
              <a:defRPr/>
            </a:pPr>
            <a:r>
              <a:rPr lang="en-US" sz="2400" b="1" dirty="0">
                <a:solidFill>
                  <a:srgbClr val="FFFF00"/>
                </a:solidFill>
                <a:latin typeface="+mn-lt"/>
              </a:rPr>
              <a:t>The two sides met in Paris and signed a treaty of peace to officially end the war on September 3, 1783.</a:t>
            </a:r>
          </a:p>
        </p:txBody>
      </p:sp>
      <p:pic>
        <p:nvPicPr>
          <p:cNvPr id="16" name="Picture 6" descr="http://www.cksinfo.com/clipart/office/supplies/notesandmemos/note.png"/>
          <p:cNvPicPr>
            <a:picLocks noChangeAspect="1" noChangeArrowheads="1"/>
          </p:cNvPicPr>
          <p:nvPr/>
        </p:nvPicPr>
        <p:blipFill>
          <a:blip r:embed="rId5" cstate="print"/>
          <a:srcRect/>
          <a:stretch>
            <a:fillRect/>
          </a:stretch>
        </p:blipFill>
        <p:spPr bwMode="auto">
          <a:xfrm>
            <a:off x="4114800" y="38862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par>
                                <p:cTn id="13" presetID="55"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strVal val="#ppt_w*0.70"/>
                                          </p:val>
                                        </p:tav>
                                        <p:tav tm="100000">
                                          <p:val>
                                            <p:strVal val="#ppt_w"/>
                                          </p:val>
                                        </p:tav>
                                      </p:tavLst>
                                    </p:anim>
                                    <p:anim calcmode="lin" valueType="num">
                                      <p:cBhvr>
                                        <p:cTn id="16" dur="3000" fill="hold"/>
                                        <p:tgtEl>
                                          <p:spTgt spid="6"/>
                                        </p:tgtEl>
                                        <p:attrNameLst>
                                          <p:attrName>ppt_h</p:attrName>
                                        </p:attrNameLst>
                                      </p:cBhvr>
                                      <p:tavLst>
                                        <p:tav tm="0">
                                          <p:val>
                                            <p:strVal val="#ppt_h"/>
                                          </p:val>
                                        </p:tav>
                                        <p:tav tm="100000">
                                          <p:val>
                                            <p:strVal val="#ppt_h"/>
                                          </p:val>
                                        </p:tav>
                                      </p:tavLst>
                                    </p:anim>
                                    <p:animEffect transition="in" filter="fade">
                                      <p:cBhvr>
                                        <p:cTn id="17" dur="3000"/>
                                        <p:tgtEl>
                                          <p:spTgt spid="6"/>
                                        </p:tgtEl>
                                      </p:cBhvr>
                                    </p:animEffect>
                                  </p:childTnLst>
                                </p:cTn>
                              </p:par>
                              <p:par>
                                <p:cTn id="18" presetID="55"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3000" fill="hold"/>
                                        <p:tgtEl>
                                          <p:spTgt spid="13"/>
                                        </p:tgtEl>
                                        <p:attrNameLst>
                                          <p:attrName>ppt_w</p:attrName>
                                        </p:attrNameLst>
                                      </p:cBhvr>
                                      <p:tavLst>
                                        <p:tav tm="0">
                                          <p:val>
                                            <p:strVal val="#ppt_w*0.70"/>
                                          </p:val>
                                        </p:tav>
                                        <p:tav tm="100000">
                                          <p:val>
                                            <p:strVal val="#ppt_w"/>
                                          </p:val>
                                        </p:tav>
                                      </p:tavLst>
                                    </p:anim>
                                    <p:anim calcmode="lin" valueType="num">
                                      <p:cBhvr>
                                        <p:cTn id="21" dur="3000" fill="hold"/>
                                        <p:tgtEl>
                                          <p:spTgt spid="13"/>
                                        </p:tgtEl>
                                        <p:attrNameLst>
                                          <p:attrName>ppt_h</p:attrName>
                                        </p:attrNameLst>
                                      </p:cBhvr>
                                      <p:tavLst>
                                        <p:tav tm="0">
                                          <p:val>
                                            <p:strVal val="#ppt_h"/>
                                          </p:val>
                                        </p:tav>
                                        <p:tav tm="100000">
                                          <p:val>
                                            <p:strVal val="#ppt_h"/>
                                          </p:val>
                                        </p:tav>
                                      </p:tavLst>
                                    </p:anim>
                                    <p:animEffect transition="in" filter="fade">
                                      <p:cBhvr>
                                        <p:cTn id="22" dur="3000"/>
                                        <p:tgtEl>
                                          <p:spTgt spid="13"/>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3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0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3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30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P spid="15"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885CF51E-0978-4779-A9A9-A0905DB3405A}" type="slidenum">
              <a:rPr lang="en-US"/>
              <a:pPr>
                <a:defRPr/>
              </a:pPr>
              <a:t>152</a:t>
            </a:fld>
            <a:endParaRPr lang="en-US"/>
          </a:p>
        </p:txBody>
      </p:sp>
      <p:pic>
        <p:nvPicPr>
          <p:cNvPr id="118786" name="Picture 1" descr="1783 Treaty Map.jpg"/>
          <p:cNvPicPr>
            <a:picLocks noChangeAspect="1"/>
          </p:cNvPicPr>
          <p:nvPr/>
        </p:nvPicPr>
        <p:blipFill>
          <a:blip r:embed="rId2" cstate="print"/>
          <a:srcRect b="20313"/>
          <a:stretch>
            <a:fillRect/>
          </a:stretch>
        </p:blipFill>
        <p:spPr bwMode="auto">
          <a:xfrm>
            <a:off x="4114800" y="381000"/>
            <a:ext cx="4787900" cy="3886200"/>
          </a:xfrm>
          <a:prstGeom prst="rect">
            <a:avLst/>
          </a:prstGeom>
          <a:noFill/>
          <a:ln w="9525">
            <a:noFill/>
            <a:miter lim="800000"/>
            <a:headEnd/>
            <a:tailEnd/>
          </a:ln>
        </p:spPr>
      </p:pic>
      <p:sp>
        <p:nvSpPr>
          <p:cNvPr id="4" name="TextBox 3"/>
          <p:cNvSpPr txBox="1"/>
          <p:nvPr/>
        </p:nvSpPr>
        <p:spPr>
          <a:xfrm>
            <a:off x="304800" y="381000"/>
            <a:ext cx="3657600" cy="1569660"/>
          </a:xfrm>
          <a:prstGeom prst="rect">
            <a:avLst/>
          </a:prstGeom>
          <a:noFill/>
        </p:spPr>
        <p:txBody>
          <a:bodyPr wrap="square">
            <a:spAutoFit/>
          </a:bodyPr>
          <a:lstStyle/>
          <a:p>
            <a:pPr>
              <a:defRPr/>
            </a:pPr>
            <a:r>
              <a:rPr lang="en-US" sz="2400" b="1" dirty="0">
                <a:solidFill>
                  <a:srgbClr val="FFFFFF"/>
                </a:solidFill>
                <a:latin typeface="+mn-lt"/>
              </a:rPr>
              <a:t>The United States of America was now able to join the other independent nations of the world!</a:t>
            </a:r>
          </a:p>
        </p:txBody>
      </p:sp>
      <p:sp>
        <p:nvSpPr>
          <p:cNvPr id="5" name="TextBox 4"/>
          <p:cNvSpPr txBox="1"/>
          <p:nvPr/>
        </p:nvSpPr>
        <p:spPr>
          <a:xfrm>
            <a:off x="316992" y="2033079"/>
            <a:ext cx="3645408" cy="1569660"/>
          </a:xfrm>
          <a:prstGeom prst="rect">
            <a:avLst/>
          </a:prstGeom>
          <a:noFill/>
        </p:spPr>
        <p:txBody>
          <a:bodyPr wrap="square">
            <a:spAutoFit/>
          </a:bodyPr>
          <a:lstStyle/>
          <a:p>
            <a:pPr>
              <a:defRPr/>
            </a:pPr>
            <a:r>
              <a:rPr lang="en-US" sz="2400" b="1" dirty="0">
                <a:solidFill>
                  <a:srgbClr val="FFFF00"/>
                </a:solidFill>
                <a:latin typeface="+mn-lt"/>
              </a:rPr>
              <a:t>It may seem  small in area, but in 60 </a:t>
            </a:r>
            <a:r>
              <a:rPr lang="en-US" sz="2400" b="1" dirty="0" smtClean="0">
                <a:solidFill>
                  <a:srgbClr val="FFFF00"/>
                </a:solidFill>
                <a:latin typeface="+mn-lt"/>
              </a:rPr>
              <a:t>years, </a:t>
            </a:r>
            <a:r>
              <a:rPr lang="en-US" sz="2400" b="1" dirty="0">
                <a:solidFill>
                  <a:srgbClr val="FFFF00"/>
                </a:solidFill>
                <a:latin typeface="+mn-lt"/>
              </a:rPr>
              <a:t>the country would stretch across the continent!</a:t>
            </a:r>
          </a:p>
        </p:txBody>
      </p:sp>
      <p:sp>
        <p:nvSpPr>
          <p:cNvPr id="6" name="TextBox 5"/>
          <p:cNvSpPr txBox="1"/>
          <p:nvPr/>
        </p:nvSpPr>
        <p:spPr>
          <a:xfrm>
            <a:off x="810610" y="5954844"/>
            <a:ext cx="1018190" cy="369332"/>
          </a:xfrm>
          <a:prstGeom prst="rect">
            <a:avLst/>
          </a:prstGeom>
          <a:solidFill>
            <a:schemeClr val="bg1"/>
          </a:solidFill>
        </p:spPr>
        <p:txBody>
          <a:bodyPr wrap="square" rtlCol="0">
            <a:spAutoFit/>
          </a:bodyPr>
          <a:lstStyle/>
          <a:p>
            <a:r>
              <a:rPr lang="en-US" b="1" dirty="0" smtClean="0">
                <a:latin typeface="+mn-lt"/>
              </a:rPr>
              <a:t>QUIZ 10</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3000"/>
                                        <p:tgtEl>
                                          <p:spTgt spid="118786"/>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3C3E69F5-8984-4FF3-8E0A-C1B910095408}" type="slidenum">
              <a:rPr lang="en-US"/>
              <a:pPr>
                <a:defRPr/>
              </a:pPr>
              <a:t>16</a:t>
            </a:fld>
            <a:endParaRPr lang="en-US" dirty="0"/>
          </a:p>
        </p:txBody>
      </p:sp>
      <p:sp>
        <p:nvSpPr>
          <p:cNvPr id="17" name="TextBox 16"/>
          <p:cNvSpPr txBox="1">
            <a:spLocks noChangeArrowheads="1"/>
          </p:cNvSpPr>
          <p:nvPr/>
        </p:nvSpPr>
        <p:spPr bwMode="auto">
          <a:xfrm>
            <a:off x="609600" y="990600"/>
            <a:ext cx="7086600" cy="707886"/>
          </a:xfrm>
          <a:prstGeom prst="rect">
            <a:avLst/>
          </a:prstGeom>
          <a:noFill/>
          <a:ln w="9525">
            <a:noFill/>
            <a:miter lim="800000"/>
            <a:headEnd/>
            <a:tailEnd/>
          </a:ln>
        </p:spPr>
        <p:txBody>
          <a:bodyPr wrap="square">
            <a:spAutoFit/>
          </a:bodyPr>
          <a:lstStyle/>
          <a:p>
            <a:pPr>
              <a:defRPr/>
            </a:pPr>
            <a:r>
              <a:rPr lang="en-US" sz="2000" b="1" dirty="0" smtClean="0">
                <a:solidFill>
                  <a:schemeClr val="bg1">
                    <a:lumMod val="95000"/>
                  </a:schemeClr>
                </a:solidFill>
                <a:latin typeface="+mn-lt"/>
              </a:rPr>
              <a:t>When you see this icon, it means that you will need to know most of the information on that slide!</a:t>
            </a:r>
            <a:endParaRPr lang="en-US" sz="2000" b="1" dirty="0">
              <a:solidFill>
                <a:schemeClr val="bg1">
                  <a:lumMod val="95000"/>
                </a:schemeClr>
              </a:solidFill>
              <a:latin typeface="+mn-lt"/>
            </a:endParaRPr>
          </a:p>
        </p:txBody>
      </p:sp>
      <p:sp>
        <p:nvSpPr>
          <p:cNvPr id="6" name="TextBox 5"/>
          <p:cNvSpPr txBox="1">
            <a:spLocks noChangeArrowheads="1"/>
          </p:cNvSpPr>
          <p:nvPr/>
        </p:nvSpPr>
        <p:spPr bwMode="auto">
          <a:xfrm>
            <a:off x="609600" y="304800"/>
            <a:ext cx="7620000" cy="707886"/>
          </a:xfrm>
          <a:prstGeom prst="rect">
            <a:avLst/>
          </a:prstGeom>
          <a:noFill/>
          <a:ln w="9525">
            <a:noFill/>
            <a:miter lim="800000"/>
            <a:headEnd/>
            <a:tailEnd/>
          </a:ln>
        </p:spPr>
        <p:txBody>
          <a:bodyPr wrap="square">
            <a:spAutoFit/>
          </a:bodyPr>
          <a:lstStyle/>
          <a:p>
            <a:pPr>
              <a:defRPr/>
            </a:pPr>
            <a:r>
              <a:rPr lang="en-US" sz="2000" b="1" dirty="0" smtClean="0">
                <a:solidFill>
                  <a:srgbClr val="FF0000"/>
                </a:solidFill>
                <a:latin typeface="+mn-lt"/>
              </a:rPr>
              <a:t>I will be giving you a lot of information, but some of it is meant only to give you some extra explanations and will not be on your quizzes.</a:t>
            </a:r>
            <a:endParaRPr lang="en-US" sz="2000" b="1" dirty="0">
              <a:solidFill>
                <a:srgbClr val="FF0000"/>
              </a:solidFill>
              <a:latin typeface="+mn-lt"/>
            </a:endParaRPr>
          </a:p>
        </p:txBody>
      </p:sp>
      <p:pic>
        <p:nvPicPr>
          <p:cNvPr id="8" name="Picture 6" descr="http://www.cksinfo.com/clipart/office/supplies/notesandmemos/note.png"/>
          <p:cNvPicPr>
            <a:picLocks noChangeAspect="1" noChangeArrowheads="1"/>
          </p:cNvPicPr>
          <p:nvPr/>
        </p:nvPicPr>
        <p:blipFill>
          <a:blip r:embed="rId2" cstate="print"/>
          <a:srcRect/>
          <a:stretch>
            <a:fillRect/>
          </a:stretch>
        </p:blipFill>
        <p:spPr bwMode="auto">
          <a:xfrm>
            <a:off x="7467600" y="990600"/>
            <a:ext cx="1066800" cy="1066800"/>
          </a:xfrm>
          <a:prstGeom prst="rect">
            <a:avLst/>
          </a:prstGeom>
          <a:noFill/>
        </p:spPr>
      </p:pic>
      <p:sp>
        <p:nvSpPr>
          <p:cNvPr id="10" name="TextBox 9"/>
          <p:cNvSpPr txBox="1">
            <a:spLocks noChangeArrowheads="1"/>
          </p:cNvSpPr>
          <p:nvPr/>
        </p:nvSpPr>
        <p:spPr bwMode="auto">
          <a:xfrm>
            <a:off x="457200" y="1752600"/>
            <a:ext cx="6096000" cy="707886"/>
          </a:xfrm>
          <a:prstGeom prst="rect">
            <a:avLst/>
          </a:prstGeom>
          <a:noFill/>
          <a:ln w="9525">
            <a:noFill/>
            <a:miter lim="800000"/>
            <a:headEnd/>
            <a:tailEnd/>
          </a:ln>
        </p:spPr>
        <p:txBody>
          <a:bodyPr wrap="square">
            <a:spAutoFit/>
          </a:bodyPr>
          <a:lstStyle/>
          <a:p>
            <a:pPr>
              <a:defRPr/>
            </a:pPr>
            <a:r>
              <a:rPr lang="en-US" sz="2000" b="1" dirty="0" smtClean="0">
                <a:solidFill>
                  <a:srgbClr val="00B0F0"/>
                </a:solidFill>
                <a:latin typeface="+mn-lt"/>
              </a:rPr>
              <a:t>A smaller one next to a sentence means you need to know that piece of information for a quiz!</a:t>
            </a:r>
            <a:endParaRPr lang="en-US" sz="2000" b="1" dirty="0">
              <a:solidFill>
                <a:srgbClr val="00B0F0"/>
              </a:solidFill>
              <a:latin typeface="+mn-lt"/>
            </a:endParaRPr>
          </a:p>
        </p:txBody>
      </p:sp>
      <p:pic>
        <p:nvPicPr>
          <p:cNvPr id="11" name="Picture 6" descr="http://www.cksinfo.com/clipart/office/supplies/notesandmemos/note.png"/>
          <p:cNvPicPr>
            <a:picLocks noChangeAspect="1" noChangeArrowheads="1"/>
          </p:cNvPicPr>
          <p:nvPr/>
        </p:nvPicPr>
        <p:blipFill>
          <a:blip r:embed="rId2" cstate="print"/>
          <a:srcRect/>
          <a:stretch>
            <a:fillRect/>
          </a:stretch>
        </p:blipFill>
        <p:spPr bwMode="auto">
          <a:xfrm>
            <a:off x="5410200" y="2133600"/>
            <a:ext cx="381000" cy="381000"/>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3B718B6-1EBD-42AC-AED4-1F5645D08D72}" type="slidenum">
              <a:rPr lang="en-US"/>
              <a:pPr>
                <a:defRPr/>
              </a:pPr>
              <a:t>17</a:t>
            </a:fld>
            <a:endParaRPr lang="en-US"/>
          </a:p>
        </p:txBody>
      </p:sp>
      <p:sp>
        <p:nvSpPr>
          <p:cNvPr id="2" name="Title 1"/>
          <p:cNvSpPr>
            <a:spLocks noGrp="1"/>
          </p:cNvSpPr>
          <p:nvPr>
            <p:ph type="ctrTitle"/>
          </p:nvPr>
        </p:nvSpPr>
        <p:spPr>
          <a:xfrm>
            <a:off x="1295400" y="1524000"/>
            <a:ext cx="3657600" cy="1676400"/>
          </a:xfrm>
        </p:spPr>
        <p:txBody>
          <a:bodyPr rtlCol="0">
            <a:noAutofit/>
          </a:bodyPr>
          <a:lstStyle/>
          <a:p>
            <a:pPr eaLnBrk="1" fontAlgn="auto" hangingPunct="1">
              <a:spcAft>
                <a:spcPts val="0"/>
              </a:spcAft>
              <a:defRPr/>
            </a:pPr>
            <a:r>
              <a:rPr lang="en-US" sz="7200" dirty="0" smtClean="0">
                <a:solidFill>
                  <a:schemeClr val="bg1"/>
                </a:solidFill>
                <a:latin typeface="Cathedral" pitchFamily="2" charset="0"/>
                <a:ea typeface="Almeria" pitchFamily="2" charset="0"/>
              </a:rPr>
              <a:t/>
            </a:r>
            <a:br>
              <a:rPr lang="en-US" sz="7200" dirty="0" smtClean="0">
                <a:solidFill>
                  <a:schemeClr val="bg1"/>
                </a:solidFill>
                <a:latin typeface="Cathedral" pitchFamily="2" charset="0"/>
                <a:ea typeface="Almeria" pitchFamily="2" charset="0"/>
              </a:rPr>
            </a:br>
            <a:r>
              <a:rPr lang="en-US" sz="7200" dirty="0" smtClean="0">
                <a:solidFill>
                  <a:schemeClr val="bg1"/>
                </a:solidFill>
                <a:effectLst>
                  <a:outerShdw blurRad="38100" dist="38100" dir="2700000" algn="tl">
                    <a:srgbClr val="000000">
                      <a:alpha val="43137"/>
                    </a:srgbClr>
                  </a:outerShdw>
                </a:effectLst>
                <a:latin typeface="Antique" pitchFamily="18" charset="0"/>
                <a:ea typeface="Almeria" pitchFamily="2" charset="0"/>
              </a:rPr>
              <a:t>British</a:t>
            </a:r>
            <a:r>
              <a:rPr lang="en-US" sz="7200" dirty="0" smtClean="0">
                <a:solidFill>
                  <a:schemeClr val="bg1"/>
                </a:solidFill>
                <a:effectLst>
                  <a:outerShdw blurRad="38100" dist="38100" dir="2700000" algn="tl">
                    <a:srgbClr val="000000">
                      <a:alpha val="43137"/>
                    </a:srgbClr>
                  </a:outerShdw>
                </a:effectLst>
                <a:latin typeface="Cathedral" pitchFamily="2" charset="0"/>
                <a:ea typeface="Almeria" pitchFamily="2" charset="0"/>
              </a:rPr>
              <a:t> </a:t>
            </a:r>
            <a:br>
              <a:rPr lang="en-US" sz="7200" dirty="0" smtClean="0">
                <a:solidFill>
                  <a:schemeClr val="bg1"/>
                </a:solidFill>
                <a:effectLst>
                  <a:outerShdw blurRad="38100" dist="38100" dir="2700000" algn="tl">
                    <a:srgbClr val="000000">
                      <a:alpha val="43137"/>
                    </a:srgbClr>
                  </a:outerShdw>
                </a:effectLst>
                <a:latin typeface="Cathedral" pitchFamily="2" charset="0"/>
                <a:ea typeface="Almeria" pitchFamily="2" charset="0"/>
              </a:rPr>
            </a:br>
            <a:endParaRPr lang="en-US" sz="7200" dirty="0">
              <a:solidFill>
                <a:schemeClr val="bg1"/>
              </a:solidFill>
              <a:effectLst>
                <a:outerShdw blurRad="38100" dist="38100" dir="2700000" algn="tl">
                  <a:srgbClr val="000000">
                    <a:alpha val="43137"/>
                  </a:srgbClr>
                </a:outerShdw>
              </a:effectLst>
              <a:latin typeface="Cathedral" pitchFamily="2" charset="0"/>
              <a:ea typeface="Almeria" pitchFamily="2" charset="0"/>
            </a:endParaRPr>
          </a:p>
        </p:txBody>
      </p:sp>
      <p:pic>
        <p:nvPicPr>
          <p:cNvPr id="4" name="Picture 3" descr="Union Jack.jpg"/>
          <p:cNvPicPr>
            <a:picLocks noChangeAspect="1"/>
          </p:cNvPicPr>
          <p:nvPr/>
        </p:nvPicPr>
        <p:blipFill>
          <a:blip r:embed="rId3" cstate="print"/>
          <a:stretch>
            <a:fillRect/>
          </a:stretch>
        </p:blipFill>
        <p:spPr>
          <a:xfrm>
            <a:off x="3505200" y="457200"/>
            <a:ext cx="1981200" cy="9969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800600" y="1752600"/>
            <a:ext cx="2667000" cy="1189038"/>
          </a:xfrm>
          <a:prstGeom prst="rect">
            <a:avLst/>
          </a:prstGeom>
          <a:noFill/>
        </p:spPr>
        <p:txBody>
          <a:bodyPr>
            <a:spAutoFit/>
          </a:bodyPr>
          <a:lstStyle/>
          <a:p>
            <a:pPr fontAlgn="auto">
              <a:spcBef>
                <a:spcPts val="0"/>
              </a:spcBef>
              <a:spcAft>
                <a:spcPts val="0"/>
              </a:spcAft>
              <a:defRPr/>
            </a:pPr>
            <a:r>
              <a:rPr lang="en-US" sz="7200" u="sng" dirty="0">
                <a:solidFill>
                  <a:srgbClr val="FFFFFF"/>
                </a:solidFill>
                <a:effectLst>
                  <a:outerShdw blurRad="38100" dist="38100" dir="2700000" algn="tl">
                    <a:srgbClr val="000000">
                      <a:alpha val="43137"/>
                    </a:srgbClr>
                  </a:outerShdw>
                </a:effectLst>
                <a:latin typeface="Antique" pitchFamily="18" charset="0"/>
                <a:ea typeface="Almeria" pitchFamily="2" charset="0"/>
              </a:rPr>
              <a:t>Allies</a:t>
            </a:r>
            <a:endParaRPr lang="en-US" sz="7200" u="sng" dirty="0">
              <a:solidFill>
                <a:srgbClr val="FFFFFF"/>
              </a:solidFill>
              <a:effectLst>
                <a:outerShdw blurRad="38100" dist="38100" dir="2700000" algn="tl">
                  <a:srgbClr val="000000">
                    <a:alpha val="43137"/>
                  </a:srgbClr>
                </a:outerShdw>
              </a:effectLst>
              <a:latin typeface="Antique" pitchFamily="18" charset="0"/>
            </a:endParaRPr>
          </a:p>
        </p:txBody>
      </p:sp>
      <p:sp>
        <p:nvSpPr>
          <p:cNvPr id="6" name="TextBox 5"/>
          <p:cNvSpPr txBox="1">
            <a:spLocks noChangeArrowheads="1"/>
          </p:cNvSpPr>
          <p:nvPr/>
        </p:nvSpPr>
        <p:spPr bwMode="auto">
          <a:xfrm>
            <a:off x="4267200" y="2743200"/>
            <a:ext cx="609600" cy="523875"/>
          </a:xfrm>
          <a:prstGeom prst="rect">
            <a:avLst/>
          </a:prstGeom>
          <a:noFill/>
          <a:ln w="9525">
            <a:noFill/>
            <a:miter lim="800000"/>
            <a:headEnd/>
            <a:tailEnd/>
          </a:ln>
        </p:spPr>
        <p:txBody>
          <a:bodyPr>
            <a:spAutoFit/>
          </a:bodyPr>
          <a:lstStyle/>
          <a:p>
            <a:pPr>
              <a:defRPr/>
            </a:pPr>
            <a:r>
              <a:rPr lang="en-US" sz="2800" dirty="0">
                <a:solidFill>
                  <a:srgbClr val="FFFFFF"/>
                </a:solidFill>
                <a:effectLst>
                  <a:outerShdw blurRad="38100" dist="38100" dir="2700000" algn="tl">
                    <a:srgbClr val="000000">
                      <a:alpha val="43137"/>
                    </a:srgbClr>
                  </a:outerShdw>
                </a:effectLst>
                <a:latin typeface="Antique"/>
              </a:rPr>
              <a:t>In</a:t>
            </a:r>
            <a:endParaRPr lang="en-US" sz="2400" dirty="0">
              <a:solidFill>
                <a:srgbClr val="FFFFFF"/>
              </a:solidFill>
              <a:effectLst>
                <a:outerShdw blurRad="38100" dist="38100" dir="2700000" algn="tl">
                  <a:srgbClr val="000000">
                    <a:alpha val="43137"/>
                  </a:srgbClr>
                </a:outerShdw>
              </a:effectLst>
              <a:latin typeface="Antique"/>
            </a:endParaRPr>
          </a:p>
        </p:txBody>
      </p:sp>
      <p:sp>
        <p:nvSpPr>
          <p:cNvPr id="8" name="TextBox 7"/>
          <p:cNvSpPr txBox="1">
            <a:spLocks noChangeArrowheads="1"/>
          </p:cNvSpPr>
          <p:nvPr/>
        </p:nvSpPr>
        <p:spPr bwMode="auto">
          <a:xfrm>
            <a:off x="2590800" y="3048000"/>
            <a:ext cx="4343400" cy="1189038"/>
          </a:xfrm>
          <a:prstGeom prst="rect">
            <a:avLst/>
          </a:prstGeom>
          <a:noFill/>
          <a:ln w="9525">
            <a:noFill/>
            <a:miter lim="800000"/>
            <a:headEnd/>
            <a:tailEnd/>
          </a:ln>
        </p:spPr>
        <p:txBody>
          <a:bodyPr>
            <a:spAutoFit/>
          </a:bodyPr>
          <a:lstStyle/>
          <a:p>
            <a:pPr>
              <a:defRPr/>
            </a:pPr>
            <a:r>
              <a:rPr lang="en-US" sz="7200" dirty="0">
                <a:solidFill>
                  <a:srgbClr val="FFFFFF"/>
                </a:solidFill>
                <a:effectLst>
                  <a:outerShdw blurRad="38100" dist="38100" dir="2700000" algn="tl">
                    <a:srgbClr val="000000">
                      <a:alpha val="43137"/>
                    </a:srgbClr>
                  </a:outerShdw>
                </a:effectLst>
                <a:latin typeface="Antique"/>
              </a:rPr>
              <a:t>America</a:t>
            </a:r>
          </a:p>
        </p:txBody>
      </p:sp>
      <p:pic>
        <p:nvPicPr>
          <p:cNvPr id="9" name="CD Audio 8">
            <a:hlinkClick r:id="" action="ppaction://media"/>
          </p:cNvPr>
          <p:cNvPicPr>
            <a:picLocks noRot="1" noChangeAspect="1"/>
          </p:cNvPicPr>
          <p:nvPr>
            <a:audioCd>
              <a:st track="2"/>
              <a:end track="19" time="273"/>
            </a:audioCd>
          </p:nvPr>
        </p:nvPicPr>
        <p:blipFill>
          <a:blip r:embed="rId4" cstate="print"/>
          <a:stretch>
            <a:fillRect/>
          </a:stretch>
        </p:blipFill>
        <p:spPr>
          <a:xfrm>
            <a:off x="4419600" y="3276600"/>
            <a:ext cx="304800" cy="30480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0" presetClass="entr" presetSubtype="0" fill="hold" nodeType="afterEffect">
                                  <p:stCondLst>
                                    <p:cond delay="3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0"/>
                                        <p:tgtEl>
                                          <p:spTgt spid="4"/>
                                        </p:tgtEl>
                                      </p:cBhvr>
                                    </p:animEffect>
                                  </p:childTnLst>
                                </p:cTn>
                              </p:par>
                            </p:childTnLst>
                          </p:cTn>
                        </p:par>
                        <p:par>
                          <p:cTn id="11" fill="hold">
                            <p:stCondLst>
                              <p:cond delay="6000"/>
                            </p:stCondLst>
                            <p:childTnLst>
                              <p:par>
                                <p:cTn id="12" presetID="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3000" fill="hold"/>
                                        <p:tgtEl>
                                          <p:spTgt spid="2"/>
                                        </p:tgtEl>
                                        <p:attrNameLst>
                                          <p:attrName>ppt_x</p:attrName>
                                        </p:attrNameLst>
                                      </p:cBhvr>
                                      <p:tavLst>
                                        <p:tav tm="0">
                                          <p:val>
                                            <p:strVal val="0-#ppt_w/2"/>
                                          </p:val>
                                        </p:tav>
                                        <p:tav tm="100000">
                                          <p:val>
                                            <p:strVal val="#ppt_x"/>
                                          </p:val>
                                        </p:tav>
                                      </p:tavLst>
                                    </p:anim>
                                    <p:anim calcmode="lin" valueType="num">
                                      <p:cBhvr additive="base">
                                        <p:cTn id="15" dur="30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0" fill="hold"/>
                                        <p:tgtEl>
                                          <p:spTgt spid="5"/>
                                        </p:tgtEl>
                                        <p:attrNameLst>
                                          <p:attrName>ppt_x</p:attrName>
                                        </p:attrNameLst>
                                      </p:cBhvr>
                                      <p:tavLst>
                                        <p:tav tm="0">
                                          <p:val>
                                            <p:strVal val="1+#ppt_w/2"/>
                                          </p:val>
                                        </p:tav>
                                        <p:tav tm="100000">
                                          <p:val>
                                            <p:strVal val="#ppt_x"/>
                                          </p:val>
                                        </p:tav>
                                      </p:tavLst>
                                    </p:anim>
                                    <p:anim calcmode="lin" valueType="num">
                                      <p:cBhvr additive="base">
                                        <p:cTn id="19" dur="30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9000"/>
                            </p:stCondLst>
                            <p:childTnLst>
                              <p:par>
                                <p:cTn id="21" presetID="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0" fill="hold"/>
                                        <p:tgtEl>
                                          <p:spTgt spid="6"/>
                                        </p:tgtEl>
                                        <p:attrNameLst>
                                          <p:attrName>ppt_x</p:attrName>
                                        </p:attrNameLst>
                                      </p:cBhvr>
                                      <p:tavLst>
                                        <p:tav tm="0">
                                          <p:val>
                                            <p:strVal val="#ppt_x"/>
                                          </p:val>
                                        </p:tav>
                                        <p:tav tm="100000">
                                          <p:val>
                                            <p:strVal val="#ppt_x"/>
                                          </p:val>
                                        </p:tav>
                                      </p:tavLst>
                                    </p:anim>
                                    <p:anim calcmode="lin" valueType="num">
                                      <p:cBhvr additive="base">
                                        <p:cTn id="24" dur="3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3000" fill="hold"/>
                                        <p:tgtEl>
                                          <p:spTgt spid="8"/>
                                        </p:tgtEl>
                                        <p:attrNameLst>
                                          <p:attrName>ppt_x</p:attrName>
                                        </p:attrNameLst>
                                      </p:cBhvr>
                                      <p:tavLst>
                                        <p:tav tm="0">
                                          <p:val>
                                            <p:strVal val="#ppt_x"/>
                                          </p:val>
                                        </p:tav>
                                        <p:tav tm="100000">
                                          <p:val>
                                            <p:strVal val="#ppt_x"/>
                                          </p:val>
                                        </p:tav>
                                      </p:tavLst>
                                    </p:anim>
                                    <p:anim calcmode="lin" valueType="num">
                                      <p:cBhvr additive="base">
                                        <p:cTn id="2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79" showWhenStopped="0">
                <p:cTn id="29"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2"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FF3AC71D-21B5-4AD9-825F-CF39955C911B}" type="slidenum">
              <a:rPr lang="en-US"/>
              <a:pPr>
                <a:defRPr/>
              </a:pPr>
              <a:t>18</a:t>
            </a:fld>
            <a:endParaRPr lang="en-US"/>
          </a:p>
        </p:txBody>
      </p:sp>
      <p:sp>
        <p:nvSpPr>
          <p:cNvPr id="2" name="Title 1"/>
          <p:cNvSpPr>
            <a:spLocks noGrp="1"/>
          </p:cNvSpPr>
          <p:nvPr>
            <p:ph type="title"/>
          </p:nvPr>
        </p:nvSpPr>
        <p:spPr>
          <a:xfrm>
            <a:off x="5334000" y="228600"/>
            <a:ext cx="2819400" cy="1143000"/>
          </a:xfrm>
        </p:spPr>
        <p:txBody>
          <a:bodyPr rtlCol="0">
            <a:noAutofit/>
          </a:bodyPr>
          <a:lstStyle/>
          <a:p>
            <a:pPr eaLnBrk="1" fontAlgn="auto" hangingPunct="1">
              <a:spcAft>
                <a:spcPts val="0"/>
              </a:spcAft>
              <a:defRPr/>
            </a:pPr>
            <a:r>
              <a:rPr lang="en-US" b="1" dirty="0" smtClean="0">
                <a:solidFill>
                  <a:schemeClr val="bg1"/>
                </a:solidFill>
                <a:effectLst>
                  <a:outerShdw blurRad="38100" dist="38100" dir="2700000" algn="tl">
                    <a:srgbClr val="000000">
                      <a:alpha val="43137"/>
                    </a:srgbClr>
                  </a:outerShdw>
                </a:effectLst>
                <a:latin typeface="Antique" pitchFamily="18" charset="0"/>
              </a:rPr>
              <a:t>Loyalists</a:t>
            </a:r>
            <a:endParaRPr lang="en-US" b="1" dirty="0">
              <a:solidFill>
                <a:schemeClr val="bg1"/>
              </a:solidFill>
              <a:effectLst>
                <a:outerShdw blurRad="38100" dist="38100" dir="2700000" algn="tl">
                  <a:srgbClr val="000000">
                    <a:alpha val="43137"/>
                  </a:srgbClr>
                </a:outerShdw>
              </a:effectLst>
              <a:latin typeface="Antique" pitchFamily="18" charset="0"/>
            </a:endParaRPr>
          </a:p>
        </p:txBody>
      </p:sp>
      <p:sp>
        <p:nvSpPr>
          <p:cNvPr id="4" name="TextBox 3"/>
          <p:cNvSpPr txBox="1"/>
          <p:nvPr/>
        </p:nvSpPr>
        <p:spPr>
          <a:xfrm>
            <a:off x="381000" y="304800"/>
            <a:ext cx="3886200" cy="830263"/>
          </a:xfrm>
          <a:prstGeom prst="rect">
            <a:avLst/>
          </a:prstGeom>
          <a:noFill/>
        </p:spPr>
        <p:txBody>
          <a:bodyPr>
            <a:spAutoFit/>
          </a:bodyPr>
          <a:lstStyle/>
          <a:p>
            <a:pPr fontAlgn="auto">
              <a:spcBef>
                <a:spcPts val="0"/>
              </a:spcBef>
              <a:spcAft>
                <a:spcPts val="0"/>
              </a:spcAft>
              <a:defRPr/>
            </a:pPr>
            <a:r>
              <a:rPr lang="en-US" sz="2400" b="1" dirty="0">
                <a:solidFill>
                  <a:srgbClr val="FFFF00"/>
                </a:solidFill>
                <a:effectLst>
                  <a:outerShdw blurRad="38100" dist="38100" dir="2700000" algn="tl">
                    <a:srgbClr val="000000">
                      <a:alpha val="43137"/>
                    </a:srgbClr>
                  </a:outerShdw>
                </a:effectLst>
                <a:latin typeface="+mn-lt"/>
              </a:rPr>
              <a:t>Loyalists made up 1/3 of the population of Americans.</a:t>
            </a:r>
          </a:p>
        </p:txBody>
      </p:sp>
      <p:sp>
        <p:nvSpPr>
          <p:cNvPr id="5" name="TextBox 4"/>
          <p:cNvSpPr txBox="1"/>
          <p:nvPr/>
        </p:nvSpPr>
        <p:spPr>
          <a:xfrm>
            <a:off x="762000" y="3733800"/>
            <a:ext cx="8382000" cy="523875"/>
          </a:xfrm>
          <a:prstGeom prst="rect">
            <a:avLst/>
          </a:prstGeom>
          <a:noFill/>
        </p:spPr>
        <p:txBody>
          <a:bodyPr>
            <a:spAutoFit/>
          </a:bodyPr>
          <a:lstStyle/>
          <a:p>
            <a:pPr>
              <a:defRPr/>
            </a:pPr>
            <a:r>
              <a:rPr lang="en-US" sz="2800" b="1" dirty="0">
                <a:solidFill>
                  <a:schemeClr val="bg1"/>
                </a:solidFill>
                <a:latin typeface="Calibri" pitchFamily="34" charset="0"/>
              </a:rPr>
              <a:t> </a:t>
            </a:r>
            <a:endParaRPr lang="en-US" sz="2800" b="1" dirty="0">
              <a:solidFill>
                <a:srgbClr val="FFFF00"/>
              </a:solidFill>
              <a:effectLst>
                <a:outerShdw blurRad="38100" dist="38100" dir="2700000" algn="tl">
                  <a:srgbClr val="000000"/>
                </a:outerShdw>
              </a:effectLst>
              <a:latin typeface="Calibri" pitchFamily="34" charset="0"/>
            </a:endParaRPr>
          </a:p>
        </p:txBody>
      </p:sp>
      <p:pic>
        <p:nvPicPr>
          <p:cNvPr id="8" name="Picture 7" descr="Loyalist2a.jpg"/>
          <p:cNvPicPr>
            <a:picLocks noChangeAspect="1"/>
          </p:cNvPicPr>
          <p:nvPr/>
        </p:nvPicPr>
        <p:blipFill>
          <a:blip r:embed="rId2" cstate="print"/>
          <a:srcRect l="7265" r="5551" b="3333"/>
          <a:stretch>
            <a:fillRect/>
          </a:stretch>
        </p:blipFill>
        <p:spPr>
          <a:xfrm flipH="1">
            <a:off x="8153400" y="228600"/>
            <a:ext cx="473449" cy="1143000"/>
          </a:xfrm>
          <a:prstGeom prst="ellipse">
            <a:avLst/>
          </a:prstGeom>
          <a:ln>
            <a:noFill/>
          </a:ln>
          <a:effectLst>
            <a:outerShdw blurRad="292100" dist="139700" dir="2700000" algn="tl" rotWithShape="0">
              <a:srgbClr val="333333">
                <a:alpha val="65000"/>
              </a:srgbClr>
            </a:outerShdw>
          </a:effectLst>
        </p:spPr>
      </p:pic>
      <p:pic>
        <p:nvPicPr>
          <p:cNvPr id="6" name="Picture 5" descr="Union Jack.jpg"/>
          <p:cNvPicPr>
            <a:picLocks noChangeAspect="1"/>
          </p:cNvPicPr>
          <p:nvPr/>
        </p:nvPicPr>
        <p:blipFill>
          <a:blip r:embed="rId3" cstate="print"/>
          <a:stretch>
            <a:fillRect/>
          </a:stretch>
        </p:blipFill>
        <p:spPr>
          <a:xfrm>
            <a:off x="6400800" y="228600"/>
            <a:ext cx="604838" cy="3048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143000" y="1143000"/>
            <a:ext cx="6400800" cy="461963"/>
          </a:xfrm>
          <a:prstGeom prst="rect">
            <a:avLst/>
          </a:prstGeom>
          <a:noFill/>
        </p:spPr>
        <p:txBody>
          <a:bodyPr>
            <a:spAutoFit/>
          </a:bodyPr>
          <a:lstStyle/>
          <a:p>
            <a:pPr>
              <a:defRPr/>
            </a:pPr>
            <a:r>
              <a:rPr lang="en-US" sz="2400" b="1" dirty="0">
                <a:solidFill>
                  <a:srgbClr val="002060"/>
                </a:solidFill>
                <a:effectLst>
                  <a:outerShdw blurRad="38100" dist="38100" dir="2700000" algn="tl">
                    <a:srgbClr val="000000"/>
                  </a:outerShdw>
                </a:effectLst>
                <a:latin typeface="Calibri" pitchFamily="34" charset="0"/>
              </a:rPr>
              <a:t>They were loyal to the King for different reasons:</a:t>
            </a:r>
            <a:endParaRPr lang="en-US" sz="2400" dirty="0">
              <a:solidFill>
                <a:srgbClr val="002060"/>
              </a:solidFill>
            </a:endParaRPr>
          </a:p>
        </p:txBody>
      </p:sp>
      <p:sp>
        <p:nvSpPr>
          <p:cNvPr id="19" name="Rectangle 18"/>
          <p:cNvSpPr>
            <a:spLocks noChangeArrowheads="1"/>
          </p:cNvSpPr>
          <p:nvPr/>
        </p:nvSpPr>
        <p:spPr bwMode="auto">
          <a:xfrm>
            <a:off x="685800" y="1600200"/>
            <a:ext cx="7620000" cy="830263"/>
          </a:xfrm>
          <a:prstGeom prst="rect">
            <a:avLst/>
          </a:prstGeom>
          <a:noFill/>
          <a:ln w="9525">
            <a:noFill/>
            <a:miter lim="800000"/>
            <a:headEnd/>
            <a:tailEnd/>
          </a:ln>
        </p:spPr>
        <p:txBody>
          <a:bodyPr>
            <a:spAutoFit/>
          </a:bodyPr>
          <a:lstStyle/>
          <a:p>
            <a:pPr>
              <a:buFontTx/>
              <a:buAutoNum type="arabicPeriod"/>
            </a:pPr>
            <a:r>
              <a:rPr lang="en-US" sz="2400" b="1">
                <a:solidFill>
                  <a:srgbClr val="FFFFFF"/>
                </a:solidFill>
                <a:latin typeface="Calibri" pitchFamily="34" charset="0"/>
              </a:rPr>
              <a:t> They believed he had the right to rule and that his laws were fair.</a:t>
            </a:r>
          </a:p>
        </p:txBody>
      </p:sp>
      <p:sp>
        <p:nvSpPr>
          <p:cNvPr id="20" name="Rectangle 19"/>
          <p:cNvSpPr>
            <a:spLocks noChangeArrowheads="1"/>
          </p:cNvSpPr>
          <p:nvPr/>
        </p:nvSpPr>
        <p:spPr bwMode="auto">
          <a:xfrm>
            <a:off x="2438400" y="1981200"/>
            <a:ext cx="5791200" cy="461963"/>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2. They were afraid of British soldiers.</a:t>
            </a:r>
          </a:p>
        </p:txBody>
      </p:sp>
      <p:sp>
        <p:nvSpPr>
          <p:cNvPr id="21" name="Rectangle 20"/>
          <p:cNvSpPr>
            <a:spLocks noChangeArrowheads="1"/>
          </p:cNvSpPr>
          <p:nvPr/>
        </p:nvSpPr>
        <p:spPr bwMode="auto">
          <a:xfrm>
            <a:off x="685800" y="2514600"/>
            <a:ext cx="8305800" cy="830263"/>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3. They had family in England and didn’t want the British to punish them if their American relatives helped the </a:t>
            </a:r>
            <a:r>
              <a:rPr lang="en-US" sz="2400" b="1" u="sng" dirty="0">
                <a:solidFill>
                  <a:srgbClr val="FFFFFF"/>
                </a:solidFill>
                <a:latin typeface="Calibri" pitchFamily="34" charset="0"/>
              </a:rPr>
              <a:t>Patriots</a:t>
            </a:r>
            <a:r>
              <a:rPr lang="en-US" sz="2400" b="1" dirty="0">
                <a:solidFill>
                  <a:srgbClr val="FFFFFF"/>
                </a:solidFill>
                <a:latin typeface="Calibri" pitchFamily="34" charset="0"/>
              </a:rPr>
              <a:t>!</a:t>
            </a:r>
          </a:p>
        </p:txBody>
      </p:sp>
      <p:sp>
        <p:nvSpPr>
          <p:cNvPr id="22" name="Rectangle 21"/>
          <p:cNvSpPr>
            <a:spLocks noChangeArrowheads="1"/>
          </p:cNvSpPr>
          <p:nvPr/>
        </p:nvSpPr>
        <p:spPr bwMode="auto">
          <a:xfrm>
            <a:off x="685800" y="3429000"/>
            <a:ext cx="8001000" cy="461963"/>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4. They felt that a government run by rich </a:t>
            </a:r>
            <a:r>
              <a:rPr lang="en-US" sz="2400" b="1" u="sng" dirty="0">
                <a:solidFill>
                  <a:srgbClr val="FFFF00"/>
                </a:solidFill>
                <a:latin typeface="Calibri" pitchFamily="34" charset="0"/>
              </a:rPr>
              <a:t>Patriots</a:t>
            </a:r>
            <a:r>
              <a:rPr lang="en-US" sz="2400" b="1" dirty="0">
                <a:solidFill>
                  <a:srgbClr val="FFFF00"/>
                </a:solidFill>
                <a:latin typeface="Calibri" pitchFamily="34" charset="0"/>
              </a:rPr>
              <a:t> was worse!</a:t>
            </a:r>
          </a:p>
        </p:txBody>
      </p:sp>
      <p:pic>
        <p:nvPicPr>
          <p:cNvPr id="13" name="Picture 6" descr="http://www.cksinfo.com/clipart/office/supplies/notesandmemos/note.png"/>
          <p:cNvPicPr>
            <a:picLocks noChangeAspect="1" noChangeArrowheads="1"/>
          </p:cNvPicPr>
          <p:nvPr/>
        </p:nvPicPr>
        <p:blipFill>
          <a:blip r:embed="rId4" cstate="print"/>
          <a:srcRect/>
          <a:stretch>
            <a:fillRect/>
          </a:stretch>
        </p:blipFill>
        <p:spPr bwMode="auto">
          <a:xfrm>
            <a:off x="7696200" y="4343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3000" fill="hold"/>
                                        <p:tgtEl>
                                          <p:spTgt spid="2"/>
                                        </p:tgtEl>
                                        <p:attrNameLst>
                                          <p:attrName>ppt_w</p:attrName>
                                        </p:attrNameLst>
                                      </p:cBhvr>
                                      <p:tavLst>
                                        <p:tav tm="0">
                                          <p:val>
                                            <p:strVal val="#ppt_w*0.70"/>
                                          </p:val>
                                        </p:tav>
                                        <p:tav tm="100000">
                                          <p:val>
                                            <p:strVal val="#ppt_w"/>
                                          </p:val>
                                        </p:tav>
                                      </p:tavLst>
                                    </p:anim>
                                    <p:anim calcmode="lin" valueType="num">
                                      <p:cBhvr>
                                        <p:cTn id="13" dur="3000" fill="hold"/>
                                        <p:tgtEl>
                                          <p:spTgt spid="2"/>
                                        </p:tgtEl>
                                        <p:attrNameLst>
                                          <p:attrName>ppt_h</p:attrName>
                                        </p:attrNameLst>
                                      </p:cBhvr>
                                      <p:tavLst>
                                        <p:tav tm="0">
                                          <p:val>
                                            <p:strVal val="#ppt_h"/>
                                          </p:val>
                                        </p:tav>
                                        <p:tav tm="100000">
                                          <p:val>
                                            <p:strVal val="#ppt_h"/>
                                          </p:val>
                                        </p:tav>
                                      </p:tavLst>
                                    </p:anim>
                                    <p:animEffect transition="in" filter="fade">
                                      <p:cBhvr>
                                        <p:cTn id="14" dur="3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3000" fill="hold"/>
                                        <p:tgtEl>
                                          <p:spTgt spid="6"/>
                                        </p:tgtEl>
                                        <p:attrNameLst>
                                          <p:attrName>ppt_w</p:attrName>
                                        </p:attrNameLst>
                                      </p:cBhvr>
                                      <p:tavLst>
                                        <p:tav tm="0">
                                          <p:val>
                                            <p:strVal val="#ppt_w*0.70"/>
                                          </p:val>
                                        </p:tav>
                                        <p:tav tm="100000">
                                          <p:val>
                                            <p:strVal val="#ppt_w"/>
                                          </p:val>
                                        </p:tav>
                                      </p:tavLst>
                                    </p:anim>
                                    <p:anim calcmode="lin" valueType="num">
                                      <p:cBhvr>
                                        <p:cTn id="18" dur="3000" fill="hold"/>
                                        <p:tgtEl>
                                          <p:spTgt spid="6"/>
                                        </p:tgtEl>
                                        <p:attrNameLst>
                                          <p:attrName>ppt_h</p:attrName>
                                        </p:attrNameLst>
                                      </p:cBhvr>
                                      <p:tavLst>
                                        <p:tav tm="0">
                                          <p:val>
                                            <p:strVal val="#ppt_h"/>
                                          </p:val>
                                        </p:tav>
                                        <p:tav tm="100000">
                                          <p:val>
                                            <p:strVal val="#ppt_h"/>
                                          </p:val>
                                        </p:tav>
                                      </p:tavLst>
                                    </p:anim>
                                    <p:animEffect transition="in" filter="fade">
                                      <p:cBhvr>
                                        <p:cTn id="19" dur="3000"/>
                                        <p:tgtEl>
                                          <p:spTgt spid="6"/>
                                        </p:tgtEl>
                                      </p:cBhvr>
                                    </p:animEffect>
                                  </p:childTnLst>
                                </p:cTn>
                              </p:par>
                              <p:par>
                                <p:cTn id="20" presetID="53"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3000" fill="hold"/>
                                        <p:tgtEl>
                                          <p:spTgt spid="8"/>
                                        </p:tgtEl>
                                        <p:attrNameLst>
                                          <p:attrName>ppt_w</p:attrName>
                                        </p:attrNameLst>
                                      </p:cBhvr>
                                      <p:tavLst>
                                        <p:tav tm="0">
                                          <p:val>
                                            <p:fltVal val="0"/>
                                          </p:val>
                                        </p:tav>
                                        <p:tav tm="100000">
                                          <p:val>
                                            <p:strVal val="#ppt_w"/>
                                          </p:val>
                                        </p:tav>
                                      </p:tavLst>
                                    </p:anim>
                                    <p:anim calcmode="lin" valueType="num">
                                      <p:cBhvr>
                                        <p:cTn id="23" dur="3000" fill="hold"/>
                                        <p:tgtEl>
                                          <p:spTgt spid="8"/>
                                        </p:tgtEl>
                                        <p:attrNameLst>
                                          <p:attrName>ppt_h</p:attrName>
                                        </p:attrNameLst>
                                      </p:cBhvr>
                                      <p:tavLst>
                                        <p:tav tm="0">
                                          <p:val>
                                            <p:fltVal val="0"/>
                                          </p:val>
                                        </p:tav>
                                        <p:tav tm="100000">
                                          <p:val>
                                            <p:strVal val="#ppt_h"/>
                                          </p:val>
                                        </p:tav>
                                      </p:tavLst>
                                    </p:anim>
                                    <p:animEffect transition="in" filter="fade">
                                      <p:cBhvr>
                                        <p:cTn id="24" dur="3000"/>
                                        <p:tgtEl>
                                          <p:spTgt spid="8"/>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3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30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5482C950-11B9-4C81-A4B2-889B1D0176A1}" type="slidenum">
              <a:rPr lang="en-US"/>
              <a:pPr>
                <a:defRPr/>
              </a:pPr>
              <a:t>19</a:t>
            </a:fld>
            <a:endParaRPr lang="en-US"/>
          </a:p>
        </p:txBody>
      </p:sp>
      <p:sp>
        <p:nvSpPr>
          <p:cNvPr id="4" name="TextBox 3"/>
          <p:cNvSpPr txBox="1">
            <a:spLocks noChangeArrowheads="1"/>
          </p:cNvSpPr>
          <p:nvPr/>
        </p:nvSpPr>
        <p:spPr bwMode="auto">
          <a:xfrm>
            <a:off x="838200" y="609600"/>
            <a:ext cx="7543800" cy="3170238"/>
          </a:xfrm>
          <a:prstGeom prst="rect">
            <a:avLst/>
          </a:prstGeom>
          <a:noFill/>
          <a:ln w="9525">
            <a:noFill/>
            <a:miter lim="800000"/>
            <a:headEnd/>
            <a:tailEnd/>
          </a:ln>
        </p:spPr>
        <p:txBody>
          <a:bodyPr>
            <a:spAutoFit/>
            <a:scene3d>
              <a:camera prst="orthographicFront">
                <a:rot lat="0" lon="21299999" rev="0"/>
              </a:camera>
              <a:lightRig rig="threePt" dir="t"/>
            </a:scene3d>
          </a:bodyPr>
          <a:lstStyle/>
          <a:p>
            <a:pPr algn="ctr">
              <a:defRPr/>
            </a:pPr>
            <a:r>
              <a:rPr lang="en-US" sz="4000" b="1" dirty="0">
                <a:solidFill>
                  <a:srgbClr val="FFC000"/>
                </a:solidFill>
              </a:rPr>
              <a:t>LET’S GO BACK AND SEE WHAT INFORMATION WAS ON THAT LAST PAGE AND WHAT IT COULD LOOK LIKE IN YOUR NOTES!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DDC4855-24AA-4C18-B722-47C57EE69EC6}" type="slidenum">
              <a:rPr lang="en-US" smtClean="0"/>
              <a:pPr>
                <a:defRPr/>
              </a:pPr>
              <a:t>2</a:t>
            </a:fld>
            <a:endParaRPr lang="en-US"/>
          </a:p>
        </p:txBody>
      </p:sp>
      <p:pic>
        <p:nvPicPr>
          <p:cNvPr id="5" name="Picture 4" descr="beatles-the-white-album.png"/>
          <p:cNvPicPr>
            <a:picLocks noChangeAspect="1"/>
          </p:cNvPicPr>
          <p:nvPr/>
        </p:nvPicPr>
        <p:blipFill>
          <a:blip r:embed="rId2" cstate="print"/>
          <a:srcRect/>
          <a:stretch>
            <a:fillRect/>
          </a:stretch>
        </p:blipFill>
        <p:spPr bwMode="auto">
          <a:xfrm>
            <a:off x="4572000" y="762000"/>
            <a:ext cx="2514600" cy="2514600"/>
          </a:xfrm>
          <a:prstGeom prst="rect">
            <a:avLst/>
          </a:prstGeom>
          <a:noFill/>
          <a:ln w="9525">
            <a:noFill/>
            <a:miter lim="800000"/>
            <a:headEnd/>
            <a:tailEnd/>
          </a:ln>
        </p:spPr>
      </p:pic>
      <p:sp>
        <p:nvSpPr>
          <p:cNvPr id="6" name="TextBox 5"/>
          <p:cNvSpPr txBox="1">
            <a:spLocks noChangeArrowheads="1"/>
          </p:cNvSpPr>
          <p:nvPr/>
        </p:nvSpPr>
        <p:spPr bwMode="auto">
          <a:xfrm>
            <a:off x="5793828" y="3289738"/>
            <a:ext cx="2438400" cy="923925"/>
          </a:xfrm>
          <a:prstGeom prst="rect">
            <a:avLst/>
          </a:prstGeom>
          <a:noFill/>
          <a:ln w="9525">
            <a:noFill/>
            <a:miter lim="800000"/>
            <a:headEnd/>
            <a:tailEnd/>
          </a:ln>
        </p:spPr>
        <p:txBody>
          <a:bodyPr>
            <a:spAutoFit/>
          </a:bodyPr>
          <a:lstStyle/>
          <a:p>
            <a:r>
              <a:rPr lang="en-US" b="1" dirty="0" smtClean="0">
                <a:solidFill>
                  <a:srgbClr val="FF0000"/>
                </a:solidFill>
              </a:rPr>
              <a:t>“Revolution 1”</a:t>
            </a:r>
            <a:endParaRPr lang="en-US" b="1" dirty="0">
              <a:solidFill>
                <a:srgbClr val="FF0000"/>
              </a:solidFill>
            </a:endParaRPr>
          </a:p>
          <a:p>
            <a:r>
              <a:rPr lang="en-US" b="1" dirty="0">
                <a:solidFill>
                  <a:srgbClr val="FF0000"/>
                </a:solidFill>
              </a:rPr>
              <a:t>The Beatles</a:t>
            </a:r>
          </a:p>
          <a:p>
            <a:r>
              <a:rPr lang="en-US" b="1" dirty="0">
                <a:solidFill>
                  <a:srgbClr val="FF0000"/>
                </a:solidFill>
              </a:rPr>
              <a:t>White Album (1968)</a:t>
            </a:r>
          </a:p>
        </p:txBody>
      </p:sp>
      <p:pic>
        <p:nvPicPr>
          <p:cNvPr id="2" name="Picture 2" descr="http://www.ymskrecordings.com/audio_files/Beatles_White_Album_Rehersals/beatlesWhit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64" b="4616"/>
          <a:stretch/>
        </p:blipFill>
        <p:spPr bwMode="auto">
          <a:xfrm>
            <a:off x="304800" y="1143000"/>
            <a:ext cx="3810000" cy="2774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81843"/>
      </p:ext>
    </p:extLst>
  </p:cSld>
  <p:clrMapOvr>
    <a:masterClrMapping/>
  </p:clrMapOvr>
  <p:transition xmlns:p14="http://schemas.microsoft.com/office/powerpoint/2010/main" spd="slow" advClick="0" advTm="18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par>
                                <p:cTn id="8" presetID="10" presetClass="entr" presetSubtype="0" fill="hold" nodeType="withEffect">
                                  <p:stCondLst>
                                    <p:cond delay="4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0"/>
                                        <p:tgtEl>
                                          <p:spTgt spid="5"/>
                                        </p:tgtEl>
                                      </p:cBhvr>
                                    </p:animEffect>
                                  </p:childTnLst>
                                </p:cTn>
                              </p:par>
                              <p:par>
                                <p:cTn id="11" presetID="10" presetClass="entr" presetSubtype="0" fill="hold" grpId="0" nodeType="withEffect">
                                  <p:stCondLst>
                                    <p:cond delay="5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44217AAA-6681-46AC-A03A-CC6D21BDBC5C}" type="slidenum">
              <a:rPr lang="en-US"/>
              <a:pPr>
                <a:defRPr/>
              </a:pPr>
              <a:t>20</a:t>
            </a:fld>
            <a:endParaRPr lang="en-US"/>
          </a:p>
        </p:txBody>
      </p:sp>
      <p:sp>
        <p:nvSpPr>
          <p:cNvPr id="2" name="Title 1"/>
          <p:cNvSpPr>
            <a:spLocks noGrp="1"/>
          </p:cNvSpPr>
          <p:nvPr>
            <p:ph type="title"/>
          </p:nvPr>
        </p:nvSpPr>
        <p:spPr>
          <a:xfrm>
            <a:off x="3429000" y="228600"/>
            <a:ext cx="1905000" cy="685800"/>
          </a:xfrm>
        </p:spPr>
        <p:txBody>
          <a:bodyPr rtlCol="0">
            <a:noAutofit/>
          </a:bodyPr>
          <a:lstStyle/>
          <a:p>
            <a:pPr eaLnBrk="1" fontAlgn="auto" hangingPunct="1">
              <a:spcAft>
                <a:spcPts val="0"/>
              </a:spcAft>
              <a:defRPr/>
            </a:pPr>
            <a:r>
              <a:rPr lang="en-US" sz="2800" b="1" dirty="0" smtClean="0">
                <a:solidFill>
                  <a:schemeClr val="bg1"/>
                </a:solidFill>
                <a:effectLst>
                  <a:outerShdw blurRad="38100" dist="38100" dir="2700000" algn="tl">
                    <a:srgbClr val="000000">
                      <a:alpha val="43137"/>
                    </a:srgbClr>
                  </a:outerShdw>
                </a:effectLst>
                <a:latin typeface="Antique" pitchFamily="18" charset="0"/>
              </a:rPr>
              <a:t>Loyalists</a:t>
            </a:r>
            <a:endParaRPr lang="en-US" sz="2800" b="1" dirty="0">
              <a:solidFill>
                <a:schemeClr val="bg1"/>
              </a:solidFill>
              <a:effectLst>
                <a:outerShdw blurRad="38100" dist="38100" dir="2700000" algn="tl">
                  <a:srgbClr val="000000">
                    <a:alpha val="43137"/>
                  </a:srgbClr>
                </a:outerShdw>
              </a:effectLst>
              <a:latin typeface="Antique" pitchFamily="18" charset="0"/>
            </a:endParaRPr>
          </a:p>
        </p:txBody>
      </p:sp>
      <p:sp>
        <p:nvSpPr>
          <p:cNvPr id="4" name="TextBox 3"/>
          <p:cNvSpPr txBox="1"/>
          <p:nvPr/>
        </p:nvSpPr>
        <p:spPr>
          <a:xfrm>
            <a:off x="381000" y="838200"/>
            <a:ext cx="7391400" cy="461963"/>
          </a:xfrm>
          <a:prstGeom prst="rect">
            <a:avLst/>
          </a:prstGeom>
          <a:noFill/>
        </p:spPr>
        <p:txBody>
          <a:bodyPr>
            <a:spAutoFit/>
          </a:bodyPr>
          <a:lstStyle/>
          <a:p>
            <a:pPr fontAlgn="auto">
              <a:spcBef>
                <a:spcPts val="0"/>
              </a:spcBef>
              <a:spcAft>
                <a:spcPts val="0"/>
              </a:spcAft>
              <a:defRPr/>
            </a:pPr>
            <a:r>
              <a:rPr lang="en-US" sz="2400" b="1" dirty="0">
                <a:solidFill>
                  <a:srgbClr val="FFFF00"/>
                </a:solidFill>
                <a:effectLst>
                  <a:outerShdw blurRad="38100" dist="38100" dir="2700000" algn="tl">
                    <a:srgbClr val="000000">
                      <a:alpha val="43137"/>
                    </a:srgbClr>
                  </a:outerShdw>
                </a:effectLst>
                <a:latin typeface="+mn-lt"/>
              </a:rPr>
              <a:t>Made up 1/3 of the population of Americans.</a:t>
            </a:r>
          </a:p>
        </p:txBody>
      </p:sp>
      <p:sp>
        <p:nvSpPr>
          <p:cNvPr id="11" name="TextBox 10"/>
          <p:cNvSpPr txBox="1">
            <a:spLocks noChangeArrowheads="1"/>
          </p:cNvSpPr>
          <p:nvPr/>
        </p:nvSpPr>
        <p:spPr bwMode="auto">
          <a:xfrm>
            <a:off x="304800" y="1371600"/>
            <a:ext cx="1676400" cy="457200"/>
          </a:xfrm>
          <a:prstGeom prst="rect">
            <a:avLst/>
          </a:prstGeom>
          <a:noFill/>
          <a:ln w="9525">
            <a:noFill/>
            <a:miter lim="800000"/>
            <a:headEnd/>
            <a:tailEnd/>
          </a:ln>
        </p:spPr>
        <p:txBody>
          <a:bodyPr>
            <a:spAutoFit/>
          </a:bodyPr>
          <a:lstStyle/>
          <a:p>
            <a:pPr algn="ctr"/>
            <a:r>
              <a:rPr lang="en-US" sz="2400" b="1">
                <a:solidFill>
                  <a:srgbClr val="FFFFFF"/>
                </a:solidFill>
                <a:latin typeface="Calibri" pitchFamily="34" charset="0"/>
              </a:rPr>
              <a:t>Loyal to K</a:t>
            </a:r>
          </a:p>
        </p:txBody>
      </p:sp>
      <p:sp>
        <p:nvSpPr>
          <p:cNvPr id="13" name="TextBox 12"/>
          <p:cNvSpPr txBox="1">
            <a:spLocks noChangeArrowheads="1"/>
          </p:cNvSpPr>
          <p:nvPr/>
        </p:nvSpPr>
        <p:spPr bwMode="auto">
          <a:xfrm>
            <a:off x="0" y="838200"/>
            <a:ext cx="2514600" cy="461963"/>
          </a:xfrm>
          <a:prstGeom prst="rect">
            <a:avLst/>
          </a:prstGeom>
          <a:noFill/>
          <a:ln w="9525">
            <a:noFill/>
            <a:miter lim="800000"/>
            <a:headEnd/>
            <a:tailEnd/>
          </a:ln>
        </p:spPr>
        <p:txBody>
          <a:bodyPr>
            <a:spAutoFit/>
          </a:bodyPr>
          <a:lstStyle/>
          <a:p>
            <a:pPr algn="ctr"/>
            <a:r>
              <a:rPr lang="en-US" sz="2400" b="1">
                <a:solidFill>
                  <a:srgbClr val="FFFFFF"/>
                </a:solidFill>
                <a:latin typeface="Calibri" pitchFamily="34" charset="0"/>
              </a:rPr>
              <a:t>1/3 of pop.</a:t>
            </a:r>
          </a:p>
        </p:txBody>
      </p:sp>
      <p:sp>
        <p:nvSpPr>
          <p:cNvPr id="14" name="TextBox 13"/>
          <p:cNvSpPr txBox="1">
            <a:spLocks noChangeArrowheads="1"/>
          </p:cNvSpPr>
          <p:nvPr/>
        </p:nvSpPr>
        <p:spPr bwMode="auto">
          <a:xfrm>
            <a:off x="228600" y="1752600"/>
            <a:ext cx="4114800" cy="461963"/>
          </a:xfrm>
          <a:prstGeom prst="rect">
            <a:avLst/>
          </a:prstGeom>
          <a:noFill/>
          <a:ln w="9525">
            <a:noFill/>
            <a:miter lim="800000"/>
            <a:headEnd/>
            <a:tailEnd/>
          </a:ln>
        </p:spPr>
        <p:txBody>
          <a:bodyPr wrap="square">
            <a:spAutoFit/>
          </a:bodyPr>
          <a:lstStyle/>
          <a:p>
            <a:pPr algn="ctr"/>
            <a:r>
              <a:rPr lang="en-US" sz="2400" b="1" dirty="0" smtClean="0">
                <a:solidFill>
                  <a:srgbClr val="FFFFFF"/>
                </a:solidFill>
                <a:latin typeface="Calibri" pitchFamily="34" charset="0"/>
              </a:rPr>
              <a:t>  1</a:t>
            </a:r>
            <a:r>
              <a:rPr lang="en-US" sz="2400" b="1" dirty="0">
                <a:solidFill>
                  <a:srgbClr val="FFFFFF"/>
                </a:solidFill>
                <a:latin typeface="Calibri" pitchFamily="34" charset="0"/>
              </a:rPr>
              <a:t>. K had right to </a:t>
            </a:r>
            <a:r>
              <a:rPr lang="en-US" sz="2400" b="1" dirty="0" smtClean="0">
                <a:solidFill>
                  <a:srgbClr val="FFFFFF"/>
                </a:solidFill>
                <a:latin typeface="Calibri" pitchFamily="34" charset="0"/>
              </a:rPr>
              <a:t>rule/fair </a:t>
            </a:r>
            <a:r>
              <a:rPr lang="en-US" sz="2400" b="1" dirty="0">
                <a:solidFill>
                  <a:srgbClr val="FFFFFF"/>
                </a:solidFill>
                <a:latin typeface="Calibri" pitchFamily="34" charset="0"/>
              </a:rPr>
              <a:t>laws</a:t>
            </a:r>
          </a:p>
        </p:txBody>
      </p:sp>
      <p:sp>
        <p:nvSpPr>
          <p:cNvPr id="15" name="TextBox 14"/>
          <p:cNvSpPr txBox="1">
            <a:spLocks noChangeArrowheads="1"/>
          </p:cNvSpPr>
          <p:nvPr/>
        </p:nvSpPr>
        <p:spPr bwMode="auto">
          <a:xfrm>
            <a:off x="228600" y="2209800"/>
            <a:ext cx="2819400" cy="457200"/>
          </a:xfrm>
          <a:prstGeom prst="rect">
            <a:avLst/>
          </a:prstGeom>
          <a:noFill/>
          <a:ln w="9525">
            <a:noFill/>
            <a:miter lim="800000"/>
            <a:headEnd/>
            <a:tailEnd/>
          </a:ln>
        </p:spPr>
        <p:txBody>
          <a:bodyPr>
            <a:spAutoFit/>
          </a:bodyPr>
          <a:lstStyle/>
          <a:p>
            <a:pPr algn="ctr"/>
            <a:r>
              <a:rPr lang="en-US" sz="2400" b="1">
                <a:solidFill>
                  <a:srgbClr val="FFFFFF"/>
                </a:solidFill>
                <a:latin typeface="Calibri" pitchFamily="34" charset="0"/>
              </a:rPr>
              <a:t>2. Feared B soldiers</a:t>
            </a:r>
          </a:p>
        </p:txBody>
      </p:sp>
      <p:sp>
        <p:nvSpPr>
          <p:cNvPr id="16" name="TextBox 15"/>
          <p:cNvSpPr txBox="1">
            <a:spLocks noChangeArrowheads="1"/>
          </p:cNvSpPr>
          <p:nvPr/>
        </p:nvSpPr>
        <p:spPr bwMode="auto">
          <a:xfrm>
            <a:off x="304800" y="2667000"/>
            <a:ext cx="3886200" cy="461963"/>
          </a:xfrm>
          <a:prstGeom prst="rect">
            <a:avLst/>
          </a:prstGeom>
          <a:noFill/>
          <a:ln w="9525">
            <a:noFill/>
            <a:miter lim="800000"/>
            <a:headEnd/>
            <a:tailEnd/>
          </a:ln>
        </p:spPr>
        <p:txBody>
          <a:bodyPr>
            <a:spAutoFit/>
          </a:bodyPr>
          <a:lstStyle/>
          <a:p>
            <a:pPr algn="ctr"/>
            <a:r>
              <a:rPr lang="en-US" sz="2400" b="1">
                <a:solidFill>
                  <a:schemeClr val="bg2"/>
                </a:solidFill>
                <a:latin typeface="Calibri" pitchFamily="34" charset="0"/>
              </a:rPr>
              <a:t>3. Family in Eng….B revenge?</a:t>
            </a:r>
          </a:p>
        </p:txBody>
      </p:sp>
      <p:sp>
        <p:nvSpPr>
          <p:cNvPr id="17" name="TextBox 16"/>
          <p:cNvSpPr txBox="1">
            <a:spLocks noChangeArrowheads="1"/>
          </p:cNvSpPr>
          <p:nvPr/>
        </p:nvSpPr>
        <p:spPr bwMode="auto">
          <a:xfrm>
            <a:off x="228600" y="3048000"/>
            <a:ext cx="3657600" cy="461963"/>
          </a:xfrm>
          <a:prstGeom prst="rect">
            <a:avLst/>
          </a:prstGeom>
          <a:noFill/>
          <a:ln w="9525">
            <a:noFill/>
            <a:miter lim="800000"/>
            <a:headEnd/>
            <a:tailEnd/>
          </a:ln>
        </p:spPr>
        <p:txBody>
          <a:bodyPr>
            <a:spAutoFit/>
          </a:bodyPr>
          <a:lstStyle/>
          <a:p>
            <a:pPr algn="ctr"/>
            <a:r>
              <a:rPr lang="en-US" sz="2400" b="1" dirty="0">
                <a:solidFill>
                  <a:srgbClr val="FFFFFF"/>
                </a:solidFill>
                <a:latin typeface="Calibri" pitchFamily="34" charset="0"/>
              </a:rPr>
              <a:t>4. Rich P gov’t </a:t>
            </a:r>
            <a:r>
              <a:rPr lang="en-US" sz="2400" b="1" dirty="0" smtClean="0">
                <a:solidFill>
                  <a:srgbClr val="FFFFFF"/>
                </a:solidFill>
                <a:latin typeface="Calibri" pitchFamily="34" charset="0"/>
              </a:rPr>
              <a:t>worse</a:t>
            </a:r>
            <a:r>
              <a:rPr lang="en-US" sz="2400" b="1" dirty="0">
                <a:solidFill>
                  <a:srgbClr val="FFFFFF"/>
                </a:solidFill>
                <a:latin typeface="Calibri" pitchFamily="34" charset="0"/>
              </a:rPr>
              <a:t>!</a:t>
            </a:r>
          </a:p>
        </p:txBody>
      </p:sp>
      <p:sp>
        <p:nvSpPr>
          <p:cNvPr id="18" name="Rectangle 17"/>
          <p:cNvSpPr/>
          <p:nvPr/>
        </p:nvSpPr>
        <p:spPr>
          <a:xfrm>
            <a:off x="457200" y="1371600"/>
            <a:ext cx="6477000" cy="461963"/>
          </a:xfrm>
          <a:prstGeom prst="rect">
            <a:avLst/>
          </a:prstGeom>
        </p:spPr>
        <p:txBody>
          <a:bodyPr>
            <a:spAutoFit/>
          </a:bodyPr>
          <a:lstStyle/>
          <a:p>
            <a:pPr>
              <a:defRPr/>
            </a:pPr>
            <a:r>
              <a:rPr lang="en-US" sz="2400" b="1" dirty="0">
                <a:solidFill>
                  <a:srgbClr val="002060"/>
                </a:solidFill>
                <a:effectLst>
                  <a:outerShdw blurRad="38100" dist="38100" dir="2700000" algn="tl">
                    <a:srgbClr val="000000"/>
                  </a:outerShdw>
                </a:effectLst>
                <a:latin typeface="Calibri" pitchFamily="34" charset="0"/>
              </a:rPr>
              <a:t>They were loyal to the King for different reasons:</a:t>
            </a:r>
            <a:endParaRPr lang="en-US" sz="2400" dirty="0">
              <a:solidFill>
                <a:srgbClr val="002060"/>
              </a:solidFill>
            </a:endParaRPr>
          </a:p>
        </p:txBody>
      </p:sp>
      <p:sp>
        <p:nvSpPr>
          <p:cNvPr id="19" name="Rectangle 18"/>
          <p:cNvSpPr>
            <a:spLocks noChangeArrowheads="1"/>
          </p:cNvSpPr>
          <p:nvPr/>
        </p:nvSpPr>
        <p:spPr bwMode="auto">
          <a:xfrm>
            <a:off x="304800" y="1752600"/>
            <a:ext cx="8839200" cy="461963"/>
          </a:xfrm>
          <a:prstGeom prst="rect">
            <a:avLst/>
          </a:prstGeom>
          <a:noFill/>
          <a:ln w="9525">
            <a:noFill/>
            <a:miter lim="800000"/>
            <a:headEnd/>
            <a:tailEnd/>
          </a:ln>
        </p:spPr>
        <p:txBody>
          <a:bodyPr>
            <a:spAutoFit/>
          </a:bodyPr>
          <a:lstStyle/>
          <a:p>
            <a:pPr>
              <a:buFontTx/>
              <a:buAutoNum type="arabicPeriod"/>
            </a:pPr>
            <a:r>
              <a:rPr lang="en-US" sz="2400" b="1" dirty="0">
                <a:solidFill>
                  <a:srgbClr val="FFFFFF"/>
                </a:solidFill>
                <a:latin typeface="Calibri" pitchFamily="34" charset="0"/>
              </a:rPr>
              <a:t>They believed he had the right to rule and that his laws were fair.</a:t>
            </a:r>
          </a:p>
        </p:txBody>
      </p:sp>
      <p:sp>
        <p:nvSpPr>
          <p:cNvPr id="20" name="Rectangle 19"/>
          <p:cNvSpPr>
            <a:spLocks noChangeArrowheads="1"/>
          </p:cNvSpPr>
          <p:nvPr/>
        </p:nvSpPr>
        <p:spPr bwMode="auto">
          <a:xfrm>
            <a:off x="304800" y="2209800"/>
            <a:ext cx="5486400" cy="461963"/>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2. They were afraid of British soldiers.</a:t>
            </a:r>
          </a:p>
        </p:txBody>
      </p:sp>
      <p:sp>
        <p:nvSpPr>
          <p:cNvPr id="21" name="Rectangle 20"/>
          <p:cNvSpPr>
            <a:spLocks noChangeArrowheads="1"/>
          </p:cNvSpPr>
          <p:nvPr/>
        </p:nvSpPr>
        <p:spPr bwMode="auto">
          <a:xfrm>
            <a:off x="363682" y="2679700"/>
            <a:ext cx="8382000" cy="830263"/>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3. They had family in England and didn’t want the British to punish them if their American relatives helped the </a:t>
            </a:r>
            <a:r>
              <a:rPr lang="en-US" sz="2400" b="1" u="sng" dirty="0">
                <a:solidFill>
                  <a:srgbClr val="FFFFFF"/>
                </a:solidFill>
                <a:latin typeface="Calibri" pitchFamily="34" charset="0"/>
              </a:rPr>
              <a:t>Patriots</a:t>
            </a:r>
            <a:r>
              <a:rPr lang="en-US" sz="2400" b="1" dirty="0">
                <a:solidFill>
                  <a:srgbClr val="FFFFFF"/>
                </a:solidFill>
                <a:latin typeface="Calibri" pitchFamily="34" charset="0"/>
              </a:rPr>
              <a:t>!</a:t>
            </a:r>
          </a:p>
        </p:txBody>
      </p:sp>
      <p:sp>
        <p:nvSpPr>
          <p:cNvPr id="22" name="Rectangle 21"/>
          <p:cNvSpPr>
            <a:spLocks noChangeArrowheads="1"/>
          </p:cNvSpPr>
          <p:nvPr/>
        </p:nvSpPr>
        <p:spPr bwMode="auto">
          <a:xfrm>
            <a:off x="381000" y="3505200"/>
            <a:ext cx="8305800" cy="461963"/>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4. They felt that a government run by rich </a:t>
            </a:r>
            <a:r>
              <a:rPr lang="en-US" sz="2400" b="1" u="sng" dirty="0">
                <a:solidFill>
                  <a:srgbClr val="FFFFFF"/>
                </a:solidFill>
                <a:latin typeface="Calibri" pitchFamily="34" charset="0"/>
              </a:rPr>
              <a:t>Patriots</a:t>
            </a:r>
            <a:r>
              <a:rPr lang="en-US" sz="2400" b="1" dirty="0">
                <a:solidFill>
                  <a:srgbClr val="FFFFFF"/>
                </a:solidFill>
                <a:latin typeface="Calibri" pitchFamily="34" charset="0"/>
              </a:rPr>
              <a:t> was worse!</a:t>
            </a:r>
          </a:p>
        </p:txBody>
      </p:sp>
      <p:pic>
        <p:nvPicPr>
          <p:cNvPr id="53266" name="Picture 18">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14" cstate="print"/>
          <a:srcRect/>
          <a:stretch>
            <a:fillRect/>
          </a:stretch>
        </p:blipFill>
        <p:spPr bwMode="auto">
          <a:xfrm>
            <a:off x="4800600" y="5029200"/>
            <a:ext cx="304800" cy="304800"/>
          </a:xfrm>
          <a:prstGeom prst="rect">
            <a:avLst/>
          </a:prstGeom>
          <a:noFill/>
          <a:ln w="9525">
            <a:noFill/>
            <a:miter lim="800000"/>
            <a:headEnd/>
            <a:tailEnd/>
          </a:ln>
        </p:spPr>
      </p:pic>
      <p:pic>
        <p:nvPicPr>
          <p:cNvPr id="53267" name="Picture 19">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4" cstate="print"/>
          <a:srcRect/>
          <a:stretch>
            <a:fillRect/>
          </a:stretch>
        </p:blipFill>
        <p:spPr bwMode="auto">
          <a:xfrm>
            <a:off x="4343400" y="5029200"/>
            <a:ext cx="304800" cy="304800"/>
          </a:xfrm>
          <a:prstGeom prst="rect">
            <a:avLst/>
          </a:prstGeom>
          <a:noFill/>
          <a:ln w="9525">
            <a:noFill/>
            <a:miter lim="800000"/>
            <a:headEnd/>
            <a:tailEnd/>
          </a:ln>
        </p:spPr>
      </p:pic>
      <p:pic>
        <p:nvPicPr>
          <p:cNvPr id="53268" name="Picture 20">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4" cstate="print"/>
          <a:srcRect/>
          <a:stretch>
            <a:fillRect/>
          </a:stretch>
        </p:blipFill>
        <p:spPr bwMode="auto">
          <a:xfrm>
            <a:off x="3810000" y="5029200"/>
            <a:ext cx="304800" cy="304800"/>
          </a:xfrm>
          <a:prstGeom prst="rect">
            <a:avLst/>
          </a:prstGeom>
          <a:noFill/>
          <a:ln w="9525">
            <a:noFill/>
            <a:miter lim="800000"/>
            <a:headEnd/>
            <a:tailEnd/>
          </a:ln>
        </p:spPr>
      </p:pic>
      <p:pic>
        <p:nvPicPr>
          <p:cNvPr id="53275" name="Picture 27">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4" cstate="print"/>
          <a:srcRect/>
          <a:stretch>
            <a:fillRect/>
          </a:stretch>
        </p:blipFill>
        <p:spPr bwMode="auto">
          <a:xfrm>
            <a:off x="5486400" y="4572000"/>
            <a:ext cx="304800" cy="304800"/>
          </a:xfrm>
          <a:prstGeom prst="rect">
            <a:avLst/>
          </a:prstGeom>
          <a:noFill/>
          <a:ln w="9525">
            <a:noFill/>
            <a:miter lim="800000"/>
            <a:headEnd/>
            <a:tailEnd/>
          </a:ln>
        </p:spPr>
      </p:pic>
      <p:pic>
        <p:nvPicPr>
          <p:cNvPr id="53278" name="Picture 30">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14" cstate="print"/>
          <a:srcRect/>
          <a:stretch>
            <a:fillRect/>
          </a:stretch>
        </p:blipFill>
        <p:spPr bwMode="auto">
          <a:xfrm>
            <a:off x="2971800" y="5257800"/>
            <a:ext cx="304800" cy="304800"/>
          </a:xfrm>
          <a:prstGeom prst="rect">
            <a:avLst/>
          </a:prstGeom>
          <a:noFill/>
          <a:ln w="9525">
            <a:noFill/>
            <a:miter lim="800000"/>
            <a:headEnd/>
            <a:tailEnd/>
          </a:ln>
        </p:spPr>
      </p:pic>
      <p:pic>
        <p:nvPicPr>
          <p:cNvPr id="53283" name="Picture 35">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14" cstate="print"/>
          <a:srcRect/>
          <a:stretch>
            <a:fillRect/>
          </a:stretch>
        </p:blipFill>
        <p:spPr bwMode="auto">
          <a:xfrm>
            <a:off x="6781800" y="4648200"/>
            <a:ext cx="304800" cy="3048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1" fill="hold"/>
                                        <p:tgtEl>
                                          <p:spTgt spid="53268"/>
                                        </p:tgtEl>
                                      </p:cBhvr>
                                    </p:cmd>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3000"/>
                                        <p:tgtEl>
                                          <p:spTgt spid="13"/>
                                        </p:tgtEl>
                                      </p:cBhvr>
                                    </p:animEffect>
                                  </p:childTnLst>
                                </p:cTn>
                              </p:par>
                              <p:par>
                                <p:cTn id="10" presetID="10" presetClass="exit" presetSubtype="0" fill="hold" grpId="1" nodeType="withEffect">
                                  <p:stCondLst>
                                    <p:cond delay="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40" fill="hold"/>
                                        <p:tgtEl>
                                          <p:spTgt spid="53267"/>
                                        </p:tgtEl>
                                      </p:cBhvr>
                                    </p:cmd>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0"/>
                                        <p:tgtEl>
                                          <p:spTgt spid="11"/>
                                        </p:tgtEl>
                                      </p:cBhvr>
                                    </p:animEffect>
                                  </p:childTnLst>
                                </p:cTn>
                              </p:par>
                              <p:par>
                                <p:cTn id="20" presetID="10" presetClass="exit" presetSubtype="0" fill="hold" grpId="0" nodeType="withEffect">
                                  <p:stCondLst>
                                    <p:cond delay="0"/>
                                  </p:stCondLst>
                                  <p:childTnLst>
                                    <p:animEffect transition="out" filter="fade">
                                      <p:cBhvr>
                                        <p:cTn id="21" dur="3000"/>
                                        <p:tgtEl>
                                          <p:spTgt spid="18"/>
                                        </p:tgtEl>
                                      </p:cBhvr>
                                    </p:animEffect>
                                    <p:set>
                                      <p:cBhvr>
                                        <p:cTn id="22" dur="1" fill="hold">
                                          <p:stCondLst>
                                            <p:cond delay="29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98" fill="hold"/>
                                        <p:tgtEl>
                                          <p:spTgt spid="53266"/>
                                        </p:tgtEl>
                                      </p:cBhvr>
                                    </p:cmd>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000"/>
                                        <p:tgtEl>
                                          <p:spTgt spid="14"/>
                                        </p:tgtEl>
                                      </p:cBhvr>
                                    </p:animEffect>
                                  </p:childTnLst>
                                </p:cTn>
                              </p:par>
                              <p:par>
                                <p:cTn id="30" presetID="10" presetClass="exit" presetSubtype="0" fill="hold" grpId="0" nodeType="withEffect">
                                  <p:stCondLst>
                                    <p:cond delay="0"/>
                                  </p:stCondLst>
                                  <p:childTnLst>
                                    <p:animEffect transition="out" filter="fade">
                                      <p:cBhvr>
                                        <p:cTn id="31" dur="3000"/>
                                        <p:tgtEl>
                                          <p:spTgt spid="19"/>
                                        </p:tgtEl>
                                      </p:cBhvr>
                                    </p:animEffect>
                                    <p:set>
                                      <p:cBhvr>
                                        <p:cTn id="32" dur="1" fill="hold">
                                          <p:stCondLst>
                                            <p:cond delay="2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440" fill="hold"/>
                                        <p:tgtEl>
                                          <p:spTgt spid="53275"/>
                                        </p:tgtEl>
                                      </p:cBhvr>
                                    </p:cmd>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3000"/>
                                        <p:tgtEl>
                                          <p:spTgt spid="15"/>
                                        </p:tgtEl>
                                      </p:cBhvr>
                                    </p:animEffect>
                                  </p:childTnLst>
                                </p:cTn>
                              </p:par>
                              <p:par>
                                <p:cTn id="40" presetID="10" presetClass="exit" presetSubtype="0" fill="hold" grpId="0" nodeType="withEffect">
                                  <p:stCondLst>
                                    <p:cond delay="0"/>
                                  </p:stCondLst>
                                  <p:childTnLst>
                                    <p:animEffect transition="out" filter="fade">
                                      <p:cBhvr>
                                        <p:cTn id="41" dur="3000"/>
                                        <p:tgtEl>
                                          <p:spTgt spid="20"/>
                                        </p:tgtEl>
                                      </p:cBhvr>
                                    </p:animEffect>
                                    <p:set>
                                      <p:cBhvr>
                                        <p:cTn id="42" dur="1" fill="hold">
                                          <p:stCondLst>
                                            <p:cond delay="29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982" fill="hold"/>
                                        <p:tgtEl>
                                          <p:spTgt spid="53278"/>
                                        </p:tgtEl>
                                      </p:cBhvr>
                                    </p:cmd>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3000"/>
                                        <p:tgtEl>
                                          <p:spTgt spid="16"/>
                                        </p:tgtEl>
                                      </p:cBhvr>
                                    </p:animEffect>
                                  </p:childTnLst>
                                </p:cTn>
                              </p:par>
                              <p:par>
                                <p:cTn id="50" presetID="10" presetClass="exit" presetSubtype="0" fill="hold" grpId="0" nodeType="withEffect">
                                  <p:stCondLst>
                                    <p:cond delay="0"/>
                                  </p:stCondLst>
                                  <p:childTnLst>
                                    <p:animEffect transition="out" filter="fade">
                                      <p:cBhvr>
                                        <p:cTn id="51" dur="3000"/>
                                        <p:tgtEl>
                                          <p:spTgt spid="21"/>
                                        </p:tgtEl>
                                      </p:cBhvr>
                                    </p:animEffect>
                                    <p:set>
                                      <p:cBhvr>
                                        <p:cTn id="52" dur="1" fill="hold">
                                          <p:stCondLst>
                                            <p:cond delay="29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169" fill="hold"/>
                                        <p:tgtEl>
                                          <p:spTgt spid="53283"/>
                                        </p:tgtEl>
                                      </p:cBhvr>
                                    </p:cmd>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3000"/>
                                        <p:tgtEl>
                                          <p:spTgt spid="17"/>
                                        </p:tgtEl>
                                      </p:cBhvr>
                                    </p:animEffect>
                                  </p:childTnLst>
                                </p:cTn>
                              </p:par>
                              <p:par>
                                <p:cTn id="60" presetID="10" presetClass="exit" presetSubtype="0" fill="hold" grpId="0" nodeType="withEffect">
                                  <p:stCondLst>
                                    <p:cond delay="0"/>
                                  </p:stCondLst>
                                  <p:childTnLst>
                                    <p:animEffect transition="out" filter="fade">
                                      <p:cBhvr>
                                        <p:cTn id="61" dur="3000"/>
                                        <p:tgtEl>
                                          <p:spTgt spid="22"/>
                                        </p:tgtEl>
                                      </p:cBhvr>
                                    </p:animEffect>
                                    <p:set>
                                      <p:cBhvr>
                                        <p:cTn id="62" dur="1" fill="hold">
                                          <p:stCondLst>
                                            <p:cond delay="2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3" fill="hold" display="0">
                  <p:stCondLst>
                    <p:cond delay="indefinite"/>
                  </p:stCondLst>
                  <p:endCondLst>
                    <p:cond evt="onNext" delay="0">
                      <p:tgtEl>
                        <p:sldTgt/>
                      </p:tgtEl>
                    </p:cond>
                    <p:cond evt="onPrev" delay="0">
                      <p:tgtEl>
                        <p:sldTgt/>
                      </p:tgtEl>
                    </p:cond>
                    <p:cond evt="onStopAudio" delay="0">
                      <p:tgtEl>
                        <p:sldTgt/>
                      </p:tgtEl>
                    </p:cond>
                  </p:endCondLst>
                </p:cTn>
                <p:tgtEl>
                  <p:spTgt spid="53266"/>
                </p:tgtEl>
              </p:cMediaNode>
            </p:audio>
            <p:audio>
              <p:cMediaNode vol="100000" showWhenStopped="0">
                <p:cTn id="64" fill="hold" display="0">
                  <p:stCondLst>
                    <p:cond delay="indefinite"/>
                  </p:stCondLst>
                  <p:endCondLst>
                    <p:cond evt="onNext" delay="0">
                      <p:tgtEl>
                        <p:sldTgt/>
                      </p:tgtEl>
                    </p:cond>
                    <p:cond evt="onPrev" delay="0">
                      <p:tgtEl>
                        <p:sldTgt/>
                      </p:tgtEl>
                    </p:cond>
                    <p:cond evt="onStopAudio" delay="0">
                      <p:tgtEl>
                        <p:sldTgt/>
                      </p:tgtEl>
                    </p:cond>
                  </p:endCondLst>
                </p:cTn>
                <p:tgtEl>
                  <p:spTgt spid="53267"/>
                </p:tgtEl>
              </p:cMediaNode>
            </p:audio>
            <p:audio>
              <p:cMediaNode vol="100000" showWhenStopped="0">
                <p:cTn id="65" fill="hold" display="0">
                  <p:stCondLst>
                    <p:cond delay="indefinite"/>
                  </p:stCondLst>
                  <p:endCondLst>
                    <p:cond evt="onNext" delay="0">
                      <p:tgtEl>
                        <p:sldTgt/>
                      </p:tgtEl>
                    </p:cond>
                    <p:cond evt="onPrev" delay="0">
                      <p:tgtEl>
                        <p:sldTgt/>
                      </p:tgtEl>
                    </p:cond>
                    <p:cond evt="onStopAudio" delay="0">
                      <p:tgtEl>
                        <p:sldTgt/>
                      </p:tgtEl>
                    </p:cond>
                  </p:endCondLst>
                </p:cTn>
                <p:tgtEl>
                  <p:spTgt spid="53268"/>
                </p:tgtEl>
              </p:cMediaNode>
            </p:audio>
            <p:audio>
              <p:cMediaNode vol="100000" showWhenStopped="0">
                <p:cTn id="66" fill="hold" display="0">
                  <p:stCondLst>
                    <p:cond delay="indefinite"/>
                  </p:stCondLst>
                  <p:endCondLst>
                    <p:cond evt="onNext" delay="0">
                      <p:tgtEl>
                        <p:sldTgt/>
                      </p:tgtEl>
                    </p:cond>
                    <p:cond evt="onPrev" delay="0">
                      <p:tgtEl>
                        <p:sldTgt/>
                      </p:tgtEl>
                    </p:cond>
                    <p:cond evt="onStopAudio" delay="0">
                      <p:tgtEl>
                        <p:sldTgt/>
                      </p:tgtEl>
                    </p:cond>
                  </p:endCondLst>
                </p:cTn>
                <p:tgtEl>
                  <p:spTgt spid="53275"/>
                </p:tgtEl>
              </p:cMediaNode>
            </p:audio>
            <p:audio>
              <p:cMediaNode vol="100000" showWhenStopped="0">
                <p:cTn id="67" fill="hold" display="0">
                  <p:stCondLst>
                    <p:cond delay="indefinite"/>
                  </p:stCondLst>
                  <p:endCondLst>
                    <p:cond evt="onNext" delay="0">
                      <p:tgtEl>
                        <p:sldTgt/>
                      </p:tgtEl>
                    </p:cond>
                    <p:cond evt="onPrev" delay="0">
                      <p:tgtEl>
                        <p:sldTgt/>
                      </p:tgtEl>
                    </p:cond>
                    <p:cond evt="onStopAudio" delay="0">
                      <p:tgtEl>
                        <p:sldTgt/>
                      </p:tgtEl>
                    </p:cond>
                  </p:endCondLst>
                </p:cTn>
                <p:tgtEl>
                  <p:spTgt spid="53278"/>
                </p:tgtEl>
              </p:cMediaNode>
            </p:audio>
            <p:audio>
              <p:cMediaNode vol="100000" showWhenStopped="0">
                <p:cTn id="68" fill="hold" display="0">
                  <p:stCondLst>
                    <p:cond delay="indefinite"/>
                  </p:stCondLst>
                  <p:endCondLst>
                    <p:cond evt="onNext" delay="0">
                      <p:tgtEl>
                        <p:sldTgt/>
                      </p:tgtEl>
                    </p:cond>
                    <p:cond evt="onPrev" delay="0">
                      <p:tgtEl>
                        <p:sldTgt/>
                      </p:tgtEl>
                    </p:cond>
                    <p:cond evt="onStopAudio" delay="0">
                      <p:tgtEl>
                        <p:sldTgt/>
                      </p:tgtEl>
                    </p:cond>
                  </p:endCondLst>
                </p:cTn>
                <p:tgtEl>
                  <p:spTgt spid="53283"/>
                </p:tgtEl>
              </p:cMediaNode>
            </p:audio>
          </p:childTnLst>
        </p:cTn>
      </p:par>
    </p:tnLst>
    <p:bldLst>
      <p:bldP spid="4" grpId="1"/>
      <p:bldP spid="11" grpId="0" uiExpand="1"/>
      <p:bldP spid="13" grpId="0"/>
      <p:bldP spid="14" grpId="0" uiExpand="1"/>
      <p:bldP spid="15" grpId="0" uiExpand="1"/>
      <p:bldP spid="16" grpId="0" uiExpand="1"/>
      <p:bldP spid="17"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0" name="Picture 19" descr="13map.gif"/>
          <p:cNvPicPr>
            <a:picLocks noChangeAspect="1"/>
          </p:cNvPicPr>
          <p:nvPr/>
        </p:nvPicPr>
        <p:blipFill>
          <a:blip r:embed="rId2" cstate="print"/>
          <a:stretch>
            <a:fillRect/>
          </a:stretch>
        </p:blipFill>
        <p:spPr>
          <a:xfrm>
            <a:off x="5562600" y="304800"/>
            <a:ext cx="3305387" cy="4648200"/>
          </a:xfrm>
          <a:prstGeom prst="rect">
            <a:avLst/>
          </a:prstGeom>
        </p:spPr>
      </p:pic>
      <p:sp>
        <p:nvSpPr>
          <p:cNvPr id="11" name="Slide Number Placeholder 5"/>
          <p:cNvSpPr>
            <a:spLocks noGrp="1"/>
          </p:cNvSpPr>
          <p:nvPr>
            <p:ph type="sldNum" sz="quarter" idx="12"/>
          </p:nvPr>
        </p:nvSpPr>
        <p:spPr/>
        <p:txBody>
          <a:bodyPr/>
          <a:lstStyle/>
          <a:p>
            <a:pPr>
              <a:defRPr/>
            </a:pPr>
            <a:fld id="{70079557-EB21-4D71-86F9-EDE59C865D36}" type="slidenum">
              <a:rPr lang="en-US"/>
              <a:pPr>
                <a:defRPr/>
              </a:pPr>
              <a:t>21</a:t>
            </a:fld>
            <a:endParaRPr lang="en-US"/>
          </a:p>
        </p:txBody>
      </p:sp>
      <p:sp>
        <p:nvSpPr>
          <p:cNvPr id="2" name="Title 1"/>
          <p:cNvSpPr>
            <a:spLocks noGrp="1"/>
          </p:cNvSpPr>
          <p:nvPr>
            <p:ph type="title"/>
          </p:nvPr>
        </p:nvSpPr>
        <p:spPr>
          <a:xfrm>
            <a:off x="304800" y="228600"/>
            <a:ext cx="3276600" cy="1066800"/>
          </a:xfrm>
        </p:spPr>
        <p:txBody>
          <a:bodyPr rtlCol="0">
            <a:normAutofit/>
          </a:bodyPr>
          <a:lstStyle/>
          <a:p>
            <a:pPr algn="l" eaLnBrk="1" fontAlgn="auto" hangingPunct="1">
              <a:spcAft>
                <a:spcPts val="0"/>
              </a:spcAft>
              <a:defRPr/>
            </a:pPr>
            <a:r>
              <a:rPr lang="en-US" sz="2400" b="1" dirty="0" smtClean="0">
                <a:solidFill>
                  <a:srgbClr val="002060"/>
                </a:solidFill>
              </a:rPr>
              <a:t>Also known as </a:t>
            </a:r>
            <a:r>
              <a:rPr lang="en-US" sz="2400" b="1" dirty="0" smtClean="0">
                <a:solidFill>
                  <a:srgbClr val="FFFF00"/>
                </a:solidFill>
                <a:effectLst>
                  <a:outerShdw blurRad="38100" dist="38100" dir="2700000" algn="tl">
                    <a:srgbClr val="000000">
                      <a:alpha val="43137"/>
                    </a:srgbClr>
                  </a:outerShdw>
                </a:effectLst>
              </a:rPr>
              <a:t>“Royalists” </a:t>
            </a:r>
            <a:r>
              <a:rPr lang="en-US" sz="2400" b="1" dirty="0" smtClean="0">
                <a:solidFill>
                  <a:srgbClr val="002060"/>
                </a:solidFill>
              </a:rPr>
              <a:t>and</a:t>
            </a:r>
            <a:r>
              <a:rPr lang="en-US" sz="2400" b="1" dirty="0" smtClean="0"/>
              <a:t> </a:t>
            </a:r>
            <a:r>
              <a:rPr lang="en-US" sz="2400" b="1" dirty="0" smtClean="0">
                <a:solidFill>
                  <a:srgbClr val="FFFF00"/>
                </a:solidFill>
                <a:effectLst>
                  <a:outerShdw blurRad="38100" dist="38100" dir="2700000" algn="tl">
                    <a:srgbClr val="000000">
                      <a:alpha val="43137"/>
                    </a:srgbClr>
                  </a:outerShdw>
                </a:effectLst>
              </a:rPr>
              <a:t>“Tories”</a:t>
            </a:r>
            <a:endParaRPr lang="en-US" sz="2400" b="1" dirty="0">
              <a:solidFill>
                <a:srgbClr val="FFFF00"/>
              </a:solidFill>
              <a:effectLst>
                <a:outerShdw blurRad="38100" dist="38100" dir="2700000" algn="tl">
                  <a:srgbClr val="000000">
                    <a:alpha val="43137"/>
                  </a:srgbClr>
                </a:outerShdw>
              </a:effectLst>
            </a:endParaRPr>
          </a:p>
        </p:txBody>
      </p:sp>
      <p:sp>
        <p:nvSpPr>
          <p:cNvPr id="4" name="Title 1"/>
          <p:cNvSpPr txBox="1">
            <a:spLocks/>
          </p:cNvSpPr>
          <p:nvPr/>
        </p:nvSpPr>
        <p:spPr>
          <a:xfrm>
            <a:off x="3048000" y="457200"/>
            <a:ext cx="3276600" cy="685800"/>
          </a:xfrm>
          <a:prstGeom prst="rect">
            <a:avLst/>
          </a:prstGeom>
        </p:spPr>
        <p:txBody>
          <a:bodyPr anchor="ctr"/>
          <a:lstStyle/>
          <a:p>
            <a:pPr algn="ctr">
              <a:defRPr/>
            </a:pPr>
            <a:r>
              <a:rPr lang="en-US" sz="2800" b="1" dirty="0">
                <a:solidFill>
                  <a:srgbClr val="FFFFFF"/>
                </a:solidFill>
                <a:effectLst>
                  <a:outerShdw blurRad="38100" dist="38100" dir="2700000" algn="tl">
                    <a:srgbClr val="000000"/>
                  </a:outerShdw>
                </a:effectLst>
                <a:latin typeface="Antique"/>
              </a:rPr>
              <a:t>Loyalists</a:t>
            </a:r>
          </a:p>
        </p:txBody>
      </p:sp>
      <p:sp>
        <p:nvSpPr>
          <p:cNvPr id="5" name="TextBox 4"/>
          <p:cNvSpPr txBox="1"/>
          <p:nvPr/>
        </p:nvSpPr>
        <p:spPr>
          <a:xfrm>
            <a:off x="3657600" y="990600"/>
            <a:ext cx="2133600" cy="1938992"/>
          </a:xfrm>
          <a:prstGeom prst="rect">
            <a:avLst/>
          </a:prstGeom>
          <a:noFill/>
        </p:spPr>
        <p:txBody>
          <a:bodyPr wrap="square">
            <a:spAutoFit/>
          </a:bodyPr>
          <a:lstStyle/>
          <a:p>
            <a:pPr fontAlgn="auto">
              <a:spcBef>
                <a:spcPts val="0"/>
              </a:spcBef>
              <a:spcAft>
                <a:spcPts val="0"/>
              </a:spcAft>
              <a:defRPr/>
            </a:pPr>
            <a:r>
              <a:rPr lang="en-US" sz="2400" b="1" dirty="0">
                <a:solidFill>
                  <a:srgbClr val="002060"/>
                </a:solidFill>
                <a:latin typeface="+mn-lt"/>
              </a:rPr>
              <a:t>Many</a:t>
            </a:r>
            <a:r>
              <a:rPr lang="en-US" sz="2400" b="1" dirty="0">
                <a:latin typeface="+mn-lt"/>
              </a:rPr>
              <a:t> </a:t>
            </a:r>
            <a:r>
              <a:rPr lang="en-US" sz="2400" b="1" dirty="0">
                <a:solidFill>
                  <a:srgbClr val="FFFFFF"/>
                </a:solidFill>
                <a:effectLst>
                  <a:outerShdw blurRad="38100" dist="38100" dir="2700000" algn="tl">
                    <a:srgbClr val="000000">
                      <a:alpha val="43137"/>
                    </a:srgbClr>
                  </a:outerShdw>
                </a:effectLst>
                <a:latin typeface="+mn-lt"/>
              </a:rPr>
              <a:t>Loyalists</a:t>
            </a:r>
            <a:r>
              <a:rPr lang="en-US" sz="2400" b="1" dirty="0">
                <a:latin typeface="+mn-lt"/>
              </a:rPr>
              <a:t> </a:t>
            </a:r>
            <a:r>
              <a:rPr lang="en-US" sz="2400" b="1" dirty="0">
                <a:solidFill>
                  <a:srgbClr val="002060"/>
                </a:solidFill>
                <a:latin typeface="+mn-lt"/>
              </a:rPr>
              <a:t>lived in New York, Georgia and the Carolinas.</a:t>
            </a:r>
          </a:p>
        </p:txBody>
      </p:sp>
      <p:sp>
        <p:nvSpPr>
          <p:cNvPr id="6" name="TextBox 5"/>
          <p:cNvSpPr txBox="1"/>
          <p:nvPr/>
        </p:nvSpPr>
        <p:spPr>
          <a:xfrm>
            <a:off x="228600" y="2743200"/>
            <a:ext cx="2362200" cy="1200150"/>
          </a:xfrm>
          <a:prstGeom prst="rect">
            <a:avLst/>
          </a:prstGeom>
          <a:noFill/>
        </p:spPr>
        <p:txBody>
          <a:bodyPr>
            <a:spAutoFit/>
          </a:bodyPr>
          <a:lstStyle/>
          <a:p>
            <a:pPr fontAlgn="auto">
              <a:spcBef>
                <a:spcPts val="0"/>
              </a:spcBef>
              <a:spcAft>
                <a:spcPts val="0"/>
              </a:spcAft>
              <a:defRPr/>
            </a:pPr>
            <a:r>
              <a:rPr lang="en-US" sz="2400" b="1" dirty="0">
                <a:solidFill>
                  <a:srgbClr val="002060"/>
                </a:solidFill>
                <a:latin typeface="+mn-lt"/>
              </a:rPr>
              <a:t>Some</a:t>
            </a:r>
            <a:r>
              <a:rPr lang="en-US" sz="2400" b="1" dirty="0">
                <a:latin typeface="+mn-lt"/>
              </a:rPr>
              <a:t> </a:t>
            </a:r>
            <a:r>
              <a:rPr lang="en-US" sz="2400" b="1" dirty="0">
                <a:solidFill>
                  <a:srgbClr val="FFFFFF"/>
                </a:solidFill>
                <a:effectLst>
                  <a:outerShdw blurRad="38100" dist="38100" dir="2700000" algn="tl">
                    <a:srgbClr val="000000">
                      <a:alpha val="43137"/>
                    </a:srgbClr>
                  </a:outerShdw>
                </a:effectLst>
                <a:latin typeface="+mn-lt"/>
              </a:rPr>
              <a:t>Loyalists</a:t>
            </a:r>
            <a:r>
              <a:rPr lang="en-US" sz="2400" b="1" dirty="0">
                <a:latin typeface="+mn-lt"/>
              </a:rPr>
              <a:t> </a:t>
            </a:r>
            <a:r>
              <a:rPr lang="en-US" sz="2400" b="1" dirty="0">
                <a:solidFill>
                  <a:srgbClr val="002060"/>
                </a:solidFill>
                <a:latin typeface="+mn-lt"/>
              </a:rPr>
              <a:t>even joined the British Army!</a:t>
            </a:r>
          </a:p>
        </p:txBody>
      </p:sp>
      <p:pic>
        <p:nvPicPr>
          <p:cNvPr id="17" name="Picture 16" descr="Union Jack.jpg"/>
          <p:cNvPicPr>
            <a:picLocks noChangeAspect="1"/>
          </p:cNvPicPr>
          <p:nvPr/>
        </p:nvPicPr>
        <p:blipFill>
          <a:blip r:embed="rId3" cstate="print"/>
          <a:stretch>
            <a:fillRect/>
          </a:stretch>
        </p:blipFill>
        <p:spPr>
          <a:xfrm>
            <a:off x="4419600" y="228600"/>
            <a:ext cx="609600" cy="306388"/>
          </a:xfrm>
          <a:prstGeom prst="rect">
            <a:avLst/>
          </a:prstGeom>
          <a:ln>
            <a:noFill/>
          </a:ln>
          <a:effectLst>
            <a:outerShdw blurRad="292100" dist="139700" dir="2700000" algn="tl" rotWithShape="0">
              <a:srgbClr val="333333">
                <a:alpha val="65000"/>
              </a:srgbClr>
            </a:outerShdw>
          </a:effectLst>
        </p:spPr>
      </p:pic>
      <p:sp>
        <p:nvSpPr>
          <p:cNvPr id="18" name="TextBox 17"/>
          <p:cNvSpPr txBox="1">
            <a:spLocks noChangeArrowheads="1"/>
          </p:cNvSpPr>
          <p:nvPr/>
        </p:nvSpPr>
        <p:spPr bwMode="auto">
          <a:xfrm>
            <a:off x="228600" y="1295400"/>
            <a:ext cx="3352800" cy="830997"/>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Some tried to help the British in secret.</a:t>
            </a:r>
          </a:p>
        </p:txBody>
      </p:sp>
      <p:sp>
        <p:nvSpPr>
          <p:cNvPr id="19" name="TextBox 18"/>
          <p:cNvSpPr txBox="1">
            <a:spLocks noChangeArrowheads="1"/>
          </p:cNvSpPr>
          <p:nvPr/>
        </p:nvSpPr>
        <p:spPr bwMode="auto">
          <a:xfrm>
            <a:off x="228600" y="1981200"/>
            <a:ext cx="4343400" cy="830263"/>
          </a:xfrm>
          <a:prstGeom prst="rect">
            <a:avLst/>
          </a:prstGeom>
          <a:noFill/>
          <a:ln w="9525">
            <a:noFill/>
            <a:miter lim="800000"/>
            <a:headEnd/>
            <a:tailEnd/>
          </a:ln>
        </p:spPr>
        <p:txBody>
          <a:bodyPr wrap="square">
            <a:spAutoFit/>
          </a:bodyPr>
          <a:lstStyle/>
          <a:p>
            <a:r>
              <a:rPr lang="en-US" sz="2400" b="1" dirty="0">
                <a:solidFill>
                  <a:srgbClr val="FFFF00"/>
                </a:solidFill>
                <a:latin typeface="Calibri" pitchFamily="34" charset="0"/>
              </a:rPr>
              <a:t>Others openly gave them information and help!</a:t>
            </a:r>
          </a:p>
        </p:txBody>
      </p:sp>
      <p:pic>
        <p:nvPicPr>
          <p:cNvPr id="12" name="Picture 11" descr="Loyalist soldier.jpg"/>
          <p:cNvPicPr>
            <a:picLocks noChangeAspect="1"/>
          </p:cNvPicPr>
          <p:nvPr/>
        </p:nvPicPr>
        <p:blipFill>
          <a:blip r:embed="rId4" cstate="print"/>
          <a:srcRect/>
          <a:stretch>
            <a:fillRect/>
          </a:stretch>
        </p:blipFill>
        <p:spPr bwMode="auto">
          <a:xfrm>
            <a:off x="2819400" y="2819400"/>
            <a:ext cx="2133600" cy="3852143"/>
          </a:xfrm>
          <a:prstGeom prst="rect">
            <a:avLst/>
          </a:prstGeom>
          <a:ln>
            <a:noFill/>
          </a:ln>
          <a:effectLst>
            <a:softEdge rad="112500"/>
          </a:effectLst>
        </p:spPr>
      </p:pic>
      <p:pic>
        <p:nvPicPr>
          <p:cNvPr id="21" name="Picture 20" descr="Union Jack.jpg"/>
          <p:cNvPicPr>
            <a:picLocks noChangeAspect="1"/>
          </p:cNvPicPr>
          <p:nvPr/>
        </p:nvPicPr>
        <p:blipFill>
          <a:blip r:embed="rId3" cstate="print"/>
          <a:stretch>
            <a:fillRect/>
          </a:stretch>
        </p:blipFill>
        <p:spPr>
          <a:xfrm>
            <a:off x="7315200" y="1828800"/>
            <a:ext cx="304800" cy="152400"/>
          </a:xfrm>
          <a:prstGeom prst="rect">
            <a:avLst/>
          </a:prstGeom>
          <a:ln>
            <a:noFill/>
          </a:ln>
          <a:effectLst>
            <a:outerShdw blurRad="190500" algn="tl" rotWithShape="0">
              <a:srgbClr val="000000">
                <a:alpha val="70000"/>
              </a:srgbClr>
            </a:outerShdw>
          </a:effectLst>
        </p:spPr>
      </p:pic>
      <p:pic>
        <p:nvPicPr>
          <p:cNvPr id="22" name="Picture 21" descr="Union Jack.jpg"/>
          <p:cNvPicPr>
            <a:picLocks noChangeAspect="1"/>
          </p:cNvPicPr>
          <p:nvPr/>
        </p:nvPicPr>
        <p:blipFill>
          <a:blip r:embed="rId3" cstate="print"/>
          <a:stretch>
            <a:fillRect/>
          </a:stretch>
        </p:blipFill>
        <p:spPr>
          <a:xfrm>
            <a:off x="6477000" y="3352800"/>
            <a:ext cx="304800" cy="152400"/>
          </a:xfrm>
          <a:prstGeom prst="rect">
            <a:avLst/>
          </a:prstGeom>
          <a:ln>
            <a:noFill/>
          </a:ln>
          <a:effectLst>
            <a:outerShdw blurRad="190500" algn="tl" rotWithShape="0">
              <a:srgbClr val="000000">
                <a:alpha val="70000"/>
              </a:srgbClr>
            </a:outerShdw>
          </a:effectLst>
        </p:spPr>
      </p:pic>
      <p:pic>
        <p:nvPicPr>
          <p:cNvPr id="23" name="Picture 22" descr="Union Jack.jpg"/>
          <p:cNvPicPr>
            <a:picLocks noChangeAspect="1"/>
          </p:cNvPicPr>
          <p:nvPr/>
        </p:nvPicPr>
        <p:blipFill>
          <a:blip r:embed="rId3" cstate="print"/>
          <a:stretch>
            <a:fillRect/>
          </a:stretch>
        </p:blipFill>
        <p:spPr>
          <a:xfrm>
            <a:off x="5867400" y="4267200"/>
            <a:ext cx="303213" cy="152400"/>
          </a:xfrm>
          <a:prstGeom prst="rect">
            <a:avLst/>
          </a:prstGeom>
          <a:ln>
            <a:noFill/>
          </a:ln>
          <a:effectLst>
            <a:outerShdw blurRad="190500" algn="tl" rotWithShape="0">
              <a:srgbClr val="000000">
                <a:alpha val="70000"/>
              </a:srgbClr>
            </a:outerShdw>
          </a:effectLst>
        </p:spPr>
      </p:pic>
      <p:pic>
        <p:nvPicPr>
          <p:cNvPr id="24" name="Picture 23" descr="Union Jack.jpg"/>
          <p:cNvPicPr>
            <a:picLocks noChangeAspect="1"/>
          </p:cNvPicPr>
          <p:nvPr/>
        </p:nvPicPr>
        <p:blipFill>
          <a:blip r:embed="rId3" cstate="print"/>
          <a:stretch>
            <a:fillRect/>
          </a:stretch>
        </p:blipFill>
        <p:spPr>
          <a:xfrm>
            <a:off x="6248400" y="3886200"/>
            <a:ext cx="304800" cy="152400"/>
          </a:xfrm>
          <a:prstGeom prst="rect">
            <a:avLst/>
          </a:prstGeom>
          <a:ln>
            <a:noFill/>
          </a:ln>
          <a:effectLst>
            <a:outerShdw blurRad="190500" algn="tl" rotWithShape="0">
              <a:srgbClr val="000000">
                <a:alpha val="70000"/>
              </a:srgbClr>
            </a:outerShdw>
          </a:effectLst>
        </p:spPr>
      </p:pic>
      <p:pic>
        <p:nvPicPr>
          <p:cNvPr id="16" name="Picture 6" descr="http://www.cksinfo.com/clipart/office/supplies/notesandmemos/note.png"/>
          <p:cNvPicPr>
            <a:picLocks noChangeAspect="1" noChangeArrowheads="1"/>
          </p:cNvPicPr>
          <p:nvPr/>
        </p:nvPicPr>
        <p:blipFill>
          <a:blip r:embed="rId5" cstate="print"/>
          <a:srcRect/>
          <a:stretch>
            <a:fillRect/>
          </a:stretch>
        </p:blipFill>
        <p:spPr bwMode="auto">
          <a:xfrm>
            <a:off x="533400" y="54102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3000" fill="hold"/>
                                        <p:tgtEl>
                                          <p:spTgt spid="17"/>
                                        </p:tgtEl>
                                        <p:attrNameLst>
                                          <p:attrName>ppt_w</p:attrName>
                                        </p:attrNameLst>
                                      </p:cBhvr>
                                      <p:tavLst>
                                        <p:tav tm="0">
                                          <p:val>
                                            <p:strVal val="#ppt_w*0.70"/>
                                          </p:val>
                                        </p:tav>
                                        <p:tav tm="100000">
                                          <p:val>
                                            <p:strVal val="#ppt_w"/>
                                          </p:val>
                                        </p:tav>
                                      </p:tavLst>
                                    </p:anim>
                                    <p:anim calcmode="lin" valueType="num">
                                      <p:cBhvr>
                                        <p:cTn id="18" dur="3000" fill="hold"/>
                                        <p:tgtEl>
                                          <p:spTgt spid="17"/>
                                        </p:tgtEl>
                                        <p:attrNameLst>
                                          <p:attrName>ppt_h</p:attrName>
                                        </p:attrNameLst>
                                      </p:cBhvr>
                                      <p:tavLst>
                                        <p:tav tm="0">
                                          <p:val>
                                            <p:strVal val="#ppt_h"/>
                                          </p:val>
                                        </p:tav>
                                        <p:tav tm="100000">
                                          <p:val>
                                            <p:strVal val="#ppt_h"/>
                                          </p:val>
                                        </p:tav>
                                      </p:tavLst>
                                    </p:anim>
                                    <p:animEffect transition="in" filter="fade">
                                      <p:cBhvr>
                                        <p:cTn id="19" dur="3000"/>
                                        <p:tgtEl>
                                          <p:spTgt spid="1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3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3000"/>
                                        <p:tgtEl>
                                          <p:spTgt spid="20"/>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3000"/>
                                        <p:tgtEl>
                                          <p:spTgt spid="5"/>
                                        </p:tgtEl>
                                      </p:cBhvr>
                                    </p:animEffect>
                                  </p:childTnLst>
                                </p:cTn>
                              </p:par>
                            </p:childTnLst>
                          </p:cTn>
                        </p:par>
                        <p:par>
                          <p:cTn id="33" fill="hold">
                            <p:stCondLst>
                              <p:cond delay="6000"/>
                            </p:stCondLst>
                            <p:childTnLst>
                              <p:par>
                                <p:cTn id="34" presetID="55"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3000" fill="hold"/>
                                        <p:tgtEl>
                                          <p:spTgt spid="21"/>
                                        </p:tgtEl>
                                        <p:attrNameLst>
                                          <p:attrName>ppt_w</p:attrName>
                                        </p:attrNameLst>
                                      </p:cBhvr>
                                      <p:tavLst>
                                        <p:tav tm="0">
                                          <p:val>
                                            <p:strVal val="#ppt_w*0.70"/>
                                          </p:val>
                                        </p:tav>
                                        <p:tav tm="100000">
                                          <p:val>
                                            <p:strVal val="#ppt_w"/>
                                          </p:val>
                                        </p:tav>
                                      </p:tavLst>
                                    </p:anim>
                                    <p:anim calcmode="lin" valueType="num">
                                      <p:cBhvr>
                                        <p:cTn id="37" dur="3000" fill="hold"/>
                                        <p:tgtEl>
                                          <p:spTgt spid="21"/>
                                        </p:tgtEl>
                                        <p:attrNameLst>
                                          <p:attrName>ppt_h</p:attrName>
                                        </p:attrNameLst>
                                      </p:cBhvr>
                                      <p:tavLst>
                                        <p:tav tm="0">
                                          <p:val>
                                            <p:strVal val="#ppt_h"/>
                                          </p:val>
                                        </p:tav>
                                        <p:tav tm="100000">
                                          <p:val>
                                            <p:strVal val="#ppt_h"/>
                                          </p:val>
                                        </p:tav>
                                      </p:tavLst>
                                    </p:anim>
                                    <p:animEffect transition="in" filter="fade">
                                      <p:cBhvr>
                                        <p:cTn id="38" dur="3000"/>
                                        <p:tgtEl>
                                          <p:spTgt spid="21"/>
                                        </p:tgtEl>
                                      </p:cBhvr>
                                    </p:animEffect>
                                  </p:childTnLst>
                                </p:cTn>
                              </p:par>
                            </p:childTnLst>
                          </p:cTn>
                        </p:par>
                        <p:par>
                          <p:cTn id="39" fill="hold">
                            <p:stCondLst>
                              <p:cond delay="9000"/>
                            </p:stCondLst>
                            <p:childTnLst>
                              <p:par>
                                <p:cTn id="40" presetID="55"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3000" fill="hold"/>
                                        <p:tgtEl>
                                          <p:spTgt spid="22"/>
                                        </p:tgtEl>
                                        <p:attrNameLst>
                                          <p:attrName>ppt_w</p:attrName>
                                        </p:attrNameLst>
                                      </p:cBhvr>
                                      <p:tavLst>
                                        <p:tav tm="0">
                                          <p:val>
                                            <p:strVal val="#ppt_w*0.70"/>
                                          </p:val>
                                        </p:tav>
                                        <p:tav tm="100000">
                                          <p:val>
                                            <p:strVal val="#ppt_w"/>
                                          </p:val>
                                        </p:tav>
                                      </p:tavLst>
                                    </p:anim>
                                    <p:anim calcmode="lin" valueType="num">
                                      <p:cBhvr>
                                        <p:cTn id="43" dur="3000" fill="hold"/>
                                        <p:tgtEl>
                                          <p:spTgt spid="22"/>
                                        </p:tgtEl>
                                        <p:attrNameLst>
                                          <p:attrName>ppt_h</p:attrName>
                                        </p:attrNameLst>
                                      </p:cBhvr>
                                      <p:tavLst>
                                        <p:tav tm="0">
                                          <p:val>
                                            <p:strVal val="#ppt_h"/>
                                          </p:val>
                                        </p:tav>
                                        <p:tav tm="100000">
                                          <p:val>
                                            <p:strVal val="#ppt_h"/>
                                          </p:val>
                                        </p:tav>
                                      </p:tavLst>
                                    </p:anim>
                                    <p:animEffect transition="in" filter="fade">
                                      <p:cBhvr>
                                        <p:cTn id="44" dur="3000"/>
                                        <p:tgtEl>
                                          <p:spTgt spid="22"/>
                                        </p:tgtEl>
                                      </p:cBhvr>
                                    </p:animEffect>
                                  </p:childTnLst>
                                </p:cTn>
                              </p:par>
                            </p:childTnLst>
                          </p:cTn>
                        </p:par>
                        <p:par>
                          <p:cTn id="45" fill="hold">
                            <p:stCondLst>
                              <p:cond delay="12000"/>
                            </p:stCondLst>
                            <p:childTnLst>
                              <p:par>
                                <p:cTn id="46" presetID="55" presetClass="entr" presetSubtype="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3000" fill="hold"/>
                                        <p:tgtEl>
                                          <p:spTgt spid="24"/>
                                        </p:tgtEl>
                                        <p:attrNameLst>
                                          <p:attrName>ppt_w</p:attrName>
                                        </p:attrNameLst>
                                      </p:cBhvr>
                                      <p:tavLst>
                                        <p:tav tm="0">
                                          <p:val>
                                            <p:strVal val="#ppt_w*0.70"/>
                                          </p:val>
                                        </p:tav>
                                        <p:tav tm="100000">
                                          <p:val>
                                            <p:strVal val="#ppt_w"/>
                                          </p:val>
                                        </p:tav>
                                      </p:tavLst>
                                    </p:anim>
                                    <p:anim calcmode="lin" valueType="num">
                                      <p:cBhvr>
                                        <p:cTn id="49" dur="3000" fill="hold"/>
                                        <p:tgtEl>
                                          <p:spTgt spid="24"/>
                                        </p:tgtEl>
                                        <p:attrNameLst>
                                          <p:attrName>ppt_h</p:attrName>
                                        </p:attrNameLst>
                                      </p:cBhvr>
                                      <p:tavLst>
                                        <p:tav tm="0">
                                          <p:val>
                                            <p:strVal val="#ppt_h"/>
                                          </p:val>
                                        </p:tav>
                                        <p:tav tm="100000">
                                          <p:val>
                                            <p:strVal val="#ppt_h"/>
                                          </p:val>
                                        </p:tav>
                                      </p:tavLst>
                                    </p:anim>
                                    <p:animEffect transition="in" filter="fade">
                                      <p:cBhvr>
                                        <p:cTn id="50" dur="3000"/>
                                        <p:tgtEl>
                                          <p:spTgt spid="24"/>
                                        </p:tgtEl>
                                      </p:cBhvr>
                                    </p:animEffect>
                                  </p:childTnLst>
                                </p:cTn>
                              </p:par>
                            </p:childTnLst>
                          </p:cTn>
                        </p:par>
                        <p:par>
                          <p:cTn id="51" fill="hold">
                            <p:stCondLst>
                              <p:cond delay="15000"/>
                            </p:stCondLst>
                            <p:childTnLst>
                              <p:par>
                                <p:cTn id="52" presetID="55"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3000" fill="hold"/>
                                        <p:tgtEl>
                                          <p:spTgt spid="23"/>
                                        </p:tgtEl>
                                        <p:attrNameLst>
                                          <p:attrName>ppt_w</p:attrName>
                                        </p:attrNameLst>
                                      </p:cBhvr>
                                      <p:tavLst>
                                        <p:tav tm="0">
                                          <p:val>
                                            <p:strVal val="#ppt_w*0.70"/>
                                          </p:val>
                                        </p:tav>
                                        <p:tav tm="100000">
                                          <p:val>
                                            <p:strVal val="#ppt_w"/>
                                          </p:val>
                                        </p:tav>
                                      </p:tavLst>
                                    </p:anim>
                                    <p:anim calcmode="lin" valueType="num">
                                      <p:cBhvr>
                                        <p:cTn id="55" dur="3000" fill="hold"/>
                                        <p:tgtEl>
                                          <p:spTgt spid="23"/>
                                        </p:tgtEl>
                                        <p:attrNameLst>
                                          <p:attrName>ppt_h</p:attrName>
                                        </p:attrNameLst>
                                      </p:cBhvr>
                                      <p:tavLst>
                                        <p:tav tm="0">
                                          <p:val>
                                            <p:strVal val="#ppt_h"/>
                                          </p:val>
                                        </p:tav>
                                        <p:tav tm="100000">
                                          <p:val>
                                            <p:strVal val="#ppt_h"/>
                                          </p:val>
                                        </p:tav>
                                      </p:tavLst>
                                    </p:anim>
                                    <p:animEffect transition="in" filter="fade">
                                      <p:cBhvr>
                                        <p:cTn id="56" dur="3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30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3000"/>
                                        <p:tgtEl>
                                          <p:spTgt spid="12"/>
                                        </p:tgtEl>
                                      </p:cBhvr>
                                    </p:animEffect>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6">
                                            <p:txEl>
                                              <p:pRg st="0" end="0"/>
                                            </p:txEl>
                                          </p:spTgt>
                                        </p:tgtEl>
                                        <p:attrNameLst>
                                          <p:attrName>style.visibility</p:attrName>
                                        </p:attrNameLst>
                                      </p:cBhvr>
                                      <p:to>
                                        <p:strVal val="visible"/>
                                      </p:to>
                                    </p:set>
                                    <p:animEffect transition="in" filter="fade">
                                      <p:cBhvr>
                                        <p:cTn id="7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5FC6225A-9407-4DA2-A7A9-FF92F7B24179}" type="slidenum">
              <a:rPr lang="en-US"/>
              <a:pPr>
                <a:defRPr/>
              </a:pPr>
              <a:t>22</a:t>
            </a:fld>
            <a:endParaRPr lang="en-US"/>
          </a:p>
        </p:txBody>
      </p:sp>
      <p:sp>
        <p:nvSpPr>
          <p:cNvPr id="4" name="Title 1"/>
          <p:cNvSpPr txBox="1">
            <a:spLocks/>
          </p:cNvSpPr>
          <p:nvPr/>
        </p:nvSpPr>
        <p:spPr>
          <a:xfrm>
            <a:off x="5257800" y="228600"/>
            <a:ext cx="2971800" cy="838200"/>
          </a:xfrm>
          <a:prstGeom prst="rect">
            <a:avLst/>
          </a:prstGeom>
        </p:spPr>
        <p:txBody>
          <a:bodyPr anchor="ctr"/>
          <a:lstStyle/>
          <a:p>
            <a:pPr algn="ctr" fontAlgn="auto">
              <a:spcAft>
                <a:spcPts val="0"/>
              </a:spcAft>
              <a:defRPr/>
            </a:pPr>
            <a:r>
              <a:rPr lang="en-US" sz="4000" b="1" dirty="0">
                <a:solidFill>
                  <a:srgbClr val="FFFFFF"/>
                </a:solidFill>
                <a:effectLst>
                  <a:outerShdw blurRad="38100" dist="38100" dir="2700000" algn="tl">
                    <a:srgbClr val="000000">
                      <a:alpha val="43137"/>
                    </a:srgbClr>
                  </a:outerShdw>
                </a:effectLst>
                <a:latin typeface="Antique" pitchFamily="18" charset="0"/>
                <a:ea typeface="+mj-ea"/>
                <a:cs typeface="+mj-cs"/>
              </a:rPr>
              <a:t>Loyalists</a:t>
            </a:r>
          </a:p>
        </p:txBody>
      </p:sp>
      <p:pic>
        <p:nvPicPr>
          <p:cNvPr id="10" name="Picture 9" descr="Loyalist2a.jpg"/>
          <p:cNvPicPr>
            <a:picLocks noChangeAspect="1"/>
          </p:cNvPicPr>
          <p:nvPr/>
        </p:nvPicPr>
        <p:blipFill>
          <a:blip r:embed="rId2" cstate="print"/>
          <a:stretch>
            <a:fillRect/>
          </a:stretch>
        </p:blipFill>
        <p:spPr>
          <a:xfrm flipH="1">
            <a:off x="7967320" y="304800"/>
            <a:ext cx="419527" cy="914400"/>
          </a:xfrm>
          <a:prstGeom prst="ellipse">
            <a:avLst/>
          </a:prstGeom>
          <a:ln>
            <a:noFill/>
          </a:ln>
          <a:effectLst>
            <a:outerShdw blurRad="292100" dist="139700" dir="2700000" algn="tl" rotWithShape="0">
              <a:srgbClr val="333333">
                <a:alpha val="65000"/>
              </a:srgbClr>
            </a:outerShdw>
          </a:effectLst>
        </p:spPr>
      </p:pic>
      <p:sp>
        <p:nvSpPr>
          <p:cNvPr id="12" name="TextBox 11"/>
          <p:cNvSpPr txBox="1">
            <a:spLocks noChangeArrowheads="1"/>
          </p:cNvSpPr>
          <p:nvPr/>
        </p:nvSpPr>
        <p:spPr bwMode="auto">
          <a:xfrm>
            <a:off x="228600" y="228600"/>
            <a:ext cx="3886200" cy="830263"/>
          </a:xfrm>
          <a:prstGeom prst="rect">
            <a:avLst/>
          </a:prstGeom>
          <a:noFill/>
          <a:ln w="9525">
            <a:noFill/>
            <a:miter lim="800000"/>
            <a:headEnd/>
            <a:tailEnd/>
          </a:ln>
        </p:spPr>
        <p:txBody>
          <a:bodyPr>
            <a:spAutoFit/>
          </a:bodyPr>
          <a:lstStyle/>
          <a:p>
            <a:r>
              <a:rPr lang="en-US" sz="2400" b="1">
                <a:solidFill>
                  <a:srgbClr val="002060"/>
                </a:solidFill>
                <a:latin typeface="Calibri" pitchFamily="34" charset="0"/>
              </a:rPr>
              <a:t>Many families were split apart by their beliefs:</a:t>
            </a:r>
          </a:p>
        </p:txBody>
      </p:sp>
      <p:sp>
        <p:nvSpPr>
          <p:cNvPr id="14" name="TextBox 13"/>
          <p:cNvSpPr txBox="1"/>
          <p:nvPr/>
        </p:nvSpPr>
        <p:spPr>
          <a:xfrm>
            <a:off x="304800" y="990600"/>
            <a:ext cx="4572000" cy="830263"/>
          </a:xfrm>
          <a:prstGeom prst="rect">
            <a:avLst/>
          </a:prstGeom>
          <a:noFill/>
        </p:spPr>
        <p:txBody>
          <a:bodyPr>
            <a:spAutoFit/>
          </a:bodyPr>
          <a:lstStyle/>
          <a:p>
            <a:pPr fontAlgn="auto">
              <a:spcBef>
                <a:spcPts val="0"/>
              </a:spcBef>
              <a:spcAft>
                <a:spcPts val="0"/>
              </a:spcAft>
              <a:defRPr/>
            </a:pPr>
            <a:r>
              <a:rPr lang="en-US" sz="2400" b="1" dirty="0">
                <a:solidFill>
                  <a:srgbClr val="FFFF00"/>
                </a:solidFill>
                <a:effectLst>
                  <a:outerShdw blurRad="38100" dist="38100" dir="2700000" algn="tl">
                    <a:srgbClr val="000000">
                      <a:alpha val="43137"/>
                    </a:srgbClr>
                  </a:outerShdw>
                </a:effectLst>
                <a:latin typeface="+mn-lt"/>
              </a:rPr>
              <a:t>George Washington’s brother</a:t>
            </a:r>
            <a:r>
              <a:rPr lang="en-US" sz="2400" b="1" dirty="0">
                <a:solidFill>
                  <a:srgbClr val="002060"/>
                </a:solidFill>
                <a:effectLst>
                  <a:outerShdw blurRad="38100" dist="38100" dir="2700000" algn="tl">
                    <a:srgbClr val="000000">
                      <a:alpha val="43137"/>
                    </a:srgbClr>
                  </a:outerShdw>
                </a:effectLst>
                <a:latin typeface="+mn-lt"/>
              </a:rPr>
              <a:t> </a:t>
            </a:r>
            <a:r>
              <a:rPr lang="en-US" sz="2400" b="1" dirty="0">
                <a:solidFill>
                  <a:schemeClr val="bg1"/>
                </a:solidFill>
                <a:effectLst>
                  <a:outerShdw blurRad="38100" dist="38100" dir="2700000" algn="tl">
                    <a:srgbClr val="000000">
                      <a:alpha val="43137"/>
                    </a:srgbClr>
                  </a:outerShdw>
                </a:effectLst>
                <a:latin typeface="+mn-lt"/>
              </a:rPr>
              <a:t>was a Loyalist!</a:t>
            </a:r>
          </a:p>
        </p:txBody>
      </p:sp>
      <p:sp>
        <p:nvSpPr>
          <p:cNvPr id="16" name="TextBox 15"/>
          <p:cNvSpPr txBox="1"/>
          <p:nvPr/>
        </p:nvSpPr>
        <p:spPr>
          <a:xfrm>
            <a:off x="3200400" y="3276600"/>
            <a:ext cx="2743200" cy="1200329"/>
          </a:xfrm>
          <a:prstGeom prst="rect">
            <a:avLst/>
          </a:prstGeom>
          <a:noFill/>
        </p:spPr>
        <p:txBody>
          <a:bodyPr wrap="square">
            <a:spAutoFit/>
          </a:bodyPr>
          <a:lstStyle/>
          <a:p>
            <a:pPr fontAlgn="auto">
              <a:spcBef>
                <a:spcPts val="0"/>
              </a:spcBef>
              <a:spcAft>
                <a:spcPts val="0"/>
              </a:spcAft>
              <a:defRPr/>
            </a:pPr>
            <a:r>
              <a:rPr lang="en-US" sz="2400" b="1" dirty="0">
                <a:solidFill>
                  <a:srgbClr val="FFFFFF"/>
                </a:solidFill>
                <a:effectLst>
                  <a:outerShdw blurRad="38100" dist="38100" dir="2700000" algn="tl">
                    <a:srgbClr val="000000">
                      <a:alpha val="43137"/>
                    </a:srgbClr>
                  </a:outerShdw>
                </a:effectLst>
                <a:latin typeface="+mn-lt"/>
              </a:rPr>
              <a:t>The Royal Governor of New York was</a:t>
            </a:r>
            <a:r>
              <a:rPr lang="en-US" sz="2400" b="1" dirty="0">
                <a:solidFill>
                  <a:srgbClr val="002060"/>
                </a:solidFill>
                <a:effectLst>
                  <a:outerShdw blurRad="38100" dist="38100" dir="2700000" algn="tl">
                    <a:srgbClr val="000000">
                      <a:alpha val="43137"/>
                    </a:srgbClr>
                  </a:outerShdw>
                </a:effectLst>
                <a:latin typeface="+mn-lt"/>
              </a:rPr>
              <a:t> </a:t>
            </a:r>
            <a:r>
              <a:rPr lang="en-US" sz="2400" b="1" dirty="0">
                <a:solidFill>
                  <a:srgbClr val="FFFF00"/>
                </a:solidFill>
                <a:effectLst>
                  <a:outerShdw blurRad="38100" dist="38100" dir="2700000" algn="tl">
                    <a:srgbClr val="000000">
                      <a:alpha val="43137"/>
                    </a:srgbClr>
                  </a:outerShdw>
                </a:effectLst>
                <a:latin typeface="+mn-lt"/>
              </a:rPr>
              <a:t>Ben Franklin’s son!</a:t>
            </a:r>
          </a:p>
        </p:txBody>
      </p:sp>
      <p:pic>
        <p:nvPicPr>
          <p:cNvPr id="17" name="Picture 16" descr="Union Jack.jpg"/>
          <p:cNvPicPr>
            <a:picLocks noChangeAspect="1"/>
          </p:cNvPicPr>
          <p:nvPr/>
        </p:nvPicPr>
        <p:blipFill>
          <a:blip r:embed="rId3" cstate="print"/>
          <a:stretch>
            <a:fillRect/>
          </a:stretch>
        </p:blipFill>
        <p:spPr>
          <a:xfrm>
            <a:off x="4648200" y="228600"/>
            <a:ext cx="757238" cy="381000"/>
          </a:xfrm>
          <a:prstGeom prst="rect">
            <a:avLst/>
          </a:prstGeom>
          <a:ln>
            <a:noFill/>
          </a:ln>
          <a:effectLst>
            <a:outerShdw blurRad="292100" dist="139700" dir="2700000" algn="tl" rotWithShape="0">
              <a:srgbClr val="333333">
                <a:alpha val="65000"/>
              </a:srgbClr>
            </a:outerShdw>
          </a:effectLst>
        </p:spPr>
      </p:pic>
      <p:sp>
        <p:nvSpPr>
          <p:cNvPr id="21" name="TextBox 20"/>
          <p:cNvSpPr txBox="1">
            <a:spLocks noChangeArrowheads="1"/>
          </p:cNvSpPr>
          <p:nvPr/>
        </p:nvSpPr>
        <p:spPr bwMode="auto">
          <a:xfrm>
            <a:off x="5638800" y="4114800"/>
            <a:ext cx="3505200" cy="1200150"/>
          </a:xfrm>
          <a:prstGeom prst="rect">
            <a:avLst/>
          </a:prstGeom>
          <a:noFill/>
          <a:ln w="9525">
            <a:noFill/>
            <a:miter lim="800000"/>
            <a:headEnd/>
            <a:tailEnd/>
          </a:ln>
        </p:spPr>
        <p:txBody>
          <a:bodyPr>
            <a:spAutoFit/>
          </a:bodyPr>
          <a:lstStyle/>
          <a:p>
            <a:pPr algn="ctr"/>
            <a:r>
              <a:rPr lang="en-US" sz="2400" b="1" dirty="0">
                <a:solidFill>
                  <a:srgbClr val="FFFF00"/>
                </a:solidFill>
              </a:rPr>
              <a:t>Loyalists were not popular in the Colonies!</a:t>
            </a:r>
          </a:p>
        </p:txBody>
      </p:sp>
      <p:pic>
        <p:nvPicPr>
          <p:cNvPr id="26636" name="Picture 12" descr="Loyalist persecution"/>
          <p:cNvPicPr>
            <a:picLocks noChangeAspect="1" noChangeArrowheads="1"/>
          </p:cNvPicPr>
          <p:nvPr/>
        </p:nvPicPr>
        <p:blipFill>
          <a:blip r:embed="rId4" cstate="print">
            <a:lum bright="-6000" contrast="36000"/>
          </a:blip>
          <a:srcRect/>
          <a:stretch>
            <a:fillRect/>
          </a:stretch>
        </p:blipFill>
        <p:spPr bwMode="auto">
          <a:xfrm>
            <a:off x="6324600" y="1295400"/>
            <a:ext cx="2192338" cy="2868613"/>
          </a:xfrm>
          <a:prstGeom prst="rect">
            <a:avLst/>
          </a:prstGeom>
          <a:noFill/>
          <a:ln w="9525">
            <a:noFill/>
            <a:miter lim="800000"/>
            <a:headEnd/>
            <a:tailEnd/>
          </a:ln>
        </p:spPr>
      </p:pic>
      <p:pic>
        <p:nvPicPr>
          <p:cNvPr id="13" name="Picture 12" descr="Lawrence Washington.jpg"/>
          <p:cNvPicPr>
            <a:picLocks noChangeAspect="1"/>
          </p:cNvPicPr>
          <p:nvPr/>
        </p:nvPicPr>
        <p:blipFill>
          <a:blip r:embed="rId5" cstate="print"/>
          <a:srcRect/>
          <a:stretch>
            <a:fillRect/>
          </a:stretch>
        </p:blipFill>
        <p:spPr bwMode="auto">
          <a:xfrm>
            <a:off x="4572000" y="1371600"/>
            <a:ext cx="1267166" cy="1905000"/>
          </a:xfrm>
          <a:prstGeom prst="rect">
            <a:avLst/>
          </a:prstGeom>
          <a:ln>
            <a:noFill/>
          </a:ln>
          <a:effectLst>
            <a:softEdge rad="112500"/>
          </a:effectLst>
        </p:spPr>
      </p:pic>
      <p:pic>
        <p:nvPicPr>
          <p:cNvPr id="15" name="Picture 14" descr="William Franklin.jpg"/>
          <p:cNvPicPr>
            <a:picLocks noChangeAspect="1"/>
          </p:cNvPicPr>
          <p:nvPr/>
        </p:nvPicPr>
        <p:blipFill>
          <a:blip r:embed="rId6" cstate="print"/>
          <a:srcRect l="28725" r="9573"/>
          <a:stretch>
            <a:fillRect/>
          </a:stretch>
        </p:blipFill>
        <p:spPr bwMode="auto">
          <a:xfrm>
            <a:off x="1676399" y="2209800"/>
            <a:ext cx="1484641" cy="1752600"/>
          </a:xfrm>
          <a:prstGeom prst="rect">
            <a:avLst/>
          </a:prstGeom>
          <a:ln>
            <a:noFill/>
          </a:ln>
          <a:effectLst>
            <a:softEdge rad="112500"/>
          </a:effectLst>
        </p:spPr>
      </p:pic>
      <p:pic>
        <p:nvPicPr>
          <p:cNvPr id="18" name="Picture 17" descr="ben Franklin 3.jpg"/>
          <p:cNvPicPr>
            <a:picLocks noChangeAspect="1"/>
          </p:cNvPicPr>
          <p:nvPr/>
        </p:nvPicPr>
        <p:blipFill>
          <a:blip r:embed="rId7" cstate="print"/>
          <a:srcRect/>
          <a:stretch>
            <a:fillRect/>
          </a:stretch>
        </p:blipFill>
        <p:spPr bwMode="auto">
          <a:xfrm>
            <a:off x="533400" y="2209800"/>
            <a:ext cx="1285240" cy="1752600"/>
          </a:xfrm>
          <a:prstGeom prst="rect">
            <a:avLst/>
          </a:prstGeom>
          <a:ln>
            <a:noFill/>
          </a:ln>
          <a:effectLst>
            <a:softEdge rad="112500"/>
          </a:effectLst>
        </p:spPr>
      </p:pic>
      <p:pic>
        <p:nvPicPr>
          <p:cNvPr id="19" name="Picture 18" descr="Washington 1.jpg"/>
          <p:cNvPicPr>
            <a:picLocks noChangeAspect="1"/>
          </p:cNvPicPr>
          <p:nvPr/>
        </p:nvPicPr>
        <p:blipFill>
          <a:blip r:embed="rId8" cstate="print"/>
          <a:srcRect l="38364" b="11905"/>
          <a:stretch>
            <a:fillRect/>
          </a:stretch>
        </p:blipFill>
        <p:spPr bwMode="auto">
          <a:xfrm>
            <a:off x="3329214" y="1371600"/>
            <a:ext cx="1247322" cy="19050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3000" fill="hold"/>
                                        <p:tgtEl>
                                          <p:spTgt spid="17"/>
                                        </p:tgtEl>
                                        <p:attrNameLst>
                                          <p:attrName>ppt_w</p:attrName>
                                        </p:attrNameLst>
                                      </p:cBhvr>
                                      <p:tavLst>
                                        <p:tav tm="0">
                                          <p:val>
                                            <p:strVal val="#ppt_w*0.70"/>
                                          </p:val>
                                        </p:tav>
                                        <p:tav tm="100000">
                                          <p:val>
                                            <p:strVal val="#ppt_w"/>
                                          </p:val>
                                        </p:tav>
                                      </p:tavLst>
                                    </p:anim>
                                    <p:anim calcmode="lin" valueType="num">
                                      <p:cBhvr>
                                        <p:cTn id="13" dur="3000" fill="hold"/>
                                        <p:tgtEl>
                                          <p:spTgt spid="17"/>
                                        </p:tgtEl>
                                        <p:attrNameLst>
                                          <p:attrName>ppt_h</p:attrName>
                                        </p:attrNameLst>
                                      </p:cBhvr>
                                      <p:tavLst>
                                        <p:tav tm="0">
                                          <p:val>
                                            <p:strVal val="#ppt_h"/>
                                          </p:val>
                                        </p:tav>
                                        <p:tav tm="100000">
                                          <p:val>
                                            <p:strVal val="#ppt_h"/>
                                          </p:val>
                                        </p:tav>
                                      </p:tavLst>
                                    </p:anim>
                                    <p:animEffect transition="in" filter="fade">
                                      <p:cBhvr>
                                        <p:cTn id="14" dur="3000"/>
                                        <p:tgtEl>
                                          <p:spTgt spid="17"/>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ppt_w</p:attrName>
                                        </p:attrNameLst>
                                      </p:cBhvr>
                                      <p:tavLst>
                                        <p:tav tm="0">
                                          <p:val>
                                            <p:strVal val="#ppt_w*0.70"/>
                                          </p:val>
                                        </p:tav>
                                        <p:tav tm="100000">
                                          <p:val>
                                            <p:strVal val="#ppt_w"/>
                                          </p:val>
                                        </p:tav>
                                      </p:tavLst>
                                    </p:anim>
                                    <p:anim calcmode="lin" valueType="num">
                                      <p:cBhvr>
                                        <p:cTn id="18" dur="3000" fill="hold"/>
                                        <p:tgtEl>
                                          <p:spTgt spid="10"/>
                                        </p:tgtEl>
                                        <p:attrNameLst>
                                          <p:attrName>ppt_h</p:attrName>
                                        </p:attrNameLst>
                                      </p:cBhvr>
                                      <p:tavLst>
                                        <p:tav tm="0">
                                          <p:val>
                                            <p:strVal val="#ppt_h"/>
                                          </p:val>
                                        </p:tav>
                                        <p:tav tm="100000">
                                          <p:val>
                                            <p:strVal val="#ppt_h"/>
                                          </p:val>
                                        </p:tav>
                                      </p:tavLst>
                                    </p:anim>
                                    <p:animEffect transition="in" filter="fade">
                                      <p:cBhvr>
                                        <p:cTn id="19" dur="3000"/>
                                        <p:tgtEl>
                                          <p:spTgt spid="1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3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3000"/>
                                        <p:tgtEl>
                                          <p:spTgt spid="19"/>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3000"/>
                                        <p:tgtEl>
                                          <p:spTgt spid="18"/>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3000"/>
                                        <p:tgtEl>
                                          <p:spTgt spid="16">
                                            <p:txEl>
                                              <p:pRg st="0" end="0"/>
                                            </p:txEl>
                                          </p:spTgt>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3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26636"/>
                                        </p:tgtEl>
                                        <p:attrNameLst>
                                          <p:attrName>style.visibility</p:attrName>
                                        </p:attrNameLst>
                                      </p:cBhvr>
                                      <p:to>
                                        <p:strVal val="visible"/>
                                      </p:to>
                                    </p:set>
                                    <p:animEffect transition="in" filter="fade">
                                      <p:cBhvr>
                                        <p:cTn id="54" dur="3000"/>
                                        <p:tgtEl>
                                          <p:spTgt spid="26636"/>
                                        </p:tgtEl>
                                      </p:cBhvr>
                                    </p:animEffect>
                                    <p:anim calcmode="lin" valueType="num">
                                      <p:cBhvr>
                                        <p:cTn id="55" dur="3000" fill="hold"/>
                                        <p:tgtEl>
                                          <p:spTgt spid="26636"/>
                                        </p:tgtEl>
                                        <p:attrNameLst>
                                          <p:attrName>ppt_x</p:attrName>
                                        </p:attrNameLst>
                                      </p:cBhvr>
                                      <p:tavLst>
                                        <p:tav tm="0">
                                          <p:val>
                                            <p:strVal val="#ppt_x"/>
                                          </p:val>
                                        </p:tav>
                                        <p:tav tm="100000">
                                          <p:val>
                                            <p:strVal val="#ppt_x"/>
                                          </p:val>
                                        </p:tav>
                                      </p:tavLst>
                                    </p:anim>
                                    <p:anim calcmode="lin" valueType="num">
                                      <p:cBhvr>
                                        <p:cTn id="56" dur="3000" fill="hold"/>
                                        <p:tgtEl>
                                          <p:spTgt spid="26636"/>
                                        </p:tgtEl>
                                        <p:attrNameLst>
                                          <p:attrName>ppt_y</p:attrName>
                                        </p:attrNameLst>
                                      </p:cBhvr>
                                      <p:tavLst>
                                        <p:tav tm="0">
                                          <p:val>
                                            <p:strVal val="#ppt_y-.1"/>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88BD8FD-ACAE-476E-A044-F185C5831ED5}" type="slidenum">
              <a:rPr lang="en-US"/>
              <a:pPr>
                <a:defRPr/>
              </a:pPr>
              <a:t>23</a:t>
            </a:fld>
            <a:endParaRPr lang="en-US"/>
          </a:p>
        </p:txBody>
      </p:sp>
      <p:sp>
        <p:nvSpPr>
          <p:cNvPr id="4" name="Title 1"/>
          <p:cNvSpPr>
            <a:spLocks noGrp="1"/>
          </p:cNvSpPr>
          <p:nvPr>
            <p:ph type="title"/>
          </p:nvPr>
        </p:nvSpPr>
        <p:spPr>
          <a:xfrm>
            <a:off x="1295400" y="304800"/>
            <a:ext cx="6934200" cy="1143000"/>
          </a:xfrm>
        </p:spPr>
        <p:txBody>
          <a:bodyPr>
            <a:noAutofit/>
          </a:bodyPr>
          <a:lstStyle/>
          <a:p>
            <a:pPr eaLnBrk="1" hangingPunct="1">
              <a:defRPr/>
            </a:pPr>
            <a:r>
              <a:rPr lang="en-US" sz="3600" b="1" dirty="0" smtClean="0">
                <a:solidFill>
                  <a:schemeClr val="bg1"/>
                </a:solidFill>
                <a:effectLst>
                  <a:outerShdw blurRad="38100" dist="38100" dir="2700000" algn="tl">
                    <a:srgbClr val="000000"/>
                  </a:outerShdw>
                </a:effectLst>
                <a:latin typeface="Antique"/>
              </a:rPr>
              <a:t>African Americans</a:t>
            </a:r>
          </a:p>
        </p:txBody>
      </p:sp>
      <p:sp>
        <p:nvSpPr>
          <p:cNvPr id="5" name="TextBox 4"/>
          <p:cNvSpPr txBox="1">
            <a:spLocks noChangeArrowheads="1"/>
          </p:cNvSpPr>
          <p:nvPr/>
        </p:nvSpPr>
        <p:spPr bwMode="auto">
          <a:xfrm>
            <a:off x="381000" y="1143000"/>
            <a:ext cx="4343400" cy="1569660"/>
          </a:xfrm>
          <a:prstGeom prst="rect">
            <a:avLst/>
          </a:prstGeom>
          <a:noFill/>
          <a:ln w="9525">
            <a:noFill/>
            <a:miter lim="800000"/>
            <a:headEnd/>
            <a:tailEnd/>
          </a:ln>
        </p:spPr>
        <p:txBody>
          <a:bodyPr wrap="square">
            <a:spAutoFit/>
          </a:bodyPr>
          <a:lstStyle/>
          <a:p>
            <a:r>
              <a:rPr lang="en-US" sz="3200" b="1" dirty="0">
                <a:solidFill>
                  <a:srgbClr val="002060"/>
                </a:solidFill>
                <a:latin typeface="Calibri" pitchFamily="34" charset="0"/>
              </a:rPr>
              <a:t>Many fought with the </a:t>
            </a:r>
            <a:r>
              <a:rPr lang="en-US" sz="3200" b="1" dirty="0">
                <a:solidFill>
                  <a:srgbClr val="FFFFFF"/>
                </a:solidFill>
                <a:latin typeface="Calibri" pitchFamily="34" charset="0"/>
              </a:rPr>
              <a:t>“</a:t>
            </a:r>
            <a:r>
              <a:rPr lang="en-US" sz="3200" b="1" u="sng" dirty="0">
                <a:solidFill>
                  <a:srgbClr val="FFFFFF"/>
                </a:solidFill>
                <a:latin typeface="Calibri" pitchFamily="34" charset="0"/>
              </a:rPr>
              <a:t>Redcoats</a:t>
            </a:r>
            <a:r>
              <a:rPr lang="en-US" sz="3200" b="1" dirty="0">
                <a:solidFill>
                  <a:srgbClr val="FFFFFF"/>
                </a:solidFill>
                <a:latin typeface="Calibri" pitchFamily="34" charset="0"/>
              </a:rPr>
              <a:t>”  </a:t>
            </a:r>
            <a:r>
              <a:rPr lang="en-US" sz="3200" b="1" dirty="0">
                <a:solidFill>
                  <a:srgbClr val="002060"/>
                </a:solidFill>
                <a:latin typeface="Calibri" pitchFamily="34" charset="0"/>
              </a:rPr>
              <a:t>in return for their freedom!</a:t>
            </a:r>
          </a:p>
        </p:txBody>
      </p:sp>
      <p:pic>
        <p:nvPicPr>
          <p:cNvPr id="7" name="Picture 6" descr="Union Jack.jpg"/>
          <p:cNvPicPr>
            <a:picLocks noChangeAspect="1"/>
          </p:cNvPicPr>
          <p:nvPr/>
        </p:nvPicPr>
        <p:blipFill>
          <a:blip r:embed="rId2" cstate="print"/>
          <a:stretch>
            <a:fillRect/>
          </a:stretch>
        </p:blipFill>
        <p:spPr>
          <a:xfrm>
            <a:off x="4111625" y="228600"/>
            <a:ext cx="908050" cy="457200"/>
          </a:xfrm>
          <a:prstGeom prst="rect">
            <a:avLst/>
          </a:prstGeom>
          <a:ln>
            <a:noFill/>
          </a:ln>
          <a:effectLst>
            <a:outerShdw blurRad="292100" dist="139700" dir="2700000" algn="tl" rotWithShape="0">
              <a:srgbClr val="333333">
                <a:alpha val="65000"/>
              </a:srgbClr>
            </a:outerShdw>
          </a:effectLst>
        </p:spPr>
      </p:pic>
      <p:pic>
        <p:nvPicPr>
          <p:cNvPr id="9"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2672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22" name="Picture 2" descr="http://www.johnhorse.com/imgszz/majpiersonzz.jpg"/>
          <p:cNvPicPr>
            <a:picLocks noChangeAspect="1" noChangeArrowheads="1"/>
          </p:cNvPicPr>
          <p:nvPr/>
        </p:nvPicPr>
        <p:blipFill>
          <a:blip r:embed="rId4" cstate="print"/>
          <a:srcRect/>
          <a:stretch>
            <a:fillRect/>
          </a:stretch>
        </p:blipFill>
        <p:spPr bwMode="auto">
          <a:xfrm>
            <a:off x="5257800" y="1143000"/>
            <a:ext cx="3409950" cy="4724401"/>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3000" fill="hold"/>
                                        <p:tgtEl>
                                          <p:spTgt spid="7"/>
                                        </p:tgtEl>
                                        <p:attrNameLst>
                                          <p:attrName>ppt_w</p:attrName>
                                        </p:attrNameLst>
                                      </p:cBhvr>
                                      <p:tavLst>
                                        <p:tav tm="0">
                                          <p:val>
                                            <p:strVal val="#ppt_w*0.70"/>
                                          </p:val>
                                        </p:tav>
                                        <p:tav tm="100000">
                                          <p:val>
                                            <p:strVal val="#ppt_w"/>
                                          </p:val>
                                        </p:tav>
                                      </p:tavLst>
                                    </p:anim>
                                    <p:anim calcmode="lin" valueType="num">
                                      <p:cBhvr>
                                        <p:cTn id="18" dur="3000" fill="hold"/>
                                        <p:tgtEl>
                                          <p:spTgt spid="7"/>
                                        </p:tgtEl>
                                        <p:attrNameLst>
                                          <p:attrName>ppt_h</p:attrName>
                                        </p:attrNameLst>
                                      </p:cBhvr>
                                      <p:tavLst>
                                        <p:tav tm="0">
                                          <p:val>
                                            <p:strVal val="#ppt_h"/>
                                          </p:val>
                                        </p:tav>
                                        <p:tav tm="100000">
                                          <p:val>
                                            <p:strVal val="#ppt_h"/>
                                          </p:val>
                                        </p:tav>
                                      </p:tavLst>
                                    </p:anim>
                                    <p:animEffect transition="in" filter="fade">
                                      <p:cBhvr>
                                        <p:cTn id="19" dur="3000"/>
                                        <p:tgtEl>
                                          <p:spTgt spid="7"/>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3122"/>
                                        </p:tgtEl>
                                        <p:attrNameLst>
                                          <p:attrName>style.visibility</p:attrName>
                                        </p:attrNameLst>
                                      </p:cBhvr>
                                      <p:to>
                                        <p:strVal val="visible"/>
                                      </p:to>
                                    </p:set>
                                    <p:animEffect transition="in" filter="fade">
                                      <p:cBhvr>
                                        <p:cTn id="23" dur="3000"/>
                                        <p:tgtEl>
                                          <p:spTgt spid="133122"/>
                                        </p:tgtEl>
                                      </p:cBhvr>
                                    </p:animEffect>
                                  </p:childTnLst>
                                </p:cTn>
                              </p:par>
                            </p:childTnLst>
                          </p:cTn>
                        </p:par>
                        <p:par>
                          <p:cTn id="24" fill="hold">
                            <p:stCondLst>
                              <p:cond delay="6000"/>
                            </p:stCondLst>
                            <p:childTnLst>
                              <p:par>
                                <p:cTn id="25" presetID="10" presetClass="entr" presetSubtype="0" fill="hold" grpId="0" nodeType="afterEffect">
                                  <p:stCondLst>
                                    <p:cond delay="2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090679C5-B58A-4981-B2FA-0DA49D30E4BF}" type="slidenum">
              <a:rPr lang="en-US"/>
              <a:pPr>
                <a:defRPr/>
              </a:pPr>
              <a:t>24</a:t>
            </a:fld>
            <a:endParaRPr lang="en-US"/>
          </a:p>
        </p:txBody>
      </p:sp>
      <p:sp>
        <p:nvSpPr>
          <p:cNvPr id="2" name="Title 1"/>
          <p:cNvSpPr>
            <a:spLocks noGrp="1"/>
          </p:cNvSpPr>
          <p:nvPr>
            <p:ph type="title"/>
          </p:nvPr>
        </p:nvSpPr>
        <p:spPr>
          <a:xfrm>
            <a:off x="457200" y="457200"/>
            <a:ext cx="3733800" cy="1752600"/>
          </a:xfrm>
        </p:spPr>
        <p:txBody>
          <a:bodyPr/>
          <a:lstStyle/>
          <a:p>
            <a:pPr algn="l" eaLnBrk="1" hangingPunct="1"/>
            <a:r>
              <a:rPr lang="en-US" sz="2400" b="1" smtClean="0">
                <a:solidFill>
                  <a:srgbClr val="002060"/>
                </a:solidFill>
              </a:rPr>
              <a:t>Most of the Native American Indian tribes, including the Mohawks and Iroquois fought with the British </a:t>
            </a:r>
            <a:r>
              <a:rPr lang="en-US" sz="2400" b="1" smtClean="0">
                <a:solidFill>
                  <a:srgbClr val="FFFF00"/>
                </a:solidFill>
              </a:rPr>
              <a:t>“</a:t>
            </a:r>
            <a:r>
              <a:rPr lang="en-US" sz="2400" b="1" u="sng" smtClean="0">
                <a:solidFill>
                  <a:srgbClr val="FFFF00"/>
                </a:solidFill>
              </a:rPr>
              <a:t>Lobsterbacks</a:t>
            </a:r>
            <a:r>
              <a:rPr lang="en-US" sz="2400" b="1" smtClean="0">
                <a:solidFill>
                  <a:srgbClr val="FFFF00"/>
                </a:solidFill>
              </a:rPr>
              <a:t>!”</a:t>
            </a:r>
          </a:p>
        </p:txBody>
      </p:sp>
      <p:sp>
        <p:nvSpPr>
          <p:cNvPr id="4" name="Title 1"/>
          <p:cNvSpPr txBox="1">
            <a:spLocks/>
          </p:cNvSpPr>
          <p:nvPr/>
        </p:nvSpPr>
        <p:spPr>
          <a:xfrm>
            <a:off x="3597166" y="228600"/>
            <a:ext cx="2971800" cy="1066800"/>
          </a:xfrm>
          <a:prstGeom prst="rect">
            <a:avLst/>
          </a:prstGeom>
        </p:spPr>
        <p:txBody>
          <a:bodyPr anchor="ctr"/>
          <a:lstStyle/>
          <a:p>
            <a:pPr algn="ctr">
              <a:defRPr/>
            </a:pPr>
            <a:r>
              <a:rPr lang="en-US" sz="3600" b="1" dirty="0">
                <a:solidFill>
                  <a:schemeClr val="bg1"/>
                </a:solidFill>
                <a:effectLst>
                  <a:outerShdw blurRad="38100" dist="38100" dir="2700000" algn="tl">
                    <a:srgbClr val="000000"/>
                  </a:outerShdw>
                </a:effectLst>
                <a:latin typeface="Antique"/>
              </a:rPr>
              <a:t>Native Americans</a:t>
            </a:r>
          </a:p>
        </p:txBody>
      </p:sp>
      <p:sp>
        <p:nvSpPr>
          <p:cNvPr id="6" name="TextBox 5"/>
          <p:cNvSpPr txBox="1">
            <a:spLocks noChangeArrowheads="1"/>
          </p:cNvSpPr>
          <p:nvPr/>
        </p:nvSpPr>
        <p:spPr bwMode="auto">
          <a:xfrm>
            <a:off x="7086600" y="2657090"/>
            <a:ext cx="1524000" cy="523875"/>
          </a:xfrm>
          <a:prstGeom prst="rect">
            <a:avLst/>
          </a:prstGeom>
          <a:noFill/>
          <a:ln w="9525">
            <a:noFill/>
            <a:miter lim="800000"/>
            <a:headEnd/>
            <a:tailEnd/>
          </a:ln>
        </p:spPr>
        <p:txBody>
          <a:bodyPr>
            <a:spAutoFit/>
          </a:bodyPr>
          <a:lstStyle/>
          <a:p>
            <a:pPr algn="ctr"/>
            <a:r>
              <a:rPr lang="en-US" sz="1400" b="1" dirty="0">
                <a:solidFill>
                  <a:schemeClr val="bg1"/>
                </a:solidFill>
                <a:latin typeface="Calibri" pitchFamily="34" charset="0"/>
              </a:rPr>
              <a:t>Joseph Brant</a:t>
            </a:r>
          </a:p>
          <a:p>
            <a:pPr algn="ctr"/>
            <a:r>
              <a:rPr lang="en-US" sz="1400" b="1" dirty="0">
                <a:solidFill>
                  <a:schemeClr val="bg1"/>
                </a:solidFill>
                <a:latin typeface="Calibri" pitchFamily="34" charset="0"/>
              </a:rPr>
              <a:t>Mohawk Leader</a:t>
            </a:r>
          </a:p>
        </p:txBody>
      </p:sp>
      <p:sp>
        <p:nvSpPr>
          <p:cNvPr id="7" name="TextBox 6"/>
          <p:cNvSpPr txBox="1">
            <a:spLocks noChangeArrowheads="1"/>
          </p:cNvSpPr>
          <p:nvPr/>
        </p:nvSpPr>
        <p:spPr bwMode="auto">
          <a:xfrm>
            <a:off x="4193628" y="1523999"/>
            <a:ext cx="2743200" cy="2308225"/>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Others believed that the British were going to win and wanted to “side” with a winner!</a:t>
            </a:r>
          </a:p>
        </p:txBody>
      </p:sp>
      <p:sp>
        <p:nvSpPr>
          <p:cNvPr id="8" name="TextBox 7"/>
          <p:cNvSpPr txBox="1">
            <a:spLocks noChangeArrowheads="1"/>
          </p:cNvSpPr>
          <p:nvPr/>
        </p:nvSpPr>
        <p:spPr bwMode="auto">
          <a:xfrm>
            <a:off x="304800" y="2438400"/>
            <a:ext cx="3962400" cy="830263"/>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Some had not been treated very well by the Americans.</a:t>
            </a:r>
          </a:p>
        </p:txBody>
      </p:sp>
      <p:pic>
        <p:nvPicPr>
          <p:cNvPr id="9" name="Picture 8" descr="Union Jack.jpg"/>
          <p:cNvPicPr>
            <a:picLocks noChangeAspect="1"/>
          </p:cNvPicPr>
          <p:nvPr/>
        </p:nvPicPr>
        <p:blipFill>
          <a:blip r:embed="rId2" cstate="print"/>
          <a:stretch>
            <a:fillRect/>
          </a:stretch>
        </p:blipFill>
        <p:spPr>
          <a:xfrm>
            <a:off x="6019800" y="609600"/>
            <a:ext cx="609600" cy="307340"/>
          </a:xfrm>
          <a:prstGeom prst="rect">
            <a:avLst/>
          </a:prstGeom>
          <a:ln>
            <a:noFill/>
          </a:ln>
          <a:effectLst>
            <a:outerShdw blurRad="292100" dist="139700" dir="2700000" algn="tl" rotWithShape="0">
              <a:srgbClr val="333333">
                <a:alpha val="65000"/>
              </a:srgbClr>
            </a:outerShdw>
          </a:effectLst>
        </p:spPr>
      </p:pic>
      <p:pic>
        <p:nvPicPr>
          <p:cNvPr id="11"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2672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2098" name="Picture 2" descr="http://t2.gstatic.com/images?q=tbn:ANd9GcR84AcRRGY8JxlxU0YZO-wm0_2sgY9CxFWQk3LJhozoq6qCZZquww&amp;t=1"/>
          <p:cNvPicPr>
            <a:picLocks noChangeAspect="1" noChangeArrowheads="1"/>
          </p:cNvPicPr>
          <p:nvPr/>
        </p:nvPicPr>
        <p:blipFill>
          <a:blip r:embed="rId4" cstate="print"/>
          <a:srcRect/>
          <a:stretch>
            <a:fillRect/>
          </a:stretch>
        </p:blipFill>
        <p:spPr bwMode="auto">
          <a:xfrm>
            <a:off x="6781800" y="304800"/>
            <a:ext cx="1952625" cy="2343151"/>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3000" fill="hold"/>
                                        <p:tgtEl>
                                          <p:spTgt spid="9"/>
                                        </p:tgtEl>
                                        <p:attrNameLst>
                                          <p:attrName>ppt_w</p:attrName>
                                        </p:attrNameLst>
                                      </p:cBhvr>
                                      <p:tavLst>
                                        <p:tav tm="0">
                                          <p:val>
                                            <p:strVal val="#ppt_w*0.70"/>
                                          </p:val>
                                        </p:tav>
                                        <p:tav tm="100000">
                                          <p:val>
                                            <p:strVal val="#ppt_w"/>
                                          </p:val>
                                        </p:tav>
                                      </p:tavLst>
                                    </p:anim>
                                    <p:anim calcmode="lin" valueType="num">
                                      <p:cBhvr>
                                        <p:cTn id="18" dur="3000" fill="hold"/>
                                        <p:tgtEl>
                                          <p:spTgt spid="9"/>
                                        </p:tgtEl>
                                        <p:attrNameLst>
                                          <p:attrName>ppt_h</p:attrName>
                                        </p:attrNameLst>
                                      </p:cBhvr>
                                      <p:tavLst>
                                        <p:tav tm="0">
                                          <p:val>
                                            <p:strVal val="#ppt_h"/>
                                          </p:val>
                                        </p:tav>
                                        <p:tav tm="100000">
                                          <p:val>
                                            <p:strVal val="#ppt_h"/>
                                          </p:val>
                                        </p:tav>
                                      </p:tavLst>
                                    </p:anim>
                                    <p:animEffect transition="in" filter="fade">
                                      <p:cBhvr>
                                        <p:cTn id="19" dur="3000"/>
                                        <p:tgtEl>
                                          <p:spTgt spid="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2098"/>
                                        </p:tgtEl>
                                        <p:attrNameLst>
                                          <p:attrName>style.visibility</p:attrName>
                                        </p:attrNameLst>
                                      </p:cBhvr>
                                      <p:to>
                                        <p:strVal val="visible"/>
                                      </p:to>
                                    </p:set>
                                    <p:animEffect transition="in" filter="fade">
                                      <p:cBhvr>
                                        <p:cTn id="23" dur="2000"/>
                                        <p:tgtEl>
                                          <p:spTgt spid="13209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3000"/>
                                        <p:tgtEl>
                                          <p:spTgt spid="6"/>
                                        </p:tgtEl>
                                      </p:cBhvr>
                                    </p:animEffect>
                                  </p:childTnLst>
                                </p:cTn>
                              </p:par>
                            </p:childTnLst>
                          </p:cTn>
                        </p:par>
                        <p:par>
                          <p:cTn id="27" fill="hold">
                            <p:stCondLst>
                              <p:cond delay="6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3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3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AF9F503-FB80-4D9A-A19B-9DD5E0759FE7}" type="slidenum">
              <a:rPr lang="en-US" sz="1200">
                <a:solidFill>
                  <a:schemeClr val="tx1">
                    <a:tint val="75000"/>
                  </a:schemeClr>
                </a:solidFill>
                <a:latin typeface="+mn-lt"/>
              </a:rPr>
              <a:pPr algn="r" fontAlgn="auto">
                <a:spcBef>
                  <a:spcPts val="0"/>
                </a:spcBef>
                <a:spcAft>
                  <a:spcPts val="0"/>
                </a:spcAft>
                <a:defRPr/>
              </a:pPr>
              <a:t>25</a:t>
            </a:fld>
            <a:endParaRPr lang="en-US" sz="1200">
              <a:solidFill>
                <a:schemeClr val="tx1">
                  <a:tint val="75000"/>
                </a:schemeClr>
              </a:solidFill>
              <a:latin typeface="+mn-lt"/>
            </a:endParaRPr>
          </a:p>
        </p:txBody>
      </p:sp>
      <p:sp>
        <p:nvSpPr>
          <p:cNvPr id="8" name="TextBox 7"/>
          <p:cNvSpPr txBox="1">
            <a:spLocks noChangeArrowheads="1"/>
          </p:cNvSpPr>
          <p:nvPr/>
        </p:nvSpPr>
        <p:spPr bwMode="auto">
          <a:xfrm>
            <a:off x="2667000" y="1905000"/>
            <a:ext cx="3962400" cy="1815882"/>
          </a:xfrm>
          <a:prstGeom prst="rect">
            <a:avLst/>
          </a:prstGeom>
          <a:noFill/>
          <a:ln w="9525">
            <a:noFill/>
            <a:miter lim="800000"/>
            <a:headEnd/>
            <a:tailEnd/>
          </a:ln>
        </p:spPr>
        <p:txBody>
          <a:bodyPr>
            <a:spAutoFit/>
          </a:bodyPr>
          <a:lstStyle/>
          <a:p>
            <a:r>
              <a:rPr lang="en-US" sz="2800" b="1" dirty="0">
                <a:solidFill>
                  <a:srgbClr val="FFFFFF"/>
                </a:solidFill>
                <a:latin typeface="Calibri" pitchFamily="34" charset="0"/>
              </a:rPr>
              <a:t>And then, there was another </a:t>
            </a:r>
            <a:r>
              <a:rPr lang="en-US" sz="2800" b="1" u="sng" dirty="0">
                <a:solidFill>
                  <a:srgbClr val="FFFFFF"/>
                </a:solidFill>
                <a:latin typeface="Calibri" pitchFamily="34" charset="0"/>
              </a:rPr>
              <a:t>ally</a:t>
            </a:r>
            <a:r>
              <a:rPr lang="en-US" sz="2800" b="1" dirty="0">
                <a:solidFill>
                  <a:srgbClr val="FFFFFF"/>
                </a:solidFill>
                <a:latin typeface="Calibri" pitchFamily="34" charset="0"/>
              </a:rPr>
              <a:t> that the British used against the Americans….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1B39501A-4456-41ED-941B-18A9A24DB6A3}" type="slidenum">
              <a:rPr lang="en-US"/>
              <a:pPr>
                <a:defRPr/>
              </a:pPr>
              <a:t>26</a:t>
            </a:fld>
            <a:endParaRPr lang="en-US"/>
          </a:p>
        </p:txBody>
      </p:sp>
      <p:sp>
        <p:nvSpPr>
          <p:cNvPr id="2" name="Title 1"/>
          <p:cNvSpPr>
            <a:spLocks noGrp="1"/>
          </p:cNvSpPr>
          <p:nvPr>
            <p:ph type="title"/>
          </p:nvPr>
        </p:nvSpPr>
        <p:spPr>
          <a:xfrm>
            <a:off x="6019800" y="4114800"/>
            <a:ext cx="2514600" cy="609600"/>
          </a:xfrm>
        </p:spPr>
        <p:txBody>
          <a:bodyPr/>
          <a:lstStyle/>
          <a:p>
            <a:pPr eaLnBrk="1" hangingPunct="1"/>
            <a:r>
              <a:rPr lang="en-US" sz="1800" b="1" dirty="0" smtClean="0">
                <a:solidFill>
                  <a:srgbClr val="FFFF00"/>
                </a:solidFill>
              </a:rPr>
              <a:t>Hessian </a:t>
            </a:r>
            <a:r>
              <a:rPr lang="en-US" sz="1800" b="1" u="sng" dirty="0" smtClean="0">
                <a:solidFill>
                  <a:srgbClr val="FFFF00"/>
                </a:solidFill>
              </a:rPr>
              <a:t>Mercenaries</a:t>
            </a:r>
          </a:p>
        </p:txBody>
      </p:sp>
      <p:sp>
        <p:nvSpPr>
          <p:cNvPr id="10" name="TextBox 9"/>
          <p:cNvSpPr txBox="1">
            <a:spLocks noChangeArrowheads="1"/>
          </p:cNvSpPr>
          <p:nvPr/>
        </p:nvSpPr>
        <p:spPr bwMode="auto">
          <a:xfrm>
            <a:off x="381000" y="838200"/>
            <a:ext cx="5105400" cy="1570038"/>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The best and most feared </a:t>
            </a:r>
            <a:r>
              <a:rPr lang="en-US" sz="2400" b="1" u="sng" dirty="0">
                <a:solidFill>
                  <a:srgbClr val="FFFF00"/>
                </a:solidFill>
                <a:latin typeface="Calibri" pitchFamily="34" charset="0"/>
              </a:rPr>
              <a:t>mercenaries</a:t>
            </a:r>
            <a:r>
              <a:rPr lang="en-US" sz="2400" b="1" dirty="0">
                <a:solidFill>
                  <a:srgbClr val="FFFF00"/>
                </a:solidFill>
                <a:latin typeface="Calibri" pitchFamily="34" charset="0"/>
              </a:rPr>
              <a:t> in the world at that time were called </a:t>
            </a:r>
            <a:r>
              <a:rPr lang="en-US" sz="2400" b="1" dirty="0">
                <a:solidFill>
                  <a:srgbClr val="FF0000"/>
                </a:solidFill>
                <a:latin typeface="Calibri" pitchFamily="34" charset="0"/>
              </a:rPr>
              <a:t>“Hessians.</a:t>
            </a:r>
            <a:r>
              <a:rPr lang="en-US" sz="2400" b="1" dirty="0">
                <a:solidFill>
                  <a:srgbClr val="FF3300"/>
                </a:solidFill>
                <a:latin typeface="Calibri" pitchFamily="34" charset="0"/>
              </a:rPr>
              <a:t>”</a:t>
            </a:r>
            <a:r>
              <a:rPr lang="en-US" sz="2400" b="1" dirty="0">
                <a:solidFill>
                  <a:srgbClr val="FFFF00"/>
                </a:solidFill>
                <a:latin typeface="Calibri" pitchFamily="34" charset="0"/>
              </a:rPr>
              <a:t> They came from a German area known as “</a:t>
            </a:r>
            <a:r>
              <a:rPr lang="en-US" sz="2400" b="1" dirty="0" err="1">
                <a:solidFill>
                  <a:srgbClr val="FFFF00"/>
                </a:solidFill>
                <a:latin typeface="Calibri" pitchFamily="34" charset="0"/>
              </a:rPr>
              <a:t>Hesse</a:t>
            </a:r>
            <a:r>
              <a:rPr lang="en-US" sz="2400" b="1" dirty="0">
                <a:solidFill>
                  <a:srgbClr val="FFFF00"/>
                </a:solidFill>
                <a:latin typeface="Calibri" pitchFamily="34" charset="0"/>
              </a:rPr>
              <a:t>.”</a:t>
            </a:r>
          </a:p>
        </p:txBody>
      </p:sp>
      <p:sp>
        <p:nvSpPr>
          <p:cNvPr id="11" name="TextBox 10"/>
          <p:cNvSpPr txBox="1"/>
          <p:nvPr/>
        </p:nvSpPr>
        <p:spPr>
          <a:xfrm>
            <a:off x="762000" y="2362200"/>
            <a:ext cx="5638800" cy="830263"/>
          </a:xfrm>
          <a:prstGeom prst="rect">
            <a:avLst/>
          </a:prstGeom>
          <a:noFill/>
        </p:spPr>
        <p:txBody>
          <a:bodyPr wrap="square">
            <a:spAutoFit/>
          </a:bodyPr>
          <a:lstStyle/>
          <a:p>
            <a:pPr fontAlgn="auto">
              <a:spcBef>
                <a:spcPts val="0"/>
              </a:spcBef>
              <a:spcAft>
                <a:spcPts val="0"/>
              </a:spcAft>
              <a:defRPr/>
            </a:pPr>
            <a:r>
              <a:rPr lang="en-US" sz="2400" b="1" dirty="0">
                <a:solidFill>
                  <a:srgbClr val="FFFFFF"/>
                </a:solidFill>
                <a:effectLst>
                  <a:outerShdw blurRad="38100" dist="38100" dir="2700000" algn="tl">
                    <a:srgbClr val="000000">
                      <a:alpha val="43137"/>
                    </a:srgbClr>
                  </a:outerShdw>
                </a:effectLst>
                <a:latin typeface="+mn-lt"/>
              </a:rPr>
              <a:t>The British hired them to fight the Americans!</a:t>
            </a:r>
          </a:p>
        </p:txBody>
      </p:sp>
      <p:pic>
        <p:nvPicPr>
          <p:cNvPr id="12" name="Picture 11" descr="Union Jack.jpg"/>
          <p:cNvPicPr>
            <a:picLocks noChangeAspect="1"/>
          </p:cNvPicPr>
          <p:nvPr/>
        </p:nvPicPr>
        <p:blipFill>
          <a:blip r:embed="rId5" cstate="print"/>
          <a:stretch>
            <a:fillRect/>
          </a:stretch>
        </p:blipFill>
        <p:spPr>
          <a:xfrm>
            <a:off x="6705600" y="304800"/>
            <a:ext cx="914400" cy="460375"/>
          </a:xfrm>
          <a:prstGeom prst="rect">
            <a:avLst/>
          </a:prstGeom>
          <a:ln>
            <a:noFill/>
          </a:ln>
          <a:effectLst>
            <a:outerShdw blurRad="292100" dist="139700" dir="2700000" algn="tl" rotWithShape="0">
              <a:srgbClr val="333333">
                <a:alpha val="65000"/>
              </a:srgbClr>
            </a:outerShdw>
          </a:effectLst>
        </p:spPr>
      </p:pic>
      <p:pic>
        <p:nvPicPr>
          <p:cNvPr id="24585" name="Picture 9" descr="Hessians4"/>
          <p:cNvPicPr>
            <a:picLocks noChangeAspect="1" noChangeArrowheads="1"/>
          </p:cNvPicPr>
          <p:nvPr/>
        </p:nvPicPr>
        <p:blipFill>
          <a:blip r:embed="rId6" cstate="print"/>
          <a:srcRect/>
          <a:stretch>
            <a:fillRect/>
          </a:stretch>
        </p:blipFill>
        <p:spPr bwMode="auto">
          <a:xfrm>
            <a:off x="6324600" y="1219200"/>
            <a:ext cx="1909763" cy="3062288"/>
          </a:xfrm>
          <a:prstGeom prst="rect">
            <a:avLst/>
          </a:prstGeom>
          <a:ln>
            <a:noFill/>
          </a:ln>
          <a:effectLst>
            <a:softEdge rad="112500"/>
          </a:effectLst>
        </p:spPr>
      </p:pic>
      <p:sp>
        <p:nvSpPr>
          <p:cNvPr id="69642" name="Text Box 10"/>
          <p:cNvSpPr txBox="1">
            <a:spLocks noChangeArrowheads="1"/>
          </p:cNvSpPr>
          <p:nvPr/>
        </p:nvSpPr>
        <p:spPr bwMode="auto">
          <a:xfrm>
            <a:off x="1219200" y="228600"/>
            <a:ext cx="3505200" cy="762000"/>
          </a:xfrm>
          <a:prstGeom prst="rect">
            <a:avLst/>
          </a:prstGeom>
          <a:noFill/>
          <a:ln w="9525">
            <a:noFill/>
            <a:miter lim="800000"/>
            <a:headEnd/>
            <a:tailEnd/>
          </a:ln>
        </p:spPr>
        <p:txBody>
          <a:bodyPr wrap="square">
            <a:spAutoFit/>
          </a:bodyPr>
          <a:lstStyle/>
          <a:p>
            <a:pPr>
              <a:spcBef>
                <a:spcPct val="50000"/>
              </a:spcBef>
            </a:pPr>
            <a:r>
              <a:rPr lang="en-US" sz="4400" u="sng" dirty="0">
                <a:solidFill>
                  <a:srgbClr val="FF0000"/>
                </a:solidFill>
                <a:latin typeface="AR JULIAN" pitchFamily="2" charset="0"/>
              </a:rPr>
              <a:t>Mercenaries</a:t>
            </a:r>
          </a:p>
        </p:txBody>
      </p:sp>
      <p:sp>
        <p:nvSpPr>
          <p:cNvPr id="69649" name="Text Box 17"/>
          <p:cNvSpPr txBox="1">
            <a:spLocks noChangeArrowheads="1"/>
          </p:cNvSpPr>
          <p:nvPr/>
        </p:nvSpPr>
        <p:spPr bwMode="auto">
          <a:xfrm>
            <a:off x="2743200" y="2895600"/>
            <a:ext cx="3124200" cy="519113"/>
          </a:xfrm>
          <a:prstGeom prst="rect">
            <a:avLst/>
          </a:prstGeom>
          <a:noFill/>
          <a:ln w="9525">
            <a:noFill/>
            <a:miter lim="800000"/>
            <a:headEnd/>
            <a:tailEnd/>
          </a:ln>
        </p:spPr>
        <p:txBody>
          <a:bodyPr>
            <a:spAutoFit/>
          </a:bodyPr>
          <a:lstStyle/>
          <a:p>
            <a:pPr>
              <a:spcBef>
                <a:spcPct val="50000"/>
              </a:spcBef>
            </a:pPr>
            <a:r>
              <a:rPr lang="en-US" sz="2800" b="1" dirty="0">
                <a:solidFill>
                  <a:srgbClr val="FF0000"/>
                </a:solidFill>
              </a:rPr>
              <a:t>They were scary!</a:t>
            </a:r>
          </a:p>
        </p:txBody>
      </p:sp>
      <p:sp>
        <p:nvSpPr>
          <p:cNvPr id="69652" name="AutoShape 20"/>
          <p:cNvSpPr>
            <a:spLocks noChangeArrowheads="1"/>
          </p:cNvSpPr>
          <p:nvPr/>
        </p:nvSpPr>
        <p:spPr bwMode="auto">
          <a:xfrm>
            <a:off x="7696200" y="457200"/>
            <a:ext cx="1219200" cy="1219200"/>
          </a:xfrm>
          <a:prstGeom prst="wedgeEllipseCallout">
            <a:avLst>
              <a:gd name="adj1" fmla="val -50130"/>
              <a:gd name="adj2" fmla="val 62889"/>
            </a:avLst>
          </a:prstGeom>
          <a:solidFill>
            <a:schemeClr val="bg1"/>
          </a:solidFill>
          <a:ln w="9525">
            <a:solidFill>
              <a:schemeClr val="tx1"/>
            </a:solidFill>
            <a:miter lim="800000"/>
            <a:headEnd/>
            <a:tailEnd/>
          </a:ln>
        </p:spPr>
        <p:txBody>
          <a:bodyPr/>
          <a:lstStyle/>
          <a:p>
            <a:pPr algn="ctr"/>
            <a:r>
              <a:rPr lang="en-US" sz="1400" b="1"/>
              <a:t>We like to kill people!</a:t>
            </a:r>
          </a:p>
        </p:txBody>
      </p:sp>
      <p:sp>
        <p:nvSpPr>
          <p:cNvPr id="17" name="Oval Callout 16"/>
          <p:cNvSpPr/>
          <p:nvPr/>
        </p:nvSpPr>
        <p:spPr>
          <a:xfrm>
            <a:off x="5486400" y="533400"/>
            <a:ext cx="1295400" cy="914400"/>
          </a:xfrm>
          <a:prstGeom prst="wedgeEllipseCallout">
            <a:avLst>
              <a:gd name="adj1" fmla="val 54422"/>
              <a:gd name="adj2" fmla="val 741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itchFamily="34" charset="0"/>
                <a:cs typeface="Arial" pitchFamily="34" charset="0"/>
              </a:rPr>
              <a:t>But only for money!</a:t>
            </a:r>
          </a:p>
        </p:txBody>
      </p:sp>
      <p:pic>
        <p:nvPicPr>
          <p:cNvPr id="19" name="Picture 6" descr="http://www.cksinfo.com/clipart/office/supplies/notesandmemos/note.png"/>
          <p:cNvPicPr>
            <a:picLocks noChangeAspect="1" noChangeArrowheads="1"/>
          </p:cNvPicPr>
          <p:nvPr/>
        </p:nvPicPr>
        <p:blipFill>
          <a:blip r:embed="rId7"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MS900069611[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077200" y="5791200"/>
            <a:ext cx="304800" cy="30480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3" fill="hold"/>
                                        <p:tgtEl>
                                          <p:spTgt spid="22"/>
                                        </p:tgtEl>
                                      </p:cBhvr>
                                    </p:cmd>
                                  </p:childTnLst>
                                </p:cTn>
                              </p:par>
                              <p:par>
                                <p:cTn id="7" presetID="10" presetClass="entr" presetSubtype="0" fill="hold" nodeType="withEffect">
                                  <p:stCondLst>
                                    <p:cond delay="0"/>
                                  </p:stCondLst>
                                  <p:childTnLst>
                                    <p:set>
                                      <p:cBhvr>
                                        <p:cTn id="8" dur="1" fill="hold">
                                          <p:stCondLst>
                                            <p:cond delay="0"/>
                                          </p:stCondLst>
                                        </p:cTn>
                                        <p:tgtEl>
                                          <p:spTgt spid="69642"/>
                                        </p:tgtEl>
                                        <p:attrNameLst>
                                          <p:attrName>style.visibility</p:attrName>
                                        </p:attrNameLst>
                                      </p:cBhvr>
                                      <p:to>
                                        <p:strVal val="visible"/>
                                      </p:to>
                                    </p:set>
                                    <p:animEffect transition="in" filter="fade">
                                      <p:cBhvr>
                                        <p:cTn id="9" dur="2000"/>
                                        <p:tgtEl>
                                          <p:spTgt spid="69642"/>
                                        </p:tgtEl>
                                      </p:cBhvr>
                                    </p:animEffect>
                                  </p:childTnLst>
                                  <p:subTnLst>
                                    <p:audio>
                                      <p:cMediaNode>
                                        <p:cTn display="0" masterRel="sameClick">
                                          <p:stCondLst>
                                            <p:cond evt="begin" delay="0">
                                              <p:tn val="7"/>
                                            </p:cond>
                                          </p:stCondLst>
                                          <p:endCondLst>
                                            <p:cond evt="onStopAudio" delay="0">
                                              <p:tgtEl>
                                                <p:sldTgt/>
                                              </p:tgtEl>
                                            </p:cond>
                                          </p:endCondLst>
                                        </p:cTn>
                                        <p:tgtEl>
                                          <p:sndTgt r:embed="rId4" name="explode.wav"/>
                                        </p:tgtEl>
                                      </p:cMediaNode>
                                    </p:audio>
                                  </p:subTnLst>
                                </p:cTn>
                              </p:par>
                            </p:childTnLst>
                          </p:cTn>
                        </p:par>
                        <p:par>
                          <p:cTn id="10" fill="hold">
                            <p:stCondLst>
                              <p:cond delay="4173"/>
                            </p:stCondLst>
                            <p:childTnLst>
                              <p:par>
                                <p:cTn id="11" presetID="10" presetClass="entr" presetSubtype="0" fill="hold" nodeType="after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3000" fill="hold"/>
                                        <p:tgtEl>
                                          <p:spTgt spid="12"/>
                                        </p:tgtEl>
                                        <p:attrNameLst>
                                          <p:attrName>ppt_w</p:attrName>
                                        </p:attrNameLst>
                                      </p:cBhvr>
                                      <p:tavLst>
                                        <p:tav tm="0">
                                          <p:val>
                                            <p:strVal val="#ppt_w*0.70"/>
                                          </p:val>
                                        </p:tav>
                                        <p:tav tm="100000">
                                          <p:val>
                                            <p:strVal val="#ppt_w"/>
                                          </p:val>
                                        </p:tav>
                                      </p:tavLst>
                                    </p:anim>
                                    <p:anim calcmode="lin" valueType="num">
                                      <p:cBhvr>
                                        <p:cTn id="19" dur="3000" fill="hold"/>
                                        <p:tgtEl>
                                          <p:spTgt spid="12"/>
                                        </p:tgtEl>
                                        <p:attrNameLst>
                                          <p:attrName>ppt_h</p:attrName>
                                        </p:attrNameLst>
                                      </p:cBhvr>
                                      <p:tavLst>
                                        <p:tav tm="0">
                                          <p:val>
                                            <p:strVal val="#ppt_h"/>
                                          </p:val>
                                        </p:tav>
                                        <p:tav tm="100000">
                                          <p:val>
                                            <p:strVal val="#ppt_h"/>
                                          </p:val>
                                        </p:tav>
                                      </p:tavLst>
                                    </p:anim>
                                    <p:animEffect transition="in" filter="fade">
                                      <p:cBhvr>
                                        <p:cTn id="20" dur="3000"/>
                                        <p:tgtEl>
                                          <p:spTgt spid="12"/>
                                        </p:tgtEl>
                                      </p:cBhvr>
                                    </p:animEffect>
                                  </p:childTnLst>
                                </p:cTn>
                              </p:par>
                            </p:childTnLst>
                          </p:cTn>
                        </p:par>
                        <p:par>
                          <p:cTn id="21" fill="hold">
                            <p:stCondLst>
                              <p:cond delay="3000"/>
                            </p:stCondLst>
                            <p:childTnLst>
                              <p:par>
                                <p:cTn id="22" presetID="10" presetClass="entr" presetSubtype="0" fill="hold" grpId="0" nodeType="afterEffect">
                                  <p:stCondLst>
                                    <p:cond delay="2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3000"/>
                                        <p:tgtEl>
                                          <p:spTgt spid="10"/>
                                        </p:tgtEl>
                                      </p:cBhvr>
                                    </p:animEffect>
                                  </p:childTnLst>
                                </p:cTn>
                              </p:par>
                            </p:childTnLst>
                          </p:cTn>
                        </p:par>
                        <p:par>
                          <p:cTn id="25" fill="hold">
                            <p:stCondLst>
                              <p:cond delay="8000"/>
                            </p:stCondLst>
                            <p:childTnLst>
                              <p:par>
                                <p:cTn id="26" presetID="53" presetClass="entr" presetSubtype="0" fill="hold" nodeType="afterEffect">
                                  <p:stCondLst>
                                    <p:cond delay="500"/>
                                  </p:stCondLst>
                                  <p:childTnLst>
                                    <p:set>
                                      <p:cBhvr>
                                        <p:cTn id="27" dur="1" fill="hold">
                                          <p:stCondLst>
                                            <p:cond delay="0"/>
                                          </p:stCondLst>
                                        </p:cTn>
                                        <p:tgtEl>
                                          <p:spTgt spid="24585"/>
                                        </p:tgtEl>
                                        <p:attrNameLst>
                                          <p:attrName>style.visibility</p:attrName>
                                        </p:attrNameLst>
                                      </p:cBhvr>
                                      <p:to>
                                        <p:strVal val="visible"/>
                                      </p:to>
                                    </p:set>
                                    <p:anim calcmode="lin" valueType="num">
                                      <p:cBhvr>
                                        <p:cTn id="28" dur="5000" fill="hold"/>
                                        <p:tgtEl>
                                          <p:spTgt spid="24585"/>
                                        </p:tgtEl>
                                        <p:attrNameLst>
                                          <p:attrName>ppt_w</p:attrName>
                                        </p:attrNameLst>
                                      </p:cBhvr>
                                      <p:tavLst>
                                        <p:tav tm="0">
                                          <p:val>
                                            <p:fltVal val="0"/>
                                          </p:val>
                                        </p:tav>
                                        <p:tav tm="100000">
                                          <p:val>
                                            <p:strVal val="#ppt_w"/>
                                          </p:val>
                                        </p:tav>
                                      </p:tavLst>
                                    </p:anim>
                                    <p:anim calcmode="lin" valueType="num">
                                      <p:cBhvr>
                                        <p:cTn id="29" dur="5000" fill="hold"/>
                                        <p:tgtEl>
                                          <p:spTgt spid="24585"/>
                                        </p:tgtEl>
                                        <p:attrNameLst>
                                          <p:attrName>ppt_h</p:attrName>
                                        </p:attrNameLst>
                                      </p:cBhvr>
                                      <p:tavLst>
                                        <p:tav tm="0">
                                          <p:val>
                                            <p:fltVal val="0"/>
                                          </p:val>
                                        </p:tav>
                                        <p:tav tm="100000">
                                          <p:val>
                                            <p:strVal val="#ppt_h"/>
                                          </p:val>
                                        </p:tav>
                                      </p:tavLst>
                                    </p:anim>
                                    <p:animEffect transition="in" filter="fade">
                                      <p:cBhvr>
                                        <p:cTn id="30" dur="5000"/>
                                        <p:tgtEl>
                                          <p:spTgt spid="24585"/>
                                        </p:tgtEl>
                                      </p:cBhvr>
                                    </p:animEffect>
                                  </p:childTnLst>
                                </p:cTn>
                              </p:par>
                            </p:childTnLst>
                          </p:cTn>
                        </p:par>
                        <p:par>
                          <p:cTn id="31" fill="hold">
                            <p:stCondLst>
                              <p:cond delay="135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000"/>
                                        <p:tgtEl>
                                          <p:spTgt spid="2"/>
                                        </p:tgtEl>
                                      </p:cBhvr>
                                    </p:animEffect>
                                  </p:childTnLst>
                                </p:cTn>
                              </p:par>
                            </p:childTnLst>
                          </p:cTn>
                        </p:par>
                        <p:par>
                          <p:cTn id="35" fill="hold">
                            <p:stCondLst>
                              <p:cond delay="15500"/>
                            </p:stCondLst>
                            <p:childTnLst>
                              <p:par>
                                <p:cTn id="36" presetID="10" presetClass="entr" presetSubtype="0" fill="hold" grpId="0" nodeType="afterEffect">
                                  <p:stCondLst>
                                    <p:cond delay="0"/>
                                  </p:stCondLst>
                                  <p:childTnLst>
                                    <p:set>
                                      <p:cBhvr>
                                        <p:cTn id="37" dur="1" fill="hold">
                                          <p:stCondLst>
                                            <p:cond delay="0"/>
                                          </p:stCondLst>
                                        </p:cTn>
                                        <p:tgtEl>
                                          <p:spTgt spid="69652"/>
                                        </p:tgtEl>
                                        <p:attrNameLst>
                                          <p:attrName>style.visibility</p:attrName>
                                        </p:attrNameLst>
                                      </p:cBhvr>
                                      <p:to>
                                        <p:strVal val="visible"/>
                                      </p:to>
                                    </p:set>
                                    <p:animEffect transition="in" filter="fade">
                                      <p:cBhvr>
                                        <p:cTn id="38" dur="2000"/>
                                        <p:tgtEl>
                                          <p:spTgt spid="69652"/>
                                        </p:tgtEl>
                                      </p:cBhvr>
                                    </p:animEffect>
                                  </p:childTnLst>
                                </p:cTn>
                              </p:par>
                            </p:childTnLst>
                          </p:cTn>
                        </p:par>
                        <p:par>
                          <p:cTn id="39" fill="hold">
                            <p:stCondLst>
                              <p:cond delay="17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childTnLst>
                          </p:cTn>
                        </p:par>
                        <p:par>
                          <p:cTn id="43" fill="hold">
                            <p:stCondLst>
                              <p:cond delay="18500"/>
                            </p:stCondLst>
                            <p:childTnLst>
                              <p:par>
                                <p:cTn id="44" presetID="10" presetClass="exit" presetSubtype="0" fill="hold" grpId="1" nodeType="afterEffect">
                                  <p:stCondLst>
                                    <p:cond delay="4000"/>
                                  </p:stCondLst>
                                  <p:childTnLst>
                                    <p:animEffect transition="out" filter="fade">
                                      <p:cBhvr>
                                        <p:cTn id="45" dur="2000"/>
                                        <p:tgtEl>
                                          <p:spTgt spid="69652"/>
                                        </p:tgtEl>
                                      </p:cBhvr>
                                    </p:animEffect>
                                    <p:set>
                                      <p:cBhvr>
                                        <p:cTn id="46" dur="1" fill="hold">
                                          <p:stCondLst>
                                            <p:cond delay="1999"/>
                                          </p:stCondLst>
                                        </p:cTn>
                                        <p:tgtEl>
                                          <p:spTgt spid="69652"/>
                                        </p:tgtEl>
                                        <p:attrNameLst>
                                          <p:attrName>style.visibility</p:attrName>
                                        </p:attrNameLst>
                                      </p:cBhvr>
                                      <p:to>
                                        <p:strVal val="hidden"/>
                                      </p:to>
                                    </p:set>
                                  </p:childTnLst>
                                </p:cTn>
                              </p:par>
                              <p:par>
                                <p:cTn id="47" presetID="10" presetClass="exit" presetSubtype="0" fill="hold" grpId="1" nodeType="withEffect">
                                  <p:stCondLst>
                                    <p:cond delay="4000"/>
                                  </p:stCondLst>
                                  <p:childTnLst>
                                    <p:animEffect transition="out" filter="fade">
                                      <p:cBhvr>
                                        <p:cTn id="48" dur="2000"/>
                                        <p:tgtEl>
                                          <p:spTgt spid="17"/>
                                        </p:tgtEl>
                                      </p:cBhvr>
                                    </p:animEffect>
                                    <p:set>
                                      <p:cBhvr>
                                        <p:cTn id="49" dur="1" fill="hold">
                                          <p:stCondLst>
                                            <p:cond delay="1999"/>
                                          </p:stCondLst>
                                        </p:cTn>
                                        <p:tgtEl>
                                          <p:spTgt spid="17"/>
                                        </p:tgtEl>
                                        <p:attrNameLst>
                                          <p:attrName>style.visibility</p:attrName>
                                        </p:attrNameLst>
                                      </p:cBhvr>
                                      <p:to>
                                        <p:strVal val="hidden"/>
                                      </p:to>
                                    </p:set>
                                  </p:childTnLst>
                                </p:cTn>
                              </p:par>
                            </p:childTnLst>
                          </p:cTn>
                        </p:par>
                        <p:par>
                          <p:cTn id="50" fill="hold">
                            <p:stCondLst>
                              <p:cond delay="24500"/>
                            </p:stCondLst>
                            <p:childTnLst>
                              <p:par>
                                <p:cTn id="51" presetID="10" presetClass="entr" presetSubtype="0" fill="hold" grpId="0" nodeType="after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3000"/>
                                        <p:tgtEl>
                                          <p:spTgt spid="11"/>
                                        </p:tgtEl>
                                      </p:cBhvr>
                                    </p:animEffect>
                                  </p:childTnLst>
                                </p:cTn>
                              </p:par>
                            </p:childTnLst>
                          </p:cTn>
                        </p:par>
                        <p:par>
                          <p:cTn id="54" fill="hold">
                            <p:stCondLst>
                              <p:cond delay="31500"/>
                            </p:stCondLst>
                            <p:childTnLst>
                              <p:par>
                                <p:cTn id="55" presetID="10" presetClass="entr" presetSubtype="0" fill="hold" grpId="0" nodeType="afterEffect">
                                  <p:stCondLst>
                                    <p:cond delay="3500"/>
                                  </p:stCondLst>
                                  <p:childTnLst>
                                    <p:set>
                                      <p:cBhvr>
                                        <p:cTn id="56" dur="1" fill="hold">
                                          <p:stCondLst>
                                            <p:cond delay="0"/>
                                          </p:stCondLst>
                                        </p:cTn>
                                        <p:tgtEl>
                                          <p:spTgt spid="69649"/>
                                        </p:tgtEl>
                                        <p:attrNameLst>
                                          <p:attrName>style.visibility</p:attrName>
                                        </p:attrNameLst>
                                      </p:cBhvr>
                                      <p:to>
                                        <p:strVal val="visible"/>
                                      </p:to>
                                    </p:set>
                                    <p:animEffect transition="in" filter="fade">
                                      <p:cBhvr>
                                        <p:cTn id="57" dur="2000"/>
                                        <p:tgtEl>
                                          <p:spTgt spid="696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8"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bldLst>
      <p:bldP spid="2" grpId="0"/>
      <p:bldP spid="10" grpId="0"/>
      <p:bldP spid="11" grpId="0"/>
      <p:bldP spid="69649" grpId="0"/>
      <p:bldP spid="69652" grpId="0" animBg="1"/>
      <p:bldP spid="69652" grpId="1"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2CEDF80F-2EAF-4159-95B8-162487CE4ACA}" type="slidenum">
              <a:rPr lang="en-US"/>
              <a:pPr>
                <a:defRPr/>
              </a:pPr>
              <a:t>27</a:t>
            </a:fld>
            <a:endParaRPr lang="en-US"/>
          </a:p>
        </p:txBody>
      </p:sp>
      <p:sp>
        <p:nvSpPr>
          <p:cNvPr id="4" name="Title 1"/>
          <p:cNvSpPr txBox="1">
            <a:spLocks/>
          </p:cNvSpPr>
          <p:nvPr/>
        </p:nvSpPr>
        <p:spPr>
          <a:xfrm>
            <a:off x="2895600" y="533400"/>
            <a:ext cx="3276600" cy="914400"/>
          </a:xfrm>
          <a:prstGeom prst="rect">
            <a:avLst/>
          </a:prstGeom>
          <a:solidFill>
            <a:srgbClr val="00B050"/>
          </a:solidFill>
          <a:ln>
            <a:solidFill>
              <a:srgbClr val="0070C0"/>
            </a:solidFill>
          </a:ln>
        </p:spPr>
        <p:txBody>
          <a:bodyPr anchor="ctr"/>
          <a:lstStyle/>
          <a:p>
            <a:pPr algn="ctr" fontAlgn="auto">
              <a:spcAft>
                <a:spcPts val="0"/>
              </a:spcAft>
              <a:defRPr/>
            </a:pPr>
            <a:r>
              <a:rPr lang="en-US" sz="4800" b="1" dirty="0">
                <a:solidFill>
                  <a:schemeClr val="bg1"/>
                </a:solidFill>
                <a:effectLst>
                  <a:outerShdw blurRad="38100" dist="38100" dir="2700000" algn="tl">
                    <a:srgbClr val="000000">
                      <a:alpha val="43137"/>
                    </a:srgbClr>
                  </a:outerShdw>
                </a:effectLst>
                <a:latin typeface="Antique" pitchFamily="18" charset="0"/>
                <a:ea typeface="+mj-ea"/>
                <a:cs typeface="+mj-cs"/>
              </a:rPr>
              <a:t>Neutrals</a:t>
            </a:r>
          </a:p>
        </p:txBody>
      </p:sp>
      <p:sp>
        <p:nvSpPr>
          <p:cNvPr id="5" name="Title 1"/>
          <p:cNvSpPr txBox="1">
            <a:spLocks/>
          </p:cNvSpPr>
          <p:nvPr/>
        </p:nvSpPr>
        <p:spPr bwMode="auto">
          <a:xfrm>
            <a:off x="1066800" y="1600200"/>
            <a:ext cx="7086600" cy="457200"/>
          </a:xfrm>
          <a:prstGeom prst="rect">
            <a:avLst/>
          </a:prstGeom>
          <a:noFill/>
          <a:ln w="9525">
            <a:noFill/>
            <a:miter lim="800000"/>
            <a:headEnd/>
            <a:tailEnd/>
          </a:ln>
        </p:spPr>
        <p:txBody>
          <a:bodyPr anchor="ctr"/>
          <a:lstStyle/>
          <a:p>
            <a:r>
              <a:rPr lang="en-US" sz="2800" b="1">
                <a:solidFill>
                  <a:srgbClr val="FF0000"/>
                </a:solidFill>
                <a:latin typeface="Calibri" pitchFamily="34" charset="0"/>
              </a:rPr>
              <a:t>About 1/3 of Americans did not choose sides!</a:t>
            </a:r>
            <a:r>
              <a:rPr lang="en-US" sz="2800" b="1">
                <a:latin typeface="Calibri" pitchFamily="34" charset="0"/>
              </a:rPr>
              <a:t>  </a:t>
            </a:r>
          </a:p>
        </p:txBody>
      </p:sp>
      <p:sp>
        <p:nvSpPr>
          <p:cNvPr id="8" name="TextBox 7"/>
          <p:cNvSpPr txBox="1"/>
          <p:nvPr/>
        </p:nvSpPr>
        <p:spPr>
          <a:xfrm>
            <a:off x="609600" y="2133600"/>
            <a:ext cx="8382000" cy="1384300"/>
          </a:xfrm>
          <a:prstGeom prst="rect">
            <a:avLst/>
          </a:prstGeom>
          <a:solidFill>
            <a:srgbClr val="00B050"/>
          </a:solidFill>
        </p:spPr>
        <p:txBody>
          <a:bodyPr>
            <a:spAutoFit/>
          </a:bodyPr>
          <a:lstStyle/>
          <a:p>
            <a:pP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latin typeface="+mn-lt"/>
              </a:rPr>
              <a:t>A number of these people belonged to religious groups such as the “Society of Friends”  (aka “Quakers”) and Mennonites .  They were both </a:t>
            </a:r>
            <a:r>
              <a:rPr lang="en-US" sz="2800" b="1" u="sng" dirty="0">
                <a:solidFill>
                  <a:srgbClr val="FFFFFF"/>
                </a:solidFill>
                <a:effectLst>
                  <a:outerShdw blurRad="38100" dist="38100" dir="2700000" algn="tl">
                    <a:srgbClr val="000000">
                      <a:alpha val="43137"/>
                    </a:srgbClr>
                  </a:outerShdw>
                </a:effectLst>
                <a:latin typeface="+mn-lt"/>
              </a:rPr>
              <a:t>pacifist</a:t>
            </a:r>
            <a:r>
              <a:rPr lang="en-US" sz="2800" b="1" dirty="0">
                <a:solidFill>
                  <a:schemeClr val="bg1"/>
                </a:solidFill>
                <a:effectLst>
                  <a:outerShdw blurRad="38100" dist="38100" dir="2700000" algn="tl">
                    <a:srgbClr val="000000">
                      <a:alpha val="43137"/>
                    </a:srgbClr>
                  </a:outerShdw>
                </a:effectLst>
                <a:latin typeface="+mn-lt"/>
              </a:rPr>
              <a:t> groups.</a:t>
            </a:r>
            <a:endParaRPr lang="en-US" sz="2800" dirty="0">
              <a:solidFill>
                <a:schemeClr val="bg1"/>
              </a:solidFill>
              <a:effectLst>
                <a:outerShdw blurRad="38100" dist="38100" dir="2700000" algn="tl">
                  <a:srgbClr val="000000">
                    <a:alpha val="43137"/>
                  </a:srgbClr>
                </a:outerShdw>
              </a:effectLst>
              <a:latin typeface="+mn-lt"/>
            </a:endParaRPr>
          </a:p>
        </p:txBody>
      </p:sp>
      <p:pic>
        <p:nvPicPr>
          <p:cNvPr id="7" name="Picture 6" descr="http://www.cksinfo.com/clipart/office/supplies/notesandmemos/note.png"/>
          <p:cNvPicPr>
            <a:picLocks noChangeAspect="1" noChangeArrowheads="1"/>
          </p:cNvPicPr>
          <p:nvPr/>
        </p:nvPicPr>
        <p:blipFill>
          <a:blip r:embed="rId2"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http://1.bp.blogspot.com/_zqFoq3qej2c/SNrs6zhVZsI/AAAAAAAAdAQ/XicAG2KXpaE/s400/Quaker-Oats-Man(1).jpg"/>
          <p:cNvPicPr>
            <a:picLocks noChangeAspect="1" noChangeArrowheads="1"/>
          </p:cNvPicPr>
          <p:nvPr/>
        </p:nvPicPr>
        <p:blipFill>
          <a:blip r:embed="rId3" cstate="print"/>
          <a:srcRect l="10025" r="9774"/>
          <a:stretch>
            <a:fillRect/>
          </a:stretch>
        </p:blipFill>
        <p:spPr bwMode="auto">
          <a:xfrm>
            <a:off x="6553200" y="228600"/>
            <a:ext cx="1906568" cy="1447800"/>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3000"/>
                                        <p:tgtEl>
                                          <p:spTgt spid="8"/>
                                        </p:tgtEl>
                                      </p:cBhvr>
                                    </p:animEffect>
                                  </p:childTnLst>
                                </p:cTn>
                              </p:par>
                            </p:childTnLst>
                          </p:cTn>
                        </p:par>
                        <p:par>
                          <p:cTn id="23" fill="hold">
                            <p:stCondLst>
                              <p:cond delay="9000"/>
                            </p:stCondLst>
                            <p:childTnLst>
                              <p:par>
                                <p:cTn id="24" presetID="55" presetClass="entr" presetSubtype="0" fill="hold" nodeType="afterEffect">
                                  <p:stCondLst>
                                    <p:cond delay="15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0" fill="hold"/>
                                        <p:tgtEl>
                                          <p:spTgt spid="10"/>
                                        </p:tgtEl>
                                        <p:attrNameLst>
                                          <p:attrName>ppt_w</p:attrName>
                                        </p:attrNameLst>
                                      </p:cBhvr>
                                      <p:tavLst>
                                        <p:tav tm="0">
                                          <p:val>
                                            <p:strVal val="#ppt_w*0.70"/>
                                          </p:val>
                                        </p:tav>
                                        <p:tav tm="100000">
                                          <p:val>
                                            <p:strVal val="#ppt_w"/>
                                          </p:val>
                                        </p:tav>
                                      </p:tavLst>
                                    </p:anim>
                                    <p:anim calcmode="lin" valueType="num">
                                      <p:cBhvr>
                                        <p:cTn id="27" dur="5000" fill="hold"/>
                                        <p:tgtEl>
                                          <p:spTgt spid="10"/>
                                        </p:tgtEl>
                                        <p:attrNameLst>
                                          <p:attrName>ppt_h</p:attrName>
                                        </p:attrNameLst>
                                      </p:cBhvr>
                                      <p:tavLst>
                                        <p:tav tm="0">
                                          <p:val>
                                            <p:strVal val="#ppt_h"/>
                                          </p:val>
                                        </p:tav>
                                        <p:tav tm="100000">
                                          <p:val>
                                            <p:strVal val="#ppt_h"/>
                                          </p:val>
                                        </p:tav>
                                      </p:tavLst>
                                    </p:anim>
                                    <p:animEffect transition="in" filter="fade">
                                      <p:cBhvr>
                                        <p:cTn id="28"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C5DB3C58-FFAD-43D7-A48F-344491A3CA9B}" type="slidenum">
              <a:rPr lang="en-US" smtClean="0"/>
              <a:pPr>
                <a:defRPr/>
              </a:pPr>
              <a:t>28</a:t>
            </a:fld>
            <a:endParaRPr lang="en-US"/>
          </a:p>
        </p:txBody>
      </p:sp>
      <p:sp>
        <p:nvSpPr>
          <p:cNvPr id="2" name="Title 1"/>
          <p:cNvSpPr>
            <a:spLocks noGrp="1"/>
          </p:cNvSpPr>
          <p:nvPr>
            <p:ph type="title"/>
          </p:nvPr>
        </p:nvSpPr>
        <p:spPr>
          <a:xfrm>
            <a:off x="228600" y="1371600"/>
            <a:ext cx="8458200" cy="914400"/>
          </a:xfrm>
        </p:spPr>
        <p:txBody>
          <a:bodyPr>
            <a:normAutofit fontScale="90000"/>
          </a:bodyPr>
          <a:lstStyle/>
          <a:p>
            <a:pPr algn="l" eaLnBrk="1" hangingPunct="1">
              <a:defRPr/>
            </a:pPr>
            <a:r>
              <a:rPr lang="en-US" sz="2500" b="1" smtClean="0"/>
              <a:t/>
            </a:r>
            <a:br>
              <a:rPr lang="en-US" sz="2500" b="1" smtClean="0"/>
            </a:br>
            <a:r>
              <a:rPr lang="en-US" sz="2500" b="1" smtClean="0"/>
              <a:t/>
            </a:r>
            <a:br>
              <a:rPr lang="en-US" sz="2500" b="1" smtClean="0"/>
            </a:br>
            <a:r>
              <a:rPr lang="en-US" sz="2700" b="1" smtClean="0">
                <a:latin typeface="+mn-lt"/>
              </a:rPr>
              <a:t>A number of “Neutrals” sent some of their family members to live in England.</a:t>
            </a:r>
            <a:r>
              <a:rPr lang="en-US" sz="2500" b="1" smtClean="0"/>
              <a:t/>
            </a:r>
            <a:br>
              <a:rPr lang="en-US" sz="2500" b="1" smtClean="0"/>
            </a:br>
            <a:endParaRPr lang="en-US" sz="2500" b="1" dirty="0" smtClean="0"/>
          </a:p>
        </p:txBody>
      </p:sp>
      <p:sp>
        <p:nvSpPr>
          <p:cNvPr id="4" name="Title 1"/>
          <p:cNvSpPr txBox="1">
            <a:spLocks/>
          </p:cNvSpPr>
          <p:nvPr/>
        </p:nvSpPr>
        <p:spPr>
          <a:xfrm>
            <a:off x="1143000" y="381000"/>
            <a:ext cx="3048000" cy="838200"/>
          </a:xfrm>
          <a:prstGeom prst="rect">
            <a:avLst/>
          </a:prstGeom>
          <a:solidFill>
            <a:srgbClr val="00B050"/>
          </a:solidFill>
          <a:ln>
            <a:solidFill>
              <a:srgbClr val="0070C0"/>
            </a:solidFill>
          </a:ln>
        </p:spPr>
        <p:txBody>
          <a:bodyPr anchor="ctr"/>
          <a:lstStyle/>
          <a:p>
            <a:pPr algn="ctr" fontAlgn="auto">
              <a:spcAft>
                <a:spcPts val="0"/>
              </a:spcAft>
              <a:defRPr/>
            </a:pPr>
            <a:r>
              <a:rPr lang="en-US" sz="4800" b="1" dirty="0">
                <a:solidFill>
                  <a:schemeClr val="bg1"/>
                </a:solidFill>
                <a:effectLst>
                  <a:outerShdw blurRad="38100" dist="38100" dir="2700000" algn="tl">
                    <a:srgbClr val="000000">
                      <a:alpha val="43137"/>
                    </a:srgbClr>
                  </a:outerShdw>
                </a:effectLst>
                <a:latin typeface="Antique" pitchFamily="18" charset="0"/>
                <a:ea typeface="+mj-ea"/>
                <a:cs typeface="+mj-cs"/>
              </a:rPr>
              <a:t>Neutrals</a:t>
            </a:r>
          </a:p>
        </p:txBody>
      </p:sp>
      <p:sp>
        <p:nvSpPr>
          <p:cNvPr id="11" name="TextBox 10"/>
          <p:cNvSpPr txBox="1"/>
          <p:nvPr/>
        </p:nvSpPr>
        <p:spPr>
          <a:xfrm>
            <a:off x="1143000" y="1676400"/>
            <a:ext cx="7315200" cy="830263"/>
          </a:xfrm>
          <a:prstGeom prst="rect">
            <a:avLst/>
          </a:prstGeom>
          <a:solidFill>
            <a:srgbClr val="00B050"/>
          </a:solidFill>
        </p:spPr>
        <p:txBody>
          <a:bodyPr wrap="square">
            <a:spAutoFit/>
          </a:bodyPr>
          <a:lstStyle/>
          <a:p>
            <a:pPr fontAlgn="auto">
              <a:spcBef>
                <a:spcPts val="0"/>
              </a:spcBef>
              <a:spcAft>
                <a:spcPts val="0"/>
              </a:spcAft>
              <a:defRPr/>
            </a:pPr>
            <a:r>
              <a:rPr lang="en-US" sz="2400" b="1" dirty="0">
                <a:solidFill>
                  <a:schemeClr val="bg1"/>
                </a:solidFill>
                <a:effectLst>
                  <a:outerShdw blurRad="38100" dist="38100" dir="2700000" algn="tl">
                    <a:srgbClr val="000000">
                      <a:alpha val="43137"/>
                    </a:srgbClr>
                  </a:outerShdw>
                </a:effectLst>
                <a:latin typeface="+mn-lt"/>
              </a:rPr>
              <a:t>This meant that they would be on the winning side no matter what happened!</a:t>
            </a:r>
            <a:endParaRPr lang="en-US" sz="2400" dirty="0">
              <a:solidFill>
                <a:schemeClr val="bg1"/>
              </a:solidFill>
              <a:effectLst>
                <a:outerShdw blurRad="38100" dist="38100" dir="2700000" algn="tl">
                  <a:srgbClr val="000000">
                    <a:alpha val="43137"/>
                  </a:srgbClr>
                </a:outerShdw>
              </a:effectLst>
              <a:latin typeface="+mn-lt"/>
            </a:endParaRPr>
          </a:p>
        </p:txBody>
      </p:sp>
      <p:sp>
        <p:nvSpPr>
          <p:cNvPr id="12" name="Rectangle 11"/>
          <p:cNvSpPr>
            <a:spLocks noChangeArrowheads="1"/>
          </p:cNvSpPr>
          <p:nvPr/>
        </p:nvSpPr>
        <p:spPr bwMode="auto">
          <a:xfrm>
            <a:off x="914400" y="2667000"/>
            <a:ext cx="7924800" cy="830263"/>
          </a:xfrm>
          <a:prstGeom prst="rect">
            <a:avLst/>
          </a:prstGeom>
          <a:noFill/>
          <a:ln w="9525">
            <a:noFill/>
            <a:miter lim="800000"/>
            <a:headEnd/>
            <a:tailEnd/>
          </a:ln>
        </p:spPr>
        <p:txBody>
          <a:bodyPr>
            <a:spAutoFit/>
          </a:bodyPr>
          <a:lstStyle/>
          <a:p>
            <a:r>
              <a:rPr lang="en-US" sz="2400" b="1" dirty="0">
                <a:solidFill>
                  <a:srgbClr val="FF0000"/>
                </a:solidFill>
                <a:latin typeface="Calibri" pitchFamily="34" charset="0"/>
              </a:rPr>
              <a:t>*Slaves and “indentured servants” were expected to go along with the views of their households!</a:t>
            </a:r>
            <a:endParaRPr lang="en-US" sz="2400" dirty="0">
              <a:solidFill>
                <a:srgbClr val="FF0000"/>
              </a:solidFill>
              <a:latin typeface="Calibri" pitchFamily="34" charset="0"/>
            </a:endParaRPr>
          </a:p>
        </p:txBody>
      </p:sp>
      <p:pic>
        <p:nvPicPr>
          <p:cNvPr id="8" name="Picture 6" descr="http://www.cksinfo.com/clipart/office/supplies/notesandmemos/note.png"/>
          <p:cNvPicPr>
            <a:picLocks noChangeAspect="1" noChangeArrowheads="1"/>
          </p:cNvPicPr>
          <p:nvPr/>
        </p:nvPicPr>
        <p:blipFill>
          <a:blip r:embed="rId2"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8002" name="Picture 2" descr="http://1.bp.blogspot.com/_zqFoq3qej2c/SNrs6zhVZsI/AAAAAAAAdAQ/XicAG2KXpaE/s400/Quaker-Oats-Man(1).jpg"/>
          <p:cNvPicPr>
            <a:picLocks noChangeAspect="1" noChangeArrowheads="1"/>
          </p:cNvPicPr>
          <p:nvPr/>
        </p:nvPicPr>
        <p:blipFill>
          <a:blip r:embed="rId3" cstate="print"/>
          <a:srcRect l="10025" r="9774"/>
          <a:stretch>
            <a:fillRect/>
          </a:stretch>
        </p:blipFill>
        <p:spPr bwMode="auto">
          <a:xfrm>
            <a:off x="4724400" y="228600"/>
            <a:ext cx="1906568" cy="1447800"/>
          </a:xfrm>
          <a:prstGeom prst="ellipse">
            <a:avLst/>
          </a:prstGeom>
          <a:noFill/>
        </p:spPr>
      </p:pic>
      <p:sp>
        <p:nvSpPr>
          <p:cNvPr id="3" name="TextBox 2"/>
          <p:cNvSpPr txBox="1"/>
          <p:nvPr/>
        </p:nvSpPr>
        <p:spPr>
          <a:xfrm>
            <a:off x="7162800" y="5416612"/>
            <a:ext cx="914400" cy="369332"/>
          </a:xfrm>
          <a:prstGeom prst="rect">
            <a:avLst/>
          </a:prstGeom>
          <a:solidFill>
            <a:schemeClr val="bg1"/>
          </a:solidFill>
        </p:spPr>
        <p:txBody>
          <a:bodyPr wrap="square" rtlCol="0">
            <a:spAutoFit/>
          </a:bodyPr>
          <a:lstStyle/>
          <a:p>
            <a:r>
              <a:rPr lang="en-US" b="1" dirty="0" smtClean="0">
                <a:latin typeface="+mn-lt"/>
              </a:rPr>
              <a:t>QUIZ 1</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128002"/>
                                        </p:tgtEl>
                                        <p:attrNameLst>
                                          <p:attrName>style.visibility</p:attrName>
                                        </p:attrNameLst>
                                      </p:cBhvr>
                                      <p:to>
                                        <p:strVal val="visible"/>
                                      </p:to>
                                    </p:set>
                                    <p:anim calcmode="lin" valueType="num">
                                      <p:cBhvr>
                                        <p:cTn id="17" dur="5000" fill="hold"/>
                                        <p:tgtEl>
                                          <p:spTgt spid="128002"/>
                                        </p:tgtEl>
                                        <p:attrNameLst>
                                          <p:attrName>ppt_w</p:attrName>
                                        </p:attrNameLst>
                                      </p:cBhvr>
                                      <p:tavLst>
                                        <p:tav tm="0">
                                          <p:val>
                                            <p:strVal val="#ppt_w*0.70"/>
                                          </p:val>
                                        </p:tav>
                                        <p:tav tm="100000">
                                          <p:val>
                                            <p:strVal val="#ppt_w"/>
                                          </p:val>
                                        </p:tav>
                                      </p:tavLst>
                                    </p:anim>
                                    <p:anim calcmode="lin" valueType="num">
                                      <p:cBhvr>
                                        <p:cTn id="18" dur="5000" fill="hold"/>
                                        <p:tgtEl>
                                          <p:spTgt spid="128002"/>
                                        </p:tgtEl>
                                        <p:attrNameLst>
                                          <p:attrName>ppt_h</p:attrName>
                                        </p:attrNameLst>
                                      </p:cBhvr>
                                      <p:tavLst>
                                        <p:tav tm="0">
                                          <p:val>
                                            <p:strVal val="#ppt_h"/>
                                          </p:val>
                                        </p:tav>
                                        <p:tav tm="100000">
                                          <p:val>
                                            <p:strVal val="#ppt_h"/>
                                          </p:val>
                                        </p:tav>
                                      </p:tavLst>
                                    </p:anim>
                                    <p:animEffect transition="in" filter="fade">
                                      <p:cBhvr>
                                        <p:cTn id="19" dur="5000"/>
                                        <p:tgtEl>
                                          <p:spTgt spid="128002"/>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3000"/>
                                        <p:tgtEl>
                                          <p:spTgt spid="2"/>
                                        </p:tgtEl>
                                      </p:cBhvr>
                                    </p:animEffect>
                                  </p:childTnLst>
                                </p:cTn>
                              </p:par>
                            </p:childTnLst>
                          </p:cTn>
                        </p:par>
                        <p:par>
                          <p:cTn id="24" fill="hold">
                            <p:stCondLst>
                              <p:cond delay="8000"/>
                            </p:stCondLst>
                            <p:childTnLst>
                              <p:par>
                                <p:cTn id="25" presetID="10" presetClass="entr" presetSubtype="0" fill="hold" grpId="0" nodeType="afterEffect">
                                  <p:stCondLst>
                                    <p:cond delay="2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0"/>
                                        <p:tgtEl>
                                          <p:spTgt spid="11"/>
                                        </p:tgtEl>
                                      </p:cBhvr>
                                    </p:animEffect>
                                  </p:childTnLst>
                                </p:cTn>
                              </p:par>
                            </p:childTnLst>
                          </p:cTn>
                        </p:par>
                        <p:par>
                          <p:cTn id="28" fill="hold">
                            <p:stCondLst>
                              <p:cond delay="13500"/>
                            </p:stCondLst>
                            <p:childTnLst>
                              <p:par>
                                <p:cTn id="29" presetID="10" presetClass="entr" presetSubtype="0" fill="hold" grpId="0" nodeType="afterEffect">
                                  <p:stCondLst>
                                    <p:cond delay="2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87987F31-6B0B-490D-ABB5-0FFDA5A2F637}" type="slidenum">
              <a:rPr lang="en-US"/>
              <a:pPr>
                <a:defRPr/>
              </a:pPr>
              <a:t>29</a:t>
            </a:fld>
            <a:endParaRPr lang="en-US"/>
          </a:p>
        </p:txBody>
      </p:sp>
      <p:pic>
        <p:nvPicPr>
          <p:cNvPr id="6" name="Picture 5" descr="Betsy Ross Flag.jpg"/>
          <p:cNvPicPr>
            <a:picLocks noChangeAspect="1"/>
          </p:cNvPicPr>
          <p:nvPr/>
        </p:nvPicPr>
        <p:blipFill>
          <a:blip r:embed="rId2" cstate="print"/>
          <a:stretch>
            <a:fillRect/>
          </a:stretch>
        </p:blipFill>
        <p:spPr>
          <a:xfrm>
            <a:off x="3733800" y="533400"/>
            <a:ext cx="1752600" cy="919163"/>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2057400" y="1828800"/>
            <a:ext cx="5257800" cy="1143000"/>
          </a:xfrm>
          <a:prstGeom prst="rect">
            <a:avLst/>
          </a:prstGeom>
        </p:spPr>
        <p:txBody>
          <a:bodyPr anchor="ctr"/>
          <a:lstStyle/>
          <a:p>
            <a:pPr algn="ctr" fontAlgn="auto">
              <a:spcAft>
                <a:spcPts val="0"/>
              </a:spcAft>
              <a:defRPr/>
            </a:pPr>
            <a:r>
              <a:rPr lang="en-US" sz="3600" b="1" dirty="0">
                <a:solidFill>
                  <a:srgbClr val="FF0000"/>
                </a:solidFill>
                <a:effectLst>
                  <a:outerShdw blurRad="38100" dist="38100" dir="2700000" algn="tl">
                    <a:srgbClr val="000000">
                      <a:alpha val="43137"/>
                    </a:srgbClr>
                  </a:outerShdw>
                </a:effectLst>
                <a:latin typeface="Antique" pitchFamily="18" charset="0"/>
                <a:ea typeface="+mj-ea"/>
                <a:cs typeface="+mj-cs"/>
              </a:rPr>
              <a:t>The </a:t>
            </a:r>
            <a:r>
              <a:rPr lang="en-US" sz="3600" b="1" u="sng" dirty="0">
                <a:solidFill>
                  <a:srgbClr val="FF0000"/>
                </a:solidFill>
                <a:effectLst>
                  <a:outerShdw blurRad="38100" dist="38100" dir="2700000" algn="tl">
                    <a:srgbClr val="000000">
                      <a:alpha val="43137"/>
                    </a:srgbClr>
                  </a:outerShdw>
                </a:effectLst>
                <a:latin typeface="Antique" pitchFamily="18" charset="0"/>
                <a:ea typeface="+mj-ea"/>
                <a:cs typeface="+mj-cs"/>
              </a:rPr>
              <a:t>Patriot</a:t>
            </a:r>
            <a:r>
              <a:rPr lang="en-US" sz="3600" b="1" dirty="0">
                <a:solidFill>
                  <a:srgbClr val="FF0000"/>
                </a:solidFill>
                <a:effectLst>
                  <a:outerShdw blurRad="38100" dist="38100" dir="2700000" algn="tl">
                    <a:srgbClr val="000000">
                      <a:alpha val="43137"/>
                    </a:srgbClr>
                  </a:outerShdw>
                </a:effectLst>
                <a:latin typeface="Antique" pitchFamily="18" charset="0"/>
                <a:ea typeface="+mj-ea"/>
                <a:cs typeface="+mj-cs"/>
              </a:rPr>
              <a:t> Cause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55"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58DE298-F834-4FDF-BAA3-AE2098B3CF5E}" type="slidenum">
              <a:rPr lang="en-US"/>
              <a:pPr>
                <a:defRPr/>
              </a:pPr>
              <a:t>3</a:t>
            </a:fld>
            <a:endParaRPr lang="en-US" dirty="0"/>
          </a:p>
        </p:txBody>
      </p:sp>
      <p:sp>
        <p:nvSpPr>
          <p:cNvPr id="4" name="Title 1"/>
          <p:cNvSpPr txBox="1">
            <a:spLocks/>
          </p:cNvSpPr>
          <p:nvPr/>
        </p:nvSpPr>
        <p:spPr>
          <a:xfrm>
            <a:off x="2209800" y="1295400"/>
            <a:ext cx="4953000" cy="3124200"/>
          </a:xfrm>
          <a:prstGeom prst="rect">
            <a:avLst/>
          </a:prstGeom>
        </p:spPr>
        <p:txBody>
          <a:bodyPr anchor="ctr"/>
          <a:lstStyle/>
          <a:p>
            <a:pPr algn="ctr" fontAlgn="auto">
              <a:spcAft>
                <a:spcPts val="0"/>
              </a:spcAft>
              <a:defRPr/>
            </a:pPr>
            <a:r>
              <a:rPr lang="en-US" sz="7200" b="1" dirty="0">
                <a:solidFill>
                  <a:srgbClr val="FF0000"/>
                </a:solidFill>
                <a:latin typeface="Antique" pitchFamily="18" charset="0"/>
                <a:ea typeface="+mj-ea"/>
                <a:cs typeface="+mj-cs"/>
              </a:rPr>
              <a:t>The American Revolution</a:t>
            </a:r>
          </a:p>
        </p:txBody>
      </p:sp>
      <p:pic>
        <p:nvPicPr>
          <p:cNvPr id="6" name="Picture 5" descr="Betsy Ross Flag.jpg"/>
          <p:cNvPicPr>
            <a:picLocks noChangeAspect="1"/>
          </p:cNvPicPr>
          <p:nvPr/>
        </p:nvPicPr>
        <p:blipFill>
          <a:blip r:embed="rId2" cstate="print"/>
          <a:stretch>
            <a:fillRect/>
          </a:stretch>
        </p:blipFill>
        <p:spPr>
          <a:xfrm>
            <a:off x="838200" y="381000"/>
            <a:ext cx="1138238" cy="596900"/>
          </a:xfrm>
          <a:prstGeom prst="rect">
            <a:avLst/>
          </a:prstGeom>
          <a:ln>
            <a:noFill/>
          </a:ln>
          <a:effectLst>
            <a:outerShdw blurRad="292100" dist="139700" dir="2700000" algn="tl" rotWithShape="0">
              <a:srgbClr val="333333">
                <a:alpha val="65000"/>
              </a:srgbClr>
            </a:outerShdw>
          </a:effectLst>
        </p:spPr>
      </p:pic>
      <p:pic>
        <p:nvPicPr>
          <p:cNvPr id="5" name="Picture 4" descr="Union Jack.jpg"/>
          <p:cNvPicPr>
            <a:picLocks noChangeAspect="1"/>
          </p:cNvPicPr>
          <p:nvPr/>
        </p:nvPicPr>
        <p:blipFill>
          <a:blip r:embed="rId3" cstate="print"/>
          <a:stretch>
            <a:fillRect/>
          </a:stretch>
        </p:blipFill>
        <p:spPr>
          <a:xfrm>
            <a:off x="7391400" y="381000"/>
            <a:ext cx="1066800" cy="536575"/>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rrowheads="1"/>
          </p:cNvSpPr>
          <p:nvPr/>
        </p:nvSpPr>
        <p:spPr bwMode="auto">
          <a:xfrm>
            <a:off x="3657600" y="381000"/>
            <a:ext cx="1752600" cy="954088"/>
          </a:xfrm>
          <a:prstGeom prst="rect">
            <a:avLst/>
          </a:prstGeom>
          <a:noFill/>
          <a:ln w="9525">
            <a:noFill/>
            <a:miter lim="800000"/>
            <a:headEnd/>
            <a:tailEnd/>
          </a:ln>
        </p:spPr>
        <p:txBody>
          <a:bodyPr>
            <a:spAutoFit/>
          </a:bodyPr>
          <a:lstStyle/>
          <a:p>
            <a:pPr algn="ctr"/>
            <a:r>
              <a:rPr lang="en-US" sz="2800" dirty="0">
                <a:solidFill>
                  <a:srgbClr val="FFFF00"/>
                </a:solidFill>
              </a:rPr>
              <a:t>Highlights of </a:t>
            </a:r>
          </a:p>
        </p:txBody>
      </p:sp>
    </p:spTree>
  </p:cSld>
  <p:clrMapOvr>
    <a:masterClrMapping/>
  </p:clrMapOvr>
  <p:transition xmlns:p14="http://schemas.microsoft.com/office/powerpoint/2010/main" spd="slow" advClick="0" advTm="9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3000" fill="hold"/>
                                        <p:tgtEl>
                                          <p:spTgt spid="4"/>
                                        </p:tgtEl>
                                        <p:attrNameLst>
                                          <p:attrName>ppt_w</p:attrName>
                                        </p:attrNameLst>
                                      </p:cBhvr>
                                      <p:tavLst>
                                        <p:tav tm="0">
                                          <p:val>
                                            <p:strVal val="#ppt_w*0.70"/>
                                          </p:val>
                                        </p:tav>
                                        <p:tav tm="100000">
                                          <p:val>
                                            <p:strVal val="#ppt_w"/>
                                          </p:val>
                                        </p:tav>
                                      </p:tavLst>
                                    </p:anim>
                                    <p:anim calcmode="lin" valueType="num">
                                      <p:cBhvr>
                                        <p:cTn id="11" dur="3000" fill="hold"/>
                                        <p:tgtEl>
                                          <p:spTgt spid="4"/>
                                        </p:tgtEl>
                                        <p:attrNameLst>
                                          <p:attrName>ppt_h</p:attrName>
                                        </p:attrNameLst>
                                      </p:cBhvr>
                                      <p:tavLst>
                                        <p:tav tm="0">
                                          <p:val>
                                            <p:strVal val="#ppt_h"/>
                                          </p:val>
                                        </p:tav>
                                        <p:tav tm="100000">
                                          <p:val>
                                            <p:strVal val="#ppt_h"/>
                                          </p:val>
                                        </p:tav>
                                      </p:tavLst>
                                    </p:anim>
                                    <p:animEffect transition="in" filter="fade">
                                      <p:cBhvr>
                                        <p:cTn id="12" dur="3000"/>
                                        <p:tgtEl>
                                          <p:spTgt spid="4"/>
                                        </p:tgtEl>
                                      </p:cBhvr>
                                    </p:animEffect>
                                  </p:childTnLst>
                                </p:cTn>
                              </p:par>
                              <p:par>
                                <p:cTn id="13" presetID="55"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0" fill="hold"/>
                                        <p:tgtEl>
                                          <p:spTgt spid="6"/>
                                        </p:tgtEl>
                                        <p:attrNameLst>
                                          <p:attrName>ppt_w</p:attrName>
                                        </p:attrNameLst>
                                      </p:cBhvr>
                                      <p:tavLst>
                                        <p:tav tm="0">
                                          <p:val>
                                            <p:strVal val="#ppt_w*0.70"/>
                                          </p:val>
                                        </p:tav>
                                        <p:tav tm="100000">
                                          <p:val>
                                            <p:strVal val="#ppt_w"/>
                                          </p:val>
                                        </p:tav>
                                      </p:tavLst>
                                    </p:anim>
                                    <p:anim calcmode="lin" valueType="num">
                                      <p:cBhvr>
                                        <p:cTn id="16" dur="3000" fill="hold"/>
                                        <p:tgtEl>
                                          <p:spTgt spid="6"/>
                                        </p:tgtEl>
                                        <p:attrNameLst>
                                          <p:attrName>ppt_h</p:attrName>
                                        </p:attrNameLst>
                                      </p:cBhvr>
                                      <p:tavLst>
                                        <p:tav tm="0">
                                          <p:val>
                                            <p:strVal val="#ppt_h"/>
                                          </p:val>
                                        </p:tav>
                                        <p:tav tm="100000">
                                          <p:val>
                                            <p:strVal val="#ppt_h"/>
                                          </p:val>
                                        </p:tav>
                                      </p:tavLst>
                                    </p:anim>
                                    <p:animEffect transition="in" filter="fade">
                                      <p:cBhvr>
                                        <p:cTn id="17" dur="3000"/>
                                        <p:tgtEl>
                                          <p:spTgt spid="6"/>
                                        </p:tgtEl>
                                      </p:cBhvr>
                                    </p:animEffect>
                                  </p:childTnLst>
                                </p:cTn>
                              </p:par>
                              <p:par>
                                <p:cTn id="18" presetID="55"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3000" fill="hold"/>
                                        <p:tgtEl>
                                          <p:spTgt spid="5"/>
                                        </p:tgtEl>
                                        <p:attrNameLst>
                                          <p:attrName>ppt_w</p:attrName>
                                        </p:attrNameLst>
                                      </p:cBhvr>
                                      <p:tavLst>
                                        <p:tav tm="0">
                                          <p:val>
                                            <p:strVal val="#ppt_w*0.70"/>
                                          </p:val>
                                        </p:tav>
                                        <p:tav tm="100000">
                                          <p:val>
                                            <p:strVal val="#ppt_w"/>
                                          </p:val>
                                        </p:tav>
                                      </p:tavLst>
                                    </p:anim>
                                    <p:anim calcmode="lin" valueType="num">
                                      <p:cBhvr>
                                        <p:cTn id="21" dur="3000" fill="hold"/>
                                        <p:tgtEl>
                                          <p:spTgt spid="5"/>
                                        </p:tgtEl>
                                        <p:attrNameLst>
                                          <p:attrName>ppt_h</p:attrName>
                                        </p:attrNameLst>
                                      </p:cBhvr>
                                      <p:tavLst>
                                        <p:tav tm="0">
                                          <p:val>
                                            <p:strVal val="#ppt_h"/>
                                          </p:val>
                                        </p:tav>
                                        <p:tav tm="100000">
                                          <p:val>
                                            <p:strVal val="#ppt_h"/>
                                          </p:val>
                                        </p:tav>
                                      </p:tavLst>
                                    </p:anim>
                                    <p:animEffect transition="in" filter="fade">
                                      <p:cBhvr>
                                        <p:cTn id="22" dur="3000"/>
                                        <p:tgtEl>
                                          <p:spTgt spid="5"/>
                                        </p:tgtEl>
                                      </p:cBhvr>
                                    </p:animEffect>
                                  </p:childTnLst>
                                </p:cTn>
                              </p:par>
                              <p:par>
                                <p:cTn id="23" presetID="10" presetClass="exit" presetSubtype="0" fill="hold" grpId="1" nodeType="withEffect">
                                  <p:stCondLst>
                                    <p:cond delay="7000"/>
                                  </p:stCondLst>
                                  <p:childTnLst>
                                    <p:animEffect transition="out" filter="fade">
                                      <p:cBhvr>
                                        <p:cTn id="24" dur="1000"/>
                                        <p:tgtEl>
                                          <p:spTgt spid="10"/>
                                        </p:tgtEl>
                                      </p:cBhvr>
                                    </p:animEffect>
                                    <p:set>
                                      <p:cBhvr>
                                        <p:cTn id="25" dur="1" fill="hold">
                                          <p:stCondLst>
                                            <p:cond delay="999"/>
                                          </p:stCondLst>
                                        </p:cTn>
                                        <p:tgtEl>
                                          <p:spTgt spid="10"/>
                                        </p:tgtEl>
                                        <p:attrNameLst>
                                          <p:attrName>style.visibility</p:attrName>
                                        </p:attrNameLst>
                                      </p:cBhvr>
                                      <p:to>
                                        <p:strVal val="hidden"/>
                                      </p:to>
                                    </p:set>
                                  </p:childTnLst>
                                </p:cTn>
                              </p:par>
                              <p:par>
                                <p:cTn id="26" presetID="53" presetClass="exit" presetSubtype="0" fill="hold" grpId="1" nodeType="withEffect">
                                  <p:stCondLst>
                                    <p:cond delay="5500"/>
                                  </p:stCondLst>
                                  <p:childTnLst>
                                    <p:anim calcmode="lin" valueType="num">
                                      <p:cBhvr>
                                        <p:cTn id="27" dur="2000"/>
                                        <p:tgtEl>
                                          <p:spTgt spid="4"/>
                                        </p:tgtEl>
                                        <p:attrNameLst>
                                          <p:attrName>ppt_w</p:attrName>
                                        </p:attrNameLst>
                                      </p:cBhvr>
                                      <p:tavLst>
                                        <p:tav tm="0">
                                          <p:val>
                                            <p:strVal val="ppt_w"/>
                                          </p:val>
                                        </p:tav>
                                        <p:tav tm="100000">
                                          <p:val>
                                            <p:fltVal val="0"/>
                                          </p:val>
                                        </p:tav>
                                      </p:tavLst>
                                    </p:anim>
                                    <p:anim calcmode="lin" valueType="num">
                                      <p:cBhvr>
                                        <p:cTn id="28" dur="2000"/>
                                        <p:tgtEl>
                                          <p:spTgt spid="4"/>
                                        </p:tgtEl>
                                        <p:attrNameLst>
                                          <p:attrName>ppt_h</p:attrName>
                                        </p:attrNameLst>
                                      </p:cBhvr>
                                      <p:tavLst>
                                        <p:tav tm="0">
                                          <p:val>
                                            <p:strVal val="ppt_h"/>
                                          </p:val>
                                        </p:tav>
                                        <p:tav tm="100000">
                                          <p:val>
                                            <p:fltVal val="0"/>
                                          </p:val>
                                        </p:tav>
                                      </p:tavLst>
                                    </p:anim>
                                    <p:animEffect transition="out" filter="fade">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0E9475E6-C786-4106-9839-E1591C895145}" type="slidenum">
              <a:rPr lang="en-US"/>
              <a:pPr>
                <a:defRPr/>
              </a:pPr>
              <a:t>30</a:t>
            </a:fld>
            <a:endParaRPr lang="en-US"/>
          </a:p>
        </p:txBody>
      </p:sp>
      <p:sp>
        <p:nvSpPr>
          <p:cNvPr id="4" name="Title 1"/>
          <p:cNvSpPr txBox="1">
            <a:spLocks/>
          </p:cNvSpPr>
          <p:nvPr/>
        </p:nvSpPr>
        <p:spPr>
          <a:xfrm>
            <a:off x="7010400" y="762000"/>
            <a:ext cx="1600200" cy="533400"/>
          </a:xfrm>
          <a:prstGeom prst="rect">
            <a:avLst/>
          </a:prstGeom>
        </p:spPr>
        <p:txBody>
          <a:bodyPr anchor="ctr"/>
          <a:lstStyle/>
          <a:p>
            <a:pPr>
              <a:defRPr/>
            </a:pPr>
            <a:r>
              <a:rPr lang="en-US" sz="1600" b="1" dirty="0">
                <a:solidFill>
                  <a:srgbClr val="FF0000"/>
                </a:solidFill>
                <a:effectLst>
                  <a:outerShdw blurRad="38100" dist="38100" dir="2700000" algn="tl">
                    <a:srgbClr val="000000"/>
                  </a:outerShdw>
                </a:effectLst>
                <a:latin typeface="Antique"/>
              </a:rPr>
              <a:t>The </a:t>
            </a:r>
            <a:r>
              <a:rPr lang="en-US" sz="1600" b="1" u="sng" dirty="0">
                <a:solidFill>
                  <a:srgbClr val="FF0000"/>
                </a:solidFill>
                <a:effectLst>
                  <a:outerShdw blurRad="38100" dist="38100" dir="2700000" algn="tl">
                    <a:srgbClr val="000000"/>
                  </a:outerShdw>
                </a:effectLst>
                <a:latin typeface="Antique"/>
              </a:rPr>
              <a:t>Patriot</a:t>
            </a:r>
            <a:r>
              <a:rPr lang="en-US" sz="1600" b="1" dirty="0">
                <a:solidFill>
                  <a:srgbClr val="FF0000"/>
                </a:solidFill>
                <a:effectLst>
                  <a:outerShdw blurRad="38100" dist="38100" dir="2700000" algn="tl">
                    <a:srgbClr val="000000"/>
                  </a:outerShdw>
                </a:effectLst>
                <a:latin typeface="Antique"/>
              </a:rPr>
              <a:t>s</a:t>
            </a:r>
          </a:p>
        </p:txBody>
      </p:sp>
      <p:sp>
        <p:nvSpPr>
          <p:cNvPr id="5" name="TextBox 4"/>
          <p:cNvSpPr txBox="1">
            <a:spLocks noChangeArrowheads="1"/>
          </p:cNvSpPr>
          <p:nvPr/>
        </p:nvSpPr>
        <p:spPr bwMode="auto">
          <a:xfrm>
            <a:off x="381000" y="457200"/>
            <a:ext cx="2362200" cy="1570038"/>
          </a:xfrm>
          <a:prstGeom prst="rect">
            <a:avLst/>
          </a:prstGeom>
          <a:noFill/>
          <a:ln w="9525">
            <a:noFill/>
            <a:miter lim="800000"/>
            <a:headEnd/>
            <a:tailEnd/>
          </a:ln>
        </p:spPr>
        <p:txBody>
          <a:bodyPr>
            <a:spAutoFit/>
          </a:bodyPr>
          <a:lstStyle/>
          <a:p>
            <a:r>
              <a:rPr lang="en-US" sz="2400" b="1" dirty="0">
                <a:solidFill>
                  <a:schemeClr val="bg1"/>
                </a:solidFill>
                <a:latin typeface="Calibri" pitchFamily="34" charset="0"/>
              </a:rPr>
              <a:t>Patriots made up </a:t>
            </a:r>
            <a:r>
              <a:rPr lang="en-US" sz="2400" b="1" dirty="0">
                <a:solidFill>
                  <a:srgbClr val="FF0000"/>
                </a:solidFill>
                <a:latin typeface="Calibri" pitchFamily="34" charset="0"/>
              </a:rPr>
              <a:t>1/3</a:t>
            </a:r>
            <a:r>
              <a:rPr lang="en-US" sz="2400" b="1" dirty="0">
                <a:solidFill>
                  <a:schemeClr val="bg1"/>
                </a:solidFill>
                <a:latin typeface="Calibri" pitchFamily="34" charset="0"/>
              </a:rPr>
              <a:t> of the total population of Americans.</a:t>
            </a:r>
          </a:p>
        </p:txBody>
      </p:sp>
      <p:sp>
        <p:nvSpPr>
          <p:cNvPr id="7" name="TextBox 6"/>
          <p:cNvSpPr txBox="1">
            <a:spLocks noChangeArrowheads="1"/>
          </p:cNvSpPr>
          <p:nvPr/>
        </p:nvSpPr>
        <p:spPr bwMode="auto">
          <a:xfrm>
            <a:off x="6172200" y="1447800"/>
            <a:ext cx="2743200" cy="1200150"/>
          </a:xfrm>
          <a:prstGeom prst="rect">
            <a:avLst/>
          </a:prstGeom>
          <a:noFill/>
          <a:ln w="9525">
            <a:noFill/>
            <a:miter lim="800000"/>
            <a:headEnd/>
            <a:tailEnd/>
          </a:ln>
        </p:spPr>
        <p:txBody>
          <a:bodyPr>
            <a:spAutoFit/>
          </a:bodyPr>
          <a:lstStyle/>
          <a:p>
            <a:r>
              <a:rPr lang="en-US" sz="2400" b="1" dirty="0">
                <a:solidFill>
                  <a:schemeClr val="bg1"/>
                </a:solidFill>
                <a:latin typeface="Calibri" pitchFamily="34" charset="0"/>
              </a:rPr>
              <a:t>They were also known as </a:t>
            </a:r>
            <a:r>
              <a:rPr lang="en-US" sz="2400" b="1" dirty="0">
                <a:solidFill>
                  <a:srgbClr val="FF0000"/>
                </a:solidFill>
                <a:latin typeface="Calibri" pitchFamily="34" charset="0"/>
              </a:rPr>
              <a:t>“Rebels” </a:t>
            </a:r>
            <a:r>
              <a:rPr lang="en-US" sz="2400" b="1" dirty="0">
                <a:solidFill>
                  <a:schemeClr val="bg1"/>
                </a:solidFill>
                <a:latin typeface="Calibri" pitchFamily="34" charset="0"/>
              </a:rPr>
              <a:t>or </a:t>
            </a:r>
            <a:r>
              <a:rPr lang="en-US" sz="2400" b="1" dirty="0">
                <a:solidFill>
                  <a:srgbClr val="FF0000"/>
                </a:solidFill>
                <a:latin typeface="Calibri" pitchFamily="34" charset="0"/>
              </a:rPr>
              <a:t>“</a:t>
            </a:r>
            <a:r>
              <a:rPr lang="en-US" sz="2400" b="1" u="sng" dirty="0">
                <a:solidFill>
                  <a:srgbClr val="FF0000"/>
                </a:solidFill>
                <a:latin typeface="Calibri" pitchFamily="34" charset="0"/>
              </a:rPr>
              <a:t>Continental</a:t>
            </a:r>
            <a:r>
              <a:rPr lang="en-US" sz="2400" b="1" dirty="0">
                <a:solidFill>
                  <a:srgbClr val="FF0000"/>
                </a:solidFill>
                <a:latin typeface="Calibri" pitchFamily="34" charset="0"/>
              </a:rPr>
              <a:t>s.”</a:t>
            </a:r>
          </a:p>
        </p:txBody>
      </p:sp>
      <p:sp>
        <p:nvSpPr>
          <p:cNvPr id="8" name="TextBox 7"/>
          <p:cNvSpPr txBox="1">
            <a:spLocks noChangeArrowheads="1"/>
          </p:cNvSpPr>
          <p:nvPr/>
        </p:nvSpPr>
        <p:spPr bwMode="auto">
          <a:xfrm>
            <a:off x="1600200" y="3429000"/>
            <a:ext cx="5791200" cy="519113"/>
          </a:xfrm>
          <a:prstGeom prst="rect">
            <a:avLst/>
          </a:prstGeom>
          <a:noFill/>
          <a:ln w="9525">
            <a:noFill/>
            <a:miter lim="800000"/>
            <a:headEnd/>
            <a:tailEnd/>
          </a:ln>
        </p:spPr>
        <p:txBody>
          <a:bodyPr>
            <a:spAutoFit/>
          </a:bodyPr>
          <a:lstStyle/>
          <a:p>
            <a:r>
              <a:rPr lang="en-US" sz="2800" b="1" dirty="0">
                <a:solidFill>
                  <a:schemeClr val="bg1"/>
                </a:solidFill>
                <a:latin typeface="Calibri" pitchFamily="34" charset="0"/>
              </a:rPr>
              <a:t>They wanted  </a:t>
            </a:r>
            <a:r>
              <a:rPr lang="en-US" sz="2800" b="1" dirty="0">
                <a:solidFill>
                  <a:srgbClr val="FFFF00"/>
                </a:solidFill>
                <a:latin typeface="Calibri" pitchFamily="34" charset="0"/>
              </a:rPr>
              <a:t>                  </a:t>
            </a:r>
            <a:r>
              <a:rPr lang="en-US" sz="2800" b="1" dirty="0">
                <a:solidFill>
                  <a:srgbClr val="FF0000"/>
                </a:solidFill>
                <a:latin typeface="Calibri" pitchFamily="34" charset="0"/>
              </a:rPr>
              <a:t>     </a:t>
            </a:r>
            <a:r>
              <a:rPr lang="en-US" sz="2800" b="1" dirty="0">
                <a:solidFill>
                  <a:schemeClr val="bg1"/>
                </a:solidFill>
                <a:latin typeface="Calibri" pitchFamily="34" charset="0"/>
              </a:rPr>
              <a:t>and </a:t>
            </a:r>
            <a:endParaRPr lang="en-US" sz="2800" b="1" dirty="0">
              <a:solidFill>
                <a:srgbClr val="FF0000"/>
              </a:solidFill>
              <a:latin typeface="Calibri" pitchFamily="34" charset="0"/>
            </a:endParaRPr>
          </a:p>
        </p:txBody>
      </p:sp>
      <p:sp>
        <p:nvSpPr>
          <p:cNvPr id="10" name="TextBox 9"/>
          <p:cNvSpPr txBox="1">
            <a:spLocks noChangeArrowheads="1"/>
          </p:cNvSpPr>
          <p:nvPr/>
        </p:nvSpPr>
        <p:spPr bwMode="auto">
          <a:xfrm>
            <a:off x="6172200" y="3352800"/>
            <a:ext cx="1981200" cy="641350"/>
          </a:xfrm>
          <a:prstGeom prst="rect">
            <a:avLst/>
          </a:prstGeom>
          <a:noFill/>
          <a:ln w="9525">
            <a:noFill/>
            <a:miter lim="800000"/>
            <a:headEnd/>
            <a:tailEnd/>
          </a:ln>
        </p:spPr>
        <p:txBody>
          <a:bodyPr>
            <a:spAutoFit/>
          </a:bodyPr>
          <a:lstStyle/>
          <a:p>
            <a:r>
              <a:rPr lang="en-US" sz="3600" b="1" dirty="0">
                <a:solidFill>
                  <a:srgbClr val="FFFF00"/>
                </a:solidFill>
                <a:latin typeface="Calibri" pitchFamily="34" charset="0"/>
              </a:rPr>
              <a:t>self-rule!</a:t>
            </a:r>
            <a:endParaRPr lang="en-US" sz="3600" dirty="0">
              <a:solidFill>
                <a:srgbClr val="FFFF00"/>
              </a:solidFill>
              <a:latin typeface="Calibri" pitchFamily="34" charset="0"/>
            </a:endParaRPr>
          </a:p>
        </p:txBody>
      </p:sp>
      <p:sp>
        <p:nvSpPr>
          <p:cNvPr id="11" name="TextBox 10"/>
          <p:cNvSpPr txBox="1">
            <a:spLocks noChangeArrowheads="1"/>
          </p:cNvSpPr>
          <p:nvPr/>
        </p:nvSpPr>
        <p:spPr bwMode="auto">
          <a:xfrm>
            <a:off x="3657600" y="3352800"/>
            <a:ext cx="1828800" cy="641350"/>
          </a:xfrm>
          <a:prstGeom prst="rect">
            <a:avLst/>
          </a:prstGeom>
          <a:noFill/>
          <a:ln w="9525">
            <a:noFill/>
            <a:miter lim="800000"/>
            <a:headEnd/>
            <a:tailEnd/>
          </a:ln>
        </p:spPr>
        <p:txBody>
          <a:bodyPr>
            <a:spAutoFit/>
          </a:bodyPr>
          <a:lstStyle/>
          <a:p>
            <a:r>
              <a:rPr lang="en-US" sz="3600" b="1" dirty="0">
                <a:solidFill>
                  <a:srgbClr val="FFFF00"/>
                </a:solidFill>
                <a:latin typeface="Calibri" pitchFamily="34" charset="0"/>
              </a:rPr>
              <a:t>freedom</a:t>
            </a:r>
            <a:r>
              <a:rPr lang="en-US" sz="2800" dirty="0">
                <a:solidFill>
                  <a:srgbClr val="FF0000"/>
                </a:solidFill>
                <a:latin typeface="Calibri" pitchFamily="34" charset="0"/>
              </a:rPr>
              <a:t> </a:t>
            </a:r>
          </a:p>
        </p:txBody>
      </p:sp>
      <p:pic>
        <p:nvPicPr>
          <p:cNvPr id="9" name="Picture 8" descr="Betsy Ross Flag.jpg"/>
          <p:cNvPicPr>
            <a:picLocks noChangeAspect="1"/>
          </p:cNvPicPr>
          <p:nvPr/>
        </p:nvPicPr>
        <p:blipFill>
          <a:blip r:embed="rId2" cstate="print"/>
          <a:stretch>
            <a:fillRect/>
          </a:stretch>
        </p:blipFill>
        <p:spPr>
          <a:xfrm>
            <a:off x="7162800" y="228600"/>
            <a:ext cx="1017149" cy="533400"/>
          </a:xfrm>
          <a:prstGeom prst="rect">
            <a:avLst/>
          </a:prstGeom>
          <a:ln>
            <a:noFill/>
          </a:ln>
          <a:effectLst>
            <a:outerShdw blurRad="292100" dist="139700" dir="2700000" algn="tl" rotWithShape="0">
              <a:srgbClr val="333333">
                <a:alpha val="65000"/>
              </a:srgbClr>
            </a:outerShdw>
          </a:effectLst>
        </p:spPr>
      </p:pic>
      <p:pic>
        <p:nvPicPr>
          <p:cNvPr id="13" name="Picture 12" descr="spirit of 76a.jpg"/>
          <p:cNvPicPr>
            <a:picLocks noChangeAspect="1"/>
          </p:cNvPicPr>
          <p:nvPr/>
        </p:nvPicPr>
        <p:blipFill>
          <a:blip r:embed="rId3" cstate="print"/>
          <a:stretch>
            <a:fillRect/>
          </a:stretch>
        </p:blipFill>
        <p:spPr>
          <a:xfrm>
            <a:off x="2963694" y="381000"/>
            <a:ext cx="3112850" cy="3048000"/>
          </a:xfrm>
          <a:prstGeom prst="ellipse">
            <a:avLst/>
          </a:prstGeom>
          <a:ln>
            <a:noFill/>
          </a:ln>
          <a:effectLst>
            <a:outerShdw blurRad="292100" dist="139700" dir="2700000" algn="tl" rotWithShape="0">
              <a:srgbClr val="333333">
                <a:alpha val="65000"/>
              </a:srgbClr>
            </a:outerShdw>
          </a:effectLst>
        </p:spPr>
      </p:pic>
      <p:pic>
        <p:nvPicPr>
          <p:cNvPr id="14"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3000" fill="hold"/>
                                        <p:tgtEl>
                                          <p:spTgt spid="9"/>
                                        </p:tgtEl>
                                        <p:attrNameLst>
                                          <p:attrName>ppt_w</p:attrName>
                                        </p:attrNameLst>
                                      </p:cBhvr>
                                      <p:tavLst>
                                        <p:tav tm="0">
                                          <p:val>
                                            <p:strVal val="#ppt_w*0.70"/>
                                          </p:val>
                                        </p:tav>
                                        <p:tav tm="100000">
                                          <p:val>
                                            <p:strVal val="#ppt_w"/>
                                          </p:val>
                                        </p:tav>
                                      </p:tavLst>
                                    </p:anim>
                                    <p:anim calcmode="lin" valueType="num">
                                      <p:cBhvr>
                                        <p:cTn id="18" dur="3000" fill="hold"/>
                                        <p:tgtEl>
                                          <p:spTgt spid="9"/>
                                        </p:tgtEl>
                                        <p:attrNameLst>
                                          <p:attrName>ppt_h</p:attrName>
                                        </p:attrNameLst>
                                      </p:cBhvr>
                                      <p:tavLst>
                                        <p:tav tm="0">
                                          <p:val>
                                            <p:strVal val="#ppt_h"/>
                                          </p:val>
                                        </p:tav>
                                        <p:tav tm="100000">
                                          <p:val>
                                            <p:strVal val="#ppt_h"/>
                                          </p:val>
                                        </p:tav>
                                      </p:tavLst>
                                    </p:anim>
                                    <p:animEffect transition="in" filter="fade">
                                      <p:cBhvr>
                                        <p:cTn id="19" dur="3000"/>
                                        <p:tgtEl>
                                          <p:spTgt spid="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3000" fill="hold"/>
                                        <p:tgtEl>
                                          <p:spTgt spid="11"/>
                                        </p:tgtEl>
                                        <p:attrNameLst>
                                          <p:attrName>ppt_w</p:attrName>
                                        </p:attrNameLst>
                                      </p:cBhvr>
                                      <p:tavLst>
                                        <p:tav tm="0">
                                          <p:val>
                                            <p:fltVal val="0"/>
                                          </p:val>
                                        </p:tav>
                                        <p:tav tm="100000">
                                          <p:val>
                                            <p:strVal val="#ppt_w"/>
                                          </p:val>
                                        </p:tav>
                                      </p:tavLst>
                                    </p:anim>
                                    <p:anim calcmode="lin" valueType="num">
                                      <p:cBhvr>
                                        <p:cTn id="43" dur="3000" fill="hold"/>
                                        <p:tgtEl>
                                          <p:spTgt spid="11"/>
                                        </p:tgtEl>
                                        <p:attrNameLst>
                                          <p:attrName>ppt_h</p:attrName>
                                        </p:attrNameLst>
                                      </p:cBhvr>
                                      <p:tavLst>
                                        <p:tav tm="0">
                                          <p:val>
                                            <p:fltVal val="0"/>
                                          </p:val>
                                        </p:tav>
                                        <p:tav tm="100000">
                                          <p:val>
                                            <p:strVal val="#ppt_h"/>
                                          </p:val>
                                        </p:tav>
                                      </p:tavLst>
                                    </p:anim>
                                    <p:animEffect transition="in" filter="fade">
                                      <p:cBhvr>
                                        <p:cTn id="44" dur="3000"/>
                                        <p:tgtEl>
                                          <p:spTgt spid="11"/>
                                        </p:tgtEl>
                                      </p:cBhvr>
                                    </p:animEffect>
                                  </p:childTnLst>
                                </p:cTn>
                              </p:par>
                            </p:childTnLst>
                          </p:cTn>
                        </p:par>
                        <p:par>
                          <p:cTn id="45" fill="hold">
                            <p:stCondLst>
                              <p:cond delay="3000"/>
                            </p:stCondLst>
                            <p:childTnLst>
                              <p:par>
                                <p:cTn id="46" presetID="53" presetClass="entr" presetSubtype="0" fill="hold" grpId="1" nodeType="afterEffect">
                                  <p:stCondLst>
                                    <p:cond delay="2000"/>
                                  </p:stCondLst>
                                  <p:childTnLst>
                                    <p:set>
                                      <p:cBhvr>
                                        <p:cTn id="47" dur="1" fill="hold">
                                          <p:stCondLst>
                                            <p:cond delay="0"/>
                                          </p:stCondLst>
                                        </p:cTn>
                                        <p:tgtEl>
                                          <p:spTgt spid="10"/>
                                        </p:tgtEl>
                                        <p:attrNameLst>
                                          <p:attrName>style.visibility</p:attrName>
                                        </p:attrNameLst>
                                      </p:cBhvr>
                                      <p:to>
                                        <p:strVal val="visible"/>
                                      </p:to>
                                    </p:set>
                                    <p:anim calcmode="lin" valueType="num">
                                      <p:cBhvr>
                                        <p:cTn id="48" dur="3000" fill="hold"/>
                                        <p:tgtEl>
                                          <p:spTgt spid="10"/>
                                        </p:tgtEl>
                                        <p:attrNameLst>
                                          <p:attrName>ppt_w</p:attrName>
                                        </p:attrNameLst>
                                      </p:cBhvr>
                                      <p:tavLst>
                                        <p:tav tm="0">
                                          <p:val>
                                            <p:fltVal val="0"/>
                                          </p:val>
                                        </p:tav>
                                        <p:tav tm="100000">
                                          <p:val>
                                            <p:strVal val="#ppt_w"/>
                                          </p:val>
                                        </p:tav>
                                      </p:tavLst>
                                    </p:anim>
                                    <p:anim calcmode="lin" valueType="num">
                                      <p:cBhvr>
                                        <p:cTn id="49" dur="3000" fill="hold"/>
                                        <p:tgtEl>
                                          <p:spTgt spid="10"/>
                                        </p:tgtEl>
                                        <p:attrNameLst>
                                          <p:attrName>ppt_h</p:attrName>
                                        </p:attrNameLst>
                                      </p:cBhvr>
                                      <p:tavLst>
                                        <p:tav tm="0">
                                          <p:val>
                                            <p:fltVal val="0"/>
                                          </p:val>
                                        </p:tav>
                                        <p:tav tm="100000">
                                          <p:val>
                                            <p:strVal val="#ppt_h"/>
                                          </p:val>
                                        </p:tav>
                                      </p:tavLst>
                                    </p:anim>
                                    <p:animEffect transition="in" filter="fade">
                                      <p:cBhvr>
                                        <p:cTn id="50"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2A5FA9EB-C205-48BC-92B4-7771A8325B95}" type="slidenum">
              <a:rPr lang="en-US"/>
              <a:pPr>
                <a:defRPr/>
              </a:pPr>
              <a:t>31</a:t>
            </a:fld>
            <a:endParaRPr lang="en-US"/>
          </a:p>
        </p:txBody>
      </p:sp>
      <p:sp>
        <p:nvSpPr>
          <p:cNvPr id="2" name="Title 1"/>
          <p:cNvSpPr>
            <a:spLocks noGrp="1"/>
          </p:cNvSpPr>
          <p:nvPr>
            <p:ph type="title"/>
          </p:nvPr>
        </p:nvSpPr>
        <p:spPr>
          <a:xfrm>
            <a:off x="2057400" y="381000"/>
            <a:ext cx="3962400" cy="762000"/>
          </a:xfrm>
        </p:spPr>
        <p:txBody>
          <a:bodyPr rtlCol="0">
            <a:normAutofit fontScale="90000"/>
          </a:bodyPr>
          <a:lstStyle/>
          <a:p>
            <a:pPr algn="l" eaLnBrk="1" fontAlgn="auto" hangingPunct="1">
              <a:spcAft>
                <a:spcPts val="0"/>
              </a:spcAft>
              <a:defRPr/>
            </a:pPr>
            <a:r>
              <a:rPr lang="en-US" sz="2800" b="1" dirty="0" smtClean="0">
                <a:solidFill>
                  <a:schemeClr val="bg1"/>
                </a:solidFill>
              </a:rPr>
              <a:t>They were organized into </a:t>
            </a:r>
            <a:r>
              <a:rPr lang="en-US" sz="2800" b="1" dirty="0" smtClean="0">
                <a:solidFill>
                  <a:srgbClr val="FF0000"/>
                </a:solidFill>
                <a:effectLst>
                  <a:outerShdw blurRad="38100" dist="38100" dir="2700000" algn="tl">
                    <a:srgbClr val="000000">
                      <a:alpha val="43137"/>
                    </a:srgbClr>
                  </a:outerShdw>
                </a:effectLst>
              </a:rPr>
              <a:t>“The </a:t>
            </a:r>
            <a:r>
              <a:rPr lang="en-US" sz="2800" b="1" u="sng" dirty="0" smtClean="0">
                <a:solidFill>
                  <a:srgbClr val="FF0000"/>
                </a:solidFill>
                <a:effectLst>
                  <a:outerShdw blurRad="38100" dist="38100" dir="2700000" algn="tl">
                    <a:srgbClr val="000000">
                      <a:alpha val="43137"/>
                    </a:srgbClr>
                  </a:outerShdw>
                </a:effectLst>
              </a:rPr>
              <a:t>Continental</a:t>
            </a:r>
            <a:r>
              <a:rPr lang="en-US" sz="2800" b="1" dirty="0" smtClean="0">
                <a:solidFill>
                  <a:srgbClr val="FF0000"/>
                </a:solidFill>
                <a:effectLst>
                  <a:outerShdw blurRad="38100" dist="38100" dir="2700000" algn="tl">
                    <a:srgbClr val="000000">
                      <a:alpha val="43137"/>
                    </a:srgbClr>
                  </a:outerShdw>
                </a:effectLst>
              </a:rPr>
              <a:t> Army”</a:t>
            </a:r>
            <a:endParaRPr lang="en-US" sz="2800" b="1" dirty="0">
              <a:solidFill>
                <a:srgbClr val="FF0000"/>
              </a:solidFill>
              <a:effectLst>
                <a:outerShdw blurRad="38100" dist="38100" dir="2700000" algn="tl">
                  <a:srgbClr val="000000">
                    <a:alpha val="43137"/>
                  </a:srgbClr>
                </a:outerShdw>
              </a:effectLst>
            </a:endParaRPr>
          </a:p>
        </p:txBody>
      </p:sp>
      <p:sp>
        <p:nvSpPr>
          <p:cNvPr id="4" name="Title 1"/>
          <p:cNvSpPr txBox="1">
            <a:spLocks/>
          </p:cNvSpPr>
          <p:nvPr/>
        </p:nvSpPr>
        <p:spPr>
          <a:xfrm>
            <a:off x="381000" y="685800"/>
            <a:ext cx="1524000" cy="457200"/>
          </a:xfrm>
          <a:prstGeom prst="rect">
            <a:avLst/>
          </a:prstGeom>
        </p:spPr>
        <p:txBody>
          <a:bodyPr anchor="ctr"/>
          <a:lstStyle/>
          <a:p>
            <a:pPr>
              <a:defRPr/>
            </a:pPr>
            <a:r>
              <a:rPr lang="en-US" sz="1600" b="1" dirty="0">
                <a:solidFill>
                  <a:srgbClr val="FF0000"/>
                </a:solidFill>
                <a:effectLst>
                  <a:outerShdw blurRad="38100" dist="38100" dir="2700000" algn="tl">
                    <a:srgbClr val="000000"/>
                  </a:outerShdw>
                </a:effectLst>
                <a:latin typeface="Antique"/>
              </a:rPr>
              <a:t>The </a:t>
            </a:r>
            <a:r>
              <a:rPr lang="en-US" sz="1600" b="1" u="sng" dirty="0">
                <a:solidFill>
                  <a:srgbClr val="FF0000"/>
                </a:solidFill>
                <a:effectLst>
                  <a:outerShdw blurRad="38100" dist="38100" dir="2700000" algn="tl">
                    <a:srgbClr val="000000"/>
                  </a:outerShdw>
                </a:effectLst>
                <a:latin typeface="Antique"/>
              </a:rPr>
              <a:t>Patriots</a:t>
            </a:r>
          </a:p>
        </p:txBody>
      </p:sp>
      <p:sp>
        <p:nvSpPr>
          <p:cNvPr id="5" name="TextBox 4"/>
          <p:cNvSpPr txBox="1">
            <a:spLocks noChangeArrowheads="1"/>
          </p:cNvSpPr>
          <p:nvPr/>
        </p:nvSpPr>
        <p:spPr bwMode="auto">
          <a:xfrm>
            <a:off x="3200400" y="1371600"/>
            <a:ext cx="2667000" cy="519113"/>
          </a:xfrm>
          <a:prstGeom prst="rect">
            <a:avLst/>
          </a:prstGeom>
          <a:noFill/>
          <a:ln w="9525">
            <a:noFill/>
            <a:miter lim="800000"/>
            <a:headEnd/>
            <a:tailEnd/>
          </a:ln>
        </p:spPr>
        <p:txBody>
          <a:bodyPr>
            <a:spAutoFit/>
          </a:bodyPr>
          <a:lstStyle/>
          <a:p>
            <a:r>
              <a:rPr lang="en-US" sz="2800" b="1" dirty="0">
                <a:solidFill>
                  <a:schemeClr val="bg1"/>
                </a:solidFill>
                <a:latin typeface="Calibri" pitchFamily="34" charset="0"/>
              </a:rPr>
              <a:t>and led by…</a:t>
            </a:r>
          </a:p>
        </p:txBody>
      </p:sp>
      <p:pic>
        <p:nvPicPr>
          <p:cNvPr id="6" name="Picture 5" descr="Washington 3.jpg"/>
          <p:cNvPicPr>
            <a:picLocks noChangeAspect="1"/>
          </p:cNvPicPr>
          <p:nvPr/>
        </p:nvPicPr>
        <p:blipFill>
          <a:blip r:embed="rId2" cstate="print"/>
          <a:srcRect/>
          <a:stretch>
            <a:fillRect/>
          </a:stretch>
        </p:blipFill>
        <p:spPr bwMode="auto">
          <a:xfrm flipH="1">
            <a:off x="326047" y="1371600"/>
            <a:ext cx="2878015" cy="3657600"/>
          </a:xfrm>
          <a:prstGeom prst="ellipse">
            <a:avLst/>
          </a:prstGeom>
          <a:noFill/>
          <a:ln w="9525">
            <a:noFill/>
            <a:miter lim="800000"/>
            <a:headEnd/>
            <a:tailEnd/>
          </a:ln>
        </p:spPr>
      </p:pic>
      <p:sp>
        <p:nvSpPr>
          <p:cNvPr id="7" name="TextBox 6"/>
          <p:cNvSpPr txBox="1"/>
          <p:nvPr/>
        </p:nvSpPr>
        <p:spPr>
          <a:xfrm>
            <a:off x="3124200" y="1905000"/>
            <a:ext cx="2819400" cy="461963"/>
          </a:xfrm>
          <a:prstGeom prst="rect">
            <a:avLst/>
          </a:prstGeom>
          <a:noFill/>
        </p:spPr>
        <p:txBody>
          <a:bodyPr>
            <a:spAutoFit/>
          </a:bodyPr>
          <a:lstStyle/>
          <a:p>
            <a:pPr fontAlgn="auto">
              <a:spcBef>
                <a:spcPts val="0"/>
              </a:spcBef>
              <a:spcAft>
                <a:spcPts val="0"/>
              </a:spcAft>
              <a:defRPr/>
            </a:pPr>
            <a:r>
              <a:rPr lang="en-US" sz="2400" b="1" dirty="0">
                <a:solidFill>
                  <a:srgbClr val="FFFF00"/>
                </a:solidFill>
                <a:effectLst>
                  <a:outerShdw blurRad="38100" dist="38100" dir="2700000" algn="tl">
                    <a:srgbClr val="000000">
                      <a:alpha val="43137"/>
                    </a:srgbClr>
                  </a:outerShdw>
                </a:effectLst>
                <a:latin typeface="+mn-lt"/>
              </a:rPr>
              <a:t>George Washington.</a:t>
            </a:r>
          </a:p>
        </p:txBody>
      </p:sp>
      <p:pic>
        <p:nvPicPr>
          <p:cNvPr id="10" name="Picture 9" descr="Betsy Ross Flag.jpg"/>
          <p:cNvPicPr>
            <a:picLocks noChangeAspect="1"/>
          </p:cNvPicPr>
          <p:nvPr/>
        </p:nvPicPr>
        <p:blipFill>
          <a:blip r:embed="rId3" cstate="print"/>
          <a:stretch>
            <a:fillRect/>
          </a:stretch>
        </p:blipFill>
        <p:spPr>
          <a:xfrm>
            <a:off x="685800" y="228600"/>
            <a:ext cx="871538" cy="457200"/>
          </a:xfrm>
          <a:prstGeom prst="rect">
            <a:avLst/>
          </a:prstGeom>
          <a:ln>
            <a:noFill/>
          </a:ln>
          <a:effectLst>
            <a:outerShdw blurRad="292100" dist="139700" dir="2700000" algn="tl" rotWithShape="0">
              <a:srgbClr val="333333">
                <a:alpha val="65000"/>
              </a:srgbClr>
            </a:outerShdw>
          </a:effectLst>
        </p:spPr>
      </p:pic>
      <p:pic>
        <p:nvPicPr>
          <p:cNvPr id="11" name="Picture 6" descr="http://www.cksinfo.com/clipart/office/supplies/notesandmemos/note.png"/>
          <p:cNvPicPr>
            <a:picLocks noChangeAspect="1" noChangeArrowheads="1"/>
          </p:cNvPicPr>
          <p:nvPr/>
        </p:nvPicPr>
        <p:blipFill>
          <a:blip r:embed="rId4" cstate="print"/>
          <a:srcRect/>
          <a:stretch>
            <a:fillRect/>
          </a:stretch>
        </p:blipFill>
        <p:spPr bwMode="auto">
          <a:xfrm>
            <a:off x="3733800" y="5105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4930" name="AutoShape 2" descr="data:image/jpg;base64,/9j/4AAQSkZJRgABAQAAAQABAAD/2wCEAAkGBhQRERQUExIVERIVGBYVFBgYGBUaFxUXFhIXFxYdGhwdICYiHRkkGhoYIC8iIykqLjgwGx8xNTAwNSgsLCkBCQoKDgwOGg8PFy0iHyU1KS8pKiksKS41KTQ0NSwpLCksLCkpLCkyKSwpKiw0KTUsLC0pLCkpKiwsMTUsLCwpKf/AABEIAJAAkAMBIgACEQEDEQH/xAAcAAEAAgIDAQAAAAAAAAAAAAAABgcCBAEDBQj/xAA/EAACAQMCBAQDBAYIBwAAAAABAgMABBESIQUGMUEHEyJRYXGBFDJCkSMkUnKhsTNDYnOCs8HSFRclNGOSov/EABkBAQADAQEAAAAAAAAAAAAAAAACAwQBBf/EACkRAAICAQMCBAcBAAAAAAAAAAABAgMREiExBGEiQVHhEzJxgbHw8QX/2gAMAwEAAhEDEQA/ALxpSlAKUpQClK4Y0BhJIBuelRXmHnlICYojDJdEZSF5ljZh8yCAfYHGe1RPxZ8SGt5PskJMT6cySkY056CPO2rH4u2dt+lPx8MllYBIpHMgMi+k+sAnUwZsagDjffesk42TedWI/n2Op+hb/wDzRuUnihnEEUshb9GgeYxgKdOtlcDUxHQDYYJPavc5U8WbW7KI0gilYLlXDJ6yNwCfS2+e4+VUXLyVconmMscYwWC+bGWIU4yApO2ds5G+1Svl3wVu7mCKUT28cMqq/wDWM4VhkenSBn4avrSNK5jLf6/0PUuUfQqNmsxXh8o8uvZW6wvcPdFejuACBgDAA7bdyTv1r3BWmOfM4KUpUgKUpQClKUApSlAKUpQCuDXNKAwKVEOerVNdvKdJkUumgsoLxuoD/wBogHSdql8jY37Cql8Qi83FLZdOyiFY9SkoTJMGdvjjCjHwqq35cGnpa3OzC7nncfkjiSUCCPCwERghiyssjEZyPeVjnJJ2OKsfkG6txaRQQTrcfZlWF2H7Sjfb2O+Ou1RBeUZeIThTK62ELaVbPqmZdnEY7pkFdbk9Dj3rbi43Y2slxHYwoZLS3mmkkXplCoMQY5LZyAxzgYHfpVRGUUXdTKprCe5ZOquRUF4Nz3b30aSxMY5IpI/OiY+tVc+UT/aTLD1D+BqdL0rSYDmlKV0ClKUApSlAKUpQClKUBwa1or0F2TGCoUn2IYsBj/1NbLVCububEsTNJkGVIWCr+07PH5XzGWOfka43gHl8087+VdXPrKpZLaalx1M9yvnv8SselR++3vXucQ5Ujmu4LjVgR7kDo+Dqj37AE/UHFfOt3xGUu+WLyTgrKT+Mu4b1f4wp+gr6V4NdQp+prJ5kltHFG4PUgRqAc9zgDPtkZqNsUiymyUW9PcrzxE8QmcC3tGMcJ1B5FBBkCkDTGe0e+56nGOnWH8hzhbl7fK4ure4tVz+1IuqMfVlA+tSrxO5EMQE8A/QjOtPwxBiMEfsoW+gzviqunyhyMpIpDLjZlZTkH6EVZXvHuQv06/BwdlvOQVdGKPsQw2IOd9/bI6d8Vfvh34ipxBBDLhLtBll/DIBjLp+e69R8t6oAM8vmThFCa115OFWSbLEAd8kMQOwr0+U7p4r+0dThvtEI67EPII2BH7rkYqT33Kk9z6opSlQLBSlKAUpSgFKUoBSlKA4aqe8XeHFpndUkIaJULYGkyrIGRUycs5GdlX/WrhbpVTc1zszzMsAjkEptjK3lAo7geUyMF80uyspADKozk5Iqqx4wWQWclT8u8vycQvEtk15Zh5hx/RRhh5jHPQjcAHuQKnfKnEHl4jHLl0M15OTkjGhpCCuPfSgU/Ie1d/KN3NYcClv4UDXVxOuC6kllMixA9ctk6juerGtfwsBueIKSiARCSdiBpyzM2+nt6pcYHYCpWZksl3SyjXKWr0eC2LXi6z25kjXzPvK8Zxq1L6ZE3/FsRg7H61TnPHJUamOa0ZHtJs6VZtLQEZLBM+rRnI0kelhpI6GrG4FwaSG7unEiiJ3f0DLaiTqVs7BWGTsM7AZxUb8Rba3ikDBtNzJ5khXO3pXLHT+HOOo6nHXrWb4zXC3L4UUytSnLw/uxVl1Ebf8AROOm+B3IBGrbvg9e1T7we5Je4mW+mUrBGxMCn+tk3Gv9xd9+5+VV/fs0uhRGCNZUYG7Fj0+I2r6U5I4iZrOMOoWWIeRKo6K8XpP0IwfrWqE3KKyZOoqhXbKMHlEipSlSKRSlKAUpSgFKUoBSlKA4NQ7xQtf+nTOowyNDISOp0SqP4Cpka8PnW28zh90v/hkI+aoWH8QKjNZR1cnjcbiin4G+oaYjaggLthlQFNPt61FRDwt4KY2ecYGnEKk9CSQ8zD8lQf4q1eN8wY4FaJn705Rv3Idcn+z86lfJlm0XD4SDh3TzWBA2eUl8jPU4K7H2rNOb2PQrjGNLb5bx9vcw8Q4bhYftdk4SRcecCM+jBwR3ADMGIGxwCfu1SPEL2bzXdlAkeMJLqy5kOcl8vnDZwRpxjAxV+8AjlMAinIlkAZXY5USrk7kb9QcECq05y4B5ExiIyh9cbHchOmPmp2qMbNL3J09Kr04xeJLjv2NXkfi9s8KRSBY7hJkkSTfVKmseYrE7a1BbHQEfEZN+2HC44dflrpLkF+uWIUICfjpVRXz9yHwCG5mms5lGmeMvC42eOaIkgqfirNkdDpFT/lnnaexEUPEzrglGLe9AOknp5c2ejggjJ9u/WtUGnujz7ITrk4z5LRpWCSg4wc53HyrOplYpSlAKUpQClKUApSlAK6bmIMpU7hgQfkRg13Vg9cfAPmLmuXy7MQYOYrmbf2xGiAfwJq4uSLzzbG2brmKP81UKf5GoJxfk1r/iN1apIsTecZQWDEY0sWwB39S1O+XuD/8ADbdLaSdZfL6NjSfWWKqFySfh3NY5Lwm7Utkd9wf1iJmJBOpI8H7vpZiSO/3R1rz+d+FieDp+lXeMqNjtuvyYfxArduo8zQPhtRmwNQxsIpCQorvvgcen8u4+Q7VTgsrsdclOPkU5YXzW9xDOPT5Uqk5/ZVsPnv8AdLCr6s+AxvbyQSxh4Xkl9DDIKtIWH8zVVcb5AupEkkhQzmaWQFMBWjPmtgMS2GTO5Pb2q7YclQSMHAz3wfnWuiLjyT/0r673GcOcbkI4dw644Q4RC95w3OFXdri01HA095Ic9vvD5DedK2aaaAVoPKOaUpQClKUApSlAKUpQCsSKyrigKvvD5HMaN0EqL9dSaP5oamnF7FVkFwBl/Sh/dJPT2b49xtUM8S/0V9aT43VSc+ywzoxz8CJank90s1uZIyGUjUp7eknP12IrPj5kXPZxZHOKgtJAT+GT0qQQd1YHHxA3rvvrhwAylQF6l16e56Zrq4umShPYqBue5zt8a6uZJMw5JOMAnHfb296yo0PZEp4AD9miLY1FQxx0y3q/1r0BWnwUfq8P93H/AJa1u16EeDE+RSlKkcFKUoBSlKAUpSgFKUoBWLCsq4NAVP4rylJUY5ziYICMxshtwAMe5k0g/T2FT6z4MtvZCCJQAsRQAd20YP5n+dQTxF4nGeK2SStiGFo2k+BZ/M3+H6OLPwqxb7iYjIT70hGVUe2cZJ7LnvVCx4my6WXGKI/dAlUPTBBJPbcADPTJPTrXVxaLMQycAfePy7Ae9bN5b5G7ZIOpcjIGWzsPzFa/FZwqatOSgJAbIG2Ttnrisa5NEuCT8D/7aH+6j/y1rerW4euIowCCAqgEdD6R0+FbNekuDD5ilKV0ClKUApSlAKUpQClKUANYtWVYumRQHzvzVfefdXEufSWfB67A6F/+Ez9a9XkaLjkZlkFr9oNwI3ElzJ6QoBxghwcEMNsdqsZPCuwHWJnGMYaSQjGAOmfYVKoLcIqqoCqoCqB0AAwB+VUQrxnUX22KSWnyK25k4jxCxhNxcGw8pdtEf2nXJI39Go1HfffqNga8bh3iYl3JDCkEq3DOqhQqsjZxk/eJUA5OTnA71PeeOQl4mkStM8RiLFcBWUllC5ZT3GNiCOp960OR/CmHhshmMrXM+koGZQqopxnSoJwT0JJPcbZqTqiVa5Es4RbNHBGjYLKiqcbDIUDb4Vu1wBXNWrYiKUpQClKUApSlAf/Z"/>
          <p:cNvSpPr>
            <a:spLocks noChangeAspect="1" noChangeArrowheads="1"/>
          </p:cNvSpPr>
          <p:nvPr/>
        </p:nvSpPr>
        <p:spPr bwMode="auto">
          <a:xfrm>
            <a:off x="80963" y="-655638"/>
            <a:ext cx="1371600" cy="1371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4932" name="AutoShape 4" descr="data:image/jpg;base64,/9j/4AAQSkZJRgABAQAAAQABAAD/2wCEAAkGBhQRERQUExIVERIVGBYVFBgYGBUaFxUXFhIXFxYdGhwdICYiHRkkGhoYIC8iIykqLjgwGx8xNTAwNSgsLCkBCQoKDgwOGg8PFy0iHyU1KS8pKiksKS41KTQ0NSwpLCksLCkpLCkyKSwpKiw0KTUsLC0pLCkpKiwsMTUsLCwpKf/AABEIAJAAkAMBIgACEQEDEQH/xAAcAAEAAgIDAQAAAAAAAAAAAAAABgcCBAEDBQj/xAA/EAACAQMCBAQDBAYIBwAAAAABAgMABBESIQUGMUEHEyJRYXGBFDJCkSMkUnKhsTNDYnOCs8HSFRclNGOSov/EABkBAQADAQEAAAAAAAAAAAAAAAACAwQBBf/EACkRAAICAQMCBAcBAAAAAAAAAAABAgMREiExBGEiQVHhEzJxgbHw8QX/2gAMAwEAAhEDEQA/ALxpSlAKUpQClK4Y0BhJIBuelRXmHnlICYojDJdEZSF5ljZh8yCAfYHGe1RPxZ8SGt5PskJMT6cySkY056CPO2rH4u2dt+lPx8MllYBIpHMgMi+k+sAnUwZsagDjffesk42TedWI/n2Op+hb/wDzRuUnihnEEUshb9GgeYxgKdOtlcDUxHQDYYJPavc5U8WbW7KI0gilYLlXDJ6yNwCfS2+e4+VUXLyVconmMscYwWC+bGWIU4yApO2ds5G+1Svl3wVu7mCKUT28cMqq/wDWM4VhkenSBn4avrSNK5jLf6/0PUuUfQqNmsxXh8o8uvZW6wvcPdFejuACBgDAA7bdyTv1r3BWmOfM4KUpUgKUpQClKUApSlAKUpQCuDXNKAwKVEOerVNdvKdJkUumgsoLxuoD/wBogHSdql8jY37Cql8Qi83FLZdOyiFY9SkoTJMGdvjjCjHwqq35cGnpa3OzC7nncfkjiSUCCPCwERghiyssjEZyPeVjnJJ2OKsfkG6txaRQQTrcfZlWF2H7Sjfb2O+Ou1RBeUZeIThTK62ELaVbPqmZdnEY7pkFdbk9Dj3rbi43Y2slxHYwoZLS3mmkkXplCoMQY5LZyAxzgYHfpVRGUUXdTKprCe5ZOquRUF4Nz3b30aSxMY5IpI/OiY+tVc+UT/aTLD1D+BqdL0rSYDmlKV0ClKUApSlAKUpQClKUBwa1or0F2TGCoUn2IYsBj/1NbLVCububEsTNJkGVIWCr+07PH5XzGWOfka43gHl8087+VdXPrKpZLaalx1M9yvnv8SselR++3vXucQ5Ujmu4LjVgR7kDo+Dqj37AE/UHFfOt3xGUu+WLyTgrKT+Mu4b1f4wp+gr6V4NdQp+prJ5kltHFG4PUgRqAc9zgDPtkZqNsUiymyUW9PcrzxE8QmcC3tGMcJ1B5FBBkCkDTGe0e+56nGOnWH8hzhbl7fK4ure4tVz+1IuqMfVlA+tSrxO5EMQE8A/QjOtPwxBiMEfsoW+gzviqunyhyMpIpDLjZlZTkH6EVZXvHuQv06/BwdlvOQVdGKPsQw2IOd9/bI6d8Vfvh34ipxBBDLhLtBll/DIBjLp+e69R8t6oAM8vmThFCa115OFWSbLEAd8kMQOwr0+U7p4r+0dThvtEI67EPII2BH7rkYqT33Kk9z6opSlQLBSlKAUpSgFKUoBSlKA4aqe8XeHFpndUkIaJULYGkyrIGRUycs5GdlX/WrhbpVTc1zszzMsAjkEptjK3lAo7geUyMF80uyspADKozk5Iqqx4wWQWclT8u8vycQvEtk15Zh5hx/RRhh5jHPQjcAHuQKnfKnEHl4jHLl0M15OTkjGhpCCuPfSgU/Ie1d/KN3NYcClv4UDXVxOuC6kllMixA9ctk6juerGtfwsBueIKSiARCSdiBpyzM2+nt6pcYHYCpWZksl3SyjXKWr0eC2LXi6z25kjXzPvK8Zxq1L6ZE3/FsRg7H61TnPHJUamOa0ZHtJs6VZtLQEZLBM+rRnI0kelhpI6GrG4FwaSG7unEiiJ3f0DLaiTqVs7BWGTsM7AZxUb8Rba3ikDBtNzJ5khXO3pXLHT+HOOo6nHXrWb4zXC3L4UUytSnLw/uxVl1Ebf8AROOm+B3IBGrbvg9e1T7we5Je4mW+mUrBGxMCn+tk3Gv9xd9+5+VV/fs0uhRGCNZUYG7Fj0+I2r6U5I4iZrOMOoWWIeRKo6K8XpP0IwfrWqE3KKyZOoqhXbKMHlEipSlSKRSlKAUpSgFKUoBSlKA4NQ7xQtf+nTOowyNDISOp0SqP4Cpka8PnW28zh90v/hkI+aoWH8QKjNZR1cnjcbiin4G+oaYjaggLthlQFNPt61FRDwt4KY2ecYGnEKk9CSQ8zD8lQf4q1eN8wY4FaJn705Rv3Idcn+z86lfJlm0XD4SDh3TzWBA2eUl8jPU4K7H2rNOb2PQrjGNLb5bx9vcw8Q4bhYftdk4SRcecCM+jBwR3ADMGIGxwCfu1SPEL2bzXdlAkeMJLqy5kOcl8vnDZwRpxjAxV+8AjlMAinIlkAZXY5USrk7kb9QcECq05y4B5ExiIyh9cbHchOmPmp2qMbNL3J09Kr04xeJLjv2NXkfi9s8KRSBY7hJkkSTfVKmseYrE7a1BbHQEfEZN+2HC44dflrpLkF+uWIUICfjpVRXz9yHwCG5mms5lGmeMvC42eOaIkgqfirNkdDpFT/lnnaexEUPEzrglGLe9AOknp5c2ejggjJ9u/WtUGnujz7ITrk4z5LRpWCSg4wc53HyrOplYpSlAKUpQClKUApSlAK6bmIMpU7hgQfkRg13Vg9cfAPmLmuXy7MQYOYrmbf2xGiAfwJq4uSLzzbG2brmKP81UKf5GoJxfk1r/iN1apIsTecZQWDEY0sWwB39S1O+XuD/8ADbdLaSdZfL6NjSfWWKqFySfh3NY5Lwm7Utkd9wf1iJmJBOpI8H7vpZiSO/3R1rz+d+FieDp+lXeMqNjtuvyYfxArduo8zQPhtRmwNQxsIpCQorvvgcen8u4+Q7VTgsrsdclOPkU5YXzW9xDOPT5Uqk5/ZVsPnv8AdLCr6s+AxvbyQSxh4Xkl9DDIKtIWH8zVVcb5AupEkkhQzmaWQFMBWjPmtgMS2GTO5Pb2q7YclQSMHAz3wfnWuiLjyT/0r673GcOcbkI4dw644Q4RC95w3OFXdri01HA095Ic9vvD5DedK2aaaAVoPKOaUpQClKUApSlAKUpQCsSKyrigKvvD5HMaN0EqL9dSaP5oamnF7FVkFwBl/Sh/dJPT2b49xtUM8S/0V9aT43VSc+ywzoxz8CJank90s1uZIyGUjUp7eknP12IrPj5kXPZxZHOKgtJAT+GT0qQQd1YHHxA3rvvrhwAylQF6l16e56Zrq4umShPYqBue5zt8a6uZJMw5JOMAnHfb296yo0PZEp4AD9miLY1FQxx0y3q/1r0BWnwUfq8P93H/AJa1u16EeDE+RSlKkcFKUoBSlKAUpSgFKUoBWLCsq4NAVP4rylJUY5ziYICMxshtwAMe5k0g/T2FT6z4MtvZCCJQAsRQAd20YP5n+dQTxF4nGeK2SStiGFo2k+BZ/M3+H6OLPwqxb7iYjIT70hGVUe2cZJ7LnvVCx4my6WXGKI/dAlUPTBBJPbcADPTJPTrXVxaLMQycAfePy7Ae9bN5b5G7ZIOpcjIGWzsPzFa/FZwqatOSgJAbIG2Ttnrisa5NEuCT8D/7aH+6j/y1rerW4euIowCCAqgEdD6R0+FbNekuDD5ilKV0ClKUApSlAKUpQClKUANYtWVYumRQHzvzVfefdXEufSWfB67A6F/+Ez9a9XkaLjkZlkFr9oNwI3ElzJ6QoBxghwcEMNsdqsZPCuwHWJnGMYaSQjGAOmfYVKoLcIqqoCqoCqB0AAwB+VUQrxnUX22KSWnyK25k4jxCxhNxcGw8pdtEf2nXJI39Go1HfffqNga8bh3iYl3JDCkEq3DOqhQqsjZxk/eJUA5OTnA71PeeOQl4mkStM8RiLFcBWUllC5ZT3GNiCOp960OR/CmHhshmMrXM+koGZQqopxnSoJwT0JJPcbZqTqiVa5Es4RbNHBGjYLKiqcbDIUDb4Vu1wBXNWrYiKUpQClKUApSlAf/Z"/>
          <p:cNvSpPr>
            <a:spLocks noChangeAspect="1" noChangeArrowheads="1"/>
          </p:cNvSpPr>
          <p:nvPr/>
        </p:nvSpPr>
        <p:spPr bwMode="auto">
          <a:xfrm>
            <a:off x="80963" y="-655638"/>
            <a:ext cx="1371600" cy="1371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4938" name="Picture 10" descr="http://www.srcalifornia.com/uniforms/p10f.jpg"/>
          <p:cNvPicPr>
            <a:picLocks noChangeAspect="1" noChangeArrowheads="1"/>
          </p:cNvPicPr>
          <p:nvPr/>
        </p:nvPicPr>
        <p:blipFill>
          <a:blip r:embed="rId5" cstate="print"/>
          <a:srcRect l="15738" t="8065" r="21311"/>
          <a:stretch>
            <a:fillRect/>
          </a:stretch>
        </p:blipFill>
        <p:spPr bwMode="auto">
          <a:xfrm>
            <a:off x="6629399" y="304800"/>
            <a:ext cx="2205681" cy="4800600"/>
          </a:xfrm>
          <a:prstGeom prst="rect">
            <a:avLst/>
          </a:prstGeom>
          <a:ln>
            <a:noFill/>
          </a:ln>
          <a:effectLst>
            <a:softEdge rad="112500"/>
          </a:effectLst>
        </p:spPr>
      </p:pic>
      <p:pic>
        <p:nvPicPr>
          <p:cNvPr id="128002" name="Picture 2" descr="http://www.sos.ga.gov/archives/museum/images/flag_1775-1777.jpg"/>
          <p:cNvPicPr>
            <a:picLocks noChangeAspect="1" noChangeArrowheads="1"/>
          </p:cNvPicPr>
          <p:nvPr/>
        </p:nvPicPr>
        <p:blipFill>
          <a:blip r:embed="rId6" cstate="print"/>
          <a:srcRect/>
          <a:stretch>
            <a:fillRect/>
          </a:stretch>
        </p:blipFill>
        <p:spPr bwMode="auto">
          <a:xfrm>
            <a:off x="3581400" y="2514600"/>
            <a:ext cx="2676525" cy="1636948"/>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ppt_w</p:attrName>
                                        </p:attrNameLst>
                                      </p:cBhvr>
                                      <p:tavLst>
                                        <p:tav tm="0">
                                          <p:val>
                                            <p:strVal val="#ppt_w*0.70"/>
                                          </p:val>
                                        </p:tav>
                                        <p:tav tm="100000">
                                          <p:val>
                                            <p:strVal val="#ppt_w"/>
                                          </p:val>
                                        </p:tav>
                                      </p:tavLst>
                                    </p:anim>
                                    <p:anim calcmode="lin" valueType="num">
                                      <p:cBhvr>
                                        <p:cTn id="18" dur="3000" fill="hold"/>
                                        <p:tgtEl>
                                          <p:spTgt spid="10"/>
                                        </p:tgtEl>
                                        <p:attrNameLst>
                                          <p:attrName>ppt_h</p:attrName>
                                        </p:attrNameLst>
                                      </p:cBhvr>
                                      <p:tavLst>
                                        <p:tav tm="0">
                                          <p:val>
                                            <p:strVal val="#ppt_h"/>
                                          </p:val>
                                        </p:tav>
                                        <p:tav tm="100000">
                                          <p:val>
                                            <p:strVal val="#ppt_h"/>
                                          </p:val>
                                        </p:tav>
                                      </p:tavLst>
                                    </p:anim>
                                    <p:animEffect transition="in" filter="fade">
                                      <p:cBhvr>
                                        <p:cTn id="19" dur="3000"/>
                                        <p:tgtEl>
                                          <p:spTgt spid="10"/>
                                        </p:tgtEl>
                                      </p:cBhvr>
                                    </p:animEffect>
                                  </p:childTnLst>
                                </p:cTn>
                              </p:par>
                            </p:childTnLst>
                          </p:cTn>
                        </p:par>
                        <p:par>
                          <p:cTn id="20" fill="hold">
                            <p:stCondLst>
                              <p:cond delay="3000"/>
                            </p:stCondLst>
                            <p:childTnLst>
                              <p:par>
                                <p:cTn id="21" presetID="10" presetClass="entr" presetSubtype="0" fill="hold" grpId="0" nodeType="after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24938"/>
                                        </p:tgtEl>
                                        <p:attrNameLst>
                                          <p:attrName>style.visibility</p:attrName>
                                        </p:attrNameLst>
                                      </p:cBhvr>
                                      <p:to>
                                        <p:strVal val="visible"/>
                                      </p:to>
                                    </p:set>
                                    <p:animEffect transition="in" filter="fade">
                                      <p:cBhvr>
                                        <p:cTn id="27" dur="3000"/>
                                        <p:tgtEl>
                                          <p:spTgt spid="124938"/>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28002"/>
                                        </p:tgtEl>
                                        <p:attrNameLst>
                                          <p:attrName>style.visibility</p:attrName>
                                        </p:attrNameLst>
                                      </p:cBhvr>
                                      <p:to>
                                        <p:strVal val="visible"/>
                                      </p:to>
                                    </p:set>
                                    <p:animEffect transition="in" filter="fade">
                                      <p:cBhvr>
                                        <p:cTn id="31" dur="2000"/>
                                        <p:tgtEl>
                                          <p:spTgt spid="1280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0"/>
                                        <p:tgtEl>
                                          <p:spTgt spid="5"/>
                                        </p:tgtEl>
                                      </p:cBhvr>
                                    </p:animEffect>
                                  </p:childTnLst>
                                </p:cTn>
                              </p:par>
                            </p:childTnLst>
                          </p:cTn>
                        </p:par>
                        <p:par>
                          <p:cTn id="37" fill="hold">
                            <p:stCondLst>
                              <p:cond delay="2000"/>
                            </p:stCondLst>
                            <p:childTnLst>
                              <p:par>
                                <p:cTn id="38" presetID="55" presetClass="entr" presetSubtype="0" fill="hold" nodeType="afterEffect">
                                  <p:stCondLst>
                                    <p:cond delay="1000"/>
                                  </p:stCondLst>
                                  <p:childTnLst>
                                    <p:set>
                                      <p:cBhvr>
                                        <p:cTn id="39" dur="1" fill="hold">
                                          <p:stCondLst>
                                            <p:cond delay="0"/>
                                          </p:stCondLst>
                                        </p:cTn>
                                        <p:tgtEl>
                                          <p:spTgt spid="6"/>
                                        </p:tgtEl>
                                        <p:attrNameLst>
                                          <p:attrName>style.visibility</p:attrName>
                                        </p:attrNameLst>
                                      </p:cBhvr>
                                      <p:to>
                                        <p:strVal val="visible"/>
                                      </p:to>
                                    </p:set>
                                    <p:anim calcmode="lin" valueType="num">
                                      <p:cBhvr>
                                        <p:cTn id="40" dur="3000" fill="hold"/>
                                        <p:tgtEl>
                                          <p:spTgt spid="6"/>
                                        </p:tgtEl>
                                        <p:attrNameLst>
                                          <p:attrName>ppt_w</p:attrName>
                                        </p:attrNameLst>
                                      </p:cBhvr>
                                      <p:tavLst>
                                        <p:tav tm="0">
                                          <p:val>
                                            <p:strVal val="#ppt_w*0.70"/>
                                          </p:val>
                                        </p:tav>
                                        <p:tav tm="100000">
                                          <p:val>
                                            <p:strVal val="#ppt_w"/>
                                          </p:val>
                                        </p:tav>
                                      </p:tavLst>
                                    </p:anim>
                                    <p:anim calcmode="lin" valueType="num">
                                      <p:cBhvr>
                                        <p:cTn id="41" dur="3000" fill="hold"/>
                                        <p:tgtEl>
                                          <p:spTgt spid="6"/>
                                        </p:tgtEl>
                                        <p:attrNameLst>
                                          <p:attrName>ppt_h</p:attrName>
                                        </p:attrNameLst>
                                      </p:cBhvr>
                                      <p:tavLst>
                                        <p:tav tm="0">
                                          <p:val>
                                            <p:strVal val="#ppt_h"/>
                                          </p:val>
                                        </p:tav>
                                        <p:tav tm="100000">
                                          <p:val>
                                            <p:strVal val="#ppt_h"/>
                                          </p:val>
                                        </p:tav>
                                      </p:tavLst>
                                    </p:anim>
                                    <p:animEffect transition="in" filter="fade">
                                      <p:cBhvr>
                                        <p:cTn id="42" dur="3000"/>
                                        <p:tgtEl>
                                          <p:spTgt spid="6"/>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5250F9E9-911C-4C74-90B3-9EFC9BFCDD18}" type="slidenum">
              <a:rPr lang="en-US"/>
              <a:pPr>
                <a:defRPr/>
              </a:pPr>
              <a:t>32</a:t>
            </a:fld>
            <a:endParaRPr lang="en-US"/>
          </a:p>
        </p:txBody>
      </p:sp>
      <p:sp>
        <p:nvSpPr>
          <p:cNvPr id="5" name="TextBox 4"/>
          <p:cNvSpPr txBox="1">
            <a:spLocks noChangeArrowheads="1"/>
          </p:cNvSpPr>
          <p:nvPr/>
        </p:nvSpPr>
        <p:spPr bwMode="auto">
          <a:xfrm>
            <a:off x="381000" y="762000"/>
            <a:ext cx="6248400" cy="461963"/>
          </a:xfrm>
          <a:prstGeom prst="rect">
            <a:avLst/>
          </a:prstGeom>
          <a:noFill/>
          <a:ln w="9525">
            <a:noFill/>
            <a:miter lim="800000"/>
            <a:headEnd/>
            <a:tailEnd/>
          </a:ln>
        </p:spPr>
        <p:txBody>
          <a:bodyPr>
            <a:spAutoFit/>
          </a:bodyPr>
          <a:lstStyle/>
          <a:p>
            <a:r>
              <a:rPr lang="en-US" sz="2400" b="1">
                <a:solidFill>
                  <a:schemeClr val="bg1"/>
                </a:solidFill>
                <a:latin typeface="Calibri" pitchFamily="34" charset="0"/>
              </a:rPr>
              <a:t>He was the son of a Virginia planter (farmer).</a:t>
            </a:r>
          </a:p>
        </p:txBody>
      </p:sp>
      <p:sp>
        <p:nvSpPr>
          <p:cNvPr id="6" name="TextBox 5"/>
          <p:cNvSpPr txBox="1">
            <a:spLocks noChangeArrowheads="1"/>
          </p:cNvSpPr>
          <p:nvPr/>
        </p:nvSpPr>
        <p:spPr bwMode="auto">
          <a:xfrm>
            <a:off x="381000" y="2057400"/>
            <a:ext cx="6324600" cy="461963"/>
          </a:xfrm>
          <a:prstGeom prst="rect">
            <a:avLst/>
          </a:prstGeom>
          <a:noFill/>
          <a:ln w="9525">
            <a:noFill/>
            <a:miter lim="800000"/>
            <a:headEnd/>
            <a:tailEnd/>
          </a:ln>
        </p:spPr>
        <p:txBody>
          <a:bodyPr>
            <a:spAutoFit/>
          </a:bodyPr>
          <a:lstStyle/>
          <a:p>
            <a:r>
              <a:rPr lang="en-US" sz="2400" b="1">
                <a:solidFill>
                  <a:schemeClr val="bg1"/>
                </a:solidFill>
                <a:latin typeface="Calibri" pitchFamily="34" charset="0"/>
              </a:rPr>
              <a:t>He served in the Revolution without pay!</a:t>
            </a:r>
          </a:p>
        </p:txBody>
      </p:sp>
      <p:sp>
        <p:nvSpPr>
          <p:cNvPr id="7" name="TextBox 6"/>
          <p:cNvSpPr txBox="1">
            <a:spLocks noChangeArrowheads="1"/>
          </p:cNvSpPr>
          <p:nvPr/>
        </p:nvSpPr>
        <p:spPr bwMode="auto">
          <a:xfrm>
            <a:off x="914400" y="1143000"/>
            <a:ext cx="5943600" cy="830263"/>
          </a:xfrm>
          <a:prstGeom prst="rect">
            <a:avLst/>
          </a:prstGeom>
          <a:noFill/>
          <a:ln w="9525">
            <a:noFill/>
            <a:miter lim="800000"/>
            <a:headEnd/>
            <a:tailEnd/>
          </a:ln>
        </p:spPr>
        <p:txBody>
          <a:bodyPr wrap="square">
            <a:spAutoFit/>
          </a:bodyPr>
          <a:lstStyle/>
          <a:p>
            <a:r>
              <a:rPr lang="en-US" sz="2400" b="1" dirty="0">
                <a:solidFill>
                  <a:schemeClr val="bg1"/>
                </a:solidFill>
                <a:latin typeface="Calibri" pitchFamily="34" charset="0"/>
              </a:rPr>
              <a:t>He became famous as a British Army officer in the French and Indian War.</a:t>
            </a:r>
          </a:p>
        </p:txBody>
      </p:sp>
      <p:sp>
        <p:nvSpPr>
          <p:cNvPr id="8" name="TextBox 7"/>
          <p:cNvSpPr txBox="1">
            <a:spLocks noChangeArrowheads="1"/>
          </p:cNvSpPr>
          <p:nvPr/>
        </p:nvSpPr>
        <p:spPr bwMode="auto">
          <a:xfrm>
            <a:off x="1371600" y="2971800"/>
            <a:ext cx="4876800" cy="830263"/>
          </a:xfrm>
          <a:prstGeom prst="rect">
            <a:avLst/>
          </a:prstGeom>
          <a:noFill/>
          <a:ln w="9525">
            <a:noFill/>
            <a:miter lim="800000"/>
            <a:headEnd/>
            <a:tailEnd/>
          </a:ln>
        </p:spPr>
        <p:txBody>
          <a:bodyPr wrap="square">
            <a:spAutoFit/>
          </a:bodyPr>
          <a:lstStyle/>
          <a:p>
            <a:r>
              <a:rPr lang="en-US" sz="2400" b="1" dirty="0">
                <a:solidFill>
                  <a:schemeClr val="bg1"/>
                </a:solidFill>
                <a:latin typeface="Calibri" pitchFamily="34" charset="0"/>
              </a:rPr>
              <a:t>He was loved by the soldiers, but </a:t>
            </a:r>
            <a:r>
              <a:rPr lang="en-US" sz="2400" b="1" i="1" dirty="0">
                <a:solidFill>
                  <a:srgbClr val="FFFF00"/>
                </a:solidFill>
                <a:latin typeface="Calibri" pitchFamily="34" charset="0"/>
              </a:rPr>
              <a:t>envied</a:t>
            </a:r>
            <a:r>
              <a:rPr lang="en-US" sz="2400" b="1" dirty="0">
                <a:solidFill>
                  <a:schemeClr val="bg1"/>
                </a:solidFill>
                <a:latin typeface="Calibri" pitchFamily="34" charset="0"/>
              </a:rPr>
              <a:t> by some of his officers!</a:t>
            </a:r>
          </a:p>
        </p:txBody>
      </p:sp>
      <p:sp>
        <p:nvSpPr>
          <p:cNvPr id="12" name="TextBox 11"/>
          <p:cNvSpPr txBox="1"/>
          <p:nvPr/>
        </p:nvSpPr>
        <p:spPr>
          <a:xfrm>
            <a:off x="2057400" y="228600"/>
            <a:ext cx="2971800" cy="646113"/>
          </a:xfrm>
          <a:prstGeom prst="rect">
            <a:avLst/>
          </a:prstGeom>
          <a:noFill/>
        </p:spPr>
        <p:txBody>
          <a:bodyPr>
            <a:spAutoFit/>
          </a:bodyPr>
          <a:lstStyle/>
          <a:p>
            <a:pPr fontAlgn="auto">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Edwardian Script ITC" pitchFamily="66" charset="0"/>
              </a:rPr>
              <a:t>George Washington</a:t>
            </a:r>
          </a:p>
        </p:txBody>
      </p:sp>
      <p:sp>
        <p:nvSpPr>
          <p:cNvPr id="13" name="TextBox 12"/>
          <p:cNvSpPr txBox="1">
            <a:spLocks noChangeArrowheads="1"/>
          </p:cNvSpPr>
          <p:nvPr/>
        </p:nvSpPr>
        <p:spPr bwMode="auto">
          <a:xfrm>
            <a:off x="381000" y="2514600"/>
            <a:ext cx="4343400" cy="461963"/>
          </a:xfrm>
          <a:prstGeom prst="rect">
            <a:avLst/>
          </a:prstGeom>
          <a:noFill/>
          <a:ln w="9525">
            <a:noFill/>
            <a:miter lim="800000"/>
            <a:headEnd/>
            <a:tailEnd/>
          </a:ln>
        </p:spPr>
        <p:txBody>
          <a:bodyPr>
            <a:spAutoFit/>
          </a:bodyPr>
          <a:lstStyle/>
          <a:p>
            <a:r>
              <a:rPr lang="en-US" sz="2400" b="1">
                <a:solidFill>
                  <a:schemeClr val="bg1"/>
                </a:solidFill>
                <a:latin typeface="Calibri" pitchFamily="34" charset="0"/>
              </a:rPr>
              <a:t>A very strong-willed leader…</a:t>
            </a:r>
          </a:p>
        </p:txBody>
      </p:sp>
      <p:pic>
        <p:nvPicPr>
          <p:cNvPr id="14" name="Picture 13" descr="Washington 4.jpg"/>
          <p:cNvPicPr>
            <a:picLocks noChangeAspect="1"/>
          </p:cNvPicPr>
          <p:nvPr/>
        </p:nvPicPr>
        <p:blipFill>
          <a:blip r:embed="rId2" cstate="print"/>
          <a:srcRect/>
          <a:stretch>
            <a:fillRect/>
          </a:stretch>
        </p:blipFill>
        <p:spPr bwMode="auto">
          <a:xfrm>
            <a:off x="7091363" y="381000"/>
            <a:ext cx="1747837" cy="3352800"/>
          </a:xfrm>
          <a:prstGeom prst="rect">
            <a:avLst/>
          </a:prstGeom>
          <a:ln w="31750">
            <a:solidFill>
              <a:srgbClr val="FFFFFF"/>
            </a:solidFill>
          </a:ln>
          <a:effectLst>
            <a:outerShdw blurRad="292100" dist="139700" dir="2700000" algn="tl" rotWithShape="0">
              <a:srgbClr val="333333">
                <a:alpha val="65000"/>
              </a:srgbClr>
            </a:outerShdw>
          </a:effectLst>
        </p:spPr>
      </p:pic>
      <p:pic>
        <p:nvPicPr>
          <p:cNvPr id="11" name="Picture 10" descr="Betsy Ross Flag.jpg"/>
          <p:cNvPicPr>
            <a:picLocks noChangeAspect="1"/>
          </p:cNvPicPr>
          <p:nvPr/>
        </p:nvPicPr>
        <p:blipFill>
          <a:blip r:embed="rId3" cstate="print"/>
          <a:stretch>
            <a:fillRect/>
          </a:stretch>
        </p:blipFill>
        <p:spPr>
          <a:xfrm>
            <a:off x="6477000" y="381000"/>
            <a:ext cx="914400" cy="479425"/>
          </a:xfrm>
          <a:prstGeom prst="rect">
            <a:avLst/>
          </a:prstGeom>
          <a:ln>
            <a:noFill/>
          </a:ln>
          <a:effectLst>
            <a:outerShdw blurRad="292100" dist="139700" dir="2700000" algn="tl" rotWithShape="0">
              <a:srgbClr val="333333">
                <a:alpha val="65000"/>
              </a:srgbClr>
            </a:outerShdw>
          </a:effectLst>
        </p:spPr>
      </p:pic>
      <p:pic>
        <p:nvPicPr>
          <p:cNvPr id="15" name="Picture 6" descr="http://www.cksinfo.com/clipart/office/supplies/notesandmemos/note.png"/>
          <p:cNvPicPr>
            <a:picLocks noChangeAspect="1" noChangeArrowheads="1"/>
          </p:cNvPicPr>
          <p:nvPr/>
        </p:nvPicPr>
        <p:blipFill>
          <a:blip r:embed="rId4" cstate="print"/>
          <a:srcRect/>
          <a:stretch>
            <a:fillRect/>
          </a:stretch>
        </p:blipFill>
        <p:spPr bwMode="auto">
          <a:xfrm>
            <a:off x="381000" y="1447800"/>
            <a:ext cx="3810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6" descr="http://www.cksinfo.com/clipart/office/supplies/notesandmemos/note.png"/>
          <p:cNvPicPr>
            <a:picLocks noChangeAspect="1" noChangeArrowheads="1"/>
          </p:cNvPicPr>
          <p:nvPr/>
        </p:nvPicPr>
        <p:blipFill>
          <a:blip r:embed="rId4" cstate="print"/>
          <a:srcRect/>
          <a:stretch>
            <a:fillRect/>
          </a:stretch>
        </p:blipFill>
        <p:spPr bwMode="auto">
          <a:xfrm>
            <a:off x="838200" y="3200400"/>
            <a:ext cx="3810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strVal val="#ppt_w*0.70"/>
                                          </p:val>
                                        </p:tav>
                                        <p:tav tm="100000">
                                          <p:val>
                                            <p:strVal val="#ppt_w"/>
                                          </p:val>
                                        </p:tav>
                                      </p:tavLst>
                                    </p:anim>
                                    <p:anim calcmode="lin" valueType="num">
                                      <p:cBhvr>
                                        <p:cTn id="8" dur="3000" fill="hold"/>
                                        <p:tgtEl>
                                          <p:spTgt spid="11"/>
                                        </p:tgtEl>
                                        <p:attrNameLst>
                                          <p:attrName>ppt_h</p:attrName>
                                        </p:attrNameLst>
                                      </p:cBhvr>
                                      <p:tavLst>
                                        <p:tav tm="0">
                                          <p:val>
                                            <p:strVal val="#ppt_h"/>
                                          </p:val>
                                        </p:tav>
                                        <p:tav tm="100000">
                                          <p:val>
                                            <p:strVal val="#ppt_h"/>
                                          </p:val>
                                        </p:tav>
                                      </p:tavLst>
                                    </p:anim>
                                    <p:animEffect transition="in" filter="fade">
                                      <p:cBhvr>
                                        <p:cTn id="9" dur="3000"/>
                                        <p:tgtEl>
                                          <p:spTgt spid="11"/>
                                        </p:tgtEl>
                                      </p:cBhvr>
                                    </p:animEffec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3000" fill="hold"/>
                                        <p:tgtEl>
                                          <p:spTgt spid="14"/>
                                        </p:tgtEl>
                                        <p:attrNameLst>
                                          <p:attrName>ppt_w</p:attrName>
                                        </p:attrNameLst>
                                      </p:cBhvr>
                                      <p:tavLst>
                                        <p:tav tm="0">
                                          <p:val>
                                            <p:fltVal val="0"/>
                                          </p:val>
                                        </p:tav>
                                        <p:tav tm="100000">
                                          <p:val>
                                            <p:strVal val="#ppt_w"/>
                                          </p:val>
                                        </p:tav>
                                      </p:tavLst>
                                    </p:anim>
                                    <p:anim calcmode="lin" valueType="num">
                                      <p:cBhvr>
                                        <p:cTn id="13" dur="3000" fill="hold"/>
                                        <p:tgtEl>
                                          <p:spTgt spid="14"/>
                                        </p:tgtEl>
                                        <p:attrNameLst>
                                          <p:attrName>ppt_h</p:attrName>
                                        </p:attrNameLst>
                                      </p:cBhvr>
                                      <p:tavLst>
                                        <p:tav tm="0">
                                          <p:val>
                                            <p:fltVal val="0"/>
                                          </p:val>
                                        </p:tav>
                                        <p:tav tm="100000">
                                          <p:val>
                                            <p:strVal val="#ppt_h"/>
                                          </p:val>
                                        </p:tav>
                                      </p:tavLst>
                                    </p:anim>
                                    <p:animEffect transition="in" filter="fade">
                                      <p:cBhvr>
                                        <p:cTn id="14" dur="3000"/>
                                        <p:tgtEl>
                                          <p:spTgt spid="1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3000" fill="hold"/>
                                        <p:tgtEl>
                                          <p:spTgt spid="12"/>
                                        </p:tgtEl>
                                        <p:attrNameLst>
                                          <p:attrName>ppt_w</p:attrName>
                                        </p:attrNameLst>
                                      </p:cBhvr>
                                      <p:tavLst>
                                        <p:tav tm="0">
                                          <p:val>
                                            <p:fltVal val="0"/>
                                          </p:val>
                                        </p:tav>
                                        <p:tav tm="100000">
                                          <p:val>
                                            <p:strVal val="#ppt_w"/>
                                          </p:val>
                                        </p:tav>
                                      </p:tavLst>
                                    </p:anim>
                                    <p:anim calcmode="lin" valueType="num">
                                      <p:cBhvr>
                                        <p:cTn id="18" dur="3000" fill="hold"/>
                                        <p:tgtEl>
                                          <p:spTgt spid="12"/>
                                        </p:tgtEl>
                                        <p:attrNameLst>
                                          <p:attrName>ppt_h</p:attrName>
                                        </p:attrNameLst>
                                      </p:cBhvr>
                                      <p:tavLst>
                                        <p:tav tm="0">
                                          <p:val>
                                            <p:fltVal val="0"/>
                                          </p:val>
                                        </p:tav>
                                        <p:tav tm="100000">
                                          <p:val>
                                            <p:strVal val="#ppt_h"/>
                                          </p:val>
                                        </p:tav>
                                      </p:tavLst>
                                    </p:anim>
                                    <p:animEffect transition="in" filter="fade">
                                      <p:cBhvr>
                                        <p:cTn id="19" dur="3000"/>
                                        <p:tgtEl>
                                          <p:spTgt spid="1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3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3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3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AF46DF46-0121-4A49-8FED-06E8B815125B}" type="slidenum">
              <a:rPr lang="en-US"/>
              <a:pPr>
                <a:defRPr/>
              </a:pPr>
              <a:t>33</a:t>
            </a:fld>
            <a:endParaRPr lang="en-US"/>
          </a:p>
        </p:txBody>
      </p:sp>
      <p:sp>
        <p:nvSpPr>
          <p:cNvPr id="4" name="Title 1"/>
          <p:cNvSpPr txBox="1">
            <a:spLocks/>
          </p:cNvSpPr>
          <p:nvPr/>
        </p:nvSpPr>
        <p:spPr>
          <a:xfrm>
            <a:off x="1600200" y="228600"/>
            <a:ext cx="4572000" cy="1143000"/>
          </a:xfrm>
          <a:prstGeom prst="rect">
            <a:avLst/>
          </a:prstGeom>
        </p:spPr>
        <p:txBody>
          <a:bodyPr anchor="ctr"/>
          <a:lstStyle/>
          <a:p>
            <a:pPr algn="ctr">
              <a:defRPr/>
            </a:pPr>
            <a:r>
              <a:rPr lang="en-US" sz="4000" b="1" dirty="0">
                <a:solidFill>
                  <a:srgbClr val="FF0000"/>
                </a:solidFill>
                <a:effectLst>
                  <a:outerShdw blurRad="38100" dist="38100" dir="2700000" algn="tl">
                    <a:srgbClr val="000000"/>
                  </a:outerShdw>
                </a:effectLst>
                <a:latin typeface="Antique"/>
              </a:rPr>
              <a:t>Thomas Paine</a:t>
            </a:r>
          </a:p>
        </p:txBody>
      </p:sp>
      <p:sp>
        <p:nvSpPr>
          <p:cNvPr id="6" name="TextBox 5"/>
          <p:cNvSpPr txBox="1">
            <a:spLocks noChangeArrowheads="1"/>
          </p:cNvSpPr>
          <p:nvPr/>
        </p:nvSpPr>
        <p:spPr bwMode="auto">
          <a:xfrm>
            <a:off x="1524000" y="1143000"/>
            <a:ext cx="4876800" cy="461963"/>
          </a:xfrm>
          <a:prstGeom prst="rect">
            <a:avLst/>
          </a:prstGeom>
          <a:noFill/>
          <a:ln w="9525">
            <a:noFill/>
            <a:miter lim="800000"/>
            <a:headEnd/>
            <a:tailEnd/>
          </a:ln>
        </p:spPr>
        <p:txBody>
          <a:bodyPr>
            <a:spAutoFit/>
          </a:bodyPr>
          <a:lstStyle/>
          <a:p>
            <a:r>
              <a:rPr lang="en-US" sz="2400" b="1">
                <a:solidFill>
                  <a:schemeClr val="bg1"/>
                </a:solidFill>
                <a:latin typeface="Calibri" pitchFamily="34" charset="0"/>
              </a:rPr>
              <a:t>He fought the war with pen and ink! </a:t>
            </a:r>
          </a:p>
        </p:txBody>
      </p:sp>
      <p:sp>
        <p:nvSpPr>
          <p:cNvPr id="7" name="TextBox 6"/>
          <p:cNvSpPr txBox="1">
            <a:spLocks noChangeArrowheads="1"/>
          </p:cNvSpPr>
          <p:nvPr/>
        </p:nvSpPr>
        <p:spPr bwMode="auto">
          <a:xfrm>
            <a:off x="838200" y="1600200"/>
            <a:ext cx="5791200" cy="1200329"/>
          </a:xfrm>
          <a:prstGeom prst="rect">
            <a:avLst/>
          </a:prstGeom>
          <a:noFill/>
          <a:ln w="9525">
            <a:noFill/>
            <a:miter lim="800000"/>
            <a:headEnd/>
            <a:tailEnd/>
          </a:ln>
        </p:spPr>
        <p:txBody>
          <a:bodyPr wrap="square">
            <a:spAutoFit/>
          </a:bodyPr>
          <a:lstStyle/>
          <a:p>
            <a:r>
              <a:rPr lang="en-US" sz="2400" b="1" dirty="0">
                <a:solidFill>
                  <a:schemeClr val="bg1"/>
                </a:solidFill>
                <a:latin typeface="Calibri" pitchFamily="34" charset="0"/>
              </a:rPr>
              <a:t>He  wrote pamphlets, the two most famous of which were called </a:t>
            </a:r>
            <a:r>
              <a:rPr lang="en-US" sz="2400" b="1" dirty="0">
                <a:solidFill>
                  <a:srgbClr val="FFFF00"/>
                </a:solidFill>
                <a:latin typeface="Calibri" pitchFamily="34" charset="0"/>
              </a:rPr>
              <a:t>“Common Sense”</a:t>
            </a:r>
            <a:r>
              <a:rPr lang="en-US" sz="2400" b="1" dirty="0">
                <a:solidFill>
                  <a:schemeClr val="bg1"/>
                </a:solidFill>
                <a:latin typeface="Calibri" pitchFamily="34" charset="0"/>
              </a:rPr>
              <a:t> and </a:t>
            </a:r>
            <a:r>
              <a:rPr lang="en-US" sz="2400" b="1" dirty="0">
                <a:solidFill>
                  <a:srgbClr val="FFFF00"/>
                </a:solidFill>
                <a:latin typeface="Calibri" pitchFamily="34" charset="0"/>
              </a:rPr>
              <a:t>“The </a:t>
            </a:r>
            <a:r>
              <a:rPr lang="en-US" sz="2400" b="1" u="sng" dirty="0">
                <a:solidFill>
                  <a:srgbClr val="FFFF00"/>
                </a:solidFill>
                <a:latin typeface="Calibri" pitchFamily="34" charset="0"/>
              </a:rPr>
              <a:t>Crisis</a:t>
            </a:r>
            <a:r>
              <a:rPr lang="en-US" sz="2400" b="1" dirty="0">
                <a:solidFill>
                  <a:srgbClr val="FFFF00"/>
                </a:solidFill>
                <a:latin typeface="Calibri" pitchFamily="34" charset="0"/>
              </a:rPr>
              <a:t>.” </a:t>
            </a:r>
          </a:p>
        </p:txBody>
      </p:sp>
      <p:sp>
        <p:nvSpPr>
          <p:cNvPr id="8" name="TextBox 7"/>
          <p:cNvSpPr txBox="1">
            <a:spLocks noChangeArrowheads="1"/>
          </p:cNvSpPr>
          <p:nvPr/>
        </p:nvSpPr>
        <p:spPr bwMode="auto">
          <a:xfrm>
            <a:off x="1676400" y="2743200"/>
            <a:ext cx="624840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He encouraged Americans to fight for freedom! </a:t>
            </a:r>
          </a:p>
        </p:txBody>
      </p:sp>
      <p:pic>
        <p:nvPicPr>
          <p:cNvPr id="9" name="Picture 8" descr="Betsy Ross Flag.jpg"/>
          <p:cNvPicPr>
            <a:picLocks noChangeAspect="1"/>
          </p:cNvPicPr>
          <p:nvPr/>
        </p:nvPicPr>
        <p:blipFill>
          <a:blip r:embed="rId2" cstate="print"/>
          <a:stretch>
            <a:fillRect/>
          </a:stretch>
        </p:blipFill>
        <p:spPr>
          <a:xfrm>
            <a:off x="3581400" y="228600"/>
            <a:ext cx="609600" cy="319088"/>
          </a:xfrm>
          <a:prstGeom prst="rect">
            <a:avLst/>
          </a:prstGeom>
          <a:ln>
            <a:noFill/>
          </a:ln>
          <a:effectLst>
            <a:outerShdw blurRad="292100" dist="139700" dir="2700000" algn="tl" rotWithShape="0">
              <a:srgbClr val="333333">
                <a:alpha val="65000"/>
              </a:srgbClr>
            </a:outerShdw>
          </a:effectLst>
        </p:spPr>
      </p:pic>
      <p:pic>
        <p:nvPicPr>
          <p:cNvPr id="11"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882" name="Picture 2" descr="http://www.rangzen.net/wp-content/uploads/2010/05/paine.jpg"/>
          <p:cNvPicPr>
            <a:picLocks noChangeAspect="1" noChangeArrowheads="1"/>
          </p:cNvPicPr>
          <p:nvPr/>
        </p:nvPicPr>
        <p:blipFill>
          <a:blip r:embed="rId4" cstate="print"/>
          <a:srcRect/>
          <a:stretch>
            <a:fillRect/>
          </a:stretch>
        </p:blipFill>
        <p:spPr bwMode="auto">
          <a:xfrm>
            <a:off x="6858000" y="228600"/>
            <a:ext cx="2043266" cy="2667001"/>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3000" fill="hold"/>
                                        <p:tgtEl>
                                          <p:spTgt spid="9"/>
                                        </p:tgtEl>
                                        <p:attrNameLst>
                                          <p:attrName>ppt_w</p:attrName>
                                        </p:attrNameLst>
                                      </p:cBhvr>
                                      <p:tavLst>
                                        <p:tav tm="0">
                                          <p:val>
                                            <p:strVal val="#ppt_w*0.70"/>
                                          </p:val>
                                        </p:tav>
                                        <p:tav tm="100000">
                                          <p:val>
                                            <p:strVal val="#ppt_w"/>
                                          </p:val>
                                        </p:tav>
                                      </p:tavLst>
                                    </p:anim>
                                    <p:anim calcmode="lin" valueType="num">
                                      <p:cBhvr>
                                        <p:cTn id="18" dur="3000" fill="hold"/>
                                        <p:tgtEl>
                                          <p:spTgt spid="9"/>
                                        </p:tgtEl>
                                        <p:attrNameLst>
                                          <p:attrName>ppt_h</p:attrName>
                                        </p:attrNameLst>
                                      </p:cBhvr>
                                      <p:tavLst>
                                        <p:tav tm="0">
                                          <p:val>
                                            <p:strVal val="#ppt_h"/>
                                          </p:val>
                                        </p:tav>
                                        <p:tav tm="100000">
                                          <p:val>
                                            <p:strVal val="#ppt_h"/>
                                          </p:val>
                                        </p:tav>
                                      </p:tavLst>
                                    </p:anim>
                                    <p:animEffect transition="in" filter="fade">
                                      <p:cBhvr>
                                        <p:cTn id="19" dur="3000"/>
                                        <p:tgtEl>
                                          <p:spTgt spid="9"/>
                                        </p:tgtEl>
                                      </p:cBhvr>
                                    </p:animEffect>
                                  </p:childTnLst>
                                </p:cTn>
                              </p:par>
                              <p:par>
                                <p:cTn id="20" presetID="55" presetClass="entr" presetSubtype="0" fill="hold" nodeType="withEffect">
                                  <p:stCondLst>
                                    <p:cond delay="0"/>
                                  </p:stCondLst>
                                  <p:childTnLst>
                                    <p:set>
                                      <p:cBhvr>
                                        <p:cTn id="21" dur="1" fill="hold">
                                          <p:stCondLst>
                                            <p:cond delay="0"/>
                                          </p:stCondLst>
                                        </p:cTn>
                                        <p:tgtEl>
                                          <p:spTgt spid="122882"/>
                                        </p:tgtEl>
                                        <p:attrNameLst>
                                          <p:attrName>style.visibility</p:attrName>
                                        </p:attrNameLst>
                                      </p:cBhvr>
                                      <p:to>
                                        <p:strVal val="visible"/>
                                      </p:to>
                                    </p:set>
                                    <p:anim calcmode="lin" valueType="num">
                                      <p:cBhvr>
                                        <p:cTn id="22" dur="3000" fill="hold"/>
                                        <p:tgtEl>
                                          <p:spTgt spid="122882"/>
                                        </p:tgtEl>
                                        <p:attrNameLst>
                                          <p:attrName>ppt_w</p:attrName>
                                        </p:attrNameLst>
                                      </p:cBhvr>
                                      <p:tavLst>
                                        <p:tav tm="0">
                                          <p:val>
                                            <p:strVal val="#ppt_w*0.70"/>
                                          </p:val>
                                        </p:tav>
                                        <p:tav tm="100000">
                                          <p:val>
                                            <p:strVal val="#ppt_w"/>
                                          </p:val>
                                        </p:tav>
                                      </p:tavLst>
                                    </p:anim>
                                    <p:anim calcmode="lin" valueType="num">
                                      <p:cBhvr>
                                        <p:cTn id="23" dur="3000" fill="hold"/>
                                        <p:tgtEl>
                                          <p:spTgt spid="122882"/>
                                        </p:tgtEl>
                                        <p:attrNameLst>
                                          <p:attrName>ppt_h</p:attrName>
                                        </p:attrNameLst>
                                      </p:cBhvr>
                                      <p:tavLst>
                                        <p:tav tm="0">
                                          <p:val>
                                            <p:strVal val="#ppt_h"/>
                                          </p:val>
                                        </p:tav>
                                        <p:tav tm="100000">
                                          <p:val>
                                            <p:strVal val="#ppt_h"/>
                                          </p:val>
                                        </p:tav>
                                      </p:tavLst>
                                    </p:anim>
                                    <p:animEffect transition="in" filter="fade">
                                      <p:cBhvr>
                                        <p:cTn id="24" dur="3000"/>
                                        <p:tgtEl>
                                          <p:spTgt spid="12288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3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3000"/>
                                        <p:tgtEl>
                                          <p:spTgt spid="7"/>
                                        </p:tgtEl>
                                      </p:cBhvr>
                                    </p:animEffect>
                                  </p:childTnLst>
                                </p:cTn>
                              </p:par>
                            </p:childTnLst>
                          </p:cTn>
                        </p:par>
                        <p:par>
                          <p:cTn id="34" fill="hold">
                            <p:stCondLst>
                              <p:cond delay="3000"/>
                            </p:stCondLst>
                            <p:childTnLst>
                              <p:par>
                                <p:cTn id="35" presetID="10" presetClass="entr" presetSubtype="0" fill="hold" grpId="0" nodeType="afterEffect">
                                  <p:stCondLst>
                                    <p:cond delay="4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F5493C20-FAC5-41DC-BAA0-488FB3735FD2}" type="slidenum">
              <a:rPr lang="en-US"/>
              <a:pPr>
                <a:defRPr/>
              </a:pPr>
              <a:t>34</a:t>
            </a:fld>
            <a:endParaRPr lang="en-US"/>
          </a:p>
        </p:txBody>
      </p:sp>
      <p:sp>
        <p:nvSpPr>
          <p:cNvPr id="2" name="Title 1"/>
          <p:cNvSpPr>
            <a:spLocks noGrp="1"/>
          </p:cNvSpPr>
          <p:nvPr>
            <p:ph type="title"/>
          </p:nvPr>
        </p:nvSpPr>
        <p:spPr>
          <a:xfrm>
            <a:off x="7315200" y="1828800"/>
            <a:ext cx="1600200" cy="609600"/>
          </a:xfrm>
        </p:spPr>
        <p:txBody>
          <a:bodyPr/>
          <a:lstStyle/>
          <a:p>
            <a:pPr algn="l" eaLnBrk="1" hangingPunct="1"/>
            <a:r>
              <a:rPr lang="en-US" sz="1800" b="1" smtClean="0">
                <a:solidFill>
                  <a:srgbClr val="FFFFFF"/>
                </a:solidFill>
              </a:rPr>
              <a:t>Thomas Paine</a:t>
            </a:r>
          </a:p>
        </p:txBody>
      </p:sp>
      <p:sp>
        <p:nvSpPr>
          <p:cNvPr id="6" name="TextBox 5"/>
          <p:cNvSpPr txBox="1">
            <a:spLocks noChangeArrowheads="1"/>
          </p:cNvSpPr>
          <p:nvPr/>
        </p:nvSpPr>
        <p:spPr bwMode="auto">
          <a:xfrm>
            <a:off x="914400" y="609600"/>
            <a:ext cx="6172200" cy="1917700"/>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“These are the times that try men’s souls.  The summer soldier and the sunshine patriot will in this crisis shrink from the service of their country; but he that stands it now deserves the love and thanks of man and woman.” </a:t>
            </a:r>
          </a:p>
        </p:txBody>
      </p:sp>
      <p:sp>
        <p:nvSpPr>
          <p:cNvPr id="7" name="TextBox 6"/>
          <p:cNvSpPr txBox="1">
            <a:spLocks noChangeArrowheads="1"/>
          </p:cNvSpPr>
          <p:nvPr/>
        </p:nvSpPr>
        <p:spPr bwMode="auto">
          <a:xfrm>
            <a:off x="1371600" y="2667000"/>
            <a:ext cx="6553200" cy="830997"/>
          </a:xfrm>
          <a:prstGeom prst="rect">
            <a:avLst/>
          </a:prstGeom>
          <a:noFill/>
          <a:ln w="9525">
            <a:noFill/>
            <a:miter lim="800000"/>
            <a:headEnd/>
            <a:tailEnd/>
          </a:ln>
        </p:spPr>
        <p:txBody>
          <a:bodyPr wrap="square">
            <a:spAutoFit/>
          </a:bodyPr>
          <a:lstStyle/>
          <a:p>
            <a:r>
              <a:rPr lang="en-US" sz="2400" b="1" dirty="0">
                <a:solidFill>
                  <a:srgbClr val="FFFF00"/>
                </a:solidFill>
                <a:latin typeface="Calibri" pitchFamily="34" charset="0"/>
              </a:rPr>
              <a:t>General Washington had </a:t>
            </a:r>
            <a:r>
              <a:rPr lang="en-US" sz="2400" b="1" dirty="0" smtClean="0">
                <a:solidFill>
                  <a:srgbClr val="FFFF00"/>
                </a:solidFill>
                <a:latin typeface="Calibri" pitchFamily="34" charset="0"/>
              </a:rPr>
              <a:t>Paine’s </a:t>
            </a:r>
            <a:r>
              <a:rPr lang="en-US" sz="2400" b="1" dirty="0">
                <a:solidFill>
                  <a:srgbClr val="FFFF00"/>
                </a:solidFill>
                <a:latin typeface="Calibri" pitchFamily="34" charset="0"/>
              </a:rPr>
              <a:t>words read to his troops throughout the war to inspire them!</a:t>
            </a:r>
          </a:p>
        </p:txBody>
      </p:sp>
      <p:pic>
        <p:nvPicPr>
          <p:cNvPr id="8" name="Picture 7" descr="Betsy Ross Flag.jpg"/>
          <p:cNvPicPr>
            <a:picLocks noChangeAspect="1"/>
          </p:cNvPicPr>
          <p:nvPr/>
        </p:nvPicPr>
        <p:blipFill>
          <a:blip r:embed="rId3" cstate="print"/>
          <a:stretch>
            <a:fillRect/>
          </a:stretch>
        </p:blipFill>
        <p:spPr>
          <a:xfrm>
            <a:off x="6934200" y="304800"/>
            <a:ext cx="581025" cy="304800"/>
          </a:xfrm>
          <a:prstGeom prst="rect">
            <a:avLst/>
          </a:prstGeom>
          <a:ln>
            <a:noFill/>
          </a:ln>
          <a:effectLst>
            <a:outerShdw blurRad="292100" dist="139700" dir="2700000" algn="tl" rotWithShape="0">
              <a:srgbClr val="333333">
                <a:alpha val="65000"/>
              </a:srgbClr>
            </a:outerShdw>
          </a:effectLst>
        </p:spPr>
      </p:pic>
      <p:sp>
        <p:nvSpPr>
          <p:cNvPr id="9" name="TextBox 8"/>
          <p:cNvSpPr txBox="1">
            <a:spLocks noChangeArrowheads="1"/>
          </p:cNvSpPr>
          <p:nvPr/>
        </p:nvSpPr>
        <p:spPr bwMode="auto">
          <a:xfrm>
            <a:off x="304800" y="228600"/>
            <a:ext cx="2819400" cy="461963"/>
          </a:xfrm>
          <a:prstGeom prst="rect">
            <a:avLst/>
          </a:prstGeom>
          <a:noFill/>
          <a:ln w="9525">
            <a:noFill/>
            <a:miter lim="800000"/>
            <a:headEnd/>
            <a:tailEnd/>
          </a:ln>
        </p:spPr>
        <p:txBody>
          <a:bodyPr>
            <a:spAutoFit/>
          </a:bodyPr>
          <a:lstStyle/>
          <a:p>
            <a:r>
              <a:rPr lang="en-US" sz="2400" b="1">
                <a:solidFill>
                  <a:schemeClr val="bg1"/>
                </a:solidFill>
                <a:latin typeface="Calibri" pitchFamily="34" charset="0"/>
              </a:rPr>
              <a:t>He  once wrote: </a:t>
            </a:r>
            <a:endParaRPr lang="en-US" sz="2400">
              <a:latin typeface="Calibri" pitchFamily="34" charset="0"/>
            </a:endParaRPr>
          </a:p>
        </p:txBody>
      </p:sp>
      <p:pic>
        <p:nvPicPr>
          <p:cNvPr id="11" name="Picture 6" descr="http://www.cksinfo.com/clipart/office/supplies/notesandmemos/note.png"/>
          <p:cNvPicPr>
            <a:picLocks noChangeAspect="1" noChangeArrowheads="1"/>
          </p:cNvPicPr>
          <p:nvPr/>
        </p:nvPicPr>
        <p:blipFill>
          <a:blip r:embed="rId4" cstate="print"/>
          <a:srcRect/>
          <a:stretch>
            <a:fillRect/>
          </a:stretch>
        </p:blipFill>
        <p:spPr bwMode="auto">
          <a:xfrm>
            <a:off x="838200" y="28194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http://www.rangzen.net/wp-content/uploads/2010/05/paine.jpg"/>
          <p:cNvPicPr>
            <a:picLocks noChangeAspect="1" noChangeArrowheads="1"/>
          </p:cNvPicPr>
          <p:nvPr/>
        </p:nvPicPr>
        <p:blipFill>
          <a:blip r:embed="rId5" cstate="print"/>
          <a:srcRect/>
          <a:stretch>
            <a:fillRect/>
          </a:stretch>
        </p:blipFill>
        <p:spPr bwMode="auto">
          <a:xfrm>
            <a:off x="7467600" y="228600"/>
            <a:ext cx="1342717" cy="1752600"/>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0" fill="hold"/>
                                        <p:tgtEl>
                                          <p:spTgt spid="12"/>
                                        </p:tgtEl>
                                        <p:attrNameLst>
                                          <p:attrName>ppt_w</p:attrName>
                                        </p:attrNameLst>
                                      </p:cBhvr>
                                      <p:tavLst>
                                        <p:tav tm="0">
                                          <p:val>
                                            <p:strVal val="#ppt_w*0.70"/>
                                          </p:val>
                                        </p:tav>
                                        <p:tav tm="100000">
                                          <p:val>
                                            <p:strVal val="#ppt_w"/>
                                          </p:val>
                                        </p:tav>
                                      </p:tavLst>
                                    </p:anim>
                                    <p:anim calcmode="lin" valueType="num">
                                      <p:cBhvr>
                                        <p:cTn id="8" dur="3000" fill="hold"/>
                                        <p:tgtEl>
                                          <p:spTgt spid="12"/>
                                        </p:tgtEl>
                                        <p:attrNameLst>
                                          <p:attrName>ppt_h</p:attrName>
                                        </p:attrNameLst>
                                      </p:cBhvr>
                                      <p:tavLst>
                                        <p:tav tm="0">
                                          <p:val>
                                            <p:strVal val="#ppt_h"/>
                                          </p:val>
                                        </p:tav>
                                        <p:tav tm="100000">
                                          <p:val>
                                            <p:strVal val="#ppt_h"/>
                                          </p:val>
                                        </p:tav>
                                      </p:tavLst>
                                    </p:anim>
                                    <p:animEffect transition="in" filter="fade">
                                      <p:cBhvr>
                                        <p:cTn id="9" dur="3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0" fill="hold"/>
                                        <p:tgtEl>
                                          <p:spTgt spid="8"/>
                                        </p:tgtEl>
                                        <p:attrNameLst>
                                          <p:attrName>ppt_w</p:attrName>
                                        </p:attrNameLst>
                                      </p:cBhvr>
                                      <p:tavLst>
                                        <p:tav tm="0">
                                          <p:val>
                                            <p:strVal val="#ppt_w*0.70"/>
                                          </p:val>
                                        </p:tav>
                                        <p:tav tm="100000">
                                          <p:val>
                                            <p:strVal val="#ppt_w"/>
                                          </p:val>
                                        </p:tav>
                                      </p:tavLst>
                                    </p:anim>
                                    <p:anim calcmode="lin" valueType="num">
                                      <p:cBhvr>
                                        <p:cTn id="13" dur="3000" fill="hold"/>
                                        <p:tgtEl>
                                          <p:spTgt spid="8"/>
                                        </p:tgtEl>
                                        <p:attrNameLst>
                                          <p:attrName>ppt_h</p:attrName>
                                        </p:attrNameLst>
                                      </p:cBhvr>
                                      <p:tavLst>
                                        <p:tav tm="0">
                                          <p:val>
                                            <p:strVal val="#ppt_h"/>
                                          </p:val>
                                        </p:tav>
                                        <p:tav tm="100000">
                                          <p:val>
                                            <p:strVal val="#ppt_h"/>
                                          </p:val>
                                        </p:tav>
                                      </p:tavLst>
                                    </p:anim>
                                    <p:animEffect transition="in" filter="fade">
                                      <p:cBhvr>
                                        <p:cTn id="14" dur="3000"/>
                                        <p:tgtEl>
                                          <p:spTgt spid="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3000" fill="hold"/>
                                        <p:tgtEl>
                                          <p:spTgt spid="2"/>
                                        </p:tgtEl>
                                        <p:attrNameLst>
                                          <p:attrName>ppt_w</p:attrName>
                                        </p:attrNameLst>
                                      </p:cBhvr>
                                      <p:tavLst>
                                        <p:tav tm="0">
                                          <p:val>
                                            <p:fltVal val="0"/>
                                          </p:val>
                                        </p:tav>
                                        <p:tav tm="100000">
                                          <p:val>
                                            <p:strVal val="#ppt_w"/>
                                          </p:val>
                                        </p:tav>
                                      </p:tavLst>
                                    </p:anim>
                                    <p:anim calcmode="lin" valueType="num">
                                      <p:cBhvr>
                                        <p:cTn id="18" dur="3000" fill="hold"/>
                                        <p:tgtEl>
                                          <p:spTgt spid="2"/>
                                        </p:tgtEl>
                                        <p:attrNameLst>
                                          <p:attrName>ppt_h</p:attrName>
                                        </p:attrNameLst>
                                      </p:cBhvr>
                                      <p:tavLst>
                                        <p:tav tm="0">
                                          <p:val>
                                            <p:fltVal val="0"/>
                                          </p:val>
                                        </p:tav>
                                        <p:tav tm="100000">
                                          <p:val>
                                            <p:strVal val="#ppt_h"/>
                                          </p:val>
                                        </p:tav>
                                      </p:tavLst>
                                    </p:anim>
                                    <p:animEffect transition="in" filter="fade">
                                      <p:cBhvr>
                                        <p:cTn id="19" dur="3000"/>
                                        <p:tgtEl>
                                          <p:spTgt spid="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20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pPr>
              <a:defRPr/>
            </a:pPr>
            <a:fld id="{DA894AE8-587A-403B-A673-23942AB6FE3A}" type="slidenum">
              <a:rPr lang="en-US"/>
              <a:pPr>
                <a:defRPr/>
              </a:pPr>
              <a:t>35</a:t>
            </a:fld>
            <a:endParaRPr lang="en-US"/>
          </a:p>
        </p:txBody>
      </p:sp>
      <p:sp>
        <p:nvSpPr>
          <p:cNvPr id="4" name="Title 1"/>
          <p:cNvSpPr txBox="1">
            <a:spLocks/>
          </p:cNvSpPr>
          <p:nvPr/>
        </p:nvSpPr>
        <p:spPr>
          <a:xfrm>
            <a:off x="1828800" y="0"/>
            <a:ext cx="5105400" cy="762000"/>
          </a:xfrm>
          <a:prstGeom prst="rect">
            <a:avLst/>
          </a:prstGeom>
        </p:spPr>
        <p:txBody>
          <a:bodyPr anchor="ctr"/>
          <a:lstStyle/>
          <a:p>
            <a:pPr algn="ctr">
              <a:defRPr/>
            </a:pPr>
            <a:r>
              <a:rPr lang="en-US" sz="4000" b="1" dirty="0">
                <a:solidFill>
                  <a:srgbClr val="FF0000"/>
                </a:solidFill>
                <a:effectLst>
                  <a:outerShdw blurRad="38100" dist="38100" dir="2700000" algn="tl">
                    <a:srgbClr val="000000"/>
                  </a:outerShdw>
                </a:effectLst>
                <a:latin typeface="Antique"/>
              </a:rPr>
              <a:t>Patrick Henry</a:t>
            </a:r>
          </a:p>
        </p:txBody>
      </p:sp>
      <p:pic>
        <p:nvPicPr>
          <p:cNvPr id="7" name="Picture 6" descr="Betsy Ross Flag.jpg"/>
          <p:cNvPicPr>
            <a:picLocks noChangeAspect="1"/>
          </p:cNvPicPr>
          <p:nvPr/>
        </p:nvPicPr>
        <p:blipFill>
          <a:blip r:embed="rId2" cstate="print"/>
          <a:stretch>
            <a:fillRect/>
          </a:stretch>
        </p:blipFill>
        <p:spPr>
          <a:xfrm>
            <a:off x="685800" y="228600"/>
            <a:ext cx="609600" cy="319088"/>
          </a:xfrm>
          <a:prstGeom prst="rect">
            <a:avLst/>
          </a:prstGeom>
          <a:ln>
            <a:noFill/>
          </a:ln>
          <a:effectLst>
            <a:outerShdw blurRad="292100" dist="139700" dir="2700000" algn="tl" rotWithShape="0">
              <a:srgbClr val="333333">
                <a:alpha val="65000"/>
              </a:srgbClr>
            </a:outerShdw>
          </a:effectLst>
        </p:spPr>
      </p:pic>
      <p:sp>
        <p:nvSpPr>
          <p:cNvPr id="8" name="TextBox 7"/>
          <p:cNvSpPr txBox="1">
            <a:spLocks noChangeArrowheads="1"/>
          </p:cNvSpPr>
          <p:nvPr/>
        </p:nvSpPr>
        <p:spPr bwMode="auto">
          <a:xfrm>
            <a:off x="2057400" y="609600"/>
            <a:ext cx="5486400" cy="461963"/>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A </a:t>
            </a:r>
            <a:r>
              <a:rPr lang="en-US" sz="2400" b="1">
                <a:solidFill>
                  <a:srgbClr val="FF0000"/>
                </a:solidFill>
                <a:latin typeface="Calibri" pitchFamily="34" charset="0"/>
              </a:rPr>
              <a:t>fiery-tempered</a:t>
            </a:r>
            <a:r>
              <a:rPr lang="en-US" sz="2400" b="1">
                <a:solidFill>
                  <a:srgbClr val="FFFFFF"/>
                </a:solidFill>
                <a:latin typeface="Calibri" pitchFamily="34" charset="0"/>
              </a:rPr>
              <a:t> Virginia politician.</a:t>
            </a:r>
          </a:p>
        </p:txBody>
      </p:sp>
      <p:sp>
        <p:nvSpPr>
          <p:cNvPr id="9" name="TextBox 8"/>
          <p:cNvSpPr txBox="1">
            <a:spLocks noChangeArrowheads="1"/>
          </p:cNvSpPr>
          <p:nvPr/>
        </p:nvSpPr>
        <p:spPr bwMode="auto">
          <a:xfrm>
            <a:off x="1752600" y="990600"/>
            <a:ext cx="7010400" cy="461963"/>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He inspired people with his </a:t>
            </a:r>
            <a:r>
              <a:rPr lang="en-US" sz="2400" b="1" u="sng" dirty="0">
                <a:solidFill>
                  <a:srgbClr val="FFFF00"/>
                </a:solidFill>
                <a:latin typeface="Calibri" pitchFamily="34" charset="0"/>
              </a:rPr>
              <a:t>patriotic</a:t>
            </a:r>
            <a:r>
              <a:rPr lang="en-US" sz="2400" b="1" dirty="0">
                <a:solidFill>
                  <a:srgbClr val="FFFF00"/>
                </a:solidFill>
                <a:latin typeface="Calibri" pitchFamily="34" charset="0"/>
              </a:rPr>
              <a:t> speeches.</a:t>
            </a:r>
          </a:p>
        </p:txBody>
      </p:sp>
      <p:sp>
        <p:nvSpPr>
          <p:cNvPr id="16" name="TextBox 15"/>
          <p:cNvSpPr txBox="1">
            <a:spLocks noChangeArrowheads="1"/>
          </p:cNvSpPr>
          <p:nvPr/>
        </p:nvSpPr>
        <p:spPr bwMode="auto">
          <a:xfrm>
            <a:off x="1676400" y="1447800"/>
            <a:ext cx="7239000" cy="830263"/>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When his opponents accused him of treason he replied, </a:t>
            </a:r>
            <a:r>
              <a:rPr lang="en-US" sz="2400" b="1">
                <a:solidFill>
                  <a:srgbClr val="FFFF00"/>
                </a:solidFill>
                <a:latin typeface="Calibri" pitchFamily="34" charset="0"/>
              </a:rPr>
              <a:t>“If this be treason, make the most of it!”</a:t>
            </a:r>
          </a:p>
        </p:txBody>
      </p:sp>
      <p:pic>
        <p:nvPicPr>
          <p:cNvPr id="17" name="Picture 16" descr="Patrick Henry 1.jpg"/>
          <p:cNvPicPr>
            <a:picLocks noChangeAspect="1"/>
          </p:cNvPicPr>
          <p:nvPr/>
        </p:nvPicPr>
        <p:blipFill>
          <a:blip r:embed="rId3" cstate="print"/>
          <a:srcRect/>
          <a:stretch>
            <a:fillRect/>
          </a:stretch>
        </p:blipFill>
        <p:spPr bwMode="auto">
          <a:xfrm>
            <a:off x="4362844" y="2209801"/>
            <a:ext cx="4382694" cy="4191000"/>
          </a:xfrm>
          <a:prstGeom prst="rect">
            <a:avLst/>
          </a:prstGeom>
          <a:ln>
            <a:noFill/>
          </a:ln>
          <a:effectLst>
            <a:softEdge rad="112500"/>
          </a:effectLst>
        </p:spPr>
      </p:pic>
      <p:pic>
        <p:nvPicPr>
          <p:cNvPr id="14" name="Picture 6" descr="http://www.cksinfo.com/clipart/office/supplies/notesandmemos/note.png"/>
          <p:cNvPicPr>
            <a:picLocks noChangeAspect="1" noChangeArrowheads="1"/>
          </p:cNvPicPr>
          <p:nvPr/>
        </p:nvPicPr>
        <p:blipFill>
          <a:blip r:embed="rId4" cstate="print"/>
          <a:srcRect/>
          <a:stretch>
            <a:fillRect/>
          </a:stretch>
        </p:blipFill>
        <p:spPr bwMode="auto">
          <a:xfrm>
            <a:off x="1981200" y="4114800"/>
            <a:ext cx="11430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0" name="Picture 2" descr="http://t3.gstatic.com/images?q=tbn:ANd9GcRO7bMqt56cX-KERww2bTjYQH-PMN-NVeMevMofuOzQ2G9SyxmnYw&amp;t=1"/>
          <p:cNvPicPr>
            <a:picLocks noChangeAspect="1" noChangeArrowheads="1"/>
          </p:cNvPicPr>
          <p:nvPr/>
        </p:nvPicPr>
        <p:blipFill>
          <a:blip r:embed="rId5" cstate="print"/>
          <a:srcRect/>
          <a:stretch>
            <a:fillRect/>
          </a:stretch>
        </p:blipFill>
        <p:spPr bwMode="auto">
          <a:xfrm>
            <a:off x="304800" y="609600"/>
            <a:ext cx="1447800" cy="1752974"/>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strVal val="#ppt_w*0.70"/>
                                          </p:val>
                                        </p:tav>
                                        <p:tav tm="100000">
                                          <p:val>
                                            <p:strVal val="#ppt_w"/>
                                          </p:val>
                                        </p:tav>
                                      </p:tavLst>
                                    </p:anim>
                                    <p:anim calcmode="lin" valueType="num">
                                      <p:cBhvr>
                                        <p:cTn id="13" dur="3000" fill="hold"/>
                                        <p:tgtEl>
                                          <p:spTgt spid="4"/>
                                        </p:tgtEl>
                                        <p:attrNameLst>
                                          <p:attrName>ppt_h</p:attrName>
                                        </p:attrNameLst>
                                      </p:cBhvr>
                                      <p:tavLst>
                                        <p:tav tm="0">
                                          <p:val>
                                            <p:strVal val="#ppt_h"/>
                                          </p:val>
                                        </p:tav>
                                        <p:tav tm="100000">
                                          <p:val>
                                            <p:strVal val="#ppt_h"/>
                                          </p:val>
                                        </p:tav>
                                      </p:tavLst>
                                    </p:anim>
                                    <p:animEffect transition="in" filter="fade">
                                      <p:cBhvr>
                                        <p:cTn id="14" dur="3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3000" fill="hold"/>
                                        <p:tgtEl>
                                          <p:spTgt spid="7"/>
                                        </p:tgtEl>
                                        <p:attrNameLst>
                                          <p:attrName>ppt_w</p:attrName>
                                        </p:attrNameLst>
                                      </p:cBhvr>
                                      <p:tavLst>
                                        <p:tav tm="0">
                                          <p:val>
                                            <p:strVal val="#ppt_w*0.70"/>
                                          </p:val>
                                        </p:tav>
                                        <p:tav tm="100000">
                                          <p:val>
                                            <p:strVal val="#ppt_w"/>
                                          </p:val>
                                        </p:tav>
                                      </p:tavLst>
                                    </p:anim>
                                    <p:anim calcmode="lin" valueType="num">
                                      <p:cBhvr>
                                        <p:cTn id="18" dur="3000" fill="hold"/>
                                        <p:tgtEl>
                                          <p:spTgt spid="7"/>
                                        </p:tgtEl>
                                        <p:attrNameLst>
                                          <p:attrName>ppt_h</p:attrName>
                                        </p:attrNameLst>
                                      </p:cBhvr>
                                      <p:tavLst>
                                        <p:tav tm="0">
                                          <p:val>
                                            <p:strVal val="#ppt_h"/>
                                          </p:val>
                                        </p:tav>
                                        <p:tav tm="100000">
                                          <p:val>
                                            <p:strVal val="#ppt_h"/>
                                          </p:val>
                                        </p:tav>
                                      </p:tavLst>
                                    </p:anim>
                                    <p:animEffect transition="in" filter="fade">
                                      <p:cBhvr>
                                        <p:cTn id="19" dur="3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9810"/>
                                        </p:tgtEl>
                                        <p:attrNameLst>
                                          <p:attrName>style.visibility</p:attrName>
                                        </p:attrNameLst>
                                      </p:cBhvr>
                                      <p:to>
                                        <p:strVal val="visible"/>
                                      </p:to>
                                    </p:set>
                                    <p:animEffect transition="in" filter="fade">
                                      <p:cBhvr>
                                        <p:cTn id="22" dur="2000"/>
                                        <p:tgtEl>
                                          <p:spTgt spid="119810"/>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3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3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6"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pPr>
              <a:defRPr/>
            </a:pPr>
            <a:fld id="{DA894AE8-587A-403B-A673-23942AB6FE3A}" type="slidenum">
              <a:rPr lang="en-US"/>
              <a:pPr>
                <a:defRPr/>
              </a:pPr>
              <a:t>36</a:t>
            </a:fld>
            <a:endParaRPr lang="en-US"/>
          </a:p>
        </p:txBody>
      </p:sp>
      <p:sp>
        <p:nvSpPr>
          <p:cNvPr id="4" name="Title 1"/>
          <p:cNvSpPr txBox="1">
            <a:spLocks/>
          </p:cNvSpPr>
          <p:nvPr/>
        </p:nvSpPr>
        <p:spPr>
          <a:xfrm>
            <a:off x="5029200" y="228600"/>
            <a:ext cx="2286000" cy="457200"/>
          </a:xfrm>
          <a:prstGeom prst="rect">
            <a:avLst/>
          </a:prstGeom>
        </p:spPr>
        <p:txBody>
          <a:bodyPr anchor="ctr"/>
          <a:lstStyle/>
          <a:p>
            <a:pPr>
              <a:defRPr/>
            </a:pPr>
            <a:r>
              <a:rPr lang="en-US" sz="2400" b="1" dirty="0">
                <a:solidFill>
                  <a:srgbClr val="FF0000"/>
                </a:solidFill>
                <a:effectLst>
                  <a:outerShdw blurRad="38100" dist="38100" dir="2700000" algn="tl">
                    <a:srgbClr val="000000"/>
                  </a:outerShdw>
                </a:effectLst>
                <a:latin typeface="Antique"/>
              </a:rPr>
              <a:t>Patrick Henry</a:t>
            </a:r>
          </a:p>
        </p:txBody>
      </p:sp>
      <p:pic>
        <p:nvPicPr>
          <p:cNvPr id="7" name="Picture 6" descr="Betsy Ross Flag.jpg"/>
          <p:cNvPicPr>
            <a:picLocks noChangeAspect="1"/>
          </p:cNvPicPr>
          <p:nvPr/>
        </p:nvPicPr>
        <p:blipFill>
          <a:blip r:embed="rId2" cstate="print"/>
          <a:stretch>
            <a:fillRect/>
          </a:stretch>
        </p:blipFill>
        <p:spPr>
          <a:xfrm>
            <a:off x="4038600" y="304800"/>
            <a:ext cx="609600" cy="319088"/>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rrowheads="1"/>
          </p:cNvSpPr>
          <p:nvPr/>
        </p:nvSpPr>
        <p:spPr bwMode="auto">
          <a:xfrm>
            <a:off x="3429000" y="990600"/>
            <a:ext cx="5257800" cy="461665"/>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Some of his other quotations include:</a:t>
            </a:r>
          </a:p>
        </p:txBody>
      </p:sp>
      <p:sp>
        <p:nvSpPr>
          <p:cNvPr id="11" name="TextBox 10"/>
          <p:cNvSpPr txBox="1">
            <a:spLocks noChangeArrowheads="1"/>
          </p:cNvSpPr>
          <p:nvPr/>
        </p:nvSpPr>
        <p:spPr bwMode="auto">
          <a:xfrm>
            <a:off x="3276600" y="1600200"/>
            <a:ext cx="5410200" cy="461963"/>
          </a:xfrm>
          <a:prstGeom prst="rect">
            <a:avLst/>
          </a:prstGeom>
          <a:noFill/>
          <a:ln w="9525">
            <a:noFill/>
            <a:miter lim="800000"/>
            <a:headEnd/>
            <a:tailEnd/>
          </a:ln>
        </p:spPr>
        <p:txBody>
          <a:bodyPr wrap="square">
            <a:spAutoFit/>
          </a:bodyPr>
          <a:lstStyle/>
          <a:p>
            <a:r>
              <a:rPr lang="en-US" sz="2400" b="1" dirty="0">
                <a:solidFill>
                  <a:srgbClr val="FF0000"/>
                </a:solidFill>
                <a:latin typeface="Calibri" pitchFamily="34" charset="0"/>
              </a:rPr>
              <a:t>“I am not a Virginian, but an American!”</a:t>
            </a:r>
          </a:p>
        </p:txBody>
      </p:sp>
      <p:sp>
        <p:nvSpPr>
          <p:cNvPr id="12" name="TextBox 11"/>
          <p:cNvSpPr txBox="1">
            <a:spLocks noChangeArrowheads="1"/>
          </p:cNvSpPr>
          <p:nvPr/>
        </p:nvSpPr>
        <p:spPr bwMode="auto">
          <a:xfrm>
            <a:off x="5334000" y="2057400"/>
            <a:ext cx="762000" cy="457200"/>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and</a:t>
            </a:r>
          </a:p>
        </p:txBody>
      </p:sp>
      <p:sp>
        <p:nvSpPr>
          <p:cNvPr id="13" name="TextBox 12"/>
          <p:cNvSpPr txBox="1">
            <a:spLocks noChangeArrowheads="1"/>
          </p:cNvSpPr>
          <p:nvPr/>
        </p:nvSpPr>
        <p:spPr bwMode="auto">
          <a:xfrm>
            <a:off x="3352800" y="2514600"/>
            <a:ext cx="4876800" cy="461963"/>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“Give me liberty or give me death!”</a:t>
            </a:r>
          </a:p>
        </p:txBody>
      </p:sp>
      <p:pic>
        <p:nvPicPr>
          <p:cNvPr id="14" name="Picture 6" descr="http://www.cksinfo.com/clipart/office/supplies/notesandmemos/note.png"/>
          <p:cNvPicPr>
            <a:picLocks noChangeAspect="1" noChangeArrowheads="1"/>
          </p:cNvPicPr>
          <p:nvPr/>
        </p:nvPicPr>
        <p:blipFill>
          <a:blip r:embed="rId3" cstate="print"/>
          <a:srcRect/>
          <a:stretch>
            <a:fillRect/>
          </a:stretch>
        </p:blipFill>
        <p:spPr bwMode="auto">
          <a:xfrm>
            <a:off x="3048000" y="2514600"/>
            <a:ext cx="3810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0" name="Picture 2" descr="http://t3.gstatic.com/images?q=tbn:ANd9GcRO7bMqt56cX-KERww2bTjYQH-PMN-NVeMevMofuOzQ2G9SyxmnYw&amp;t=1"/>
          <p:cNvPicPr>
            <a:picLocks noChangeAspect="1" noChangeArrowheads="1"/>
          </p:cNvPicPr>
          <p:nvPr/>
        </p:nvPicPr>
        <p:blipFill>
          <a:blip r:embed="rId4" cstate="print"/>
          <a:srcRect/>
          <a:stretch>
            <a:fillRect/>
          </a:stretch>
        </p:blipFill>
        <p:spPr bwMode="auto">
          <a:xfrm>
            <a:off x="533400" y="609600"/>
            <a:ext cx="2133600" cy="2583330"/>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19810"/>
                                        </p:tgtEl>
                                        <p:attrNameLst>
                                          <p:attrName>style.visibility</p:attrName>
                                        </p:attrNameLst>
                                      </p:cBhvr>
                                      <p:to>
                                        <p:strVal val="visible"/>
                                      </p:to>
                                    </p:set>
                                    <p:animEffect transition="in" filter="fade">
                                      <p:cBhvr>
                                        <p:cTn id="17" dur="2000"/>
                                        <p:tgtEl>
                                          <p:spTgt spid="11981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Right)">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3000"/>
                                        <p:tgtEl>
                                          <p:spTgt spid="12"/>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strips(downRight)">
                                      <p:cBhvr>
                                        <p:cTn id="40"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039462A1-BF05-4D2D-92D7-CA14D8C5429A}" type="slidenum">
              <a:rPr lang="en-US"/>
              <a:pPr>
                <a:defRPr/>
              </a:pPr>
              <a:t>37</a:t>
            </a:fld>
            <a:endParaRPr lang="en-US"/>
          </a:p>
        </p:txBody>
      </p:sp>
      <p:sp>
        <p:nvSpPr>
          <p:cNvPr id="4" name="Title 1"/>
          <p:cNvSpPr txBox="1">
            <a:spLocks/>
          </p:cNvSpPr>
          <p:nvPr/>
        </p:nvSpPr>
        <p:spPr>
          <a:xfrm>
            <a:off x="2895600" y="228600"/>
            <a:ext cx="3581400" cy="685800"/>
          </a:xfrm>
          <a:prstGeom prst="rect">
            <a:avLst/>
          </a:prstGeom>
        </p:spPr>
        <p:txBody>
          <a:bodyPr anchor="ctr"/>
          <a:lstStyle/>
          <a:p>
            <a:pPr algn="ctr" fontAlgn="auto">
              <a:spcAft>
                <a:spcPts val="0"/>
              </a:spcAft>
              <a:defRPr/>
            </a:pPr>
            <a:r>
              <a:rPr lang="en-US" sz="4000" b="1" dirty="0">
                <a:solidFill>
                  <a:srgbClr val="FF0000"/>
                </a:solidFill>
                <a:effectLst>
                  <a:outerShdw blurRad="38100" dist="38100" dir="2700000" algn="tl">
                    <a:srgbClr val="000000">
                      <a:alpha val="43137"/>
                    </a:srgbClr>
                  </a:outerShdw>
                </a:effectLst>
                <a:latin typeface="Antique" pitchFamily="18" charset="0"/>
                <a:ea typeface="+mj-ea"/>
                <a:cs typeface="+mj-cs"/>
              </a:rPr>
              <a:t>Nathan Hale</a:t>
            </a:r>
          </a:p>
        </p:txBody>
      </p:sp>
      <p:pic>
        <p:nvPicPr>
          <p:cNvPr id="6" name="Picture 5" descr="Betsy Ross Flag.jpg"/>
          <p:cNvPicPr>
            <a:picLocks noChangeAspect="1"/>
          </p:cNvPicPr>
          <p:nvPr/>
        </p:nvPicPr>
        <p:blipFill>
          <a:blip r:embed="rId2" cstate="print"/>
          <a:stretch>
            <a:fillRect/>
          </a:stretch>
        </p:blipFill>
        <p:spPr>
          <a:xfrm>
            <a:off x="7620000" y="381000"/>
            <a:ext cx="909638" cy="476250"/>
          </a:xfrm>
          <a:prstGeom prst="rect">
            <a:avLst/>
          </a:prstGeom>
          <a:ln>
            <a:noFill/>
          </a:ln>
          <a:effectLst>
            <a:outerShdw blurRad="292100" dist="139700" dir="2700000" algn="tl" rotWithShape="0">
              <a:srgbClr val="333333">
                <a:alpha val="65000"/>
              </a:srgbClr>
            </a:outerShdw>
          </a:effectLst>
        </p:spPr>
      </p:pic>
      <p:sp>
        <p:nvSpPr>
          <p:cNvPr id="9" name="TextBox 8"/>
          <p:cNvSpPr txBox="1">
            <a:spLocks noChangeArrowheads="1"/>
          </p:cNvSpPr>
          <p:nvPr/>
        </p:nvSpPr>
        <p:spPr bwMode="auto">
          <a:xfrm>
            <a:off x="2895600" y="914400"/>
            <a:ext cx="5105400" cy="461963"/>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He became a school teacher at age 19.</a:t>
            </a:r>
          </a:p>
        </p:txBody>
      </p:sp>
      <p:sp>
        <p:nvSpPr>
          <p:cNvPr id="10" name="TextBox 9"/>
          <p:cNvSpPr txBox="1">
            <a:spLocks noChangeArrowheads="1"/>
          </p:cNvSpPr>
          <p:nvPr/>
        </p:nvSpPr>
        <p:spPr bwMode="auto">
          <a:xfrm>
            <a:off x="457200" y="1981200"/>
            <a:ext cx="2438400" cy="1569660"/>
          </a:xfrm>
          <a:prstGeom prst="rect">
            <a:avLst/>
          </a:prstGeom>
          <a:noFill/>
          <a:ln w="9525">
            <a:noFill/>
            <a:miter lim="800000"/>
            <a:headEnd/>
            <a:tailEnd/>
          </a:ln>
        </p:spPr>
        <p:txBody>
          <a:bodyPr wrap="square">
            <a:spAutoFit/>
          </a:bodyPr>
          <a:lstStyle/>
          <a:p>
            <a:r>
              <a:rPr lang="en-US" sz="2400" b="1" dirty="0" smtClean="0">
                <a:solidFill>
                  <a:srgbClr val="FFFF00"/>
                </a:solidFill>
                <a:latin typeface="Calibri" pitchFamily="34" charset="0"/>
              </a:rPr>
              <a:t>When the </a:t>
            </a:r>
            <a:r>
              <a:rPr lang="en-US" sz="2400" b="1" dirty="0">
                <a:solidFill>
                  <a:srgbClr val="FFFF00"/>
                </a:solidFill>
                <a:latin typeface="Calibri" pitchFamily="34" charset="0"/>
              </a:rPr>
              <a:t>war </a:t>
            </a:r>
            <a:r>
              <a:rPr lang="en-US" sz="2400" b="1" dirty="0" smtClean="0">
                <a:solidFill>
                  <a:srgbClr val="FFFF00"/>
                </a:solidFill>
                <a:latin typeface="Calibri" pitchFamily="34" charset="0"/>
              </a:rPr>
              <a:t>started, </a:t>
            </a:r>
            <a:r>
              <a:rPr lang="en-US" sz="2400" b="1" dirty="0">
                <a:solidFill>
                  <a:srgbClr val="FFFF00"/>
                </a:solidFill>
                <a:latin typeface="Calibri" pitchFamily="34" charset="0"/>
              </a:rPr>
              <a:t>he joined the Continental Army.</a:t>
            </a:r>
          </a:p>
        </p:txBody>
      </p:sp>
      <p:sp>
        <p:nvSpPr>
          <p:cNvPr id="11" name="TextBox 10"/>
          <p:cNvSpPr txBox="1">
            <a:spLocks noChangeArrowheads="1"/>
          </p:cNvSpPr>
          <p:nvPr/>
        </p:nvSpPr>
        <p:spPr bwMode="auto">
          <a:xfrm>
            <a:off x="5562600" y="1828800"/>
            <a:ext cx="3352800" cy="1569660"/>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When Gen. Washington needed someone to spy on the British in New York,</a:t>
            </a:r>
          </a:p>
        </p:txBody>
      </p:sp>
      <p:sp>
        <p:nvSpPr>
          <p:cNvPr id="14" name="TextBox 13"/>
          <p:cNvSpPr txBox="1">
            <a:spLocks noChangeArrowheads="1"/>
          </p:cNvSpPr>
          <p:nvPr/>
        </p:nvSpPr>
        <p:spPr bwMode="auto">
          <a:xfrm>
            <a:off x="5867400" y="2895600"/>
            <a:ext cx="3276600" cy="830997"/>
          </a:xfrm>
          <a:prstGeom prst="rect">
            <a:avLst/>
          </a:prstGeom>
          <a:noFill/>
          <a:ln w="9525">
            <a:noFill/>
            <a:miter lim="800000"/>
            <a:headEnd/>
            <a:tailEnd/>
          </a:ln>
        </p:spPr>
        <p:txBody>
          <a:bodyPr wrap="square">
            <a:spAutoFit/>
          </a:bodyPr>
          <a:lstStyle/>
          <a:p>
            <a:r>
              <a:rPr lang="en-US" sz="2400" b="1" dirty="0" smtClean="0">
                <a:solidFill>
                  <a:srgbClr val="FFFF00"/>
                </a:solidFill>
                <a:latin typeface="Calibri" pitchFamily="34" charset="0"/>
              </a:rPr>
              <a:t>      Hale </a:t>
            </a:r>
            <a:r>
              <a:rPr lang="en-US" sz="2400" b="1" dirty="0">
                <a:solidFill>
                  <a:srgbClr val="FFFF00"/>
                </a:solidFill>
                <a:latin typeface="Calibri" pitchFamily="34" charset="0"/>
              </a:rPr>
              <a:t>was the only one to volunteer!</a:t>
            </a:r>
            <a:endParaRPr lang="en-US" sz="2400" dirty="0">
              <a:solidFill>
                <a:srgbClr val="FFFF00"/>
              </a:solidFill>
              <a:latin typeface="Calibri" pitchFamily="34" charset="0"/>
            </a:endParaRPr>
          </a:p>
        </p:txBody>
      </p:sp>
      <p:sp>
        <p:nvSpPr>
          <p:cNvPr id="17" name="TextBox 16"/>
          <p:cNvSpPr txBox="1"/>
          <p:nvPr/>
        </p:nvSpPr>
        <p:spPr>
          <a:xfrm>
            <a:off x="304800" y="1371600"/>
            <a:ext cx="8839200" cy="461963"/>
          </a:xfrm>
          <a:prstGeom prst="rect">
            <a:avLst/>
          </a:prstGeom>
          <a:noFill/>
        </p:spPr>
        <p:txBody>
          <a:bodyPr>
            <a:spAutoFit/>
          </a:bodyPr>
          <a:lstStyle/>
          <a:p>
            <a:pPr>
              <a:defRPr/>
            </a:pPr>
            <a:r>
              <a:rPr lang="en-US" sz="2400" b="1" dirty="0">
                <a:solidFill>
                  <a:srgbClr val="FF0000"/>
                </a:solidFill>
                <a:latin typeface="+mn-lt"/>
              </a:rPr>
              <a:t>But what he really wanted was to live a dangerous and exciting life!</a:t>
            </a:r>
          </a:p>
        </p:txBody>
      </p:sp>
      <p:pic>
        <p:nvPicPr>
          <p:cNvPr id="19" name="Picture 6" descr="http://www.cksinfo.com/clipart/office/supplies/notesandmemos/note.png"/>
          <p:cNvPicPr>
            <a:picLocks noChangeAspect="1" noChangeArrowheads="1"/>
          </p:cNvPicPr>
          <p:nvPr/>
        </p:nvPicPr>
        <p:blipFill>
          <a:blip r:embed="rId3" cstate="print"/>
          <a:srcRect/>
          <a:stretch>
            <a:fillRect/>
          </a:stretch>
        </p:blipFill>
        <p:spPr bwMode="auto">
          <a:xfrm>
            <a:off x="5181600" y="2133600"/>
            <a:ext cx="4572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8790" name="Picture 6" descr="http://www.1st-art-gallery.com/thumbnail/159059/1/Portrait-Of-George-Washington.jpg"/>
          <p:cNvPicPr>
            <a:picLocks noChangeAspect="1" noChangeArrowheads="1"/>
          </p:cNvPicPr>
          <p:nvPr/>
        </p:nvPicPr>
        <p:blipFill>
          <a:blip r:embed="rId4" cstate="print"/>
          <a:srcRect r="9920"/>
          <a:stretch>
            <a:fillRect/>
          </a:stretch>
        </p:blipFill>
        <p:spPr bwMode="auto">
          <a:xfrm>
            <a:off x="3200400" y="1981200"/>
            <a:ext cx="1828800" cy="2699658"/>
          </a:xfrm>
          <a:prstGeom prst="rect">
            <a:avLst/>
          </a:prstGeom>
          <a:ln>
            <a:noFill/>
          </a:ln>
          <a:effectLst>
            <a:softEdge rad="112500"/>
          </a:effectLst>
        </p:spPr>
      </p:pic>
      <p:pic>
        <p:nvPicPr>
          <p:cNvPr id="120834" name="Picture 2" descr="http://www.connecticutsar.org/patriots/images/nathan_hale.jpg"/>
          <p:cNvPicPr>
            <a:picLocks noChangeAspect="1" noChangeArrowheads="1"/>
          </p:cNvPicPr>
          <p:nvPr/>
        </p:nvPicPr>
        <p:blipFill>
          <a:blip r:embed="rId5" cstate="print"/>
          <a:srcRect/>
          <a:stretch>
            <a:fillRect/>
          </a:stretch>
        </p:blipFill>
        <p:spPr bwMode="auto">
          <a:xfrm>
            <a:off x="1828800" y="228600"/>
            <a:ext cx="987425" cy="1303401"/>
          </a:xfrm>
          <a:prstGeom prst="ellipse">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fade">
                                      <p:cBhvr>
                                        <p:cTn id="7" dur="2000"/>
                                        <p:tgtEl>
                                          <p:spTgt spid="120834"/>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0" fill="hold"/>
                                        <p:tgtEl>
                                          <p:spTgt spid="4"/>
                                        </p:tgtEl>
                                        <p:attrNameLst>
                                          <p:attrName>ppt_w</p:attrName>
                                        </p:attrNameLst>
                                      </p:cBhvr>
                                      <p:tavLst>
                                        <p:tav tm="0">
                                          <p:val>
                                            <p:strVal val="#ppt_w*0.70"/>
                                          </p:val>
                                        </p:tav>
                                        <p:tav tm="100000">
                                          <p:val>
                                            <p:strVal val="#ppt_w"/>
                                          </p:val>
                                        </p:tav>
                                      </p:tavLst>
                                    </p:anim>
                                    <p:anim calcmode="lin" valueType="num">
                                      <p:cBhvr>
                                        <p:cTn id="12" dur="3000" fill="hold"/>
                                        <p:tgtEl>
                                          <p:spTgt spid="4"/>
                                        </p:tgtEl>
                                        <p:attrNameLst>
                                          <p:attrName>ppt_h</p:attrName>
                                        </p:attrNameLst>
                                      </p:cBhvr>
                                      <p:tavLst>
                                        <p:tav tm="0">
                                          <p:val>
                                            <p:strVal val="#ppt_h"/>
                                          </p:val>
                                        </p:tav>
                                        <p:tav tm="100000">
                                          <p:val>
                                            <p:strVal val="#ppt_h"/>
                                          </p:val>
                                        </p:tav>
                                      </p:tavLst>
                                    </p:anim>
                                    <p:animEffect transition="in" filter="fade">
                                      <p:cBhvr>
                                        <p:cTn id="13" dur="3000"/>
                                        <p:tgtEl>
                                          <p:spTgt spid="4"/>
                                        </p:tgtEl>
                                      </p:cBhvr>
                                    </p:animEffect>
                                  </p:childTnLst>
                                </p:cTn>
                              </p:par>
                              <p:par>
                                <p:cTn id="14" presetID="55"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0" fill="hold"/>
                                        <p:tgtEl>
                                          <p:spTgt spid="6"/>
                                        </p:tgtEl>
                                        <p:attrNameLst>
                                          <p:attrName>ppt_w</p:attrName>
                                        </p:attrNameLst>
                                      </p:cBhvr>
                                      <p:tavLst>
                                        <p:tav tm="0">
                                          <p:val>
                                            <p:strVal val="#ppt_w*0.70"/>
                                          </p:val>
                                        </p:tav>
                                        <p:tav tm="100000">
                                          <p:val>
                                            <p:strVal val="#ppt_w"/>
                                          </p:val>
                                        </p:tav>
                                      </p:tavLst>
                                    </p:anim>
                                    <p:anim calcmode="lin" valueType="num">
                                      <p:cBhvr>
                                        <p:cTn id="17" dur="3000" fill="hold"/>
                                        <p:tgtEl>
                                          <p:spTgt spid="6"/>
                                        </p:tgtEl>
                                        <p:attrNameLst>
                                          <p:attrName>ppt_h</p:attrName>
                                        </p:attrNameLst>
                                      </p:cBhvr>
                                      <p:tavLst>
                                        <p:tav tm="0">
                                          <p:val>
                                            <p:strVal val="#ppt_h"/>
                                          </p:val>
                                        </p:tav>
                                        <p:tav tm="100000">
                                          <p:val>
                                            <p:strVal val="#ppt_h"/>
                                          </p:val>
                                        </p:tav>
                                      </p:tavLst>
                                    </p:anim>
                                    <p:animEffect transition="in" filter="fade">
                                      <p:cBhvr>
                                        <p:cTn id="18" dur="3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3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3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8790"/>
                                        </p:tgtEl>
                                        <p:attrNameLst>
                                          <p:attrName>style.visibility</p:attrName>
                                        </p:attrNameLst>
                                      </p:cBhvr>
                                      <p:to>
                                        <p:strVal val="visible"/>
                                      </p:to>
                                    </p:set>
                                    <p:animEffect transition="in" filter="fade">
                                      <p:cBhvr>
                                        <p:cTn id="43" dur="3000"/>
                                        <p:tgtEl>
                                          <p:spTgt spid="118790"/>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3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4"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E14CF134-2249-43E4-B9A5-296CE46900FC}" type="slidenum">
              <a:rPr lang="en-US"/>
              <a:pPr>
                <a:defRPr/>
              </a:pPr>
              <a:t>38</a:t>
            </a:fld>
            <a:endParaRPr lang="en-US" dirty="0"/>
          </a:p>
        </p:txBody>
      </p:sp>
      <p:sp>
        <p:nvSpPr>
          <p:cNvPr id="4" name="Title 1"/>
          <p:cNvSpPr txBox="1">
            <a:spLocks/>
          </p:cNvSpPr>
          <p:nvPr/>
        </p:nvSpPr>
        <p:spPr>
          <a:xfrm>
            <a:off x="6934200" y="685800"/>
            <a:ext cx="1524000" cy="457200"/>
          </a:xfrm>
          <a:prstGeom prst="rect">
            <a:avLst/>
          </a:prstGeom>
        </p:spPr>
        <p:txBody>
          <a:bodyPr anchor="ctr"/>
          <a:lstStyle/>
          <a:p>
            <a:pPr fontAlgn="auto">
              <a:spcAft>
                <a:spcPts val="0"/>
              </a:spcAft>
              <a:defRPr/>
            </a:pPr>
            <a:r>
              <a:rPr lang="en-US" sz="1600" b="1" dirty="0">
                <a:solidFill>
                  <a:srgbClr val="FF0000"/>
                </a:solidFill>
                <a:effectLst>
                  <a:outerShdw blurRad="38100" dist="38100" dir="2700000" algn="tl">
                    <a:srgbClr val="000000">
                      <a:alpha val="43137"/>
                    </a:srgbClr>
                  </a:outerShdw>
                </a:effectLst>
                <a:latin typeface="Antique" pitchFamily="18" charset="0"/>
                <a:ea typeface="+mj-ea"/>
                <a:cs typeface="+mj-cs"/>
              </a:rPr>
              <a:t>Nathan Hale</a:t>
            </a:r>
          </a:p>
        </p:txBody>
      </p:sp>
      <p:pic>
        <p:nvPicPr>
          <p:cNvPr id="6" name="Picture 5" descr="Betsy Ross Flag.jpg"/>
          <p:cNvPicPr>
            <a:picLocks noChangeAspect="1"/>
          </p:cNvPicPr>
          <p:nvPr/>
        </p:nvPicPr>
        <p:blipFill>
          <a:blip r:embed="rId2" cstate="print"/>
          <a:stretch>
            <a:fillRect/>
          </a:stretch>
        </p:blipFill>
        <p:spPr>
          <a:xfrm>
            <a:off x="7086600" y="228600"/>
            <a:ext cx="909638" cy="476250"/>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rrowheads="1"/>
          </p:cNvSpPr>
          <p:nvPr/>
        </p:nvSpPr>
        <p:spPr bwMode="auto">
          <a:xfrm>
            <a:off x="1219200" y="381000"/>
            <a:ext cx="5562600" cy="1200329"/>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To disguise himself for his secret mission Hale pretended to be a teacher from </a:t>
            </a:r>
            <a:r>
              <a:rPr lang="en-US" sz="2400" b="1" dirty="0" smtClean="0">
                <a:solidFill>
                  <a:srgbClr val="FFFFFF"/>
                </a:solidFill>
                <a:latin typeface="Calibri" pitchFamily="34" charset="0"/>
              </a:rPr>
              <a:t>Connecticut </a:t>
            </a:r>
            <a:r>
              <a:rPr lang="en-US" sz="2400" b="1" dirty="0">
                <a:solidFill>
                  <a:srgbClr val="FFFFFF"/>
                </a:solidFill>
                <a:latin typeface="Calibri" pitchFamily="34" charset="0"/>
              </a:rPr>
              <a:t>looking for a job in New York!</a:t>
            </a:r>
          </a:p>
        </p:txBody>
      </p:sp>
      <p:sp>
        <p:nvSpPr>
          <p:cNvPr id="11" name="TextBox 10"/>
          <p:cNvSpPr txBox="1">
            <a:spLocks noChangeArrowheads="1"/>
          </p:cNvSpPr>
          <p:nvPr/>
        </p:nvSpPr>
        <p:spPr bwMode="auto">
          <a:xfrm>
            <a:off x="685800" y="1828800"/>
            <a:ext cx="5562600" cy="1569660"/>
          </a:xfrm>
          <a:prstGeom prst="rect">
            <a:avLst/>
          </a:prstGeom>
          <a:noFill/>
          <a:ln w="9525">
            <a:noFill/>
            <a:miter lim="800000"/>
            <a:headEnd/>
            <a:tailEnd/>
          </a:ln>
        </p:spPr>
        <p:txBody>
          <a:bodyPr wrap="square">
            <a:spAutoFit/>
          </a:bodyPr>
          <a:lstStyle/>
          <a:p>
            <a:r>
              <a:rPr lang="en-US" sz="2400" b="1" dirty="0">
                <a:solidFill>
                  <a:srgbClr val="FFFF00"/>
                </a:solidFill>
                <a:latin typeface="Calibri" pitchFamily="34" charset="0"/>
              </a:rPr>
              <a:t>He landed at a place called Oyster Bay, near New York City, and instructed his boatman to return to the same spot a week later.</a:t>
            </a:r>
          </a:p>
        </p:txBody>
      </p:sp>
      <p:pic>
        <p:nvPicPr>
          <p:cNvPr id="14" name="Picture 6" descr="http://www.cksinfo.com/clipart/office/supplies/notesandmemos/note.png"/>
          <p:cNvPicPr>
            <a:picLocks noChangeAspect="1" noChangeArrowheads="1"/>
          </p:cNvPicPr>
          <p:nvPr/>
        </p:nvPicPr>
        <p:blipFill>
          <a:blip r:embed="rId3" cstate="print"/>
          <a:srcRect/>
          <a:stretch>
            <a:fillRect/>
          </a:stretch>
        </p:blipFill>
        <p:spPr bwMode="auto">
          <a:xfrm>
            <a:off x="762000" y="685800"/>
            <a:ext cx="4572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http://ryecityschools.osborn.schoolfusion.us/modules/groups/homepagefiles/cms/496886/Image/Webquests/Revoltionary%20War/Sites%20about%20Revolutionary%20Figures/Hale.jpg"/>
          <p:cNvPicPr>
            <a:picLocks noChangeAspect="1" noChangeArrowheads="1"/>
          </p:cNvPicPr>
          <p:nvPr/>
        </p:nvPicPr>
        <p:blipFill>
          <a:blip r:embed="rId4" cstate="print"/>
          <a:srcRect l="11834" t="13035" r="12426" b="12016"/>
          <a:stretch>
            <a:fillRect/>
          </a:stretch>
        </p:blipFill>
        <p:spPr bwMode="auto">
          <a:xfrm>
            <a:off x="6702286" y="1143000"/>
            <a:ext cx="1908313" cy="27432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0"/>
                                        <p:tgtEl>
                                          <p:spTgt spid="10"/>
                                        </p:tgtEl>
                                      </p:cBhvr>
                                    </p:animEffect>
                                  </p:childTnLst>
                                </p:cTn>
                              </p:par>
                              <p:par>
                                <p:cTn id="24" presetID="10" presetClass="entr" presetSubtype="0" fill="hold" nodeType="withEffect">
                                  <p:stCondLst>
                                    <p:cond delay="10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E14CF134-2249-43E4-B9A5-296CE46900FC}" type="slidenum">
              <a:rPr lang="en-US"/>
              <a:pPr>
                <a:defRPr/>
              </a:pPr>
              <a:t>39</a:t>
            </a:fld>
            <a:endParaRPr lang="en-US" dirty="0"/>
          </a:p>
        </p:txBody>
      </p:sp>
      <p:sp>
        <p:nvSpPr>
          <p:cNvPr id="4" name="Title 1"/>
          <p:cNvSpPr txBox="1">
            <a:spLocks/>
          </p:cNvSpPr>
          <p:nvPr/>
        </p:nvSpPr>
        <p:spPr>
          <a:xfrm>
            <a:off x="7315200" y="762000"/>
            <a:ext cx="1447800" cy="533400"/>
          </a:xfrm>
          <a:prstGeom prst="rect">
            <a:avLst/>
          </a:prstGeom>
        </p:spPr>
        <p:txBody>
          <a:bodyPr anchor="ctr"/>
          <a:lstStyle/>
          <a:p>
            <a:pPr fontAlgn="auto">
              <a:spcAft>
                <a:spcPts val="0"/>
              </a:spcAft>
              <a:defRPr/>
            </a:pPr>
            <a:r>
              <a:rPr lang="en-US" sz="1600" b="1" dirty="0">
                <a:solidFill>
                  <a:srgbClr val="FF0000"/>
                </a:solidFill>
                <a:effectLst>
                  <a:outerShdw blurRad="38100" dist="38100" dir="2700000" algn="tl">
                    <a:srgbClr val="000000">
                      <a:alpha val="43137"/>
                    </a:srgbClr>
                  </a:outerShdw>
                </a:effectLst>
                <a:latin typeface="Antique" pitchFamily="18" charset="0"/>
                <a:ea typeface="+mj-ea"/>
                <a:cs typeface="+mj-cs"/>
              </a:rPr>
              <a:t>Nathan Hale</a:t>
            </a:r>
          </a:p>
        </p:txBody>
      </p:sp>
      <p:pic>
        <p:nvPicPr>
          <p:cNvPr id="6" name="Picture 5" descr="Betsy Ross Flag.jpg"/>
          <p:cNvPicPr>
            <a:picLocks noChangeAspect="1"/>
          </p:cNvPicPr>
          <p:nvPr/>
        </p:nvPicPr>
        <p:blipFill>
          <a:blip r:embed="rId2" cstate="print"/>
          <a:stretch>
            <a:fillRect/>
          </a:stretch>
        </p:blipFill>
        <p:spPr>
          <a:xfrm>
            <a:off x="7620000" y="304800"/>
            <a:ext cx="909638" cy="476250"/>
          </a:xfrm>
          <a:prstGeom prst="rect">
            <a:avLst/>
          </a:prstGeom>
          <a:ln>
            <a:noFill/>
          </a:ln>
          <a:effectLst>
            <a:outerShdw blurRad="292100" dist="139700" dir="2700000" algn="tl" rotWithShape="0">
              <a:srgbClr val="333333">
                <a:alpha val="65000"/>
              </a:srgbClr>
            </a:outerShdw>
          </a:effectLst>
        </p:spPr>
      </p:pic>
      <p:sp>
        <p:nvSpPr>
          <p:cNvPr id="12" name="TextBox 11"/>
          <p:cNvSpPr txBox="1">
            <a:spLocks noChangeArrowheads="1"/>
          </p:cNvSpPr>
          <p:nvPr/>
        </p:nvSpPr>
        <p:spPr bwMode="auto">
          <a:xfrm>
            <a:off x="381000" y="228600"/>
            <a:ext cx="6019800" cy="2308324"/>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When Hale had completed his mission, he returned to the spot at the appointed time.  Through the darkness he heard the oars of a small boat coming to shore.   As its shape began to appear in the mist, he made a signal to it, but….</a:t>
            </a:r>
          </a:p>
        </p:txBody>
      </p:sp>
      <p:pic>
        <p:nvPicPr>
          <p:cNvPr id="15" name="Picture 2" descr="http://declaration1776.com/wp-content/uploads/2010/09/Nathan-Hale-stamp-1925-1929-trim.jpg"/>
          <p:cNvPicPr>
            <a:picLocks noChangeAspect="1" noChangeArrowheads="1"/>
          </p:cNvPicPr>
          <p:nvPr/>
        </p:nvPicPr>
        <p:blipFill>
          <a:blip r:embed="rId3" cstate="print"/>
          <a:srcRect/>
          <a:stretch>
            <a:fillRect/>
          </a:stretch>
        </p:blipFill>
        <p:spPr bwMode="auto">
          <a:xfrm>
            <a:off x="6553200" y="228600"/>
            <a:ext cx="769896" cy="990600"/>
          </a:xfrm>
          <a:prstGeom prst="rect">
            <a:avLst/>
          </a:prstGeom>
          <a:noFill/>
        </p:spPr>
      </p:pic>
      <p:sp>
        <p:nvSpPr>
          <p:cNvPr id="17" name="TextBox 16"/>
          <p:cNvSpPr txBox="1">
            <a:spLocks noChangeArrowheads="1"/>
          </p:cNvSpPr>
          <p:nvPr/>
        </p:nvSpPr>
        <p:spPr bwMode="auto">
          <a:xfrm>
            <a:off x="2057400" y="2057400"/>
            <a:ext cx="2895600" cy="461963"/>
          </a:xfrm>
          <a:prstGeom prst="rect">
            <a:avLst/>
          </a:prstGeom>
          <a:noFill/>
          <a:ln w="9525">
            <a:noFill/>
            <a:miter lim="800000"/>
            <a:headEnd/>
            <a:tailEnd/>
          </a:ln>
        </p:spPr>
        <p:txBody>
          <a:bodyPr>
            <a:spAutoFit/>
          </a:bodyPr>
          <a:lstStyle/>
          <a:p>
            <a:r>
              <a:rPr lang="en-US" sz="2400" b="1" dirty="0" smtClean="0">
                <a:solidFill>
                  <a:srgbClr val="FF0000"/>
                </a:solidFill>
                <a:latin typeface="Calibri" pitchFamily="34" charset="0"/>
              </a:rPr>
              <a:t>it </a:t>
            </a:r>
            <a:r>
              <a:rPr lang="en-US" sz="2400" b="1" dirty="0">
                <a:solidFill>
                  <a:srgbClr val="FF0000"/>
                </a:solidFill>
                <a:latin typeface="Calibri" pitchFamily="34" charset="0"/>
              </a:rPr>
              <a:t>wasn’t his boat!</a:t>
            </a:r>
            <a:endParaRPr lang="en-US" sz="2400" dirty="0">
              <a:solidFill>
                <a:srgbClr val="FF0000"/>
              </a:solidFill>
              <a:latin typeface="Calibri" pitchFamily="34" charset="0"/>
            </a:endParaRPr>
          </a:p>
        </p:txBody>
      </p:sp>
      <p:sp>
        <p:nvSpPr>
          <p:cNvPr id="18" name="TextBox 17"/>
          <p:cNvSpPr txBox="1">
            <a:spLocks noChangeArrowheads="1"/>
          </p:cNvSpPr>
          <p:nvPr/>
        </p:nvSpPr>
        <p:spPr bwMode="auto">
          <a:xfrm>
            <a:off x="838200" y="2590800"/>
            <a:ext cx="7467600" cy="1200329"/>
          </a:xfrm>
          <a:prstGeom prst="rect">
            <a:avLst/>
          </a:prstGeom>
          <a:noFill/>
          <a:ln w="9525">
            <a:noFill/>
            <a:miter lim="800000"/>
            <a:headEnd/>
            <a:tailEnd/>
          </a:ln>
        </p:spPr>
        <p:txBody>
          <a:bodyPr wrap="square">
            <a:spAutoFit/>
          </a:bodyPr>
          <a:lstStyle/>
          <a:p>
            <a:r>
              <a:rPr lang="en-US" sz="2400" b="1" dirty="0">
                <a:solidFill>
                  <a:srgbClr val="FFFF00"/>
                </a:solidFill>
                <a:latin typeface="Calibri" pitchFamily="34" charset="0"/>
              </a:rPr>
              <a:t>It was from an English </a:t>
            </a:r>
            <a:r>
              <a:rPr lang="en-US" sz="2400" b="1" dirty="0" smtClean="0">
                <a:solidFill>
                  <a:srgbClr val="FFFF00"/>
                </a:solidFill>
                <a:latin typeface="Calibri" pitchFamily="34" charset="0"/>
              </a:rPr>
              <a:t>ship </a:t>
            </a:r>
            <a:r>
              <a:rPr lang="en-US" sz="2400" b="1" dirty="0">
                <a:solidFill>
                  <a:srgbClr val="FFFF00"/>
                </a:solidFill>
                <a:latin typeface="Calibri" pitchFamily="34" charset="0"/>
              </a:rPr>
              <a:t>anchored in the bay but hidden from Hale’s view by some trees.  The men on the boat were coming ashore to get some fresh water!  </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3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F97AD37-AF0F-4C27-9DEE-15B34602CBBA}" type="slidenum">
              <a:rPr lang="en-US"/>
              <a:pPr>
                <a:defRPr/>
              </a:pPr>
              <a:t>4</a:t>
            </a:fld>
            <a:endParaRPr lang="en-US" dirty="0"/>
          </a:p>
        </p:txBody>
      </p:sp>
      <p:pic>
        <p:nvPicPr>
          <p:cNvPr id="6" name="Picture 5" descr="Betsy Ross Flag.jpg"/>
          <p:cNvPicPr>
            <a:picLocks noChangeAspect="1"/>
          </p:cNvPicPr>
          <p:nvPr/>
        </p:nvPicPr>
        <p:blipFill>
          <a:blip r:embed="rId2" cstate="print"/>
          <a:stretch>
            <a:fillRect/>
          </a:stretch>
        </p:blipFill>
        <p:spPr>
          <a:xfrm>
            <a:off x="838200" y="381000"/>
            <a:ext cx="1138238" cy="596900"/>
          </a:xfrm>
          <a:prstGeom prst="rect">
            <a:avLst/>
          </a:prstGeom>
          <a:ln>
            <a:noFill/>
          </a:ln>
          <a:effectLst>
            <a:outerShdw blurRad="292100" dist="139700" dir="2700000" algn="tl" rotWithShape="0">
              <a:srgbClr val="333333">
                <a:alpha val="65000"/>
              </a:srgbClr>
            </a:outerShdw>
          </a:effectLst>
        </p:spPr>
      </p:pic>
      <p:pic>
        <p:nvPicPr>
          <p:cNvPr id="5" name="Picture 4" descr="Union Jack.jpg"/>
          <p:cNvPicPr>
            <a:picLocks noChangeAspect="1"/>
          </p:cNvPicPr>
          <p:nvPr/>
        </p:nvPicPr>
        <p:blipFill>
          <a:blip r:embed="rId3" cstate="print"/>
          <a:stretch>
            <a:fillRect/>
          </a:stretch>
        </p:blipFill>
        <p:spPr>
          <a:xfrm>
            <a:off x="7391400" y="381000"/>
            <a:ext cx="1066800" cy="536575"/>
          </a:xfrm>
          <a:prstGeom prst="rect">
            <a:avLst/>
          </a:prstGeom>
          <a:ln>
            <a:noFill/>
          </a:ln>
          <a:effectLst>
            <a:outerShdw blurRad="292100" dist="139700" dir="2700000" algn="tl" rotWithShape="0">
              <a:srgbClr val="333333">
                <a:alpha val="65000"/>
              </a:srgbClr>
            </a:outerShdw>
          </a:effectLst>
        </p:spPr>
      </p:pic>
      <p:pic>
        <p:nvPicPr>
          <p:cNvPr id="79" name="Picture 78" descr="The%20Declaration%20of%20Independence.jpg"/>
          <p:cNvPicPr>
            <a:picLocks noChangeAspect="1"/>
          </p:cNvPicPr>
          <p:nvPr/>
        </p:nvPicPr>
        <p:blipFill>
          <a:blip r:embed="rId4" cstate="print"/>
          <a:stretch>
            <a:fillRect/>
          </a:stretch>
        </p:blipFill>
        <p:spPr>
          <a:xfrm>
            <a:off x="2590800" y="533400"/>
            <a:ext cx="4117045" cy="4800600"/>
          </a:xfrm>
          <a:prstGeom prst="rect">
            <a:avLst/>
          </a:prstGeom>
        </p:spPr>
      </p:pic>
      <p:pic>
        <p:nvPicPr>
          <p:cNvPr id="80" name="Picture 79" descr="Betsy Ross 2.jpg"/>
          <p:cNvPicPr>
            <a:picLocks noChangeAspect="1"/>
          </p:cNvPicPr>
          <p:nvPr/>
        </p:nvPicPr>
        <p:blipFill>
          <a:blip r:embed="rId5" cstate="print"/>
          <a:stretch>
            <a:fillRect/>
          </a:stretch>
        </p:blipFill>
        <p:spPr>
          <a:xfrm>
            <a:off x="0" y="4940808"/>
            <a:ext cx="2842271" cy="1917192"/>
          </a:xfrm>
          <a:prstGeom prst="rect">
            <a:avLst/>
          </a:prstGeom>
        </p:spPr>
      </p:pic>
      <p:pic>
        <p:nvPicPr>
          <p:cNvPr id="81" name="Picture 80" descr="Thomas_Jefferson_by_Charles_Willson_Peale_1791.jpg"/>
          <p:cNvPicPr>
            <a:picLocks noChangeAspect="1"/>
          </p:cNvPicPr>
          <p:nvPr/>
        </p:nvPicPr>
        <p:blipFill>
          <a:blip r:embed="rId6" cstate="print"/>
          <a:stretch>
            <a:fillRect/>
          </a:stretch>
        </p:blipFill>
        <p:spPr>
          <a:xfrm>
            <a:off x="2057400" y="0"/>
            <a:ext cx="1673641" cy="2083308"/>
          </a:xfrm>
          <a:prstGeom prst="ellipse">
            <a:avLst/>
          </a:prstGeom>
        </p:spPr>
      </p:pic>
      <p:pic>
        <p:nvPicPr>
          <p:cNvPr id="82" name="Picture 81" descr="patrick_henry.jpg"/>
          <p:cNvPicPr>
            <a:picLocks noChangeAspect="1"/>
          </p:cNvPicPr>
          <p:nvPr/>
        </p:nvPicPr>
        <p:blipFill>
          <a:blip r:embed="rId7" cstate="print"/>
          <a:stretch>
            <a:fillRect/>
          </a:stretch>
        </p:blipFill>
        <p:spPr>
          <a:xfrm>
            <a:off x="5029200" y="0"/>
            <a:ext cx="1577429" cy="1905000"/>
          </a:xfrm>
          <a:prstGeom prst="ellipse">
            <a:avLst/>
          </a:prstGeom>
        </p:spPr>
      </p:pic>
      <p:pic>
        <p:nvPicPr>
          <p:cNvPr id="83" name="Picture 82" descr="Paul_Revere.jpg"/>
          <p:cNvPicPr>
            <a:picLocks noChangeAspect="1"/>
          </p:cNvPicPr>
          <p:nvPr/>
        </p:nvPicPr>
        <p:blipFill>
          <a:blip r:embed="rId8" cstate="print"/>
          <a:stretch>
            <a:fillRect/>
          </a:stretch>
        </p:blipFill>
        <p:spPr>
          <a:xfrm>
            <a:off x="6553200" y="457200"/>
            <a:ext cx="1600200" cy="2000909"/>
          </a:xfrm>
          <a:prstGeom prst="ellipse">
            <a:avLst/>
          </a:prstGeom>
        </p:spPr>
      </p:pic>
      <p:pic>
        <p:nvPicPr>
          <p:cNvPr id="84" name="Picture 83" descr="JohnHancockSmall.jpg"/>
          <p:cNvPicPr>
            <a:picLocks noChangeAspect="1"/>
          </p:cNvPicPr>
          <p:nvPr/>
        </p:nvPicPr>
        <p:blipFill>
          <a:blip r:embed="rId9" cstate="print"/>
          <a:stretch>
            <a:fillRect/>
          </a:stretch>
        </p:blipFill>
        <p:spPr>
          <a:xfrm>
            <a:off x="6172200" y="2209800"/>
            <a:ext cx="1528763" cy="1936433"/>
          </a:xfrm>
          <a:prstGeom prst="ellipse">
            <a:avLst/>
          </a:prstGeom>
        </p:spPr>
      </p:pic>
      <p:pic>
        <p:nvPicPr>
          <p:cNvPr id="85" name="Picture 84" descr="sam-adams.jpg"/>
          <p:cNvPicPr>
            <a:picLocks noChangeAspect="1"/>
          </p:cNvPicPr>
          <p:nvPr/>
        </p:nvPicPr>
        <p:blipFill>
          <a:blip r:embed="rId10" cstate="print"/>
          <a:stretch>
            <a:fillRect/>
          </a:stretch>
        </p:blipFill>
        <p:spPr>
          <a:xfrm>
            <a:off x="5791200" y="4191000"/>
            <a:ext cx="1846072" cy="1752600"/>
          </a:xfrm>
          <a:prstGeom prst="ellipse">
            <a:avLst/>
          </a:prstGeom>
        </p:spPr>
      </p:pic>
      <p:pic>
        <p:nvPicPr>
          <p:cNvPr id="86" name="Picture 85" descr="John-Adams.jpg"/>
          <p:cNvPicPr>
            <a:picLocks noChangeAspect="1"/>
          </p:cNvPicPr>
          <p:nvPr/>
        </p:nvPicPr>
        <p:blipFill>
          <a:blip r:embed="rId11" cstate="print"/>
          <a:stretch>
            <a:fillRect/>
          </a:stretch>
        </p:blipFill>
        <p:spPr>
          <a:xfrm>
            <a:off x="3581400" y="3657600"/>
            <a:ext cx="1800225" cy="2057400"/>
          </a:xfrm>
          <a:prstGeom prst="ellipse">
            <a:avLst/>
          </a:prstGeom>
        </p:spPr>
      </p:pic>
      <p:pic>
        <p:nvPicPr>
          <p:cNvPr id="87" name="Picture 86" descr="ben Franklin 3.jpg"/>
          <p:cNvPicPr>
            <a:picLocks noChangeAspect="1"/>
          </p:cNvPicPr>
          <p:nvPr/>
        </p:nvPicPr>
        <p:blipFill>
          <a:blip r:embed="rId12" cstate="print"/>
          <a:stretch>
            <a:fillRect/>
          </a:stretch>
        </p:blipFill>
        <p:spPr>
          <a:xfrm>
            <a:off x="1828800" y="2209800"/>
            <a:ext cx="1828800" cy="2559253"/>
          </a:xfrm>
          <a:prstGeom prst="ellipse">
            <a:avLst/>
          </a:prstGeom>
        </p:spPr>
      </p:pic>
      <p:pic>
        <p:nvPicPr>
          <p:cNvPr id="89" name="Picture 88" descr="minute-man-lg.jpg"/>
          <p:cNvPicPr>
            <a:picLocks noChangeAspect="1"/>
          </p:cNvPicPr>
          <p:nvPr/>
        </p:nvPicPr>
        <p:blipFill>
          <a:blip r:embed="rId13" cstate="print"/>
          <a:stretch>
            <a:fillRect/>
          </a:stretch>
        </p:blipFill>
        <p:spPr>
          <a:xfrm>
            <a:off x="0" y="1219200"/>
            <a:ext cx="2209800" cy="3204210"/>
          </a:xfrm>
          <a:prstGeom prst="rect">
            <a:avLst/>
          </a:prstGeom>
        </p:spPr>
      </p:pic>
      <p:pic>
        <p:nvPicPr>
          <p:cNvPr id="19" name="Picture 18" descr="George III.jpg"/>
          <p:cNvPicPr>
            <a:picLocks noChangeAspect="1"/>
          </p:cNvPicPr>
          <p:nvPr/>
        </p:nvPicPr>
        <p:blipFill>
          <a:blip r:embed="rId14" cstate="print"/>
          <a:stretch>
            <a:fillRect/>
          </a:stretch>
        </p:blipFill>
        <p:spPr>
          <a:xfrm>
            <a:off x="3048000" y="685800"/>
            <a:ext cx="3112749" cy="3906012"/>
          </a:xfrm>
          <a:prstGeom prst="ellipse">
            <a:avLst/>
          </a:prstGeom>
        </p:spPr>
      </p:pic>
      <p:pic>
        <p:nvPicPr>
          <p:cNvPr id="91" name="Picture 90" descr="ContinentalArmy1.jpg"/>
          <p:cNvPicPr>
            <a:picLocks noChangeAspect="1"/>
          </p:cNvPicPr>
          <p:nvPr/>
        </p:nvPicPr>
        <p:blipFill>
          <a:blip r:embed="rId15" cstate="print"/>
          <a:stretch>
            <a:fillRect/>
          </a:stretch>
        </p:blipFill>
        <p:spPr>
          <a:xfrm>
            <a:off x="5049808" y="1553047"/>
            <a:ext cx="4094192" cy="5304953"/>
          </a:xfrm>
          <a:prstGeom prst="rect">
            <a:avLst/>
          </a:prstGeom>
        </p:spPr>
      </p:pic>
      <p:pic>
        <p:nvPicPr>
          <p:cNvPr id="18" name="Picture 17" descr="Deborah Sampson.jpg"/>
          <p:cNvPicPr>
            <a:picLocks noChangeAspect="1"/>
          </p:cNvPicPr>
          <p:nvPr/>
        </p:nvPicPr>
        <p:blipFill>
          <a:blip r:embed="rId16" cstate="print"/>
          <a:stretch>
            <a:fillRect/>
          </a:stretch>
        </p:blipFill>
        <p:spPr>
          <a:xfrm>
            <a:off x="1752600" y="3100192"/>
            <a:ext cx="3657600" cy="3757808"/>
          </a:xfrm>
          <a:prstGeom prst="roundRect">
            <a:avLst/>
          </a:prstGeom>
        </p:spPr>
      </p:pic>
      <p:pic>
        <p:nvPicPr>
          <p:cNvPr id="20" name="Picture 19" descr="African American 2.jpg"/>
          <p:cNvPicPr>
            <a:picLocks noChangeAspect="1"/>
          </p:cNvPicPr>
          <p:nvPr/>
        </p:nvPicPr>
        <p:blipFill>
          <a:blip r:embed="rId17" cstate="print"/>
          <a:stretch>
            <a:fillRect/>
          </a:stretch>
        </p:blipFill>
        <p:spPr>
          <a:xfrm>
            <a:off x="1828800" y="0"/>
            <a:ext cx="2133600" cy="2801448"/>
          </a:xfrm>
          <a:prstGeom prst="ellipse">
            <a:avLst/>
          </a:prstGeom>
        </p:spPr>
      </p:pic>
      <p:pic>
        <p:nvPicPr>
          <p:cNvPr id="21" name="Picture 20" descr="Burgoyne 2.jpg"/>
          <p:cNvPicPr>
            <a:picLocks noChangeAspect="1"/>
          </p:cNvPicPr>
          <p:nvPr/>
        </p:nvPicPr>
        <p:blipFill>
          <a:blip r:embed="rId18" cstate="print"/>
          <a:srcRect t="7143" r="5714"/>
          <a:stretch>
            <a:fillRect/>
          </a:stretch>
        </p:blipFill>
        <p:spPr>
          <a:xfrm>
            <a:off x="5181600" y="3886200"/>
            <a:ext cx="2514600" cy="2971800"/>
          </a:xfrm>
          <a:prstGeom prst="ellipse">
            <a:avLst/>
          </a:prstGeom>
        </p:spPr>
      </p:pic>
      <p:pic>
        <p:nvPicPr>
          <p:cNvPr id="22" name="Picture 21" descr="de Grasse.jpg"/>
          <p:cNvPicPr>
            <a:picLocks noChangeAspect="1"/>
          </p:cNvPicPr>
          <p:nvPr/>
        </p:nvPicPr>
        <p:blipFill>
          <a:blip r:embed="rId19" cstate="print"/>
          <a:stretch>
            <a:fillRect/>
          </a:stretch>
        </p:blipFill>
        <p:spPr>
          <a:xfrm>
            <a:off x="7212330" y="0"/>
            <a:ext cx="1931670" cy="1981200"/>
          </a:xfrm>
          <a:prstGeom prst="ellipse">
            <a:avLst/>
          </a:prstGeom>
        </p:spPr>
      </p:pic>
      <p:pic>
        <p:nvPicPr>
          <p:cNvPr id="23" name="Picture 22" descr="cornwallis3.jpg"/>
          <p:cNvPicPr>
            <a:picLocks noChangeAspect="1"/>
          </p:cNvPicPr>
          <p:nvPr/>
        </p:nvPicPr>
        <p:blipFill>
          <a:blip r:embed="rId20" cstate="print"/>
          <a:stretch>
            <a:fillRect/>
          </a:stretch>
        </p:blipFill>
        <p:spPr>
          <a:xfrm>
            <a:off x="5105400" y="1066800"/>
            <a:ext cx="2107917" cy="2956024"/>
          </a:xfrm>
          <a:prstGeom prst="ellipse">
            <a:avLst/>
          </a:prstGeom>
        </p:spPr>
      </p:pic>
      <p:pic>
        <p:nvPicPr>
          <p:cNvPr id="24" name="Picture 23" descr="Join or Die.jpg"/>
          <p:cNvPicPr>
            <a:picLocks noChangeAspect="1"/>
          </p:cNvPicPr>
          <p:nvPr/>
        </p:nvPicPr>
        <p:blipFill>
          <a:blip r:embed="rId21" cstate="print"/>
          <a:stretch>
            <a:fillRect/>
          </a:stretch>
        </p:blipFill>
        <p:spPr>
          <a:xfrm>
            <a:off x="-1" y="0"/>
            <a:ext cx="2401455" cy="1524000"/>
          </a:xfrm>
          <a:prstGeom prst="roundRect">
            <a:avLst/>
          </a:prstGeom>
        </p:spPr>
      </p:pic>
      <p:pic>
        <p:nvPicPr>
          <p:cNvPr id="25" name="Picture 24" descr="Hessians 3.jpg"/>
          <p:cNvPicPr>
            <a:picLocks noChangeAspect="1"/>
          </p:cNvPicPr>
          <p:nvPr/>
        </p:nvPicPr>
        <p:blipFill>
          <a:blip r:embed="rId22" cstate="print"/>
          <a:srcRect b="8824"/>
          <a:stretch>
            <a:fillRect/>
          </a:stretch>
        </p:blipFill>
        <p:spPr>
          <a:xfrm>
            <a:off x="5911771" y="2133600"/>
            <a:ext cx="3232229" cy="4724400"/>
          </a:xfrm>
          <a:prstGeom prst="roundRect">
            <a:avLst/>
          </a:prstGeom>
        </p:spPr>
      </p:pic>
      <p:pic>
        <p:nvPicPr>
          <p:cNvPr id="26" name="Picture 25" descr="Gen Henry Clinton.jpg"/>
          <p:cNvPicPr>
            <a:picLocks noChangeAspect="1"/>
          </p:cNvPicPr>
          <p:nvPr/>
        </p:nvPicPr>
        <p:blipFill>
          <a:blip r:embed="rId23" cstate="print"/>
          <a:srcRect l="8829" t="7142" r="11711" b="10714"/>
          <a:stretch>
            <a:fillRect/>
          </a:stretch>
        </p:blipFill>
        <p:spPr>
          <a:xfrm>
            <a:off x="3733800" y="0"/>
            <a:ext cx="1371600" cy="1752600"/>
          </a:xfrm>
          <a:prstGeom prst="ellipse">
            <a:avLst/>
          </a:prstGeom>
        </p:spPr>
      </p:pic>
      <p:pic>
        <p:nvPicPr>
          <p:cNvPr id="27" name="Picture 26" descr="Swamp Fox.jpg"/>
          <p:cNvPicPr>
            <a:picLocks noChangeAspect="1"/>
          </p:cNvPicPr>
          <p:nvPr/>
        </p:nvPicPr>
        <p:blipFill>
          <a:blip r:embed="rId24" cstate="print"/>
          <a:srcRect l="2484" r="3130" b="8633"/>
          <a:stretch>
            <a:fillRect/>
          </a:stretch>
        </p:blipFill>
        <p:spPr>
          <a:xfrm>
            <a:off x="0" y="4114800"/>
            <a:ext cx="7189075" cy="2743200"/>
          </a:xfrm>
          <a:prstGeom prst="roundRect">
            <a:avLst/>
          </a:prstGeom>
        </p:spPr>
      </p:pic>
      <p:pic>
        <p:nvPicPr>
          <p:cNvPr id="28" name="Picture 27" descr="pulaski 2.png"/>
          <p:cNvPicPr>
            <a:picLocks noChangeAspect="1"/>
          </p:cNvPicPr>
          <p:nvPr/>
        </p:nvPicPr>
        <p:blipFill>
          <a:blip r:embed="rId25" cstate="print"/>
          <a:stretch>
            <a:fillRect/>
          </a:stretch>
        </p:blipFill>
        <p:spPr>
          <a:xfrm>
            <a:off x="5791200" y="0"/>
            <a:ext cx="2133600" cy="2737294"/>
          </a:xfrm>
          <a:prstGeom prst="ellipse">
            <a:avLst/>
          </a:prstGeom>
        </p:spPr>
      </p:pic>
      <p:pic>
        <p:nvPicPr>
          <p:cNvPr id="29" name="Picture 28" descr="John Paul Jones 3.jpg"/>
          <p:cNvPicPr>
            <a:picLocks noChangeAspect="1"/>
          </p:cNvPicPr>
          <p:nvPr/>
        </p:nvPicPr>
        <p:blipFill>
          <a:blip r:embed="rId26" cstate="print"/>
          <a:srcRect r="6897"/>
          <a:stretch>
            <a:fillRect/>
          </a:stretch>
        </p:blipFill>
        <p:spPr>
          <a:xfrm>
            <a:off x="685800" y="990600"/>
            <a:ext cx="1828800" cy="2184400"/>
          </a:xfrm>
          <a:prstGeom prst="ellipse">
            <a:avLst/>
          </a:prstGeom>
        </p:spPr>
      </p:pic>
      <p:pic>
        <p:nvPicPr>
          <p:cNvPr id="30" name="Picture 29" descr="privateers.jpg"/>
          <p:cNvPicPr>
            <a:picLocks noChangeAspect="1"/>
          </p:cNvPicPr>
          <p:nvPr/>
        </p:nvPicPr>
        <p:blipFill>
          <a:blip r:embed="rId27" cstate="print"/>
          <a:stretch>
            <a:fillRect/>
          </a:stretch>
        </p:blipFill>
        <p:spPr>
          <a:xfrm>
            <a:off x="2994526" y="2057400"/>
            <a:ext cx="6149474" cy="3505200"/>
          </a:xfrm>
          <a:prstGeom prst="roundRect">
            <a:avLst/>
          </a:prstGeom>
        </p:spPr>
      </p:pic>
      <p:pic>
        <p:nvPicPr>
          <p:cNvPr id="31" name="Picture 30" descr="Kosciusko.jpg"/>
          <p:cNvPicPr>
            <a:picLocks noChangeAspect="1"/>
          </p:cNvPicPr>
          <p:nvPr/>
        </p:nvPicPr>
        <p:blipFill>
          <a:blip r:embed="rId28" cstate="print"/>
          <a:stretch>
            <a:fillRect/>
          </a:stretch>
        </p:blipFill>
        <p:spPr>
          <a:xfrm>
            <a:off x="533400" y="4038600"/>
            <a:ext cx="2083728" cy="2514600"/>
          </a:xfrm>
          <a:prstGeom prst="ellipse">
            <a:avLst/>
          </a:prstGeom>
        </p:spPr>
      </p:pic>
      <p:pic>
        <p:nvPicPr>
          <p:cNvPr id="32" name="Picture 31" descr="General Gates.jpg"/>
          <p:cNvPicPr>
            <a:picLocks noChangeAspect="1"/>
          </p:cNvPicPr>
          <p:nvPr/>
        </p:nvPicPr>
        <p:blipFill>
          <a:blip r:embed="rId29" cstate="print"/>
          <a:stretch>
            <a:fillRect/>
          </a:stretch>
        </p:blipFill>
        <p:spPr>
          <a:xfrm>
            <a:off x="7010400" y="1981199"/>
            <a:ext cx="1905000" cy="2194153"/>
          </a:xfrm>
          <a:prstGeom prst="ellipse">
            <a:avLst/>
          </a:prstGeom>
        </p:spPr>
      </p:pic>
      <p:pic>
        <p:nvPicPr>
          <p:cNvPr id="33" name="Picture 32" descr="FrancisMarion2.jpg"/>
          <p:cNvPicPr>
            <a:picLocks noChangeAspect="1"/>
          </p:cNvPicPr>
          <p:nvPr/>
        </p:nvPicPr>
        <p:blipFill>
          <a:blip r:embed="rId30" cstate="print"/>
          <a:srcRect b="25750"/>
          <a:stretch>
            <a:fillRect/>
          </a:stretch>
        </p:blipFill>
        <p:spPr>
          <a:xfrm>
            <a:off x="3276600" y="4419600"/>
            <a:ext cx="2077156" cy="2438400"/>
          </a:xfrm>
          <a:prstGeom prst="ellipse">
            <a:avLst/>
          </a:prstGeom>
        </p:spPr>
      </p:pic>
      <p:pic>
        <p:nvPicPr>
          <p:cNvPr id="34" name="Picture 33" descr="Molly Pitcher.jpg"/>
          <p:cNvPicPr>
            <a:picLocks noChangeAspect="1"/>
          </p:cNvPicPr>
          <p:nvPr/>
        </p:nvPicPr>
        <p:blipFill>
          <a:blip r:embed="rId31" cstate="print"/>
          <a:stretch>
            <a:fillRect/>
          </a:stretch>
        </p:blipFill>
        <p:spPr>
          <a:xfrm>
            <a:off x="2971800" y="0"/>
            <a:ext cx="3564052" cy="2586038"/>
          </a:xfrm>
          <a:prstGeom prst="rect">
            <a:avLst/>
          </a:prstGeom>
          <a:ln>
            <a:noFill/>
          </a:ln>
          <a:effectLst>
            <a:outerShdw blurRad="292100" dist="139700" dir="2700000" algn="tl" rotWithShape="0">
              <a:srgbClr val="333333">
                <a:alpha val="65000"/>
              </a:srgbClr>
            </a:outerShdw>
          </a:effectLst>
        </p:spPr>
      </p:pic>
      <p:pic>
        <p:nvPicPr>
          <p:cNvPr id="35" name="Picture 34" descr="Louis XIV.jpg"/>
          <p:cNvPicPr>
            <a:picLocks noChangeAspect="1"/>
          </p:cNvPicPr>
          <p:nvPr/>
        </p:nvPicPr>
        <p:blipFill>
          <a:blip r:embed="rId32" cstate="print"/>
          <a:stretch>
            <a:fillRect/>
          </a:stretch>
        </p:blipFill>
        <p:spPr>
          <a:xfrm>
            <a:off x="0" y="0"/>
            <a:ext cx="2857500" cy="3267075"/>
          </a:xfrm>
          <a:prstGeom prst="ellipse">
            <a:avLst/>
          </a:prstGeom>
        </p:spPr>
      </p:pic>
      <p:pic>
        <p:nvPicPr>
          <p:cNvPr id="36" name="Picture 35" descr="Rochambeau 1.jpg"/>
          <p:cNvPicPr>
            <a:picLocks noChangeAspect="1"/>
          </p:cNvPicPr>
          <p:nvPr/>
        </p:nvPicPr>
        <p:blipFill>
          <a:blip r:embed="rId33" cstate="print">
            <a:lum contrast="20000"/>
          </a:blip>
          <a:stretch>
            <a:fillRect/>
          </a:stretch>
        </p:blipFill>
        <p:spPr>
          <a:xfrm>
            <a:off x="2819400" y="1447800"/>
            <a:ext cx="1588748" cy="2374392"/>
          </a:xfrm>
          <a:prstGeom prst="ellipse">
            <a:avLst/>
          </a:prstGeom>
          <a:ln>
            <a:solidFill>
              <a:schemeClr val="tx1"/>
            </a:solidFill>
          </a:ln>
        </p:spPr>
      </p:pic>
      <p:pic>
        <p:nvPicPr>
          <p:cNvPr id="37" name="Picture 36" descr="Loyalist soldier.jpg"/>
          <p:cNvPicPr>
            <a:picLocks noChangeAspect="1"/>
          </p:cNvPicPr>
          <p:nvPr/>
        </p:nvPicPr>
        <p:blipFill>
          <a:blip r:embed="rId34" cstate="print"/>
          <a:stretch>
            <a:fillRect/>
          </a:stretch>
        </p:blipFill>
        <p:spPr>
          <a:xfrm>
            <a:off x="6781801" y="0"/>
            <a:ext cx="2362200" cy="4265083"/>
          </a:xfrm>
          <a:prstGeom prst="ellipse">
            <a:avLst/>
          </a:prstGeom>
        </p:spPr>
      </p:pic>
      <p:pic>
        <p:nvPicPr>
          <p:cNvPr id="38" name="Picture 37" descr="Thomas Paine 2.jpg"/>
          <p:cNvPicPr>
            <a:picLocks noChangeAspect="1"/>
          </p:cNvPicPr>
          <p:nvPr/>
        </p:nvPicPr>
        <p:blipFill>
          <a:blip r:embed="rId35" cstate="print"/>
          <a:stretch>
            <a:fillRect/>
          </a:stretch>
        </p:blipFill>
        <p:spPr>
          <a:xfrm>
            <a:off x="4876800" y="2514600"/>
            <a:ext cx="1828800" cy="2388973"/>
          </a:xfrm>
          <a:prstGeom prst="rect">
            <a:avLst/>
          </a:prstGeom>
          <a:ln>
            <a:noFill/>
          </a:ln>
          <a:effectLst>
            <a:outerShdw blurRad="292100" dist="139700" dir="2700000" algn="tl" rotWithShape="0">
              <a:srgbClr val="333333">
                <a:alpha val="65000"/>
              </a:srgbClr>
            </a:outerShdw>
          </a:effectLst>
        </p:spPr>
      </p:pic>
      <p:pic>
        <p:nvPicPr>
          <p:cNvPr id="39" name="Picture 38" descr="Bonhomme Richard and Serapis.jpg"/>
          <p:cNvPicPr>
            <a:picLocks noChangeAspect="1"/>
          </p:cNvPicPr>
          <p:nvPr/>
        </p:nvPicPr>
        <p:blipFill>
          <a:blip r:embed="rId36" cstate="print"/>
          <a:stretch>
            <a:fillRect/>
          </a:stretch>
        </p:blipFill>
        <p:spPr>
          <a:xfrm>
            <a:off x="0" y="0"/>
            <a:ext cx="4648200" cy="3031785"/>
          </a:xfrm>
          <a:prstGeom prst="rect">
            <a:avLst/>
          </a:prstGeom>
          <a:ln>
            <a:noFill/>
          </a:ln>
          <a:effectLst>
            <a:outerShdw blurRad="292100" dist="139700" dir="2700000" algn="tl" rotWithShape="0">
              <a:srgbClr val="333333">
                <a:alpha val="65000"/>
              </a:srgbClr>
            </a:outerShdw>
          </a:effectLst>
        </p:spPr>
      </p:pic>
      <p:pic>
        <p:nvPicPr>
          <p:cNvPr id="40" name="Picture 39" descr="Lafayette 3.jpg"/>
          <p:cNvPicPr>
            <a:picLocks noChangeAspect="1"/>
          </p:cNvPicPr>
          <p:nvPr/>
        </p:nvPicPr>
        <p:blipFill>
          <a:blip r:embed="rId37" cstate="print"/>
          <a:stretch>
            <a:fillRect/>
          </a:stretch>
        </p:blipFill>
        <p:spPr>
          <a:xfrm>
            <a:off x="4724400" y="0"/>
            <a:ext cx="1987061" cy="2514600"/>
          </a:xfrm>
          <a:prstGeom prst="ellipse">
            <a:avLst/>
          </a:prstGeom>
        </p:spPr>
      </p:pic>
      <p:pic>
        <p:nvPicPr>
          <p:cNvPr id="41" name="Picture 40" descr="Major Andre.jpg"/>
          <p:cNvPicPr>
            <a:picLocks noChangeAspect="1"/>
          </p:cNvPicPr>
          <p:nvPr/>
        </p:nvPicPr>
        <p:blipFill>
          <a:blip r:embed="rId38" cstate="print"/>
          <a:stretch>
            <a:fillRect/>
          </a:stretch>
        </p:blipFill>
        <p:spPr>
          <a:xfrm>
            <a:off x="3594100" y="3048000"/>
            <a:ext cx="5549900" cy="3810000"/>
          </a:xfrm>
          <a:prstGeom prst="rect">
            <a:avLst/>
          </a:prstGeom>
          <a:ln>
            <a:noFill/>
          </a:ln>
          <a:effectLst>
            <a:outerShdw blurRad="292100" dist="139700" dir="2700000" algn="tl" rotWithShape="0">
              <a:srgbClr val="333333">
                <a:alpha val="65000"/>
              </a:srgbClr>
            </a:outerShdw>
          </a:effectLst>
        </p:spPr>
      </p:pic>
      <p:pic>
        <p:nvPicPr>
          <p:cNvPr id="42" name="Picture 41" descr="Valley Forge Soldier.jpg"/>
          <p:cNvPicPr>
            <a:picLocks noChangeAspect="1"/>
          </p:cNvPicPr>
          <p:nvPr/>
        </p:nvPicPr>
        <p:blipFill>
          <a:blip r:embed="rId39" cstate="print"/>
          <a:stretch>
            <a:fillRect/>
          </a:stretch>
        </p:blipFill>
        <p:spPr>
          <a:xfrm>
            <a:off x="0" y="0"/>
            <a:ext cx="1707598" cy="5105400"/>
          </a:xfrm>
          <a:prstGeom prst="rect">
            <a:avLst/>
          </a:prstGeom>
          <a:ln>
            <a:noFill/>
          </a:ln>
          <a:effectLst>
            <a:outerShdw blurRad="292100" dist="139700" dir="2700000" algn="tl" rotWithShape="0">
              <a:srgbClr val="333333">
                <a:alpha val="65000"/>
              </a:srgbClr>
            </a:outerShdw>
          </a:effectLst>
        </p:spPr>
      </p:pic>
      <p:pic>
        <p:nvPicPr>
          <p:cNvPr id="43" name="Picture 42" descr="NathanHale hanging.jpg"/>
          <p:cNvPicPr>
            <a:picLocks noChangeAspect="1"/>
          </p:cNvPicPr>
          <p:nvPr/>
        </p:nvPicPr>
        <p:blipFill>
          <a:blip r:embed="rId40" cstate="print"/>
          <a:srcRect r="2597"/>
          <a:stretch>
            <a:fillRect/>
          </a:stretch>
        </p:blipFill>
        <p:spPr>
          <a:xfrm>
            <a:off x="6400800" y="0"/>
            <a:ext cx="2743200" cy="4267200"/>
          </a:xfrm>
          <a:prstGeom prst="rect">
            <a:avLst/>
          </a:prstGeom>
          <a:ln>
            <a:noFill/>
          </a:ln>
          <a:effectLst>
            <a:outerShdw blurRad="292100" dist="139700" dir="2700000" algn="tl" rotWithShape="0">
              <a:srgbClr val="333333">
                <a:alpha val="65000"/>
              </a:srgbClr>
            </a:outerShdw>
          </a:effectLst>
        </p:spPr>
      </p:pic>
      <p:pic>
        <p:nvPicPr>
          <p:cNvPr id="44" name="Picture 43" descr="Yorktown 1.gif"/>
          <p:cNvPicPr>
            <a:picLocks noChangeAspect="1"/>
          </p:cNvPicPr>
          <p:nvPr/>
        </p:nvPicPr>
        <p:blipFill>
          <a:blip r:embed="rId41" cstate="print"/>
          <a:srcRect l="3478" t="7500" r="2609" b="2500"/>
          <a:stretch>
            <a:fillRect/>
          </a:stretch>
        </p:blipFill>
        <p:spPr bwMode="auto">
          <a:xfrm>
            <a:off x="1676400" y="0"/>
            <a:ext cx="4610100" cy="2971800"/>
          </a:xfrm>
          <a:prstGeom prst="rect">
            <a:avLst/>
          </a:prstGeom>
          <a:noFill/>
          <a:ln w="9525">
            <a:noFill/>
            <a:miter lim="800000"/>
            <a:headEnd/>
            <a:tailEnd/>
          </a:ln>
        </p:spPr>
      </p:pic>
      <p:pic>
        <p:nvPicPr>
          <p:cNvPr id="45" name="Picture 44" descr="DONTTREADONME.png"/>
          <p:cNvPicPr>
            <a:picLocks noChangeAspect="1"/>
          </p:cNvPicPr>
          <p:nvPr/>
        </p:nvPicPr>
        <p:blipFill>
          <a:blip r:embed="rId42" cstate="print"/>
          <a:srcRect/>
          <a:stretch>
            <a:fillRect/>
          </a:stretch>
        </p:blipFill>
        <p:spPr bwMode="auto">
          <a:xfrm>
            <a:off x="2590800" y="1828800"/>
            <a:ext cx="3810000" cy="2235825"/>
          </a:xfrm>
          <a:prstGeom prst="rect">
            <a:avLst/>
          </a:prstGeom>
          <a:noFill/>
          <a:ln w="9525">
            <a:noFill/>
            <a:miter lim="800000"/>
            <a:headEnd/>
            <a:tailEnd/>
          </a:ln>
        </p:spPr>
      </p:pic>
      <p:pic>
        <p:nvPicPr>
          <p:cNvPr id="46" name="Picture 45" descr="Valley Forge 1.bmp"/>
          <p:cNvPicPr>
            <a:picLocks noChangeAspect="1"/>
          </p:cNvPicPr>
          <p:nvPr/>
        </p:nvPicPr>
        <p:blipFill>
          <a:blip r:embed="rId43" cstate="print"/>
          <a:stretch>
            <a:fillRect/>
          </a:stretch>
        </p:blipFill>
        <p:spPr>
          <a:xfrm>
            <a:off x="0" y="3524250"/>
            <a:ext cx="2552700" cy="3333750"/>
          </a:xfrm>
          <a:prstGeom prst="rect">
            <a:avLst/>
          </a:prstGeom>
          <a:ln>
            <a:noFill/>
          </a:ln>
          <a:effectLst>
            <a:outerShdw blurRad="292100" dist="139700" dir="2700000" algn="tl" rotWithShape="0">
              <a:srgbClr val="333333">
                <a:alpha val="65000"/>
              </a:srgbClr>
            </a:outerShdw>
          </a:effectLst>
        </p:spPr>
      </p:pic>
      <p:pic>
        <p:nvPicPr>
          <p:cNvPr id="47" name="Picture 46" descr="Valley Forge 7.bmp"/>
          <p:cNvPicPr>
            <a:picLocks noChangeAspect="1"/>
          </p:cNvPicPr>
          <p:nvPr/>
        </p:nvPicPr>
        <p:blipFill>
          <a:blip r:embed="rId44" cstate="print"/>
          <a:srcRect/>
          <a:stretch>
            <a:fillRect/>
          </a:stretch>
        </p:blipFill>
        <p:spPr bwMode="auto">
          <a:xfrm>
            <a:off x="4800600" y="3585557"/>
            <a:ext cx="4343400" cy="3272443"/>
          </a:xfrm>
          <a:prstGeom prst="rect">
            <a:avLst/>
          </a:prstGeom>
          <a:noFill/>
          <a:ln w="9525">
            <a:noFill/>
            <a:miter lim="800000"/>
            <a:headEnd/>
            <a:tailEnd/>
          </a:ln>
        </p:spPr>
      </p:pic>
      <p:pic>
        <p:nvPicPr>
          <p:cNvPr id="48" name="Picture 47" descr="Anthony Wayne.jpg"/>
          <p:cNvPicPr>
            <a:picLocks noChangeAspect="1"/>
          </p:cNvPicPr>
          <p:nvPr/>
        </p:nvPicPr>
        <p:blipFill>
          <a:blip r:embed="rId45" cstate="print"/>
          <a:stretch>
            <a:fillRect/>
          </a:stretch>
        </p:blipFill>
        <p:spPr>
          <a:xfrm>
            <a:off x="6781800" y="228600"/>
            <a:ext cx="1779161" cy="2743200"/>
          </a:xfrm>
          <a:prstGeom prst="ellipse">
            <a:avLst/>
          </a:prstGeom>
        </p:spPr>
      </p:pic>
      <p:pic>
        <p:nvPicPr>
          <p:cNvPr id="49" name="Picture 48" descr="british-grenadiers.jpg"/>
          <p:cNvPicPr>
            <a:picLocks noChangeAspect="1"/>
          </p:cNvPicPr>
          <p:nvPr/>
        </p:nvPicPr>
        <p:blipFill>
          <a:blip r:embed="rId46" cstate="print"/>
          <a:stretch>
            <a:fillRect/>
          </a:stretch>
        </p:blipFill>
        <p:spPr>
          <a:xfrm>
            <a:off x="3657600" y="0"/>
            <a:ext cx="2381250" cy="3314700"/>
          </a:xfrm>
          <a:prstGeom prst="rect">
            <a:avLst/>
          </a:prstGeom>
          <a:ln>
            <a:noFill/>
          </a:ln>
          <a:effectLst>
            <a:outerShdw blurRad="292100" dist="139700" dir="2700000" algn="tl" rotWithShape="0">
              <a:srgbClr val="333333">
                <a:alpha val="65000"/>
              </a:srgbClr>
            </a:outerShdw>
          </a:effectLst>
        </p:spPr>
      </p:pic>
      <p:pic>
        <p:nvPicPr>
          <p:cNvPr id="50" name="Picture 49" descr="Valley Forge 3.jpg"/>
          <p:cNvPicPr>
            <a:picLocks noChangeAspect="1"/>
          </p:cNvPicPr>
          <p:nvPr/>
        </p:nvPicPr>
        <p:blipFill>
          <a:blip r:embed="rId47" cstate="print"/>
          <a:srcRect b="4805"/>
          <a:stretch>
            <a:fillRect/>
          </a:stretch>
        </p:blipFill>
        <p:spPr>
          <a:xfrm>
            <a:off x="381000" y="304800"/>
            <a:ext cx="5014853" cy="3429000"/>
          </a:xfrm>
          <a:prstGeom prst="ellipse">
            <a:avLst/>
          </a:prstGeom>
        </p:spPr>
      </p:pic>
      <p:pic>
        <p:nvPicPr>
          <p:cNvPr id="51" name="Picture 50" descr="William Howe.bmp"/>
          <p:cNvPicPr>
            <a:picLocks noChangeAspect="1"/>
          </p:cNvPicPr>
          <p:nvPr/>
        </p:nvPicPr>
        <p:blipFill>
          <a:blip r:embed="rId48" cstate="print"/>
          <a:stretch>
            <a:fillRect/>
          </a:stretch>
        </p:blipFill>
        <p:spPr>
          <a:xfrm>
            <a:off x="6248400" y="2971800"/>
            <a:ext cx="2095500" cy="2661851"/>
          </a:xfrm>
          <a:prstGeom prst="ellipse">
            <a:avLst/>
          </a:prstGeom>
        </p:spPr>
      </p:pic>
      <p:pic>
        <p:nvPicPr>
          <p:cNvPr id="52" name="Picture 51" descr="washington-delaware-l.jpg"/>
          <p:cNvPicPr>
            <a:picLocks noChangeAspect="1"/>
          </p:cNvPicPr>
          <p:nvPr/>
        </p:nvPicPr>
        <p:blipFill>
          <a:blip r:embed="rId49" cstate="print"/>
          <a:stretch>
            <a:fillRect/>
          </a:stretch>
        </p:blipFill>
        <p:spPr>
          <a:xfrm>
            <a:off x="0" y="3552825"/>
            <a:ext cx="5715000" cy="3305175"/>
          </a:xfrm>
          <a:prstGeom prst="rect">
            <a:avLst/>
          </a:prstGeom>
          <a:ln>
            <a:noFill/>
          </a:ln>
          <a:effectLst>
            <a:outerShdw blurRad="292100" dist="139700" dir="2700000" algn="tl" rotWithShape="0">
              <a:srgbClr val="333333">
                <a:alpha val="65000"/>
              </a:srgbClr>
            </a:outerShdw>
          </a:effectLst>
        </p:spPr>
      </p:pic>
      <p:pic>
        <p:nvPicPr>
          <p:cNvPr id="53" name="Picture 52" descr="Washington 9.jpg"/>
          <p:cNvPicPr>
            <a:picLocks noChangeAspect="1"/>
          </p:cNvPicPr>
          <p:nvPr/>
        </p:nvPicPr>
        <p:blipFill>
          <a:blip r:embed="rId50" cstate="print"/>
          <a:stretch>
            <a:fillRect/>
          </a:stretch>
        </p:blipFill>
        <p:spPr>
          <a:xfrm>
            <a:off x="5638800" y="228600"/>
            <a:ext cx="1502120" cy="1828800"/>
          </a:xfrm>
          <a:prstGeom prst="ellipse">
            <a:avLst/>
          </a:prstGeom>
        </p:spPr>
      </p:pic>
      <p:pic>
        <p:nvPicPr>
          <p:cNvPr id="54" name="Picture 53" descr="Martha Washington.jpg"/>
          <p:cNvPicPr>
            <a:picLocks noChangeAspect="1"/>
          </p:cNvPicPr>
          <p:nvPr/>
        </p:nvPicPr>
        <p:blipFill>
          <a:blip r:embed="rId51" cstate="print"/>
          <a:stretch>
            <a:fillRect/>
          </a:stretch>
        </p:blipFill>
        <p:spPr>
          <a:xfrm>
            <a:off x="4191000" y="914400"/>
            <a:ext cx="1379220" cy="1791195"/>
          </a:xfrm>
          <a:prstGeom prst="ellipse">
            <a:avLst/>
          </a:prstGeom>
        </p:spPr>
      </p:pic>
      <p:pic>
        <p:nvPicPr>
          <p:cNvPr id="55" name="Picture 54" descr="Revolutionary Women 1a.jpg"/>
          <p:cNvPicPr>
            <a:picLocks noChangeAspect="1"/>
          </p:cNvPicPr>
          <p:nvPr/>
        </p:nvPicPr>
        <p:blipFill>
          <a:blip r:embed="rId52" cstate="print"/>
          <a:srcRect/>
          <a:stretch>
            <a:fillRect/>
          </a:stretch>
        </p:blipFill>
        <p:spPr bwMode="auto">
          <a:xfrm>
            <a:off x="5613400" y="1944687"/>
            <a:ext cx="3530600" cy="4913313"/>
          </a:xfrm>
          <a:prstGeom prst="rect">
            <a:avLst/>
          </a:prstGeom>
          <a:noFill/>
          <a:ln w="9525">
            <a:noFill/>
            <a:miter lim="800000"/>
            <a:headEnd/>
            <a:tailEnd/>
          </a:ln>
        </p:spPr>
      </p:pic>
      <p:pic>
        <p:nvPicPr>
          <p:cNvPr id="56" name="Picture 55" descr="spirit of 76a.jpg"/>
          <p:cNvPicPr>
            <a:picLocks noChangeAspect="1"/>
          </p:cNvPicPr>
          <p:nvPr/>
        </p:nvPicPr>
        <p:blipFill>
          <a:blip r:embed="rId53" cstate="print"/>
          <a:stretch>
            <a:fillRect/>
          </a:stretch>
        </p:blipFill>
        <p:spPr>
          <a:xfrm>
            <a:off x="0" y="0"/>
            <a:ext cx="2957208" cy="2895600"/>
          </a:xfrm>
          <a:prstGeom prst="rect">
            <a:avLst/>
          </a:prstGeom>
          <a:ln>
            <a:noFill/>
          </a:ln>
          <a:effectLst>
            <a:softEdge rad="112500"/>
          </a:effectLst>
        </p:spPr>
      </p:pic>
      <p:pic>
        <p:nvPicPr>
          <p:cNvPr id="57" name="Picture 56" descr="Joseph Brant 2.jpg"/>
          <p:cNvPicPr>
            <a:picLocks noChangeAspect="1"/>
          </p:cNvPicPr>
          <p:nvPr/>
        </p:nvPicPr>
        <p:blipFill>
          <a:blip r:embed="rId54" cstate="print"/>
          <a:srcRect/>
          <a:stretch>
            <a:fillRect/>
          </a:stretch>
        </p:blipFill>
        <p:spPr bwMode="auto">
          <a:xfrm>
            <a:off x="6143686" y="2209800"/>
            <a:ext cx="1465202" cy="1981200"/>
          </a:xfrm>
          <a:prstGeom prst="rect">
            <a:avLst/>
          </a:prstGeom>
          <a:noFill/>
          <a:ln w="9525">
            <a:noFill/>
            <a:miter lim="800000"/>
            <a:headEnd/>
            <a:tailEnd/>
          </a:ln>
        </p:spPr>
      </p:pic>
      <p:pic>
        <p:nvPicPr>
          <p:cNvPr id="58" name="Picture 57" descr="Valley Forge Prayer.jpg"/>
          <p:cNvPicPr>
            <a:picLocks noChangeAspect="1"/>
          </p:cNvPicPr>
          <p:nvPr/>
        </p:nvPicPr>
        <p:blipFill>
          <a:blip r:embed="rId55" cstate="print"/>
          <a:srcRect b="7143"/>
          <a:stretch>
            <a:fillRect/>
          </a:stretch>
        </p:blipFill>
        <p:spPr bwMode="auto">
          <a:xfrm>
            <a:off x="1752600" y="2362200"/>
            <a:ext cx="3970338" cy="2286000"/>
          </a:xfrm>
          <a:prstGeom prst="rect">
            <a:avLst/>
          </a:prstGeom>
          <a:ln>
            <a:noFill/>
          </a:ln>
          <a:effectLst>
            <a:softEdge rad="112500"/>
          </a:effectLst>
        </p:spPr>
      </p:pic>
      <p:pic>
        <p:nvPicPr>
          <p:cNvPr id="59" name="Picture 58" descr="Vallley Forge von Steuben.jpg"/>
          <p:cNvPicPr>
            <a:picLocks noChangeAspect="1"/>
          </p:cNvPicPr>
          <p:nvPr/>
        </p:nvPicPr>
        <p:blipFill>
          <a:blip r:embed="rId56" cstate="print"/>
          <a:stretch>
            <a:fillRect/>
          </a:stretch>
        </p:blipFill>
        <p:spPr>
          <a:xfrm>
            <a:off x="2743200" y="3331092"/>
            <a:ext cx="3048000" cy="3526908"/>
          </a:xfrm>
          <a:prstGeom prst="rect">
            <a:avLst/>
          </a:prstGeom>
          <a:ln>
            <a:noFill/>
          </a:ln>
          <a:effectLst>
            <a:outerShdw blurRad="292100" dist="139700" dir="2700000" algn="tl" rotWithShape="0">
              <a:srgbClr val="333333">
                <a:alpha val="65000"/>
              </a:srgbClr>
            </a:outerShdw>
          </a:effectLst>
        </p:spPr>
      </p:pic>
      <p:pic>
        <p:nvPicPr>
          <p:cNvPr id="60" name="Picture 59" descr="Valley Forge 5.jpg"/>
          <p:cNvPicPr>
            <a:picLocks noChangeAspect="1"/>
          </p:cNvPicPr>
          <p:nvPr/>
        </p:nvPicPr>
        <p:blipFill>
          <a:blip r:embed="rId57" cstate="print"/>
          <a:stretch>
            <a:fillRect/>
          </a:stretch>
        </p:blipFill>
        <p:spPr>
          <a:xfrm>
            <a:off x="2057400" y="0"/>
            <a:ext cx="4887718" cy="2590800"/>
          </a:xfrm>
          <a:prstGeom prst="roundRect">
            <a:avLst/>
          </a:prstGeom>
        </p:spPr>
      </p:pic>
      <p:pic>
        <p:nvPicPr>
          <p:cNvPr id="61" name="Picture 60" descr="von Steuben.jpg"/>
          <p:cNvPicPr>
            <a:picLocks noChangeAspect="1"/>
          </p:cNvPicPr>
          <p:nvPr/>
        </p:nvPicPr>
        <p:blipFill>
          <a:blip r:embed="rId58" cstate="print"/>
          <a:stretch>
            <a:fillRect/>
          </a:stretch>
        </p:blipFill>
        <p:spPr>
          <a:xfrm>
            <a:off x="6858000" y="0"/>
            <a:ext cx="2286000" cy="2720530"/>
          </a:xfrm>
          <a:prstGeom prst="rect">
            <a:avLst/>
          </a:prstGeom>
          <a:ln>
            <a:noFill/>
          </a:ln>
          <a:effectLst>
            <a:softEdge rad="112500"/>
          </a:effectLst>
        </p:spPr>
      </p:pic>
      <p:pic>
        <p:nvPicPr>
          <p:cNvPr id="62" name="Picture 61" descr="British camp.jpg"/>
          <p:cNvPicPr>
            <a:picLocks noChangeAspect="1"/>
          </p:cNvPicPr>
          <p:nvPr/>
        </p:nvPicPr>
        <p:blipFill>
          <a:blip r:embed="rId59" cstate="print"/>
          <a:stretch>
            <a:fillRect/>
          </a:stretch>
        </p:blipFill>
        <p:spPr>
          <a:xfrm>
            <a:off x="0" y="4191000"/>
            <a:ext cx="4724400" cy="2401292"/>
          </a:xfrm>
          <a:prstGeom prst="roundRect">
            <a:avLst/>
          </a:prstGeom>
        </p:spPr>
      </p:pic>
      <p:pic>
        <p:nvPicPr>
          <p:cNvPr id="63" name="Picture 62" descr="Patrick Henry 4.jpg"/>
          <p:cNvPicPr>
            <a:picLocks noChangeAspect="1"/>
          </p:cNvPicPr>
          <p:nvPr/>
        </p:nvPicPr>
        <p:blipFill>
          <a:blip r:embed="rId60" cstate="print"/>
          <a:srcRect/>
          <a:stretch>
            <a:fillRect/>
          </a:stretch>
        </p:blipFill>
        <p:spPr bwMode="auto">
          <a:xfrm>
            <a:off x="5732463" y="2927350"/>
            <a:ext cx="3411537" cy="3930650"/>
          </a:xfrm>
          <a:prstGeom prst="rect">
            <a:avLst/>
          </a:prstGeom>
          <a:noFill/>
          <a:ln w="9525">
            <a:noFill/>
            <a:miter lim="800000"/>
            <a:headEnd/>
            <a:tailEnd/>
          </a:ln>
        </p:spPr>
      </p:pic>
      <p:pic>
        <p:nvPicPr>
          <p:cNvPr id="64" name="Picture 63" descr="lg_yorktown.jpg"/>
          <p:cNvPicPr>
            <a:picLocks noChangeAspect="1"/>
          </p:cNvPicPr>
          <p:nvPr/>
        </p:nvPicPr>
        <p:blipFill>
          <a:blip r:embed="rId61" cstate="print"/>
          <a:srcRect/>
          <a:stretch>
            <a:fillRect/>
          </a:stretch>
        </p:blipFill>
        <p:spPr bwMode="auto">
          <a:xfrm>
            <a:off x="4779963" y="0"/>
            <a:ext cx="4364037" cy="3505200"/>
          </a:xfrm>
          <a:prstGeom prst="rect">
            <a:avLst/>
          </a:prstGeom>
          <a:noFill/>
          <a:ln w="9525">
            <a:noFill/>
            <a:miter lim="800000"/>
            <a:headEnd/>
            <a:tailEnd/>
          </a:ln>
        </p:spPr>
      </p:pic>
      <p:pic>
        <p:nvPicPr>
          <p:cNvPr id="65" name="Picture 64" descr="Yorktown battle2.jpg"/>
          <p:cNvPicPr>
            <a:picLocks noChangeAspect="1"/>
          </p:cNvPicPr>
          <p:nvPr/>
        </p:nvPicPr>
        <p:blipFill>
          <a:blip r:embed="rId62" cstate="print"/>
          <a:srcRect/>
          <a:stretch>
            <a:fillRect/>
          </a:stretch>
        </p:blipFill>
        <p:spPr bwMode="auto">
          <a:xfrm>
            <a:off x="0" y="0"/>
            <a:ext cx="4872038" cy="3505200"/>
          </a:xfrm>
          <a:prstGeom prst="rect">
            <a:avLst/>
          </a:prstGeom>
          <a:noFill/>
          <a:ln w="9525">
            <a:noFill/>
            <a:miter lim="800000"/>
            <a:headEnd/>
            <a:tailEnd/>
          </a:ln>
        </p:spPr>
      </p:pic>
      <p:pic>
        <p:nvPicPr>
          <p:cNvPr id="66" name="Picture 65" descr="cornwallis-surrender.jpg"/>
          <p:cNvPicPr>
            <a:picLocks noChangeAspect="1"/>
          </p:cNvPicPr>
          <p:nvPr/>
        </p:nvPicPr>
        <p:blipFill>
          <a:blip r:embed="rId63" cstate="print"/>
          <a:srcRect/>
          <a:stretch>
            <a:fillRect/>
          </a:stretch>
        </p:blipFill>
        <p:spPr bwMode="auto">
          <a:xfrm>
            <a:off x="0" y="3065463"/>
            <a:ext cx="5749925" cy="3792537"/>
          </a:xfrm>
          <a:prstGeom prst="rect">
            <a:avLst/>
          </a:prstGeom>
          <a:noFill/>
          <a:ln w="9525">
            <a:noFill/>
            <a:miter lim="800000"/>
            <a:headEnd/>
            <a:tailEnd/>
          </a:ln>
        </p:spPr>
      </p:pic>
      <p:pic>
        <p:nvPicPr>
          <p:cNvPr id="67" name="Picture 66" descr="Betsy Ross Flag.jpg"/>
          <p:cNvPicPr>
            <a:picLocks noChangeAspect="1"/>
          </p:cNvPicPr>
          <p:nvPr/>
        </p:nvPicPr>
        <p:blipFill>
          <a:blip r:embed="rId2" cstate="print"/>
          <a:stretch>
            <a:fillRect/>
          </a:stretch>
        </p:blipFill>
        <p:spPr>
          <a:xfrm>
            <a:off x="3276600" y="2209800"/>
            <a:ext cx="2904565" cy="1524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2000"/>
                                        <p:tgtEl>
                                          <p:spTgt spid="7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0"/>
                                        <p:tgtEl>
                                          <p:spTgt spid="80"/>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3000"/>
                                        <p:tgtEl>
                                          <p:spTgt spid="81"/>
                                        </p:tgtEl>
                                      </p:cBhvr>
                                    </p:animEffect>
                                  </p:childTnLst>
                                </p:cTn>
                              </p:par>
                            </p:childTnLst>
                          </p:cTn>
                        </p:par>
                        <p:par>
                          <p:cTn id="16" fill="hold">
                            <p:stCondLst>
                              <p:cond delay="10000"/>
                            </p:stCondLst>
                            <p:childTnLst>
                              <p:par>
                                <p:cTn id="17" presetID="10" presetClass="entr" presetSubtype="0" fill="hold"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0"/>
                                        <p:tgtEl>
                                          <p:spTgt spid="82"/>
                                        </p:tgtEl>
                                      </p:cBhvr>
                                    </p:animEffect>
                                  </p:childTnLst>
                                </p:cTn>
                              </p:par>
                            </p:childTnLst>
                          </p:cTn>
                        </p:par>
                        <p:par>
                          <p:cTn id="20" fill="hold">
                            <p:stCondLst>
                              <p:cond delay="15000"/>
                            </p:stCondLst>
                            <p:childTnLst>
                              <p:par>
                                <p:cTn id="21" presetID="10" presetClass="entr" presetSubtype="0" fill="hold"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fade">
                                      <p:cBhvr>
                                        <p:cTn id="23" dur="3000"/>
                                        <p:tgtEl>
                                          <p:spTgt spid="83"/>
                                        </p:tgtEl>
                                      </p:cBhvr>
                                    </p:animEffect>
                                  </p:childTnLst>
                                </p:cTn>
                              </p:par>
                            </p:childTnLst>
                          </p:cTn>
                        </p:par>
                        <p:par>
                          <p:cTn id="24" fill="hold">
                            <p:stCondLst>
                              <p:cond delay="180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3000"/>
                                        <p:tgtEl>
                                          <p:spTgt spid="84"/>
                                        </p:tgtEl>
                                      </p:cBhvr>
                                    </p:animEffect>
                                  </p:childTnLst>
                                </p:cTn>
                              </p:par>
                            </p:childTnLst>
                          </p:cTn>
                        </p:par>
                        <p:par>
                          <p:cTn id="28" fill="hold">
                            <p:stCondLst>
                              <p:cond delay="21000"/>
                            </p:stCondLst>
                            <p:childTnLst>
                              <p:par>
                                <p:cTn id="29" presetID="10" presetClass="entr" presetSubtype="0" fill="hold"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3000"/>
                                        <p:tgtEl>
                                          <p:spTgt spid="85"/>
                                        </p:tgtEl>
                                      </p:cBhvr>
                                    </p:animEffect>
                                  </p:childTnLst>
                                </p:cTn>
                              </p:par>
                            </p:childTnLst>
                          </p:cTn>
                        </p:par>
                        <p:par>
                          <p:cTn id="32" fill="hold">
                            <p:stCondLst>
                              <p:cond delay="24000"/>
                            </p:stCondLst>
                            <p:childTnLst>
                              <p:par>
                                <p:cTn id="33" presetID="10" presetClass="entr" presetSubtype="0" fill="hold" nodeType="after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fade">
                                      <p:cBhvr>
                                        <p:cTn id="35" dur="3000"/>
                                        <p:tgtEl>
                                          <p:spTgt spid="86"/>
                                        </p:tgtEl>
                                      </p:cBhvr>
                                    </p:animEffect>
                                  </p:childTnLst>
                                </p:cTn>
                              </p:par>
                            </p:childTnLst>
                          </p:cTn>
                        </p:par>
                        <p:par>
                          <p:cTn id="36" fill="hold">
                            <p:stCondLst>
                              <p:cond delay="27000"/>
                            </p:stCondLst>
                            <p:childTnLst>
                              <p:par>
                                <p:cTn id="37" presetID="10" presetClass="entr" presetSubtype="0" fill="hold" nodeType="after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3000"/>
                                        <p:tgtEl>
                                          <p:spTgt spid="87"/>
                                        </p:tgtEl>
                                      </p:cBhvr>
                                    </p:animEffect>
                                  </p:childTnLst>
                                </p:cTn>
                              </p:par>
                            </p:childTnLst>
                          </p:cTn>
                        </p:par>
                        <p:par>
                          <p:cTn id="40" fill="hold">
                            <p:stCondLst>
                              <p:cond delay="300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3000"/>
                                        <p:tgtEl>
                                          <p:spTgt spid="19"/>
                                        </p:tgtEl>
                                      </p:cBhvr>
                                    </p:animEffect>
                                  </p:childTnLst>
                                </p:cTn>
                              </p:par>
                            </p:childTnLst>
                          </p:cTn>
                        </p:par>
                        <p:par>
                          <p:cTn id="44" fill="hold">
                            <p:stCondLst>
                              <p:cond delay="33000"/>
                            </p:stCondLst>
                            <p:childTnLst>
                              <p:par>
                                <p:cTn id="45" presetID="10" presetClass="entr" presetSubtype="0" fill="hold" nodeType="after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5000"/>
                                        <p:tgtEl>
                                          <p:spTgt spid="89"/>
                                        </p:tgtEl>
                                      </p:cBhvr>
                                    </p:animEffect>
                                  </p:childTnLst>
                                </p:cTn>
                              </p:par>
                            </p:childTnLst>
                          </p:cTn>
                        </p:par>
                        <p:par>
                          <p:cTn id="48" fill="hold">
                            <p:stCondLst>
                              <p:cond delay="38000"/>
                            </p:stCondLst>
                            <p:childTnLst>
                              <p:par>
                                <p:cTn id="49" presetID="10" presetClass="entr" presetSubtype="0" fill="hold"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3000"/>
                                        <p:tgtEl>
                                          <p:spTgt spid="91"/>
                                        </p:tgtEl>
                                      </p:cBhvr>
                                    </p:animEffect>
                                  </p:childTnLst>
                                </p:cTn>
                              </p:par>
                            </p:childTnLst>
                          </p:cTn>
                        </p:par>
                        <p:par>
                          <p:cTn id="52" fill="hold">
                            <p:stCondLst>
                              <p:cond delay="410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0"/>
                                        <p:tgtEl>
                                          <p:spTgt spid="18"/>
                                        </p:tgtEl>
                                      </p:cBhvr>
                                    </p:animEffect>
                                  </p:childTnLst>
                                </p:cTn>
                              </p:par>
                            </p:childTnLst>
                          </p:cTn>
                        </p:par>
                        <p:par>
                          <p:cTn id="56" fill="hold">
                            <p:stCondLst>
                              <p:cond delay="46000"/>
                            </p:stCondLst>
                            <p:childTnLst>
                              <p:par>
                                <p:cTn id="57" presetID="10"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3000"/>
                                        <p:tgtEl>
                                          <p:spTgt spid="20"/>
                                        </p:tgtEl>
                                      </p:cBhvr>
                                    </p:animEffect>
                                  </p:childTnLst>
                                </p:cTn>
                              </p:par>
                            </p:childTnLst>
                          </p:cTn>
                        </p:par>
                        <p:par>
                          <p:cTn id="60" fill="hold">
                            <p:stCondLst>
                              <p:cond delay="490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0"/>
                                        <p:tgtEl>
                                          <p:spTgt spid="21"/>
                                        </p:tgtEl>
                                      </p:cBhvr>
                                    </p:animEffect>
                                  </p:childTnLst>
                                </p:cTn>
                              </p:par>
                            </p:childTnLst>
                          </p:cTn>
                        </p:par>
                        <p:par>
                          <p:cTn id="64" fill="hold">
                            <p:stCondLst>
                              <p:cond delay="5400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3000"/>
                                        <p:tgtEl>
                                          <p:spTgt spid="22"/>
                                        </p:tgtEl>
                                      </p:cBhvr>
                                    </p:animEffect>
                                  </p:childTnLst>
                                </p:cTn>
                              </p:par>
                            </p:childTnLst>
                          </p:cTn>
                        </p:par>
                        <p:par>
                          <p:cTn id="68" fill="hold">
                            <p:stCondLst>
                              <p:cond delay="57000"/>
                            </p:stCondLst>
                            <p:childTnLst>
                              <p:par>
                                <p:cTn id="69" presetID="10" presetClass="entr" presetSubtype="0"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3000"/>
                                        <p:tgtEl>
                                          <p:spTgt spid="23"/>
                                        </p:tgtEl>
                                      </p:cBhvr>
                                    </p:animEffect>
                                  </p:childTnLst>
                                </p:cTn>
                              </p:par>
                            </p:childTnLst>
                          </p:cTn>
                        </p:par>
                        <p:par>
                          <p:cTn id="72" fill="hold">
                            <p:stCondLst>
                              <p:cond delay="60000"/>
                            </p:stCondLst>
                            <p:childTnLst>
                              <p:par>
                                <p:cTn id="73" presetID="10" presetClass="entr" presetSubtype="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3000"/>
                                        <p:tgtEl>
                                          <p:spTgt spid="24"/>
                                        </p:tgtEl>
                                      </p:cBhvr>
                                    </p:animEffect>
                                  </p:childTnLst>
                                </p:cTn>
                              </p:par>
                            </p:childTnLst>
                          </p:cTn>
                        </p:par>
                        <p:par>
                          <p:cTn id="76" fill="hold">
                            <p:stCondLst>
                              <p:cond delay="63000"/>
                            </p:stCondLst>
                            <p:childTnLst>
                              <p:par>
                                <p:cTn id="77" presetID="10" presetClass="entr" presetSubtype="0"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0"/>
                                        <p:tgtEl>
                                          <p:spTgt spid="25"/>
                                        </p:tgtEl>
                                      </p:cBhvr>
                                    </p:animEffect>
                                  </p:childTnLst>
                                </p:cTn>
                              </p:par>
                            </p:childTnLst>
                          </p:cTn>
                        </p:par>
                        <p:par>
                          <p:cTn id="80" fill="hold">
                            <p:stCondLst>
                              <p:cond delay="68000"/>
                            </p:stCondLst>
                            <p:childTnLst>
                              <p:par>
                                <p:cTn id="81" presetID="10" presetClass="entr" presetSubtype="0" fill="hold"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3000"/>
                                        <p:tgtEl>
                                          <p:spTgt spid="26"/>
                                        </p:tgtEl>
                                      </p:cBhvr>
                                    </p:animEffect>
                                  </p:childTnLst>
                                </p:cTn>
                              </p:par>
                            </p:childTnLst>
                          </p:cTn>
                        </p:par>
                        <p:par>
                          <p:cTn id="84" fill="hold">
                            <p:stCondLst>
                              <p:cond delay="7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0"/>
                                        <p:tgtEl>
                                          <p:spTgt spid="27"/>
                                        </p:tgtEl>
                                      </p:cBhvr>
                                    </p:animEffect>
                                  </p:childTnLst>
                                </p:cTn>
                              </p:par>
                            </p:childTnLst>
                          </p:cTn>
                        </p:par>
                        <p:par>
                          <p:cTn id="88" fill="hold">
                            <p:stCondLst>
                              <p:cond delay="76000"/>
                            </p:stCondLst>
                            <p:childTnLst>
                              <p:par>
                                <p:cTn id="89" presetID="10" presetClass="entr" presetSubtype="0"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3000"/>
                                        <p:tgtEl>
                                          <p:spTgt spid="28"/>
                                        </p:tgtEl>
                                      </p:cBhvr>
                                    </p:animEffect>
                                  </p:childTnLst>
                                </p:cTn>
                              </p:par>
                            </p:childTnLst>
                          </p:cTn>
                        </p:par>
                        <p:par>
                          <p:cTn id="92" fill="hold">
                            <p:stCondLst>
                              <p:cond delay="79000"/>
                            </p:stCondLst>
                            <p:childTnLst>
                              <p:par>
                                <p:cTn id="93" presetID="10" presetClass="entr" presetSubtype="0"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3000"/>
                                        <p:tgtEl>
                                          <p:spTgt spid="29"/>
                                        </p:tgtEl>
                                      </p:cBhvr>
                                    </p:animEffect>
                                  </p:childTnLst>
                                </p:cTn>
                              </p:par>
                            </p:childTnLst>
                          </p:cTn>
                        </p:par>
                        <p:par>
                          <p:cTn id="96" fill="hold">
                            <p:stCondLst>
                              <p:cond delay="82000"/>
                            </p:stCondLst>
                            <p:childTnLst>
                              <p:par>
                                <p:cTn id="97" presetID="10" presetClass="entr" presetSubtype="0" fill="hold"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5000"/>
                                        <p:tgtEl>
                                          <p:spTgt spid="30"/>
                                        </p:tgtEl>
                                      </p:cBhvr>
                                    </p:animEffect>
                                  </p:childTnLst>
                                </p:cTn>
                              </p:par>
                            </p:childTnLst>
                          </p:cTn>
                        </p:par>
                        <p:par>
                          <p:cTn id="100" fill="hold">
                            <p:stCondLst>
                              <p:cond delay="87000"/>
                            </p:stCondLst>
                            <p:childTnLst>
                              <p:par>
                                <p:cTn id="101" presetID="10" presetClass="entr" presetSubtype="0" fill="hold" nodeType="after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3000"/>
                                        <p:tgtEl>
                                          <p:spTgt spid="31"/>
                                        </p:tgtEl>
                                      </p:cBhvr>
                                    </p:animEffect>
                                  </p:childTnLst>
                                </p:cTn>
                              </p:par>
                            </p:childTnLst>
                          </p:cTn>
                        </p:par>
                        <p:par>
                          <p:cTn id="104" fill="hold">
                            <p:stCondLst>
                              <p:cond delay="90000"/>
                            </p:stCondLst>
                            <p:childTnLst>
                              <p:par>
                                <p:cTn id="105" presetID="10" presetClass="entr" presetSubtype="0" fill="hold" nodeType="after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3000"/>
                                        <p:tgtEl>
                                          <p:spTgt spid="32"/>
                                        </p:tgtEl>
                                      </p:cBhvr>
                                    </p:animEffect>
                                  </p:childTnLst>
                                </p:cTn>
                              </p:par>
                            </p:childTnLst>
                          </p:cTn>
                        </p:par>
                        <p:par>
                          <p:cTn id="108" fill="hold">
                            <p:stCondLst>
                              <p:cond delay="93000"/>
                            </p:stCondLst>
                            <p:childTnLst>
                              <p:par>
                                <p:cTn id="109" presetID="10" presetClass="entr" presetSubtype="0" fill="hold"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3000"/>
                                        <p:tgtEl>
                                          <p:spTgt spid="33"/>
                                        </p:tgtEl>
                                      </p:cBhvr>
                                    </p:animEffect>
                                  </p:childTnLst>
                                </p:cTn>
                              </p:par>
                            </p:childTnLst>
                          </p:cTn>
                        </p:par>
                        <p:par>
                          <p:cTn id="112" fill="hold">
                            <p:stCondLst>
                              <p:cond delay="96000"/>
                            </p:stCondLst>
                            <p:childTnLst>
                              <p:par>
                                <p:cTn id="113" presetID="10" presetClass="entr" presetSubtype="0"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3000"/>
                                        <p:tgtEl>
                                          <p:spTgt spid="34"/>
                                        </p:tgtEl>
                                      </p:cBhvr>
                                    </p:animEffect>
                                  </p:childTnLst>
                                </p:cTn>
                              </p:par>
                            </p:childTnLst>
                          </p:cTn>
                        </p:par>
                        <p:par>
                          <p:cTn id="116" fill="hold">
                            <p:stCondLst>
                              <p:cond delay="99000"/>
                            </p:stCondLst>
                            <p:childTnLst>
                              <p:par>
                                <p:cTn id="117" presetID="10" presetClass="entr" presetSubtype="0" fill="hold" nodeType="after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0"/>
                                        <p:tgtEl>
                                          <p:spTgt spid="35"/>
                                        </p:tgtEl>
                                      </p:cBhvr>
                                    </p:animEffect>
                                  </p:childTnLst>
                                </p:cTn>
                              </p:par>
                            </p:childTnLst>
                          </p:cTn>
                        </p:par>
                        <p:par>
                          <p:cTn id="120" fill="hold">
                            <p:stCondLst>
                              <p:cond delay="104000"/>
                            </p:stCondLst>
                            <p:childTnLst>
                              <p:par>
                                <p:cTn id="121" presetID="10" presetClass="entr" presetSubtype="0" fill="hold" nodeType="after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3000"/>
                                        <p:tgtEl>
                                          <p:spTgt spid="36"/>
                                        </p:tgtEl>
                                      </p:cBhvr>
                                    </p:animEffect>
                                  </p:childTnLst>
                                </p:cTn>
                              </p:par>
                            </p:childTnLst>
                          </p:cTn>
                        </p:par>
                        <p:par>
                          <p:cTn id="124" fill="hold">
                            <p:stCondLst>
                              <p:cond delay="107000"/>
                            </p:stCondLst>
                            <p:childTnLst>
                              <p:par>
                                <p:cTn id="125" presetID="10" presetClass="entr" presetSubtype="0" fill="hold" nodeType="after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fade">
                                      <p:cBhvr>
                                        <p:cTn id="127" dur="3000"/>
                                        <p:tgtEl>
                                          <p:spTgt spid="37"/>
                                        </p:tgtEl>
                                      </p:cBhvr>
                                    </p:animEffect>
                                  </p:childTnLst>
                                </p:cTn>
                              </p:par>
                            </p:childTnLst>
                          </p:cTn>
                        </p:par>
                        <p:par>
                          <p:cTn id="128" fill="hold">
                            <p:stCondLst>
                              <p:cond delay="110000"/>
                            </p:stCondLst>
                            <p:childTnLst>
                              <p:par>
                                <p:cTn id="129" presetID="10" presetClass="entr" presetSubtype="0" fill="hold" nodeType="after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3000"/>
                                        <p:tgtEl>
                                          <p:spTgt spid="38"/>
                                        </p:tgtEl>
                                      </p:cBhvr>
                                    </p:animEffect>
                                  </p:childTnLst>
                                </p:cTn>
                              </p:par>
                            </p:childTnLst>
                          </p:cTn>
                        </p:par>
                        <p:par>
                          <p:cTn id="132" fill="hold">
                            <p:stCondLst>
                              <p:cond delay="113000"/>
                            </p:stCondLst>
                            <p:childTnLst>
                              <p:par>
                                <p:cTn id="133" presetID="10" presetClass="entr" presetSubtype="0" fill="hold" nodeType="after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fade">
                                      <p:cBhvr>
                                        <p:cTn id="135" dur="3000"/>
                                        <p:tgtEl>
                                          <p:spTgt spid="39"/>
                                        </p:tgtEl>
                                      </p:cBhvr>
                                    </p:animEffect>
                                  </p:childTnLst>
                                </p:cTn>
                              </p:par>
                            </p:childTnLst>
                          </p:cTn>
                        </p:par>
                        <p:par>
                          <p:cTn id="136" fill="hold">
                            <p:stCondLst>
                              <p:cond delay="116000"/>
                            </p:stCondLst>
                            <p:childTnLst>
                              <p:par>
                                <p:cTn id="137" presetID="10" presetClass="entr" presetSubtype="0" fill="hold" nodeType="after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fade">
                                      <p:cBhvr>
                                        <p:cTn id="139" dur="3000"/>
                                        <p:tgtEl>
                                          <p:spTgt spid="40"/>
                                        </p:tgtEl>
                                      </p:cBhvr>
                                    </p:animEffect>
                                  </p:childTnLst>
                                </p:cTn>
                              </p:par>
                            </p:childTnLst>
                          </p:cTn>
                        </p:par>
                        <p:par>
                          <p:cTn id="140" fill="hold">
                            <p:stCondLst>
                              <p:cond delay="119000"/>
                            </p:stCondLst>
                            <p:childTnLst>
                              <p:par>
                                <p:cTn id="141" presetID="10" presetClass="entr" presetSubtype="0" fill="hold" nodeType="afterEffect">
                                  <p:stCondLst>
                                    <p:cond delay="0"/>
                                  </p:stCondLst>
                                  <p:childTnLst>
                                    <p:set>
                                      <p:cBhvr>
                                        <p:cTn id="142" dur="1" fill="hold">
                                          <p:stCondLst>
                                            <p:cond delay="0"/>
                                          </p:stCondLst>
                                        </p:cTn>
                                        <p:tgtEl>
                                          <p:spTgt spid="41"/>
                                        </p:tgtEl>
                                        <p:attrNameLst>
                                          <p:attrName>style.visibility</p:attrName>
                                        </p:attrNameLst>
                                      </p:cBhvr>
                                      <p:to>
                                        <p:strVal val="visible"/>
                                      </p:to>
                                    </p:set>
                                    <p:animEffect transition="in" filter="fade">
                                      <p:cBhvr>
                                        <p:cTn id="143" dur="5000"/>
                                        <p:tgtEl>
                                          <p:spTgt spid="41"/>
                                        </p:tgtEl>
                                      </p:cBhvr>
                                    </p:animEffect>
                                  </p:childTnLst>
                                </p:cTn>
                              </p:par>
                            </p:childTnLst>
                          </p:cTn>
                        </p:par>
                        <p:par>
                          <p:cTn id="144" fill="hold">
                            <p:stCondLst>
                              <p:cond delay="124000"/>
                            </p:stCondLst>
                            <p:childTnLst>
                              <p:par>
                                <p:cTn id="145" presetID="10" presetClass="entr" presetSubtype="0" fill="hold" nodeType="after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fade">
                                      <p:cBhvr>
                                        <p:cTn id="147" dur="3000"/>
                                        <p:tgtEl>
                                          <p:spTgt spid="42"/>
                                        </p:tgtEl>
                                      </p:cBhvr>
                                    </p:animEffect>
                                  </p:childTnLst>
                                </p:cTn>
                              </p:par>
                            </p:childTnLst>
                          </p:cTn>
                        </p:par>
                        <p:par>
                          <p:cTn id="148" fill="hold">
                            <p:stCondLst>
                              <p:cond delay="127000"/>
                            </p:stCondLst>
                            <p:childTnLst>
                              <p:par>
                                <p:cTn id="149" presetID="10" presetClass="entr" presetSubtype="0" fill="hold" nodeType="after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fade">
                                      <p:cBhvr>
                                        <p:cTn id="151" dur="3000"/>
                                        <p:tgtEl>
                                          <p:spTgt spid="43"/>
                                        </p:tgtEl>
                                      </p:cBhvr>
                                    </p:animEffect>
                                  </p:childTnLst>
                                </p:cTn>
                              </p:par>
                            </p:childTnLst>
                          </p:cTn>
                        </p:par>
                        <p:par>
                          <p:cTn id="152" fill="hold">
                            <p:stCondLst>
                              <p:cond delay="130000"/>
                            </p:stCondLst>
                            <p:childTnLst>
                              <p:par>
                                <p:cTn id="153" presetID="10" presetClass="entr" presetSubtype="0" fill="hold" nodeType="afterEffect">
                                  <p:stCondLst>
                                    <p:cond delay="0"/>
                                  </p:stCondLst>
                                  <p:childTnLst>
                                    <p:set>
                                      <p:cBhvr>
                                        <p:cTn id="154" dur="1" fill="hold">
                                          <p:stCondLst>
                                            <p:cond delay="0"/>
                                          </p:stCondLst>
                                        </p:cTn>
                                        <p:tgtEl>
                                          <p:spTgt spid="44"/>
                                        </p:tgtEl>
                                        <p:attrNameLst>
                                          <p:attrName>style.visibility</p:attrName>
                                        </p:attrNameLst>
                                      </p:cBhvr>
                                      <p:to>
                                        <p:strVal val="visible"/>
                                      </p:to>
                                    </p:set>
                                    <p:animEffect transition="in" filter="fade">
                                      <p:cBhvr>
                                        <p:cTn id="155" dur="3000"/>
                                        <p:tgtEl>
                                          <p:spTgt spid="44"/>
                                        </p:tgtEl>
                                      </p:cBhvr>
                                    </p:animEffect>
                                  </p:childTnLst>
                                </p:cTn>
                              </p:par>
                            </p:childTnLst>
                          </p:cTn>
                        </p:par>
                        <p:par>
                          <p:cTn id="156" fill="hold">
                            <p:stCondLst>
                              <p:cond delay="133000"/>
                            </p:stCondLst>
                            <p:childTnLst>
                              <p:par>
                                <p:cTn id="157" presetID="10" presetClass="entr" presetSubtype="0" fill="hold" nodeType="after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3000"/>
                                        <p:tgtEl>
                                          <p:spTgt spid="45"/>
                                        </p:tgtEl>
                                      </p:cBhvr>
                                    </p:animEffect>
                                  </p:childTnLst>
                                </p:cTn>
                              </p:par>
                            </p:childTnLst>
                          </p:cTn>
                        </p:par>
                        <p:par>
                          <p:cTn id="160" fill="hold">
                            <p:stCondLst>
                              <p:cond delay="136000"/>
                            </p:stCondLst>
                            <p:childTnLst>
                              <p:par>
                                <p:cTn id="161" presetID="10" presetClass="entr" presetSubtype="0" fill="hold" nodeType="afterEffect">
                                  <p:stCondLst>
                                    <p:cond delay="0"/>
                                  </p:stCondLst>
                                  <p:childTnLst>
                                    <p:set>
                                      <p:cBhvr>
                                        <p:cTn id="162" dur="1" fill="hold">
                                          <p:stCondLst>
                                            <p:cond delay="0"/>
                                          </p:stCondLst>
                                        </p:cTn>
                                        <p:tgtEl>
                                          <p:spTgt spid="46"/>
                                        </p:tgtEl>
                                        <p:attrNameLst>
                                          <p:attrName>style.visibility</p:attrName>
                                        </p:attrNameLst>
                                      </p:cBhvr>
                                      <p:to>
                                        <p:strVal val="visible"/>
                                      </p:to>
                                    </p:set>
                                    <p:animEffect transition="in" filter="fade">
                                      <p:cBhvr>
                                        <p:cTn id="163" dur="3000"/>
                                        <p:tgtEl>
                                          <p:spTgt spid="46"/>
                                        </p:tgtEl>
                                      </p:cBhvr>
                                    </p:animEffect>
                                  </p:childTnLst>
                                </p:cTn>
                              </p:par>
                            </p:childTnLst>
                          </p:cTn>
                        </p:par>
                        <p:par>
                          <p:cTn id="164" fill="hold">
                            <p:stCondLst>
                              <p:cond delay="139000"/>
                            </p:stCondLst>
                            <p:childTnLst>
                              <p:par>
                                <p:cTn id="165" presetID="10" presetClass="entr" presetSubtype="0" fill="hold" nodeType="afterEffect">
                                  <p:stCondLst>
                                    <p:cond delay="0"/>
                                  </p:stCondLst>
                                  <p:childTnLst>
                                    <p:set>
                                      <p:cBhvr>
                                        <p:cTn id="166" dur="1" fill="hold">
                                          <p:stCondLst>
                                            <p:cond delay="0"/>
                                          </p:stCondLst>
                                        </p:cTn>
                                        <p:tgtEl>
                                          <p:spTgt spid="47"/>
                                        </p:tgtEl>
                                        <p:attrNameLst>
                                          <p:attrName>style.visibility</p:attrName>
                                        </p:attrNameLst>
                                      </p:cBhvr>
                                      <p:to>
                                        <p:strVal val="visible"/>
                                      </p:to>
                                    </p:set>
                                    <p:animEffect transition="in" filter="fade">
                                      <p:cBhvr>
                                        <p:cTn id="167" dur="5000"/>
                                        <p:tgtEl>
                                          <p:spTgt spid="47"/>
                                        </p:tgtEl>
                                      </p:cBhvr>
                                    </p:animEffect>
                                  </p:childTnLst>
                                </p:cTn>
                              </p:par>
                            </p:childTnLst>
                          </p:cTn>
                        </p:par>
                        <p:par>
                          <p:cTn id="168" fill="hold">
                            <p:stCondLst>
                              <p:cond delay="144000"/>
                            </p:stCondLst>
                            <p:childTnLst>
                              <p:par>
                                <p:cTn id="169" presetID="10" presetClass="entr" presetSubtype="0" fill="hold" nodeType="after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fade">
                                      <p:cBhvr>
                                        <p:cTn id="171" dur="3000"/>
                                        <p:tgtEl>
                                          <p:spTgt spid="48"/>
                                        </p:tgtEl>
                                      </p:cBhvr>
                                    </p:animEffect>
                                  </p:childTnLst>
                                </p:cTn>
                              </p:par>
                            </p:childTnLst>
                          </p:cTn>
                        </p:par>
                        <p:par>
                          <p:cTn id="172" fill="hold">
                            <p:stCondLst>
                              <p:cond delay="147000"/>
                            </p:stCondLst>
                            <p:childTnLst>
                              <p:par>
                                <p:cTn id="173" presetID="10" presetClass="entr" presetSubtype="0" fill="hold" nodeType="afterEffect">
                                  <p:stCondLst>
                                    <p:cond delay="0"/>
                                  </p:stCondLst>
                                  <p:childTnLst>
                                    <p:set>
                                      <p:cBhvr>
                                        <p:cTn id="174" dur="1" fill="hold">
                                          <p:stCondLst>
                                            <p:cond delay="0"/>
                                          </p:stCondLst>
                                        </p:cTn>
                                        <p:tgtEl>
                                          <p:spTgt spid="49"/>
                                        </p:tgtEl>
                                        <p:attrNameLst>
                                          <p:attrName>style.visibility</p:attrName>
                                        </p:attrNameLst>
                                      </p:cBhvr>
                                      <p:to>
                                        <p:strVal val="visible"/>
                                      </p:to>
                                    </p:set>
                                    <p:animEffect transition="in" filter="fade">
                                      <p:cBhvr>
                                        <p:cTn id="175" dur="3000"/>
                                        <p:tgtEl>
                                          <p:spTgt spid="49"/>
                                        </p:tgtEl>
                                      </p:cBhvr>
                                    </p:animEffect>
                                  </p:childTnLst>
                                </p:cTn>
                              </p:par>
                            </p:childTnLst>
                          </p:cTn>
                        </p:par>
                        <p:par>
                          <p:cTn id="176" fill="hold">
                            <p:stCondLst>
                              <p:cond delay="150000"/>
                            </p:stCondLst>
                            <p:childTnLst>
                              <p:par>
                                <p:cTn id="177" presetID="10" presetClass="entr" presetSubtype="0" fill="hold" nodeType="afterEffect">
                                  <p:stCondLst>
                                    <p:cond delay="0"/>
                                  </p:stCondLst>
                                  <p:childTnLst>
                                    <p:set>
                                      <p:cBhvr>
                                        <p:cTn id="178" dur="1" fill="hold">
                                          <p:stCondLst>
                                            <p:cond delay="0"/>
                                          </p:stCondLst>
                                        </p:cTn>
                                        <p:tgtEl>
                                          <p:spTgt spid="50"/>
                                        </p:tgtEl>
                                        <p:attrNameLst>
                                          <p:attrName>style.visibility</p:attrName>
                                        </p:attrNameLst>
                                      </p:cBhvr>
                                      <p:to>
                                        <p:strVal val="visible"/>
                                      </p:to>
                                    </p:set>
                                    <p:animEffect transition="in" filter="fade">
                                      <p:cBhvr>
                                        <p:cTn id="179" dur="3000"/>
                                        <p:tgtEl>
                                          <p:spTgt spid="50"/>
                                        </p:tgtEl>
                                      </p:cBhvr>
                                    </p:animEffect>
                                  </p:childTnLst>
                                </p:cTn>
                              </p:par>
                            </p:childTnLst>
                          </p:cTn>
                        </p:par>
                        <p:par>
                          <p:cTn id="180" fill="hold">
                            <p:stCondLst>
                              <p:cond delay="153000"/>
                            </p:stCondLst>
                            <p:childTnLst>
                              <p:par>
                                <p:cTn id="181" presetID="10" presetClass="entr" presetSubtype="0" fill="hold" nodeType="afterEffect">
                                  <p:stCondLst>
                                    <p:cond delay="0"/>
                                  </p:stCondLst>
                                  <p:childTnLst>
                                    <p:set>
                                      <p:cBhvr>
                                        <p:cTn id="182" dur="1" fill="hold">
                                          <p:stCondLst>
                                            <p:cond delay="0"/>
                                          </p:stCondLst>
                                        </p:cTn>
                                        <p:tgtEl>
                                          <p:spTgt spid="51"/>
                                        </p:tgtEl>
                                        <p:attrNameLst>
                                          <p:attrName>style.visibility</p:attrName>
                                        </p:attrNameLst>
                                      </p:cBhvr>
                                      <p:to>
                                        <p:strVal val="visible"/>
                                      </p:to>
                                    </p:set>
                                    <p:animEffect transition="in" filter="fade">
                                      <p:cBhvr>
                                        <p:cTn id="183" dur="3000"/>
                                        <p:tgtEl>
                                          <p:spTgt spid="51"/>
                                        </p:tgtEl>
                                      </p:cBhvr>
                                    </p:animEffect>
                                  </p:childTnLst>
                                </p:cTn>
                              </p:par>
                            </p:childTnLst>
                          </p:cTn>
                        </p:par>
                        <p:par>
                          <p:cTn id="184" fill="hold">
                            <p:stCondLst>
                              <p:cond delay="156000"/>
                            </p:stCondLst>
                            <p:childTnLst>
                              <p:par>
                                <p:cTn id="185" presetID="10" presetClass="entr" presetSubtype="0" fill="hold" nodeType="afterEffect">
                                  <p:stCondLst>
                                    <p:cond delay="0"/>
                                  </p:stCondLst>
                                  <p:childTnLst>
                                    <p:set>
                                      <p:cBhvr>
                                        <p:cTn id="186" dur="1" fill="hold">
                                          <p:stCondLst>
                                            <p:cond delay="0"/>
                                          </p:stCondLst>
                                        </p:cTn>
                                        <p:tgtEl>
                                          <p:spTgt spid="52"/>
                                        </p:tgtEl>
                                        <p:attrNameLst>
                                          <p:attrName>style.visibility</p:attrName>
                                        </p:attrNameLst>
                                      </p:cBhvr>
                                      <p:to>
                                        <p:strVal val="visible"/>
                                      </p:to>
                                    </p:set>
                                    <p:animEffect transition="in" filter="fade">
                                      <p:cBhvr>
                                        <p:cTn id="187" dur="3000"/>
                                        <p:tgtEl>
                                          <p:spTgt spid="52"/>
                                        </p:tgtEl>
                                      </p:cBhvr>
                                    </p:animEffect>
                                  </p:childTnLst>
                                </p:cTn>
                              </p:par>
                            </p:childTnLst>
                          </p:cTn>
                        </p:par>
                        <p:par>
                          <p:cTn id="188" fill="hold">
                            <p:stCondLst>
                              <p:cond delay="159000"/>
                            </p:stCondLst>
                            <p:childTnLst>
                              <p:par>
                                <p:cTn id="189" presetID="10" presetClass="entr" presetSubtype="0" fill="hold" nodeType="afterEffect">
                                  <p:stCondLst>
                                    <p:cond delay="0"/>
                                  </p:stCondLst>
                                  <p:childTnLst>
                                    <p:set>
                                      <p:cBhvr>
                                        <p:cTn id="190" dur="1" fill="hold">
                                          <p:stCondLst>
                                            <p:cond delay="0"/>
                                          </p:stCondLst>
                                        </p:cTn>
                                        <p:tgtEl>
                                          <p:spTgt spid="53"/>
                                        </p:tgtEl>
                                        <p:attrNameLst>
                                          <p:attrName>style.visibility</p:attrName>
                                        </p:attrNameLst>
                                      </p:cBhvr>
                                      <p:to>
                                        <p:strVal val="visible"/>
                                      </p:to>
                                    </p:set>
                                    <p:animEffect transition="in" filter="fade">
                                      <p:cBhvr>
                                        <p:cTn id="191" dur="3000"/>
                                        <p:tgtEl>
                                          <p:spTgt spid="53"/>
                                        </p:tgtEl>
                                      </p:cBhvr>
                                    </p:animEffect>
                                  </p:childTnLst>
                                </p:cTn>
                              </p:par>
                            </p:childTnLst>
                          </p:cTn>
                        </p:par>
                        <p:par>
                          <p:cTn id="192" fill="hold">
                            <p:stCondLst>
                              <p:cond delay="162000"/>
                            </p:stCondLst>
                            <p:childTnLst>
                              <p:par>
                                <p:cTn id="193" presetID="10" presetClass="entr" presetSubtype="0" fill="hold" nodeType="afterEffect">
                                  <p:stCondLst>
                                    <p:cond delay="0"/>
                                  </p:stCondLst>
                                  <p:childTnLst>
                                    <p:set>
                                      <p:cBhvr>
                                        <p:cTn id="194" dur="1" fill="hold">
                                          <p:stCondLst>
                                            <p:cond delay="0"/>
                                          </p:stCondLst>
                                        </p:cTn>
                                        <p:tgtEl>
                                          <p:spTgt spid="54"/>
                                        </p:tgtEl>
                                        <p:attrNameLst>
                                          <p:attrName>style.visibility</p:attrName>
                                        </p:attrNameLst>
                                      </p:cBhvr>
                                      <p:to>
                                        <p:strVal val="visible"/>
                                      </p:to>
                                    </p:set>
                                    <p:animEffect transition="in" filter="fade">
                                      <p:cBhvr>
                                        <p:cTn id="195" dur="3000"/>
                                        <p:tgtEl>
                                          <p:spTgt spid="54"/>
                                        </p:tgtEl>
                                      </p:cBhvr>
                                    </p:animEffect>
                                  </p:childTnLst>
                                </p:cTn>
                              </p:par>
                            </p:childTnLst>
                          </p:cTn>
                        </p:par>
                        <p:par>
                          <p:cTn id="196" fill="hold">
                            <p:stCondLst>
                              <p:cond delay="165000"/>
                            </p:stCondLst>
                            <p:childTnLst>
                              <p:par>
                                <p:cTn id="197" presetID="10" presetClass="entr" presetSubtype="0" fill="hold" nodeType="afterEffect">
                                  <p:stCondLst>
                                    <p:cond delay="0"/>
                                  </p:stCondLst>
                                  <p:childTnLst>
                                    <p:set>
                                      <p:cBhvr>
                                        <p:cTn id="198" dur="1" fill="hold">
                                          <p:stCondLst>
                                            <p:cond delay="0"/>
                                          </p:stCondLst>
                                        </p:cTn>
                                        <p:tgtEl>
                                          <p:spTgt spid="55"/>
                                        </p:tgtEl>
                                        <p:attrNameLst>
                                          <p:attrName>style.visibility</p:attrName>
                                        </p:attrNameLst>
                                      </p:cBhvr>
                                      <p:to>
                                        <p:strVal val="visible"/>
                                      </p:to>
                                    </p:set>
                                    <p:animEffect transition="in" filter="fade">
                                      <p:cBhvr>
                                        <p:cTn id="199" dur="3000"/>
                                        <p:tgtEl>
                                          <p:spTgt spid="55"/>
                                        </p:tgtEl>
                                      </p:cBhvr>
                                    </p:animEffect>
                                  </p:childTnLst>
                                </p:cTn>
                              </p:par>
                            </p:childTnLst>
                          </p:cTn>
                        </p:par>
                        <p:par>
                          <p:cTn id="200" fill="hold">
                            <p:stCondLst>
                              <p:cond delay="168000"/>
                            </p:stCondLst>
                            <p:childTnLst>
                              <p:par>
                                <p:cTn id="201" presetID="10" presetClass="entr" presetSubtype="0" fill="hold" nodeType="afterEffect">
                                  <p:stCondLst>
                                    <p:cond delay="0"/>
                                  </p:stCondLst>
                                  <p:childTnLst>
                                    <p:set>
                                      <p:cBhvr>
                                        <p:cTn id="202" dur="1" fill="hold">
                                          <p:stCondLst>
                                            <p:cond delay="0"/>
                                          </p:stCondLst>
                                        </p:cTn>
                                        <p:tgtEl>
                                          <p:spTgt spid="56"/>
                                        </p:tgtEl>
                                        <p:attrNameLst>
                                          <p:attrName>style.visibility</p:attrName>
                                        </p:attrNameLst>
                                      </p:cBhvr>
                                      <p:to>
                                        <p:strVal val="visible"/>
                                      </p:to>
                                    </p:set>
                                    <p:animEffect transition="in" filter="fade">
                                      <p:cBhvr>
                                        <p:cTn id="203" dur="3000"/>
                                        <p:tgtEl>
                                          <p:spTgt spid="56"/>
                                        </p:tgtEl>
                                      </p:cBhvr>
                                    </p:animEffect>
                                  </p:childTnLst>
                                </p:cTn>
                              </p:par>
                            </p:childTnLst>
                          </p:cTn>
                        </p:par>
                        <p:par>
                          <p:cTn id="204" fill="hold">
                            <p:stCondLst>
                              <p:cond delay="171000"/>
                            </p:stCondLst>
                            <p:childTnLst>
                              <p:par>
                                <p:cTn id="205" presetID="10" presetClass="entr" presetSubtype="0" fill="hold" nodeType="afterEffect">
                                  <p:stCondLst>
                                    <p:cond delay="0"/>
                                  </p:stCondLst>
                                  <p:childTnLst>
                                    <p:set>
                                      <p:cBhvr>
                                        <p:cTn id="206" dur="1" fill="hold">
                                          <p:stCondLst>
                                            <p:cond delay="0"/>
                                          </p:stCondLst>
                                        </p:cTn>
                                        <p:tgtEl>
                                          <p:spTgt spid="57"/>
                                        </p:tgtEl>
                                        <p:attrNameLst>
                                          <p:attrName>style.visibility</p:attrName>
                                        </p:attrNameLst>
                                      </p:cBhvr>
                                      <p:to>
                                        <p:strVal val="visible"/>
                                      </p:to>
                                    </p:set>
                                    <p:animEffect transition="in" filter="fade">
                                      <p:cBhvr>
                                        <p:cTn id="207" dur="3000"/>
                                        <p:tgtEl>
                                          <p:spTgt spid="57"/>
                                        </p:tgtEl>
                                      </p:cBhvr>
                                    </p:animEffect>
                                  </p:childTnLst>
                                </p:cTn>
                              </p:par>
                            </p:childTnLst>
                          </p:cTn>
                        </p:par>
                        <p:par>
                          <p:cTn id="208" fill="hold">
                            <p:stCondLst>
                              <p:cond delay="174000"/>
                            </p:stCondLst>
                            <p:childTnLst>
                              <p:par>
                                <p:cTn id="209" presetID="10" presetClass="entr" presetSubtype="0" fill="hold" nodeType="afterEffect">
                                  <p:stCondLst>
                                    <p:cond delay="0"/>
                                  </p:stCondLst>
                                  <p:childTnLst>
                                    <p:set>
                                      <p:cBhvr>
                                        <p:cTn id="210" dur="1" fill="hold">
                                          <p:stCondLst>
                                            <p:cond delay="0"/>
                                          </p:stCondLst>
                                        </p:cTn>
                                        <p:tgtEl>
                                          <p:spTgt spid="58"/>
                                        </p:tgtEl>
                                        <p:attrNameLst>
                                          <p:attrName>style.visibility</p:attrName>
                                        </p:attrNameLst>
                                      </p:cBhvr>
                                      <p:to>
                                        <p:strVal val="visible"/>
                                      </p:to>
                                    </p:set>
                                    <p:animEffect transition="in" filter="fade">
                                      <p:cBhvr>
                                        <p:cTn id="211" dur="3000"/>
                                        <p:tgtEl>
                                          <p:spTgt spid="58"/>
                                        </p:tgtEl>
                                      </p:cBhvr>
                                    </p:animEffect>
                                  </p:childTnLst>
                                </p:cTn>
                              </p:par>
                            </p:childTnLst>
                          </p:cTn>
                        </p:par>
                        <p:par>
                          <p:cTn id="212" fill="hold">
                            <p:stCondLst>
                              <p:cond delay="177000"/>
                            </p:stCondLst>
                            <p:childTnLst>
                              <p:par>
                                <p:cTn id="213" presetID="10" presetClass="entr" presetSubtype="0" fill="hold" nodeType="afterEffect">
                                  <p:stCondLst>
                                    <p:cond delay="0"/>
                                  </p:stCondLst>
                                  <p:childTnLst>
                                    <p:set>
                                      <p:cBhvr>
                                        <p:cTn id="214" dur="1" fill="hold">
                                          <p:stCondLst>
                                            <p:cond delay="0"/>
                                          </p:stCondLst>
                                        </p:cTn>
                                        <p:tgtEl>
                                          <p:spTgt spid="59"/>
                                        </p:tgtEl>
                                        <p:attrNameLst>
                                          <p:attrName>style.visibility</p:attrName>
                                        </p:attrNameLst>
                                      </p:cBhvr>
                                      <p:to>
                                        <p:strVal val="visible"/>
                                      </p:to>
                                    </p:set>
                                    <p:animEffect transition="in" filter="fade">
                                      <p:cBhvr>
                                        <p:cTn id="215" dur="3000"/>
                                        <p:tgtEl>
                                          <p:spTgt spid="59"/>
                                        </p:tgtEl>
                                      </p:cBhvr>
                                    </p:animEffect>
                                  </p:childTnLst>
                                </p:cTn>
                              </p:par>
                            </p:childTnLst>
                          </p:cTn>
                        </p:par>
                        <p:par>
                          <p:cTn id="216" fill="hold">
                            <p:stCondLst>
                              <p:cond delay="180000"/>
                            </p:stCondLst>
                            <p:childTnLst>
                              <p:par>
                                <p:cTn id="217" presetID="10" presetClass="entr" presetSubtype="0" fill="hold" nodeType="afterEffect">
                                  <p:stCondLst>
                                    <p:cond delay="0"/>
                                  </p:stCondLst>
                                  <p:childTnLst>
                                    <p:set>
                                      <p:cBhvr>
                                        <p:cTn id="218" dur="1" fill="hold">
                                          <p:stCondLst>
                                            <p:cond delay="0"/>
                                          </p:stCondLst>
                                        </p:cTn>
                                        <p:tgtEl>
                                          <p:spTgt spid="60"/>
                                        </p:tgtEl>
                                        <p:attrNameLst>
                                          <p:attrName>style.visibility</p:attrName>
                                        </p:attrNameLst>
                                      </p:cBhvr>
                                      <p:to>
                                        <p:strVal val="visible"/>
                                      </p:to>
                                    </p:set>
                                    <p:animEffect transition="in" filter="fade">
                                      <p:cBhvr>
                                        <p:cTn id="219" dur="3000"/>
                                        <p:tgtEl>
                                          <p:spTgt spid="60"/>
                                        </p:tgtEl>
                                      </p:cBhvr>
                                    </p:animEffect>
                                  </p:childTnLst>
                                </p:cTn>
                              </p:par>
                            </p:childTnLst>
                          </p:cTn>
                        </p:par>
                        <p:par>
                          <p:cTn id="220" fill="hold">
                            <p:stCondLst>
                              <p:cond delay="183000"/>
                            </p:stCondLst>
                            <p:childTnLst>
                              <p:par>
                                <p:cTn id="221" presetID="10" presetClass="entr" presetSubtype="0" fill="hold" nodeType="afterEffect">
                                  <p:stCondLst>
                                    <p:cond delay="0"/>
                                  </p:stCondLst>
                                  <p:childTnLst>
                                    <p:set>
                                      <p:cBhvr>
                                        <p:cTn id="222" dur="1" fill="hold">
                                          <p:stCondLst>
                                            <p:cond delay="0"/>
                                          </p:stCondLst>
                                        </p:cTn>
                                        <p:tgtEl>
                                          <p:spTgt spid="61"/>
                                        </p:tgtEl>
                                        <p:attrNameLst>
                                          <p:attrName>style.visibility</p:attrName>
                                        </p:attrNameLst>
                                      </p:cBhvr>
                                      <p:to>
                                        <p:strVal val="visible"/>
                                      </p:to>
                                    </p:set>
                                    <p:animEffect transition="in" filter="fade">
                                      <p:cBhvr>
                                        <p:cTn id="223" dur="3000"/>
                                        <p:tgtEl>
                                          <p:spTgt spid="61"/>
                                        </p:tgtEl>
                                      </p:cBhvr>
                                    </p:animEffect>
                                  </p:childTnLst>
                                </p:cTn>
                              </p:par>
                            </p:childTnLst>
                          </p:cTn>
                        </p:par>
                        <p:par>
                          <p:cTn id="224" fill="hold">
                            <p:stCondLst>
                              <p:cond delay="186000"/>
                            </p:stCondLst>
                            <p:childTnLst>
                              <p:par>
                                <p:cTn id="225" presetID="10" presetClass="entr" presetSubtype="0" fill="hold" nodeType="afterEffect">
                                  <p:stCondLst>
                                    <p:cond delay="0"/>
                                  </p:stCondLst>
                                  <p:childTnLst>
                                    <p:set>
                                      <p:cBhvr>
                                        <p:cTn id="226" dur="1" fill="hold">
                                          <p:stCondLst>
                                            <p:cond delay="0"/>
                                          </p:stCondLst>
                                        </p:cTn>
                                        <p:tgtEl>
                                          <p:spTgt spid="62"/>
                                        </p:tgtEl>
                                        <p:attrNameLst>
                                          <p:attrName>style.visibility</p:attrName>
                                        </p:attrNameLst>
                                      </p:cBhvr>
                                      <p:to>
                                        <p:strVal val="visible"/>
                                      </p:to>
                                    </p:set>
                                    <p:animEffect transition="in" filter="fade">
                                      <p:cBhvr>
                                        <p:cTn id="227" dur="3000"/>
                                        <p:tgtEl>
                                          <p:spTgt spid="62"/>
                                        </p:tgtEl>
                                      </p:cBhvr>
                                    </p:animEffect>
                                  </p:childTnLst>
                                </p:cTn>
                              </p:par>
                            </p:childTnLst>
                          </p:cTn>
                        </p:par>
                        <p:par>
                          <p:cTn id="228" fill="hold">
                            <p:stCondLst>
                              <p:cond delay="189000"/>
                            </p:stCondLst>
                            <p:childTnLst>
                              <p:par>
                                <p:cTn id="229" presetID="10" presetClass="entr" presetSubtype="0" fill="hold" nodeType="afterEffect">
                                  <p:stCondLst>
                                    <p:cond delay="0"/>
                                  </p:stCondLst>
                                  <p:childTnLst>
                                    <p:set>
                                      <p:cBhvr>
                                        <p:cTn id="230" dur="1" fill="hold">
                                          <p:stCondLst>
                                            <p:cond delay="0"/>
                                          </p:stCondLst>
                                        </p:cTn>
                                        <p:tgtEl>
                                          <p:spTgt spid="63"/>
                                        </p:tgtEl>
                                        <p:attrNameLst>
                                          <p:attrName>style.visibility</p:attrName>
                                        </p:attrNameLst>
                                      </p:cBhvr>
                                      <p:to>
                                        <p:strVal val="visible"/>
                                      </p:to>
                                    </p:set>
                                    <p:animEffect transition="in" filter="fade">
                                      <p:cBhvr>
                                        <p:cTn id="231" dur="5000"/>
                                        <p:tgtEl>
                                          <p:spTgt spid="63"/>
                                        </p:tgtEl>
                                      </p:cBhvr>
                                    </p:animEffect>
                                  </p:childTnLst>
                                </p:cTn>
                              </p:par>
                            </p:childTnLst>
                          </p:cTn>
                        </p:par>
                        <p:par>
                          <p:cTn id="232" fill="hold">
                            <p:stCondLst>
                              <p:cond delay="194000"/>
                            </p:stCondLst>
                            <p:childTnLst>
                              <p:par>
                                <p:cTn id="233" presetID="10" presetClass="entr" presetSubtype="0" fill="hold" nodeType="afterEffect">
                                  <p:stCondLst>
                                    <p:cond delay="0"/>
                                  </p:stCondLst>
                                  <p:childTnLst>
                                    <p:set>
                                      <p:cBhvr>
                                        <p:cTn id="234" dur="1" fill="hold">
                                          <p:stCondLst>
                                            <p:cond delay="0"/>
                                          </p:stCondLst>
                                        </p:cTn>
                                        <p:tgtEl>
                                          <p:spTgt spid="64"/>
                                        </p:tgtEl>
                                        <p:attrNameLst>
                                          <p:attrName>style.visibility</p:attrName>
                                        </p:attrNameLst>
                                      </p:cBhvr>
                                      <p:to>
                                        <p:strVal val="visible"/>
                                      </p:to>
                                    </p:set>
                                    <p:animEffect transition="in" filter="fade">
                                      <p:cBhvr>
                                        <p:cTn id="235" dur="5000"/>
                                        <p:tgtEl>
                                          <p:spTgt spid="64"/>
                                        </p:tgtEl>
                                      </p:cBhvr>
                                    </p:animEffect>
                                  </p:childTnLst>
                                </p:cTn>
                              </p:par>
                            </p:childTnLst>
                          </p:cTn>
                        </p:par>
                        <p:par>
                          <p:cTn id="236" fill="hold">
                            <p:stCondLst>
                              <p:cond delay="199000"/>
                            </p:stCondLst>
                            <p:childTnLst>
                              <p:par>
                                <p:cTn id="237" presetID="10" presetClass="entr" presetSubtype="0" fill="hold" nodeType="afterEffect">
                                  <p:stCondLst>
                                    <p:cond delay="0"/>
                                  </p:stCondLst>
                                  <p:childTnLst>
                                    <p:set>
                                      <p:cBhvr>
                                        <p:cTn id="238" dur="1" fill="hold">
                                          <p:stCondLst>
                                            <p:cond delay="0"/>
                                          </p:stCondLst>
                                        </p:cTn>
                                        <p:tgtEl>
                                          <p:spTgt spid="65"/>
                                        </p:tgtEl>
                                        <p:attrNameLst>
                                          <p:attrName>style.visibility</p:attrName>
                                        </p:attrNameLst>
                                      </p:cBhvr>
                                      <p:to>
                                        <p:strVal val="visible"/>
                                      </p:to>
                                    </p:set>
                                    <p:animEffect transition="in" filter="fade">
                                      <p:cBhvr>
                                        <p:cTn id="239" dur="5000"/>
                                        <p:tgtEl>
                                          <p:spTgt spid="65"/>
                                        </p:tgtEl>
                                      </p:cBhvr>
                                    </p:animEffect>
                                  </p:childTnLst>
                                </p:cTn>
                              </p:par>
                            </p:childTnLst>
                          </p:cTn>
                        </p:par>
                        <p:par>
                          <p:cTn id="240" fill="hold">
                            <p:stCondLst>
                              <p:cond delay="204000"/>
                            </p:stCondLst>
                            <p:childTnLst>
                              <p:par>
                                <p:cTn id="241" presetID="10" presetClass="entr" presetSubtype="0" fill="hold" nodeType="afterEffect">
                                  <p:stCondLst>
                                    <p:cond delay="0"/>
                                  </p:stCondLst>
                                  <p:childTnLst>
                                    <p:set>
                                      <p:cBhvr>
                                        <p:cTn id="242" dur="1" fill="hold">
                                          <p:stCondLst>
                                            <p:cond delay="0"/>
                                          </p:stCondLst>
                                        </p:cTn>
                                        <p:tgtEl>
                                          <p:spTgt spid="66"/>
                                        </p:tgtEl>
                                        <p:attrNameLst>
                                          <p:attrName>style.visibility</p:attrName>
                                        </p:attrNameLst>
                                      </p:cBhvr>
                                      <p:to>
                                        <p:strVal val="visible"/>
                                      </p:to>
                                    </p:set>
                                    <p:animEffect transition="in" filter="fade">
                                      <p:cBhvr>
                                        <p:cTn id="243" dur="5000"/>
                                        <p:tgtEl>
                                          <p:spTgt spid="66"/>
                                        </p:tgtEl>
                                      </p:cBhvr>
                                    </p:animEffect>
                                  </p:childTnLst>
                                </p:cTn>
                              </p:par>
                            </p:childTnLst>
                          </p:cTn>
                        </p:par>
                        <p:par>
                          <p:cTn id="244" fill="hold">
                            <p:stCondLst>
                              <p:cond delay="209000"/>
                            </p:stCondLst>
                            <p:childTnLst>
                              <p:par>
                                <p:cTn id="245" presetID="10" presetClass="entr" presetSubtype="0" fill="hold" nodeType="afterEffect">
                                  <p:stCondLst>
                                    <p:cond delay="0"/>
                                  </p:stCondLst>
                                  <p:childTnLst>
                                    <p:set>
                                      <p:cBhvr>
                                        <p:cTn id="246" dur="1" fill="hold">
                                          <p:stCondLst>
                                            <p:cond delay="0"/>
                                          </p:stCondLst>
                                        </p:cTn>
                                        <p:tgtEl>
                                          <p:spTgt spid="67"/>
                                        </p:tgtEl>
                                        <p:attrNameLst>
                                          <p:attrName>style.visibility</p:attrName>
                                        </p:attrNameLst>
                                      </p:cBhvr>
                                      <p:to>
                                        <p:strVal val="visible"/>
                                      </p:to>
                                    </p:set>
                                    <p:animEffect transition="in" filter="fade">
                                      <p:cBhvr>
                                        <p:cTn id="247" dur="5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5EE6B5CF-926B-4ABB-8B90-E9CDF9DA38D9}" type="slidenum">
              <a:rPr lang="en-US"/>
              <a:pPr>
                <a:defRPr/>
              </a:pPr>
              <a:t>40</a:t>
            </a:fld>
            <a:endParaRPr lang="en-US"/>
          </a:p>
        </p:txBody>
      </p:sp>
      <p:sp>
        <p:nvSpPr>
          <p:cNvPr id="17" name="TextBox 16"/>
          <p:cNvSpPr txBox="1">
            <a:spLocks noChangeArrowheads="1"/>
          </p:cNvSpPr>
          <p:nvPr/>
        </p:nvSpPr>
        <p:spPr bwMode="auto">
          <a:xfrm>
            <a:off x="609600" y="1143000"/>
            <a:ext cx="5029200" cy="523875"/>
          </a:xfrm>
          <a:prstGeom prst="rect">
            <a:avLst/>
          </a:prstGeom>
          <a:noFill/>
          <a:ln w="9525">
            <a:noFill/>
            <a:miter lim="800000"/>
            <a:headEnd/>
            <a:tailEnd/>
          </a:ln>
        </p:spPr>
        <p:txBody>
          <a:bodyPr>
            <a:spAutoFit/>
          </a:bodyPr>
          <a:lstStyle/>
          <a:p>
            <a:r>
              <a:rPr lang="en-US" sz="2800" b="1" dirty="0">
                <a:solidFill>
                  <a:srgbClr val="FF0000"/>
                </a:solidFill>
                <a:latin typeface="Calibri" pitchFamily="34" charset="0"/>
              </a:rPr>
              <a:t>Nathan Hale was in big trouble!</a:t>
            </a:r>
          </a:p>
        </p:txBody>
      </p:sp>
      <p:sp>
        <p:nvSpPr>
          <p:cNvPr id="18" name="TextBox 17"/>
          <p:cNvSpPr txBox="1">
            <a:spLocks noChangeArrowheads="1"/>
          </p:cNvSpPr>
          <p:nvPr/>
        </p:nvSpPr>
        <p:spPr bwMode="auto">
          <a:xfrm>
            <a:off x="381000" y="381000"/>
            <a:ext cx="8077200" cy="830263"/>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Hale tried to make a run for it, but was captured.  Hidden in the soles of his shoes were his “spy notes,” written in Latin.</a:t>
            </a:r>
            <a:endParaRPr lang="en-US" sz="2400" dirty="0">
              <a:latin typeface="Calibri" pitchFamily="34" charset="0"/>
            </a:endParaRPr>
          </a:p>
        </p:txBody>
      </p:sp>
      <p:sp>
        <p:nvSpPr>
          <p:cNvPr id="11" name="TextBox 10"/>
          <p:cNvSpPr txBox="1">
            <a:spLocks noChangeArrowheads="1"/>
          </p:cNvSpPr>
          <p:nvPr/>
        </p:nvSpPr>
        <p:spPr bwMode="auto">
          <a:xfrm>
            <a:off x="304800" y="1828800"/>
            <a:ext cx="4419600" cy="1200150"/>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The sailors tied him up, threw him aboard the ship and sailed into the city!</a:t>
            </a:r>
          </a:p>
        </p:txBody>
      </p:sp>
      <p:pic>
        <p:nvPicPr>
          <p:cNvPr id="9" name="Picture 8" descr="nathanhale capture.jpg"/>
          <p:cNvPicPr>
            <a:picLocks noChangeAspect="1"/>
          </p:cNvPicPr>
          <p:nvPr/>
        </p:nvPicPr>
        <p:blipFill>
          <a:blip r:embed="rId2" cstate="print">
            <a:lum bright="20000"/>
          </a:blip>
          <a:srcRect l="5429" t="6204" r="5429" b="4015"/>
          <a:stretch>
            <a:fillRect/>
          </a:stretch>
        </p:blipFill>
        <p:spPr bwMode="auto">
          <a:xfrm>
            <a:off x="4287848" y="1600201"/>
            <a:ext cx="4638663" cy="36576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3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1301BE58-9319-4A9C-8223-4176690E00DA}" type="slidenum">
              <a:rPr lang="en-US"/>
              <a:pPr>
                <a:defRPr/>
              </a:pPr>
              <a:t>41</a:t>
            </a:fld>
            <a:endParaRPr lang="en-US"/>
          </a:p>
        </p:txBody>
      </p:sp>
      <p:sp>
        <p:nvSpPr>
          <p:cNvPr id="10" name="TextBox 9"/>
          <p:cNvSpPr txBox="1">
            <a:spLocks noChangeArrowheads="1"/>
          </p:cNvSpPr>
          <p:nvPr/>
        </p:nvSpPr>
        <p:spPr bwMode="auto">
          <a:xfrm>
            <a:off x="914400" y="304800"/>
            <a:ext cx="8229600" cy="1200150"/>
          </a:xfrm>
          <a:prstGeom prst="rect">
            <a:avLst/>
          </a:prstGeom>
          <a:noFill/>
          <a:ln w="9525">
            <a:noFill/>
            <a:miter lim="800000"/>
            <a:headEnd/>
            <a:tailEnd/>
          </a:ln>
        </p:spPr>
        <p:txBody>
          <a:bodyPr wrap="square">
            <a:spAutoFit/>
          </a:bodyPr>
          <a:lstStyle/>
          <a:p>
            <a:r>
              <a:rPr lang="en-US" sz="2400" b="1" dirty="0">
                <a:solidFill>
                  <a:srgbClr val="FFFF00"/>
                </a:solidFill>
                <a:latin typeface="Calibri" pitchFamily="34" charset="0"/>
              </a:rPr>
              <a:t>Bad timing!   New York was held by the British.  The night before, the city had been set on fire—nearly ¼ of it had been destroyed!</a:t>
            </a:r>
          </a:p>
        </p:txBody>
      </p:sp>
      <p:pic>
        <p:nvPicPr>
          <p:cNvPr id="8" name="Picture 7" descr="New York City fire.jpg"/>
          <p:cNvPicPr>
            <a:picLocks noChangeAspect="1"/>
          </p:cNvPicPr>
          <p:nvPr/>
        </p:nvPicPr>
        <p:blipFill>
          <a:blip r:embed="rId3" cstate="print"/>
          <a:srcRect t="5621" b="16716"/>
          <a:stretch>
            <a:fillRect/>
          </a:stretch>
        </p:blipFill>
        <p:spPr bwMode="auto">
          <a:xfrm>
            <a:off x="1295400" y="1495062"/>
            <a:ext cx="7086600" cy="488893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1301BE58-9319-4A9C-8223-4176690E00DA}" type="slidenum">
              <a:rPr lang="en-US"/>
              <a:pPr>
                <a:defRPr/>
              </a:pPr>
              <a:t>42</a:t>
            </a:fld>
            <a:endParaRPr lang="en-US"/>
          </a:p>
        </p:txBody>
      </p:sp>
      <p:sp>
        <p:nvSpPr>
          <p:cNvPr id="11" name="TextBox 10"/>
          <p:cNvSpPr txBox="1">
            <a:spLocks noChangeArrowheads="1"/>
          </p:cNvSpPr>
          <p:nvPr/>
        </p:nvSpPr>
        <p:spPr bwMode="auto">
          <a:xfrm>
            <a:off x="1752600" y="533400"/>
            <a:ext cx="4038600" cy="3046988"/>
          </a:xfrm>
          <a:prstGeom prst="rect">
            <a:avLst/>
          </a:prstGeom>
          <a:noFill/>
          <a:ln w="9525">
            <a:noFill/>
            <a:miter lim="800000"/>
            <a:headEnd/>
            <a:tailEnd/>
          </a:ln>
        </p:spPr>
        <p:txBody>
          <a:bodyPr wrap="square">
            <a:spAutoFit/>
          </a:bodyPr>
          <a:lstStyle/>
          <a:p>
            <a:r>
              <a:rPr lang="en-US" sz="2400" b="1" dirty="0" smtClean="0">
                <a:solidFill>
                  <a:srgbClr val="FFFFFF"/>
                </a:solidFill>
                <a:latin typeface="Calibri" pitchFamily="34" charset="0"/>
              </a:rPr>
              <a:t>The </a:t>
            </a:r>
            <a:r>
              <a:rPr lang="en-US" sz="2400" b="1" dirty="0">
                <a:solidFill>
                  <a:srgbClr val="FFFFFF"/>
                </a:solidFill>
                <a:latin typeface="Calibri" pitchFamily="34" charset="0"/>
              </a:rPr>
              <a:t>British general in </a:t>
            </a:r>
            <a:r>
              <a:rPr lang="en-US" sz="2400" b="1" dirty="0" smtClean="0">
                <a:solidFill>
                  <a:srgbClr val="FFFFFF"/>
                </a:solidFill>
                <a:latin typeface="Calibri" pitchFamily="34" charset="0"/>
              </a:rPr>
              <a:t> command</a:t>
            </a:r>
            <a:r>
              <a:rPr lang="en-US" sz="2400" b="1" dirty="0">
                <a:solidFill>
                  <a:srgbClr val="FFFFFF"/>
                </a:solidFill>
                <a:latin typeface="Calibri" pitchFamily="34" charset="0"/>
              </a:rPr>
              <a:t>, Gen. Howe, was </a:t>
            </a:r>
            <a:r>
              <a:rPr lang="en-US" sz="2400" b="1" dirty="0" smtClean="0">
                <a:solidFill>
                  <a:srgbClr val="FFFFFF"/>
                </a:solidFill>
                <a:latin typeface="Calibri" pitchFamily="34" charset="0"/>
              </a:rPr>
              <a:t>   </a:t>
            </a:r>
          </a:p>
          <a:p>
            <a:r>
              <a:rPr lang="en-US" sz="2400" b="1" dirty="0" smtClean="0">
                <a:solidFill>
                  <a:srgbClr val="FFFFFF"/>
                </a:solidFill>
                <a:latin typeface="Calibri" pitchFamily="34" charset="0"/>
              </a:rPr>
              <a:t>furious </a:t>
            </a:r>
            <a:r>
              <a:rPr lang="en-US" sz="2400" b="1" dirty="0">
                <a:solidFill>
                  <a:srgbClr val="FFFFFF"/>
                </a:solidFill>
                <a:latin typeface="Calibri" pitchFamily="34" charset="0"/>
              </a:rPr>
              <a:t>and had blamed the fire on the Americans.  He wasn’t in the mood to be merciful.  He ordered the young spy to be hanged the next morning</a:t>
            </a:r>
            <a:r>
              <a:rPr lang="en-US" b="1" dirty="0">
                <a:solidFill>
                  <a:srgbClr val="FFFFFF"/>
                </a:solidFill>
                <a:latin typeface="Calibri" pitchFamily="34" charset="0"/>
              </a:rPr>
              <a:t>.</a:t>
            </a:r>
          </a:p>
        </p:txBody>
      </p:sp>
      <p:pic>
        <p:nvPicPr>
          <p:cNvPr id="7" name="Picture 6" descr="William Howe.bmp"/>
          <p:cNvPicPr>
            <a:picLocks noChangeAspect="1"/>
          </p:cNvPicPr>
          <p:nvPr/>
        </p:nvPicPr>
        <p:blipFill>
          <a:blip r:embed="rId2" cstate="print"/>
          <a:srcRect l="5774" t="4545" r="7617"/>
          <a:stretch>
            <a:fillRect/>
          </a:stretch>
        </p:blipFill>
        <p:spPr>
          <a:xfrm>
            <a:off x="381000" y="304800"/>
            <a:ext cx="1447800" cy="2026920"/>
          </a:xfrm>
          <a:prstGeom prst="ellipse">
            <a:avLst/>
          </a:prstGeom>
        </p:spPr>
      </p:pic>
      <p:pic>
        <p:nvPicPr>
          <p:cNvPr id="115714" name="Picture 2" descr="http://sahallquist.files.wordpress.com/2008/09/nathanhale.jpg"/>
          <p:cNvPicPr>
            <a:picLocks noChangeAspect="1" noChangeArrowheads="1"/>
          </p:cNvPicPr>
          <p:nvPr/>
        </p:nvPicPr>
        <p:blipFill>
          <a:blip r:embed="rId3" cstate="print"/>
          <a:srcRect/>
          <a:stretch>
            <a:fillRect/>
          </a:stretch>
        </p:blipFill>
        <p:spPr bwMode="auto">
          <a:xfrm>
            <a:off x="5562600" y="457200"/>
            <a:ext cx="3309407" cy="4495799"/>
          </a:xfrm>
          <a:prstGeom prst="rect">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par>
                          <p:cTn id="8" fill="hold">
                            <p:stCondLst>
                              <p:cond delay="30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000"/>
                                        <p:tgtEl>
                                          <p:spTgt spid="11"/>
                                        </p:tgtEl>
                                      </p:cBhvr>
                                    </p:animEffect>
                                  </p:childTnLst>
                                </p:cTn>
                              </p:par>
                            </p:childTnLst>
                          </p:cTn>
                        </p:par>
                        <p:par>
                          <p:cTn id="12" fill="hold">
                            <p:stCondLst>
                              <p:cond delay="6500"/>
                            </p:stCondLst>
                            <p:childTnLst>
                              <p:par>
                                <p:cTn id="13" presetID="10" presetClass="entr" presetSubtype="0" fill="hold" nodeType="afterEffect">
                                  <p:stCondLst>
                                    <p:cond delay="4500"/>
                                  </p:stCondLst>
                                  <p:childTnLst>
                                    <p:set>
                                      <p:cBhvr>
                                        <p:cTn id="14" dur="1" fill="hold">
                                          <p:stCondLst>
                                            <p:cond delay="0"/>
                                          </p:stCondLst>
                                        </p:cTn>
                                        <p:tgtEl>
                                          <p:spTgt spid="115714"/>
                                        </p:tgtEl>
                                        <p:attrNameLst>
                                          <p:attrName>style.visibility</p:attrName>
                                        </p:attrNameLst>
                                      </p:cBhvr>
                                      <p:to>
                                        <p:strVal val="visible"/>
                                      </p:to>
                                    </p:set>
                                    <p:animEffect transition="in" filter="fade">
                                      <p:cBhvr>
                                        <p:cTn id="15" dur="30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1301BE58-9319-4A9C-8223-4176690E00DA}" type="slidenum">
              <a:rPr lang="en-US"/>
              <a:pPr>
                <a:defRPr/>
              </a:pPr>
              <a:t>43</a:t>
            </a:fld>
            <a:endParaRPr lang="en-US"/>
          </a:p>
        </p:txBody>
      </p:sp>
      <p:sp>
        <p:nvSpPr>
          <p:cNvPr id="12" name="TextBox 11"/>
          <p:cNvSpPr txBox="1">
            <a:spLocks noChangeArrowheads="1"/>
          </p:cNvSpPr>
          <p:nvPr/>
        </p:nvSpPr>
        <p:spPr bwMode="auto">
          <a:xfrm>
            <a:off x="457200" y="381000"/>
            <a:ext cx="7696200" cy="1200150"/>
          </a:xfrm>
          <a:prstGeom prst="rect">
            <a:avLst/>
          </a:prstGeom>
          <a:noFill/>
          <a:ln w="9525">
            <a:noFill/>
            <a:miter lim="800000"/>
            <a:headEnd/>
            <a:tailEnd/>
          </a:ln>
        </p:spPr>
        <p:txBody>
          <a:bodyPr wrap="square">
            <a:spAutoFit/>
          </a:bodyPr>
          <a:lstStyle/>
          <a:p>
            <a:r>
              <a:rPr lang="en-US" sz="2400" b="1" dirty="0">
                <a:solidFill>
                  <a:srgbClr val="FFFF00"/>
                </a:solidFill>
                <a:latin typeface="Calibri" pitchFamily="34" charset="0"/>
              </a:rPr>
              <a:t>Although barely 21 years old, Hale remained brave.  He asked for writing materials and wrote a letter to his mother and another to an officer friend.</a:t>
            </a:r>
          </a:p>
        </p:txBody>
      </p:sp>
      <p:sp>
        <p:nvSpPr>
          <p:cNvPr id="9" name="TextBox 8"/>
          <p:cNvSpPr txBox="1">
            <a:spLocks noChangeArrowheads="1"/>
          </p:cNvSpPr>
          <p:nvPr/>
        </p:nvSpPr>
        <p:spPr bwMode="auto">
          <a:xfrm>
            <a:off x="2514600" y="1600200"/>
            <a:ext cx="5105400" cy="461963"/>
          </a:xfrm>
          <a:prstGeom prst="rect">
            <a:avLst/>
          </a:prstGeom>
          <a:noFill/>
          <a:ln w="9525">
            <a:noFill/>
            <a:miter lim="800000"/>
            <a:headEnd/>
            <a:tailEnd/>
          </a:ln>
        </p:spPr>
        <p:txBody>
          <a:bodyPr>
            <a:spAutoFit/>
          </a:bodyPr>
          <a:lstStyle/>
          <a:p>
            <a:r>
              <a:rPr lang="en-US" sz="2400" b="1" dirty="0">
                <a:solidFill>
                  <a:srgbClr val="FF0000"/>
                </a:solidFill>
                <a:latin typeface="Calibri" pitchFamily="34" charset="0"/>
              </a:rPr>
              <a:t>The letters were never delivered.</a:t>
            </a:r>
            <a:endParaRPr lang="en-US" sz="2400" dirty="0">
              <a:solidFill>
                <a:srgbClr val="FF0000"/>
              </a:solidFill>
              <a:latin typeface="Calibri" pitchFamily="34" charset="0"/>
            </a:endParaRPr>
          </a:p>
        </p:txBody>
      </p:sp>
      <p:sp>
        <p:nvSpPr>
          <p:cNvPr id="13" name="TextBox 12"/>
          <p:cNvSpPr txBox="1">
            <a:spLocks noChangeArrowheads="1"/>
          </p:cNvSpPr>
          <p:nvPr/>
        </p:nvSpPr>
        <p:spPr bwMode="auto">
          <a:xfrm>
            <a:off x="685800" y="2057400"/>
            <a:ext cx="7848600" cy="830263"/>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They were destroyed because the British didn’t want his bravery to inspire other Americans.</a:t>
            </a:r>
          </a:p>
        </p:txBody>
      </p:sp>
      <p:pic>
        <p:nvPicPr>
          <p:cNvPr id="181250" name="Picture 2" descr="http://4.bp.blogspot.com/_8SmVqGeIFgA/S9B39CGlphI/AAAAAAAAA28/LhfhsS-zc8E/s1600/nathan-hale-1-torso.jpg"/>
          <p:cNvPicPr>
            <a:picLocks noChangeAspect="1" noChangeArrowheads="1"/>
          </p:cNvPicPr>
          <p:nvPr/>
        </p:nvPicPr>
        <p:blipFill>
          <a:blip r:embed="rId2" cstate="print"/>
          <a:srcRect/>
          <a:stretch>
            <a:fillRect/>
          </a:stretch>
        </p:blipFill>
        <p:spPr bwMode="auto">
          <a:xfrm>
            <a:off x="990600" y="3505200"/>
            <a:ext cx="1752600" cy="23368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250"/>
                                        </p:tgtEl>
                                        <p:attrNameLst>
                                          <p:attrName>style.visibility</p:attrName>
                                        </p:attrNameLst>
                                      </p:cBhvr>
                                      <p:to>
                                        <p:strVal val="visible"/>
                                      </p:to>
                                    </p:set>
                                    <p:animEffect transition="in" filter="fade">
                                      <p:cBhvr>
                                        <p:cTn id="7" dur="3000"/>
                                        <p:tgtEl>
                                          <p:spTgt spid="181250"/>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3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 name="Picture 10" descr="NathanHale hanging.jpg"/>
          <p:cNvPicPr>
            <a:picLocks noChangeAspect="1"/>
          </p:cNvPicPr>
          <p:nvPr/>
        </p:nvPicPr>
        <p:blipFill>
          <a:blip r:embed="rId2" cstate="print"/>
          <a:srcRect/>
          <a:stretch>
            <a:fillRect/>
          </a:stretch>
        </p:blipFill>
        <p:spPr bwMode="auto">
          <a:xfrm>
            <a:off x="457200" y="1905000"/>
            <a:ext cx="3103486" cy="4700978"/>
          </a:xfrm>
          <a:prstGeom prst="rect">
            <a:avLst/>
          </a:prstGeom>
          <a:ln>
            <a:noFill/>
          </a:ln>
          <a:effectLst>
            <a:softEdge rad="112500"/>
          </a:effectLst>
        </p:spPr>
      </p:pic>
      <p:sp>
        <p:nvSpPr>
          <p:cNvPr id="21" name="Slide Number Placeholder 5"/>
          <p:cNvSpPr>
            <a:spLocks noGrp="1"/>
          </p:cNvSpPr>
          <p:nvPr>
            <p:ph type="sldNum" sz="quarter" idx="12"/>
          </p:nvPr>
        </p:nvSpPr>
        <p:spPr/>
        <p:txBody>
          <a:bodyPr/>
          <a:lstStyle/>
          <a:p>
            <a:pPr>
              <a:defRPr/>
            </a:pPr>
            <a:fld id="{277B25C4-66B2-48F6-A1DE-753A58ACAAB5}" type="slidenum">
              <a:rPr lang="en-US"/>
              <a:pPr>
                <a:defRPr/>
              </a:pPr>
              <a:t>44</a:t>
            </a:fld>
            <a:endParaRPr lang="en-US" dirty="0"/>
          </a:p>
        </p:txBody>
      </p:sp>
      <p:sp>
        <p:nvSpPr>
          <p:cNvPr id="15" name="TextBox 14"/>
          <p:cNvSpPr txBox="1">
            <a:spLocks noChangeArrowheads="1"/>
          </p:cNvSpPr>
          <p:nvPr/>
        </p:nvSpPr>
        <p:spPr bwMode="auto">
          <a:xfrm>
            <a:off x="457200" y="304800"/>
            <a:ext cx="8382000" cy="1569660"/>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Hale then asked for a Bible, but his request was refused.   </a:t>
            </a:r>
            <a:endParaRPr lang="en-US" sz="2400" b="1" dirty="0" smtClean="0">
              <a:solidFill>
                <a:srgbClr val="FFFFFF"/>
              </a:solidFill>
              <a:latin typeface="Calibri" pitchFamily="34" charset="0"/>
            </a:endParaRPr>
          </a:p>
          <a:p>
            <a:r>
              <a:rPr lang="en-US" sz="2400" b="1" dirty="0" smtClean="0">
                <a:solidFill>
                  <a:srgbClr val="FFFFFF"/>
                </a:solidFill>
                <a:latin typeface="Calibri" pitchFamily="34" charset="0"/>
              </a:rPr>
              <a:t>He </a:t>
            </a:r>
            <a:r>
              <a:rPr lang="en-US" sz="2400" b="1" dirty="0">
                <a:solidFill>
                  <a:srgbClr val="FFFFFF"/>
                </a:solidFill>
                <a:latin typeface="Calibri" pitchFamily="34" charset="0"/>
              </a:rPr>
              <a:t>was marched out and hanged on an apple tree which is now near the intersection of East Broadway and Market Streets in New York City!  </a:t>
            </a:r>
            <a:r>
              <a:rPr lang="en-US" sz="2400" b="1" dirty="0">
                <a:solidFill>
                  <a:srgbClr val="FFFF00"/>
                </a:solidFill>
                <a:latin typeface="Calibri" pitchFamily="34" charset="0"/>
              </a:rPr>
              <a:t> </a:t>
            </a:r>
            <a:endParaRPr lang="en-US" sz="2400" b="1" dirty="0">
              <a:solidFill>
                <a:srgbClr val="FFFFFF"/>
              </a:solidFill>
              <a:latin typeface="Calibri" pitchFamily="34" charset="0"/>
            </a:endParaRPr>
          </a:p>
        </p:txBody>
      </p:sp>
      <p:sp>
        <p:nvSpPr>
          <p:cNvPr id="16" name="TextBox 15"/>
          <p:cNvSpPr txBox="1">
            <a:spLocks noChangeArrowheads="1"/>
          </p:cNvSpPr>
          <p:nvPr/>
        </p:nvSpPr>
        <p:spPr bwMode="auto">
          <a:xfrm>
            <a:off x="3657600" y="1524000"/>
            <a:ext cx="5105400" cy="822325"/>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It was at this place that he uttered those very famous words… </a:t>
            </a:r>
            <a:endParaRPr lang="en-US" sz="2400" dirty="0">
              <a:latin typeface="Calibri" pitchFamily="34" charset="0"/>
            </a:endParaRPr>
          </a:p>
        </p:txBody>
      </p:sp>
      <p:sp>
        <p:nvSpPr>
          <p:cNvPr id="18" name="TextBox 17"/>
          <p:cNvSpPr txBox="1">
            <a:spLocks noChangeArrowheads="1"/>
          </p:cNvSpPr>
          <p:nvPr/>
        </p:nvSpPr>
        <p:spPr bwMode="auto">
          <a:xfrm>
            <a:off x="4343400" y="2438400"/>
            <a:ext cx="4572000" cy="822325"/>
          </a:xfrm>
          <a:prstGeom prst="rect">
            <a:avLst/>
          </a:prstGeom>
          <a:noFill/>
          <a:ln w="9525">
            <a:noFill/>
            <a:miter lim="800000"/>
            <a:headEnd/>
            <a:tailEnd/>
          </a:ln>
        </p:spPr>
        <p:txBody>
          <a:bodyPr>
            <a:spAutoFit/>
          </a:bodyPr>
          <a:lstStyle/>
          <a:p>
            <a:r>
              <a:rPr lang="en-US" sz="2400" b="1" dirty="0">
                <a:solidFill>
                  <a:srgbClr val="FF0000"/>
                </a:solidFill>
                <a:latin typeface="Calibri" pitchFamily="34" charset="0"/>
              </a:rPr>
              <a:t>“I regret that I have but one life to lose for my country.”</a:t>
            </a:r>
          </a:p>
        </p:txBody>
      </p:sp>
      <p:sp>
        <p:nvSpPr>
          <p:cNvPr id="4" name="Title 1"/>
          <p:cNvSpPr txBox="1">
            <a:spLocks/>
          </p:cNvSpPr>
          <p:nvPr/>
        </p:nvSpPr>
        <p:spPr>
          <a:xfrm>
            <a:off x="6477000" y="3200400"/>
            <a:ext cx="2057400" cy="914400"/>
          </a:xfrm>
          <a:prstGeom prst="rect">
            <a:avLst/>
          </a:prstGeom>
        </p:spPr>
        <p:txBody>
          <a:bodyPr anchor="ctr"/>
          <a:lstStyle/>
          <a:p>
            <a:pPr algn="ctr">
              <a:defRPr/>
            </a:pPr>
            <a:r>
              <a:rPr lang="en-US" sz="1600" b="1" dirty="0">
                <a:solidFill>
                  <a:srgbClr val="FF0000"/>
                </a:solidFill>
                <a:effectLst>
                  <a:outerShdw blurRad="38100" dist="38100" dir="2700000" algn="tl">
                    <a:srgbClr val="000000"/>
                  </a:outerShdw>
                </a:effectLst>
                <a:latin typeface="Antique"/>
              </a:rPr>
              <a:t>- Nathan Hale</a:t>
            </a:r>
          </a:p>
        </p:txBody>
      </p:sp>
      <p:pic>
        <p:nvPicPr>
          <p:cNvPr id="6" name="Picture 5" descr="Betsy Ross Flag.jpg"/>
          <p:cNvPicPr>
            <a:picLocks noChangeAspect="1"/>
          </p:cNvPicPr>
          <p:nvPr/>
        </p:nvPicPr>
        <p:blipFill>
          <a:blip r:embed="rId3" cstate="print"/>
          <a:stretch>
            <a:fillRect/>
          </a:stretch>
        </p:blipFill>
        <p:spPr>
          <a:xfrm>
            <a:off x="6096000" y="3581400"/>
            <a:ext cx="566738" cy="296863"/>
          </a:xfrm>
          <a:prstGeom prst="rect">
            <a:avLst/>
          </a:prstGeom>
          <a:ln>
            <a:noFill/>
          </a:ln>
          <a:effectLst>
            <a:outerShdw blurRad="292100" dist="139700" dir="2700000" algn="tl" rotWithShape="0">
              <a:srgbClr val="333333">
                <a:alpha val="65000"/>
              </a:srgbClr>
            </a:outerShdw>
          </a:effectLst>
        </p:spPr>
      </p:pic>
      <p:pic>
        <p:nvPicPr>
          <p:cNvPr id="12" name="Picture 6" descr="http://www.cksinfo.com/clipart/office/supplies/notesandmemos/note.png"/>
          <p:cNvPicPr>
            <a:picLocks noChangeAspect="1" noChangeArrowheads="1"/>
          </p:cNvPicPr>
          <p:nvPr/>
        </p:nvPicPr>
        <p:blipFill>
          <a:blip r:embed="rId4" cstate="print"/>
          <a:srcRect/>
          <a:stretch>
            <a:fillRect/>
          </a:stretch>
        </p:blipFill>
        <p:spPr bwMode="auto">
          <a:xfrm>
            <a:off x="3657600" y="2743200"/>
            <a:ext cx="4572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7251193" y="5770178"/>
            <a:ext cx="914400" cy="369332"/>
          </a:xfrm>
          <a:prstGeom prst="rect">
            <a:avLst/>
          </a:prstGeom>
          <a:solidFill>
            <a:schemeClr val="bg1"/>
          </a:solidFill>
        </p:spPr>
        <p:txBody>
          <a:bodyPr wrap="square" rtlCol="0">
            <a:spAutoFit/>
          </a:bodyPr>
          <a:lstStyle/>
          <a:p>
            <a:r>
              <a:rPr lang="en-US" b="1" dirty="0" smtClean="0">
                <a:latin typeface="+mn-lt"/>
              </a:rPr>
              <a:t>QUIZ 2</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0"/>
                                        <p:tgtEl>
                                          <p:spTgt spid="11"/>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3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3000"/>
                                        <p:tgtEl>
                                          <p:spTgt spid="1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3000" fill="hold"/>
                                        <p:tgtEl>
                                          <p:spTgt spid="4"/>
                                        </p:tgtEl>
                                        <p:attrNameLst>
                                          <p:attrName>ppt_w</p:attrName>
                                        </p:attrNameLst>
                                      </p:cBhvr>
                                      <p:tavLst>
                                        <p:tav tm="0">
                                          <p:val>
                                            <p:strVal val="#ppt_w*0.70"/>
                                          </p:val>
                                        </p:tav>
                                        <p:tav tm="100000">
                                          <p:val>
                                            <p:strVal val="#ppt_w"/>
                                          </p:val>
                                        </p:tav>
                                      </p:tavLst>
                                    </p:anim>
                                    <p:anim calcmode="lin" valueType="num">
                                      <p:cBhvr>
                                        <p:cTn id="35" dur="3000" fill="hold"/>
                                        <p:tgtEl>
                                          <p:spTgt spid="4"/>
                                        </p:tgtEl>
                                        <p:attrNameLst>
                                          <p:attrName>ppt_h</p:attrName>
                                        </p:attrNameLst>
                                      </p:cBhvr>
                                      <p:tavLst>
                                        <p:tav tm="0">
                                          <p:val>
                                            <p:strVal val="#ppt_h"/>
                                          </p:val>
                                        </p:tav>
                                        <p:tav tm="100000">
                                          <p:val>
                                            <p:strVal val="#ppt_h"/>
                                          </p:val>
                                        </p:tav>
                                      </p:tavLst>
                                    </p:anim>
                                    <p:animEffect transition="in" filter="fade">
                                      <p:cBhvr>
                                        <p:cTn id="36" dur="3000"/>
                                        <p:tgtEl>
                                          <p:spTgt spid="4"/>
                                        </p:tgtEl>
                                      </p:cBhvr>
                                    </p:animEffect>
                                  </p:childTnLst>
                                </p:cTn>
                              </p:par>
                              <p:par>
                                <p:cTn id="37" presetID="5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3000" fill="hold"/>
                                        <p:tgtEl>
                                          <p:spTgt spid="6"/>
                                        </p:tgtEl>
                                        <p:attrNameLst>
                                          <p:attrName>ppt_w</p:attrName>
                                        </p:attrNameLst>
                                      </p:cBhvr>
                                      <p:tavLst>
                                        <p:tav tm="0">
                                          <p:val>
                                            <p:strVal val="#ppt_w*0.70"/>
                                          </p:val>
                                        </p:tav>
                                        <p:tav tm="100000">
                                          <p:val>
                                            <p:strVal val="#ppt_w"/>
                                          </p:val>
                                        </p:tav>
                                      </p:tavLst>
                                    </p:anim>
                                    <p:anim calcmode="lin" valueType="num">
                                      <p:cBhvr>
                                        <p:cTn id="40" dur="3000" fill="hold"/>
                                        <p:tgtEl>
                                          <p:spTgt spid="6"/>
                                        </p:tgtEl>
                                        <p:attrNameLst>
                                          <p:attrName>ppt_h</p:attrName>
                                        </p:attrNameLst>
                                      </p:cBhvr>
                                      <p:tavLst>
                                        <p:tav tm="0">
                                          <p:val>
                                            <p:strVal val="#ppt_h"/>
                                          </p:val>
                                        </p:tav>
                                        <p:tav tm="100000">
                                          <p:val>
                                            <p:strVal val="#ppt_h"/>
                                          </p:val>
                                        </p:tav>
                                      </p:tavLst>
                                    </p:anim>
                                    <p:animEffect transition="in" filter="fade">
                                      <p:cBhvr>
                                        <p:cTn id="4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FB8A2B88-E068-43AA-926B-7A1FD2594027}" type="slidenum">
              <a:rPr lang="en-US"/>
              <a:pPr>
                <a:defRPr/>
              </a:pPr>
              <a:t>45</a:t>
            </a:fld>
            <a:endParaRPr lang="en-US"/>
          </a:p>
        </p:txBody>
      </p:sp>
      <p:sp>
        <p:nvSpPr>
          <p:cNvPr id="6" name="Rectangle 5"/>
          <p:cNvSpPr/>
          <p:nvPr/>
        </p:nvSpPr>
        <p:spPr>
          <a:xfrm>
            <a:off x="1447800" y="0"/>
            <a:ext cx="5334000" cy="646331"/>
          </a:xfrm>
          <a:prstGeom prst="rect">
            <a:avLst/>
          </a:prstGeom>
        </p:spPr>
        <p:txBody>
          <a:bodyPr>
            <a:spAutoFit/>
          </a:bodyPr>
          <a:lstStyle/>
          <a:p>
            <a:pPr algn="ctr">
              <a:defRPr/>
            </a:pPr>
            <a:r>
              <a:rPr lang="en-US" sz="3600" b="1" u="sng" dirty="0">
                <a:solidFill>
                  <a:srgbClr val="FFFF00"/>
                </a:solidFill>
                <a:effectLst>
                  <a:outerShdw blurRad="38100" dist="38100" dir="2700000" algn="tl">
                    <a:srgbClr val="000000"/>
                  </a:outerShdw>
                </a:effectLst>
                <a:latin typeface="Antique"/>
              </a:rPr>
              <a:t>Privateers</a:t>
            </a:r>
          </a:p>
        </p:txBody>
      </p:sp>
      <p:pic>
        <p:nvPicPr>
          <p:cNvPr id="7" name="Picture 6" descr="Betsy Ross Flag.jpg"/>
          <p:cNvPicPr>
            <a:picLocks noChangeAspect="1"/>
          </p:cNvPicPr>
          <p:nvPr/>
        </p:nvPicPr>
        <p:blipFill>
          <a:blip r:embed="rId2" cstate="print"/>
          <a:stretch>
            <a:fillRect/>
          </a:stretch>
        </p:blipFill>
        <p:spPr>
          <a:xfrm>
            <a:off x="7315200" y="228600"/>
            <a:ext cx="914400" cy="479425"/>
          </a:xfrm>
          <a:prstGeom prst="rect">
            <a:avLst/>
          </a:prstGeom>
          <a:ln>
            <a:noFill/>
          </a:ln>
          <a:effectLst>
            <a:outerShdw blurRad="292100" dist="139700" dir="2700000" algn="tl" rotWithShape="0">
              <a:srgbClr val="333333">
                <a:alpha val="65000"/>
              </a:srgbClr>
            </a:outerShdw>
          </a:effectLst>
        </p:spPr>
      </p:pic>
      <p:sp>
        <p:nvSpPr>
          <p:cNvPr id="9" name="TextBox 8"/>
          <p:cNvSpPr txBox="1">
            <a:spLocks noChangeArrowheads="1"/>
          </p:cNvSpPr>
          <p:nvPr/>
        </p:nvSpPr>
        <p:spPr bwMode="auto">
          <a:xfrm>
            <a:off x="457200" y="762000"/>
            <a:ext cx="7467600" cy="830997"/>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A “</a:t>
            </a:r>
            <a:r>
              <a:rPr lang="en-US" sz="2400" b="1" u="sng" dirty="0">
                <a:solidFill>
                  <a:srgbClr val="FFFFFF"/>
                </a:solidFill>
                <a:latin typeface="Calibri" pitchFamily="34" charset="0"/>
              </a:rPr>
              <a:t>Privateer</a:t>
            </a:r>
            <a:r>
              <a:rPr lang="en-US" sz="2400" b="1" dirty="0">
                <a:solidFill>
                  <a:srgbClr val="FFFFFF"/>
                </a:solidFill>
                <a:latin typeface="Calibri" pitchFamily="34" charset="0"/>
              </a:rPr>
              <a:t>” was a privately-owned ship equipped with weapons.</a:t>
            </a:r>
          </a:p>
        </p:txBody>
      </p:sp>
      <p:sp>
        <p:nvSpPr>
          <p:cNvPr id="12" name="TextBox 11"/>
          <p:cNvSpPr txBox="1">
            <a:spLocks noChangeArrowheads="1"/>
          </p:cNvSpPr>
          <p:nvPr/>
        </p:nvSpPr>
        <p:spPr bwMode="auto">
          <a:xfrm>
            <a:off x="304800" y="1676400"/>
            <a:ext cx="2514600" cy="1938992"/>
          </a:xfrm>
          <a:prstGeom prst="rect">
            <a:avLst/>
          </a:prstGeom>
          <a:noFill/>
          <a:ln w="9525">
            <a:noFill/>
            <a:miter lim="800000"/>
            <a:headEnd/>
            <a:tailEnd/>
          </a:ln>
        </p:spPr>
        <p:txBody>
          <a:bodyPr wrap="square">
            <a:spAutoFit/>
          </a:bodyPr>
          <a:lstStyle/>
          <a:p>
            <a:r>
              <a:rPr lang="en-US" sz="2400" b="1" dirty="0" smtClean="0">
                <a:solidFill>
                  <a:srgbClr val="FFFF00"/>
                </a:solidFill>
                <a:latin typeface="Calibri" pitchFamily="34" charset="0"/>
              </a:rPr>
              <a:t>A person who sailed aboard such a ship was also called a “</a:t>
            </a:r>
            <a:r>
              <a:rPr lang="en-US" sz="2400" b="1" u="sng" dirty="0" smtClean="0">
                <a:solidFill>
                  <a:srgbClr val="FFFF00"/>
                </a:solidFill>
                <a:latin typeface="Calibri" pitchFamily="34" charset="0"/>
              </a:rPr>
              <a:t>Privateer</a:t>
            </a:r>
            <a:r>
              <a:rPr lang="en-US" sz="2400" b="1" dirty="0" smtClean="0">
                <a:solidFill>
                  <a:srgbClr val="FFFF00"/>
                </a:solidFill>
                <a:latin typeface="Calibri" pitchFamily="34" charset="0"/>
              </a:rPr>
              <a:t>.” </a:t>
            </a:r>
            <a:endParaRPr lang="en-US" sz="2400" b="1" dirty="0">
              <a:solidFill>
                <a:srgbClr val="FFFF00"/>
              </a:solidFill>
              <a:latin typeface="Calibri" pitchFamily="34" charset="0"/>
            </a:endParaRPr>
          </a:p>
        </p:txBody>
      </p:sp>
      <p:pic>
        <p:nvPicPr>
          <p:cNvPr id="11" name="Picture 10" descr="privateers.jpg"/>
          <p:cNvPicPr>
            <a:picLocks noChangeAspect="1"/>
          </p:cNvPicPr>
          <p:nvPr/>
        </p:nvPicPr>
        <p:blipFill>
          <a:blip r:embed="rId3" cstate="print"/>
          <a:srcRect r="30267"/>
          <a:stretch>
            <a:fillRect/>
          </a:stretch>
        </p:blipFill>
        <p:spPr bwMode="auto">
          <a:xfrm>
            <a:off x="2819400" y="1295400"/>
            <a:ext cx="6057487" cy="4953000"/>
          </a:xfrm>
          <a:prstGeom prst="rect">
            <a:avLst/>
          </a:prstGeom>
          <a:ln>
            <a:noFill/>
          </a:ln>
          <a:effectLst>
            <a:softEdge rad="112500"/>
          </a:effectLst>
        </p:spPr>
      </p:pic>
      <p:pic>
        <p:nvPicPr>
          <p:cNvPr id="17"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strVal val="#ppt_w*0.70"/>
                                          </p:val>
                                        </p:tav>
                                        <p:tav tm="100000">
                                          <p:val>
                                            <p:strVal val="#ppt_w"/>
                                          </p:val>
                                        </p:tav>
                                      </p:tavLst>
                                    </p:anim>
                                    <p:anim calcmode="lin" valueType="num">
                                      <p:cBhvr>
                                        <p:cTn id="13" dur="3000" fill="hold"/>
                                        <p:tgtEl>
                                          <p:spTgt spid="11"/>
                                        </p:tgtEl>
                                        <p:attrNameLst>
                                          <p:attrName>ppt_h</p:attrName>
                                        </p:attrNameLst>
                                      </p:cBhvr>
                                      <p:tavLst>
                                        <p:tav tm="0">
                                          <p:val>
                                            <p:strVal val="#ppt_h"/>
                                          </p:val>
                                        </p:tav>
                                        <p:tav tm="100000">
                                          <p:val>
                                            <p:strVal val="#ppt_h"/>
                                          </p:val>
                                        </p:tav>
                                      </p:tavLst>
                                    </p:anim>
                                    <p:animEffect transition="in" filter="fade">
                                      <p:cBhvr>
                                        <p:cTn id="14" dur="3000"/>
                                        <p:tgtEl>
                                          <p:spTgt spid="11"/>
                                        </p:tgtEl>
                                      </p:cBhvr>
                                    </p:animEffect>
                                  </p:childTnLst>
                                </p:cTn>
                              </p:par>
                            </p:childTnLst>
                          </p:cTn>
                        </p:par>
                        <p:par>
                          <p:cTn id="15" fill="hold">
                            <p:stCondLst>
                              <p:cond delay="3000"/>
                            </p:stCondLst>
                            <p:childTnLst>
                              <p:par>
                                <p:cTn id="16" presetID="55"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0" fill="hold"/>
                                        <p:tgtEl>
                                          <p:spTgt spid="7"/>
                                        </p:tgtEl>
                                        <p:attrNameLst>
                                          <p:attrName>ppt_w</p:attrName>
                                        </p:attrNameLst>
                                      </p:cBhvr>
                                      <p:tavLst>
                                        <p:tav tm="0">
                                          <p:val>
                                            <p:strVal val="#ppt_w*0.70"/>
                                          </p:val>
                                        </p:tav>
                                        <p:tav tm="100000">
                                          <p:val>
                                            <p:strVal val="#ppt_w"/>
                                          </p:val>
                                        </p:tav>
                                      </p:tavLst>
                                    </p:anim>
                                    <p:anim calcmode="lin" valueType="num">
                                      <p:cBhvr>
                                        <p:cTn id="19" dur="5000" fill="hold"/>
                                        <p:tgtEl>
                                          <p:spTgt spid="7"/>
                                        </p:tgtEl>
                                        <p:attrNameLst>
                                          <p:attrName>ppt_h</p:attrName>
                                        </p:attrNameLst>
                                      </p:cBhvr>
                                      <p:tavLst>
                                        <p:tav tm="0">
                                          <p:val>
                                            <p:strVal val="#ppt_h"/>
                                          </p:val>
                                        </p:tav>
                                        <p:tav tm="100000">
                                          <p:val>
                                            <p:strVal val="#ppt_h"/>
                                          </p:val>
                                        </p:tav>
                                      </p:tavLst>
                                    </p:anim>
                                    <p:animEffect transition="in" filter="fade">
                                      <p:cBhvr>
                                        <p:cTn id="20" dur="5000"/>
                                        <p:tgtEl>
                                          <p:spTgt spid="7"/>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0" fill="hold"/>
                                        <p:tgtEl>
                                          <p:spTgt spid="6"/>
                                        </p:tgtEl>
                                        <p:attrNameLst>
                                          <p:attrName>ppt_w</p:attrName>
                                        </p:attrNameLst>
                                      </p:cBhvr>
                                      <p:tavLst>
                                        <p:tav tm="0">
                                          <p:val>
                                            <p:strVal val="#ppt_w*0.70"/>
                                          </p:val>
                                        </p:tav>
                                        <p:tav tm="100000">
                                          <p:val>
                                            <p:strVal val="#ppt_w"/>
                                          </p:val>
                                        </p:tav>
                                      </p:tavLst>
                                    </p:anim>
                                    <p:anim calcmode="lin" valueType="num">
                                      <p:cBhvr>
                                        <p:cTn id="24" dur="3000" fill="hold"/>
                                        <p:tgtEl>
                                          <p:spTgt spid="6"/>
                                        </p:tgtEl>
                                        <p:attrNameLst>
                                          <p:attrName>ppt_h</p:attrName>
                                        </p:attrNameLst>
                                      </p:cBhvr>
                                      <p:tavLst>
                                        <p:tav tm="0">
                                          <p:val>
                                            <p:strVal val="#ppt_h"/>
                                          </p:val>
                                        </p:tav>
                                        <p:tav tm="100000">
                                          <p:val>
                                            <p:strVal val="#ppt_h"/>
                                          </p:val>
                                        </p:tav>
                                      </p:tavLst>
                                    </p:anim>
                                    <p:animEffect transition="in" filter="fade">
                                      <p:cBhvr>
                                        <p:cTn id="25" dur="3000"/>
                                        <p:tgtEl>
                                          <p:spTgt spid="6"/>
                                        </p:tgtEl>
                                      </p:cBhvr>
                                    </p:animEffect>
                                  </p:childTnLst>
                                </p:cTn>
                              </p:par>
                            </p:childTnLst>
                          </p:cTn>
                        </p:par>
                        <p:par>
                          <p:cTn id="26" fill="hold">
                            <p:stCondLst>
                              <p:cond delay="8000"/>
                            </p:stCondLst>
                            <p:childTnLst>
                              <p:par>
                                <p:cTn id="27" presetID="10" presetClass="entr" presetSubtype="0" fill="hold" grpId="0" nodeType="afterEffect">
                                  <p:stCondLst>
                                    <p:cond delay="2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3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descr="http://t2.gstatic.com/images?q=tbn:ANd9GcRa_UgyA0YX_lA9EV7q4CzkQxzFDf9paeNm8isX3XXu0NU5IOg9EKW5ABY8b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4707" y="792010"/>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p:cNvSpPr>
            <a:spLocks noGrp="1"/>
          </p:cNvSpPr>
          <p:nvPr>
            <p:ph type="sldNum" sz="quarter" idx="12"/>
          </p:nvPr>
        </p:nvSpPr>
        <p:spPr/>
        <p:txBody>
          <a:bodyPr/>
          <a:lstStyle/>
          <a:p>
            <a:pPr>
              <a:defRPr/>
            </a:pPr>
            <a:fld id="{FB8A2B88-E068-43AA-926B-7A1FD2594027}" type="slidenum">
              <a:rPr lang="en-US"/>
              <a:pPr>
                <a:defRPr/>
              </a:pPr>
              <a:t>46</a:t>
            </a:fld>
            <a:endParaRPr lang="en-US"/>
          </a:p>
        </p:txBody>
      </p:sp>
      <p:pic>
        <p:nvPicPr>
          <p:cNvPr id="7" name="Picture 6" descr="Betsy Ross Flag.jpg"/>
          <p:cNvPicPr>
            <a:picLocks noChangeAspect="1"/>
          </p:cNvPicPr>
          <p:nvPr/>
        </p:nvPicPr>
        <p:blipFill>
          <a:blip r:embed="rId3" cstate="print"/>
          <a:stretch>
            <a:fillRect/>
          </a:stretch>
        </p:blipFill>
        <p:spPr>
          <a:xfrm>
            <a:off x="7315200" y="228600"/>
            <a:ext cx="914400" cy="479425"/>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04800" y="292893"/>
            <a:ext cx="6248400" cy="830263"/>
          </a:xfrm>
          <a:prstGeom prst="rect">
            <a:avLst/>
          </a:prstGeom>
          <a:noFill/>
          <a:ln w="9525">
            <a:noFill/>
            <a:miter lim="800000"/>
            <a:headEnd/>
            <a:tailEnd/>
          </a:ln>
        </p:spPr>
        <p:txBody>
          <a:bodyPr>
            <a:spAutoFit/>
          </a:bodyPr>
          <a:lstStyle/>
          <a:p>
            <a:r>
              <a:rPr lang="en-US" sz="2400" b="1" u="sng" dirty="0">
                <a:solidFill>
                  <a:srgbClr val="FFFFFF"/>
                </a:solidFill>
                <a:latin typeface="Calibri" pitchFamily="34" charset="0"/>
              </a:rPr>
              <a:t>Privateer</a:t>
            </a:r>
            <a:r>
              <a:rPr lang="en-US" sz="2400" b="1" dirty="0">
                <a:solidFill>
                  <a:srgbClr val="FFFFFF"/>
                </a:solidFill>
                <a:latin typeface="Calibri" pitchFamily="34" charset="0"/>
              </a:rPr>
              <a:t>s were allowed to keep the profits from every ship they captured.</a:t>
            </a:r>
          </a:p>
        </p:txBody>
      </p:sp>
      <p:sp>
        <p:nvSpPr>
          <p:cNvPr id="19" name="TextBox 18"/>
          <p:cNvSpPr txBox="1">
            <a:spLocks noChangeArrowheads="1"/>
          </p:cNvSpPr>
          <p:nvPr/>
        </p:nvSpPr>
        <p:spPr bwMode="auto">
          <a:xfrm>
            <a:off x="304800" y="2514600"/>
            <a:ext cx="2940270" cy="1200329"/>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Over 1000 such </a:t>
            </a:r>
            <a:r>
              <a:rPr lang="en-US" sz="2400" b="1" dirty="0" smtClean="0">
                <a:solidFill>
                  <a:srgbClr val="FFFFFF"/>
                </a:solidFill>
                <a:latin typeface="Calibri" pitchFamily="34" charset="0"/>
              </a:rPr>
              <a:t>ships and crews </a:t>
            </a:r>
            <a:r>
              <a:rPr lang="en-US" sz="2400" b="1" dirty="0">
                <a:solidFill>
                  <a:srgbClr val="FFFFFF"/>
                </a:solidFill>
                <a:latin typeface="Calibri" pitchFamily="34" charset="0"/>
              </a:rPr>
              <a:t>saw action during the war!</a:t>
            </a:r>
          </a:p>
        </p:txBody>
      </p:sp>
      <p:pic>
        <p:nvPicPr>
          <p:cNvPr id="17" name="Picture 6" descr="http://www.cksinfo.com/clipart/office/supplies/notesandmemos/note.png"/>
          <p:cNvPicPr>
            <a:picLocks noChangeAspect="1" noChangeArrowheads="1"/>
          </p:cNvPicPr>
          <p:nvPr/>
        </p:nvPicPr>
        <p:blipFill>
          <a:blip r:embed="rId4" cstate="print"/>
          <a:srcRect/>
          <a:stretch>
            <a:fillRect/>
          </a:stretch>
        </p:blipFill>
        <p:spPr bwMode="auto">
          <a:xfrm>
            <a:off x="488730" y="52578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a:spLocks noChangeArrowheads="1"/>
          </p:cNvSpPr>
          <p:nvPr/>
        </p:nvSpPr>
        <p:spPr bwMode="auto">
          <a:xfrm>
            <a:off x="457199" y="1132762"/>
            <a:ext cx="5257800" cy="457200"/>
          </a:xfrm>
          <a:prstGeom prst="rect">
            <a:avLst/>
          </a:prstGeom>
          <a:noFill/>
          <a:ln w="9525">
            <a:noFill/>
            <a:miter lim="800000"/>
            <a:headEnd/>
            <a:tailEnd/>
          </a:ln>
        </p:spPr>
        <p:txBody>
          <a:bodyPr>
            <a:spAutoFit/>
          </a:bodyPr>
          <a:lstStyle/>
          <a:p>
            <a:r>
              <a:rPr lang="en-US" sz="2400" b="1" dirty="0">
                <a:solidFill>
                  <a:srgbClr val="FF0000"/>
                </a:solidFill>
                <a:latin typeface="Calibri" pitchFamily="34" charset="0"/>
              </a:rPr>
              <a:t>They were sort of like “legal pirates!”</a:t>
            </a:r>
          </a:p>
        </p:txBody>
      </p:sp>
      <p:sp>
        <p:nvSpPr>
          <p:cNvPr id="20" name="TextBox 19"/>
          <p:cNvSpPr txBox="1">
            <a:spLocks noChangeArrowheads="1"/>
          </p:cNvSpPr>
          <p:nvPr/>
        </p:nvSpPr>
        <p:spPr bwMode="auto">
          <a:xfrm>
            <a:off x="6096000" y="3886200"/>
            <a:ext cx="2781301" cy="1077218"/>
          </a:xfrm>
          <a:prstGeom prst="rect">
            <a:avLst/>
          </a:prstGeom>
          <a:noFill/>
          <a:ln w="9525">
            <a:noFill/>
            <a:miter lim="800000"/>
            <a:headEnd/>
            <a:tailEnd/>
          </a:ln>
        </p:spPr>
        <p:txBody>
          <a:bodyPr wrap="square">
            <a:spAutoFit/>
          </a:bodyPr>
          <a:lstStyle/>
          <a:p>
            <a:r>
              <a:rPr lang="en-US" sz="1600" b="1" dirty="0" smtClean="0">
                <a:solidFill>
                  <a:schemeClr val="bg1"/>
                </a:solidFill>
                <a:latin typeface="Calibri" pitchFamily="34" charset="0"/>
              </a:rPr>
              <a:t>Commodore </a:t>
            </a:r>
            <a:r>
              <a:rPr lang="en-US" sz="1600" b="1" dirty="0" err="1" smtClean="0">
                <a:solidFill>
                  <a:schemeClr val="bg1"/>
                </a:solidFill>
                <a:latin typeface="Calibri" pitchFamily="34" charset="0"/>
              </a:rPr>
              <a:t>Esek</a:t>
            </a:r>
            <a:r>
              <a:rPr lang="en-US" sz="1600" b="1" dirty="0" smtClean="0">
                <a:solidFill>
                  <a:schemeClr val="bg1"/>
                </a:solidFill>
                <a:latin typeface="Calibri" pitchFamily="34" charset="0"/>
              </a:rPr>
              <a:t> Hopkins used what was called the “Gadsden Flag” during his attacks against the British!</a:t>
            </a:r>
            <a:endParaRPr lang="en-US" sz="1600" b="1" dirty="0">
              <a:solidFill>
                <a:schemeClr val="bg1"/>
              </a:solidFill>
              <a:latin typeface="Calibri" pitchFamily="34" charset="0"/>
            </a:endParaRPr>
          </a:p>
        </p:txBody>
      </p:sp>
      <p:pic>
        <p:nvPicPr>
          <p:cNvPr id="1028" name="Picture 4" descr="http://2.bp.blogspot.com/_TJxiGK05Nx4/TEFP3lw8LcI/AAAAAAAAACU/ZvMH23x9UMQ/s1600/800px-gadsden_flag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9942" y="2743200"/>
            <a:ext cx="217337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history.navy.mil/pics/hopkinsfig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07" t="2510" r="16186" b="17196"/>
          <a:stretch/>
        </p:blipFill>
        <p:spPr bwMode="auto">
          <a:xfrm>
            <a:off x="6244707" y="792010"/>
            <a:ext cx="2140986" cy="30569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685800" y="1600200"/>
            <a:ext cx="5029200" cy="830997"/>
          </a:xfrm>
          <a:prstGeom prst="rect">
            <a:avLst/>
          </a:prstGeom>
          <a:noFill/>
          <a:ln w="9525">
            <a:noFill/>
            <a:miter lim="800000"/>
            <a:headEnd/>
            <a:tailEnd/>
          </a:ln>
        </p:spPr>
        <p:txBody>
          <a:bodyPr wrap="square">
            <a:spAutoFit/>
          </a:bodyPr>
          <a:lstStyle/>
          <a:p>
            <a:r>
              <a:rPr lang="en-US" sz="2400" b="1" dirty="0" smtClean="0">
                <a:solidFill>
                  <a:srgbClr val="00B0F0"/>
                </a:solidFill>
                <a:latin typeface="Calibri" pitchFamily="34" charset="0"/>
              </a:rPr>
              <a:t>There was never any trouble finding men to become privateers!</a:t>
            </a:r>
            <a:endParaRPr lang="en-US" sz="2400" b="1" dirty="0">
              <a:solidFill>
                <a:srgbClr val="00B0F0"/>
              </a:solidFill>
              <a:latin typeface="Calibri" pitchFamily="34" charset="0"/>
            </a:endParaRPr>
          </a:p>
        </p:txBody>
      </p:sp>
    </p:spTree>
    <p:extLst>
      <p:ext uri="{BB962C8B-B14F-4D97-AF65-F5344CB8AC3E}">
        <p14:creationId xmlns:p14="http://schemas.microsoft.com/office/powerpoint/2010/main" val="15296237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3000"/>
                                        <p:tgtEl>
                                          <p:spTgt spid="1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25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3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3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3000"/>
                                        <p:tgtEl>
                                          <p:spTgt spid="1030"/>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childTnLst>
                                </p:cTn>
                              </p:par>
                              <p:par>
                                <p:cTn id="47" presetID="10" presetClass="entr" presetSubtype="0"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18" grpId="0"/>
      <p:bldP spid="2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 name="Picture 9" descr="John Paul Jones 3.jpg"/>
          <p:cNvPicPr>
            <a:picLocks noChangeAspect="1"/>
          </p:cNvPicPr>
          <p:nvPr/>
        </p:nvPicPr>
        <p:blipFill>
          <a:blip r:embed="rId2" cstate="print"/>
          <a:srcRect t="3333" r="6897"/>
          <a:stretch>
            <a:fillRect/>
          </a:stretch>
        </p:blipFill>
        <p:spPr>
          <a:xfrm>
            <a:off x="7239000" y="0"/>
            <a:ext cx="1584325" cy="1828800"/>
          </a:xfrm>
          <a:prstGeom prst="rect">
            <a:avLst/>
          </a:prstGeom>
          <a:ln>
            <a:noFill/>
          </a:ln>
          <a:effectLst>
            <a:softEdge rad="112500"/>
          </a:effectLst>
        </p:spPr>
      </p:pic>
      <p:sp>
        <p:nvSpPr>
          <p:cNvPr id="11" name="Slide Number Placeholder 5"/>
          <p:cNvSpPr>
            <a:spLocks noGrp="1"/>
          </p:cNvSpPr>
          <p:nvPr>
            <p:ph type="sldNum" sz="quarter" idx="12"/>
          </p:nvPr>
        </p:nvSpPr>
        <p:spPr/>
        <p:txBody>
          <a:bodyPr/>
          <a:lstStyle/>
          <a:p>
            <a:pPr>
              <a:defRPr/>
            </a:pPr>
            <a:fld id="{E7888D26-DE2A-4AFF-A0E0-96A181853972}" type="slidenum">
              <a:rPr lang="en-US"/>
              <a:pPr>
                <a:defRPr/>
              </a:pPr>
              <a:t>47</a:t>
            </a:fld>
            <a:endParaRPr lang="en-US"/>
          </a:p>
        </p:txBody>
      </p:sp>
      <p:pic>
        <p:nvPicPr>
          <p:cNvPr id="7" name="Picture 6" descr="Betsy Ross Flag.jpg"/>
          <p:cNvPicPr>
            <a:picLocks noChangeAspect="1"/>
          </p:cNvPicPr>
          <p:nvPr/>
        </p:nvPicPr>
        <p:blipFill>
          <a:blip r:embed="rId3" cstate="print"/>
          <a:stretch>
            <a:fillRect/>
          </a:stretch>
        </p:blipFill>
        <p:spPr>
          <a:xfrm>
            <a:off x="4800600" y="762000"/>
            <a:ext cx="581025" cy="304800"/>
          </a:xfrm>
          <a:prstGeom prst="rect">
            <a:avLst/>
          </a:prstGeom>
          <a:ln>
            <a:noFill/>
          </a:ln>
          <a:effectLst>
            <a:outerShdw blurRad="292100" dist="139700" dir="2700000" algn="tl" rotWithShape="0">
              <a:srgbClr val="333333">
                <a:alpha val="65000"/>
              </a:srgbClr>
            </a:outerShdw>
          </a:effectLst>
        </p:spPr>
      </p:pic>
      <p:sp>
        <p:nvSpPr>
          <p:cNvPr id="8" name="TextBox 7"/>
          <p:cNvSpPr txBox="1">
            <a:spLocks noChangeArrowheads="1"/>
          </p:cNvSpPr>
          <p:nvPr/>
        </p:nvSpPr>
        <p:spPr bwMode="auto">
          <a:xfrm>
            <a:off x="836815" y="346868"/>
            <a:ext cx="3352800" cy="830263"/>
          </a:xfrm>
          <a:prstGeom prst="rect">
            <a:avLst/>
          </a:prstGeom>
          <a:noFill/>
          <a:ln w="9525">
            <a:noFill/>
            <a:miter lim="800000"/>
            <a:headEnd/>
            <a:tailEnd/>
          </a:ln>
        </p:spPr>
        <p:txBody>
          <a:bodyPr>
            <a:spAutoFit/>
          </a:bodyPr>
          <a:lstStyle/>
          <a:p>
            <a:r>
              <a:rPr lang="en-US" sz="2400" b="1" dirty="0">
                <a:solidFill>
                  <a:srgbClr val="FFFF00"/>
                </a:solidFill>
                <a:latin typeface="Calibri" pitchFamily="34" charset="0"/>
              </a:rPr>
              <a:t>One of America’s greatest naval heroes.</a:t>
            </a:r>
          </a:p>
        </p:txBody>
      </p:sp>
      <p:sp>
        <p:nvSpPr>
          <p:cNvPr id="9" name="Title 1"/>
          <p:cNvSpPr txBox="1">
            <a:spLocks/>
          </p:cNvSpPr>
          <p:nvPr/>
        </p:nvSpPr>
        <p:spPr bwMode="auto">
          <a:xfrm>
            <a:off x="3124200" y="0"/>
            <a:ext cx="4114800" cy="838200"/>
          </a:xfrm>
          <a:prstGeom prst="rect">
            <a:avLst/>
          </a:prstGeom>
          <a:noFill/>
          <a:ln w="9525">
            <a:noFill/>
            <a:miter lim="800000"/>
            <a:headEnd/>
            <a:tailEnd/>
          </a:ln>
        </p:spPr>
        <p:txBody>
          <a:bodyPr anchor="ctr"/>
          <a:lstStyle/>
          <a:p>
            <a:pPr algn="ctr"/>
            <a:r>
              <a:rPr lang="en-US" sz="2800" b="1" dirty="0">
                <a:solidFill>
                  <a:srgbClr val="FF0000"/>
                </a:solidFill>
                <a:latin typeface="Antique"/>
              </a:rPr>
              <a:t>John Paul Jones</a:t>
            </a:r>
          </a:p>
        </p:txBody>
      </p:sp>
      <p:sp>
        <p:nvSpPr>
          <p:cNvPr id="16" name="Rectangle 15"/>
          <p:cNvSpPr>
            <a:spLocks noChangeArrowheads="1"/>
          </p:cNvSpPr>
          <p:nvPr/>
        </p:nvSpPr>
        <p:spPr bwMode="auto">
          <a:xfrm>
            <a:off x="533400" y="1752600"/>
            <a:ext cx="7162800" cy="1570038"/>
          </a:xfrm>
          <a:prstGeom prst="rect">
            <a:avLst/>
          </a:prstGeom>
          <a:noFill/>
          <a:ln w="9525">
            <a:noFill/>
            <a:miter lim="800000"/>
            <a:headEnd/>
            <a:tailEnd/>
          </a:ln>
        </p:spPr>
        <p:txBody>
          <a:bodyPr>
            <a:spAutoFit/>
          </a:bodyPr>
          <a:lstStyle/>
          <a:p>
            <a:r>
              <a:rPr lang="en-US" sz="2400" b="1" dirty="0">
                <a:solidFill>
                  <a:schemeClr val="bg1"/>
                </a:solidFill>
                <a:latin typeface="Calibri" pitchFamily="34" charset="0"/>
                <a:cs typeface="Times New Roman" pitchFamily="18" charset="0"/>
              </a:rPr>
              <a:t>John Paul Jones was a great hero of the American Revolutionary War. He was born John Paul in Scotland on July 6th, 1747. At twelve years old he had finished with school and wanted to have a career at sea. </a:t>
            </a:r>
            <a:endParaRPr lang="en-US" sz="2400" dirty="0"/>
          </a:p>
        </p:txBody>
      </p:sp>
      <p:pic>
        <p:nvPicPr>
          <p:cNvPr id="13" name="Picture 6" descr="http://www.cksinfo.com/clipart/office/supplies/notesandmemos/note.png"/>
          <p:cNvPicPr>
            <a:picLocks noChangeAspect="1" noChangeArrowheads="1"/>
          </p:cNvPicPr>
          <p:nvPr/>
        </p:nvPicPr>
        <p:blipFill>
          <a:blip r:embed="rId4" cstate="print"/>
          <a:srcRect/>
          <a:stretch>
            <a:fillRect/>
          </a:stretch>
        </p:blipFill>
        <p:spPr bwMode="auto">
          <a:xfrm>
            <a:off x="455815" y="484909"/>
            <a:ext cx="3810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3000" fill="hold"/>
                                        <p:tgtEl>
                                          <p:spTgt spid="10"/>
                                        </p:tgtEl>
                                        <p:attrNameLst>
                                          <p:attrName>ppt_w</p:attrName>
                                        </p:attrNameLst>
                                      </p:cBhvr>
                                      <p:tavLst>
                                        <p:tav tm="0">
                                          <p:val>
                                            <p:strVal val="#ppt_w*0.70"/>
                                          </p:val>
                                        </p:tav>
                                        <p:tav tm="100000">
                                          <p:val>
                                            <p:strVal val="#ppt_w"/>
                                          </p:val>
                                        </p:tav>
                                      </p:tavLst>
                                    </p:anim>
                                    <p:anim calcmode="lin" valueType="num">
                                      <p:cBhvr>
                                        <p:cTn id="13" dur="3000" fill="hold"/>
                                        <p:tgtEl>
                                          <p:spTgt spid="10"/>
                                        </p:tgtEl>
                                        <p:attrNameLst>
                                          <p:attrName>ppt_h</p:attrName>
                                        </p:attrNameLst>
                                      </p:cBhvr>
                                      <p:tavLst>
                                        <p:tav tm="0">
                                          <p:val>
                                            <p:strVal val="#ppt_h"/>
                                          </p:val>
                                        </p:tav>
                                        <p:tav tm="100000">
                                          <p:val>
                                            <p:strVal val="#ppt_h"/>
                                          </p:val>
                                        </p:tav>
                                      </p:tavLst>
                                    </p:anim>
                                    <p:animEffect transition="in" filter="fade">
                                      <p:cBhvr>
                                        <p:cTn id="14" dur="3000"/>
                                        <p:tgtEl>
                                          <p:spTgt spid="10"/>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3000"/>
                                        <p:tgtEl>
                                          <p:spTgt spid="7"/>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3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AE06EB59-2B7C-421C-A3FE-0E1A732559C7}" type="slidenum">
              <a:rPr lang="en-US"/>
              <a:pPr>
                <a:defRPr/>
              </a:pPr>
              <a:t>48</a:t>
            </a:fld>
            <a:endParaRPr lang="en-US"/>
          </a:p>
        </p:txBody>
      </p:sp>
      <p:pic>
        <p:nvPicPr>
          <p:cNvPr id="2" name="Picture 5" descr="Betsy Ross Flag.jpg"/>
          <p:cNvPicPr>
            <a:picLocks noChangeAspect="1"/>
          </p:cNvPicPr>
          <p:nvPr/>
        </p:nvPicPr>
        <p:blipFill>
          <a:blip r:embed="rId2" cstate="print"/>
          <a:stretch>
            <a:fillRect/>
          </a:stretch>
        </p:blipFill>
        <p:spPr>
          <a:xfrm>
            <a:off x="6400800" y="533400"/>
            <a:ext cx="533400" cy="280988"/>
          </a:xfrm>
          <a:prstGeom prst="rect">
            <a:avLst/>
          </a:prstGeom>
          <a:ln>
            <a:noFill/>
          </a:ln>
          <a:effectLst>
            <a:outerShdw blurRad="292100" dist="139700" dir="2700000" algn="tl" rotWithShape="0">
              <a:srgbClr val="333333">
                <a:alpha val="65000"/>
              </a:srgbClr>
            </a:outerShdw>
          </a:effectLst>
        </p:spPr>
      </p:pic>
      <p:sp>
        <p:nvSpPr>
          <p:cNvPr id="34826" name="Text Box 10"/>
          <p:cNvSpPr txBox="1">
            <a:spLocks noChangeArrowheads="1"/>
          </p:cNvSpPr>
          <p:nvPr/>
        </p:nvSpPr>
        <p:spPr bwMode="auto">
          <a:xfrm>
            <a:off x="5867400" y="228600"/>
            <a:ext cx="1600200" cy="304800"/>
          </a:xfrm>
          <a:prstGeom prst="rect">
            <a:avLst/>
          </a:prstGeom>
          <a:noFill/>
          <a:ln w="9525">
            <a:noFill/>
            <a:miter lim="800000"/>
            <a:headEnd/>
            <a:tailEnd/>
          </a:ln>
        </p:spPr>
        <p:txBody>
          <a:bodyPr wrap="square">
            <a:spAutoFit/>
          </a:bodyPr>
          <a:lstStyle/>
          <a:p>
            <a:pPr>
              <a:spcBef>
                <a:spcPct val="50000"/>
              </a:spcBef>
            </a:pPr>
            <a:r>
              <a:rPr lang="en-US" sz="1400" b="1" dirty="0">
                <a:solidFill>
                  <a:srgbClr val="FF0000"/>
                </a:solidFill>
                <a:latin typeface="Antique"/>
              </a:rPr>
              <a:t>John Paul Jones</a:t>
            </a:r>
          </a:p>
        </p:txBody>
      </p:sp>
      <p:pic>
        <p:nvPicPr>
          <p:cNvPr id="14" name="Picture 13" descr="John Paul Jones 3.jpg"/>
          <p:cNvPicPr>
            <a:picLocks noChangeAspect="1"/>
          </p:cNvPicPr>
          <p:nvPr/>
        </p:nvPicPr>
        <p:blipFill>
          <a:blip r:embed="rId3" cstate="print"/>
          <a:srcRect t="3333" r="6897"/>
          <a:stretch>
            <a:fillRect/>
          </a:stretch>
        </p:blipFill>
        <p:spPr>
          <a:xfrm>
            <a:off x="7409040" y="228296"/>
            <a:ext cx="1312792" cy="1515692"/>
          </a:xfrm>
          <a:prstGeom prst="ellipse">
            <a:avLst/>
          </a:prstGeom>
          <a:ln>
            <a:noFill/>
          </a:ln>
          <a:effectLst>
            <a:softEdge rad="112500"/>
          </a:effectLst>
        </p:spPr>
      </p:pic>
      <p:sp>
        <p:nvSpPr>
          <p:cNvPr id="15" name="Rectangle 14"/>
          <p:cNvSpPr>
            <a:spLocks noChangeArrowheads="1"/>
          </p:cNvSpPr>
          <p:nvPr/>
        </p:nvSpPr>
        <p:spPr bwMode="auto">
          <a:xfrm>
            <a:off x="304800" y="1066800"/>
            <a:ext cx="8839200" cy="2308324"/>
          </a:xfrm>
          <a:prstGeom prst="rect">
            <a:avLst/>
          </a:prstGeom>
          <a:noFill/>
          <a:ln w="9525">
            <a:noFill/>
            <a:miter lim="800000"/>
            <a:headEnd/>
            <a:tailEnd/>
          </a:ln>
        </p:spPr>
        <p:txBody>
          <a:bodyPr>
            <a:spAutoFit/>
          </a:bodyPr>
          <a:lstStyle/>
          <a:p>
            <a:r>
              <a:rPr lang="en-US" sz="2400" b="1" dirty="0">
                <a:solidFill>
                  <a:schemeClr val="bg1"/>
                </a:solidFill>
                <a:latin typeface="Calibri" pitchFamily="34" charset="0"/>
                <a:cs typeface="Times New Roman" pitchFamily="18" charset="0"/>
              </a:rPr>
              <a:t>He began to work on ships. After accidentally killing the </a:t>
            </a:r>
          </a:p>
          <a:p>
            <a:r>
              <a:rPr lang="en-US" sz="2400" b="1" dirty="0">
                <a:solidFill>
                  <a:schemeClr val="bg1"/>
                </a:solidFill>
                <a:latin typeface="Calibri" pitchFamily="34" charset="0"/>
                <a:cs typeface="Times New Roman" pitchFamily="18" charset="0"/>
              </a:rPr>
              <a:t>leader of a mutiny (revolt) he fled to America and took </a:t>
            </a:r>
          </a:p>
          <a:p>
            <a:r>
              <a:rPr lang="en-US" sz="2400" b="1" dirty="0">
                <a:solidFill>
                  <a:schemeClr val="bg1"/>
                </a:solidFill>
                <a:latin typeface="Calibri" pitchFamily="34" charset="0"/>
                <a:cs typeface="Times New Roman" pitchFamily="18" charset="0"/>
              </a:rPr>
              <a:t>the last name of “Jones.”  When the war broke out he volunteered his services as a “</a:t>
            </a:r>
            <a:r>
              <a:rPr lang="en-US" sz="2400" b="1" u="sng" dirty="0">
                <a:solidFill>
                  <a:schemeClr val="bg1"/>
                </a:solidFill>
                <a:latin typeface="Calibri" pitchFamily="34" charset="0"/>
                <a:cs typeface="Times New Roman" pitchFamily="18" charset="0"/>
              </a:rPr>
              <a:t>Privateer</a:t>
            </a:r>
            <a:r>
              <a:rPr lang="en-US" sz="2400" b="1" dirty="0">
                <a:solidFill>
                  <a:schemeClr val="bg1"/>
                </a:solidFill>
                <a:latin typeface="Calibri" pitchFamily="34" charset="0"/>
                <a:cs typeface="Times New Roman" pitchFamily="18" charset="0"/>
              </a:rPr>
              <a:t>.”   He quickly established himself as a brave and clever sailor.   After being given his first command, he captured many British supply ships.</a:t>
            </a:r>
            <a:endParaRPr lang="en-US" sz="24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0" fill="hold"/>
                                        <p:tgtEl>
                                          <p:spTgt spid="14"/>
                                        </p:tgtEl>
                                        <p:attrNameLst>
                                          <p:attrName>ppt_w</p:attrName>
                                        </p:attrNameLst>
                                      </p:cBhvr>
                                      <p:tavLst>
                                        <p:tav tm="0">
                                          <p:val>
                                            <p:strVal val="#ppt_w*0.70"/>
                                          </p:val>
                                        </p:tav>
                                        <p:tav tm="100000">
                                          <p:val>
                                            <p:strVal val="#ppt_w"/>
                                          </p:val>
                                        </p:tav>
                                      </p:tavLst>
                                    </p:anim>
                                    <p:anim calcmode="lin" valueType="num">
                                      <p:cBhvr>
                                        <p:cTn id="8" dur="3000" fill="hold"/>
                                        <p:tgtEl>
                                          <p:spTgt spid="14"/>
                                        </p:tgtEl>
                                        <p:attrNameLst>
                                          <p:attrName>ppt_h</p:attrName>
                                        </p:attrNameLst>
                                      </p:cBhvr>
                                      <p:tavLst>
                                        <p:tav tm="0">
                                          <p:val>
                                            <p:strVal val="#ppt_h"/>
                                          </p:val>
                                        </p:tav>
                                        <p:tav tm="100000">
                                          <p:val>
                                            <p:strVal val="#ppt_h"/>
                                          </p:val>
                                        </p:tav>
                                      </p:tavLst>
                                    </p:anim>
                                    <p:animEffect transition="in" filter="fade">
                                      <p:cBhvr>
                                        <p:cTn id="9" dur="30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4826"/>
                                        </p:tgtEl>
                                        <p:attrNameLst>
                                          <p:attrName>style.visibility</p:attrName>
                                        </p:attrNameLst>
                                      </p:cBhvr>
                                      <p:to>
                                        <p:strVal val="visible"/>
                                      </p:to>
                                    </p:set>
                                    <p:animEffect transition="in" filter="fade">
                                      <p:cBhvr>
                                        <p:cTn id="12" dur="3000"/>
                                        <p:tgtEl>
                                          <p:spTgt spid="3482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par>
                          <p:cTn id="16" fill="hold">
                            <p:stCondLst>
                              <p:cond delay="3000"/>
                            </p:stCondLst>
                            <p:childTnLst>
                              <p:par>
                                <p:cTn id="17" presetID="10" presetClass="entr" presetSubtype="0" fill="hold" grpId="0" nodeType="afterEffect">
                                  <p:stCondLst>
                                    <p:cond delay="2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8738CDDF-30D3-42C8-BFAB-FC4D976FD5F2}" type="slidenum">
              <a:rPr lang="en-US"/>
              <a:pPr>
                <a:defRPr/>
              </a:pPr>
              <a:t>49</a:t>
            </a:fld>
            <a:endParaRPr lang="en-US"/>
          </a:p>
        </p:txBody>
      </p:sp>
      <p:sp>
        <p:nvSpPr>
          <p:cNvPr id="6" name="TextBox 5"/>
          <p:cNvSpPr txBox="1">
            <a:spLocks noChangeArrowheads="1"/>
          </p:cNvSpPr>
          <p:nvPr/>
        </p:nvSpPr>
        <p:spPr bwMode="auto">
          <a:xfrm>
            <a:off x="381000" y="1371600"/>
            <a:ext cx="8305800" cy="1200329"/>
          </a:xfrm>
          <a:prstGeom prst="rect">
            <a:avLst/>
          </a:prstGeom>
          <a:noFill/>
          <a:ln w="9525">
            <a:noFill/>
            <a:miter lim="800000"/>
            <a:headEnd/>
            <a:tailEnd/>
          </a:ln>
        </p:spPr>
        <p:txBody>
          <a:bodyPr>
            <a:spAutoFit/>
          </a:bodyPr>
          <a:lstStyle/>
          <a:p>
            <a:r>
              <a:rPr lang="en-US" sz="2400" b="1" dirty="0">
                <a:solidFill>
                  <a:srgbClr val="FFFFFF"/>
                </a:solidFill>
                <a:latin typeface="Calibri" pitchFamily="34" charset="0"/>
              </a:rPr>
              <a:t>The French greatly admired Jones.  When France entered the war in 1778, </a:t>
            </a:r>
            <a:r>
              <a:rPr lang="en-US" sz="2400" b="1" dirty="0">
                <a:solidFill>
                  <a:schemeClr val="bg1"/>
                </a:solidFill>
                <a:latin typeface="Calibri" pitchFamily="34" charset="0"/>
              </a:rPr>
              <a:t>French leaders </a:t>
            </a:r>
            <a:r>
              <a:rPr lang="en-US" sz="2400" b="1" dirty="0" smtClean="0">
                <a:solidFill>
                  <a:schemeClr val="bg1"/>
                </a:solidFill>
                <a:latin typeface="Calibri" pitchFamily="34" charset="0"/>
              </a:rPr>
              <a:t>gave him </a:t>
            </a:r>
            <a:r>
              <a:rPr lang="en-US" sz="2400" b="1" dirty="0">
                <a:solidFill>
                  <a:schemeClr val="bg1"/>
                </a:solidFill>
                <a:latin typeface="Calibri" pitchFamily="34" charset="0"/>
              </a:rPr>
              <a:t>a small fleet of </a:t>
            </a:r>
            <a:r>
              <a:rPr lang="en-US" sz="2400" b="1" dirty="0" smtClean="0">
                <a:solidFill>
                  <a:schemeClr val="bg1"/>
                </a:solidFill>
                <a:latin typeface="Calibri" pitchFamily="34" charset="0"/>
              </a:rPr>
              <a:t>five vessels </a:t>
            </a:r>
            <a:r>
              <a:rPr lang="en-US" sz="2400" b="1" dirty="0">
                <a:solidFill>
                  <a:schemeClr val="bg1"/>
                </a:solidFill>
                <a:latin typeface="Calibri" pitchFamily="34" charset="0"/>
              </a:rPr>
              <a:t>to command</a:t>
            </a:r>
            <a:r>
              <a:rPr lang="en-US" sz="2400" b="1" dirty="0" smtClean="0">
                <a:solidFill>
                  <a:schemeClr val="bg1"/>
                </a:solidFill>
                <a:latin typeface="Calibri" pitchFamily="34" charset="0"/>
              </a:rPr>
              <a:t>.</a:t>
            </a:r>
          </a:p>
        </p:txBody>
      </p:sp>
      <p:pic>
        <p:nvPicPr>
          <p:cNvPr id="34824" name="Picture 8" descr="DONTTREADONME"/>
          <p:cNvPicPr>
            <a:picLocks noChangeAspect="1" noChangeArrowheads="1"/>
          </p:cNvPicPr>
          <p:nvPr/>
        </p:nvPicPr>
        <p:blipFill>
          <a:blip r:embed="rId2" cstate="print"/>
          <a:srcRect/>
          <a:stretch>
            <a:fillRect/>
          </a:stretch>
        </p:blipFill>
        <p:spPr bwMode="auto">
          <a:xfrm>
            <a:off x="5562600" y="304800"/>
            <a:ext cx="1036638" cy="609600"/>
          </a:xfrm>
          <a:prstGeom prst="rect">
            <a:avLst/>
          </a:prstGeom>
          <a:noFill/>
          <a:ln w="9525">
            <a:noFill/>
            <a:miter lim="800000"/>
            <a:headEnd/>
            <a:tailEnd/>
          </a:ln>
        </p:spPr>
      </p:pic>
      <p:pic>
        <p:nvPicPr>
          <p:cNvPr id="2" name="Picture 5" descr="Betsy Ross Flag.jpg"/>
          <p:cNvPicPr>
            <a:picLocks noChangeAspect="1"/>
          </p:cNvPicPr>
          <p:nvPr/>
        </p:nvPicPr>
        <p:blipFill>
          <a:blip r:embed="rId3" cstate="print"/>
          <a:stretch>
            <a:fillRect/>
          </a:stretch>
        </p:blipFill>
        <p:spPr>
          <a:xfrm>
            <a:off x="2133600" y="381000"/>
            <a:ext cx="1066800" cy="560388"/>
          </a:xfrm>
          <a:prstGeom prst="rect">
            <a:avLst/>
          </a:prstGeom>
          <a:ln>
            <a:noFill/>
          </a:ln>
          <a:effectLst>
            <a:outerShdw blurRad="292100" dist="139700" dir="2700000" algn="tl" rotWithShape="0">
              <a:srgbClr val="333333">
                <a:alpha val="65000"/>
              </a:srgbClr>
            </a:outerShdw>
          </a:effectLst>
        </p:spPr>
      </p:pic>
      <p:pic>
        <p:nvPicPr>
          <p:cNvPr id="14" name="Picture 13" descr="John Paul Jones 3.jpg"/>
          <p:cNvPicPr>
            <a:picLocks noChangeAspect="1"/>
          </p:cNvPicPr>
          <p:nvPr/>
        </p:nvPicPr>
        <p:blipFill>
          <a:blip r:embed="rId4" cstate="print"/>
          <a:srcRect t="3333" r="6897"/>
          <a:stretch>
            <a:fillRect/>
          </a:stretch>
        </p:blipFill>
        <p:spPr>
          <a:xfrm>
            <a:off x="3733800" y="228600"/>
            <a:ext cx="1066800" cy="1232253"/>
          </a:xfrm>
          <a:prstGeom prst="ellipse">
            <a:avLst/>
          </a:prstGeom>
          <a:ln>
            <a:noFill/>
          </a:ln>
          <a:effectLst>
            <a:softEdge rad="112500"/>
          </a:effectLst>
        </p:spPr>
      </p:pic>
      <p:sp>
        <p:nvSpPr>
          <p:cNvPr id="9" name="TextBox 8"/>
          <p:cNvSpPr txBox="1">
            <a:spLocks noChangeArrowheads="1"/>
          </p:cNvSpPr>
          <p:nvPr/>
        </p:nvSpPr>
        <p:spPr bwMode="auto">
          <a:xfrm>
            <a:off x="6781800" y="304800"/>
            <a:ext cx="2133600" cy="923330"/>
          </a:xfrm>
          <a:prstGeom prst="rect">
            <a:avLst/>
          </a:prstGeom>
          <a:noFill/>
          <a:ln w="9525">
            <a:noFill/>
            <a:miter lim="800000"/>
            <a:headEnd/>
            <a:tailEnd/>
          </a:ln>
        </p:spPr>
        <p:txBody>
          <a:bodyPr wrap="square">
            <a:spAutoFit/>
          </a:bodyPr>
          <a:lstStyle/>
          <a:p>
            <a:r>
              <a:rPr lang="en-US" b="1" dirty="0">
                <a:solidFill>
                  <a:srgbClr val="FFFF00"/>
                </a:solidFill>
              </a:rPr>
              <a:t>This was the first flag of the American Navy!</a:t>
            </a:r>
          </a:p>
        </p:txBody>
      </p:sp>
      <p:pic>
        <p:nvPicPr>
          <p:cNvPr id="10" name="Picture 6" descr="http://www.cksinfo.com/clipart/office/supplies/notesandmemos/note.png"/>
          <p:cNvPicPr>
            <a:picLocks noChangeAspect="1" noChangeArrowheads="1"/>
          </p:cNvPicPr>
          <p:nvPr/>
        </p:nvPicPr>
        <p:blipFill>
          <a:blip r:embed="rId5" cstate="print"/>
          <a:srcRect/>
          <a:stretch>
            <a:fillRect/>
          </a:stretch>
        </p:blipFill>
        <p:spPr bwMode="auto">
          <a:xfrm>
            <a:off x="914400" y="25146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02" name="Picture 2" descr="http://t0.gstatic.com/images?q=tbn:ANd9GcQHA-GyYzwhK-aW0_QcmdkqG4qi-Pqj2DWVFs4id29oNNAOcstE&amp;t=1"/>
          <p:cNvPicPr>
            <a:picLocks noChangeAspect="1" noChangeArrowheads="1"/>
          </p:cNvPicPr>
          <p:nvPr/>
        </p:nvPicPr>
        <p:blipFill>
          <a:blip r:embed="rId6" cstate="print"/>
          <a:srcRect l="3721" t="6838" r="6977" b="4274"/>
          <a:stretch>
            <a:fillRect/>
          </a:stretch>
        </p:blipFill>
        <p:spPr bwMode="auto">
          <a:xfrm flipH="1">
            <a:off x="6858000" y="3581400"/>
            <a:ext cx="1524000" cy="1524000"/>
          </a:xfrm>
          <a:prstGeom prst="ellipse">
            <a:avLst/>
          </a:prstGeom>
          <a:noFill/>
        </p:spPr>
      </p:pic>
      <p:sp>
        <p:nvSpPr>
          <p:cNvPr id="11" name="TextBox 10"/>
          <p:cNvSpPr txBox="1">
            <a:spLocks noChangeArrowheads="1"/>
          </p:cNvSpPr>
          <p:nvPr/>
        </p:nvSpPr>
        <p:spPr bwMode="auto">
          <a:xfrm>
            <a:off x="533400" y="2667000"/>
            <a:ext cx="8305800" cy="1200329"/>
          </a:xfrm>
          <a:prstGeom prst="rect">
            <a:avLst/>
          </a:prstGeom>
          <a:noFill/>
          <a:ln w="9525">
            <a:noFill/>
            <a:miter lim="800000"/>
            <a:headEnd/>
            <a:tailEnd/>
          </a:ln>
        </p:spPr>
        <p:txBody>
          <a:bodyPr>
            <a:spAutoFit/>
          </a:bodyPr>
          <a:lstStyle/>
          <a:p>
            <a:r>
              <a:rPr lang="en-US" sz="2400" b="1" dirty="0" smtClean="0">
                <a:solidFill>
                  <a:schemeClr val="bg1"/>
                </a:solidFill>
                <a:latin typeface="Calibri" pitchFamily="34" charset="0"/>
              </a:rPr>
              <a:t>                Jones named his flagship the </a:t>
            </a:r>
            <a:r>
              <a:rPr lang="en-US" sz="2400" b="1" i="1" dirty="0" err="1">
                <a:solidFill>
                  <a:srgbClr val="FF0000"/>
                </a:solidFill>
                <a:latin typeface="Calibri" pitchFamily="34" charset="0"/>
              </a:rPr>
              <a:t>Bonhomme</a:t>
            </a:r>
            <a:r>
              <a:rPr lang="en-US" sz="2400" b="1" i="1" dirty="0">
                <a:solidFill>
                  <a:srgbClr val="FF0000"/>
                </a:solidFill>
                <a:latin typeface="Calibri" pitchFamily="34" charset="0"/>
              </a:rPr>
              <a:t> Richard</a:t>
            </a:r>
            <a:r>
              <a:rPr lang="en-US" sz="2400" b="1" dirty="0">
                <a:solidFill>
                  <a:srgbClr val="FF0000"/>
                </a:solidFill>
                <a:latin typeface="Calibri" pitchFamily="34" charset="0"/>
              </a:rPr>
              <a:t>  (“Gentleman Richard”) in honor of </a:t>
            </a:r>
            <a:r>
              <a:rPr lang="en-US" sz="2400" b="1" dirty="0" smtClean="0">
                <a:solidFill>
                  <a:srgbClr val="FF0000"/>
                </a:solidFill>
                <a:latin typeface="Calibri" pitchFamily="34" charset="0"/>
              </a:rPr>
              <a:t>his friend and supporter, Ben Franklin. (“</a:t>
            </a:r>
            <a:r>
              <a:rPr lang="en-US" sz="2400" b="1" i="1" dirty="0" smtClean="0">
                <a:solidFill>
                  <a:srgbClr val="FF0000"/>
                </a:solidFill>
                <a:latin typeface="Calibri" pitchFamily="34" charset="0"/>
              </a:rPr>
              <a:t>Poor </a:t>
            </a:r>
            <a:r>
              <a:rPr lang="en-US" sz="2400" b="1" i="1" dirty="0">
                <a:solidFill>
                  <a:srgbClr val="FF0000"/>
                </a:solidFill>
                <a:latin typeface="Calibri" pitchFamily="34" charset="0"/>
              </a:rPr>
              <a:t>Richard’s </a:t>
            </a:r>
            <a:r>
              <a:rPr lang="en-US" sz="2400" b="1" i="1" dirty="0" smtClean="0">
                <a:solidFill>
                  <a:srgbClr val="FF0000"/>
                </a:solidFill>
                <a:latin typeface="Calibri" pitchFamily="34" charset="0"/>
              </a:rPr>
              <a:t>Almanac”)   </a:t>
            </a:r>
            <a:endParaRPr lang="en-US" sz="2400" b="1" dirty="0">
              <a:solidFill>
                <a:srgbClr val="FF0000"/>
              </a:solidFill>
              <a:latin typeface="Calibri"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0" fill="hold"/>
                                        <p:tgtEl>
                                          <p:spTgt spid="14"/>
                                        </p:tgtEl>
                                        <p:attrNameLst>
                                          <p:attrName>ppt_w</p:attrName>
                                        </p:attrNameLst>
                                      </p:cBhvr>
                                      <p:tavLst>
                                        <p:tav tm="0">
                                          <p:val>
                                            <p:strVal val="#ppt_w*0.70"/>
                                          </p:val>
                                        </p:tav>
                                        <p:tav tm="100000">
                                          <p:val>
                                            <p:strVal val="#ppt_w"/>
                                          </p:val>
                                        </p:tav>
                                      </p:tavLst>
                                    </p:anim>
                                    <p:anim calcmode="lin" valueType="num">
                                      <p:cBhvr>
                                        <p:cTn id="8" dur="3000" fill="hold"/>
                                        <p:tgtEl>
                                          <p:spTgt spid="14"/>
                                        </p:tgtEl>
                                        <p:attrNameLst>
                                          <p:attrName>ppt_h</p:attrName>
                                        </p:attrNameLst>
                                      </p:cBhvr>
                                      <p:tavLst>
                                        <p:tav tm="0">
                                          <p:val>
                                            <p:strVal val="#ppt_h"/>
                                          </p:val>
                                        </p:tav>
                                        <p:tav tm="100000">
                                          <p:val>
                                            <p:strVal val="#ppt_h"/>
                                          </p:val>
                                        </p:tav>
                                      </p:tavLst>
                                    </p:anim>
                                    <p:animEffect transition="in" filter="fade">
                                      <p:cBhvr>
                                        <p:cTn id="9" dur="3000"/>
                                        <p:tgtEl>
                                          <p:spTgt spid="14"/>
                                        </p:tgtEl>
                                      </p:cBhvr>
                                    </p:animEffect>
                                  </p:childTnLst>
                                </p:cTn>
                              </p:par>
                            </p:childTnLst>
                          </p:cTn>
                        </p:par>
                        <p:par>
                          <p:cTn id="10" fill="hold">
                            <p:stCondLst>
                              <p:cond delay="3000"/>
                            </p:stCondLst>
                            <p:childTnLst>
                              <p:par>
                                <p:cTn id="11" presetID="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3000" fill="hold"/>
                                        <p:tgtEl>
                                          <p:spTgt spid="2"/>
                                        </p:tgtEl>
                                        <p:attrNameLst>
                                          <p:attrName>ppt_x</p:attrName>
                                        </p:attrNameLst>
                                      </p:cBhvr>
                                      <p:tavLst>
                                        <p:tav tm="0">
                                          <p:val>
                                            <p:strVal val="0-#ppt_w/2"/>
                                          </p:val>
                                        </p:tav>
                                        <p:tav tm="100000">
                                          <p:val>
                                            <p:strVal val="#ppt_x"/>
                                          </p:val>
                                        </p:tav>
                                      </p:tavLst>
                                    </p:anim>
                                    <p:anim calcmode="lin" valueType="num">
                                      <p:cBhvr additive="base">
                                        <p:cTn id="14" dur="30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6000"/>
                            </p:stCondLst>
                            <p:childTnLst>
                              <p:par>
                                <p:cTn id="16" presetID="2" presetClass="entr" presetSubtype="2" fill="hold" nodeType="afterEffect">
                                  <p:stCondLst>
                                    <p:cond delay="0"/>
                                  </p:stCondLst>
                                  <p:childTnLst>
                                    <p:set>
                                      <p:cBhvr>
                                        <p:cTn id="17" dur="1" fill="hold">
                                          <p:stCondLst>
                                            <p:cond delay="0"/>
                                          </p:stCondLst>
                                        </p:cTn>
                                        <p:tgtEl>
                                          <p:spTgt spid="34824"/>
                                        </p:tgtEl>
                                        <p:attrNameLst>
                                          <p:attrName>style.visibility</p:attrName>
                                        </p:attrNameLst>
                                      </p:cBhvr>
                                      <p:to>
                                        <p:strVal val="visible"/>
                                      </p:to>
                                    </p:set>
                                    <p:anim calcmode="lin" valueType="num">
                                      <p:cBhvr additive="base">
                                        <p:cTn id="18" dur="3000" fill="hold"/>
                                        <p:tgtEl>
                                          <p:spTgt spid="34824"/>
                                        </p:tgtEl>
                                        <p:attrNameLst>
                                          <p:attrName>ppt_x</p:attrName>
                                        </p:attrNameLst>
                                      </p:cBhvr>
                                      <p:tavLst>
                                        <p:tav tm="0">
                                          <p:val>
                                            <p:strVal val="1+#ppt_w/2"/>
                                          </p:val>
                                        </p:tav>
                                        <p:tav tm="100000">
                                          <p:val>
                                            <p:strVal val="#ppt_x"/>
                                          </p:val>
                                        </p:tav>
                                      </p:tavLst>
                                    </p:anim>
                                    <p:anim calcmode="lin" valueType="num">
                                      <p:cBhvr additive="base">
                                        <p:cTn id="19" dur="3000" fill="hold"/>
                                        <p:tgtEl>
                                          <p:spTgt spid="34824"/>
                                        </p:tgtEl>
                                        <p:attrNameLst>
                                          <p:attrName>ppt_y</p:attrName>
                                        </p:attrNameLst>
                                      </p:cBhvr>
                                      <p:tavLst>
                                        <p:tav tm="0">
                                          <p:val>
                                            <p:strVal val="#ppt_y"/>
                                          </p:val>
                                        </p:tav>
                                        <p:tav tm="100000">
                                          <p:val>
                                            <p:strVal val="#ppt_y"/>
                                          </p:val>
                                        </p:tav>
                                      </p:tavLst>
                                    </p:anim>
                                  </p:childTnLst>
                                </p:cTn>
                              </p:par>
                            </p:childTnLst>
                          </p:cTn>
                        </p:par>
                        <p:par>
                          <p:cTn id="20" fill="hold">
                            <p:stCondLst>
                              <p:cond delay="9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20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2402"/>
                                        </p:tgtEl>
                                        <p:attrNameLst>
                                          <p:attrName>style.visibility</p:attrName>
                                        </p:attrNameLst>
                                      </p:cBhvr>
                                      <p:to>
                                        <p:strVal val="visible"/>
                                      </p:to>
                                    </p:set>
                                    <p:animEffect transition="in" filter="fade">
                                      <p:cBhvr>
                                        <p:cTn id="42" dur="50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2DE236B-301A-4E7E-A85C-9D4EADFB4C87}" type="slidenum">
              <a:rPr lang="en-US"/>
              <a:pPr>
                <a:defRPr/>
              </a:pPr>
              <a:t>5</a:t>
            </a:fld>
            <a:endParaRPr lang="en-US" dirty="0"/>
          </a:p>
        </p:txBody>
      </p:sp>
      <p:pic>
        <p:nvPicPr>
          <p:cNvPr id="4" name="Picture 3" descr="Tale of the Tape article.jpg"/>
          <p:cNvPicPr>
            <a:picLocks noChangeAspect="1"/>
          </p:cNvPicPr>
          <p:nvPr/>
        </p:nvPicPr>
        <p:blipFill>
          <a:blip r:embed="rId2" cstate="print"/>
          <a:srcRect l="2995"/>
          <a:stretch>
            <a:fillRect/>
          </a:stretch>
        </p:blipFill>
        <p:spPr bwMode="auto">
          <a:xfrm>
            <a:off x="5106988" y="304800"/>
            <a:ext cx="4037012" cy="5334000"/>
          </a:xfrm>
          <a:prstGeom prst="rect">
            <a:avLst/>
          </a:prstGeom>
          <a:noFill/>
          <a:ln w="9525">
            <a:noFill/>
            <a:miter lim="800000"/>
            <a:headEnd/>
            <a:tailEnd/>
          </a:ln>
        </p:spPr>
      </p:pic>
      <p:sp>
        <p:nvSpPr>
          <p:cNvPr id="5" name="TextBox 4"/>
          <p:cNvSpPr txBox="1">
            <a:spLocks noChangeArrowheads="1"/>
          </p:cNvSpPr>
          <p:nvPr/>
        </p:nvSpPr>
        <p:spPr bwMode="auto">
          <a:xfrm>
            <a:off x="0" y="228600"/>
            <a:ext cx="4648200" cy="584200"/>
          </a:xfrm>
          <a:prstGeom prst="rect">
            <a:avLst/>
          </a:prstGeom>
          <a:noFill/>
          <a:ln w="9525">
            <a:noFill/>
            <a:miter lim="800000"/>
            <a:headEnd/>
            <a:tailEnd/>
          </a:ln>
        </p:spPr>
        <p:txBody>
          <a:bodyPr>
            <a:spAutoFit/>
          </a:bodyPr>
          <a:lstStyle/>
          <a:p>
            <a:pPr algn="ctr"/>
            <a:r>
              <a:rPr lang="en-US" sz="3200" b="1" dirty="0">
                <a:solidFill>
                  <a:srgbClr val="FF0000"/>
                </a:solidFill>
              </a:rPr>
              <a:t>“The Tale of the Tape”</a:t>
            </a:r>
          </a:p>
        </p:txBody>
      </p:sp>
      <p:sp>
        <p:nvSpPr>
          <p:cNvPr id="7" name="TextBox 6"/>
          <p:cNvSpPr txBox="1"/>
          <p:nvPr/>
        </p:nvSpPr>
        <p:spPr>
          <a:xfrm>
            <a:off x="228600" y="914400"/>
            <a:ext cx="4648200" cy="3937000"/>
          </a:xfrm>
          <a:prstGeom prst="rect">
            <a:avLst/>
          </a:prstGeom>
          <a:solidFill>
            <a:srgbClr val="FFFF00"/>
          </a:solidFill>
        </p:spPr>
        <p:txBody>
          <a:bodyPr>
            <a:spAutoFit/>
          </a:bodyPr>
          <a:lstStyle/>
          <a:p>
            <a:pPr>
              <a:defRPr/>
            </a:pPr>
            <a:r>
              <a:rPr lang="en-US" b="1" dirty="0">
                <a:latin typeface="+mn-lt"/>
              </a:rPr>
              <a:t>In every big professional boxing match you will more than likely come across a newspaper article such as this one.  In it you will find a list of specific physical measurements for each boxer which other people use to help them decide the possible outcome of the fight.  This list of measurements is called “The Tale of the Tape” (measuring tape).  The boxer who has more physical advantages often stands a better chance to win.  People will place bets on a fight based on this information, much as they would a race horse which appears to be bigger, stronger or faster than the rest of the field.</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3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par>
                          <p:cTn id="12" fill="hold">
                            <p:stCondLst>
                              <p:cond delay="11000"/>
                            </p:stCondLst>
                            <p:childTnLst>
                              <p:par>
                                <p:cTn id="13" presetID="10" presetClass="entr" presetSubtype="0" fill="hold" grpId="0" nodeType="afterEffect">
                                  <p:stCondLst>
                                    <p:cond delay="3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8738CDDF-30D3-42C8-BFAB-FC4D976FD5F2}" type="slidenum">
              <a:rPr lang="en-US"/>
              <a:pPr>
                <a:defRPr/>
              </a:pPr>
              <a:t>50</a:t>
            </a:fld>
            <a:endParaRPr lang="en-US"/>
          </a:p>
        </p:txBody>
      </p:sp>
      <p:sp>
        <p:nvSpPr>
          <p:cNvPr id="9" name="TextBox 8"/>
          <p:cNvSpPr txBox="1">
            <a:spLocks noChangeArrowheads="1"/>
          </p:cNvSpPr>
          <p:nvPr/>
        </p:nvSpPr>
        <p:spPr bwMode="auto">
          <a:xfrm>
            <a:off x="1066800" y="304800"/>
            <a:ext cx="7086600" cy="954107"/>
          </a:xfrm>
          <a:prstGeom prst="rect">
            <a:avLst/>
          </a:prstGeom>
          <a:noFill/>
          <a:ln w="9525">
            <a:noFill/>
            <a:miter lim="800000"/>
            <a:headEnd/>
            <a:tailEnd/>
          </a:ln>
        </p:spPr>
        <p:txBody>
          <a:bodyPr wrap="square">
            <a:spAutoFit/>
          </a:bodyPr>
          <a:lstStyle/>
          <a:p>
            <a:pPr algn="ctr"/>
            <a:r>
              <a:rPr lang="en-US" sz="2800" b="1" dirty="0" smtClean="0">
                <a:solidFill>
                  <a:srgbClr val="00B0F0"/>
                </a:solidFill>
                <a:latin typeface="+mn-lt"/>
              </a:rPr>
              <a:t>“The Navy Jack”</a:t>
            </a:r>
          </a:p>
          <a:p>
            <a:pPr algn="ctr"/>
            <a:r>
              <a:rPr lang="en-US" sz="2800" b="1" dirty="0" smtClean="0">
                <a:solidFill>
                  <a:schemeClr val="bg1"/>
                </a:solidFill>
                <a:latin typeface="+mn-lt"/>
              </a:rPr>
              <a:t>Can you recognize the symbolism in this flag?</a:t>
            </a:r>
            <a:endParaRPr lang="en-US" sz="2800" b="1" dirty="0">
              <a:solidFill>
                <a:schemeClr val="bg1"/>
              </a:solidFill>
              <a:latin typeface="+mn-lt"/>
            </a:endParaRPr>
          </a:p>
        </p:txBody>
      </p:sp>
      <p:pic>
        <p:nvPicPr>
          <p:cNvPr id="179204" name="Picture 4" descr="http://farm2.static.flickr.com/1381/1464689769_72d34ecaf0.jpg"/>
          <p:cNvPicPr>
            <a:picLocks noChangeAspect="1" noChangeArrowheads="1"/>
          </p:cNvPicPr>
          <p:nvPr/>
        </p:nvPicPr>
        <p:blipFill>
          <a:blip r:embed="rId2" cstate="print"/>
          <a:srcRect l="16399" t="15434" r="11254" b="16399"/>
          <a:stretch>
            <a:fillRect/>
          </a:stretch>
        </p:blipFill>
        <p:spPr bwMode="auto">
          <a:xfrm>
            <a:off x="762000" y="1219200"/>
            <a:ext cx="7440283" cy="5257800"/>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fade">
                                      <p:cBhvr>
                                        <p:cTn id="7" dur="5000"/>
                                        <p:tgtEl>
                                          <p:spTgt spid="179204"/>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3000"/>
                                        <p:tgtEl>
                                          <p:spTgt spid="9">
                                            <p:txEl>
                                              <p:pRg st="0" end="0"/>
                                            </p:txEl>
                                          </p:spTgt>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95764FA4-46CC-4A7A-8FE9-E878B9848B12}" type="slidenum">
              <a:rPr lang="en-US"/>
              <a:pPr>
                <a:defRPr/>
              </a:pPr>
              <a:t>51</a:t>
            </a:fld>
            <a:endParaRPr lang="en-US"/>
          </a:p>
        </p:txBody>
      </p:sp>
      <p:sp>
        <p:nvSpPr>
          <p:cNvPr id="8" name="TextBox 7"/>
          <p:cNvSpPr txBox="1">
            <a:spLocks noChangeArrowheads="1"/>
          </p:cNvSpPr>
          <p:nvPr/>
        </p:nvSpPr>
        <p:spPr bwMode="auto">
          <a:xfrm>
            <a:off x="228600" y="228600"/>
            <a:ext cx="8610600" cy="1200329"/>
          </a:xfrm>
          <a:prstGeom prst="rect">
            <a:avLst/>
          </a:prstGeom>
          <a:noFill/>
          <a:ln w="9525">
            <a:noFill/>
            <a:miter lim="800000"/>
            <a:headEnd/>
            <a:tailEnd/>
          </a:ln>
        </p:spPr>
        <p:txBody>
          <a:bodyPr wrap="square">
            <a:spAutoFit/>
          </a:bodyPr>
          <a:lstStyle/>
          <a:p>
            <a:r>
              <a:rPr lang="en-US" sz="2400" b="1" dirty="0">
                <a:solidFill>
                  <a:srgbClr val="FF0000"/>
                </a:solidFill>
                <a:latin typeface="Calibri" pitchFamily="34" charset="0"/>
              </a:rPr>
              <a:t>One of Jones’s most famous victories </a:t>
            </a:r>
            <a:r>
              <a:rPr lang="en-US" sz="2400" b="1" dirty="0" smtClean="0">
                <a:solidFill>
                  <a:srgbClr val="FF0000"/>
                </a:solidFill>
                <a:latin typeface="Calibri" pitchFamily="34" charset="0"/>
              </a:rPr>
              <a:t>came in September, 1779, during </a:t>
            </a:r>
            <a:r>
              <a:rPr lang="en-US" sz="2400" b="1" dirty="0">
                <a:solidFill>
                  <a:srgbClr val="FF0000"/>
                </a:solidFill>
                <a:latin typeface="Calibri" pitchFamily="34" charset="0"/>
              </a:rPr>
              <a:t>a three-hour battle with the British warship </a:t>
            </a:r>
            <a:r>
              <a:rPr lang="en-US" sz="2400" b="1" i="1" dirty="0" err="1">
                <a:solidFill>
                  <a:srgbClr val="FF0000"/>
                </a:solidFill>
                <a:latin typeface="Calibri" pitchFamily="34" charset="0"/>
              </a:rPr>
              <a:t>Serapis</a:t>
            </a:r>
            <a:r>
              <a:rPr lang="en-US" sz="2400" b="1" i="1" dirty="0" smtClean="0">
                <a:solidFill>
                  <a:srgbClr val="FF0000"/>
                </a:solidFill>
                <a:latin typeface="Calibri" pitchFamily="34" charset="0"/>
              </a:rPr>
              <a:t>.</a:t>
            </a:r>
          </a:p>
          <a:p>
            <a:r>
              <a:rPr lang="en-US" sz="2400" b="1" i="1" dirty="0" smtClean="0">
                <a:solidFill>
                  <a:srgbClr val="FF0000"/>
                </a:solidFill>
                <a:latin typeface="Calibri" pitchFamily="34" charset="0"/>
              </a:rPr>
              <a:t>  </a:t>
            </a:r>
            <a:r>
              <a:rPr lang="en-US" sz="2400" b="1" dirty="0">
                <a:solidFill>
                  <a:schemeClr val="bg1"/>
                </a:solidFill>
                <a:latin typeface="Calibri" pitchFamily="34" charset="0"/>
              </a:rPr>
              <a:t>The </a:t>
            </a:r>
            <a:r>
              <a:rPr lang="en-US" sz="2400" b="1" dirty="0" err="1">
                <a:solidFill>
                  <a:schemeClr val="bg1"/>
                </a:solidFill>
                <a:latin typeface="Calibri" pitchFamily="34" charset="0"/>
              </a:rPr>
              <a:t>Bonhomme</a:t>
            </a:r>
            <a:r>
              <a:rPr lang="en-US" sz="2400" b="1" dirty="0">
                <a:solidFill>
                  <a:schemeClr val="bg1"/>
                </a:solidFill>
                <a:latin typeface="Calibri" pitchFamily="34" charset="0"/>
              </a:rPr>
              <a:t> Richard was heavily damaged.  </a:t>
            </a:r>
            <a:endParaRPr lang="en-US" sz="2400" b="1" dirty="0" smtClean="0">
              <a:solidFill>
                <a:schemeClr val="bg1"/>
              </a:solidFill>
              <a:latin typeface="Calibri" pitchFamily="34" charset="0"/>
            </a:endParaRPr>
          </a:p>
        </p:txBody>
      </p:sp>
      <p:pic>
        <p:nvPicPr>
          <p:cNvPr id="9" name="MSj03882710000[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14" cstate="print"/>
          <a:srcRect/>
          <a:stretch>
            <a:fillRect/>
          </a:stretch>
        </p:blipFill>
        <p:spPr bwMode="auto">
          <a:xfrm>
            <a:off x="5105400" y="5486400"/>
            <a:ext cx="304800" cy="304800"/>
          </a:xfrm>
          <a:prstGeom prst="rect">
            <a:avLst/>
          </a:prstGeom>
          <a:noFill/>
          <a:ln w="9525">
            <a:noFill/>
            <a:miter lim="800000"/>
            <a:headEnd/>
            <a:tailEnd/>
          </a:ln>
        </p:spPr>
      </p:pic>
      <p:pic>
        <p:nvPicPr>
          <p:cNvPr id="10" name="MSj00974850000[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15" cstate="print"/>
          <a:srcRect/>
          <a:stretch>
            <a:fillRect/>
          </a:stretch>
        </p:blipFill>
        <p:spPr bwMode="auto">
          <a:xfrm>
            <a:off x="6858000" y="5334000"/>
            <a:ext cx="304800" cy="304800"/>
          </a:xfrm>
          <a:prstGeom prst="rect">
            <a:avLst/>
          </a:prstGeom>
          <a:noFill/>
          <a:ln w="9525">
            <a:noFill/>
            <a:miter lim="800000"/>
            <a:headEnd/>
            <a:tailEnd/>
          </a:ln>
        </p:spPr>
      </p:pic>
      <p:pic>
        <p:nvPicPr>
          <p:cNvPr id="14" name="MSj00747850000[1].wav">
            <a:hlinkClick r:id="" action="ppaction://media"/>
          </p:cNvPr>
          <p:cNvPicPr>
            <a:picLocks noRot="1" noChangeAspect="1"/>
          </p:cNvPicPr>
          <p:nvPr>
            <a:audioFile r:link="rId6"/>
            <p:extLst>
              <p:ext uri="{DAA4B4D4-6D71-4841-9C94-3DE7FCFB9230}">
                <p14:media xmlns:p14="http://schemas.microsoft.com/office/powerpoint/2010/main" r:embed="rId5"/>
              </p:ext>
            </p:extLst>
          </p:nvPr>
        </p:nvPicPr>
        <p:blipFill>
          <a:blip r:embed="rId16" cstate="print"/>
          <a:srcRect/>
          <a:stretch>
            <a:fillRect/>
          </a:stretch>
        </p:blipFill>
        <p:spPr bwMode="auto">
          <a:xfrm>
            <a:off x="7086600" y="5105400"/>
            <a:ext cx="304800" cy="304800"/>
          </a:xfrm>
          <a:prstGeom prst="rect">
            <a:avLst/>
          </a:prstGeom>
          <a:noFill/>
          <a:ln w="9525">
            <a:noFill/>
            <a:miter lim="800000"/>
            <a:headEnd/>
            <a:tailEnd/>
          </a:ln>
        </p:spPr>
      </p:pic>
      <p:pic>
        <p:nvPicPr>
          <p:cNvPr id="17" name="MSj00975020000[1].wav">
            <a:hlinkClick r:id="" action="ppaction://media"/>
          </p:cNvPr>
          <p:cNvPicPr>
            <a:picLocks noRot="1" noChangeAspect="1"/>
          </p:cNvPicPr>
          <p:nvPr>
            <a:audioFile r:link="rId8"/>
            <p:extLst>
              <p:ext uri="{DAA4B4D4-6D71-4841-9C94-3DE7FCFB9230}">
                <p14:media xmlns:p14="http://schemas.microsoft.com/office/powerpoint/2010/main" r:embed="rId7"/>
              </p:ext>
            </p:extLst>
          </p:nvPr>
        </p:nvPicPr>
        <p:blipFill>
          <a:blip r:embed="rId17" cstate="print"/>
          <a:srcRect/>
          <a:stretch>
            <a:fillRect/>
          </a:stretch>
        </p:blipFill>
        <p:spPr bwMode="auto">
          <a:xfrm>
            <a:off x="7162800" y="5133109"/>
            <a:ext cx="304800" cy="304800"/>
          </a:xfrm>
          <a:prstGeom prst="rect">
            <a:avLst/>
          </a:prstGeom>
          <a:noFill/>
          <a:ln w="9525">
            <a:noFill/>
            <a:miter lim="800000"/>
            <a:headEnd/>
            <a:tailEnd/>
          </a:ln>
        </p:spPr>
      </p:pic>
      <p:pic>
        <p:nvPicPr>
          <p:cNvPr id="18" name="MSj00974850000[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18" cstate="print"/>
          <a:srcRect/>
          <a:stretch>
            <a:fillRect/>
          </a:stretch>
        </p:blipFill>
        <p:spPr bwMode="auto">
          <a:xfrm>
            <a:off x="5715000" y="4419600"/>
            <a:ext cx="304800" cy="304800"/>
          </a:xfrm>
          <a:prstGeom prst="rect">
            <a:avLst/>
          </a:prstGeom>
          <a:noFill/>
          <a:ln w="9525">
            <a:noFill/>
            <a:miter lim="800000"/>
            <a:headEnd/>
            <a:tailEnd/>
          </a:ln>
        </p:spPr>
      </p:pic>
      <p:pic>
        <p:nvPicPr>
          <p:cNvPr id="19" name="MSj00974840000[1].wav">
            <a:hlinkClick r:id="" action="ppaction://media"/>
          </p:cNvPr>
          <p:cNvPicPr>
            <a:picLocks noRot="1" noChangeAspect="1"/>
          </p:cNvPicPr>
          <p:nvPr>
            <a:audioFile r:link="rId10"/>
            <p:extLst>
              <p:ext uri="{DAA4B4D4-6D71-4841-9C94-3DE7FCFB9230}">
                <p14:media xmlns:p14="http://schemas.microsoft.com/office/powerpoint/2010/main" r:embed="rId9"/>
              </p:ext>
            </p:extLst>
          </p:nvPr>
        </p:nvPicPr>
        <p:blipFill>
          <a:blip r:embed="rId19" cstate="print"/>
          <a:srcRect/>
          <a:stretch>
            <a:fillRect/>
          </a:stretch>
        </p:blipFill>
        <p:spPr bwMode="auto">
          <a:xfrm>
            <a:off x="6858000" y="4239491"/>
            <a:ext cx="304800" cy="304800"/>
          </a:xfrm>
          <a:prstGeom prst="rect">
            <a:avLst/>
          </a:prstGeom>
          <a:noFill/>
          <a:ln w="9525">
            <a:noFill/>
            <a:miter lim="800000"/>
            <a:headEnd/>
            <a:tailEnd/>
          </a:ln>
        </p:spPr>
      </p:pic>
      <p:pic>
        <p:nvPicPr>
          <p:cNvPr id="20" name="MSj03882710000[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20" cstate="print"/>
          <a:srcRect/>
          <a:stretch>
            <a:fillRect/>
          </a:stretch>
        </p:blipFill>
        <p:spPr bwMode="auto">
          <a:xfrm>
            <a:off x="6853624" y="4025859"/>
            <a:ext cx="304800" cy="304800"/>
          </a:xfrm>
          <a:prstGeom prst="rect">
            <a:avLst/>
          </a:prstGeom>
          <a:noFill/>
          <a:ln w="9525">
            <a:noFill/>
            <a:miter lim="800000"/>
            <a:headEnd/>
            <a:tailEnd/>
          </a:ln>
        </p:spPr>
      </p:pic>
      <p:pic>
        <p:nvPicPr>
          <p:cNvPr id="21" name="MSj00748050000[1].wav">
            <a:hlinkClick r:id="" action="ppaction://media"/>
          </p:cNvPr>
          <p:cNvPicPr>
            <a:picLocks noRot="1" noChangeAspect="1"/>
          </p:cNvPicPr>
          <p:nvPr>
            <a:audioFile r:link="rId12"/>
            <p:extLst>
              <p:ext uri="{DAA4B4D4-6D71-4841-9C94-3DE7FCFB9230}">
                <p14:media xmlns:p14="http://schemas.microsoft.com/office/powerpoint/2010/main" r:embed="rId11"/>
              </p:ext>
            </p:extLst>
          </p:nvPr>
        </p:nvPicPr>
        <p:blipFill>
          <a:blip r:embed="rId21" cstate="print"/>
          <a:srcRect/>
          <a:stretch>
            <a:fillRect/>
          </a:stretch>
        </p:blipFill>
        <p:spPr bwMode="auto">
          <a:xfrm>
            <a:off x="6553200" y="4114800"/>
            <a:ext cx="304800" cy="304800"/>
          </a:xfrm>
          <a:prstGeom prst="rect">
            <a:avLst/>
          </a:prstGeom>
          <a:noFill/>
          <a:ln w="9525">
            <a:noFill/>
            <a:miter lim="800000"/>
            <a:headEnd/>
            <a:tailEnd/>
          </a:ln>
        </p:spPr>
      </p:pic>
      <p:pic>
        <p:nvPicPr>
          <p:cNvPr id="22" name="MSj00747850000[1].wav">
            <a:hlinkClick r:id="" action="ppaction://media"/>
          </p:cNvPr>
          <p:cNvPicPr>
            <a:picLocks noRot="1" noChangeAspect="1"/>
          </p:cNvPicPr>
          <p:nvPr>
            <a:audioFile r:link="rId6"/>
            <p:extLst>
              <p:ext uri="{DAA4B4D4-6D71-4841-9C94-3DE7FCFB9230}">
                <p14:media xmlns:p14="http://schemas.microsoft.com/office/powerpoint/2010/main" r:embed="rId5"/>
              </p:ext>
            </p:extLst>
          </p:nvPr>
        </p:nvPicPr>
        <p:blipFill>
          <a:blip r:embed="rId22" cstate="print"/>
          <a:srcRect/>
          <a:stretch>
            <a:fillRect/>
          </a:stretch>
        </p:blipFill>
        <p:spPr bwMode="auto">
          <a:xfrm>
            <a:off x="7924800" y="4724400"/>
            <a:ext cx="304800" cy="304800"/>
          </a:xfrm>
          <a:prstGeom prst="rect">
            <a:avLst/>
          </a:prstGeom>
          <a:noFill/>
          <a:ln w="9525">
            <a:noFill/>
            <a:miter lim="800000"/>
            <a:headEnd/>
            <a:tailEnd/>
          </a:ln>
        </p:spPr>
      </p:pic>
      <p:pic>
        <p:nvPicPr>
          <p:cNvPr id="23" name="MSj00974850000[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22" cstate="print"/>
          <a:srcRect/>
          <a:stretch>
            <a:fillRect/>
          </a:stretch>
        </p:blipFill>
        <p:spPr bwMode="auto">
          <a:xfrm>
            <a:off x="7158424" y="4757651"/>
            <a:ext cx="304800" cy="304800"/>
          </a:xfrm>
          <a:prstGeom prst="rect">
            <a:avLst/>
          </a:prstGeom>
          <a:noFill/>
          <a:ln w="9525">
            <a:noFill/>
            <a:miter lim="800000"/>
            <a:headEnd/>
            <a:tailEnd/>
          </a:ln>
        </p:spPr>
      </p:pic>
      <p:pic>
        <p:nvPicPr>
          <p:cNvPr id="24" name="MSj00975020000[1].wav">
            <a:hlinkClick r:id="" action="ppaction://media"/>
          </p:cNvPr>
          <p:cNvPicPr>
            <a:picLocks noRot="1" noChangeAspect="1"/>
          </p:cNvPicPr>
          <p:nvPr>
            <a:audioFile r:link="rId8"/>
            <p:extLst>
              <p:ext uri="{DAA4B4D4-6D71-4841-9C94-3DE7FCFB9230}">
                <p14:media xmlns:p14="http://schemas.microsoft.com/office/powerpoint/2010/main" r:embed="rId7"/>
              </p:ext>
            </p:extLst>
          </p:nvPr>
        </p:nvPicPr>
        <p:blipFill>
          <a:blip r:embed="rId22" cstate="print"/>
          <a:srcRect/>
          <a:stretch>
            <a:fillRect/>
          </a:stretch>
        </p:blipFill>
        <p:spPr bwMode="auto">
          <a:xfrm>
            <a:off x="7232073" y="4572000"/>
            <a:ext cx="304800" cy="304800"/>
          </a:xfrm>
          <a:prstGeom prst="rect">
            <a:avLst/>
          </a:prstGeom>
          <a:noFill/>
          <a:ln w="9525">
            <a:noFill/>
            <a:miter lim="800000"/>
            <a:headEnd/>
            <a:tailEnd/>
          </a:ln>
        </p:spPr>
      </p:pic>
      <p:pic>
        <p:nvPicPr>
          <p:cNvPr id="26" name="Picture 6" descr="http://www.cksinfo.com/clipart/office/supplies/notesandmemos/note.png"/>
          <p:cNvPicPr>
            <a:picLocks noChangeAspect="1" noChangeArrowheads="1"/>
          </p:cNvPicPr>
          <p:nvPr/>
        </p:nvPicPr>
        <p:blipFill>
          <a:blip r:embed="rId23"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MSj03882710000[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20" cstate="print"/>
          <a:srcRect/>
          <a:stretch>
            <a:fillRect/>
          </a:stretch>
        </p:blipFill>
        <p:spPr bwMode="auto">
          <a:xfrm>
            <a:off x="7391400" y="4343400"/>
            <a:ext cx="304800" cy="304800"/>
          </a:xfrm>
          <a:prstGeom prst="rect">
            <a:avLst/>
          </a:prstGeom>
          <a:noFill/>
          <a:ln w="9525">
            <a:noFill/>
            <a:miter lim="800000"/>
            <a:headEnd/>
            <a:tailEnd/>
          </a:ln>
        </p:spPr>
      </p:pic>
      <p:pic>
        <p:nvPicPr>
          <p:cNvPr id="28" name="MSj00974840000[1].wav">
            <a:hlinkClick r:id="" action="ppaction://media"/>
          </p:cNvPr>
          <p:cNvPicPr>
            <a:picLocks noRot="1" noChangeAspect="1"/>
          </p:cNvPicPr>
          <p:nvPr>
            <a:audioFile r:link="rId10"/>
            <p:extLst>
              <p:ext uri="{DAA4B4D4-6D71-4841-9C94-3DE7FCFB9230}">
                <p14:media xmlns:p14="http://schemas.microsoft.com/office/powerpoint/2010/main" r:embed="rId9"/>
              </p:ext>
            </p:extLst>
          </p:nvPr>
        </p:nvPicPr>
        <p:blipFill>
          <a:blip r:embed="rId19" cstate="print"/>
          <a:srcRect/>
          <a:stretch>
            <a:fillRect/>
          </a:stretch>
        </p:blipFill>
        <p:spPr bwMode="auto">
          <a:xfrm>
            <a:off x="7086600" y="4842164"/>
            <a:ext cx="304800" cy="304800"/>
          </a:xfrm>
          <a:prstGeom prst="rect">
            <a:avLst/>
          </a:prstGeom>
          <a:noFill/>
          <a:ln w="9525">
            <a:noFill/>
            <a:miter lim="800000"/>
            <a:headEnd/>
            <a:tailEnd/>
          </a:ln>
        </p:spPr>
      </p:pic>
      <p:pic>
        <p:nvPicPr>
          <p:cNvPr id="29" name="MSj00974850000[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15" cstate="print"/>
          <a:srcRect/>
          <a:stretch>
            <a:fillRect/>
          </a:stretch>
        </p:blipFill>
        <p:spPr bwMode="auto">
          <a:xfrm>
            <a:off x="5562600" y="4953000"/>
            <a:ext cx="304800" cy="304800"/>
          </a:xfrm>
          <a:prstGeom prst="rect">
            <a:avLst/>
          </a:prstGeom>
          <a:noFill/>
          <a:ln w="9525">
            <a:noFill/>
            <a:miter lim="800000"/>
            <a:headEnd/>
            <a:tailEnd/>
          </a:ln>
        </p:spPr>
      </p:pic>
      <p:pic>
        <p:nvPicPr>
          <p:cNvPr id="30" name="MSj00974850000[1].wav">
            <a:hlinkClick r:id="" action="ppaction://media"/>
          </p:cNvPr>
          <p:cNvPicPr>
            <a:picLocks noRot="1" noChangeAspect="1"/>
          </p:cNvPicPr>
          <p:nvPr>
            <a:audioFile r:link="rId4"/>
            <p:extLst>
              <p:ext uri="{DAA4B4D4-6D71-4841-9C94-3DE7FCFB9230}">
                <p14:media xmlns:p14="http://schemas.microsoft.com/office/powerpoint/2010/main" r:embed="rId3"/>
              </p:ext>
            </p:extLst>
          </p:nvPr>
        </p:nvPicPr>
        <p:blipFill>
          <a:blip r:embed="rId22" cstate="print"/>
          <a:srcRect/>
          <a:stretch>
            <a:fillRect/>
          </a:stretch>
        </p:blipFill>
        <p:spPr bwMode="auto">
          <a:xfrm>
            <a:off x="7158424" y="4842164"/>
            <a:ext cx="304800" cy="304800"/>
          </a:xfrm>
          <a:prstGeom prst="rect">
            <a:avLst/>
          </a:prstGeom>
          <a:noFill/>
          <a:ln w="9525">
            <a:noFill/>
            <a:miter lim="800000"/>
            <a:headEnd/>
            <a:tailEnd/>
          </a:ln>
        </p:spPr>
      </p:pic>
      <p:pic>
        <p:nvPicPr>
          <p:cNvPr id="31" name="MSj00974840000[1].wav">
            <a:hlinkClick r:id="" action="ppaction://media"/>
          </p:cNvPr>
          <p:cNvPicPr>
            <a:picLocks noRot="1" noChangeAspect="1"/>
          </p:cNvPicPr>
          <p:nvPr>
            <a:audioFile r:link="rId10"/>
            <p:extLst>
              <p:ext uri="{DAA4B4D4-6D71-4841-9C94-3DE7FCFB9230}">
                <p14:media xmlns:p14="http://schemas.microsoft.com/office/powerpoint/2010/main" r:embed="rId9"/>
              </p:ext>
            </p:extLst>
          </p:nvPr>
        </p:nvPicPr>
        <p:blipFill>
          <a:blip r:embed="rId22" cstate="print"/>
          <a:srcRect/>
          <a:stretch>
            <a:fillRect/>
          </a:stretch>
        </p:blipFill>
        <p:spPr bwMode="auto">
          <a:xfrm>
            <a:off x="7363691" y="5146964"/>
            <a:ext cx="304800" cy="304800"/>
          </a:xfrm>
          <a:prstGeom prst="rect">
            <a:avLst/>
          </a:prstGeom>
          <a:noFill/>
          <a:ln w="9525">
            <a:noFill/>
            <a:miter lim="800000"/>
            <a:headEnd/>
            <a:tailEnd/>
          </a:ln>
        </p:spPr>
      </p:pic>
      <p:sp>
        <p:nvSpPr>
          <p:cNvPr id="34" name="TextBox 33"/>
          <p:cNvSpPr txBox="1">
            <a:spLocks noChangeArrowheads="1"/>
          </p:cNvSpPr>
          <p:nvPr/>
        </p:nvSpPr>
        <p:spPr bwMode="auto">
          <a:xfrm>
            <a:off x="304800" y="1447800"/>
            <a:ext cx="8382000" cy="830997"/>
          </a:xfrm>
          <a:prstGeom prst="rect">
            <a:avLst/>
          </a:prstGeom>
          <a:noFill/>
          <a:ln w="9525">
            <a:noFill/>
            <a:miter lim="800000"/>
            <a:headEnd/>
            <a:tailEnd/>
          </a:ln>
        </p:spPr>
        <p:txBody>
          <a:bodyPr wrap="square">
            <a:spAutoFit/>
          </a:bodyPr>
          <a:lstStyle/>
          <a:p>
            <a:r>
              <a:rPr lang="en-US" sz="2400" b="1" dirty="0" smtClean="0">
                <a:solidFill>
                  <a:srgbClr val="FFFF00"/>
                </a:solidFill>
                <a:latin typeface="Calibri" pitchFamily="34" charset="0"/>
              </a:rPr>
              <a:t>The </a:t>
            </a:r>
            <a:r>
              <a:rPr lang="en-US" sz="2400" b="1" i="1" dirty="0" err="1">
                <a:solidFill>
                  <a:srgbClr val="FFFF00"/>
                </a:solidFill>
                <a:latin typeface="Calibri" pitchFamily="34" charset="0"/>
              </a:rPr>
              <a:t>Serapis</a:t>
            </a:r>
            <a:r>
              <a:rPr lang="en-US" sz="2400" b="1" i="1" dirty="0">
                <a:solidFill>
                  <a:srgbClr val="FFFF00"/>
                </a:solidFill>
                <a:latin typeface="Calibri" pitchFamily="34" charset="0"/>
              </a:rPr>
              <a:t> </a:t>
            </a:r>
            <a:r>
              <a:rPr lang="en-US" sz="2400" b="1" dirty="0">
                <a:solidFill>
                  <a:srgbClr val="FFFF00"/>
                </a:solidFill>
                <a:latin typeface="Calibri" pitchFamily="34" charset="0"/>
              </a:rPr>
              <a:t>sailed close enough for its captain to call “Have you struck?”  This meant “Have you surrendered</a:t>
            </a:r>
            <a:r>
              <a:rPr lang="en-US" sz="2400" b="1" dirty="0" smtClean="0">
                <a:solidFill>
                  <a:srgbClr val="FFFF00"/>
                </a:solidFill>
                <a:latin typeface="Calibri" pitchFamily="34" charset="0"/>
              </a:rPr>
              <a:t>?”</a:t>
            </a:r>
            <a:endParaRPr lang="en-US" sz="2400" b="1" dirty="0">
              <a:solidFill>
                <a:srgbClr val="FFFF00"/>
              </a:solidFill>
              <a:latin typeface="Calibri" pitchFamily="34" charset="0"/>
            </a:endParaRPr>
          </a:p>
        </p:txBody>
      </p:sp>
      <p:pic>
        <p:nvPicPr>
          <p:cNvPr id="15" name="Picture 14" descr="Bonhomme Richard and Serapis.jpg"/>
          <p:cNvPicPr>
            <a:picLocks noChangeAspect="1"/>
          </p:cNvPicPr>
          <p:nvPr/>
        </p:nvPicPr>
        <p:blipFill>
          <a:blip r:embed="rId24" cstate="print"/>
          <a:srcRect/>
          <a:stretch>
            <a:fillRect/>
          </a:stretch>
        </p:blipFill>
        <p:spPr bwMode="auto">
          <a:xfrm>
            <a:off x="1858697" y="2275481"/>
            <a:ext cx="6493406" cy="4232819"/>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par>
                          <p:cTn id="13" fill="hold">
                            <p:stCondLst>
                              <p:cond delay="2000"/>
                            </p:stCondLst>
                            <p:childTnLst>
                              <p:par>
                                <p:cTn id="14" presetID="55"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0" fill="hold"/>
                                        <p:tgtEl>
                                          <p:spTgt spid="15"/>
                                        </p:tgtEl>
                                        <p:attrNameLst>
                                          <p:attrName>ppt_w</p:attrName>
                                        </p:attrNameLst>
                                      </p:cBhvr>
                                      <p:tavLst>
                                        <p:tav tm="0">
                                          <p:val>
                                            <p:strVal val="#ppt_w*0.70"/>
                                          </p:val>
                                        </p:tav>
                                        <p:tav tm="100000">
                                          <p:val>
                                            <p:strVal val="#ppt_w"/>
                                          </p:val>
                                        </p:tav>
                                      </p:tavLst>
                                    </p:anim>
                                    <p:anim calcmode="lin" valueType="num">
                                      <p:cBhvr>
                                        <p:cTn id="17" dur="5000" fill="hold"/>
                                        <p:tgtEl>
                                          <p:spTgt spid="15"/>
                                        </p:tgtEl>
                                        <p:attrNameLst>
                                          <p:attrName>ppt_h</p:attrName>
                                        </p:attrNameLst>
                                      </p:cBhvr>
                                      <p:tavLst>
                                        <p:tav tm="0">
                                          <p:val>
                                            <p:strVal val="#ppt_h"/>
                                          </p:val>
                                        </p:tav>
                                        <p:tav tm="100000">
                                          <p:val>
                                            <p:strVal val="#ppt_h"/>
                                          </p:val>
                                        </p:tav>
                                      </p:tavLst>
                                    </p:anim>
                                    <p:animEffect transition="in" filter="fade">
                                      <p:cBhvr>
                                        <p:cTn id="18" dur="5000"/>
                                        <p:tgtEl>
                                          <p:spTgt spid="15"/>
                                        </p:tgtEl>
                                      </p:cBhvr>
                                    </p:animEffect>
                                  </p:childTnLst>
                                </p:cTn>
                              </p:par>
                              <p:par>
                                <p:cTn id="19" presetID="1" presetClass="mediacall" presetSubtype="0" fill="hold" nodeType="withEffect">
                                  <p:stCondLst>
                                    <p:cond delay="0"/>
                                  </p:stCondLst>
                                  <p:childTnLst>
                                    <p:cmd type="call" cmd="playFrom(0.0)">
                                      <p:cBhvr>
                                        <p:cTn id="20" dur="2982" fill="hold"/>
                                        <p:tgtEl>
                                          <p:spTgt spid="9"/>
                                        </p:tgtEl>
                                      </p:cBhvr>
                                    </p:cmd>
                                  </p:childTnLst>
                                </p:cTn>
                              </p:par>
                            </p:childTnLst>
                          </p:cTn>
                        </p:par>
                        <p:par>
                          <p:cTn id="21" fill="hold">
                            <p:stCondLst>
                              <p:cond delay="7000"/>
                            </p:stCondLst>
                            <p:childTnLst>
                              <p:par>
                                <p:cTn id="22" presetID="1" presetClass="mediacall" presetSubtype="0" fill="hold" nodeType="afterEffect">
                                  <p:stCondLst>
                                    <p:cond delay="0"/>
                                  </p:stCondLst>
                                  <p:childTnLst>
                                    <p:cmd type="call" cmd="playFrom(0.0)">
                                      <p:cBhvr>
                                        <p:cTn id="23" dur="2132" fill="hold"/>
                                        <p:tgtEl>
                                          <p:spTgt spid="28"/>
                                        </p:tgtEl>
                                      </p:cBhvr>
                                    </p:cmd>
                                  </p:childTnLst>
                                </p:cTn>
                              </p:par>
                            </p:childTnLst>
                          </p:cTn>
                        </p:par>
                        <p:par>
                          <p:cTn id="24" fill="hold">
                            <p:stCondLst>
                              <p:cond delay="9147"/>
                            </p:stCondLst>
                            <p:childTnLst>
                              <p:par>
                                <p:cTn id="25" presetID="1" presetClass="mediacall" presetSubtype="0" fill="hold" nodeType="afterEffect">
                                  <p:stCondLst>
                                    <p:cond delay="0"/>
                                  </p:stCondLst>
                                  <p:childTnLst>
                                    <p:cmd type="call" cmd="playFrom(0.0)">
                                      <p:cBhvr>
                                        <p:cTn id="26" dur="1271" fill="hold"/>
                                        <p:tgtEl>
                                          <p:spTgt spid="10"/>
                                        </p:tgtEl>
                                      </p:cBhvr>
                                    </p:cmd>
                                  </p:childTnLst>
                                </p:cTn>
                              </p:par>
                            </p:childTnLst>
                          </p:cTn>
                        </p:par>
                        <p:par>
                          <p:cTn id="27" fill="hold">
                            <p:stCondLst>
                              <p:cond delay="10432"/>
                            </p:stCondLst>
                            <p:childTnLst>
                              <p:par>
                                <p:cTn id="28" presetID="1" presetClass="mediacall" presetSubtype="0" fill="hold" nodeType="afterEffect">
                                  <p:stCondLst>
                                    <p:cond delay="0"/>
                                  </p:stCondLst>
                                  <p:childTnLst>
                                    <p:cmd type="call" cmd="playFrom(0.0)">
                                      <p:cBhvr>
                                        <p:cTn id="29" dur="1271" fill="hold"/>
                                        <p:tgtEl>
                                          <p:spTgt spid="18"/>
                                        </p:tgtEl>
                                      </p:cBhvr>
                                    </p:cmd>
                                  </p:childTnLst>
                                </p:cTn>
                              </p:par>
                            </p:childTnLst>
                          </p:cTn>
                        </p:par>
                        <p:par>
                          <p:cTn id="30" fill="hold">
                            <p:stCondLst>
                              <p:cond delay="11717"/>
                            </p:stCondLst>
                            <p:childTnLst>
                              <p:par>
                                <p:cTn id="31" presetID="1" presetClass="mediacall" presetSubtype="0" fill="hold" nodeType="afterEffect">
                                  <p:stCondLst>
                                    <p:cond delay="0"/>
                                  </p:stCondLst>
                                  <p:childTnLst>
                                    <p:cmd type="call" cmd="playFrom(0.0)">
                                      <p:cBhvr>
                                        <p:cTn id="32" dur="2132" fill="hold"/>
                                        <p:tgtEl>
                                          <p:spTgt spid="19"/>
                                        </p:tgtEl>
                                      </p:cBhvr>
                                    </p:cmd>
                                  </p:childTnLst>
                                </p:cTn>
                              </p:par>
                            </p:childTnLst>
                          </p:cTn>
                        </p:par>
                        <p:par>
                          <p:cTn id="33" fill="hold">
                            <p:stCondLst>
                              <p:cond delay="13864"/>
                            </p:stCondLst>
                            <p:childTnLst>
                              <p:par>
                                <p:cTn id="34" presetID="1" presetClass="mediacall" presetSubtype="0" fill="hold" nodeType="afterEffect">
                                  <p:stCondLst>
                                    <p:cond delay="0"/>
                                  </p:stCondLst>
                                  <p:childTnLst>
                                    <p:cmd type="call" cmd="playFrom(0.0)">
                                      <p:cBhvr>
                                        <p:cTn id="35" dur="1452" fill="hold"/>
                                        <p:tgtEl>
                                          <p:spTgt spid="14"/>
                                        </p:tgtEl>
                                      </p:cBhvr>
                                    </p:cmd>
                                  </p:childTnLst>
                                </p:cTn>
                              </p:par>
                            </p:childTnLst>
                          </p:cTn>
                        </p:par>
                        <p:par>
                          <p:cTn id="36" fill="hold">
                            <p:stCondLst>
                              <p:cond delay="15331"/>
                            </p:stCondLst>
                            <p:childTnLst>
                              <p:par>
                                <p:cTn id="37" presetID="1" presetClass="mediacall" presetSubtype="0" fill="hold" nodeType="afterEffect">
                                  <p:stCondLst>
                                    <p:cond delay="0"/>
                                  </p:stCondLst>
                                  <p:childTnLst>
                                    <p:cmd type="call" cmd="playFrom(0.0)">
                                      <p:cBhvr>
                                        <p:cTn id="38" dur="998" fill="hold"/>
                                        <p:tgtEl>
                                          <p:spTgt spid="17"/>
                                        </p:tgtEl>
                                      </p:cBhvr>
                                    </p:cmd>
                                  </p:childTnLst>
                                </p:cTn>
                              </p:par>
                              <p:par>
                                <p:cTn id="39" presetID="10" presetClass="entr" presetSubtype="0" fill="hold"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fade">
                                      <p:cBhvr>
                                        <p:cTn id="41" dur="2000"/>
                                        <p:tgtEl>
                                          <p:spTgt spid="8">
                                            <p:txEl>
                                              <p:pRg st="1" end="1"/>
                                            </p:txEl>
                                          </p:spTgt>
                                        </p:tgtEl>
                                      </p:cBhvr>
                                    </p:animEffect>
                                  </p:childTnLst>
                                </p:cTn>
                              </p:par>
                            </p:childTnLst>
                          </p:cTn>
                        </p:par>
                        <p:par>
                          <p:cTn id="42" fill="hold">
                            <p:stCondLst>
                              <p:cond delay="17331"/>
                            </p:stCondLst>
                            <p:childTnLst>
                              <p:par>
                                <p:cTn id="43" presetID="1" presetClass="mediacall" presetSubtype="0" fill="hold" nodeType="afterEffect">
                                  <p:stCondLst>
                                    <p:cond delay="0"/>
                                  </p:stCondLst>
                                  <p:childTnLst>
                                    <p:cmd type="call" cmd="playFrom(0.0)">
                                      <p:cBhvr>
                                        <p:cTn id="44" dur="2982" fill="hold"/>
                                        <p:tgtEl>
                                          <p:spTgt spid="20"/>
                                        </p:tgtEl>
                                      </p:cBhvr>
                                    </p:cmd>
                                  </p:childTnLst>
                                </p:cTn>
                              </p:par>
                            </p:childTnLst>
                          </p:cTn>
                        </p:par>
                        <p:par>
                          <p:cTn id="45" fill="hold">
                            <p:stCondLst>
                              <p:cond delay="20320"/>
                            </p:stCondLst>
                            <p:childTnLst>
                              <p:par>
                                <p:cTn id="46" presetID="1" presetClass="mediacall" presetSubtype="0" fill="hold" nodeType="afterEffect">
                                  <p:stCondLst>
                                    <p:cond delay="0"/>
                                  </p:stCondLst>
                                  <p:childTnLst>
                                    <p:cmd type="call" cmd="playFrom(0.0)">
                                      <p:cBhvr>
                                        <p:cTn id="47" dur="998" fill="hold"/>
                                        <p:tgtEl>
                                          <p:spTgt spid="24"/>
                                        </p:tgtEl>
                                      </p:cBhvr>
                                    </p:cmd>
                                  </p:childTnLst>
                                </p:cTn>
                              </p:par>
                            </p:childTnLst>
                          </p:cTn>
                        </p:par>
                        <p:par>
                          <p:cTn id="48" fill="hold">
                            <p:stCondLst>
                              <p:cond delay="21333"/>
                            </p:stCondLst>
                            <p:childTnLst>
                              <p:par>
                                <p:cTn id="49" presetID="1" presetClass="mediacall" presetSubtype="0" fill="hold" nodeType="afterEffect">
                                  <p:stCondLst>
                                    <p:cond delay="0"/>
                                  </p:stCondLst>
                                  <p:childTnLst>
                                    <p:cmd type="call" cmd="playFrom(0.0)">
                                      <p:cBhvr>
                                        <p:cTn id="50" dur="681" fill="hold"/>
                                        <p:tgtEl>
                                          <p:spTgt spid="21"/>
                                        </p:tgtEl>
                                      </p:cBhvr>
                                    </p:cmd>
                                  </p:childTnLst>
                                </p:cTn>
                              </p:par>
                            </p:childTnLst>
                          </p:cTn>
                        </p:par>
                        <p:par>
                          <p:cTn id="51" fill="hold">
                            <p:stCondLst>
                              <p:cond delay="22029"/>
                            </p:stCondLst>
                            <p:childTnLst>
                              <p:par>
                                <p:cTn id="52" presetID="1" presetClass="mediacall" presetSubtype="0" fill="hold" nodeType="afterEffect">
                                  <p:stCondLst>
                                    <p:cond delay="0"/>
                                  </p:stCondLst>
                                  <p:childTnLst>
                                    <p:cmd type="call" cmd="playFrom(0.0)">
                                      <p:cBhvr>
                                        <p:cTn id="53" dur="1271" fill="hold"/>
                                        <p:tgtEl>
                                          <p:spTgt spid="29"/>
                                        </p:tgtEl>
                                      </p:cBhvr>
                                    </p:cmd>
                                  </p:childTnLst>
                                </p:cTn>
                              </p:par>
                            </p:childTnLst>
                          </p:cTn>
                        </p:par>
                        <p:par>
                          <p:cTn id="54" fill="hold">
                            <p:stCondLst>
                              <p:cond delay="23314"/>
                            </p:stCondLst>
                            <p:childTnLst>
                              <p:par>
                                <p:cTn id="55" presetID="1" presetClass="mediacall" presetSubtype="0" fill="hold" nodeType="afterEffect">
                                  <p:stCondLst>
                                    <p:cond delay="0"/>
                                  </p:stCondLst>
                                  <p:childTnLst>
                                    <p:cmd type="call" cmd="playFrom(0.0)">
                                      <p:cBhvr>
                                        <p:cTn id="56" dur="1271" fill="hold"/>
                                        <p:tgtEl>
                                          <p:spTgt spid="30"/>
                                        </p:tgtEl>
                                      </p:cBhvr>
                                    </p:cmd>
                                  </p:childTnLst>
                                </p:cTn>
                              </p:par>
                            </p:childTnLst>
                          </p:cTn>
                        </p:par>
                        <p:par>
                          <p:cTn id="57" fill="hold">
                            <p:stCondLst>
                              <p:cond delay="24599"/>
                            </p:stCondLst>
                            <p:childTnLst>
                              <p:par>
                                <p:cTn id="58" presetID="1" presetClass="mediacall" presetSubtype="0" fill="hold" nodeType="afterEffect">
                                  <p:stCondLst>
                                    <p:cond delay="0"/>
                                  </p:stCondLst>
                                  <p:childTnLst>
                                    <p:cmd type="call" cmd="playFrom(0.0)">
                                      <p:cBhvr>
                                        <p:cTn id="59" dur="2132" fill="hold"/>
                                        <p:tgtEl>
                                          <p:spTgt spid="31"/>
                                        </p:tgtEl>
                                      </p:cBhvr>
                                    </p:cmd>
                                  </p:childTnLst>
                                </p:cTn>
                              </p:par>
                            </p:childTnLst>
                          </p:cTn>
                        </p:par>
                        <p:par>
                          <p:cTn id="60" fill="hold">
                            <p:stCondLst>
                              <p:cond delay="26746"/>
                            </p:stCondLst>
                            <p:childTnLst>
                              <p:par>
                                <p:cTn id="61" presetID="1" presetClass="mediacall" presetSubtype="0" fill="hold" nodeType="afterEffect">
                                  <p:stCondLst>
                                    <p:cond delay="0"/>
                                  </p:stCondLst>
                                  <p:childTnLst>
                                    <p:cmd type="call" cmd="playFrom(0.0)">
                                      <p:cBhvr>
                                        <p:cTn id="62" dur="1452" fill="hold"/>
                                        <p:tgtEl>
                                          <p:spTgt spid="22"/>
                                        </p:tgtEl>
                                      </p:cBhvr>
                                    </p:cmd>
                                  </p:childTnLst>
                                </p:cTn>
                              </p:par>
                            </p:childTnLst>
                          </p:cTn>
                        </p:par>
                        <p:par>
                          <p:cTn id="63" fill="hold">
                            <p:stCondLst>
                              <p:cond delay="28213"/>
                            </p:stCondLst>
                            <p:childTnLst>
                              <p:par>
                                <p:cTn id="64" presetID="1" presetClass="mediacall" presetSubtype="0" fill="hold" nodeType="afterEffect">
                                  <p:stCondLst>
                                    <p:cond delay="0"/>
                                  </p:stCondLst>
                                  <p:childTnLst>
                                    <p:cmd type="call" cmd="playFrom(0.0)">
                                      <p:cBhvr>
                                        <p:cTn id="65" dur="1271" fill="hold"/>
                                        <p:tgtEl>
                                          <p:spTgt spid="23"/>
                                        </p:tgtEl>
                                      </p:cBhvr>
                                    </p:cmd>
                                  </p:childTnLst>
                                </p:cTn>
                              </p:par>
                            </p:childTnLst>
                          </p:cTn>
                        </p:par>
                        <p:par>
                          <p:cTn id="66" fill="hold">
                            <p:stCondLst>
                              <p:cond delay="29498"/>
                            </p:stCondLst>
                            <p:childTnLst>
                              <p:par>
                                <p:cTn id="67" presetID="1" presetClass="mediacall" presetSubtype="0" fill="hold" nodeType="afterEffect">
                                  <p:stCondLst>
                                    <p:cond delay="0"/>
                                  </p:stCondLst>
                                  <p:childTnLst>
                                    <p:cmd type="call" cmd="playFrom(0.0)">
                                      <p:cBhvr>
                                        <p:cTn id="68" dur="2982" fill="hold"/>
                                        <p:tgtEl>
                                          <p:spTgt spid="27"/>
                                        </p:tgtEl>
                                      </p:cBhvr>
                                    </p:cmd>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showWhenStopped="0">
                <p:cTn id="7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showWhenStopped="0">
                <p:cTn id="74"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showWhenStopped="0">
                <p:cTn id="75"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showWhenStopped="0">
                <p:cTn id="76"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showWhenStopped="0">
                <p:cTn id="7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showWhenStopped="0">
                <p:cTn id="78"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audio>
              <p:cMediaNode showWhenStopped="0">
                <p:cTn id="79"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audio>
              <p:cMediaNode showWhenStopped="0">
                <p:cTn id="80"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audio>
              <p:cMediaNode showWhenStopped="0">
                <p:cTn id="81"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audio>
              <p:cMediaNode showWhenStopped="0">
                <p:cTn id="82"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audio>
              <p:cMediaNode showWhenStopped="0">
                <p:cTn id="83"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audio>
              <p:cMediaNode showWhenStopped="0">
                <p:cTn id="8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audio>
              <p:cMediaNode showWhenStopped="0">
                <p:cTn id="85" fill="hold" display="0">
                  <p:stCondLst>
                    <p:cond delay="indefinite"/>
                  </p:stCondLst>
                  <p:endCondLst>
                    <p:cond evt="onNext" delay="0">
                      <p:tgtEl>
                        <p:sldTgt/>
                      </p:tgtEl>
                    </p:cond>
                    <p:cond evt="onPrev" delay="0">
                      <p:tgtEl>
                        <p:sldTgt/>
                      </p:tgtEl>
                    </p:cond>
                    <p:cond evt="onStopAudio" delay="0">
                      <p:tgtEl>
                        <p:sldTgt/>
                      </p:tgtEl>
                    </p:cond>
                  </p:endCondLst>
                </p:cTn>
                <p:tgtEl>
                  <p:spTgt spid="29"/>
                </p:tgtEl>
              </p:cMediaNode>
            </p:audio>
            <p:audio>
              <p:cMediaNode showWhenStopped="0">
                <p:cTn id="86"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audio>
              <p:cMediaNode showWhenStopped="0">
                <p:cTn id="87"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childTnLst>
        </p:cTn>
      </p:par>
    </p:tnLst>
    <p:bldLst>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95764FA4-46CC-4A7A-8FE9-E878B9848B12}" type="slidenum">
              <a:rPr lang="en-US"/>
              <a:pPr>
                <a:defRPr/>
              </a:pPr>
              <a:t>52</a:t>
            </a:fld>
            <a:endParaRPr lang="en-US"/>
          </a:p>
        </p:txBody>
      </p:sp>
      <p:sp>
        <p:nvSpPr>
          <p:cNvPr id="11" name="TextBox 10"/>
          <p:cNvSpPr txBox="1">
            <a:spLocks noChangeArrowheads="1"/>
          </p:cNvSpPr>
          <p:nvPr/>
        </p:nvSpPr>
        <p:spPr bwMode="auto">
          <a:xfrm>
            <a:off x="304800" y="1600200"/>
            <a:ext cx="5105400" cy="830263"/>
          </a:xfrm>
          <a:prstGeom prst="rect">
            <a:avLst/>
          </a:prstGeom>
          <a:noFill/>
          <a:ln w="9525">
            <a:noFill/>
            <a:miter lim="800000"/>
            <a:headEnd/>
            <a:tailEnd/>
          </a:ln>
        </p:spPr>
        <p:txBody>
          <a:bodyPr wrap="square">
            <a:spAutoFit/>
          </a:bodyPr>
          <a:lstStyle/>
          <a:p>
            <a:r>
              <a:rPr lang="en-US" sz="2400" b="1" dirty="0">
                <a:solidFill>
                  <a:srgbClr val="FFFFFF"/>
                </a:solidFill>
                <a:latin typeface="Calibri" pitchFamily="34" charset="0"/>
              </a:rPr>
              <a:t>The bold American captain rallied his men to action.</a:t>
            </a:r>
          </a:p>
        </p:txBody>
      </p:sp>
      <p:sp>
        <p:nvSpPr>
          <p:cNvPr id="12" name="TextBox 11"/>
          <p:cNvSpPr txBox="1">
            <a:spLocks noChangeArrowheads="1"/>
          </p:cNvSpPr>
          <p:nvPr/>
        </p:nvSpPr>
        <p:spPr bwMode="auto">
          <a:xfrm>
            <a:off x="304800" y="1981200"/>
            <a:ext cx="5029200" cy="830263"/>
          </a:xfrm>
          <a:prstGeom prst="rect">
            <a:avLst/>
          </a:prstGeom>
          <a:noFill/>
          <a:ln w="9525">
            <a:noFill/>
            <a:miter lim="800000"/>
            <a:headEnd/>
            <a:tailEnd/>
          </a:ln>
        </p:spPr>
        <p:txBody>
          <a:bodyPr wrap="square">
            <a:spAutoFit/>
          </a:bodyPr>
          <a:lstStyle/>
          <a:p>
            <a:r>
              <a:rPr lang="en-US" sz="2400" b="1" dirty="0" smtClean="0">
                <a:solidFill>
                  <a:srgbClr val="FF0000"/>
                </a:solidFill>
                <a:latin typeface="Calibri" pitchFamily="34" charset="0"/>
              </a:rPr>
              <a:t>                              The </a:t>
            </a:r>
            <a:r>
              <a:rPr lang="en-US" sz="2400" b="1" i="1" dirty="0" err="1">
                <a:solidFill>
                  <a:srgbClr val="FF0000"/>
                </a:solidFill>
                <a:latin typeface="Calibri" pitchFamily="34" charset="0"/>
              </a:rPr>
              <a:t>Serapis</a:t>
            </a:r>
            <a:r>
              <a:rPr lang="en-US" sz="2400" b="1" dirty="0">
                <a:solidFill>
                  <a:srgbClr val="FF0000"/>
                </a:solidFill>
                <a:latin typeface="Calibri" pitchFamily="34" charset="0"/>
              </a:rPr>
              <a:t> and her crew were captured!</a:t>
            </a:r>
          </a:p>
        </p:txBody>
      </p:sp>
      <p:sp>
        <p:nvSpPr>
          <p:cNvPr id="13" name="TextBox 12"/>
          <p:cNvSpPr txBox="1">
            <a:spLocks noChangeArrowheads="1"/>
          </p:cNvSpPr>
          <p:nvPr/>
        </p:nvSpPr>
        <p:spPr bwMode="auto">
          <a:xfrm>
            <a:off x="457200" y="1143000"/>
            <a:ext cx="4343400" cy="461963"/>
          </a:xfrm>
          <a:prstGeom prst="rect">
            <a:avLst/>
          </a:prstGeom>
          <a:noFill/>
          <a:ln w="9525">
            <a:noFill/>
            <a:miter lim="800000"/>
            <a:headEnd/>
            <a:tailEnd/>
          </a:ln>
        </p:spPr>
        <p:txBody>
          <a:bodyPr>
            <a:spAutoFit/>
          </a:bodyPr>
          <a:lstStyle/>
          <a:p>
            <a:pPr algn="ctr"/>
            <a:r>
              <a:rPr lang="en-US" sz="2400" b="1" dirty="0">
                <a:solidFill>
                  <a:srgbClr val="FFFF00"/>
                </a:solidFill>
                <a:latin typeface="Calibri" pitchFamily="34" charset="0"/>
              </a:rPr>
              <a:t>“I have not yet begun to fight!”</a:t>
            </a:r>
            <a:endParaRPr lang="en-US" sz="2400" dirty="0">
              <a:solidFill>
                <a:srgbClr val="FFFF00"/>
              </a:solidFill>
              <a:latin typeface="Calibri" pitchFamily="34" charset="0"/>
            </a:endParaRPr>
          </a:p>
        </p:txBody>
      </p:sp>
      <p:pic>
        <p:nvPicPr>
          <p:cNvPr id="26" name="Picture 6" descr="http://www.cksinfo.com/clipart/office/supplies/notesandmemos/note.png"/>
          <p:cNvPicPr>
            <a:picLocks noChangeAspect="1" noChangeArrowheads="1"/>
          </p:cNvPicPr>
          <p:nvPr/>
        </p:nvPicPr>
        <p:blipFill>
          <a:blip r:embed="rId2" cstate="print"/>
          <a:srcRect/>
          <a:stretch>
            <a:fillRect/>
          </a:stretch>
        </p:blipFill>
        <p:spPr bwMode="auto">
          <a:xfrm>
            <a:off x="664779" y="532349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p:cNvSpPr txBox="1">
            <a:spLocks noChangeArrowheads="1"/>
          </p:cNvSpPr>
          <p:nvPr/>
        </p:nvSpPr>
        <p:spPr bwMode="auto">
          <a:xfrm>
            <a:off x="304800" y="304800"/>
            <a:ext cx="5410200" cy="830997"/>
          </a:xfrm>
          <a:prstGeom prst="rect">
            <a:avLst/>
          </a:prstGeom>
          <a:noFill/>
          <a:ln w="9525">
            <a:noFill/>
            <a:miter lim="800000"/>
            <a:headEnd/>
            <a:tailEnd/>
          </a:ln>
        </p:spPr>
        <p:txBody>
          <a:bodyPr>
            <a:spAutoFit/>
          </a:bodyPr>
          <a:lstStyle/>
          <a:p>
            <a:r>
              <a:rPr lang="en-US" sz="2400" b="1" dirty="0" smtClean="0">
                <a:solidFill>
                  <a:srgbClr val="FF0000"/>
                </a:solidFill>
                <a:latin typeface="Calibri" pitchFamily="34" charset="0"/>
              </a:rPr>
              <a:t>In </a:t>
            </a:r>
            <a:r>
              <a:rPr lang="en-US" sz="2400" b="1" dirty="0">
                <a:solidFill>
                  <a:srgbClr val="FF0000"/>
                </a:solidFill>
                <a:latin typeface="Calibri" pitchFamily="34" charset="0"/>
              </a:rPr>
              <a:t>true American fashion, Captain Jones defiantly called back…</a:t>
            </a:r>
          </a:p>
        </p:txBody>
      </p:sp>
      <p:pic>
        <p:nvPicPr>
          <p:cNvPr id="101378" name="Picture 2" descr="http://www.oceantechnology.org/graphics/John%20Paul%20Jones%20by%20Mosher.jpg"/>
          <p:cNvPicPr>
            <a:picLocks noChangeAspect="1" noChangeArrowheads="1"/>
          </p:cNvPicPr>
          <p:nvPr/>
        </p:nvPicPr>
        <p:blipFill>
          <a:blip r:embed="rId3" cstate="print"/>
          <a:srcRect/>
          <a:stretch>
            <a:fillRect/>
          </a:stretch>
        </p:blipFill>
        <p:spPr bwMode="auto">
          <a:xfrm>
            <a:off x="5715000" y="457200"/>
            <a:ext cx="3051367" cy="5105400"/>
          </a:xfrm>
          <a:prstGeom prst="rect">
            <a:avLst/>
          </a:prstGeom>
          <a:ln>
            <a:noFill/>
          </a:ln>
          <a:effectLst>
            <a:softEdge rad="112500"/>
          </a:effectLst>
        </p:spPr>
      </p:pic>
      <p:pic>
        <p:nvPicPr>
          <p:cNvPr id="178178" name="Picture 2" descr="http://t1.gstatic.com/images?q=tbn:ANd9GcQiJJjHPqoNRnIWBPkYVWarqM0MisWvFhxFgY7f23w4H9-W2YeUIg&amp;t=1"/>
          <p:cNvPicPr>
            <a:picLocks noChangeAspect="1" noChangeArrowheads="1"/>
          </p:cNvPicPr>
          <p:nvPr/>
        </p:nvPicPr>
        <p:blipFill>
          <a:blip r:embed="rId4" cstate="print"/>
          <a:srcRect/>
          <a:stretch>
            <a:fillRect/>
          </a:stretch>
        </p:blipFill>
        <p:spPr bwMode="auto">
          <a:xfrm>
            <a:off x="114300" y="2667000"/>
            <a:ext cx="5410200" cy="3879013"/>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3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378"/>
                                        </p:tgtEl>
                                        <p:attrNameLst>
                                          <p:attrName>style.visibility</p:attrName>
                                        </p:attrNameLst>
                                      </p:cBhvr>
                                      <p:to>
                                        <p:strVal val="visible"/>
                                      </p:to>
                                    </p:set>
                                    <p:animEffect transition="in" filter="fade">
                                      <p:cBhvr>
                                        <p:cTn id="15" dur="5000"/>
                                        <p:tgtEl>
                                          <p:spTgt spid="1013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78178"/>
                                        </p:tgtEl>
                                        <p:attrNameLst>
                                          <p:attrName>style.visibility</p:attrName>
                                        </p:attrNameLst>
                                      </p:cBhvr>
                                      <p:to>
                                        <p:strVal val="visible"/>
                                      </p:to>
                                    </p:set>
                                    <p:animEffect transition="in" filter="fade">
                                      <p:cBhvr>
                                        <p:cTn id="23" dur="2000"/>
                                        <p:tgtEl>
                                          <p:spTgt spid="17817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3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descr="John Paul Jones 3.jpg"/>
          <p:cNvPicPr>
            <a:picLocks noChangeAspect="1"/>
          </p:cNvPicPr>
          <p:nvPr/>
        </p:nvPicPr>
        <p:blipFill>
          <a:blip r:embed="rId2" cstate="print"/>
          <a:srcRect t="3333" r="6897"/>
          <a:stretch>
            <a:fillRect/>
          </a:stretch>
        </p:blipFill>
        <p:spPr>
          <a:xfrm>
            <a:off x="609600" y="3581399"/>
            <a:ext cx="2209800" cy="2552837"/>
          </a:xfrm>
          <a:prstGeom prst="ellipse">
            <a:avLst/>
          </a:prstGeom>
          <a:ln>
            <a:noFill/>
          </a:ln>
          <a:effectLst>
            <a:softEdge rad="112500"/>
          </a:effectLst>
        </p:spPr>
      </p:pic>
      <p:sp>
        <p:nvSpPr>
          <p:cNvPr id="8" name="Slide Number Placeholder 5"/>
          <p:cNvSpPr>
            <a:spLocks noGrp="1"/>
          </p:cNvSpPr>
          <p:nvPr>
            <p:ph type="sldNum" sz="quarter" idx="12"/>
          </p:nvPr>
        </p:nvSpPr>
        <p:spPr/>
        <p:txBody>
          <a:bodyPr/>
          <a:lstStyle/>
          <a:p>
            <a:pPr>
              <a:defRPr/>
            </a:pPr>
            <a:fld id="{8D918882-A9A8-4E2F-850E-3F5D25AAFBD3}" type="slidenum">
              <a:rPr lang="en-US"/>
              <a:pPr>
                <a:defRPr/>
              </a:pPr>
              <a:t>53</a:t>
            </a:fld>
            <a:endParaRPr lang="en-US"/>
          </a:p>
        </p:txBody>
      </p:sp>
      <p:sp>
        <p:nvSpPr>
          <p:cNvPr id="38913" name="Rectangle 1"/>
          <p:cNvSpPr>
            <a:spLocks noChangeArrowheads="1"/>
          </p:cNvSpPr>
          <p:nvPr/>
        </p:nvSpPr>
        <p:spPr bwMode="auto">
          <a:xfrm>
            <a:off x="457200" y="304800"/>
            <a:ext cx="8001000" cy="3046988"/>
          </a:xfrm>
          <a:prstGeom prst="rect">
            <a:avLst/>
          </a:prstGeom>
          <a:noFill/>
          <a:ln w="9525">
            <a:noFill/>
            <a:miter lim="800000"/>
            <a:headEnd/>
            <a:tailEnd/>
          </a:ln>
        </p:spPr>
        <p:txBody>
          <a:bodyPr wrap="square" anchor="ctr">
            <a:spAutoFit/>
          </a:bodyPr>
          <a:lstStyle/>
          <a:p>
            <a:pPr>
              <a:defRPr/>
            </a:pPr>
            <a:r>
              <a:rPr lang="en-US" sz="2400" b="1" dirty="0">
                <a:solidFill>
                  <a:schemeClr val="bg1"/>
                </a:solidFill>
                <a:latin typeface="+mn-lt"/>
                <a:cs typeface="Times New Roman" pitchFamily="18" charset="0"/>
              </a:rPr>
              <a:t>When the war ended, he went to Russia and fought for Catherine II. </a:t>
            </a:r>
            <a:endParaRPr lang="en-US" sz="2400" b="1" dirty="0" smtClean="0">
              <a:solidFill>
                <a:schemeClr val="bg1"/>
              </a:solidFill>
              <a:latin typeface="+mn-lt"/>
              <a:cs typeface="Times New Roman" pitchFamily="18" charset="0"/>
            </a:endParaRPr>
          </a:p>
          <a:p>
            <a:pPr>
              <a:defRPr/>
            </a:pPr>
            <a:r>
              <a:rPr lang="en-US" sz="2400" b="1" dirty="0" smtClean="0">
                <a:solidFill>
                  <a:schemeClr val="bg1"/>
                </a:solidFill>
                <a:latin typeface="+mn-lt"/>
                <a:cs typeface="Times New Roman" pitchFamily="18" charset="0"/>
              </a:rPr>
              <a:t>The </a:t>
            </a:r>
            <a:r>
              <a:rPr lang="en-US" sz="2400" b="1" dirty="0">
                <a:solidFill>
                  <a:schemeClr val="bg1"/>
                </a:solidFill>
                <a:latin typeface="+mn-lt"/>
                <a:cs typeface="Times New Roman" pitchFamily="18" charset="0"/>
              </a:rPr>
              <a:t>secrecy and scheming of the Russian </a:t>
            </a:r>
            <a:r>
              <a:rPr lang="en-US" sz="2400" b="1" dirty="0" smtClean="0">
                <a:solidFill>
                  <a:schemeClr val="bg1"/>
                </a:solidFill>
                <a:latin typeface="+mn-lt"/>
                <a:cs typeface="Times New Roman" pitchFamily="18" charset="0"/>
              </a:rPr>
              <a:t>court was just too much for him.</a:t>
            </a:r>
          </a:p>
          <a:p>
            <a:pPr>
              <a:defRPr/>
            </a:pPr>
            <a:r>
              <a:rPr lang="en-US" sz="2400" b="1" dirty="0" smtClean="0">
                <a:solidFill>
                  <a:schemeClr val="bg1"/>
                </a:solidFill>
                <a:latin typeface="+mn-lt"/>
                <a:cs typeface="Times New Roman" pitchFamily="18" charset="0"/>
              </a:rPr>
              <a:t>He returned home to America a disappointed man. </a:t>
            </a:r>
          </a:p>
          <a:p>
            <a:pPr>
              <a:defRPr/>
            </a:pPr>
            <a:r>
              <a:rPr lang="en-US" sz="2400" b="1" dirty="0" smtClean="0">
                <a:solidFill>
                  <a:schemeClr val="bg1"/>
                </a:solidFill>
                <a:latin typeface="+mn-lt"/>
                <a:cs typeface="Times New Roman" pitchFamily="18" charset="0"/>
              </a:rPr>
              <a:t>In </a:t>
            </a:r>
            <a:r>
              <a:rPr lang="en-US" sz="2400" b="1" dirty="0">
                <a:solidFill>
                  <a:schemeClr val="bg1"/>
                </a:solidFill>
                <a:latin typeface="+mn-lt"/>
                <a:cs typeface="Times New Roman" pitchFamily="18" charset="0"/>
              </a:rPr>
              <a:t>1790 he went to live in Paris.  </a:t>
            </a:r>
            <a:endParaRPr lang="en-US" sz="2400" b="1" dirty="0" smtClean="0">
              <a:solidFill>
                <a:schemeClr val="bg1"/>
              </a:solidFill>
              <a:latin typeface="+mn-lt"/>
              <a:cs typeface="Times New Roman" pitchFamily="18" charset="0"/>
            </a:endParaRPr>
          </a:p>
          <a:p>
            <a:pPr>
              <a:defRPr/>
            </a:pPr>
            <a:r>
              <a:rPr lang="en-US" sz="2400" b="1" dirty="0" smtClean="0">
                <a:solidFill>
                  <a:schemeClr val="bg1"/>
                </a:solidFill>
                <a:latin typeface="+mn-lt"/>
                <a:cs typeface="Times New Roman" pitchFamily="18" charset="0"/>
              </a:rPr>
              <a:t>There</a:t>
            </a:r>
            <a:r>
              <a:rPr lang="en-US" sz="2400" b="1" dirty="0">
                <a:solidFill>
                  <a:schemeClr val="bg1"/>
                </a:solidFill>
                <a:latin typeface="+mn-lt"/>
                <a:cs typeface="Times New Roman" pitchFamily="18" charset="0"/>
              </a:rPr>
              <a:t>, on July 18th, 1792, he died at the age of only 45 </a:t>
            </a:r>
            <a:r>
              <a:rPr lang="en-US" sz="2400" b="1" dirty="0" smtClean="0">
                <a:solidFill>
                  <a:schemeClr val="bg1"/>
                </a:solidFill>
                <a:latin typeface="+mn-lt"/>
                <a:cs typeface="Times New Roman" pitchFamily="18" charset="0"/>
              </a:rPr>
              <a:t>years.  </a:t>
            </a:r>
          </a:p>
          <a:p>
            <a:pPr>
              <a:defRPr/>
            </a:pPr>
            <a:r>
              <a:rPr lang="en-US" sz="2400" b="1" dirty="0" smtClean="0">
                <a:solidFill>
                  <a:schemeClr val="bg1"/>
                </a:solidFill>
                <a:latin typeface="+mn-lt"/>
                <a:cs typeface="Times New Roman" pitchFamily="18" charset="0"/>
              </a:rPr>
              <a:t>                     </a:t>
            </a:r>
            <a:r>
              <a:rPr lang="en-US" sz="2400" b="1" dirty="0" smtClean="0">
                <a:solidFill>
                  <a:srgbClr val="FF0000"/>
                </a:solidFill>
                <a:latin typeface="+mn-lt"/>
                <a:cs typeface="Times New Roman" pitchFamily="18" charset="0"/>
              </a:rPr>
              <a:t>But</a:t>
            </a:r>
            <a:r>
              <a:rPr lang="en-US" sz="2400" b="1" dirty="0">
                <a:solidFill>
                  <a:srgbClr val="FF0000"/>
                </a:solidFill>
                <a:latin typeface="+mn-lt"/>
                <a:cs typeface="Times New Roman" pitchFamily="18" charset="0"/>
              </a:rPr>
              <a:t>, that’s not the end of this story…</a:t>
            </a:r>
            <a:endParaRPr lang="en-US" sz="2400" b="1" dirty="0">
              <a:solidFill>
                <a:srgbClr val="FF0000"/>
              </a:solidFill>
              <a:latin typeface="+mn-lt"/>
            </a:endParaRPr>
          </a:p>
        </p:txBody>
      </p:sp>
      <p:pic>
        <p:nvPicPr>
          <p:cNvPr id="100354" name="Picture 2" descr="File:Johann-Baptist Lampi d. Ä. 007.jpg">
            <a:hlinkClick r:id="rId3"/>
          </p:cNvPr>
          <p:cNvPicPr>
            <a:picLocks noChangeAspect="1" noChangeArrowheads="1"/>
          </p:cNvPicPr>
          <p:nvPr/>
        </p:nvPicPr>
        <p:blipFill>
          <a:blip r:embed="rId4" cstate="print"/>
          <a:srcRect/>
          <a:stretch>
            <a:fillRect/>
          </a:stretch>
        </p:blipFill>
        <p:spPr bwMode="auto">
          <a:xfrm>
            <a:off x="6248400" y="3200400"/>
            <a:ext cx="2362200" cy="2957551"/>
          </a:xfrm>
          <a:prstGeom prst="ellipse">
            <a:avLst/>
          </a:prstGeom>
          <a:noFill/>
        </p:spPr>
      </p:pic>
      <p:sp>
        <p:nvSpPr>
          <p:cNvPr id="10" name="TextBox 9"/>
          <p:cNvSpPr txBox="1"/>
          <p:nvPr/>
        </p:nvSpPr>
        <p:spPr>
          <a:xfrm>
            <a:off x="4343400" y="4648200"/>
            <a:ext cx="2209800" cy="369332"/>
          </a:xfrm>
          <a:prstGeom prst="rect">
            <a:avLst/>
          </a:prstGeom>
          <a:noFill/>
        </p:spPr>
        <p:txBody>
          <a:bodyPr wrap="square" rtlCol="0">
            <a:spAutoFit/>
          </a:bodyPr>
          <a:lstStyle/>
          <a:p>
            <a:r>
              <a:rPr lang="en-US" b="1" dirty="0" smtClean="0">
                <a:solidFill>
                  <a:schemeClr val="bg1"/>
                </a:solidFill>
                <a:latin typeface="+mn-lt"/>
              </a:rPr>
              <a:t>Queen Catherine</a:t>
            </a:r>
            <a:endParaRPr lang="en-US" b="1" dirty="0">
              <a:solidFill>
                <a:schemeClr val="bg1"/>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strVal val="#ppt_w*0.70"/>
                                          </p:val>
                                        </p:tav>
                                        <p:tav tm="100000">
                                          <p:val>
                                            <p:strVal val="#ppt_w"/>
                                          </p:val>
                                        </p:tav>
                                      </p:tavLst>
                                    </p:anim>
                                    <p:anim calcmode="lin" valueType="num">
                                      <p:cBhvr>
                                        <p:cTn id="8" dur="3000" fill="hold"/>
                                        <p:tgtEl>
                                          <p:spTgt spid="9"/>
                                        </p:tgtEl>
                                        <p:attrNameLst>
                                          <p:attrName>ppt_h</p:attrName>
                                        </p:attrNameLst>
                                      </p:cBhvr>
                                      <p:tavLst>
                                        <p:tav tm="0">
                                          <p:val>
                                            <p:strVal val="#ppt_h"/>
                                          </p:val>
                                        </p:tav>
                                        <p:tav tm="100000">
                                          <p:val>
                                            <p:strVal val="#ppt_h"/>
                                          </p:val>
                                        </p:tav>
                                      </p:tavLst>
                                    </p:anim>
                                    <p:animEffect transition="in" filter="fade">
                                      <p:cBhvr>
                                        <p:cTn id="9" dur="3000"/>
                                        <p:tgtEl>
                                          <p:spTgt spid="9"/>
                                        </p:tgtEl>
                                      </p:cBhvr>
                                    </p:animEffect>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38913">
                                            <p:txEl>
                                              <p:pRg st="0" end="0"/>
                                            </p:txEl>
                                          </p:spTgt>
                                        </p:tgtEl>
                                        <p:attrNameLst>
                                          <p:attrName>style.visibility</p:attrName>
                                        </p:attrNameLst>
                                      </p:cBhvr>
                                      <p:to>
                                        <p:strVal val="visible"/>
                                      </p:to>
                                    </p:set>
                                    <p:animEffect transition="in" filter="fade">
                                      <p:cBhvr>
                                        <p:cTn id="13" dur="3000"/>
                                        <p:tgtEl>
                                          <p:spTgt spid="38913">
                                            <p:txEl>
                                              <p:pRg st="0" end="0"/>
                                            </p:txEl>
                                          </p:spTgt>
                                        </p:tgtEl>
                                      </p:cBhvr>
                                    </p:animEffect>
                                  </p:childTnLst>
                                </p:cTn>
                              </p:par>
                            </p:childTnLst>
                          </p:cTn>
                        </p:par>
                        <p:par>
                          <p:cTn id="14" fill="hold">
                            <p:stCondLst>
                              <p:cond delay="6000"/>
                            </p:stCondLst>
                            <p:childTnLst>
                              <p:par>
                                <p:cTn id="15" presetID="10" presetClass="entr" presetSubtype="0" fill="hold" nodeType="afterEffect">
                                  <p:stCondLst>
                                    <p:cond delay="0"/>
                                  </p:stCondLst>
                                  <p:childTnLst>
                                    <p:set>
                                      <p:cBhvr>
                                        <p:cTn id="16" dur="1" fill="hold">
                                          <p:stCondLst>
                                            <p:cond delay="0"/>
                                          </p:stCondLst>
                                        </p:cTn>
                                        <p:tgtEl>
                                          <p:spTgt spid="100354"/>
                                        </p:tgtEl>
                                        <p:attrNameLst>
                                          <p:attrName>style.visibility</p:attrName>
                                        </p:attrNameLst>
                                      </p:cBhvr>
                                      <p:to>
                                        <p:strVal val="visible"/>
                                      </p:to>
                                    </p:set>
                                    <p:animEffect transition="in" filter="fade">
                                      <p:cBhvr>
                                        <p:cTn id="17" dur="2000"/>
                                        <p:tgtEl>
                                          <p:spTgt spid="10035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913">
                                            <p:txEl>
                                              <p:pRg st="1" end="1"/>
                                            </p:txEl>
                                          </p:spTgt>
                                        </p:tgtEl>
                                        <p:attrNameLst>
                                          <p:attrName>style.visibility</p:attrName>
                                        </p:attrNameLst>
                                      </p:cBhvr>
                                      <p:to>
                                        <p:strVal val="visible"/>
                                      </p:to>
                                    </p:set>
                                    <p:animEffect transition="in" filter="fade">
                                      <p:cBhvr>
                                        <p:cTn id="25" dur="2000"/>
                                        <p:tgtEl>
                                          <p:spTgt spid="389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913">
                                            <p:txEl>
                                              <p:pRg st="2" end="2"/>
                                            </p:txEl>
                                          </p:spTgt>
                                        </p:tgtEl>
                                        <p:attrNameLst>
                                          <p:attrName>style.visibility</p:attrName>
                                        </p:attrNameLst>
                                      </p:cBhvr>
                                      <p:to>
                                        <p:strVal val="visible"/>
                                      </p:to>
                                    </p:set>
                                    <p:animEffect transition="in" filter="fade">
                                      <p:cBhvr>
                                        <p:cTn id="30" dur="2000"/>
                                        <p:tgtEl>
                                          <p:spTgt spid="389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913">
                                            <p:txEl>
                                              <p:pRg st="3" end="3"/>
                                            </p:txEl>
                                          </p:spTgt>
                                        </p:tgtEl>
                                        <p:attrNameLst>
                                          <p:attrName>style.visibility</p:attrName>
                                        </p:attrNameLst>
                                      </p:cBhvr>
                                      <p:to>
                                        <p:strVal val="visible"/>
                                      </p:to>
                                    </p:set>
                                    <p:animEffect transition="in" filter="fade">
                                      <p:cBhvr>
                                        <p:cTn id="35" dur="2000"/>
                                        <p:tgtEl>
                                          <p:spTgt spid="389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913">
                                            <p:txEl>
                                              <p:pRg st="4" end="4"/>
                                            </p:txEl>
                                          </p:spTgt>
                                        </p:tgtEl>
                                        <p:attrNameLst>
                                          <p:attrName>style.visibility</p:attrName>
                                        </p:attrNameLst>
                                      </p:cBhvr>
                                      <p:to>
                                        <p:strVal val="visible"/>
                                      </p:to>
                                    </p:set>
                                    <p:animEffect transition="in" filter="fade">
                                      <p:cBhvr>
                                        <p:cTn id="40" dur="3000"/>
                                        <p:tgtEl>
                                          <p:spTgt spid="3891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8913">
                                            <p:txEl>
                                              <p:pRg st="5" end="5"/>
                                            </p:txEl>
                                          </p:spTgt>
                                        </p:tgtEl>
                                        <p:attrNameLst>
                                          <p:attrName>style.visibility</p:attrName>
                                        </p:attrNameLst>
                                      </p:cBhvr>
                                      <p:to>
                                        <p:strVal val="visible"/>
                                      </p:to>
                                    </p:set>
                                    <p:animEffect transition="in" filter="fade">
                                      <p:cBhvr>
                                        <p:cTn id="45" dur="2000"/>
                                        <p:tgtEl>
                                          <p:spTgt spid="389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3F8BB0B-0618-4ACF-9E51-3099FFBB4382}" type="slidenum">
              <a:rPr lang="en-US"/>
              <a:pPr>
                <a:defRPr/>
              </a:pPr>
              <a:t>54</a:t>
            </a:fld>
            <a:endParaRPr lang="en-US"/>
          </a:p>
        </p:txBody>
      </p:sp>
      <p:sp>
        <p:nvSpPr>
          <p:cNvPr id="18433" name="Rectangle 1"/>
          <p:cNvSpPr>
            <a:spLocks noChangeArrowheads="1"/>
          </p:cNvSpPr>
          <p:nvPr/>
        </p:nvSpPr>
        <p:spPr bwMode="auto">
          <a:xfrm>
            <a:off x="685800" y="685800"/>
            <a:ext cx="8077200" cy="2308324"/>
          </a:xfrm>
          <a:prstGeom prst="rect">
            <a:avLst/>
          </a:prstGeom>
          <a:noFill/>
          <a:ln w="9525">
            <a:noFill/>
            <a:miter lim="800000"/>
            <a:headEnd/>
            <a:tailEnd/>
          </a:ln>
        </p:spPr>
        <p:txBody>
          <a:bodyPr anchor="ctr">
            <a:spAutoFit/>
          </a:bodyPr>
          <a:lstStyle/>
          <a:p>
            <a:r>
              <a:rPr lang="en-US" sz="2400" b="1" dirty="0" smtClean="0">
                <a:solidFill>
                  <a:schemeClr val="bg1"/>
                </a:solidFill>
                <a:latin typeface="+mn-lt"/>
              </a:rPr>
              <a:t>Officials of the Government of France, believing that this hero of the American Republic would one day be returned to soil in the United States, ordered that his body be especially prepared for reburial.</a:t>
            </a:r>
            <a:br>
              <a:rPr lang="en-US" sz="2400" b="1" dirty="0" smtClean="0">
                <a:solidFill>
                  <a:schemeClr val="bg1"/>
                </a:solidFill>
                <a:latin typeface="+mn-lt"/>
              </a:rPr>
            </a:br>
            <a:r>
              <a:rPr lang="en-US" sz="2400" b="1" dirty="0" smtClean="0">
                <a:solidFill>
                  <a:schemeClr val="bg1"/>
                </a:solidFill>
                <a:latin typeface="+mn-lt"/>
              </a:rPr>
              <a:t/>
            </a:r>
            <a:br>
              <a:rPr lang="en-US" sz="2400" b="1" dirty="0" smtClean="0">
                <a:solidFill>
                  <a:schemeClr val="bg1"/>
                </a:solidFill>
                <a:latin typeface="+mn-lt"/>
              </a:rPr>
            </a:br>
            <a:endParaRPr lang="en-US" sz="2400" b="1" dirty="0">
              <a:solidFill>
                <a:schemeClr val="bg1"/>
              </a:solidFill>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fade">
                                      <p:cBhvr>
                                        <p:cTn id="7" dur="30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3F8BB0B-0618-4ACF-9E51-3099FFBB4382}" type="slidenum">
              <a:rPr lang="en-US"/>
              <a:pPr>
                <a:defRPr/>
              </a:pPr>
              <a:t>55</a:t>
            </a:fld>
            <a:endParaRPr lang="en-US"/>
          </a:p>
        </p:txBody>
      </p:sp>
      <p:sp>
        <p:nvSpPr>
          <p:cNvPr id="18433" name="Rectangle 1"/>
          <p:cNvSpPr>
            <a:spLocks noChangeArrowheads="1"/>
          </p:cNvSpPr>
          <p:nvPr/>
        </p:nvSpPr>
        <p:spPr bwMode="auto">
          <a:xfrm>
            <a:off x="533400" y="304800"/>
            <a:ext cx="7924800" cy="2246769"/>
          </a:xfrm>
          <a:prstGeom prst="rect">
            <a:avLst/>
          </a:prstGeom>
          <a:noFill/>
          <a:ln w="9525">
            <a:noFill/>
            <a:miter lim="800000"/>
            <a:headEnd/>
            <a:tailEnd/>
          </a:ln>
        </p:spPr>
        <p:txBody>
          <a:bodyPr wrap="square" anchor="ctr">
            <a:spAutoFit/>
          </a:bodyPr>
          <a:lstStyle/>
          <a:p>
            <a:r>
              <a:rPr lang="en-US" sz="2000" b="1" dirty="0" smtClean="0">
                <a:solidFill>
                  <a:schemeClr val="bg1"/>
                </a:solidFill>
                <a:latin typeface="+mn-lt"/>
              </a:rPr>
              <a:t>The remains were dressed in a shirt and then wrapped in a sheet of pure linen bearing his initials worked in silk thread. The body was then carefully preserved and packed in straw. His legs and hands were wrapped in tinfoil. The body was then placed in a casket made of lead and the lid tightly soldered on. Through a small opening above the face, the casket was then filled with alcohol and the hole sealed. The lead casket was then installed in one made of wood.</a:t>
            </a:r>
            <a:endParaRPr lang="en-US" sz="2000" b="1" dirty="0">
              <a:solidFill>
                <a:schemeClr val="bg1"/>
              </a:solidFill>
              <a:latin typeface="+mn-lt"/>
            </a:endParaRPr>
          </a:p>
        </p:txBody>
      </p:sp>
      <p:pic>
        <p:nvPicPr>
          <p:cNvPr id="1026" name="Picture 2" descr="http://2.bp.blogspot.com/_azIWzCUdovs/TB0ukvf8f3I/AAAAAAAAAlk/XLKCUst6dZ8/s1600/editha_magdeburg_04.jpg"/>
          <p:cNvPicPr>
            <a:picLocks noChangeAspect="1" noChangeArrowheads="1"/>
          </p:cNvPicPr>
          <p:nvPr/>
        </p:nvPicPr>
        <p:blipFill>
          <a:blip r:embed="rId2" cstate="print"/>
          <a:srcRect/>
          <a:stretch>
            <a:fillRect/>
          </a:stretch>
        </p:blipFill>
        <p:spPr bwMode="auto">
          <a:xfrm>
            <a:off x="4191000" y="3200400"/>
            <a:ext cx="4381500" cy="2921000"/>
          </a:xfrm>
          <a:prstGeom prst="rect">
            <a:avLst/>
          </a:prstGeom>
          <a:noFill/>
        </p:spPr>
      </p:pic>
      <p:sp>
        <p:nvSpPr>
          <p:cNvPr id="5" name="Rectangle 4"/>
          <p:cNvSpPr/>
          <p:nvPr/>
        </p:nvSpPr>
        <p:spPr>
          <a:xfrm>
            <a:off x="533400" y="2590800"/>
            <a:ext cx="7924800" cy="369332"/>
          </a:xfrm>
          <a:prstGeom prst="rect">
            <a:avLst/>
          </a:prstGeom>
        </p:spPr>
        <p:txBody>
          <a:bodyPr wrap="square">
            <a:spAutoFit/>
          </a:bodyPr>
          <a:lstStyle/>
          <a:p>
            <a:r>
              <a:rPr lang="en-US" b="1" dirty="0" smtClean="0">
                <a:solidFill>
                  <a:srgbClr val="FF0000"/>
                </a:solidFill>
                <a:latin typeface="Calibri" pitchFamily="34" charset="0"/>
                <a:cs typeface="Times New Roman" pitchFamily="18" charset="0"/>
              </a:rPr>
              <a:t>Jones was buried in a Protestant Church yard outside the walls of Paris.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fade">
                                      <p:cBhvr>
                                        <p:cTn id="7" dur="2000"/>
                                        <p:tgtEl>
                                          <p:spTgt spid="18433"/>
                                        </p:tgtEl>
                                      </p:cBhvr>
                                    </p:animEffect>
                                  </p:childTnLst>
                                </p:cTn>
                              </p:par>
                            </p:childTnLst>
                          </p:cTn>
                        </p:par>
                        <p:par>
                          <p:cTn id="8" fill="hold">
                            <p:stCondLst>
                              <p:cond delay="2000"/>
                            </p:stCondLst>
                            <p:childTnLst>
                              <p:par>
                                <p:cTn id="9" presetID="10" presetClass="entr" presetSubtype="0" fill="hold" nodeType="afterEffect">
                                  <p:stCondLst>
                                    <p:cond delay="250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3F8BB0B-0618-4ACF-9E51-3099FFBB4382}" type="slidenum">
              <a:rPr lang="en-US"/>
              <a:pPr>
                <a:defRPr/>
              </a:pPr>
              <a:t>56</a:t>
            </a:fld>
            <a:endParaRPr lang="en-US"/>
          </a:p>
        </p:txBody>
      </p:sp>
      <p:sp>
        <p:nvSpPr>
          <p:cNvPr id="18433" name="Rectangle 1"/>
          <p:cNvSpPr>
            <a:spLocks noChangeArrowheads="1"/>
          </p:cNvSpPr>
          <p:nvPr/>
        </p:nvSpPr>
        <p:spPr bwMode="auto">
          <a:xfrm>
            <a:off x="533400" y="685800"/>
            <a:ext cx="8077200" cy="2677656"/>
          </a:xfrm>
          <a:prstGeom prst="rect">
            <a:avLst/>
          </a:prstGeom>
          <a:noFill/>
          <a:ln w="9525">
            <a:noFill/>
            <a:miter lim="800000"/>
            <a:headEnd/>
            <a:tailEnd/>
          </a:ln>
        </p:spPr>
        <p:txBody>
          <a:bodyPr anchor="ctr">
            <a:spAutoFit/>
          </a:bodyPr>
          <a:lstStyle/>
          <a:p>
            <a:r>
              <a:rPr lang="en-US" sz="2400" b="1" dirty="0">
                <a:solidFill>
                  <a:srgbClr val="FFFFFF"/>
                </a:solidFill>
                <a:latin typeface="Calibri" pitchFamily="34" charset="0"/>
                <a:cs typeface="Times New Roman" pitchFamily="18" charset="0"/>
              </a:rPr>
              <a:t>In </a:t>
            </a:r>
            <a:r>
              <a:rPr lang="en-US" sz="2400" b="1" dirty="0" smtClean="0">
                <a:solidFill>
                  <a:srgbClr val="FFFFFF"/>
                </a:solidFill>
                <a:latin typeface="Calibri" pitchFamily="34" charset="0"/>
                <a:cs typeface="Times New Roman" pitchFamily="18" charset="0"/>
              </a:rPr>
              <a:t>1899, </a:t>
            </a:r>
            <a:r>
              <a:rPr lang="en-US" sz="2400" b="1" dirty="0">
                <a:solidFill>
                  <a:srgbClr val="FFFFFF"/>
                </a:solidFill>
                <a:latin typeface="Calibri" pitchFamily="34" charset="0"/>
                <a:cs typeface="Times New Roman" pitchFamily="18" charset="0"/>
              </a:rPr>
              <a:t>a plan was </a:t>
            </a:r>
            <a:r>
              <a:rPr lang="en-US" sz="2400" b="1" dirty="0" smtClean="0">
                <a:solidFill>
                  <a:srgbClr val="FFFFFF"/>
                </a:solidFill>
                <a:latin typeface="Calibri" pitchFamily="34" charset="0"/>
                <a:cs typeface="Times New Roman" pitchFamily="18" charset="0"/>
              </a:rPr>
              <a:t>adopted </a:t>
            </a:r>
            <a:r>
              <a:rPr lang="en-US" sz="2400" b="1" dirty="0">
                <a:solidFill>
                  <a:srgbClr val="FFFFFF"/>
                </a:solidFill>
                <a:latin typeface="Calibri" pitchFamily="34" charset="0"/>
                <a:cs typeface="Times New Roman" pitchFamily="18" charset="0"/>
              </a:rPr>
              <a:t>to have John Paul Jones‘s body returned to the U.S.  </a:t>
            </a:r>
            <a:endParaRPr lang="en-US" sz="2400" b="1" dirty="0" smtClean="0">
              <a:solidFill>
                <a:srgbClr val="FFFFFF"/>
              </a:solidFill>
              <a:latin typeface="Calibri" pitchFamily="34" charset="0"/>
              <a:cs typeface="Times New Roman" pitchFamily="18" charset="0"/>
            </a:endParaRPr>
          </a:p>
          <a:p>
            <a:r>
              <a:rPr lang="en-US" sz="2400" b="1" dirty="0" smtClean="0">
                <a:solidFill>
                  <a:srgbClr val="FFFFFF"/>
                </a:solidFill>
                <a:latin typeface="Calibri" pitchFamily="34" charset="0"/>
                <a:cs typeface="Times New Roman" pitchFamily="18" charset="0"/>
              </a:rPr>
              <a:t>The </a:t>
            </a:r>
            <a:r>
              <a:rPr lang="en-US" sz="2400" b="1" dirty="0">
                <a:solidFill>
                  <a:srgbClr val="FFFFFF"/>
                </a:solidFill>
                <a:latin typeface="Calibri" pitchFamily="34" charset="0"/>
                <a:cs typeface="Times New Roman" pitchFamily="18" charset="0"/>
              </a:rPr>
              <a:t>only problem was that no one knew exactly where the body </a:t>
            </a:r>
            <a:r>
              <a:rPr lang="en-US" sz="2400" b="1" dirty="0" smtClean="0">
                <a:solidFill>
                  <a:srgbClr val="FFFFFF"/>
                </a:solidFill>
                <a:latin typeface="Calibri" pitchFamily="34" charset="0"/>
                <a:cs typeface="Times New Roman" pitchFamily="18" charset="0"/>
              </a:rPr>
              <a:t>was! </a:t>
            </a:r>
          </a:p>
          <a:p>
            <a:r>
              <a:rPr lang="en-US" sz="2400" b="1" dirty="0" smtClean="0">
                <a:solidFill>
                  <a:srgbClr val="FFFFFF"/>
                </a:solidFill>
                <a:latin typeface="Calibri" pitchFamily="34" charset="0"/>
                <a:cs typeface="Times New Roman" pitchFamily="18" charset="0"/>
              </a:rPr>
              <a:t>This is because, over the next century, the city had expanded and the old cemetery had been covered by streets and buildings.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3">
                                            <p:txEl>
                                              <p:pRg st="0" end="0"/>
                                            </p:txEl>
                                          </p:spTgt>
                                        </p:tgtEl>
                                        <p:attrNameLst>
                                          <p:attrName>style.visibility</p:attrName>
                                        </p:attrNameLst>
                                      </p:cBhvr>
                                      <p:to>
                                        <p:strVal val="visible"/>
                                      </p:to>
                                    </p:set>
                                    <p:animEffect transition="in" filter="fade">
                                      <p:cBhvr>
                                        <p:cTn id="7" dur="2000"/>
                                        <p:tgtEl>
                                          <p:spTgt spid="184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3">
                                            <p:txEl>
                                              <p:pRg st="1" end="1"/>
                                            </p:txEl>
                                          </p:spTgt>
                                        </p:tgtEl>
                                        <p:attrNameLst>
                                          <p:attrName>style.visibility</p:attrName>
                                        </p:attrNameLst>
                                      </p:cBhvr>
                                      <p:to>
                                        <p:strVal val="visible"/>
                                      </p:to>
                                    </p:set>
                                    <p:animEffect transition="in" filter="fade">
                                      <p:cBhvr>
                                        <p:cTn id="12" dur="2000"/>
                                        <p:tgtEl>
                                          <p:spTgt spid="184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3">
                                            <p:txEl>
                                              <p:pRg st="2" end="2"/>
                                            </p:txEl>
                                          </p:spTgt>
                                        </p:tgtEl>
                                        <p:attrNameLst>
                                          <p:attrName>style.visibility</p:attrName>
                                        </p:attrNameLst>
                                      </p:cBhvr>
                                      <p:to>
                                        <p:strVal val="visible"/>
                                      </p:to>
                                    </p:set>
                                    <p:animEffect transition="in" filter="fade">
                                      <p:cBhvr>
                                        <p:cTn id="17" dur="2000"/>
                                        <p:tgtEl>
                                          <p:spTgt spid="184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3F8BB0B-0618-4ACF-9E51-3099FFBB4382}" type="slidenum">
              <a:rPr lang="en-US"/>
              <a:pPr>
                <a:defRPr/>
              </a:pPr>
              <a:t>57</a:t>
            </a:fld>
            <a:endParaRPr lang="en-US"/>
          </a:p>
        </p:txBody>
      </p:sp>
      <p:sp>
        <p:nvSpPr>
          <p:cNvPr id="4" name="Rectangle 1"/>
          <p:cNvSpPr>
            <a:spLocks noChangeArrowheads="1"/>
          </p:cNvSpPr>
          <p:nvPr/>
        </p:nvSpPr>
        <p:spPr bwMode="auto">
          <a:xfrm>
            <a:off x="304800" y="870466"/>
            <a:ext cx="8077200" cy="461665"/>
          </a:xfrm>
          <a:prstGeom prst="rect">
            <a:avLst/>
          </a:prstGeom>
          <a:noFill/>
          <a:ln w="9525">
            <a:noFill/>
            <a:miter lim="800000"/>
            <a:headEnd/>
            <a:tailEnd/>
          </a:ln>
        </p:spPr>
        <p:txBody>
          <a:bodyPr anchor="ctr">
            <a:spAutoFit/>
          </a:bodyPr>
          <a:lstStyle/>
          <a:p>
            <a:r>
              <a:rPr lang="en-US" sz="2400" b="1" dirty="0" smtClean="0">
                <a:solidFill>
                  <a:srgbClr val="FFFFFF"/>
                </a:solidFill>
                <a:latin typeface="Calibri" pitchFamily="34" charset="0"/>
                <a:cs typeface="Times New Roman" pitchFamily="18" charset="0"/>
              </a:rPr>
              <a:t>                 </a:t>
            </a:r>
          </a:p>
        </p:txBody>
      </p:sp>
      <p:sp>
        <p:nvSpPr>
          <p:cNvPr id="5" name="Rectangle 1"/>
          <p:cNvSpPr>
            <a:spLocks noChangeArrowheads="1"/>
          </p:cNvSpPr>
          <p:nvPr/>
        </p:nvSpPr>
        <p:spPr bwMode="auto">
          <a:xfrm>
            <a:off x="533400" y="304800"/>
            <a:ext cx="8077200" cy="461665"/>
          </a:xfrm>
          <a:prstGeom prst="rect">
            <a:avLst/>
          </a:prstGeom>
          <a:noFill/>
          <a:ln w="9525">
            <a:noFill/>
            <a:miter lim="800000"/>
            <a:headEnd/>
            <a:tailEnd/>
          </a:ln>
        </p:spPr>
        <p:txBody>
          <a:bodyPr anchor="ctr">
            <a:spAutoFit/>
          </a:bodyPr>
          <a:lstStyle/>
          <a:p>
            <a:r>
              <a:rPr lang="en-US" sz="2400" b="1" dirty="0" smtClean="0">
                <a:solidFill>
                  <a:srgbClr val="FFFFFF"/>
                </a:solidFill>
                <a:latin typeface="Calibri" pitchFamily="34" charset="0"/>
                <a:cs typeface="Times New Roman" pitchFamily="18" charset="0"/>
              </a:rPr>
              <a:t>Finally, in 1905, the cemetery was located and digging began:</a:t>
            </a:r>
          </a:p>
        </p:txBody>
      </p:sp>
      <p:pic>
        <p:nvPicPr>
          <p:cNvPr id="6" name="Picture 4" descr="http://www.founderspatriots.org/images/jones_location004.jpg"/>
          <p:cNvPicPr>
            <a:picLocks noChangeAspect="1" noChangeArrowheads="1"/>
          </p:cNvPicPr>
          <p:nvPr/>
        </p:nvPicPr>
        <p:blipFill>
          <a:blip r:embed="rId2" cstate="print"/>
          <a:srcRect/>
          <a:stretch>
            <a:fillRect/>
          </a:stretch>
        </p:blipFill>
        <p:spPr bwMode="auto">
          <a:xfrm>
            <a:off x="3657600" y="762000"/>
            <a:ext cx="5218044" cy="3429000"/>
          </a:xfrm>
          <a:prstGeom prst="rect">
            <a:avLst/>
          </a:prstGeom>
          <a:ln>
            <a:noFill/>
          </a:ln>
          <a:effectLst>
            <a:softEdge rad="112500"/>
          </a:effectLst>
        </p:spPr>
      </p:pic>
      <p:sp>
        <p:nvSpPr>
          <p:cNvPr id="7" name="Rectangle 1"/>
          <p:cNvSpPr>
            <a:spLocks noChangeArrowheads="1"/>
          </p:cNvSpPr>
          <p:nvPr/>
        </p:nvSpPr>
        <p:spPr bwMode="auto">
          <a:xfrm>
            <a:off x="457200" y="990600"/>
            <a:ext cx="3429000" cy="830997"/>
          </a:xfrm>
          <a:prstGeom prst="rect">
            <a:avLst/>
          </a:prstGeom>
          <a:noFill/>
          <a:ln w="9525">
            <a:noFill/>
            <a:miter lim="800000"/>
            <a:headEnd/>
            <a:tailEnd/>
          </a:ln>
        </p:spPr>
        <p:txBody>
          <a:bodyPr wrap="square" anchor="ctr">
            <a:spAutoFit/>
          </a:bodyPr>
          <a:lstStyle/>
          <a:p>
            <a:r>
              <a:rPr lang="en-US" sz="2400" b="1" dirty="0" smtClean="0">
                <a:solidFill>
                  <a:srgbClr val="FFFF00"/>
                </a:solidFill>
                <a:latin typeface="Calibri" pitchFamily="34" charset="0"/>
                <a:cs typeface="Times New Roman" pitchFamily="18" charset="0"/>
              </a:rPr>
              <a:t>Jones’ casket was found and opened.</a:t>
            </a:r>
          </a:p>
        </p:txBody>
      </p:sp>
      <p:sp>
        <p:nvSpPr>
          <p:cNvPr id="9" name="Rectangle 1"/>
          <p:cNvSpPr>
            <a:spLocks noChangeArrowheads="1"/>
          </p:cNvSpPr>
          <p:nvPr/>
        </p:nvSpPr>
        <p:spPr bwMode="auto">
          <a:xfrm>
            <a:off x="304800" y="1872734"/>
            <a:ext cx="3657600" cy="1200329"/>
          </a:xfrm>
          <a:prstGeom prst="rect">
            <a:avLst/>
          </a:prstGeom>
          <a:noFill/>
          <a:ln w="9525">
            <a:noFill/>
            <a:miter lim="800000"/>
            <a:headEnd/>
            <a:tailEnd/>
          </a:ln>
        </p:spPr>
        <p:txBody>
          <a:bodyPr wrap="square" anchor="ctr">
            <a:spAutoFit/>
          </a:bodyPr>
          <a:lstStyle/>
          <a:p>
            <a:r>
              <a:rPr lang="en-US" sz="2400" b="1" dirty="0" smtClean="0">
                <a:solidFill>
                  <a:srgbClr val="FF0000"/>
                </a:solidFill>
                <a:latin typeface="Calibri" pitchFamily="34" charset="0"/>
                <a:cs typeface="Times New Roman" pitchFamily="18" charset="0"/>
              </a:rPr>
              <a:t>The body had been preserved so well that it was easily identified!</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3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3F8BB0B-0618-4ACF-9E51-3099FFBB4382}" type="slidenum">
              <a:rPr lang="en-US"/>
              <a:pPr>
                <a:defRPr/>
              </a:pPr>
              <a:t>58</a:t>
            </a:fld>
            <a:endParaRPr lang="en-US"/>
          </a:p>
        </p:txBody>
      </p:sp>
      <p:sp>
        <p:nvSpPr>
          <p:cNvPr id="18433" name="Rectangle 1"/>
          <p:cNvSpPr>
            <a:spLocks noChangeArrowheads="1"/>
          </p:cNvSpPr>
          <p:nvPr/>
        </p:nvSpPr>
        <p:spPr bwMode="auto">
          <a:xfrm>
            <a:off x="533400" y="304800"/>
            <a:ext cx="8077200" cy="1569660"/>
          </a:xfrm>
          <a:prstGeom prst="rect">
            <a:avLst/>
          </a:prstGeom>
          <a:noFill/>
          <a:ln w="9525">
            <a:noFill/>
            <a:miter lim="800000"/>
            <a:headEnd/>
            <a:tailEnd/>
          </a:ln>
        </p:spPr>
        <p:txBody>
          <a:bodyPr anchor="ctr">
            <a:spAutoFit/>
          </a:bodyPr>
          <a:lstStyle/>
          <a:p>
            <a:r>
              <a:rPr lang="en-US" sz="2400" b="1" dirty="0" smtClean="0">
                <a:solidFill>
                  <a:srgbClr val="FFFFFF"/>
                </a:solidFill>
                <a:latin typeface="Calibri" pitchFamily="34" charset="0"/>
                <a:cs typeface="Times New Roman" pitchFamily="18" charset="0"/>
              </a:rPr>
              <a:t>The </a:t>
            </a:r>
            <a:r>
              <a:rPr lang="en-US" sz="2400" b="1" dirty="0">
                <a:solidFill>
                  <a:srgbClr val="FFFFFF"/>
                </a:solidFill>
                <a:latin typeface="Calibri" pitchFamily="34" charset="0"/>
                <a:cs typeface="Times New Roman" pitchFamily="18" charset="0"/>
              </a:rPr>
              <a:t>president at the time was Theodore Roosevelt.  </a:t>
            </a:r>
            <a:endParaRPr lang="en-US" sz="2400" b="1" dirty="0" smtClean="0">
              <a:solidFill>
                <a:srgbClr val="FFFFFF"/>
              </a:solidFill>
              <a:latin typeface="Calibri" pitchFamily="34" charset="0"/>
              <a:cs typeface="Times New Roman" pitchFamily="18" charset="0"/>
            </a:endParaRPr>
          </a:p>
          <a:p>
            <a:r>
              <a:rPr lang="en-US" sz="2400" b="1" dirty="0" smtClean="0">
                <a:solidFill>
                  <a:srgbClr val="FFFFFF"/>
                </a:solidFill>
                <a:latin typeface="Calibri" pitchFamily="34" charset="0"/>
                <a:cs typeface="Times New Roman" pitchFamily="18" charset="0"/>
              </a:rPr>
              <a:t>He </a:t>
            </a:r>
            <a:r>
              <a:rPr lang="en-US" sz="2400" b="1" dirty="0">
                <a:solidFill>
                  <a:srgbClr val="FFFFFF"/>
                </a:solidFill>
                <a:latin typeface="Calibri" pitchFamily="34" charset="0"/>
                <a:cs typeface="Times New Roman" pitchFamily="18" charset="0"/>
              </a:rPr>
              <a:t>sent four Navy cruisers to bring the body back to </a:t>
            </a:r>
            <a:r>
              <a:rPr lang="en-US" sz="2400" b="1" dirty="0" smtClean="0">
                <a:solidFill>
                  <a:srgbClr val="FFFFFF"/>
                </a:solidFill>
                <a:latin typeface="Calibri" pitchFamily="34" charset="0"/>
                <a:cs typeface="Times New Roman" pitchFamily="18" charset="0"/>
              </a:rPr>
              <a:t>America</a:t>
            </a:r>
            <a:r>
              <a:rPr lang="en-US" sz="2400" b="1" dirty="0">
                <a:solidFill>
                  <a:srgbClr val="FFFFFF"/>
                </a:solidFill>
                <a:latin typeface="Calibri" pitchFamily="34" charset="0"/>
                <a:cs typeface="Times New Roman" pitchFamily="18" charset="0"/>
              </a:rPr>
              <a:t>. When the ships arrived in American waters, they were escorted up Chesapeake Bay by seven battleships.</a:t>
            </a:r>
            <a:endParaRPr lang="en-US" sz="2400" b="1" dirty="0">
              <a:solidFill>
                <a:srgbClr val="FFFFFF"/>
              </a:solidFill>
              <a:latin typeface="Calibri" pitchFamily="34" charset="0"/>
            </a:endParaRPr>
          </a:p>
        </p:txBody>
      </p:sp>
      <p:pic>
        <p:nvPicPr>
          <p:cNvPr id="180226" name="Picture 2" descr="http://farm4.static.flickr.com/3443/3979285185_c646019020_z.jpg"/>
          <p:cNvPicPr>
            <a:picLocks noChangeAspect="1" noChangeArrowheads="1"/>
          </p:cNvPicPr>
          <p:nvPr/>
        </p:nvPicPr>
        <p:blipFill>
          <a:blip r:embed="rId2" cstate="print"/>
          <a:srcRect/>
          <a:stretch>
            <a:fillRect/>
          </a:stretch>
        </p:blipFill>
        <p:spPr bwMode="auto">
          <a:xfrm>
            <a:off x="3581400" y="1905000"/>
            <a:ext cx="5190417" cy="3962400"/>
          </a:xfrm>
          <a:prstGeom prst="rect">
            <a:avLst/>
          </a:prstGeom>
          <a:ln>
            <a:noFill/>
          </a:ln>
          <a:effectLst>
            <a:softEdge rad="112500"/>
          </a:effectLst>
        </p:spPr>
      </p:pic>
      <p:pic>
        <p:nvPicPr>
          <p:cNvPr id="180230" name="Picture 6" descr="http://www.independent.co.uk/multimedia/archive/00114/theodore-roosevelt_114086t.jpg"/>
          <p:cNvPicPr>
            <a:picLocks noChangeAspect="1" noChangeArrowheads="1"/>
          </p:cNvPicPr>
          <p:nvPr/>
        </p:nvPicPr>
        <p:blipFill>
          <a:blip r:embed="rId3" cstate="print"/>
          <a:srcRect/>
          <a:stretch>
            <a:fillRect/>
          </a:stretch>
        </p:blipFill>
        <p:spPr bwMode="auto">
          <a:xfrm>
            <a:off x="533400" y="2286000"/>
            <a:ext cx="2857500" cy="2847976"/>
          </a:xfrm>
          <a:prstGeom prst="ellipse">
            <a:avLst/>
          </a:prstGeom>
          <a:noFill/>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3">
                                            <p:txEl>
                                              <p:pRg st="0" end="0"/>
                                            </p:txEl>
                                          </p:spTgt>
                                        </p:tgtEl>
                                        <p:attrNameLst>
                                          <p:attrName>style.visibility</p:attrName>
                                        </p:attrNameLst>
                                      </p:cBhvr>
                                      <p:to>
                                        <p:strVal val="visible"/>
                                      </p:to>
                                    </p:set>
                                    <p:animEffect transition="in" filter="fade">
                                      <p:cBhvr>
                                        <p:cTn id="7" dur="3000"/>
                                        <p:tgtEl>
                                          <p:spTgt spid="1843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0230"/>
                                        </p:tgtEl>
                                        <p:attrNameLst>
                                          <p:attrName>style.visibility</p:attrName>
                                        </p:attrNameLst>
                                      </p:cBhvr>
                                      <p:to>
                                        <p:strVal val="visible"/>
                                      </p:to>
                                    </p:set>
                                    <p:animEffect transition="in" filter="fade">
                                      <p:cBhvr>
                                        <p:cTn id="10" dur="5000"/>
                                        <p:tgtEl>
                                          <p:spTgt spid="1802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433">
                                            <p:txEl>
                                              <p:pRg st="1" end="1"/>
                                            </p:txEl>
                                          </p:spTgt>
                                        </p:tgtEl>
                                        <p:attrNameLst>
                                          <p:attrName>style.visibility</p:attrName>
                                        </p:attrNameLst>
                                      </p:cBhvr>
                                      <p:to>
                                        <p:strVal val="visible"/>
                                      </p:to>
                                    </p:set>
                                    <p:animEffect transition="in" filter="fade">
                                      <p:cBhvr>
                                        <p:cTn id="15" dur="2000"/>
                                        <p:tgtEl>
                                          <p:spTgt spid="1843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0226"/>
                                        </p:tgtEl>
                                        <p:attrNameLst>
                                          <p:attrName>style.visibility</p:attrName>
                                        </p:attrNameLst>
                                      </p:cBhvr>
                                      <p:to>
                                        <p:strVal val="visible"/>
                                      </p:to>
                                    </p:set>
                                    <p:animEffect transition="in" filter="fade">
                                      <p:cBhvr>
                                        <p:cTn id="18" dur="5000"/>
                                        <p:tgtEl>
                                          <p:spTgt spid="180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CA16706-D31B-4A12-8BB3-B767842A2A4E}" type="slidenum">
              <a:rPr lang="en-US"/>
              <a:pPr>
                <a:defRPr/>
              </a:pPr>
              <a:t>59</a:t>
            </a:fld>
            <a:endParaRPr lang="en-US"/>
          </a:p>
        </p:txBody>
      </p:sp>
      <p:sp>
        <p:nvSpPr>
          <p:cNvPr id="7" name="Rectangle 1"/>
          <p:cNvSpPr>
            <a:spLocks noChangeArrowheads="1"/>
          </p:cNvSpPr>
          <p:nvPr/>
        </p:nvSpPr>
        <p:spPr bwMode="auto">
          <a:xfrm>
            <a:off x="533400" y="489465"/>
            <a:ext cx="8077200" cy="1200329"/>
          </a:xfrm>
          <a:prstGeom prst="rect">
            <a:avLst/>
          </a:prstGeom>
          <a:noFill/>
          <a:ln w="9525">
            <a:noFill/>
            <a:miter lim="800000"/>
            <a:headEnd/>
            <a:tailEnd/>
          </a:ln>
        </p:spPr>
        <p:txBody>
          <a:bodyPr anchor="ctr">
            <a:spAutoFit/>
          </a:bodyPr>
          <a:lstStyle/>
          <a:p>
            <a:r>
              <a:rPr lang="en-US" sz="2400" b="1" dirty="0" smtClean="0">
                <a:solidFill>
                  <a:srgbClr val="FFFFFF"/>
                </a:solidFill>
                <a:latin typeface="Calibri" pitchFamily="34" charset="0"/>
                <a:cs typeface="Times New Roman" pitchFamily="18" charset="0"/>
              </a:rPr>
              <a:t>The remains of John Paul Jones were laid to final rest under the chapel in the United States Naval Academy in Annapolis, Maryland.</a:t>
            </a:r>
            <a:endParaRPr lang="en-US" sz="2400" b="1" dirty="0">
              <a:solidFill>
                <a:srgbClr val="FFFFFF"/>
              </a:solidFill>
              <a:latin typeface="Calibri" pitchFamily="34" charset="0"/>
            </a:endParaRPr>
          </a:p>
        </p:txBody>
      </p:sp>
      <p:pic>
        <p:nvPicPr>
          <p:cNvPr id="1026" name="Picture 2" descr="http://chuckmasoncreativephotography.com/wp-content/uploads/2010/01/Annapolis-Old-Town-Naval-Acadamy-41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371600"/>
            <a:ext cx="6096000" cy="4067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D38C8CC-558A-44EC-9C6E-768F1C41FF7C}" type="slidenum">
              <a:rPr lang="en-US"/>
              <a:pPr>
                <a:defRPr/>
              </a:pPr>
              <a:t>6</a:t>
            </a:fld>
            <a:endParaRPr lang="en-US" dirty="0"/>
          </a:p>
        </p:txBody>
      </p:sp>
      <p:sp>
        <p:nvSpPr>
          <p:cNvPr id="5" name="TextBox 4"/>
          <p:cNvSpPr txBox="1">
            <a:spLocks noChangeArrowheads="1"/>
          </p:cNvSpPr>
          <p:nvPr/>
        </p:nvSpPr>
        <p:spPr bwMode="auto">
          <a:xfrm>
            <a:off x="0" y="381000"/>
            <a:ext cx="3886200" cy="2586038"/>
          </a:xfrm>
          <a:prstGeom prst="rect">
            <a:avLst/>
          </a:prstGeom>
          <a:noFill/>
          <a:ln w="9525">
            <a:noFill/>
            <a:miter lim="800000"/>
            <a:headEnd/>
            <a:tailEnd/>
          </a:ln>
        </p:spPr>
        <p:txBody>
          <a:bodyPr>
            <a:spAutoFit/>
          </a:bodyPr>
          <a:lstStyle/>
          <a:p>
            <a:pPr algn="ctr"/>
            <a:r>
              <a:rPr lang="en-US" sz="5400" b="1" dirty="0"/>
              <a:t>“The Tale of the Tape”</a:t>
            </a:r>
          </a:p>
        </p:txBody>
      </p:sp>
      <p:sp>
        <p:nvSpPr>
          <p:cNvPr id="7" name="TextBox 6"/>
          <p:cNvSpPr txBox="1"/>
          <p:nvPr/>
        </p:nvSpPr>
        <p:spPr>
          <a:xfrm>
            <a:off x="990600" y="838200"/>
            <a:ext cx="7239000" cy="1384300"/>
          </a:xfrm>
          <a:prstGeom prst="rect">
            <a:avLst/>
          </a:prstGeom>
          <a:solidFill>
            <a:srgbClr val="FFFF00"/>
          </a:solidFill>
        </p:spPr>
        <p:txBody>
          <a:bodyPr>
            <a:spAutoFit/>
          </a:bodyPr>
          <a:lstStyle/>
          <a:p>
            <a:pPr>
              <a:defRPr/>
            </a:pPr>
            <a:r>
              <a:rPr lang="en-US" sz="2800" b="1" dirty="0">
                <a:latin typeface="+mn-lt"/>
              </a:rPr>
              <a:t>Let’s take a closer look at the “Tale of the Tape” and see if we can pick the boxer who has the best chance of winning the match!</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5715000" y="1600200"/>
            <a:ext cx="2895600" cy="369888"/>
          </a:xfrm>
          <a:prstGeom prst="rect">
            <a:avLst/>
          </a:prstGeom>
          <a:noFill/>
          <a:ln w="9525">
            <a:noFill/>
            <a:miter lim="800000"/>
            <a:headEnd/>
            <a:tailEnd/>
          </a:ln>
        </p:spPr>
        <p:txBody>
          <a:bodyPr>
            <a:spAutoFit/>
          </a:bodyPr>
          <a:lstStyle/>
          <a:p>
            <a:r>
              <a:rPr lang="en-US" b="1">
                <a:solidFill>
                  <a:srgbClr val="FFFF00"/>
                </a:solidFill>
              </a:rPr>
              <a:t>Would you like to see it?</a:t>
            </a:r>
          </a:p>
        </p:txBody>
      </p:sp>
      <p:pic>
        <p:nvPicPr>
          <p:cNvPr id="7" name="Picture 6" descr="John Paul Jones 3.jpg"/>
          <p:cNvPicPr>
            <a:picLocks noChangeAspect="1"/>
          </p:cNvPicPr>
          <p:nvPr/>
        </p:nvPicPr>
        <p:blipFill>
          <a:blip r:embed="rId2" cstate="print"/>
          <a:srcRect t="3333" r="6897"/>
          <a:stretch>
            <a:fillRect/>
          </a:stretch>
        </p:blipFill>
        <p:spPr>
          <a:xfrm>
            <a:off x="5908823" y="609600"/>
            <a:ext cx="2507953" cy="2895600"/>
          </a:xfrm>
          <a:prstGeom prst="rect">
            <a:avLst/>
          </a:prstGeom>
          <a:ln>
            <a:noFill/>
          </a:ln>
          <a:effectLst>
            <a:softEdge rad="112500"/>
          </a:effectLst>
        </p:spPr>
      </p:pic>
      <p:sp>
        <p:nvSpPr>
          <p:cNvPr id="9" name="Slide Number Placeholder 5"/>
          <p:cNvSpPr>
            <a:spLocks noGrp="1"/>
          </p:cNvSpPr>
          <p:nvPr>
            <p:ph type="sldNum" sz="quarter" idx="12"/>
          </p:nvPr>
        </p:nvSpPr>
        <p:spPr/>
        <p:txBody>
          <a:bodyPr/>
          <a:lstStyle/>
          <a:p>
            <a:pPr>
              <a:defRPr/>
            </a:pPr>
            <a:fld id="{B571CCA0-910D-40A3-9ED9-745AD5B70905}" type="slidenum">
              <a:rPr lang="en-US"/>
              <a:pPr>
                <a:defRPr/>
              </a:pPr>
              <a:t>60</a:t>
            </a:fld>
            <a:endParaRPr lang="en-US"/>
          </a:p>
        </p:txBody>
      </p:sp>
      <p:sp>
        <p:nvSpPr>
          <p:cNvPr id="2" name="Rectangle 1"/>
          <p:cNvSpPr>
            <a:spLocks noChangeArrowheads="1"/>
          </p:cNvSpPr>
          <p:nvPr/>
        </p:nvSpPr>
        <p:spPr bwMode="auto">
          <a:xfrm>
            <a:off x="457200" y="914400"/>
            <a:ext cx="5638800" cy="461665"/>
          </a:xfrm>
          <a:prstGeom prst="rect">
            <a:avLst/>
          </a:prstGeom>
          <a:noFill/>
          <a:ln w="9525">
            <a:noFill/>
            <a:miter lim="800000"/>
            <a:headEnd/>
            <a:tailEnd/>
          </a:ln>
        </p:spPr>
        <p:txBody>
          <a:bodyPr>
            <a:spAutoFit/>
          </a:bodyPr>
          <a:lstStyle/>
          <a:p>
            <a:pPr eaLnBrk="0" hangingPunct="0">
              <a:defRPr/>
            </a:pPr>
            <a:r>
              <a:rPr lang="en-US" sz="2400" b="1" dirty="0" smtClean="0">
                <a:solidFill>
                  <a:schemeClr val="bg1"/>
                </a:solidFill>
                <a:latin typeface="+mn-lt"/>
                <a:cs typeface="Times New Roman" pitchFamily="18" charset="0"/>
              </a:rPr>
              <a:t>Would you like to see the corpse?</a:t>
            </a:r>
            <a:endParaRPr lang="en-US" sz="2400" b="1" dirty="0">
              <a:latin typeface="+mn-lt"/>
            </a:endParaRPr>
          </a:p>
        </p:txBody>
      </p:sp>
      <p:pic>
        <p:nvPicPr>
          <p:cNvPr id="3" name="Picture 2" descr="John Paul Jones corpse.jpg"/>
          <p:cNvPicPr>
            <a:picLocks noChangeAspect="1"/>
          </p:cNvPicPr>
          <p:nvPr/>
        </p:nvPicPr>
        <p:blipFill>
          <a:blip r:embed="rId3" cstate="print">
            <a:lum bright="-24000"/>
          </a:blip>
          <a:srcRect/>
          <a:stretch>
            <a:fillRect/>
          </a:stretch>
        </p:blipFill>
        <p:spPr bwMode="auto">
          <a:xfrm>
            <a:off x="5432194" y="446088"/>
            <a:ext cx="3190875" cy="3048000"/>
          </a:xfrm>
          <a:prstGeom prst="rect">
            <a:avLst/>
          </a:prstGeom>
          <a:ln>
            <a:noFill/>
          </a:ln>
          <a:effectLst>
            <a:softEdge rad="112500"/>
          </a:effectLst>
        </p:spPr>
      </p:pic>
      <p:sp>
        <p:nvSpPr>
          <p:cNvPr id="6" name="Title 1"/>
          <p:cNvSpPr txBox="1">
            <a:spLocks/>
          </p:cNvSpPr>
          <p:nvPr/>
        </p:nvSpPr>
        <p:spPr bwMode="auto">
          <a:xfrm>
            <a:off x="5257800" y="3505200"/>
            <a:ext cx="3733800" cy="762000"/>
          </a:xfrm>
          <a:prstGeom prst="rect">
            <a:avLst/>
          </a:prstGeom>
          <a:noFill/>
          <a:ln w="9525">
            <a:noFill/>
            <a:miter lim="800000"/>
            <a:headEnd/>
            <a:tailEnd/>
          </a:ln>
        </p:spPr>
        <p:txBody>
          <a:bodyPr anchor="ctr"/>
          <a:lstStyle/>
          <a:p>
            <a:pPr algn="ctr"/>
            <a:r>
              <a:rPr lang="en-US" sz="2400" b="1">
                <a:solidFill>
                  <a:srgbClr val="FF0000"/>
                </a:solidFill>
                <a:latin typeface="Antique"/>
              </a:rPr>
              <a:t>John Paul Jones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0"/>
                                        <p:tgtEl>
                                          <p:spTgt spid="3"/>
                                        </p:tgtEl>
                                      </p:cBhvr>
                                    </p:animEffect>
                                  </p:childTnLst>
                                </p:cTn>
                              </p:par>
                              <p:par>
                                <p:cTn id="18" presetID="10" presetClass="exit" presetSubtype="0" fill="hold" grpId="1" nodeType="withEffect">
                                  <p:stCondLst>
                                    <p:cond delay="0"/>
                                  </p:stCondLst>
                                  <p:childTnLst>
                                    <p:animEffect transition="out" filter="fad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3000"/>
                                        <p:tgtEl>
                                          <p:spTgt spid="2"/>
                                        </p:tgtEl>
                                      </p:cBhvr>
                                    </p:animEffect>
                                    <p:set>
                                      <p:cBhvr>
                                        <p:cTn id="23" dur="1" fill="hold">
                                          <p:stCondLst>
                                            <p:cond delay="29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0" fill="hold"/>
                                        <p:tgtEl>
                                          <p:spTgt spid="7"/>
                                        </p:tgtEl>
                                        <p:attrNameLst>
                                          <p:attrName>ppt_w</p:attrName>
                                        </p:attrNameLst>
                                      </p:cBhvr>
                                      <p:tavLst>
                                        <p:tav tm="0">
                                          <p:val>
                                            <p:strVal val="#ppt_w*0.70"/>
                                          </p:val>
                                        </p:tav>
                                        <p:tav tm="100000">
                                          <p:val>
                                            <p:strVal val="#ppt_w"/>
                                          </p:val>
                                        </p:tav>
                                      </p:tavLst>
                                    </p:anim>
                                    <p:anim calcmode="lin" valueType="num">
                                      <p:cBhvr>
                                        <p:cTn id="29" dur="3000" fill="hold"/>
                                        <p:tgtEl>
                                          <p:spTgt spid="7"/>
                                        </p:tgtEl>
                                        <p:attrNameLst>
                                          <p:attrName>ppt_h</p:attrName>
                                        </p:attrNameLst>
                                      </p:cBhvr>
                                      <p:tavLst>
                                        <p:tav tm="0">
                                          <p:val>
                                            <p:strVal val="#ppt_h"/>
                                          </p:val>
                                        </p:tav>
                                        <p:tav tm="100000">
                                          <p:val>
                                            <p:strVal val="#ppt_h"/>
                                          </p:val>
                                        </p:tav>
                                      </p:tavLst>
                                    </p:anim>
                                    <p:animEffect transition="in" filter="fade">
                                      <p:cBhvr>
                                        <p:cTn id="30" dur="3000"/>
                                        <p:tgtEl>
                                          <p:spTgt spid="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2000" fill="hold"/>
                                        <p:tgtEl>
                                          <p:spTgt spid="6"/>
                                        </p:tgtEl>
                                        <p:attrNameLst>
                                          <p:attrName>ppt_w</p:attrName>
                                        </p:attrNameLst>
                                      </p:cBhvr>
                                      <p:tavLst>
                                        <p:tav tm="0">
                                          <p:val>
                                            <p:strVal val="#ppt_w*0.70"/>
                                          </p:val>
                                        </p:tav>
                                        <p:tav tm="100000">
                                          <p:val>
                                            <p:strVal val="#ppt_w"/>
                                          </p:val>
                                        </p:tav>
                                      </p:tavLst>
                                    </p:anim>
                                    <p:anim calcmode="lin" valueType="num">
                                      <p:cBhvr>
                                        <p:cTn id="34" dur="2000" fill="hold"/>
                                        <p:tgtEl>
                                          <p:spTgt spid="6"/>
                                        </p:tgtEl>
                                        <p:attrNameLst>
                                          <p:attrName>ppt_h</p:attrName>
                                        </p:attrNameLst>
                                      </p:cBhvr>
                                      <p:tavLst>
                                        <p:tav tm="0">
                                          <p:val>
                                            <p:strVal val="#ppt_h"/>
                                          </p:val>
                                        </p:tav>
                                        <p:tav tm="100000">
                                          <p:val>
                                            <p:strVal val="#ppt_h"/>
                                          </p:val>
                                        </p:tav>
                                      </p:tavLst>
                                    </p:anim>
                                    <p:animEffect transition="in" filter="fade">
                                      <p:cBhvr>
                                        <p:cTn id="35" dur="2000"/>
                                        <p:tgtEl>
                                          <p:spTgt spid="6"/>
                                        </p:tgtEl>
                                      </p:cBhvr>
                                    </p:animEffect>
                                  </p:childTnLst>
                                </p:cTn>
                              </p:par>
                              <p:par>
                                <p:cTn id="36" presetID="10" presetClass="exit" presetSubtype="0" fill="hold" nodeType="withEffect">
                                  <p:stCondLst>
                                    <p:cond delay="0"/>
                                  </p:stCondLst>
                                  <p:childTnLst>
                                    <p:animEffect transition="out" filter="fade">
                                      <p:cBhvr>
                                        <p:cTn id="37" dur="3000"/>
                                        <p:tgtEl>
                                          <p:spTgt spid="3"/>
                                        </p:tgtEl>
                                      </p:cBhvr>
                                    </p:animEffect>
                                    <p:set>
                                      <p:cBhvr>
                                        <p:cTn id="38"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2" grpId="1"/>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0" scaled="1"/>
        </a:gra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07D5F0C4-B66B-4B71-B8BF-6E047A6ECB57}" type="slidenum">
              <a:rPr lang="en-US"/>
              <a:pPr>
                <a:defRPr/>
              </a:pPr>
              <a:t>61</a:t>
            </a:fld>
            <a:endParaRPr lang="en-US"/>
          </a:p>
        </p:txBody>
      </p:sp>
      <p:pic>
        <p:nvPicPr>
          <p:cNvPr id="46082" name="Picture 2" descr="Benedict Arnold.jpg">
            <a:hlinkClick r:id="rId2"/>
          </p:cNvPr>
          <p:cNvPicPr>
            <a:picLocks noChangeAspect="1"/>
          </p:cNvPicPr>
          <p:nvPr/>
        </p:nvPicPr>
        <p:blipFill>
          <a:blip r:embed="rId3" cstate="print"/>
          <a:srcRect/>
          <a:stretch>
            <a:fillRect/>
          </a:stretch>
        </p:blipFill>
        <p:spPr bwMode="auto">
          <a:xfrm>
            <a:off x="7409666" y="430213"/>
            <a:ext cx="1337602" cy="2008187"/>
          </a:xfrm>
          <a:prstGeom prst="ellipse">
            <a:avLst/>
          </a:prstGeom>
          <a:ln>
            <a:noFill/>
          </a:ln>
          <a:effectLst>
            <a:outerShdw blurRad="292100" dist="139700" dir="2700000" algn="tl" rotWithShape="0">
              <a:srgbClr val="333333">
                <a:alpha val="65000"/>
              </a:srgbClr>
            </a:outerShdw>
          </a:effectLst>
        </p:spPr>
      </p:pic>
      <p:sp>
        <p:nvSpPr>
          <p:cNvPr id="4" name="Rectangle 3"/>
          <p:cNvSpPr/>
          <p:nvPr/>
        </p:nvSpPr>
        <p:spPr>
          <a:xfrm>
            <a:off x="1676400" y="787975"/>
            <a:ext cx="4648200" cy="646331"/>
          </a:xfrm>
          <a:prstGeom prst="rect">
            <a:avLst/>
          </a:prstGeom>
        </p:spPr>
        <p:txBody>
          <a:bodyPr>
            <a:spAutoFit/>
          </a:bodyPr>
          <a:lstStyle/>
          <a:p>
            <a:pPr algn="ctr" fontAlgn="auto">
              <a:spcAft>
                <a:spcPts val="0"/>
              </a:spcAft>
              <a:defRPr/>
            </a:pPr>
            <a:r>
              <a:rPr lang="en-US" sz="3600" b="1" dirty="0">
                <a:solidFill>
                  <a:srgbClr val="000000"/>
                </a:solidFill>
                <a:effectLst>
                  <a:outerShdw blurRad="38100" dist="38100" dir="2700000" algn="tl">
                    <a:srgbClr val="000000">
                      <a:alpha val="43137"/>
                    </a:srgbClr>
                  </a:outerShdw>
                </a:effectLst>
                <a:latin typeface="Antique" pitchFamily="18" charset="0"/>
              </a:rPr>
              <a:t>Benedict Arnold</a:t>
            </a:r>
          </a:p>
        </p:txBody>
      </p:sp>
      <p:sp>
        <p:nvSpPr>
          <p:cNvPr id="5" name="TextBox 4"/>
          <p:cNvSpPr txBox="1"/>
          <p:nvPr/>
        </p:nvSpPr>
        <p:spPr>
          <a:xfrm>
            <a:off x="374073" y="405448"/>
            <a:ext cx="7162800" cy="523875"/>
          </a:xfrm>
          <a:prstGeom prst="rect">
            <a:avLst/>
          </a:prstGeom>
          <a:noFill/>
        </p:spPr>
        <p:txBody>
          <a:bodyPr>
            <a:spAutoFit/>
          </a:bodyPr>
          <a:lstStyle/>
          <a:p>
            <a:pPr>
              <a:defRPr/>
            </a:pPr>
            <a:r>
              <a:rPr lang="en-US" sz="2800" b="1" dirty="0">
                <a:solidFill>
                  <a:srgbClr val="FF0000"/>
                </a:solidFill>
                <a:effectLst>
                  <a:outerShdw blurRad="38100" dist="38100" dir="2700000" algn="tl">
                    <a:srgbClr val="000000">
                      <a:alpha val="43137"/>
                    </a:srgbClr>
                  </a:outerShdw>
                </a:effectLst>
                <a:latin typeface="+mn-lt"/>
              </a:rPr>
              <a:t>America’s Most </a:t>
            </a:r>
            <a:r>
              <a:rPr lang="en-US" sz="2800" b="1" u="sng" dirty="0">
                <a:solidFill>
                  <a:srgbClr val="FF0000"/>
                </a:solidFill>
                <a:effectLst>
                  <a:outerShdw blurRad="38100" dist="38100" dir="2700000" algn="tl">
                    <a:srgbClr val="000000">
                      <a:alpha val="43137"/>
                    </a:srgbClr>
                  </a:outerShdw>
                </a:effectLst>
                <a:latin typeface="+mn-lt"/>
              </a:rPr>
              <a:t>Infamous</a:t>
            </a:r>
            <a:r>
              <a:rPr lang="en-US" sz="2800" b="1" dirty="0">
                <a:solidFill>
                  <a:srgbClr val="FF0000"/>
                </a:solidFill>
                <a:effectLst>
                  <a:outerShdw blurRad="38100" dist="38100" dir="2700000" algn="tl">
                    <a:srgbClr val="000000">
                      <a:alpha val="43137"/>
                    </a:srgbClr>
                  </a:outerShdw>
                </a:effectLst>
                <a:latin typeface="+mn-lt"/>
              </a:rPr>
              <a:t> Traitor…</a:t>
            </a:r>
          </a:p>
        </p:txBody>
      </p:sp>
      <p:sp>
        <p:nvSpPr>
          <p:cNvPr id="7" name="TextBox 6"/>
          <p:cNvSpPr txBox="1">
            <a:spLocks noChangeArrowheads="1"/>
          </p:cNvSpPr>
          <p:nvPr/>
        </p:nvSpPr>
        <p:spPr bwMode="auto">
          <a:xfrm>
            <a:off x="609600" y="1371600"/>
            <a:ext cx="6629400" cy="830263"/>
          </a:xfrm>
          <a:prstGeom prst="rect">
            <a:avLst/>
          </a:prstGeom>
          <a:noFill/>
          <a:ln w="9525">
            <a:noFill/>
            <a:miter lim="800000"/>
            <a:headEnd/>
            <a:tailEnd/>
          </a:ln>
        </p:spPr>
        <p:txBody>
          <a:bodyPr>
            <a:spAutoFit/>
          </a:bodyPr>
          <a:lstStyle/>
          <a:p>
            <a:pPr>
              <a:defRPr/>
            </a:pPr>
            <a:r>
              <a:rPr lang="en-US" sz="2400" b="1" dirty="0">
                <a:latin typeface="+mn-lt"/>
              </a:rPr>
              <a:t>He was one of General Washington’s best and most trusted commanders.</a:t>
            </a:r>
          </a:p>
        </p:txBody>
      </p:sp>
      <p:sp>
        <p:nvSpPr>
          <p:cNvPr id="8" name="TextBox 7"/>
          <p:cNvSpPr txBox="1">
            <a:spLocks noChangeArrowheads="1"/>
          </p:cNvSpPr>
          <p:nvPr/>
        </p:nvSpPr>
        <p:spPr bwMode="auto">
          <a:xfrm>
            <a:off x="533400" y="2362200"/>
            <a:ext cx="7086600" cy="830263"/>
          </a:xfrm>
          <a:prstGeom prst="rect">
            <a:avLst/>
          </a:prstGeom>
          <a:noFill/>
          <a:ln w="9525">
            <a:noFill/>
            <a:miter lim="800000"/>
            <a:headEnd/>
            <a:tailEnd/>
          </a:ln>
        </p:spPr>
        <p:txBody>
          <a:bodyPr>
            <a:spAutoFit/>
          </a:bodyPr>
          <a:lstStyle/>
          <a:p>
            <a:pPr>
              <a:defRPr/>
            </a:pPr>
            <a:r>
              <a:rPr lang="en-US" sz="2400" b="1" dirty="0">
                <a:latin typeface="+mn-lt"/>
              </a:rPr>
              <a:t>He fought bravely during the first part of the war, but…</a:t>
            </a:r>
          </a:p>
        </p:txBody>
      </p:sp>
      <p:sp>
        <p:nvSpPr>
          <p:cNvPr id="9" name="TextBox 8"/>
          <p:cNvSpPr txBox="1">
            <a:spLocks noChangeArrowheads="1"/>
          </p:cNvSpPr>
          <p:nvPr/>
        </p:nvSpPr>
        <p:spPr bwMode="auto">
          <a:xfrm>
            <a:off x="1371600" y="2743200"/>
            <a:ext cx="6553200" cy="830263"/>
          </a:xfrm>
          <a:prstGeom prst="rect">
            <a:avLst/>
          </a:prstGeom>
          <a:noFill/>
          <a:ln w="9525">
            <a:noFill/>
            <a:miter lim="800000"/>
            <a:headEnd/>
            <a:tailEnd/>
          </a:ln>
        </p:spPr>
        <p:txBody>
          <a:bodyPr>
            <a:spAutoFit/>
          </a:bodyPr>
          <a:lstStyle/>
          <a:p>
            <a:pPr>
              <a:defRPr/>
            </a:pPr>
            <a:r>
              <a:rPr lang="en-US" sz="2400" b="1" dirty="0">
                <a:latin typeface="+mn-lt"/>
              </a:rPr>
              <a:t>before long, he became </a:t>
            </a:r>
            <a:r>
              <a:rPr lang="en-US" sz="2400" b="1" u="sng" dirty="0">
                <a:latin typeface="+mn-lt"/>
              </a:rPr>
              <a:t>disillusioned</a:t>
            </a:r>
            <a:r>
              <a:rPr lang="en-US" sz="2400" b="1" dirty="0">
                <a:latin typeface="+mn-lt"/>
              </a:rPr>
              <a:t>, losing sight of why he was fighting.  </a:t>
            </a:r>
          </a:p>
        </p:txBody>
      </p:sp>
      <p:pic>
        <p:nvPicPr>
          <p:cNvPr id="10"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4724400"/>
            <a:ext cx="1219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 fill="hold"/>
                                        <p:tgtEl>
                                          <p:spTgt spid="4"/>
                                        </p:tgtEl>
                                        <p:attrNameLst>
                                          <p:attrName>ppt_w</p:attrName>
                                        </p:attrNameLst>
                                      </p:cBhvr>
                                      <p:tavLst>
                                        <p:tav tm="0">
                                          <p:val>
                                            <p:strVal val="#ppt_w*0.70"/>
                                          </p:val>
                                        </p:tav>
                                        <p:tav tm="100000">
                                          <p:val>
                                            <p:strVal val="#ppt_w"/>
                                          </p:val>
                                        </p:tav>
                                      </p:tavLst>
                                    </p:anim>
                                    <p:anim calcmode="lin" valueType="num">
                                      <p:cBhvr>
                                        <p:cTn id="16" dur="3000" fill="hold"/>
                                        <p:tgtEl>
                                          <p:spTgt spid="4"/>
                                        </p:tgtEl>
                                        <p:attrNameLst>
                                          <p:attrName>ppt_h</p:attrName>
                                        </p:attrNameLst>
                                      </p:cBhvr>
                                      <p:tavLst>
                                        <p:tav tm="0">
                                          <p:val>
                                            <p:strVal val="#ppt_h"/>
                                          </p:val>
                                        </p:tav>
                                        <p:tav tm="100000">
                                          <p:val>
                                            <p:strVal val="#ppt_h"/>
                                          </p:val>
                                        </p:tav>
                                      </p:tavLst>
                                    </p:anim>
                                    <p:animEffect transition="in" filter="fade">
                                      <p:cBhvr>
                                        <p:cTn id="17" dur="3000"/>
                                        <p:tgtEl>
                                          <p:spTgt spid="4"/>
                                        </p:tgtEl>
                                      </p:cBhvr>
                                    </p:animEffect>
                                  </p:childTnLst>
                                </p:cTn>
                              </p:par>
                              <p:par>
                                <p:cTn id="18" presetID="55" presetClass="entr" presetSubtype="0" fill="hold" nodeType="withEffect">
                                  <p:stCondLst>
                                    <p:cond delay="0"/>
                                  </p:stCondLst>
                                  <p:childTnLst>
                                    <p:set>
                                      <p:cBhvr>
                                        <p:cTn id="19" dur="1" fill="hold">
                                          <p:stCondLst>
                                            <p:cond delay="0"/>
                                          </p:stCondLst>
                                        </p:cTn>
                                        <p:tgtEl>
                                          <p:spTgt spid="46082"/>
                                        </p:tgtEl>
                                        <p:attrNameLst>
                                          <p:attrName>style.visibility</p:attrName>
                                        </p:attrNameLst>
                                      </p:cBhvr>
                                      <p:to>
                                        <p:strVal val="visible"/>
                                      </p:to>
                                    </p:set>
                                    <p:anim calcmode="lin" valueType="num">
                                      <p:cBhvr>
                                        <p:cTn id="20" dur="3000" fill="hold"/>
                                        <p:tgtEl>
                                          <p:spTgt spid="46082"/>
                                        </p:tgtEl>
                                        <p:attrNameLst>
                                          <p:attrName>ppt_w</p:attrName>
                                        </p:attrNameLst>
                                      </p:cBhvr>
                                      <p:tavLst>
                                        <p:tav tm="0">
                                          <p:val>
                                            <p:strVal val="#ppt_w*0.70"/>
                                          </p:val>
                                        </p:tav>
                                        <p:tav tm="100000">
                                          <p:val>
                                            <p:strVal val="#ppt_w"/>
                                          </p:val>
                                        </p:tav>
                                      </p:tavLst>
                                    </p:anim>
                                    <p:anim calcmode="lin" valueType="num">
                                      <p:cBhvr>
                                        <p:cTn id="21" dur="3000" fill="hold"/>
                                        <p:tgtEl>
                                          <p:spTgt spid="46082"/>
                                        </p:tgtEl>
                                        <p:attrNameLst>
                                          <p:attrName>ppt_h</p:attrName>
                                        </p:attrNameLst>
                                      </p:cBhvr>
                                      <p:tavLst>
                                        <p:tav tm="0">
                                          <p:val>
                                            <p:strVal val="#ppt_h"/>
                                          </p:val>
                                        </p:tav>
                                        <p:tav tm="100000">
                                          <p:val>
                                            <p:strVal val="#ppt_h"/>
                                          </p:val>
                                        </p:tav>
                                      </p:tavLst>
                                    </p:anim>
                                    <p:animEffect transition="in" filter="fade">
                                      <p:cBhvr>
                                        <p:cTn id="22" dur="3000"/>
                                        <p:tgtEl>
                                          <p:spTgt spid="46082"/>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3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0" scaled="1"/>
        </a:gra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8A48BAC3-D40D-4186-88FB-19C660DE6647}" type="slidenum">
              <a:rPr lang="en-US"/>
              <a:pPr>
                <a:defRPr/>
              </a:pPr>
              <a:t>62</a:t>
            </a:fld>
            <a:endParaRPr lang="en-US"/>
          </a:p>
        </p:txBody>
      </p:sp>
      <p:sp>
        <p:nvSpPr>
          <p:cNvPr id="10" name="TextBox 9"/>
          <p:cNvSpPr txBox="1">
            <a:spLocks noChangeArrowheads="1"/>
          </p:cNvSpPr>
          <p:nvPr/>
        </p:nvSpPr>
        <p:spPr bwMode="auto">
          <a:xfrm>
            <a:off x="381000" y="381000"/>
            <a:ext cx="7010400" cy="830263"/>
          </a:xfrm>
          <a:prstGeom prst="rect">
            <a:avLst/>
          </a:prstGeom>
          <a:noFill/>
          <a:ln w="9525">
            <a:noFill/>
            <a:miter lim="800000"/>
            <a:headEnd/>
            <a:tailEnd/>
          </a:ln>
        </p:spPr>
        <p:txBody>
          <a:bodyPr>
            <a:spAutoFit/>
          </a:bodyPr>
          <a:lstStyle/>
          <a:p>
            <a:pPr>
              <a:defRPr/>
            </a:pPr>
            <a:r>
              <a:rPr lang="en-US" sz="2400" b="1" dirty="0">
                <a:latin typeface="+mn-lt"/>
              </a:rPr>
              <a:t>He didn’t think he was treated fairly and that he wasn’t being given the credit he felt he deserved.</a:t>
            </a:r>
          </a:p>
        </p:txBody>
      </p:sp>
      <p:sp>
        <p:nvSpPr>
          <p:cNvPr id="12" name="TextBox 11"/>
          <p:cNvSpPr txBox="1">
            <a:spLocks noChangeArrowheads="1"/>
          </p:cNvSpPr>
          <p:nvPr/>
        </p:nvSpPr>
        <p:spPr bwMode="auto">
          <a:xfrm>
            <a:off x="685800" y="1371600"/>
            <a:ext cx="8001000" cy="461963"/>
          </a:xfrm>
          <a:prstGeom prst="rect">
            <a:avLst/>
          </a:prstGeom>
          <a:noFill/>
          <a:ln w="9525">
            <a:noFill/>
            <a:miter lim="800000"/>
            <a:headEnd/>
            <a:tailEnd/>
          </a:ln>
        </p:spPr>
        <p:txBody>
          <a:bodyPr>
            <a:spAutoFit/>
          </a:bodyPr>
          <a:lstStyle/>
          <a:p>
            <a:pPr>
              <a:defRPr/>
            </a:pPr>
            <a:r>
              <a:rPr lang="en-US" sz="2400" b="1" dirty="0">
                <a:latin typeface="+mn-lt"/>
              </a:rPr>
              <a:t>He began to put his needs above those of his country.</a:t>
            </a:r>
          </a:p>
        </p:txBody>
      </p:sp>
      <p:sp>
        <p:nvSpPr>
          <p:cNvPr id="14" name="TextBox 13"/>
          <p:cNvSpPr txBox="1">
            <a:spLocks noChangeArrowheads="1"/>
          </p:cNvSpPr>
          <p:nvPr/>
        </p:nvSpPr>
        <p:spPr bwMode="auto">
          <a:xfrm>
            <a:off x="2057400" y="1828800"/>
            <a:ext cx="5257800" cy="461963"/>
          </a:xfrm>
          <a:prstGeom prst="rect">
            <a:avLst/>
          </a:prstGeom>
          <a:noFill/>
          <a:ln w="9525">
            <a:noFill/>
            <a:miter lim="800000"/>
            <a:headEnd/>
            <a:tailEnd/>
          </a:ln>
        </p:spPr>
        <p:txBody>
          <a:bodyPr>
            <a:spAutoFit/>
          </a:bodyPr>
          <a:lstStyle/>
          <a:p>
            <a:pPr>
              <a:defRPr/>
            </a:pPr>
            <a:r>
              <a:rPr lang="en-US" sz="2400" b="1" dirty="0">
                <a:latin typeface="+mn-lt"/>
              </a:rPr>
              <a:t>He became jealous, bitter and selfish.</a:t>
            </a:r>
          </a:p>
        </p:txBody>
      </p:sp>
      <p:sp>
        <p:nvSpPr>
          <p:cNvPr id="20" name="TextBox 19"/>
          <p:cNvSpPr txBox="1">
            <a:spLocks noChangeArrowheads="1"/>
          </p:cNvSpPr>
          <p:nvPr/>
        </p:nvSpPr>
        <p:spPr bwMode="auto">
          <a:xfrm>
            <a:off x="2667000" y="2438400"/>
            <a:ext cx="5257800" cy="830263"/>
          </a:xfrm>
          <a:prstGeom prst="rect">
            <a:avLst/>
          </a:prstGeom>
          <a:noFill/>
          <a:ln w="9525">
            <a:noFill/>
            <a:miter lim="800000"/>
            <a:headEnd/>
            <a:tailEnd/>
          </a:ln>
        </p:spPr>
        <p:txBody>
          <a:bodyPr>
            <a:spAutoFit/>
          </a:bodyPr>
          <a:lstStyle/>
          <a:p>
            <a:pPr>
              <a:defRPr/>
            </a:pPr>
            <a:r>
              <a:rPr lang="en-US" sz="2400" b="1" dirty="0">
                <a:latin typeface="+mn-lt"/>
              </a:rPr>
              <a:t>He also had expensive tastes and soon got into heavy debt.</a:t>
            </a:r>
          </a:p>
        </p:txBody>
      </p:sp>
      <p:pic>
        <p:nvPicPr>
          <p:cNvPr id="9" name="Picture 2" descr="Benedict Arnold.jpg">
            <a:hlinkClick r:id="rId2"/>
          </p:cNvPr>
          <p:cNvPicPr>
            <a:picLocks noChangeAspect="1"/>
          </p:cNvPicPr>
          <p:nvPr/>
        </p:nvPicPr>
        <p:blipFill>
          <a:blip r:embed="rId3" cstate="print"/>
          <a:srcRect/>
          <a:stretch>
            <a:fillRect/>
          </a:stretch>
        </p:blipFill>
        <p:spPr bwMode="auto">
          <a:xfrm>
            <a:off x="7620000" y="228600"/>
            <a:ext cx="982318" cy="1474787"/>
          </a:xfrm>
          <a:prstGeom prst="ellipse">
            <a:avLst/>
          </a:prstGeom>
          <a:ln>
            <a:noFill/>
          </a:ln>
          <a:effectLst>
            <a:outerShdw blurRad="292100" dist="139700" dir="2700000" algn="tl" rotWithShape="0">
              <a:srgbClr val="333333">
                <a:alpha val="65000"/>
              </a:srgbClr>
            </a:outerShdw>
          </a:effectLst>
        </p:spPr>
      </p:pic>
      <p:pic>
        <p:nvPicPr>
          <p:cNvPr id="8" name="Picture 6" descr="http://www.cksinfo.com/clipart/office/supplies/notesandmemos/note.png"/>
          <p:cNvPicPr>
            <a:picLocks noChangeAspect="1" noChangeArrowheads="1"/>
          </p:cNvPicPr>
          <p:nvPr/>
        </p:nvPicPr>
        <p:blipFill>
          <a:blip r:embed="rId4" cstate="print"/>
          <a:srcRect/>
          <a:stretch>
            <a:fillRect/>
          </a:stretch>
        </p:blipFill>
        <p:spPr bwMode="auto">
          <a:xfrm>
            <a:off x="228600" y="4800600"/>
            <a:ext cx="1439863" cy="1439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55"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3000" fill="hold"/>
                                        <p:tgtEl>
                                          <p:spTgt spid="9"/>
                                        </p:tgtEl>
                                        <p:attrNameLst>
                                          <p:attrName>ppt_w</p:attrName>
                                        </p:attrNameLst>
                                      </p:cBhvr>
                                      <p:tavLst>
                                        <p:tav tm="0">
                                          <p:val>
                                            <p:strVal val="#ppt_w*0.70"/>
                                          </p:val>
                                        </p:tav>
                                        <p:tav tm="100000">
                                          <p:val>
                                            <p:strVal val="#ppt_w"/>
                                          </p:val>
                                        </p:tav>
                                      </p:tavLst>
                                    </p:anim>
                                    <p:anim calcmode="lin" valueType="num">
                                      <p:cBhvr>
                                        <p:cTn id="11" dur="3000" fill="hold"/>
                                        <p:tgtEl>
                                          <p:spTgt spid="9"/>
                                        </p:tgtEl>
                                        <p:attrNameLst>
                                          <p:attrName>ppt_h</p:attrName>
                                        </p:attrNameLst>
                                      </p:cBhvr>
                                      <p:tavLst>
                                        <p:tav tm="0">
                                          <p:val>
                                            <p:strVal val="#ppt_h"/>
                                          </p:val>
                                        </p:tav>
                                        <p:tav tm="100000">
                                          <p:val>
                                            <p:strVal val="#ppt_h"/>
                                          </p:val>
                                        </p:tav>
                                      </p:tavLst>
                                    </p:anim>
                                    <p:animEffect transition="in" filter="fade">
                                      <p:cBhvr>
                                        <p:cTn id="12" dur="3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3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3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7001">
              <a:srgbClr val="E6E6E6"/>
            </a:gs>
            <a:gs pos="32001">
              <a:srgbClr val="7D8496"/>
            </a:gs>
            <a:gs pos="47000">
              <a:srgbClr val="E6E6E6"/>
            </a:gs>
            <a:gs pos="85001">
              <a:srgbClr val="7D8496"/>
            </a:gs>
            <a:gs pos="100000">
              <a:srgbClr val="E6E6E6"/>
            </a:gs>
          </a:gsLst>
          <a:lin ang="5400000"/>
        </a:gra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D8BF5787-E5B4-405C-A607-B1B51D86A557}" type="slidenum">
              <a:rPr lang="en-US" b="1">
                <a:solidFill>
                  <a:schemeClr val="tx1"/>
                </a:solidFill>
              </a:rPr>
              <a:pPr>
                <a:defRPr/>
              </a:pPr>
              <a:t>63</a:t>
            </a:fld>
            <a:endParaRPr lang="en-US" b="1" dirty="0">
              <a:solidFill>
                <a:schemeClr val="tx1"/>
              </a:solidFill>
            </a:endParaRPr>
          </a:p>
        </p:txBody>
      </p:sp>
      <p:pic>
        <p:nvPicPr>
          <p:cNvPr id="46082" name="Picture 2" descr="Benedict Arnold.jpg">
            <a:hlinkClick r:id="rId2"/>
          </p:cNvPr>
          <p:cNvPicPr>
            <a:picLocks noChangeAspect="1"/>
          </p:cNvPicPr>
          <p:nvPr/>
        </p:nvPicPr>
        <p:blipFill>
          <a:blip r:embed="rId3" cstate="print"/>
          <a:srcRect/>
          <a:stretch>
            <a:fillRect/>
          </a:stretch>
        </p:blipFill>
        <p:spPr bwMode="auto">
          <a:xfrm>
            <a:off x="7714244" y="300644"/>
            <a:ext cx="964343" cy="1447800"/>
          </a:xfrm>
          <a:prstGeom prst="ellipse">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1151313" y="346868"/>
            <a:ext cx="6553200" cy="830263"/>
          </a:xfrm>
          <a:prstGeom prst="rect">
            <a:avLst/>
          </a:prstGeom>
          <a:noFill/>
          <a:ln w="9525">
            <a:noFill/>
            <a:miter lim="800000"/>
            <a:headEnd/>
            <a:tailEnd/>
          </a:ln>
        </p:spPr>
        <p:txBody>
          <a:bodyPr>
            <a:spAutoFit/>
          </a:bodyPr>
          <a:lstStyle/>
          <a:p>
            <a:pPr>
              <a:defRPr/>
            </a:pPr>
            <a:r>
              <a:rPr lang="en-US" sz="2400" b="1" dirty="0">
                <a:latin typeface="+mn-lt"/>
              </a:rPr>
              <a:t>He contacted the British with a plan to surrender the American fort at West Point, NY to them.</a:t>
            </a:r>
          </a:p>
        </p:txBody>
      </p:sp>
      <p:sp>
        <p:nvSpPr>
          <p:cNvPr id="15" name="TextBox 14"/>
          <p:cNvSpPr txBox="1">
            <a:spLocks noChangeArrowheads="1"/>
          </p:cNvSpPr>
          <p:nvPr/>
        </p:nvSpPr>
        <p:spPr bwMode="auto">
          <a:xfrm>
            <a:off x="381000" y="1196241"/>
            <a:ext cx="7333244" cy="830997"/>
          </a:xfrm>
          <a:prstGeom prst="rect">
            <a:avLst/>
          </a:prstGeom>
          <a:noFill/>
          <a:ln w="9525">
            <a:noFill/>
            <a:miter lim="800000"/>
            <a:headEnd/>
            <a:tailEnd/>
          </a:ln>
        </p:spPr>
        <p:txBody>
          <a:bodyPr wrap="square">
            <a:spAutoFit/>
          </a:bodyPr>
          <a:lstStyle/>
          <a:p>
            <a:pPr>
              <a:defRPr/>
            </a:pPr>
            <a:r>
              <a:rPr lang="en-US" sz="2400" b="1" dirty="0">
                <a:latin typeface="+mn-lt"/>
              </a:rPr>
              <a:t>This was a very </a:t>
            </a:r>
            <a:r>
              <a:rPr lang="en-US" sz="2400" b="1" u="sng" dirty="0">
                <a:latin typeface="+mn-lt"/>
              </a:rPr>
              <a:t>strategic</a:t>
            </a:r>
            <a:r>
              <a:rPr lang="en-US" sz="2400" b="1" dirty="0">
                <a:latin typeface="+mn-lt"/>
              </a:rPr>
              <a:t> </a:t>
            </a:r>
            <a:r>
              <a:rPr lang="en-US" sz="2400" b="1" dirty="0" smtClean="0">
                <a:latin typeface="+mn-lt"/>
              </a:rPr>
              <a:t>place and he had been made the commander of the fort by George Washington!</a:t>
            </a:r>
            <a:endParaRPr lang="en-US" sz="2400" b="1" dirty="0">
              <a:latin typeface="+mn-lt"/>
            </a:endParaRPr>
          </a:p>
        </p:txBody>
      </p:sp>
      <p:sp>
        <p:nvSpPr>
          <p:cNvPr id="10" name="TextBox 9"/>
          <p:cNvSpPr txBox="1">
            <a:spLocks noChangeArrowheads="1"/>
          </p:cNvSpPr>
          <p:nvPr/>
        </p:nvSpPr>
        <p:spPr bwMode="auto">
          <a:xfrm>
            <a:off x="357447" y="2209800"/>
            <a:ext cx="3733800" cy="1570038"/>
          </a:xfrm>
          <a:prstGeom prst="rect">
            <a:avLst/>
          </a:prstGeom>
          <a:noFill/>
          <a:ln w="9525">
            <a:noFill/>
            <a:miter lim="800000"/>
            <a:headEnd/>
            <a:tailEnd/>
          </a:ln>
        </p:spPr>
        <p:txBody>
          <a:bodyPr>
            <a:spAutoFit/>
          </a:bodyPr>
          <a:lstStyle/>
          <a:p>
            <a:pPr>
              <a:defRPr/>
            </a:pPr>
            <a:r>
              <a:rPr lang="en-US" sz="2400" b="1" dirty="0">
                <a:latin typeface="+mn-lt"/>
              </a:rPr>
              <a:t>If the British had captured West Point, America’s hopes for a victory would be in serious </a:t>
            </a:r>
            <a:r>
              <a:rPr lang="en-US" sz="2400" b="1" u="sng" dirty="0">
                <a:latin typeface="+mn-lt"/>
              </a:rPr>
              <a:t>jeopardy</a:t>
            </a:r>
            <a:r>
              <a:rPr lang="en-US" sz="2400" b="1" dirty="0">
                <a:latin typeface="+mn-lt"/>
              </a:rPr>
              <a:t>!</a:t>
            </a:r>
          </a:p>
        </p:txBody>
      </p:sp>
      <p:pic>
        <p:nvPicPr>
          <p:cNvPr id="12" name="Picture 11" descr="west-point.jpg"/>
          <p:cNvPicPr>
            <a:picLocks noChangeAspect="1"/>
          </p:cNvPicPr>
          <p:nvPr/>
        </p:nvPicPr>
        <p:blipFill>
          <a:blip r:embed="rId4" cstate="print"/>
          <a:stretch>
            <a:fillRect/>
          </a:stretch>
        </p:blipFill>
        <p:spPr>
          <a:xfrm>
            <a:off x="3900180" y="2027238"/>
            <a:ext cx="5053509" cy="3505200"/>
          </a:xfrm>
          <a:prstGeom prst="rect">
            <a:avLst/>
          </a:prstGeom>
          <a:ln>
            <a:noFill/>
          </a:ln>
          <a:effectLst>
            <a:softEdge rad="112500"/>
          </a:effectLst>
        </p:spPr>
      </p:pic>
      <p:pic>
        <p:nvPicPr>
          <p:cNvPr id="8" name="Picture 6" descr="http://www.cksinfo.com/clipart/office/supplies/notesandmemos/note.png"/>
          <p:cNvPicPr>
            <a:picLocks noChangeAspect="1" noChangeArrowheads="1"/>
          </p:cNvPicPr>
          <p:nvPr/>
        </p:nvPicPr>
        <p:blipFill>
          <a:blip r:embed="rId5" cstate="print"/>
          <a:srcRect/>
          <a:stretch>
            <a:fillRect/>
          </a:stretch>
        </p:blipFill>
        <p:spPr bwMode="auto">
          <a:xfrm>
            <a:off x="709879" y="4117817"/>
            <a:ext cx="1514468" cy="15144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3000" fill="hold"/>
                                        <p:tgtEl>
                                          <p:spTgt spid="46082"/>
                                        </p:tgtEl>
                                        <p:attrNameLst>
                                          <p:attrName>ppt_w</p:attrName>
                                        </p:attrNameLst>
                                      </p:cBhvr>
                                      <p:tavLst>
                                        <p:tav tm="0">
                                          <p:val>
                                            <p:strVal val="#ppt_w*0.70"/>
                                          </p:val>
                                        </p:tav>
                                        <p:tav tm="100000">
                                          <p:val>
                                            <p:strVal val="#ppt_w"/>
                                          </p:val>
                                        </p:tav>
                                      </p:tavLst>
                                    </p:anim>
                                    <p:anim calcmode="lin" valueType="num">
                                      <p:cBhvr>
                                        <p:cTn id="8" dur="3000" fill="hold"/>
                                        <p:tgtEl>
                                          <p:spTgt spid="46082"/>
                                        </p:tgtEl>
                                        <p:attrNameLst>
                                          <p:attrName>ppt_h</p:attrName>
                                        </p:attrNameLst>
                                      </p:cBhvr>
                                      <p:tavLst>
                                        <p:tav tm="0">
                                          <p:val>
                                            <p:strVal val="#ppt_h"/>
                                          </p:val>
                                        </p:tav>
                                        <p:tav tm="100000">
                                          <p:val>
                                            <p:strVal val="#ppt_h"/>
                                          </p:val>
                                        </p:tav>
                                      </p:tavLst>
                                    </p:anim>
                                    <p:animEffect transition="in" filter="fade">
                                      <p:cBhvr>
                                        <p:cTn id="9" dur="3000"/>
                                        <p:tgtEl>
                                          <p:spTgt spid="46082"/>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3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3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7001">
              <a:srgbClr val="E6E6E6"/>
            </a:gs>
            <a:gs pos="32001">
              <a:srgbClr val="7D8496"/>
            </a:gs>
            <a:gs pos="47000">
              <a:srgbClr val="E6E6E6"/>
            </a:gs>
            <a:gs pos="85001">
              <a:srgbClr val="7D8496"/>
            </a:gs>
            <a:gs pos="100000">
              <a:srgbClr val="E6E6E6"/>
            </a:gs>
          </a:gsLst>
          <a:lin ang="5400000"/>
        </a:gra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9045ECF5-0A2C-42E8-A74C-B5B2804A950A}" type="slidenum">
              <a:rPr lang="en-US"/>
              <a:pPr>
                <a:defRPr/>
              </a:pPr>
              <a:t>64</a:t>
            </a:fld>
            <a:endParaRPr lang="en-US"/>
          </a:p>
        </p:txBody>
      </p:sp>
      <p:pic>
        <p:nvPicPr>
          <p:cNvPr id="46082" name="Picture 2" descr="Benedict Arnold.jpg">
            <a:hlinkClick r:id="rId2"/>
          </p:cNvPr>
          <p:cNvPicPr>
            <a:picLocks noChangeAspect="1"/>
          </p:cNvPicPr>
          <p:nvPr/>
        </p:nvPicPr>
        <p:blipFill>
          <a:blip r:embed="rId3" cstate="print"/>
          <a:srcRect/>
          <a:stretch>
            <a:fillRect/>
          </a:stretch>
        </p:blipFill>
        <p:spPr bwMode="auto">
          <a:xfrm>
            <a:off x="7772399" y="704850"/>
            <a:ext cx="964343" cy="1447800"/>
          </a:xfrm>
          <a:prstGeom prst="ellipse">
            <a:avLst/>
          </a:prstGeom>
          <a:ln>
            <a:noFill/>
          </a:ln>
          <a:effectLst>
            <a:outerShdw blurRad="292100" dist="139700" dir="2700000" algn="tl" rotWithShape="0">
              <a:srgbClr val="333333">
                <a:alpha val="65000"/>
              </a:srgbClr>
            </a:outerShdw>
          </a:effectLst>
        </p:spPr>
      </p:pic>
      <p:sp>
        <p:nvSpPr>
          <p:cNvPr id="17" name="TextBox 16"/>
          <p:cNvSpPr txBox="1">
            <a:spLocks noChangeArrowheads="1"/>
          </p:cNvSpPr>
          <p:nvPr/>
        </p:nvSpPr>
        <p:spPr bwMode="auto">
          <a:xfrm>
            <a:off x="304800" y="309995"/>
            <a:ext cx="6629400" cy="1200150"/>
          </a:xfrm>
          <a:prstGeom prst="rect">
            <a:avLst/>
          </a:prstGeom>
          <a:noFill/>
          <a:ln w="9525">
            <a:noFill/>
            <a:miter lim="800000"/>
            <a:headEnd/>
            <a:tailEnd/>
          </a:ln>
        </p:spPr>
        <p:txBody>
          <a:bodyPr>
            <a:spAutoFit/>
          </a:bodyPr>
          <a:lstStyle/>
          <a:p>
            <a:pPr>
              <a:defRPr/>
            </a:pPr>
            <a:r>
              <a:rPr lang="en-US" sz="2400" b="1" dirty="0">
                <a:latin typeface="+mn-lt"/>
              </a:rPr>
              <a:t>In return for the plans, the British were going to pay him a large sum of money and also give him a command in their army.</a:t>
            </a:r>
          </a:p>
        </p:txBody>
      </p:sp>
      <p:sp>
        <p:nvSpPr>
          <p:cNvPr id="11" name="TextBox 10"/>
          <p:cNvSpPr txBox="1">
            <a:spLocks noChangeArrowheads="1"/>
          </p:cNvSpPr>
          <p:nvPr/>
        </p:nvSpPr>
        <p:spPr bwMode="auto">
          <a:xfrm>
            <a:off x="304800" y="2362200"/>
            <a:ext cx="4267200" cy="1200150"/>
          </a:xfrm>
          <a:prstGeom prst="rect">
            <a:avLst/>
          </a:prstGeom>
          <a:noFill/>
          <a:ln w="9525">
            <a:noFill/>
            <a:miter lim="800000"/>
            <a:headEnd/>
            <a:tailEnd/>
          </a:ln>
        </p:spPr>
        <p:txBody>
          <a:bodyPr>
            <a:spAutoFit/>
          </a:bodyPr>
          <a:lstStyle/>
          <a:p>
            <a:pPr>
              <a:defRPr/>
            </a:pPr>
            <a:r>
              <a:rPr lang="en-US" sz="2400" b="1" dirty="0">
                <a:latin typeface="+mn-lt"/>
              </a:rPr>
              <a:t>Luckily, the plot was uncovered.  Major Andre was captured with the plans and hanged as a spy. </a:t>
            </a:r>
          </a:p>
        </p:txBody>
      </p:sp>
      <p:pic>
        <p:nvPicPr>
          <p:cNvPr id="9" name="Picture 8" descr="Major Andre.jpg"/>
          <p:cNvPicPr>
            <a:picLocks noChangeAspect="1"/>
          </p:cNvPicPr>
          <p:nvPr/>
        </p:nvPicPr>
        <p:blipFill>
          <a:blip r:embed="rId4" cstate="print"/>
          <a:srcRect/>
          <a:stretch>
            <a:fillRect/>
          </a:stretch>
        </p:blipFill>
        <p:spPr bwMode="auto">
          <a:xfrm>
            <a:off x="4764088" y="2362200"/>
            <a:ext cx="4106862" cy="2819400"/>
          </a:xfrm>
          <a:prstGeom prst="rect">
            <a:avLst/>
          </a:prstGeom>
          <a:noFill/>
          <a:ln w="9525">
            <a:noFill/>
            <a:miter lim="800000"/>
            <a:headEnd/>
            <a:tailEnd/>
          </a:ln>
        </p:spPr>
      </p:pic>
      <p:sp>
        <p:nvSpPr>
          <p:cNvPr id="14" name="TextBox 13"/>
          <p:cNvSpPr txBox="1">
            <a:spLocks noChangeArrowheads="1"/>
          </p:cNvSpPr>
          <p:nvPr/>
        </p:nvSpPr>
        <p:spPr bwMode="auto">
          <a:xfrm>
            <a:off x="381000" y="1447800"/>
            <a:ext cx="7391400" cy="830263"/>
          </a:xfrm>
          <a:prstGeom prst="rect">
            <a:avLst/>
          </a:prstGeom>
          <a:noFill/>
          <a:ln w="9525">
            <a:noFill/>
            <a:miter lim="800000"/>
            <a:headEnd/>
            <a:tailEnd/>
          </a:ln>
        </p:spPr>
        <p:txBody>
          <a:bodyPr>
            <a:spAutoFit/>
          </a:bodyPr>
          <a:lstStyle/>
          <a:p>
            <a:pPr>
              <a:defRPr/>
            </a:pPr>
            <a:r>
              <a:rPr lang="en-US" sz="2400" b="1" dirty="0">
                <a:latin typeface="+mn-lt"/>
              </a:rPr>
              <a:t>Arnold met with his British contact, Major Andre and gave him the plans, which Andre hid in his boot. </a:t>
            </a:r>
          </a:p>
        </p:txBody>
      </p:sp>
      <p:sp>
        <p:nvSpPr>
          <p:cNvPr id="16" name="TextBox 15"/>
          <p:cNvSpPr txBox="1">
            <a:spLocks noChangeArrowheads="1"/>
          </p:cNvSpPr>
          <p:nvPr/>
        </p:nvSpPr>
        <p:spPr bwMode="auto">
          <a:xfrm>
            <a:off x="304800" y="3581400"/>
            <a:ext cx="4343400" cy="1200150"/>
          </a:xfrm>
          <a:prstGeom prst="rect">
            <a:avLst/>
          </a:prstGeom>
          <a:noFill/>
          <a:ln w="9525">
            <a:noFill/>
            <a:miter lim="800000"/>
            <a:headEnd/>
            <a:tailEnd/>
          </a:ln>
        </p:spPr>
        <p:txBody>
          <a:bodyPr>
            <a:spAutoFit/>
          </a:bodyPr>
          <a:lstStyle/>
          <a:p>
            <a:pPr>
              <a:defRPr/>
            </a:pPr>
            <a:r>
              <a:rPr lang="en-US" sz="2400" b="1" dirty="0">
                <a:latin typeface="+mn-lt"/>
              </a:rPr>
              <a:t>Arnold escaped, joined the British Army and even led troops against the Continental Army! </a:t>
            </a:r>
          </a:p>
        </p:txBody>
      </p:sp>
      <p:pic>
        <p:nvPicPr>
          <p:cNvPr id="10" name="Picture 6" descr="http://www.cksinfo.com/clipart/office/supplies/notesandmemos/note.png"/>
          <p:cNvPicPr>
            <a:picLocks noChangeAspect="1" noChangeArrowheads="1"/>
          </p:cNvPicPr>
          <p:nvPr/>
        </p:nvPicPr>
        <p:blipFill>
          <a:blip r:embed="rId5" cstate="print"/>
          <a:srcRect/>
          <a:stretch>
            <a:fillRect/>
          </a:stretch>
        </p:blipFill>
        <p:spPr bwMode="auto">
          <a:xfrm>
            <a:off x="1143000" y="48768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46082"/>
                                        </p:tgtEl>
                                        <p:attrNameLst>
                                          <p:attrName>style.visibility</p:attrName>
                                        </p:attrNameLst>
                                      </p:cBhvr>
                                      <p:to>
                                        <p:strVal val="visible"/>
                                      </p:to>
                                    </p:set>
                                    <p:anim calcmode="lin" valueType="num">
                                      <p:cBhvr>
                                        <p:cTn id="10" dur="3000" fill="hold"/>
                                        <p:tgtEl>
                                          <p:spTgt spid="46082"/>
                                        </p:tgtEl>
                                        <p:attrNameLst>
                                          <p:attrName>ppt_w</p:attrName>
                                        </p:attrNameLst>
                                      </p:cBhvr>
                                      <p:tavLst>
                                        <p:tav tm="0">
                                          <p:val>
                                            <p:strVal val="#ppt_w*0.70"/>
                                          </p:val>
                                        </p:tav>
                                        <p:tav tm="100000">
                                          <p:val>
                                            <p:strVal val="#ppt_w"/>
                                          </p:val>
                                        </p:tav>
                                      </p:tavLst>
                                    </p:anim>
                                    <p:anim calcmode="lin" valueType="num">
                                      <p:cBhvr>
                                        <p:cTn id="11" dur="3000" fill="hold"/>
                                        <p:tgtEl>
                                          <p:spTgt spid="46082"/>
                                        </p:tgtEl>
                                        <p:attrNameLst>
                                          <p:attrName>ppt_h</p:attrName>
                                        </p:attrNameLst>
                                      </p:cBhvr>
                                      <p:tavLst>
                                        <p:tav tm="0">
                                          <p:val>
                                            <p:strVal val="#ppt_h"/>
                                          </p:val>
                                        </p:tav>
                                        <p:tav tm="100000">
                                          <p:val>
                                            <p:strVal val="#ppt_h"/>
                                          </p:val>
                                        </p:tav>
                                      </p:tavLst>
                                    </p:anim>
                                    <p:animEffect transition="in" filter="fade">
                                      <p:cBhvr>
                                        <p:cTn id="12" dur="3000"/>
                                        <p:tgtEl>
                                          <p:spTgt spid="4608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3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3000"/>
                                        <p:tgtEl>
                                          <p:spTgt spid="14"/>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0"/>
                                        <p:tgtEl>
                                          <p:spTgt spid="11"/>
                                        </p:tgtEl>
                                      </p:cBhvr>
                                    </p:animEffect>
                                  </p:childTnLst>
                                </p:cTn>
                              </p:par>
                            </p:childTnLst>
                          </p:cTn>
                        </p:par>
                        <p:par>
                          <p:cTn id="30" fill="hold">
                            <p:stCondLst>
                              <p:cond delay="3000"/>
                            </p:stCondLst>
                            <p:childTnLst>
                              <p:par>
                                <p:cTn id="31" presetID="10" presetClass="entr" presetSubtype="0" fill="hold" grpId="0" nodeType="afterEffect">
                                  <p:stCondLst>
                                    <p:cond delay="2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4"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10800000" scaled="1"/>
        </a:gra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76A13896-B085-4272-97A7-BD1A2D8C3F1D}" type="slidenum">
              <a:rPr lang="en-US"/>
              <a:pPr>
                <a:defRPr/>
              </a:pPr>
              <a:t>65</a:t>
            </a:fld>
            <a:endParaRPr lang="en-US"/>
          </a:p>
        </p:txBody>
      </p:sp>
      <p:pic>
        <p:nvPicPr>
          <p:cNvPr id="46082" name="Picture 2" descr="Benedict Arnold.jpg">
            <a:hlinkClick r:id="rId2"/>
          </p:cNvPr>
          <p:cNvPicPr>
            <a:picLocks noChangeAspect="1"/>
          </p:cNvPicPr>
          <p:nvPr/>
        </p:nvPicPr>
        <p:blipFill>
          <a:blip r:embed="rId3" cstate="print"/>
          <a:srcRect/>
          <a:stretch>
            <a:fillRect/>
          </a:stretch>
        </p:blipFill>
        <p:spPr bwMode="auto">
          <a:xfrm>
            <a:off x="7160029" y="214773"/>
            <a:ext cx="1279668" cy="1921208"/>
          </a:xfrm>
          <a:prstGeom prst="ellipse">
            <a:avLst/>
          </a:prstGeom>
          <a:ln>
            <a:noFill/>
          </a:ln>
          <a:effectLst>
            <a:outerShdw blurRad="292100" dist="139700" dir="2700000" algn="tl" rotWithShape="0">
              <a:srgbClr val="333333">
                <a:alpha val="65000"/>
              </a:srgbClr>
            </a:outerShdw>
          </a:effectLst>
        </p:spPr>
      </p:pic>
      <p:sp>
        <p:nvSpPr>
          <p:cNvPr id="4" name="Rectangle 3"/>
          <p:cNvSpPr/>
          <p:nvPr/>
        </p:nvSpPr>
        <p:spPr>
          <a:xfrm>
            <a:off x="1676400" y="430213"/>
            <a:ext cx="4648200" cy="400110"/>
          </a:xfrm>
          <a:prstGeom prst="rect">
            <a:avLst/>
          </a:prstGeom>
        </p:spPr>
        <p:txBody>
          <a:bodyPr>
            <a:spAutoFit/>
          </a:bodyPr>
          <a:lstStyle/>
          <a:p>
            <a:pPr algn="ctr" fontAlgn="auto">
              <a:spcAft>
                <a:spcPts val="0"/>
              </a:spcAft>
              <a:defRPr/>
            </a:pPr>
            <a:r>
              <a:rPr lang="en-US" sz="2000" b="1" dirty="0">
                <a:solidFill>
                  <a:srgbClr val="000000"/>
                </a:solidFill>
                <a:effectLst>
                  <a:outerShdw blurRad="38100" dist="38100" dir="2700000" algn="tl">
                    <a:srgbClr val="000000">
                      <a:alpha val="43137"/>
                    </a:srgbClr>
                  </a:outerShdw>
                </a:effectLst>
                <a:latin typeface="Antique" pitchFamily="18" charset="0"/>
              </a:rPr>
              <a:t>Benedict Arnold</a:t>
            </a:r>
          </a:p>
        </p:txBody>
      </p:sp>
      <p:sp>
        <p:nvSpPr>
          <p:cNvPr id="18" name="TextBox 17"/>
          <p:cNvSpPr txBox="1">
            <a:spLocks noChangeArrowheads="1"/>
          </p:cNvSpPr>
          <p:nvPr/>
        </p:nvSpPr>
        <p:spPr bwMode="auto">
          <a:xfrm>
            <a:off x="1143000" y="2362200"/>
            <a:ext cx="7010400" cy="830263"/>
          </a:xfrm>
          <a:prstGeom prst="rect">
            <a:avLst/>
          </a:prstGeom>
          <a:noFill/>
          <a:ln w="9525">
            <a:noFill/>
            <a:miter lim="800000"/>
            <a:headEnd/>
            <a:tailEnd/>
          </a:ln>
        </p:spPr>
        <p:txBody>
          <a:bodyPr wrap="square">
            <a:spAutoFit/>
          </a:bodyPr>
          <a:lstStyle/>
          <a:p>
            <a:pPr>
              <a:defRPr/>
            </a:pPr>
            <a:r>
              <a:rPr lang="en-US" sz="2400" b="1" dirty="0">
                <a:latin typeface="+mn-lt"/>
              </a:rPr>
              <a:t>Ever since then, the name </a:t>
            </a:r>
            <a:r>
              <a:rPr lang="en-US" sz="2400" b="1" dirty="0">
                <a:solidFill>
                  <a:srgbClr val="FF0000"/>
                </a:solidFill>
                <a:latin typeface="+mn-lt"/>
              </a:rPr>
              <a:t>“Benedict Arnold” </a:t>
            </a:r>
            <a:r>
              <a:rPr lang="en-US" sz="2400" b="1" dirty="0">
                <a:latin typeface="+mn-lt"/>
              </a:rPr>
              <a:t>has been </a:t>
            </a:r>
            <a:r>
              <a:rPr lang="en-US" sz="2400" b="1" i="1" dirty="0">
                <a:solidFill>
                  <a:srgbClr val="FF0000"/>
                </a:solidFill>
                <a:latin typeface="+mn-lt"/>
              </a:rPr>
              <a:t>synonymous</a:t>
            </a:r>
            <a:r>
              <a:rPr lang="en-US" sz="2400" b="1" dirty="0">
                <a:latin typeface="+mn-lt"/>
              </a:rPr>
              <a:t> with the worst sort of traitor!</a:t>
            </a:r>
          </a:p>
        </p:txBody>
      </p:sp>
      <p:sp>
        <p:nvSpPr>
          <p:cNvPr id="8" name="TextBox 7"/>
          <p:cNvSpPr txBox="1">
            <a:spLocks noChangeArrowheads="1"/>
          </p:cNvSpPr>
          <p:nvPr/>
        </p:nvSpPr>
        <p:spPr bwMode="auto">
          <a:xfrm>
            <a:off x="304800" y="1066800"/>
            <a:ext cx="6781800" cy="830263"/>
          </a:xfrm>
          <a:prstGeom prst="rect">
            <a:avLst/>
          </a:prstGeom>
          <a:noFill/>
          <a:ln w="9525">
            <a:noFill/>
            <a:miter lim="800000"/>
            <a:headEnd/>
            <a:tailEnd/>
          </a:ln>
        </p:spPr>
        <p:txBody>
          <a:bodyPr>
            <a:spAutoFit/>
          </a:bodyPr>
          <a:lstStyle/>
          <a:p>
            <a:pPr>
              <a:defRPr/>
            </a:pPr>
            <a:r>
              <a:rPr lang="en-US" sz="2400" b="1" dirty="0">
                <a:latin typeface="+mn-lt"/>
              </a:rPr>
              <a:t>After the war he fled to England, where he was looked down upon as a man without honor.</a:t>
            </a:r>
          </a:p>
        </p:txBody>
      </p:sp>
      <p:sp>
        <p:nvSpPr>
          <p:cNvPr id="9" name="TextBox 8"/>
          <p:cNvSpPr txBox="1">
            <a:spLocks noChangeArrowheads="1"/>
          </p:cNvSpPr>
          <p:nvPr/>
        </p:nvSpPr>
        <p:spPr bwMode="auto">
          <a:xfrm>
            <a:off x="381000" y="1905000"/>
            <a:ext cx="3352800" cy="461963"/>
          </a:xfrm>
          <a:prstGeom prst="rect">
            <a:avLst/>
          </a:prstGeom>
          <a:noFill/>
          <a:ln w="9525">
            <a:noFill/>
            <a:miter lim="800000"/>
            <a:headEnd/>
            <a:tailEnd/>
          </a:ln>
        </p:spPr>
        <p:txBody>
          <a:bodyPr>
            <a:spAutoFit/>
          </a:bodyPr>
          <a:lstStyle/>
          <a:p>
            <a:pPr>
              <a:defRPr/>
            </a:pPr>
            <a:r>
              <a:rPr lang="en-US" sz="2400" b="1" dirty="0">
                <a:latin typeface="+mn-lt"/>
              </a:rPr>
              <a:t>He lived an unhappy life.</a:t>
            </a:r>
          </a:p>
        </p:txBody>
      </p:sp>
      <p:pic>
        <p:nvPicPr>
          <p:cNvPr id="11" name="Picture 6" descr="http://www.cksinfo.com/clipart/office/supplies/notesandmemos/note.png"/>
          <p:cNvPicPr>
            <a:picLocks noChangeAspect="1" noChangeArrowheads="1"/>
          </p:cNvPicPr>
          <p:nvPr/>
        </p:nvPicPr>
        <p:blipFill>
          <a:blip r:embed="rId4" cstate="print"/>
          <a:srcRect/>
          <a:stretch>
            <a:fillRect/>
          </a:stretch>
        </p:blipFill>
        <p:spPr bwMode="auto">
          <a:xfrm>
            <a:off x="609600" y="41148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7281211" y="2135981"/>
            <a:ext cx="1219200" cy="369332"/>
          </a:xfrm>
          <a:prstGeom prst="rect">
            <a:avLst/>
          </a:prstGeom>
          <a:noFill/>
        </p:spPr>
        <p:txBody>
          <a:bodyPr wrap="square" rtlCol="0">
            <a:spAutoFit/>
          </a:bodyPr>
          <a:lstStyle/>
          <a:p>
            <a:r>
              <a:rPr lang="en-US" b="1" dirty="0" smtClean="0">
                <a:latin typeface="Calibri" pitchFamily="34" charset="0"/>
                <a:cs typeface="Calibri" pitchFamily="34" charset="0"/>
              </a:rPr>
              <a:t>1741-1801</a:t>
            </a:r>
            <a:endParaRPr lang="en-US" b="1" dirty="0">
              <a:latin typeface="Calibri" pitchFamily="34" charset="0"/>
              <a:cs typeface="Calibri" pitchFamily="34" charset="0"/>
            </a:endParaRPr>
          </a:p>
        </p:txBody>
      </p:sp>
      <p:sp>
        <p:nvSpPr>
          <p:cNvPr id="10" name="TextBox 9"/>
          <p:cNvSpPr txBox="1"/>
          <p:nvPr/>
        </p:nvSpPr>
        <p:spPr>
          <a:xfrm>
            <a:off x="7251193" y="5770178"/>
            <a:ext cx="914400" cy="369332"/>
          </a:xfrm>
          <a:prstGeom prst="rect">
            <a:avLst/>
          </a:prstGeom>
          <a:solidFill>
            <a:schemeClr val="bg1"/>
          </a:solidFill>
        </p:spPr>
        <p:txBody>
          <a:bodyPr wrap="square" rtlCol="0">
            <a:spAutoFit/>
          </a:bodyPr>
          <a:lstStyle/>
          <a:p>
            <a:r>
              <a:rPr lang="en-US" b="1" dirty="0" smtClean="0">
                <a:latin typeface="+mn-lt"/>
              </a:rPr>
              <a:t>QUIZ 3</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46082"/>
                                        </p:tgtEl>
                                        <p:attrNameLst>
                                          <p:attrName>style.visibility</p:attrName>
                                        </p:attrNameLst>
                                      </p:cBhvr>
                                      <p:to>
                                        <p:strVal val="visible"/>
                                      </p:to>
                                    </p:set>
                                    <p:anim calcmode="lin" valueType="num">
                                      <p:cBhvr>
                                        <p:cTn id="12" dur="3000" fill="hold"/>
                                        <p:tgtEl>
                                          <p:spTgt spid="46082"/>
                                        </p:tgtEl>
                                        <p:attrNameLst>
                                          <p:attrName>ppt_w</p:attrName>
                                        </p:attrNameLst>
                                      </p:cBhvr>
                                      <p:tavLst>
                                        <p:tav tm="0">
                                          <p:val>
                                            <p:strVal val="#ppt_w*0.70"/>
                                          </p:val>
                                        </p:tav>
                                        <p:tav tm="100000">
                                          <p:val>
                                            <p:strVal val="#ppt_w"/>
                                          </p:val>
                                        </p:tav>
                                      </p:tavLst>
                                    </p:anim>
                                    <p:anim calcmode="lin" valueType="num">
                                      <p:cBhvr>
                                        <p:cTn id="13" dur="3000" fill="hold"/>
                                        <p:tgtEl>
                                          <p:spTgt spid="46082"/>
                                        </p:tgtEl>
                                        <p:attrNameLst>
                                          <p:attrName>ppt_h</p:attrName>
                                        </p:attrNameLst>
                                      </p:cBhvr>
                                      <p:tavLst>
                                        <p:tav tm="0">
                                          <p:val>
                                            <p:strVal val="#ppt_h"/>
                                          </p:val>
                                        </p:tav>
                                        <p:tav tm="100000">
                                          <p:val>
                                            <p:strVal val="#ppt_h"/>
                                          </p:val>
                                        </p:tav>
                                      </p:tavLst>
                                    </p:anim>
                                    <p:animEffect transition="in" filter="fade">
                                      <p:cBhvr>
                                        <p:cTn id="14" dur="3000"/>
                                        <p:tgtEl>
                                          <p:spTgt spid="46082"/>
                                        </p:tgtEl>
                                      </p:cBhvr>
                                    </p:animEffect>
                                  </p:childTnLst>
                                </p:cTn>
                              </p:par>
                            </p:childTnLst>
                          </p:cTn>
                        </p:par>
                        <p:par>
                          <p:cTn id="15" fill="hold">
                            <p:stCondLst>
                              <p:cond delay="4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3000"/>
                                        <p:tgtEl>
                                          <p:spTgt spid="2"/>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8" grpId="0"/>
      <p:bldP spid="9"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descr="Betsy Ross Flag.jpg"/>
          <p:cNvPicPr>
            <a:picLocks noChangeAspect="1"/>
          </p:cNvPicPr>
          <p:nvPr/>
        </p:nvPicPr>
        <p:blipFill>
          <a:blip r:embed="rId2" cstate="print"/>
          <a:stretch>
            <a:fillRect/>
          </a:stretch>
        </p:blipFill>
        <p:spPr>
          <a:xfrm>
            <a:off x="3581400" y="1295400"/>
            <a:ext cx="2033588" cy="1066800"/>
          </a:xfrm>
          <a:prstGeom prst="rect">
            <a:avLst/>
          </a:prstGeom>
          <a:ln>
            <a:noFill/>
          </a:ln>
          <a:effectLst>
            <a:outerShdw blurRad="292100" dist="139700" dir="2700000" algn="tl" rotWithShape="0">
              <a:srgbClr val="333333">
                <a:alpha val="65000"/>
              </a:srgbClr>
            </a:outerShdw>
          </a:effectLst>
        </p:spPr>
      </p:pic>
      <p:sp>
        <p:nvSpPr>
          <p:cNvPr id="7" name="TextBox 6"/>
          <p:cNvSpPr txBox="1">
            <a:spLocks noChangeArrowheads="1"/>
          </p:cNvSpPr>
          <p:nvPr/>
        </p:nvSpPr>
        <p:spPr bwMode="auto">
          <a:xfrm>
            <a:off x="5410200" y="6019800"/>
            <a:ext cx="3733800" cy="430213"/>
          </a:xfrm>
          <a:prstGeom prst="rect">
            <a:avLst/>
          </a:prstGeom>
          <a:noFill/>
          <a:ln w="9525">
            <a:noFill/>
            <a:miter lim="800000"/>
            <a:headEnd/>
            <a:tailEnd/>
          </a:ln>
        </p:spPr>
        <p:txBody>
          <a:bodyPr>
            <a:spAutoFit/>
          </a:bodyPr>
          <a:lstStyle/>
          <a:p>
            <a:pPr algn="ctr"/>
            <a:r>
              <a:rPr lang="en-US" sz="1100" b="1">
                <a:solidFill>
                  <a:srgbClr val="FFFFFF"/>
                </a:solidFill>
              </a:rPr>
              <a:t>Taken from </a:t>
            </a:r>
            <a:r>
              <a:rPr lang="en-US" sz="1100" b="1" u="sng">
                <a:solidFill>
                  <a:srgbClr val="FFFFFF"/>
                </a:solidFill>
              </a:rPr>
              <a:t>KIDS Discover</a:t>
            </a:r>
            <a:r>
              <a:rPr lang="en-US" sz="1100" b="1">
                <a:solidFill>
                  <a:srgbClr val="FFFFFF"/>
                </a:solidFill>
              </a:rPr>
              <a:t> magazine, Volume 15, Issue 3</a:t>
            </a:r>
          </a:p>
        </p:txBody>
      </p:sp>
      <p:sp>
        <p:nvSpPr>
          <p:cNvPr id="6" name="Rectangle 5"/>
          <p:cNvSpPr/>
          <p:nvPr/>
        </p:nvSpPr>
        <p:spPr>
          <a:xfrm>
            <a:off x="838200" y="762000"/>
            <a:ext cx="7620000" cy="1447800"/>
          </a:xfrm>
          <a:prstGeom prst="rect">
            <a:avLst/>
          </a:prstGeom>
        </p:spPr>
        <p:txBody>
          <a:bodyPr spcFirstLastPara="1" wrap="none">
            <a:prstTxWarp prst="textArchUp">
              <a:avLst>
                <a:gd name="adj" fmla="val 10931990"/>
              </a:avLst>
            </a:prstTxWarp>
            <a:spAutoFit/>
          </a:bodyPr>
          <a:lstStyle/>
          <a:p>
            <a:pPr algn="ctr" fontAlgn="auto">
              <a:spcAft>
                <a:spcPts val="0"/>
              </a:spcAft>
              <a:defRPr/>
            </a:pPr>
            <a:r>
              <a:rPr lang="en-US" sz="5400" b="1" dirty="0">
                <a:solidFill>
                  <a:srgbClr val="FF0000"/>
                </a:solidFill>
                <a:effectLst>
                  <a:outerShdw blurRad="38100" dist="38100" dir="2700000" algn="tl">
                    <a:srgbClr val="000000">
                      <a:alpha val="43137"/>
                    </a:srgbClr>
                  </a:outerShdw>
                </a:effectLst>
                <a:latin typeface="Antique" pitchFamily="18" charset="0"/>
              </a:rPr>
              <a:t>“Revolutionary Women”</a:t>
            </a:r>
          </a:p>
        </p:txBody>
      </p:sp>
      <p:sp>
        <p:nvSpPr>
          <p:cNvPr id="8" name="TextBox 7"/>
          <p:cNvSpPr txBox="1"/>
          <p:nvPr/>
        </p:nvSpPr>
        <p:spPr>
          <a:xfrm>
            <a:off x="647700" y="2743200"/>
            <a:ext cx="8001000" cy="1200150"/>
          </a:xfrm>
          <a:prstGeom prst="rect">
            <a:avLst/>
          </a:prstGeom>
          <a:noFill/>
        </p:spPr>
        <p:txBody>
          <a:bodyPr wrap="square">
            <a:spAutoFit/>
          </a:bodyPr>
          <a:lstStyle/>
          <a:p>
            <a:pPr>
              <a:defRPr/>
            </a:pPr>
            <a:r>
              <a:rPr lang="en-US" sz="2400" b="1" dirty="0">
                <a:solidFill>
                  <a:srgbClr val="FFFFFF"/>
                </a:solidFill>
                <a:latin typeface="+mn-lt"/>
              </a:rPr>
              <a:t>At the time of the Revolution, a woman’s role in society was limited.  Most women were expected to devote their lives to taking care of home and family. </a:t>
            </a:r>
          </a:p>
        </p:txBody>
      </p:sp>
      <p:pic>
        <p:nvPicPr>
          <p:cNvPr id="9"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3000" fill="hold"/>
                                        <p:tgtEl>
                                          <p:spTgt spid="5"/>
                                        </p:tgtEl>
                                        <p:attrNameLst>
                                          <p:attrName>ppt_w</p:attrName>
                                        </p:attrNameLst>
                                      </p:cBhvr>
                                      <p:tavLst>
                                        <p:tav tm="0">
                                          <p:val>
                                            <p:strVal val="#ppt_w*0.70"/>
                                          </p:val>
                                        </p:tav>
                                        <p:tav tm="100000">
                                          <p:val>
                                            <p:strVal val="#ppt_w"/>
                                          </p:val>
                                        </p:tav>
                                      </p:tavLst>
                                    </p:anim>
                                    <p:anim calcmode="lin" valueType="num">
                                      <p:cBhvr>
                                        <p:cTn id="13" dur="3000" fill="hold"/>
                                        <p:tgtEl>
                                          <p:spTgt spid="5"/>
                                        </p:tgtEl>
                                        <p:attrNameLst>
                                          <p:attrName>ppt_h</p:attrName>
                                        </p:attrNameLst>
                                      </p:cBhvr>
                                      <p:tavLst>
                                        <p:tav tm="0">
                                          <p:val>
                                            <p:strVal val="#ppt_h"/>
                                          </p:val>
                                        </p:tav>
                                        <p:tav tm="100000">
                                          <p:val>
                                            <p:strVal val="#ppt_h"/>
                                          </p:val>
                                        </p:tav>
                                      </p:tavLst>
                                    </p:anim>
                                    <p:animEffect transition="in" filter="fade">
                                      <p:cBhvr>
                                        <p:cTn id="14" dur="3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0"/>
                                        <p:tgtEl>
                                          <p:spTgt spid="7"/>
                                        </p:tgtEl>
                                      </p:cBhvr>
                                    </p:animEffect>
                                  </p:childTnLst>
                                </p:cTn>
                              </p:par>
                              <p:par>
                                <p:cTn id="18" presetID="55"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3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1" dur="3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2" dur="3000"/>
                                        <p:tgtEl>
                                          <p:spTgt spid="6">
                                            <p:txEl>
                                              <p:pRg st="0" end="0"/>
                                            </p:txEl>
                                          </p:spTgt>
                                        </p:tgtEl>
                                      </p:cBhvr>
                                    </p:animEffect>
                                  </p:childTnLst>
                                </p:cTn>
                              </p:par>
                            </p:childTnLst>
                          </p:cTn>
                        </p:par>
                        <p:par>
                          <p:cTn id="23" fill="hold">
                            <p:stCondLst>
                              <p:cond delay="3000"/>
                            </p:stCondLst>
                            <p:childTnLst>
                              <p:par>
                                <p:cTn id="24" presetID="10" presetClass="entr" presetSubtype="0" fill="hold" grpId="0" nodeType="afterEffect">
                                  <p:stCondLst>
                                    <p:cond delay="2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extBox 7"/>
          <p:cNvSpPr txBox="1"/>
          <p:nvPr/>
        </p:nvSpPr>
        <p:spPr>
          <a:xfrm>
            <a:off x="530629" y="404206"/>
            <a:ext cx="7991302" cy="1200150"/>
          </a:xfrm>
          <a:prstGeom prst="rect">
            <a:avLst/>
          </a:prstGeom>
          <a:noFill/>
        </p:spPr>
        <p:txBody>
          <a:bodyPr wrap="square">
            <a:spAutoFit/>
          </a:bodyPr>
          <a:lstStyle/>
          <a:p>
            <a:pPr>
              <a:defRPr/>
            </a:pPr>
            <a:r>
              <a:rPr lang="en-US" sz="2400" b="1" dirty="0">
                <a:solidFill>
                  <a:srgbClr val="FFFFFF"/>
                </a:solidFill>
                <a:latin typeface="+mn-lt"/>
              </a:rPr>
              <a:t>Women prepared meals over an open fire.  They milked the cows and fed the chickens.  They churned butter and made candles and soap.</a:t>
            </a:r>
            <a:endParaRPr lang="en-US" sz="2400" dirty="0">
              <a:latin typeface="+mn-lt"/>
            </a:endParaRPr>
          </a:p>
        </p:txBody>
      </p:sp>
      <p:pic>
        <p:nvPicPr>
          <p:cNvPr id="10" name="Picture 6" descr="http://www.cksinfo.com/clipart/office/supplies/notesandmemos/note.png"/>
          <p:cNvPicPr>
            <a:picLocks noChangeAspect="1" noChangeArrowheads="1"/>
          </p:cNvPicPr>
          <p:nvPr/>
        </p:nvPicPr>
        <p:blipFill>
          <a:blip r:embed="rId2"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ttp://www.ci.port-washington.wi.us/SummerTheater/Oklahoma/Photos/SandyAllen/Thursday/AuntEllerButterChur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880237"/>
            <a:ext cx="1722120" cy="2587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history.org/Foundation/journal/Winter05-06/images/dairy_72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629" y="1834688"/>
            <a:ext cx="3301700" cy="2203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mw2.google.com/mw-panoramio/photos/small/446182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257784"/>
            <a:ext cx="2517705" cy="3356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3000"/>
                                        <p:tgtEl>
                                          <p:spTgt spid="1030"/>
                                        </p:tgtEl>
                                      </p:cBhvr>
                                    </p:animEffect>
                                  </p:childTnLst>
                                </p:cTn>
                              </p:par>
                            </p:childTnLst>
                          </p:cTn>
                        </p:par>
                        <p:par>
                          <p:cTn id="17" fill="hold">
                            <p:stCondLst>
                              <p:cond delay="60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3000"/>
                                        <p:tgtEl>
                                          <p:spTgt spid="1028"/>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3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Betsy Ross Flag.jpg"/>
          <p:cNvPicPr>
            <a:picLocks noChangeAspect="1"/>
          </p:cNvPicPr>
          <p:nvPr/>
        </p:nvPicPr>
        <p:blipFill>
          <a:blip r:embed="rId2" cstate="print"/>
          <a:stretch>
            <a:fillRect/>
          </a:stretch>
        </p:blipFill>
        <p:spPr>
          <a:xfrm>
            <a:off x="4038600" y="533400"/>
            <a:ext cx="914400" cy="479425"/>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514600" y="304800"/>
            <a:ext cx="3999172" cy="1447800"/>
          </a:xfrm>
          <a:prstGeom prst="rect">
            <a:avLst/>
          </a:prstGeom>
        </p:spPr>
        <p:txBody>
          <a:bodyPr spcFirstLastPara="1" wrap="none">
            <a:prstTxWarp prst="textArchUp">
              <a:avLst/>
            </a:prstTxWarp>
            <a:spAutoFit/>
          </a:bodyPr>
          <a:lstStyle/>
          <a:p>
            <a:pPr algn="ctr" fontAlgn="auto">
              <a:spcAft>
                <a:spcPts val="0"/>
              </a:spcAft>
              <a:defRPr/>
            </a:pPr>
            <a:r>
              <a:rPr lang="en-US" sz="2800" b="1" dirty="0">
                <a:solidFill>
                  <a:srgbClr val="FF0000"/>
                </a:solidFill>
                <a:effectLst>
                  <a:outerShdw blurRad="38100" dist="38100" dir="2700000" algn="tl">
                    <a:srgbClr val="000000">
                      <a:alpha val="43137"/>
                    </a:srgbClr>
                  </a:outerShdw>
                </a:effectLst>
                <a:latin typeface="Antique" pitchFamily="18" charset="0"/>
              </a:rPr>
              <a:t>“Revolutionary Women”</a:t>
            </a:r>
          </a:p>
        </p:txBody>
      </p:sp>
      <p:sp>
        <p:nvSpPr>
          <p:cNvPr id="10" name="TextBox 9"/>
          <p:cNvSpPr txBox="1"/>
          <p:nvPr/>
        </p:nvSpPr>
        <p:spPr>
          <a:xfrm>
            <a:off x="838200" y="1152525"/>
            <a:ext cx="7620000" cy="1200150"/>
          </a:xfrm>
          <a:prstGeom prst="rect">
            <a:avLst/>
          </a:prstGeom>
          <a:noFill/>
        </p:spPr>
        <p:txBody>
          <a:bodyPr wrap="square">
            <a:spAutoFit/>
          </a:bodyPr>
          <a:lstStyle/>
          <a:p>
            <a:pPr>
              <a:defRPr/>
            </a:pPr>
            <a:r>
              <a:rPr lang="en-US" sz="2400" b="1" dirty="0">
                <a:solidFill>
                  <a:srgbClr val="FFFFFF"/>
                </a:solidFill>
                <a:latin typeface="+mn-lt"/>
              </a:rPr>
              <a:t>Most made their family’s clothing.   Poor women and enslaved African-American women did all this and worked for other people as well. </a:t>
            </a:r>
            <a:endParaRPr lang="en-US" sz="2400" dirty="0">
              <a:latin typeface="+mn-lt"/>
            </a:endParaRPr>
          </a:p>
        </p:txBody>
      </p:sp>
      <p:sp>
        <p:nvSpPr>
          <p:cNvPr id="12" name="TextBox 11"/>
          <p:cNvSpPr txBox="1"/>
          <p:nvPr/>
        </p:nvSpPr>
        <p:spPr>
          <a:xfrm>
            <a:off x="685800" y="2514600"/>
            <a:ext cx="3048000" cy="1938992"/>
          </a:xfrm>
          <a:prstGeom prst="rect">
            <a:avLst/>
          </a:prstGeom>
          <a:noFill/>
        </p:spPr>
        <p:txBody>
          <a:bodyPr wrap="square">
            <a:spAutoFit/>
          </a:bodyPr>
          <a:lstStyle/>
          <a:p>
            <a:pPr>
              <a:defRPr/>
            </a:pPr>
            <a:r>
              <a:rPr lang="en-US" sz="2400" b="1" dirty="0">
                <a:solidFill>
                  <a:srgbClr val="FFFF00"/>
                </a:solidFill>
                <a:latin typeface="+mn-lt"/>
              </a:rPr>
              <a:t>Women were </a:t>
            </a:r>
            <a:r>
              <a:rPr lang="en-US" sz="2400" b="1" u="sng" dirty="0">
                <a:solidFill>
                  <a:srgbClr val="FFFF00"/>
                </a:solidFill>
                <a:latin typeface="+mn-lt"/>
              </a:rPr>
              <a:t>not</a:t>
            </a:r>
            <a:r>
              <a:rPr lang="en-US" sz="2400" b="1" dirty="0">
                <a:solidFill>
                  <a:srgbClr val="FFFF00"/>
                </a:solidFill>
                <a:latin typeface="+mn-lt"/>
              </a:rPr>
              <a:t> expected to take part in politics or business and especially not in fighting the war! </a:t>
            </a:r>
            <a:endParaRPr lang="en-US" sz="2400" dirty="0">
              <a:solidFill>
                <a:srgbClr val="FFFF00"/>
              </a:solidFill>
              <a:latin typeface="+mn-lt"/>
            </a:endParaRPr>
          </a:p>
        </p:txBody>
      </p:sp>
      <p:pic>
        <p:nvPicPr>
          <p:cNvPr id="8"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http://farm3.static.flickr.com/2615/3823398048_f89b8263e7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6788" y="1981200"/>
            <a:ext cx="4657637" cy="3124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3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8" dur="3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9" dur="3000"/>
                                        <p:tgtEl>
                                          <p:spTgt spid="9">
                                            <p:txEl>
                                              <p:pRg st="0" end="0"/>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30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2825855F-1991-4B65-930B-B472C78E5E5E}" type="slidenum">
              <a:rPr lang="en-US"/>
              <a:pPr>
                <a:defRPr/>
              </a:pPr>
              <a:t>69</a:t>
            </a:fld>
            <a:endParaRPr lang="en-US"/>
          </a:p>
        </p:txBody>
      </p:sp>
      <p:sp>
        <p:nvSpPr>
          <p:cNvPr id="5" name="TextBox 4"/>
          <p:cNvSpPr txBox="1">
            <a:spLocks noChangeArrowheads="1"/>
          </p:cNvSpPr>
          <p:nvPr/>
        </p:nvSpPr>
        <p:spPr bwMode="auto">
          <a:xfrm>
            <a:off x="533400" y="1043940"/>
            <a:ext cx="8458200" cy="830263"/>
          </a:xfrm>
          <a:prstGeom prst="rect">
            <a:avLst/>
          </a:prstGeom>
          <a:noFill/>
          <a:ln w="9525">
            <a:noFill/>
            <a:miter lim="800000"/>
            <a:headEnd/>
            <a:tailEnd/>
          </a:ln>
        </p:spPr>
        <p:txBody>
          <a:bodyPr wrap="square">
            <a:spAutoFit/>
          </a:bodyPr>
          <a:lstStyle/>
          <a:p>
            <a:pPr>
              <a:defRPr/>
            </a:pPr>
            <a:r>
              <a:rPr lang="en-US" sz="2400" b="1" dirty="0">
                <a:solidFill>
                  <a:srgbClr val="FFFF00"/>
                </a:solidFill>
                <a:latin typeface="+mn-lt"/>
              </a:rPr>
              <a:t>Without the </a:t>
            </a:r>
            <a:r>
              <a:rPr lang="en-US" sz="2400" b="1" dirty="0" smtClean="0">
                <a:solidFill>
                  <a:srgbClr val="FFFF00"/>
                </a:solidFill>
                <a:latin typeface="+mn-lt"/>
              </a:rPr>
              <a:t>support of </a:t>
            </a:r>
            <a:r>
              <a:rPr lang="en-US" sz="2400" b="1" dirty="0">
                <a:solidFill>
                  <a:srgbClr val="FFFF00"/>
                </a:solidFill>
                <a:latin typeface="+mn-lt"/>
              </a:rPr>
              <a:t>Patriot women, the war would have been lost!</a:t>
            </a:r>
          </a:p>
        </p:txBody>
      </p:sp>
      <p:sp>
        <p:nvSpPr>
          <p:cNvPr id="6" name="TextBox 5"/>
          <p:cNvSpPr txBox="1">
            <a:spLocks noChangeArrowheads="1"/>
          </p:cNvSpPr>
          <p:nvPr/>
        </p:nvSpPr>
        <p:spPr bwMode="auto">
          <a:xfrm>
            <a:off x="1321724" y="1436587"/>
            <a:ext cx="5721341" cy="830263"/>
          </a:xfrm>
          <a:prstGeom prst="rect">
            <a:avLst/>
          </a:prstGeom>
          <a:noFill/>
          <a:ln w="9525">
            <a:noFill/>
            <a:miter lim="800000"/>
            <a:headEnd/>
            <a:tailEnd/>
          </a:ln>
        </p:spPr>
        <p:txBody>
          <a:bodyPr wrap="square">
            <a:spAutoFit/>
          </a:bodyPr>
          <a:lstStyle/>
          <a:p>
            <a:pPr>
              <a:defRPr/>
            </a:pPr>
            <a:r>
              <a:rPr lang="en-US" sz="2400" b="1" dirty="0">
                <a:solidFill>
                  <a:srgbClr val="FFFFFF"/>
                </a:solidFill>
                <a:latin typeface="+mn-lt"/>
              </a:rPr>
              <a:t>They took care of the homes, farms and businesses while the men fought.</a:t>
            </a:r>
          </a:p>
        </p:txBody>
      </p:sp>
      <p:sp>
        <p:nvSpPr>
          <p:cNvPr id="7" name="TextBox 6"/>
          <p:cNvSpPr txBox="1">
            <a:spLocks noChangeArrowheads="1"/>
          </p:cNvSpPr>
          <p:nvPr/>
        </p:nvSpPr>
        <p:spPr bwMode="auto">
          <a:xfrm>
            <a:off x="367144" y="2306408"/>
            <a:ext cx="3733801" cy="1200329"/>
          </a:xfrm>
          <a:prstGeom prst="rect">
            <a:avLst/>
          </a:prstGeom>
          <a:noFill/>
          <a:ln w="9525">
            <a:noFill/>
            <a:miter lim="800000"/>
            <a:headEnd/>
            <a:tailEnd/>
          </a:ln>
        </p:spPr>
        <p:txBody>
          <a:bodyPr wrap="square">
            <a:spAutoFit/>
          </a:bodyPr>
          <a:lstStyle/>
          <a:p>
            <a:pPr>
              <a:defRPr/>
            </a:pPr>
            <a:r>
              <a:rPr lang="en-US" sz="2400" b="1" dirty="0">
                <a:solidFill>
                  <a:srgbClr val="FFFF00"/>
                </a:solidFill>
                <a:latin typeface="+mn-lt"/>
              </a:rPr>
              <a:t>They </a:t>
            </a:r>
            <a:r>
              <a:rPr lang="en-US" sz="2400" b="1" dirty="0" smtClean="0">
                <a:solidFill>
                  <a:srgbClr val="FFFF00"/>
                </a:solidFill>
                <a:latin typeface="+mn-lt"/>
              </a:rPr>
              <a:t>also collected </a:t>
            </a:r>
            <a:r>
              <a:rPr lang="en-US" sz="2400" b="1" dirty="0">
                <a:solidFill>
                  <a:srgbClr val="FFFF00"/>
                </a:solidFill>
                <a:latin typeface="+mn-lt"/>
              </a:rPr>
              <a:t>money and made clothing for the soldiers.</a:t>
            </a:r>
          </a:p>
        </p:txBody>
      </p:sp>
      <p:sp>
        <p:nvSpPr>
          <p:cNvPr id="9" name="Rectangle 8"/>
          <p:cNvSpPr/>
          <p:nvPr/>
        </p:nvSpPr>
        <p:spPr>
          <a:xfrm>
            <a:off x="2514600" y="304800"/>
            <a:ext cx="3999172" cy="1447800"/>
          </a:xfrm>
          <a:prstGeom prst="rect">
            <a:avLst/>
          </a:prstGeom>
        </p:spPr>
        <p:txBody>
          <a:bodyPr spcFirstLastPara="1" wrap="none">
            <a:prstTxWarp prst="textArchUp">
              <a:avLst/>
            </a:prstTxWarp>
            <a:spAutoFit/>
          </a:bodyPr>
          <a:lstStyle/>
          <a:p>
            <a:pPr algn="ctr" fontAlgn="auto">
              <a:spcAft>
                <a:spcPts val="0"/>
              </a:spcAft>
              <a:defRPr/>
            </a:pPr>
            <a:r>
              <a:rPr lang="en-US" sz="2800" b="1" dirty="0">
                <a:solidFill>
                  <a:srgbClr val="FF0000"/>
                </a:solidFill>
                <a:effectLst>
                  <a:outerShdw blurRad="38100" dist="38100" dir="2700000" algn="tl">
                    <a:srgbClr val="000000">
                      <a:alpha val="43137"/>
                    </a:srgbClr>
                  </a:outerShdw>
                </a:effectLst>
                <a:latin typeface="Antique" pitchFamily="18" charset="0"/>
              </a:rPr>
              <a:t>“Revolutionary Women”</a:t>
            </a:r>
          </a:p>
        </p:txBody>
      </p:sp>
      <p:pic>
        <p:nvPicPr>
          <p:cNvPr id="10" name="Picture 9" descr="Betsy Ross Flag.jpg"/>
          <p:cNvPicPr>
            <a:picLocks noChangeAspect="1"/>
          </p:cNvPicPr>
          <p:nvPr/>
        </p:nvPicPr>
        <p:blipFill>
          <a:blip r:embed="rId2" cstate="print"/>
          <a:stretch>
            <a:fillRect/>
          </a:stretch>
        </p:blipFill>
        <p:spPr>
          <a:xfrm>
            <a:off x="4114800" y="533400"/>
            <a:ext cx="871538" cy="457200"/>
          </a:xfrm>
          <a:prstGeom prst="rect">
            <a:avLst/>
          </a:prstGeom>
          <a:ln>
            <a:noFill/>
          </a:ln>
          <a:effectLst>
            <a:outerShdw blurRad="292100" dist="139700" dir="2700000" algn="tl" rotWithShape="0">
              <a:srgbClr val="333333">
                <a:alpha val="65000"/>
              </a:srgbClr>
            </a:outerShdw>
          </a:effectLst>
        </p:spPr>
      </p:pic>
      <p:pic>
        <p:nvPicPr>
          <p:cNvPr id="11"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724400"/>
            <a:ext cx="762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http://farm2.static.flickr.com/1413/1257634073_d2a80010a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3524" y="2304574"/>
            <a:ext cx="4242434" cy="3181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55"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3000" fill="hold"/>
                                        <p:tgtEl>
                                          <p:spTgt spid="10"/>
                                        </p:tgtEl>
                                        <p:attrNameLst>
                                          <p:attrName>ppt_w</p:attrName>
                                        </p:attrNameLst>
                                      </p:cBhvr>
                                      <p:tavLst>
                                        <p:tav tm="0">
                                          <p:val>
                                            <p:strVal val="#ppt_w*0.70"/>
                                          </p:val>
                                        </p:tav>
                                        <p:tav tm="100000">
                                          <p:val>
                                            <p:strVal val="#ppt_w"/>
                                          </p:val>
                                        </p:tav>
                                      </p:tavLst>
                                    </p:anim>
                                    <p:anim calcmode="lin" valueType="num">
                                      <p:cBhvr>
                                        <p:cTn id="11" dur="3000" fill="hold"/>
                                        <p:tgtEl>
                                          <p:spTgt spid="10"/>
                                        </p:tgtEl>
                                        <p:attrNameLst>
                                          <p:attrName>ppt_h</p:attrName>
                                        </p:attrNameLst>
                                      </p:cBhvr>
                                      <p:tavLst>
                                        <p:tav tm="0">
                                          <p:val>
                                            <p:strVal val="#ppt_h"/>
                                          </p:val>
                                        </p:tav>
                                        <p:tav tm="100000">
                                          <p:val>
                                            <p:strVal val="#ppt_h"/>
                                          </p:val>
                                        </p:tav>
                                      </p:tavLst>
                                    </p:anim>
                                    <p:animEffect transition="in" filter="fade">
                                      <p:cBhvr>
                                        <p:cTn id="12" dur="3000"/>
                                        <p:tgtEl>
                                          <p:spTgt spid="10"/>
                                        </p:tgtEl>
                                      </p:cBhvr>
                                    </p:animEffect>
                                  </p:childTnLst>
                                </p:cTn>
                              </p:par>
                              <p:par>
                                <p:cTn id="13" presetID="55"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3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6" dur="3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7" dur="3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3000"/>
                                        <p:tgtEl>
                                          <p:spTgt spid="307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41" name="Picture 5" descr="Tale of the Tape article closeup"/>
          <p:cNvPicPr>
            <a:picLocks noChangeAspect="1" noChangeArrowheads="1"/>
          </p:cNvPicPr>
          <p:nvPr/>
        </p:nvPicPr>
        <p:blipFill>
          <a:blip r:embed="rId2" cstate="print"/>
          <a:srcRect/>
          <a:stretch>
            <a:fillRect/>
          </a:stretch>
        </p:blipFill>
        <p:spPr bwMode="auto">
          <a:xfrm>
            <a:off x="4859338" y="1524000"/>
            <a:ext cx="4284662" cy="48006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99DEE440-5348-4FA5-AB1A-1DF6550FCA24}" type="slidenum">
              <a:rPr lang="en-US"/>
              <a:pPr>
                <a:defRPr/>
              </a:pPr>
              <a:t>7</a:t>
            </a:fld>
            <a:endParaRPr lang="en-US" dirty="0"/>
          </a:p>
        </p:txBody>
      </p:sp>
      <p:pic>
        <p:nvPicPr>
          <p:cNvPr id="4" name="Picture 3" descr="Tale of the Tape article.jpg"/>
          <p:cNvPicPr>
            <a:picLocks noChangeAspect="1"/>
          </p:cNvPicPr>
          <p:nvPr/>
        </p:nvPicPr>
        <p:blipFill>
          <a:blip r:embed="rId3" cstate="print"/>
          <a:srcRect l="2995"/>
          <a:stretch>
            <a:fillRect/>
          </a:stretch>
        </p:blipFill>
        <p:spPr bwMode="auto">
          <a:xfrm>
            <a:off x="4876800" y="762000"/>
            <a:ext cx="4267200" cy="5715000"/>
          </a:xfrm>
          <a:prstGeom prst="rect">
            <a:avLst/>
          </a:prstGeom>
          <a:noFill/>
          <a:ln w="9525">
            <a:noFill/>
            <a:miter lim="800000"/>
            <a:headEnd/>
            <a:tailEnd/>
          </a:ln>
        </p:spPr>
      </p:pic>
      <p:sp>
        <p:nvSpPr>
          <p:cNvPr id="8" name="TextBox 7"/>
          <p:cNvSpPr txBox="1"/>
          <p:nvPr/>
        </p:nvSpPr>
        <p:spPr>
          <a:xfrm>
            <a:off x="1066800" y="381000"/>
            <a:ext cx="3276600" cy="400050"/>
          </a:xfrm>
          <a:prstGeom prst="rect">
            <a:avLst/>
          </a:prstGeom>
          <a:solidFill>
            <a:srgbClr val="FFFF00"/>
          </a:solidFill>
        </p:spPr>
        <p:txBody>
          <a:bodyPr>
            <a:spAutoFit/>
          </a:bodyPr>
          <a:lstStyle/>
          <a:p>
            <a:pPr>
              <a:defRPr/>
            </a:pPr>
            <a:r>
              <a:rPr lang="en-US" sz="2000" b="1" dirty="0">
                <a:latin typeface="+mn-lt"/>
              </a:rPr>
              <a:t>Who do you think will win?</a:t>
            </a:r>
          </a:p>
        </p:txBody>
      </p:sp>
      <p:sp>
        <p:nvSpPr>
          <p:cNvPr id="2" name="TextBox 7"/>
          <p:cNvSpPr txBox="1">
            <a:spLocks noChangeArrowheads="1"/>
          </p:cNvSpPr>
          <p:nvPr/>
        </p:nvSpPr>
        <p:spPr bwMode="auto">
          <a:xfrm>
            <a:off x="990600" y="381000"/>
            <a:ext cx="3276600" cy="396875"/>
          </a:xfrm>
          <a:prstGeom prst="rect">
            <a:avLst/>
          </a:prstGeom>
          <a:solidFill>
            <a:srgbClr val="FFFF00"/>
          </a:solidFill>
          <a:ln w="9525">
            <a:noFill/>
            <a:miter lim="800000"/>
            <a:headEnd/>
            <a:tailEnd/>
          </a:ln>
        </p:spPr>
        <p:txBody>
          <a:bodyPr>
            <a:spAutoFit/>
          </a:bodyPr>
          <a:lstStyle/>
          <a:p>
            <a:r>
              <a:rPr lang="en-US" sz="2000" b="1" dirty="0">
                <a:latin typeface="Calibri" pitchFamily="34" charset="0"/>
              </a:rPr>
              <a:t>So, what happened?</a:t>
            </a:r>
          </a:p>
        </p:txBody>
      </p:sp>
      <p:sp>
        <p:nvSpPr>
          <p:cNvPr id="3" name="TextBox 7"/>
          <p:cNvSpPr txBox="1">
            <a:spLocks noChangeArrowheads="1"/>
          </p:cNvSpPr>
          <p:nvPr/>
        </p:nvSpPr>
        <p:spPr bwMode="auto">
          <a:xfrm>
            <a:off x="838200" y="381000"/>
            <a:ext cx="3276600" cy="1311275"/>
          </a:xfrm>
          <a:prstGeom prst="rect">
            <a:avLst/>
          </a:prstGeom>
          <a:solidFill>
            <a:srgbClr val="FFFF00"/>
          </a:solidFill>
          <a:ln w="9525">
            <a:noFill/>
            <a:miter lim="800000"/>
            <a:headEnd/>
            <a:tailEnd/>
          </a:ln>
        </p:spPr>
        <p:txBody>
          <a:bodyPr>
            <a:spAutoFit/>
          </a:bodyPr>
          <a:lstStyle/>
          <a:p>
            <a:r>
              <a:rPr lang="en-US" sz="2000" b="1" dirty="0">
                <a:latin typeface="Calibri" pitchFamily="34" charset="0"/>
              </a:rPr>
              <a:t>Although </a:t>
            </a:r>
            <a:r>
              <a:rPr lang="en-US" sz="2000" b="1" dirty="0" err="1">
                <a:latin typeface="Calibri" pitchFamily="34" charset="0"/>
              </a:rPr>
              <a:t>Roldan</a:t>
            </a:r>
            <a:r>
              <a:rPr lang="en-US" sz="2000" b="1">
                <a:latin typeface="Calibri" pitchFamily="34" charset="0"/>
              </a:rPr>
              <a:t> got in  a few good punches, Hearns sent him to the canvas early in the fight!</a:t>
            </a:r>
          </a:p>
        </p:txBody>
      </p:sp>
      <p:sp>
        <p:nvSpPr>
          <p:cNvPr id="5" name="TextBox 7"/>
          <p:cNvSpPr txBox="1">
            <a:spLocks noChangeArrowheads="1"/>
          </p:cNvSpPr>
          <p:nvPr/>
        </p:nvSpPr>
        <p:spPr bwMode="auto">
          <a:xfrm>
            <a:off x="609600" y="609600"/>
            <a:ext cx="3733800" cy="701675"/>
          </a:xfrm>
          <a:prstGeom prst="rect">
            <a:avLst/>
          </a:prstGeom>
          <a:solidFill>
            <a:srgbClr val="FFFF00"/>
          </a:solidFill>
          <a:ln w="9525">
            <a:noFill/>
            <a:miter lim="800000"/>
            <a:headEnd/>
            <a:tailEnd/>
          </a:ln>
        </p:spPr>
        <p:txBody>
          <a:bodyPr>
            <a:spAutoFit/>
          </a:bodyPr>
          <a:lstStyle/>
          <a:p>
            <a:r>
              <a:rPr lang="en-US" sz="2000" b="1">
                <a:latin typeface="Calibri" pitchFamily="34" charset="0"/>
              </a:rPr>
              <a:t>Hearns had too many important advantages over his opponent…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iterate type="lt">
                                    <p:tmPct val="0"/>
                                  </p:iterate>
                                  <p:childTnLst>
                                    <p:set>
                                      <p:cBhvr>
                                        <p:cTn id="10" dur="1" fill="hold">
                                          <p:stCondLst>
                                            <p:cond delay="0"/>
                                          </p:stCondLst>
                                        </p:cTn>
                                        <p:tgtEl>
                                          <p:spTgt spid="14341"/>
                                        </p:tgtEl>
                                        <p:attrNameLst>
                                          <p:attrName>style.visibility</p:attrName>
                                        </p:attrNameLst>
                                      </p:cBhvr>
                                      <p:to>
                                        <p:strVal val="visible"/>
                                      </p:to>
                                    </p:set>
                                    <p:animEffect transition="in" filter="fade">
                                      <p:cBhvr>
                                        <p:cTn id="11" dur="2000"/>
                                        <p:tgtEl>
                                          <p:spTgt spid="14341"/>
                                        </p:tgtEl>
                                      </p:cBhvr>
                                    </p:animEffect>
                                  </p:childTnLst>
                                </p:cTn>
                              </p:par>
                            </p:childTnLst>
                          </p:cTn>
                        </p:par>
                        <p:par>
                          <p:cTn id="12" fill="hold">
                            <p:stCondLst>
                              <p:cond delay="5000"/>
                            </p:stCondLst>
                            <p:childTnLst>
                              <p:par>
                                <p:cTn id="13" presetID="0" presetClass="path" presetSubtype="0" accel="50000" decel="50000" fill="hold" nodeType="afterEffect">
                                  <p:stCondLst>
                                    <p:cond delay="1000"/>
                                  </p:stCondLst>
                                  <p:iterate type="lt">
                                    <p:tmPct val="0"/>
                                  </p:iterate>
                                  <p:childTnLst>
                                    <p:animMotion origin="layout" path="M 0.05105 -0.09444 L -0.47396 -0.09444 " pathEditMode="relative" rAng="0" ptsTypes="AA">
                                      <p:cBhvr>
                                        <p:cTn id="14" dur="5000" fill="hold"/>
                                        <p:tgtEl>
                                          <p:spTgt spid="14341"/>
                                        </p:tgtEl>
                                        <p:attrNameLst>
                                          <p:attrName>ppt_x</p:attrName>
                                          <p:attrName>ppt_y</p:attrName>
                                        </p:attrNameLst>
                                      </p:cBhvr>
                                      <p:rCtr x="-262" y="0"/>
                                    </p:animMotion>
                                  </p:childTnLst>
                                </p:cTn>
                              </p:par>
                            </p:childTnLst>
                          </p:cTn>
                        </p:par>
                        <p:par>
                          <p:cTn id="15" fill="hold">
                            <p:stCondLst>
                              <p:cond delay="11000"/>
                            </p:stCondLst>
                            <p:childTnLst>
                              <p:par>
                                <p:cTn id="16" presetID="10" presetClass="entr" presetSubtype="0" fill="hold" grpId="0" nodeType="afterEffect">
                                  <p:stCondLst>
                                    <p:cond delay="3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iterate type="lt">
                                    <p:tmPct val="0"/>
                                  </p:iterate>
                                  <p:childTnLst>
                                    <p:animEffect transition="out" filter="fade">
                                      <p:cBhvr>
                                        <p:cTn id="22" dur="3000"/>
                                        <p:tgtEl>
                                          <p:spTgt spid="14341"/>
                                        </p:tgtEl>
                                      </p:cBhvr>
                                    </p:animEffect>
                                    <p:set>
                                      <p:cBhvr>
                                        <p:cTn id="23" dur="1" fill="hold">
                                          <p:stCondLst>
                                            <p:cond delay="2999"/>
                                          </p:stCondLst>
                                        </p:cTn>
                                        <p:tgtEl>
                                          <p:spTgt spid="14341"/>
                                        </p:tgtEl>
                                        <p:attrNameLst>
                                          <p:attrName>style.visibility</p:attrName>
                                        </p:attrNameLst>
                                      </p:cBhvr>
                                      <p:to>
                                        <p:strVal val="hidden"/>
                                      </p:to>
                                    </p:set>
                                  </p:childTnLst>
                                </p:cTn>
                              </p:par>
                            </p:childTnLst>
                          </p:cTn>
                        </p:par>
                        <p:par>
                          <p:cTn id="24" fill="hold">
                            <p:stCondLst>
                              <p:cond delay="3000"/>
                            </p:stCondLst>
                            <p:childTnLst>
                              <p:par>
                                <p:cTn id="25" presetID="10" presetClass="entr" presetSubtype="0" fill="hold" grpId="0" nodeType="after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3000"/>
                                        <p:tgtEl>
                                          <p:spTgt spid="2"/>
                                        </p:tgtEl>
                                      </p:cBhvr>
                                    </p:animEffect>
                                  </p:childTnLst>
                                </p:cTn>
                              </p:par>
                              <p:par>
                                <p:cTn id="28" presetID="10" presetClass="exit" presetSubtype="0" fill="hold" grpId="1" nodeType="withEffect">
                                  <p:stCondLst>
                                    <p:cond delay="3000"/>
                                  </p:stCondLst>
                                  <p:childTnLst>
                                    <p:animEffect transition="out" filter="fade">
                                      <p:cBhvr>
                                        <p:cTn id="29" dur="2000"/>
                                        <p:tgtEl>
                                          <p:spTgt spid="8"/>
                                        </p:tgtEl>
                                      </p:cBhvr>
                                    </p:animEffect>
                                    <p:set>
                                      <p:cBhvr>
                                        <p:cTn id="30" dur="1" fill="hold">
                                          <p:stCondLst>
                                            <p:cond delay="1999"/>
                                          </p:stCondLst>
                                        </p:cTn>
                                        <p:tgtEl>
                                          <p:spTgt spid="8"/>
                                        </p:tgtEl>
                                        <p:attrNameLst>
                                          <p:attrName>style.visibility</p:attrName>
                                        </p:attrNameLst>
                                      </p:cBhvr>
                                      <p:to>
                                        <p:strVal val="hidden"/>
                                      </p:to>
                                    </p:set>
                                  </p:childTnLst>
                                </p:cTn>
                              </p:par>
                            </p:childTnLst>
                          </p:cTn>
                        </p:par>
                        <p:par>
                          <p:cTn id="31" fill="hold">
                            <p:stCondLst>
                              <p:cond delay="9000"/>
                            </p:stCondLst>
                            <p:childTnLst>
                              <p:par>
                                <p:cTn id="32" presetID="10" presetClass="entr" presetSubtype="0" fill="hold" grpId="0" nodeType="afterEffect">
                                  <p:stCondLst>
                                    <p:cond delay="30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3000"/>
                                        <p:tgtEl>
                                          <p:spTgt spid="3"/>
                                        </p:tgtEl>
                                      </p:cBhvr>
                                    </p:animEffect>
                                  </p:childTnLst>
                                </p:cTn>
                              </p:par>
                              <p:par>
                                <p:cTn id="35" presetID="10" presetClass="exit" presetSubtype="0" fill="hold" grpId="1" nodeType="withEffect">
                                  <p:stCondLst>
                                    <p:cond delay="3000"/>
                                  </p:stCondLst>
                                  <p:childTnLst>
                                    <p:animEffect transition="out" filter="fade">
                                      <p:cBhvr>
                                        <p:cTn id="36" dur="2000"/>
                                        <p:tgtEl>
                                          <p:spTgt spid="2"/>
                                        </p:tgtEl>
                                      </p:cBhvr>
                                    </p:animEffect>
                                    <p:set>
                                      <p:cBhvr>
                                        <p:cTn id="37" dur="1" fill="hold">
                                          <p:stCondLst>
                                            <p:cond delay="1999"/>
                                          </p:stCondLst>
                                        </p:cTn>
                                        <p:tgtEl>
                                          <p:spTgt spid="2"/>
                                        </p:tgtEl>
                                        <p:attrNameLst>
                                          <p:attrName>style.visibility</p:attrName>
                                        </p:attrNameLst>
                                      </p:cBhvr>
                                      <p:to>
                                        <p:strVal val="hidden"/>
                                      </p:to>
                                    </p:set>
                                  </p:childTnLst>
                                </p:cTn>
                              </p:par>
                            </p:childTnLst>
                          </p:cTn>
                        </p:par>
                        <p:par>
                          <p:cTn id="38" fill="hold">
                            <p:stCondLst>
                              <p:cond delay="15000"/>
                            </p:stCondLst>
                            <p:childTnLst>
                              <p:par>
                                <p:cTn id="39" presetID="10" presetClass="entr" presetSubtype="0" fill="hold" grpId="0" nodeType="afterEffect">
                                  <p:stCondLst>
                                    <p:cond delay="30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3000"/>
                                        <p:tgtEl>
                                          <p:spTgt spid="5"/>
                                        </p:tgtEl>
                                      </p:cBhvr>
                                    </p:animEffect>
                                  </p:childTnLst>
                                </p:cTn>
                              </p:par>
                              <p:par>
                                <p:cTn id="42" presetID="10" presetClass="exit" presetSubtype="0" fill="hold" grpId="1" nodeType="withEffect">
                                  <p:stCondLst>
                                    <p:cond delay="3000"/>
                                  </p:stCondLst>
                                  <p:childTnLst>
                                    <p:animEffect transition="out" filter="fade">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3" grpId="0" animBg="1"/>
      <p:bldP spid="3" grpId="1"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663A207D-4E95-44E5-BF1F-5285A95A50D5}" type="slidenum">
              <a:rPr lang="en-US"/>
              <a:pPr>
                <a:defRPr/>
              </a:pPr>
              <a:t>70</a:t>
            </a:fld>
            <a:endParaRPr lang="en-US"/>
          </a:p>
        </p:txBody>
      </p:sp>
      <p:sp>
        <p:nvSpPr>
          <p:cNvPr id="5" name="TextBox 4"/>
          <p:cNvSpPr txBox="1">
            <a:spLocks noChangeArrowheads="1"/>
          </p:cNvSpPr>
          <p:nvPr/>
        </p:nvSpPr>
        <p:spPr bwMode="auto">
          <a:xfrm>
            <a:off x="1143000" y="1371600"/>
            <a:ext cx="6781800" cy="8302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But a number of Colonial women decided to stand up to the British on their own!</a:t>
            </a:r>
          </a:p>
        </p:txBody>
      </p:sp>
      <p:sp>
        <p:nvSpPr>
          <p:cNvPr id="6" name="Rectangle 5"/>
          <p:cNvSpPr/>
          <p:nvPr/>
        </p:nvSpPr>
        <p:spPr>
          <a:xfrm>
            <a:off x="2514600" y="304800"/>
            <a:ext cx="3999172" cy="1447800"/>
          </a:xfrm>
          <a:prstGeom prst="rect">
            <a:avLst/>
          </a:prstGeom>
        </p:spPr>
        <p:txBody>
          <a:bodyPr spcFirstLastPara="1" wrap="none">
            <a:prstTxWarp prst="textArchUp">
              <a:avLst/>
            </a:prstTxWarp>
            <a:spAutoFit/>
          </a:bodyPr>
          <a:lstStyle/>
          <a:p>
            <a:pPr algn="ctr" fontAlgn="auto">
              <a:spcAft>
                <a:spcPts val="0"/>
              </a:spcAft>
              <a:defRPr/>
            </a:pPr>
            <a:r>
              <a:rPr lang="en-US" sz="2800" b="1" dirty="0">
                <a:solidFill>
                  <a:srgbClr val="FF0000"/>
                </a:solidFill>
                <a:effectLst>
                  <a:outerShdw blurRad="38100" dist="38100" dir="2700000" algn="tl">
                    <a:srgbClr val="000000">
                      <a:alpha val="43137"/>
                    </a:srgbClr>
                  </a:outerShdw>
                </a:effectLst>
                <a:latin typeface="Antique" pitchFamily="18" charset="0"/>
              </a:rPr>
              <a:t>“Revolutionary Women”</a:t>
            </a:r>
          </a:p>
        </p:txBody>
      </p:sp>
      <p:pic>
        <p:nvPicPr>
          <p:cNvPr id="7" name="Picture 6" descr="Betsy Ross Flag.jpg"/>
          <p:cNvPicPr>
            <a:picLocks noChangeAspect="1"/>
          </p:cNvPicPr>
          <p:nvPr/>
        </p:nvPicPr>
        <p:blipFill>
          <a:blip r:embed="rId2" cstate="print"/>
          <a:stretch>
            <a:fillRect/>
          </a:stretch>
        </p:blipFill>
        <p:spPr>
          <a:xfrm>
            <a:off x="4114800" y="533400"/>
            <a:ext cx="871538" cy="457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3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descr="Revolutionary Women 1a.jpg"/>
          <p:cNvPicPr>
            <a:picLocks noChangeAspect="1"/>
          </p:cNvPicPr>
          <p:nvPr/>
        </p:nvPicPr>
        <p:blipFill>
          <a:blip r:embed="rId2" cstate="print"/>
          <a:srcRect/>
          <a:stretch>
            <a:fillRect/>
          </a:stretch>
        </p:blipFill>
        <p:spPr bwMode="auto">
          <a:xfrm>
            <a:off x="4267200" y="228600"/>
            <a:ext cx="4597400" cy="6397625"/>
          </a:xfrm>
          <a:prstGeom prst="rect">
            <a:avLst/>
          </a:prstGeom>
          <a:noFill/>
          <a:ln w="9525">
            <a:noFill/>
            <a:miter lim="800000"/>
            <a:headEnd/>
            <a:tailEnd/>
          </a:ln>
        </p:spPr>
      </p:pic>
      <p:sp>
        <p:nvSpPr>
          <p:cNvPr id="7" name="TextBox 6"/>
          <p:cNvSpPr txBox="1"/>
          <p:nvPr/>
        </p:nvSpPr>
        <p:spPr>
          <a:xfrm>
            <a:off x="304800" y="304800"/>
            <a:ext cx="3810000" cy="4154984"/>
          </a:xfrm>
          <a:prstGeom prst="rect">
            <a:avLst/>
          </a:prstGeom>
          <a:noFill/>
        </p:spPr>
        <p:txBody>
          <a:bodyPr>
            <a:spAutoFit/>
          </a:bodyPr>
          <a:lstStyle/>
          <a:p>
            <a:pPr>
              <a:defRPr/>
            </a:pPr>
            <a:r>
              <a:rPr lang="en-US" sz="2400" b="1" dirty="0">
                <a:solidFill>
                  <a:srgbClr val="FFFFFF"/>
                </a:solidFill>
                <a:latin typeface="+mn-lt"/>
              </a:rPr>
              <a:t>Some Patriot women set fire to their own property to keep Loyalists from using it</a:t>
            </a:r>
            <a:r>
              <a:rPr lang="en-US" sz="2400" b="1" dirty="0" smtClean="0">
                <a:solidFill>
                  <a:srgbClr val="FFFFFF"/>
                </a:solidFill>
                <a:latin typeface="+mn-lt"/>
              </a:rPr>
              <a:t>.</a:t>
            </a:r>
          </a:p>
          <a:p>
            <a:pPr>
              <a:defRPr/>
            </a:pPr>
            <a:r>
              <a:rPr lang="en-US" sz="2400" b="1" dirty="0" smtClean="0">
                <a:solidFill>
                  <a:srgbClr val="FFFFFF"/>
                </a:solidFill>
                <a:latin typeface="+mn-lt"/>
              </a:rPr>
              <a:t>     </a:t>
            </a:r>
            <a:r>
              <a:rPr lang="en-US" sz="2400" b="1" dirty="0" smtClean="0">
                <a:solidFill>
                  <a:srgbClr val="FF0000"/>
                </a:solidFill>
                <a:latin typeface="+mn-lt"/>
              </a:rPr>
              <a:t>Catherine </a:t>
            </a:r>
            <a:r>
              <a:rPr lang="en-US" sz="2400" b="1" dirty="0">
                <a:solidFill>
                  <a:srgbClr val="FF0000"/>
                </a:solidFill>
                <a:latin typeface="+mn-lt"/>
              </a:rPr>
              <a:t>Schuyler set fire to her family’s wheat fields in upstate New York so the British troops could not use the crop.  </a:t>
            </a:r>
            <a:endParaRPr lang="en-US" sz="2400" b="1" dirty="0" smtClean="0">
              <a:solidFill>
                <a:srgbClr val="FF0000"/>
              </a:solidFill>
              <a:latin typeface="+mn-lt"/>
            </a:endParaRPr>
          </a:p>
          <a:p>
            <a:pPr>
              <a:defRPr/>
            </a:pPr>
            <a:r>
              <a:rPr lang="en-US" sz="2400" b="1" dirty="0" smtClean="0">
                <a:solidFill>
                  <a:srgbClr val="FFFFFF"/>
                </a:solidFill>
                <a:latin typeface="+mn-lt"/>
              </a:rPr>
              <a:t>In </a:t>
            </a:r>
            <a:r>
              <a:rPr lang="en-US" sz="2400" b="1" dirty="0">
                <a:solidFill>
                  <a:srgbClr val="FFFFFF"/>
                </a:solidFill>
                <a:latin typeface="+mn-lt"/>
              </a:rPr>
              <a:t>revenge, the British burned Schuyler’s house to the ground.</a:t>
            </a:r>
          </a:p>
        </p:txBody>
      </p:sp>
      <p:pic>
        <p:nvPicPr>
          <p:cNvPr id="5" name="Picture 6" descr="http://www.cksinfo.com/clipart/office/supplies/notesandmemos/note.png"/>
          <p:cNvPicPr>
            <a:picLocks noChangeAspect="1" noChangeArrowheads="1"/>
          </p:cNvPicPr>
          <p:nvPr/>
        </p:nvPicPr>
        <p:blipFill>
          <a:blip r:embed="rId3" cstate="print"/>
          <a:srcRect/>
          <a:stretch>
            <a:fillRect/>
          </a:stretch>
        </p:blipFill>
        <p:spPr bwMode="auto">
          <a:xfrm>
            <a:off x="342900" y="1447800"/>
            <a:ext cx="3810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56DD7B1D-D354-4507-8936-38B2910AE221}" type="slidenum">
              <a:rPr lang="en-US"/>
              <a:pPr>
                <a:defRPr/>
              </a:pPr>
              <a:t>72</a:t>
            </a:fld>
            <a:endParaRPr lang="en-US"/>
          </a:p>
        </p:txBody>
      </p:sp>
      <p:sp>
        <p:nvSpPr>
          <p:cNvPr id="7" name="TextBox 6"/>
          <p:cNvSpPr txBox="1">
            <a:spLocks noChangeArrowheads="1"/>
          </p:cNvSpPr>
          <p:nvPr/>
        </p:nvSpPr>
        <p:spPr bwMode="auto">
          <a:xfrm>
            <a:off x="1447800" y="1219200"/>
            <a:ext cx="6477000" cy="4619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A number of women actually fought in the war!</a:t>
            </a:r>
          </a:p>
        </p:txBody>
      </p:sp>
      <p:sp>
        <p:nvSpPr>
          <p:cNvPr id="8" name="TextBox 7"/>
          <p:cNvSpPr txBox="1">
            <a:spLocks noChangeArrowheads="1"/>
          </p:cNvSpPr>
          <p:nvPr/>
        </p:nvSpPr>
        <p:spPr bwMode="auto">
          <a:xfrm>
            <a:off x="1066800" y="1828800"/>
            <a:ext cx="6934200" cy="120015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Because there were a lot of boys from ages 14 to 18 that fought as soldiers, it was easy for some women to masquerade as one of them.</a:t>
            </a:r>
          </a:p>
        </p:txBody>
      </p:sp>
      <p:pic>
        <p:nvPicPr>
          <p:cNvPr id="10" name="Picture 9" descr="Betsy Ross Flag.jpg"/>
          <p:cNvPicPr>
            <a:picLocks noChangeAspect="1"/>
          </p:cNvPicPr>
          <p:nvPr/>
        </p:nvPicPr>
        <p:blipFill>
          <a:blip r:embed="rId2" cstate="print"/>
          <a:stretch>
            <a:fillRect/>
          </a:stretch>
        </p:blipFill>
        <p:spPr>
          <a:xfrm>
            <a:off x="4114800" y="533400"/>
            <a:ext cx="871538" cy="4572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2514600" y="304800"/>
            <a:ext cx="3999172" cy="1447800"/>
          </a:xfrm>
          <a:prstGeom prst="rect">
            <a:avLst/>
          </a:prstGeom>
        </p:spPr>
        <p:txBody>
          <a:bodyPr spcFirstLastPara="1" wrap="none">
            <a:prstTxWarp prst="textArchUp">
              <a:avLst/>
            </a:prstTxWarp>
            <a:spAutoFit/>
          </a:bodyPr>
          <a:lstStyle/>
          <a:p>
            <a:pPr algn="ctr" fontAlgn="auto">
              <a:spcAft>
                <a:spcPts val="0"/>
              </a:spcAft>
              <a:defRPr/>
            </a:pPr>
            <a:r>
              <a:rPr lang="en-US" sz="2800" b="1" dirty="0">
                <a:solidFill>
                  <a:srgbClr val="FF0000"/>
                </a:solidFill>
                <a:effectLst>
                  <a:outerShdw blurRad="38100" dist="38100" dir="2700000" algn="tl">
                    <a:srgbClr val="000000">
                      <a:alpha val="43137"/>
                    </a:srgbClr>
                  </a:outerShdw>
                </a:effectLst>
                <a:latin typeface="Antique" pitchFamily="18" charset="0"/>
              </a:rPr>
              <a:t>“Revolutionary Women”</a:t>
            </a:r>
          </a:p>
        </p:txBody>
      </p:sp>
      <p:pic>
        <p:nvPicPr>
          <p:cNvPr id="12"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55"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 calcmode="lin" valueType="num">
                                      <p:cBhvr>
                                        <p:cTn id="10" dur="30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1" dur="3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2" dur="3000"/>
                                        <p:tgtEl>
                                          <p:spTgt spid="11">
                                            <p:txEl>
                                              <p:pRg st="0" end="0"/>
                                            </p:txEl>
                                          </p:spTgt>
                                        </p:tgtEl>
                                      </p:cBhvr>
                                    </p:animEffect>
                                  </p:childTnLst>
                                </p:cTn>
                              </p:par>
                              <p:par>
                                <p:cTn id="13" presetID="55"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3000" fill="hold"/>
                                        <p:tgtEl>
                                          <p:spTgt spid="10"/>
                                        </p:tgtEl>
                                        <p:attrNameLst>
                                          <p:attrName>ppt_w</p:attrName>
                                        </p:attrNameLst>
                                      </p:cBhvr>
                                      <p:tavLst>
                                        <p:tav tm="0">
                                          <p:val>
                                            <p:strVal val="#ppt_w*0.70"/>
                                          </p:val>
                                        </p:tav>
                                        <p:tav tm="100000">
                                          <p:val>
                                            <p:strVal val="#ppt_w"/>
                                          </p:val>
                                        </p:tav>
                                      </p:tavLst>
                                    </p:anim>
                                    <p:anim calcmode="lin" valueType="num">
                                      <p:cBhvr>
                                        <p:cTn id="16" dur="3000" fill="hold"/>
                                        <p:tgtEl>
                                          <p:spTgt spid="10"/>
                                        </p:tgtEl>
                                        <p:attrNameLst>
                                          <p:attrName>ppt_h</p:attrName>
                                        </p:attrNameLst>
                                      </p:cBhvr>
                                      <p:tavLst>
                                        <p:tav tm="0">
                                          <p:val>
                                            <p:strVal val="#ppt_h"/>
                                          </p:val>
                                        </p:tav>
                                        <p:tav tm="100000">
                                          <p:val>
                                            <p:strVal val="#ppt_h"/>
                                          </p:val>
                                        </p:tav>
                                      </p:tavLst>
                                    </p:anim>
                                    <p:animEffect transition="in" filter="fade">
                                      <p:cBhvr>
                                        <p:cTn id="17" dur="3000"/>
                                        <p:tgtEl>
                                          <p:spTgt spid="1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3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8D5C888-CF04-493C-A4A0-BAA3ED4A8702}" type="slidenum">
              <a:rPr lang="en-US"/>
              <a:pPr>
                <a:defRPr/>
              </a:pPr>
              <a:t>73</a:t>
            </a:fld>
            <a:endParaRPr lang="en-US"/>
          </a:p>
        </p:txBody>
      </p:sp>
      <p:pic>
        <p:nvPicPr>
          <p:cNvPr id="43010" name="Picture 4" descr="Deborah Sampson.jpg"/>
          <p:cNvPicPr>
            <a:picLocks noChangeAspect="1"/>
          </p:cNvPicPr>
          <p:nvPr/>
        </p:nvPicPr>
        <p:blipFill>
          <a:blip r:embed="rId3" cstate="print"/>
          <a:srcRect/>
          <a:stretch>
            <a:fillRect/>
          </a:stretch>
        </p:blipFill>
        <p:spPr bwMode="auto">
          <a:xfrm>
            <a:off x="457200" y="1143000"/>
            <a:ext cx="2892425" cy="2971800"/>
          </a:xfrm>
          <a:prstGeom prst="rect">
            <a:avLst/>
          </a:prstGeom>
          <a:ln>
            <a:noFill/>
          </a:ln>
          <a:effectLst>
            <a:outerShdw blurRad="292100" dist="139700" dir="2700000" algn="tl" rotWithShape="0">
              <a:srgbClr val="333333">
                <a:alpha val="65000"/>
              </a:srgbClr>
            </a:outerShdw>
          </a:effectLst>
        </p:spPr>
      </p:pic>
      <p:pic>
        <p:nvPicPr>
          <p:cNvPr id="3" name="Picture 2" descr="Betsy Ross Flag.jpg"/>
          <p:cNvPicPr>
            <a:picLocks noChangeAspect="1"/>
          </p:cNvPicPr>
          <p:nvPr/>
        </p:nvPicPr>
        <p:blipFill>
          <a:blip r:embed="rId4" cstate="print"/>
          <a:stretch>
            <a:fillRect/>
          </a:stretch>
        </p:blipFill>
        <p:spPr>
          <a:xfrm>
            <a:off x="1524000" y="457200"/>
            <a:ext cx="609600" cy="31908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429000" y="304800"/>
            <a:ext cx="4219575" cy="708025"/>
          </a:xfrm>
          <a:prstGeom prst="rect">
            <a:avLst/>
          </a:prstGeom>
        </p:spPr>
        <p:txBody>
          <a:bodyPr wrap="none">
            <a:spAutoFit/>
          </a:bodyPr>
          <a:lstStyle/>
          <a:p>
            <a:pPr algn="ctr" fontAlgn="auto">
              <a:spcAft>
                <a:spcPts val="0"/>
              </a:spcAft>
              <a:defRPr/>
            </a:pPr>
            <a:r>
              <a:rPr lang="en-US" sz="4000" b="1" dirty="0">
                <a:solidFill>
                  <a:srgbClr val="FF0000"/>
                </a:solidFill>
                <a:effectLst>
                  <a:outerShdw blurRad="38100" dist="38100" dir="2700000" algn="tl">
                    <a:srgbClr val="000000">
                      <a:alpha val="43137"/>
                    </a:srgbClr>
                  </a:outerShdw>
                </a:effectLst>
                <a:latin typeface="Antique" pitchFamily="18" charset="0"/>
              </a:rPr>
              <a:t>Deborah Sampson</a:t>
            </a:r>
          </a:p>
        </p:txBody>
      </p:sp>
      <p:sp>
        <p:nvSpPr>
          <p:cNvPr id="5" name="TextBox 4"/>
          <p:cNvSpPr txBox="1">
            <a:spLocks noChangeArrowheads="1"/>
          </p:cNvSpPr>
          <p:nvPr/>
        </p:nvSpPr>
        <p:spPr bwMode="auto">
          <a:xfrm>
            <a:off x="3810000" y="1143000"/>
            <a:ext cx="4724400" cy="12001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After her husband was killed in the war, Deborah Sampson disguised herself as a man.  </a:t>
            </a:r>
          </a:p>
        </p:txBody>
      </p:sp>
      <p:sp>
        <p:nvSpPr>
          <p:cNvPr id="6" name="TextBox 5"/>
          <p:cNvSpPr txBox="1">
            <a:spLocks noChangeArrowheads="1"/>
          </p:cNvSpPr>
          <p:nvPr/>
        </p:nvSpPr>
        <p:spPr bwMode="auto">
          <a:xfrm>
            <a:off x="3810000" y="2438400"/>
            <a:ext cx="4953000" cy="120015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She called herself “Robert </a:t>
            </a:r>
            <a:r>
              <a:rPr lang="en-US" sz="2400" b="1" dirty="0" err="1">
                <a:solidFill>
                  <a:srgbClr val="FFFF00"/>
                </a:solidFill>
                <a:latin typeface="+mn-lt"/>
              </a:rPr>
              <a:t>Shurtleff</a:t>
            </a:r>
            <a:r>
              <a:rPr lang="en-US" sz="2400" b="1" dirty="0">
                <a:solidFill>
                  <a:srgbClr val="FFFF00"/>
                </a:solidFill>
                <a:latin typeface="+mn-lt"/>
              </a:rPr>
              <a:t>” and served in the Continental Army for a year!</a:t>
            </a:r>
          </a:p>
        </p:txBody>
      </p:sp>
      <p:sp>
        <p:nvSpPr>
          <p:cNvPr id="10" name="Rectangle 9"/>
          <p:cNvSpPr/>
          <p:nvPr/>
        </p:nvSpPr>
        <p:spPr>
          <a:xfrm>
            <a:off x="-228600" y="228600"/>
            <a:ext cx="3999172" cy="1447800"/>
          </a:xfrm>
          <a:prstGeom prst="rect">
            <a:avLst/>
          </a:prstGeom>
        </p:spPr>
        <p:txBody>
          <a:bodyPr spcFirstLastPara="1" wrap="none">
            <a:prstTxWarp prst="textArchUp">
              <a:avLst/>
            </a:prstTxWarp>
            <a:spAutoFit/>
          </a:bodyPr>
          <a:lstStyle/>
          <a:p>
            <a:pPr algn="ctr" fontAlgn="auto">
              <a:spcAft>
                <a:spcPts val="0"/>
              </a:spcAft>
              <a:defRPr/>
            </a:pPr>
            <a:r>
              <a:rPr lang="en-US" sz="2000" b="1" dirty="0">
                <a:solidFill>
                  <a:srgbClr val="FF0000"/>
                </a:solidFill>
                <a:effectLst>
                  <a:outerShdw blurRad="38100" dist="38100" dir="2700000" algn="tl">
                    <a:srgbClr val="000000">
                      <a:alpha val="43137"/>
                    </a:srgbClr>
                  </a:outerShdw>
                </a:effectLst>
                <a:latin typeface="Antique" pitchFamily="18" charset="0"/>
              </a:rPr>
              <a:t>“Revolutionary Women”</a:t>
            </a:r>
          </a:p>
        </p:txBody>
      </p:sp>
      <p:pic>
        <p:nvPicPr>
          <p:cNvPr id="9" name="Picture 6" descr="http://www.cksinfo.com/clipart/office/supplies/notesandmemos/note.png"/>
          <p:cNvPicPr>
            <a:picLocks noChangeAspect="1" noChangeArrowheads="1"/>
          </p:cNvPicPr>
          <p:nvPr/>
        </p:nvPicPr>
        <p:blipFill>
          <a:blip r:embed="rId5"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55"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 calcmode="lin" valueType="num">
                                      <p:cBhvr>
                                        <p:cTn id="10" dur="3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11" dur="3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12" dur="3000"/>
                                        <p:tgtEl>
                                          <p:spTgt spid="10">
                                            <p:txEl>
                                              <p:pRg st="0" end="0"/>
                                            </p:txEl>
                                          </p:spTgt>
                                        </p:tgtEl>
                                      </p:cBhvr>
                                    </p:animEffect>
                                  </p:childTnLst>
                                </p:cTn>
                              </p:par>
                              <p:par>
                                <p:cTn id="13" presetID="55"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3000" fill="hold"/>
                                        <p:tgtEl>
                                          <p:spTgt spid="3"/>
                                        </p:tgtEl>
                                        <p:attrNameLst>
                                          <p:attrName>ppt_w</p:attrName>
                                        </p:attrNameLst>
                                      </p:cBhvr>
                                      <p:tavLst>
                                        <p:tav tm="0">
                                          <p:val>
                                            <p:strVal val="#ppt_w*0.70"/>
                                          </p:val>
                                        </p:tav>
                                        <p:tav tm="100000">
                                          <p:val>
                                            <p:strVal val="#ppt_w"/>
                                          </p:val>
                                        </p:tav>
                                      </p:tavLst>
                                    </p:anim>
                                    <p:anim calcmode="lin" valueType="num">
                                      <p:cBhvr>
                                        <p:cTn id="16" dur="3000" fill="hold"/>
                                        <p:tgtEl>
                                          <p:spTgt spid="3"/>
                                        </p:tgtEl>
                                        <p:attrNameLst>
                                          <p:attrName>ppt_h</p:attrName>
                                        </p:attrNameLst>
                                      </p:cBhvr>
                                      <p:tavLst>
                                        <p:tav tm="0">
                                          <p:val>
                                            <p:strVal val="#ppt_h"/>
                                          </p:val>
                                        </p:tav>
                                        <p:tav tm="100000">
                                          <p:val>
                                            <p:strVal val="#ppt_h"/>
                                          </p:val>
                                        </p:tav>
                                      </p:tavLst>
                                    </p:anim>
                                    <p:animEffect transition="in" filter="fade">
                                      <p:cBhvr>
                                        <p:cTn id="17" dur="3000"/>
                                        <p:tgtEl>
                                          <p:spTgt spid="3"/>
                                        </p:tgtEl>
                                      </p:cBhvr>
                                    </p:animEffect>
                                  </p:childTnLst>
                                </p:cTn>
                              </p:par>
                            </p:childTnLst>
                          </p:cTn>
                        </p:par>
                        <p:par>
                          <p:cTn id="18" fill="hold">
                            <p:stCondLst>
                              <p:cond delay="3000"/>
                            </p:stCondLst>
                            <p:childTnLst>
                              <p:par>
                                <p:cTn id="19" presetID="55"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3000" fill="hold"/>
                                        <p:tgtEl>
                                          <p:spTgt spid="4"/>
                                        </p:tgtEl>
                                        <p:attrNameLst>
                                          <p:attrName>ppt_w</p:attrName>
                                        </p:attrNameLst>
                                      </p:cBhvr>
                                      <p:tavLst>
                                        <p:tav tm="0">
                                          <p:val>
                                            <p:strVal val="#ppt_w*0.70"/>
                                          </p:val>
                                        </p:tav>
                                        <p:tav tm="100000">
                                          <p:val>
                                            <p:strVal val="#ppt_w"/>
                                          </p:val>
                                        </p:tav>
                                      </p:tavLst>
                                    </p:anim>
                                    <p:anim calcmode="lin" valueType="num">
                                      <p:cBhvr>
                                        <p:cTn id="22" dur="3000" fill="hold"/>
                                        <p:tgtEl>
                                          <p:spTgt spid="4"/>
                                        </p:tgtEl>
                                        <p:attrNameLst>
                                          <p:attrName>ppt_h</p:attrName>
                                        </p:attrNameLst>
                                      </p:cBhvr>
                                      <p:tavLst>
                                        <p:tav tm="0">
                                          <p:val>
                                            <p:strVal val="#ppt_h"/>
                                          </p:val>
                                        </p:tav>
                                        <p:tav tm="100000">
                                          <p:val>
                                            <p:strVal val="#ppt_h"/>
                                          </p:val>
                                        </p:tav>
                                      </p:tavLst>
                                    </p:anim>
                                    <p:animEffect transition="in" filter="fade">
                                      <p:cBhvr>
                                        <p:cTn id="23" dur="3000"/>
                                        <p:tgtEl>
                                          <p:spTgt spid="4"/>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3000"/>
                                        <p:tgtEl>
                                          <p:spTgt spid="5"/>
                                        </p:tgtEl>
                                      </p:cBhvr>
                                    </p:animEffect>
                                  </p:childTnLst>
                                </p:cTn>
                              </p:par>
                            </p:childTnLst>
                          </p:cTn>
                        </p:par>
                        <p:par>
                          <p:cTn id="28" fill="hold">
                            <p:stCondLst>
                              <p:cond delay="9000"/>
                            </p:stCondLst>
                            <p:childTnLst>
                              <p:par>
                                <p:cTn id="29" presetID="55" presetClass="entr" presetSubtype="0" fill="hold" nodeType="afterEffect">
                                  <p:stCondLst>
                                    <p:cond delay="0"/>
                                  </p:stCondLst>
                                  <p:childTnLst>
                                    <p:set>
                                      <p:cBhvr>
                                        <p:cTn id="30" dur="1" fill="hold">
                                          <p:stCondLst>
                                            <p:cond delay="0"/>
                                          </p:stCondLst>
                                        </p:cTn>
                                        <p:tgtEl>
                                          <p:spTgt spid="43010"/>
                                        </p:tgtEl>
                                        <p:attrNameLst>
                                          <p:attrName>style.visibility</p:attrName>
                                        </p:attrNameLst>
                                      </p:cBhvr>
                                      <p:to>
                                        <p:strVal val="visible"/>
                                      </p:to>
                                    </p:set>
                                    <p:anim calcmode="lin" valueType="num">
                                      <p:cBhvr>
                                        <p:cTn id="31" dur="3000" fill="hold"/>
                                        <p:tgtEl>
                                          <p:spTgt spid="43010"/>
                                        </p:tgtEl>
                                        <p:attrNameLst>
                                          <p:attrName>ppt_w</p:attrName>
                                        </p:attrNameLst>
                                      </p:cBhvr>
                                      <p:tavLst>
                                        <p:tav tm="0">
                                          <p:val>
                                            <p:strVal val="#ppt_w*0.70"/>
                                          </p:val>
                                        </p:tav>
                                        <p:tav tm="100000">
                                          <p:val>
                                            <p:strVal val="#ppt_w"/>
                                          </p:val>
                                        </p:tav>
                                      </p:tavLst>
                                    </p:anim>
                                    <p:anim calcmode="lin" valueType="num">
                                      <p:cBhvr>
                                        <p:cTn id="32" dur="3000" fill="hold"/>
                                        <p:tgtEl>
                                          <p:spTgt spid="43010"/>
                                        </p:tgtEl>
                                        <p:attrNameLst>
                                          <p:attrName>ppt_h</p:attrName>
                                        </p:attrNameLst>
                                      </p:cBhvr>
                                      <p:tavLst>
                                        <p:tav tm="0">
                                          <p:val>
                                            <p:strVal val="#ppt_h"/>
                                          </p:val>
                                        </p:tav>
                                        <p:tav tm="100000">
                                          <p:val>
                                            <p:strVal val="#ppt_h"/>
                                          </p:val>
                                        </p:tav>
                                      </p:tavLst>
                                    </p:anim>
                                    <p:animEffect transition="in" filter="fade">
                                      <p:cBhvr>
                                        <p:cTn id="33" dur="3000"/>
                                        <p:tgtEl>
                                          <p:spTgt spid="430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C93AC34-F8A3-4E7A-9787-428D09620578}" type="slidenum">
              <a:rPr lang="en-US"/>
              <a:pPr>
                <a:defRPr/>
              </a:pPr>
              <a:t>74</a:t>
            </a:fld>
            <a:endParaRPr lang="en-US"/>
          </a:p>
        </p:txBody>
      </p:sp>
      <p:pic>
        <p:nvPicPr>
          <p:cNvPr id="45058" name="Picture 2" descr="Molly Pitcher.jpg"/>
          <p:cNvPicPr>
            <a:picLocks noChangeAspect="1"/>
          </p:cNvPicPr>
          <p:nvPr/>
        </p:nvPicPr>
        <p:blipFill>
          <a:blip r:embed="rId2" cstate="print"/>
          <a:srcRect/>
          <a:stretch>
            <a:fillRect/>
          </a:stretch>
        </p:blipFill>
        <p:spPr bwMode="auto">
          <a:xfrm>
            <a:off x="5791200" y="838200"/>
            <a:ext cx="3124200" cy="2267215"/>
          </a:xfrm>
          <a:prstGeom prst="rect">
            <a:avLst/>
          </a:prstGeom>
          <a:ln>
            <a:noFill/>
          </a:ln>
          <a:effectLst>
            <a:softEdge rad="112500"/>
          </a:effectLst>
        </p:spPr>
      </p:pic>
      <p:sp>
        <p:nvSpPr>
          <p:cNvPr id="4" name="Rectangle 3"/>
          <p:cNvSpPr/>
          <p:nvPr/>
        </p:nvSpPr>
        <p:spPr>
          <a:xfrm>
            <a:off x="3124200" y="304800"/>
            <a:ext cx="3703638" cy="708025"/>
          </a:xfrm>
          <a:prstGeom prst="rect">
            <a:avLst/>
          </a:prstGeom>
        </p:spPr>
        <p:txBody>
          <a:bodyPr wrap="none">
            <a:spAutoFit/>
          </a:bodyPr>
          <a:lstStyle/>
          <a:p>
            <a:pPr algn="ctr" fontAlgn="auto">
              <a:spcAft>
                <a:spcPts val="0"/>
              </a:spcAft>
              <a:defRPr/>
            </a:pPr>
            <a:r>
              <a:rPr lang="en-US" sz="4000" b="1" dirty="0">
                <a:solidFill>
                  <a:srgbClr val="FF0000"/>
                </a:solidFill>
                <a:effectLst>
                  <a:outerShdw blurRad="38100" dist="38100" dir="2700000" algn="tl">
                    <a:srgbClr val="000000">
                      <a:alpha val="43137"/>
                    </a:srgbClr>
                  </a:outerShdw>
                </a:effectLst>
                <a:latin typeface="Antique" pitchFamily="18" charset="0"/>
              </a:rPr>
              <a:t>“Molly Pitcher”</a:t>
            </a:r>
          </a:p>
        </p:txBody>
      </p:sp>
      <p:sp>
        <p:nvSpPr>
          <p:cNvPr id="5" name="TextBox 4"/>
          <p:cNvSpPr txBox="1">
            <a:spLocks noChangeArrowheads="1"/>
          </p:cNvSpPr>
          <p:nvPr/>
        </p:nvSpPr>
        <p:spPr bwMode="auto">
          <a:xfrm>
            <a:off x="381000" y="990600"/>
            <a:ext cx="5105400" cy="1917700"/>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Mary Hayes followed her husband to war.  He was a “cannoneer.” She helped wounded soldiers and carried water to cool down the cannons during the heat of battle.  </a:t>
            </a:r>
          </a:p>
        </p:txBody>
      </p:sp>
      <p:sp>
        <p:nvSpPr>
          <p:cNvPr id="6" name="TextBox 5"/>
          <p:cNvSpPr txBox="1">
            <a:spLocks noChangeArrowheads="1"/>
          </p:cNvSpPr>
          <p:nvPr/>
        </p:nvSpPr>
        <p:spPr bwMode="auto">
          <a:xfrm>
            <a:off x="304800" y="3429000"/>
            <a:ext cx="85344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When her husband fell during a battle, she took over the loading of the cannon! </a:t>
            </a:r>
          </a:p>
        </p:txBody>
      </p:sp>
      <p:pic>
        <p:nvPicPr>
          <p:cNvPr id="7" name="Picture 6" descr="Betsy Ross Flag.jpg"/>
          <p:cNvPicPr>
            <a:picLocks noChangeAspect="1"/>
          </p:cNvPicPr>
          <p:nvPr/>
        </p:nvPicPr>
        <p:blipFill>
          <a:blip r:embed="rId3" cstate="print"/>
          <a:stretch>
            <a:fillRect/>
          </a:stretch>
        </p:blipFill>
        <p:spPr>
          <a:xfrm>
            <a:off x="1371600" y="457200"/>
            <a:ext cx="533400" cy="279400"/>
          </a:xfrm>
          <a:prstGeom prst="rect">
            <a:avLst/>
          </a:prstGeom>
          <a:ln>
            <a:noFill/>
          </a:ln>
          <a:effectLst>
            <a:outerShdw blurRad="292100" dist="139700" dir="2700000" algn="tl" rotWithShape="0">
              <a:srgbClr val="333333">
                <a:alpha val="65000"/>
              </a:srgbClr>
            </a:outerShdw>
          </a:effectLst>
        </p:spPr>
      </p:pic>
      <p:sp>
        <p:nvSpPr>
          <p:cNvPr id="9" name="TextBox 8"/>
          <p:cNvSpPr txBox="1">
            <a:spLocks noChangeArrowheads="1"/>
          </p:cNvSpPr>
          <p:nvPr/>
        </p:nvSpPr>
        <p:spPr bwMode="auto">
          <a:xfrm>
            <a:off x="381000" y="2971800"/>
            <a:ext cx="6781800" cy="4619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 other soldiers called her “Molly Pitcher.”</a:t>
            </a:r>
          </a:p>
        </p:txBody>
      </p:sp>
      <p:sp>
        <p:nvSpPr>
          <p:cNvPr id="14" name="Rectangle 13"/>
          <p:cNvSpPr/>
          <p:nvPr/>
        </p:nvSpPr>
        <p:spPr>
          <a:xfrm>
            <a:off x="-371475" y="128587"/>
            <a:ext cx="3999172" cy="1447801"/>
          </a:xfrm>
          <a:prstGeom prst="rect">
            <a:avLst/>
          </a:prstGeom>
        </p:spPr>
        <p:txBody>
          <a:bodyPr spcFirstLastPara="1" wrap="none">
            <a:prstTxWarp prst="textArchUp">
              <a:avLst/>
            </a:prstTxWarp>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“Revolutionary Women”</a:t>
            </a:r>
          </a:p>
        </p:txBody>
      </p:sp>
      <p:pic>
        <p:nvPicPr>
          <p:cNvPr id="10"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 calcmode="lin" valueType="num">
                                      <p:cBhvr>
                                        <p:cTn id="10" dur="3000" fill="hold"/>
                                        <p:tgtEl>
                                          <p:spTgt spid="14">
                                            <p:txEl>
                                              <p:pRg st="0" end="0"/>
                                            </p:txEl>
                                          </p:spTgt>
                                        </p:tgtEl>
                                        <p:attrNameLst>
                                          <p:attrName>ppt_w</p:attrName>
                                        </p:attrNameLst>
                                      </p:cBhvr>
                                      <p:tavLst>
                                        <p:tav tm="0">
                                          <p:val>
                                            <p:strVal val="#ppt_w*0.70"/>
                                          </p:val>
                                        </p:tav>
                                        <p:tav tm="100000">
                                          <p:val>
                                            <p:strVal val="#ppt_w"/>
                                          </p:val>
                                        </p:tav>
                                      </p:tavLst>
                                    </p:anim>
                                    <p:anim calcmode="lin" valueType="num">
                                      <p:cBhvr>
                                        <p:cTn id="11" dur="3000" fill="hold"/>
                                        <p:tgtEl>
                                          <p:spTgt spid="14">
                                            <p:txEl>
                                              <p:pRg st="0" end="0"/>
                                            </p:txEl>
                                          </p:spTgt>
                                        </p:tgtEl>
                                        <p:attrNameLst>
                                          <p:attrName>ppt_h</p:attrName>
                                        </p:attrNameLst>
                                      </p:cBhvr>
                                      <p:tavLst>
                                        <p:tav tm="0">
                                          <p:val>
                                            <p:strVal val="#ppt_h"/>
                                          </p:val>
                                        </p:tav>
                                        <p:tav tm="100000">
                                          <p:val>
                                            <p:strVal val="#ppt_h"/>
                                          </p:val>
                                        </p:tav>
                                      </p:tavLst>
                                    </p:anim>
                                    <p:animEffect transition="in" filter="fade">
                                      <p:cBhvr>
                                        <p:cTn id="12" dur="3000"/>
                                        <p:tgtEl>
                                          <p:spTgt spid="14">
                                            <p:txEl>
                                              <p:pRg st="0" end="0"/>
                                            </p:txEl>
                                          </p:spTgt>
                                        </p:tgtEl>
                                      </p:cBhvr>
                                    </p:animEffect>
                                  </p:childTnLst>
                                </p:cTn>
                              </p:par>
                              <p:par>
                                <p:cTn id="13" presetID="55"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0" fill="hold"/>
                                        <p:tgtEl>
                                          <p:spTgt spid="7"/>
                                        </p:tgtEl>
                                        <p:attrNameLst>
                                          <p:attrName>ppt_w</p:attrName>
                                        </p:attrNameLst>
                                      </p:cBhvr>
                                      <p:tavLst>
                                        <p:tav tm="0">
                                          <p:val>
                                            <p:strVal val="#ppt_w*0.70"/>
                                          </p:val>
                                        </p:tav>
                                        <p:tav tm="100000">
                                          <p:val>
                                            <p:strVal val="#ppt_w"/>
                                          </p:val>
                                        </p:tav>
                                      </p:tavLst>
                                    </p:anim>
                                    <p:anim calcmode="lin" valueType="num">
                                      <p:cBhvr>
                                        <p:cTn id="16" dur="3000" fill="hold"/>
                                        <p:tgtEl>
                                          <p:spTgt spid="7"/>
                                        </p:tgtEl>
                                        <p:attrNameLst>
                                          <p:attrName>ppt_h</p:attrName>
                                        </p:attrNameLst>
                                      </p:cBhvr>
                                      <p:tavLst>
                                        <p:tav tm="0">
                                          <p:val>
                                            <p:strVal val="#ppt_h"/>
                                          </p:val>
                                        </p:tav>
                                        <p:tav tm="100000">
                                          <p:val>
                                            <p:strVal val="#ppt_h"/>
                                          </p:val>
                                        </p:tav>
                                      </p:tavLst>
                                    </p:anim>
                                    <p:animEffect transition="in" filter="fade">
                                      <p:cBhvr>
                                        <p:cTn id="17" dur="3000"/>
                                        <p:tgtEl>
                                          <p:spTgt spid="7"/>
                                        </p:tgtEl>
                                      </p:cBhvr>
                                    </p:animEffect>
                                  </p:childTnLst>
                                </p:cTn>
                              </p:par>
                            </p:childTnLst>
                          </p:cTn>
                        </p:par>
                        <p:par>
                          <p:cTn id="18" fill="hold">
                            <p:stCondLst>
                              <p:cond delay="3000"/>
                            </p:stCondLst>
                            <p:childTnLst>
                              <p:par>
                                <p:cTn id="19" presetID="55"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3000" fill="hold"/>
                                        <p:tgtEl>
                                          <p:spTgt spid="4"/>
                                        </p:tgtEl>
                                        <p:attrNameLst>
                                          <p:attrName>ppt_w</p:attrName>
                                        </p:attrNameLst>
                                      </p:cBhvr>
                                      <p:tavLst>
                                        <p:tav tm="0">
                                          <p:val>
                                            <p:strVal val="#ppt_w*0.70"/>
                                          </p:val>
                                        </p:tav>
                                        <p:tav tm="100000">
                                          <p:val>
                                            <p:strVal val="#ppt_w"/>
                                          </p:val>
                                        </p:tav>
                                      </p:tavLst>
                                    </p:anim>
                                    <p:anim calcmode="lin" valueType="num">
                                      <p:cBhvr>
                                        <p:cTn id="22" dur="3000" fill="hold"/>
                                        <p:tgtEl>
                                          <p:spTgt spid="4"/>
                                        </p:tgtEl>
                                        <p:attrNameLst>
                                          <p:attrName>ppt_h</p:attrName>
                                        </p:attrNameLst>
                                      </p:cBhvr>
                                      <p:tavLst>
                                        <p:tav tm="0">
                                          <p:val>
                                            <p:strVal val="#ppt_h"/>
                                          </p:val>
                                        </p:tav>
                                        <p:tav tm="100000">
                                          <p:val>
                                            <p:strVal val="#ppt_h"/>
                                          </p:val>
                                        </p:tav>
                                      </p:tavLst>
                                    </p:anim>
                                    <p:animEffect transition="in" filter="fade">
                                      <p:cBhvr>
                                        <p:cTn id="23" dur="3000"/>
                                        <p:tgtEl>
                                          <p:spTgt spid="4"/>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3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3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3000"/>
                                        <p:tgtEl>
                                          <p:spTgt spid="6"/>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45058"/>
                                        </p:tgtEl>
                                        <p:attrNameLst>
                                          <p:attrName>style.visibility</p:attrName>
                                        </p:attrNameLst>
                                      </p:cBhvr>
                                      <p:to>
                                        <p:strVal val="visible"/>
                                      </p:to>
                                    </p:set>
                                    <p:animEffect transition="in" filter="fade">
                                      <p:cBhvr>
                                        <p:cTn id="41" dur="3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53F931F-C595-4397-8F90-1D3039D8C817}" type="slidenum">
              <a:rPr lang="en-US"/>
              <a:pPr>
                <a:defRPr/>
              </a:pPr>
              <a:t>75</a:t>
            </a:fld>
            <a:endParaRPr lang="en-US"/>
          </a:p>
        </p:txBody>
      </p:sp>
      <p:sp>
        <p:nvSpPr>
          <p:cNvPr id="4" name="Rectangle 3"/>
          <p:cNvSpPr/>
          <p:nvPr/>
        </p:nvSpPr>
        <p:spPr>
          <a:xfrm>
            <a:off x="2728913" y="381000"/>
            <a:ext cx="2673350" cy="641350"/>
          </a:xfrm>
          <a:prstGeom prst="rect">
            <a:avLst/>
          </a:prstGeom>
        </p:spPr>
        <p:txBody>
          <a:bodyPr wrap="none">
            <a:spAutoFit/>
          </a:bodyPr>
          <a:lstStyle/>
          <a:p>
            <a:pPr algn="ctr">
              <a:defRPr/>
            </a:pPr>
            <a:r>
              <a:rPr lang="en-US" sz="3600" b="1">
                <a:solidFill>
                  <a:srgbClr val="FF0000"/>
                </a:solidFill>
                <a:effectLst>
                  <a:outerShdw blurRad="38100" dist="38100" dir="2700000" algn="tl">
                    <a:srgbClr val="000000"/>
                  </a:outerShdw>
                </a:effectLst>
                <a:latin typeface="Antique"/>
              </a:rPr>
              <a:t>Betsy Ross</a:t>
            </a:r>
          </a:p>
        </p:txBody>
      </p:sp>
      <p:sp>
        <p:nvSpPr>
          <p:cNvPr id="41989" name="TextBox 5"/>
          <p:cNvSpPr txBox="1">
            <a:spLocks noChangeArrowheads="1"/>
          </p:cNvSpPr>
          <p:nvPr/>
        </p:nvSpPr>
        <p:spPr bwMode="auto">
          <a:xfrm>
            <a:off x="381000" y="1143000"/>
            <a:ext cx="5029200" cy="830263"/>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Betsy Ross was a well known flag maker in Philadelphia.</a:t>
            </a:r>
          </a:p>
        </p:txBody>
      </p:sp>
      <p:sp>
        <p:nvSpPr>
          <p:cNvPr id="41992" name="TextBox 8"/>
          <p:cNvSpPr txBox="1">
            <a:spLocks noChangeArrowheads="1"/>
          </p:cNvSpPr>
          <p:nvPr/>
        </p:nvSpPr>
        <p:spPr bwMode="auto">
          <a:xfrm>
            <a:off x="381000" y="1981200"/>
            <a:ext cx="5410200" cy="822325"/>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It’s not known whether or not she actually made the first “American” flag.</a:t>
            </a:r>
          </a:p>
        </p:txBody>
      </p:sp>
      <p:sp>
        <p:nvSpPr>
          <p:cNvPr id="7" name="TextBox 8"/>
          <p:cNvSpPr txBox="1">
            <a:spLocks noChangeArrowheads="1"/>
          </p:cNvSpPr>
          <p:nvPr/>
        </p:nvSpPr>
        <p:spPr bwMode="auto">
          <a:xfrm>
            <a:off x="1981200" y="2895600"/>
            <a:ext cx="6400800" cy="1200329"/>
          </a:xfrm>
          <a:prstGeom prst="rect">
            <a:avLst/>
          </a:prstGeom>
          <a:noFill/>
          <a:ln w="9525">
            <a:noFill/>
            <a:miter lim="800000"/>
            <a:headEnd/>
            <a:tailEnd/>
          </a:ln>
        </p:spPr>
        <p:txBody>
          <a:bodyPr wrap="square">
            <a:spAutoFit/>
          </a:bodyPr>
          <a:lstStyle/>
          <a:p>
            <a:r>
              <a:rPr lang="en-US" sz="2400" b="1" dirty="0">
                <a:solidFill>
                  <a:srgbClr val="FF0000"/>
                </a:solidFill>
                <a:latin typeface="Calibri" pitchFamily="34" charset="0"/>
              </a:rPr>
              <a:t>Still, the American flag with the 13 stars arranged in a circular pattern has been given the nickname,  </a:t>
            </a:r>
            <a:r>
              <a:rPr lang="en-US" sz="2400" b="1" dirty="0">
                <a:solidFill>
                  <a:srgbClr val="FFFF00"/>
                </a:solidFill>
                <a:latin typeface="Calibri" pitchFamily="34" charset="0"/>
              </a:rPr>
              <a:t>“The Betsy Ross Flag.”</a:t>
            </a:r>
          </a:p>
        </p:txBody>
      </p:sp>
      <p:pic>
        <p:nvPicPr>
          <p:cNvPr id="9" name="Picture 8" descr="Betsy Ross 2.jpg"/>
          <p:cNvPicPr>
            <a:picLocks noChangeAspect="1"/>
          </p:cNvPicPr>
          <p:nvPr/>
        </p:nvPicPr>
        <p:blipFill>
          <a:blip r:embed="rId2" cstate="print"/>
          <a:srcRect/>
          <a:stretch>
            <a:fillRect/>
          </a:stretch>
        </p:blipFill>
        <p:spPr bwMode="auto">
          <a:xfrm>
            <a:off x="5410200" y="304800"/>
            <a:ext cx="3189288" cy="2151063"/>
          </a:xfrm>
          <a:prstGeom prst="rect">
            <a:avLst/>
          </a:prstGeom>
          <a:noFill/>
          <a:ln w="9525">
            <a:noFill/>
            <a:miter lim="800000"/>
            <a:headEnd/>
            <a:tailEnd/>
          </a:ln>
        </p:spPr>
      </p:pic>
      <p:sp>
        <p:nvSpPr>
          <p:cNvPr id="10" name="Rectangle 9"/>
          <p:cNvSpPr/>
          <p:nvPr/>
        </p:nvSpPr>
        <p:spPr>
          <a:xfrm>
            <a:off x="-228600" y="228600"/>
            <a:ext cx="3999172" cy="1447800"/>
          </a:xfrm>
          <a:prstGeom prst="rect">
            <a:avLst/>
          </a:prstGeom>
        </p:spPr>
        <p:txBody>
          <a:bodyPr spcFirstLastPara="1" wrap="none">
            <a:prstTxWarp prst="textArchUp">
              <a:avLst/>
            </a:prstTxWarp>
            <a:spAutoFit/>
          </a:bodyPr>
          <a:lstStyle/>
          <a:p>
            <a:pPr algn="ctr" fontAlgn="auto">
              <a:spcAft>
                <a:spcPts val="0"/>
              </a:spcAft>
              <a:defRPr/>
            </a:pPr>
            <a:r>
              <a:rPr lang="en-US" sz="2000" b="1" dirty="0">
                <a:solidFill>
                  <a:srgbClr val="FF0000"/>
                </a:solidFill>
                <a:effectLst>
                  <a:outerShdw blurRad="38100" dist="38100" dir="2700000" algn="tl">
                    <a:srgbClr val="000000">
                      <a:alpha val="43137"/>
                    </a:srgbClr>
                  </a:outerShdw>
                </a:effectLst>
                <a:latin typeface="Antique" pitchFamily="18" charset="0"/>
              </a:rPr>
              <a:t>“Revolutionary Women”</a:t>
            </a:r>
          </a:p>
        </p:txBody>
      </p:sp>
      <p:pic>
        <p:nvPicPr>
          <p:cNvPr id="11" name="Picture 10" descr="Betsy Ross Flag.jpg"/>
          <p:cNvPicPr>
            <a:picLocks noChangeAspect="1"/>
          </p:cNvPicPr>
          <p:nvPr/>
        </p:nvPicPr>
        <p:blipFill>
          <a:blip r:embed="rId3" cstate="print"/>
          <a:stretch>
            <a:fillRect/>
          </a:stretch>
        </p:blipFill>
        <p:spPr>
          <a:xfrm>
            <a:off x="1524000" y="381000"/>
            <a:ext cx="533400" cy="279400"/>
          </a:xfrm>
          <a:prstGeom prst="rect">
            <a:avLst/>
          </a:prstGeom>
          <a:ln>
            <a:noFill/>
          </a:ln>
          <a:effectLst>
            <a:outerShdw blurRad="292100" dist="139700" dir="2700000" algn="tl" rotWithShape="0">
              <a:srgbClr val="333333">
                <a:alpha val="65000"/>
              </a:srgbClr>
            </a:outerShdw>
          </a:effectLst>
        </p:spPr>
      </p:pic>
      <p:pic>
        <p:nvPicPr>
          <p:cNvPr id="13" name="Picture 6" descr="http://www.cksinfo.com/clipart/office/supplies/notesandmemos/note.png"/>
          <p:cNvPicPr>
            <a:picLocks noChangeAspect="1" noChangeArrowheads="1"/>
          </p:cNvPicPr>
          <p:nvPr/>
        </p:nvPicPr>
        <p:blipFill>
          <a:blip r:embed="rId4" cstate="print"/>
          <a:srcRect/>
          <a:stretch>
            <a:fillRect/>
          </a:stretch>
        </p:blipFill>
        <p:spPr bwMode="auto">
          <a:xfrm>
            <a:off x="1295400" y="31242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7251193" y="5770178"/>
            <a:ext cx="914400" cy="369332"/>
          </a:xfrm>
          <a:prstGeom prst="rect">
            <a:avLst/>
          </a:prstGeom>
          <a:solidFill>
            <a:schemeClr val="bg1"/>
          </a:solidFill>
        </p:spPr>
        <p:txBody>
          <a:bodyPr wrap="square" rtlCol="0">
            <a:spAutoFit/>
          </a:bodyPr>
          <a:lstStyle/>
          <a:p>
            <a:r>
              <a:rPr lang="en-US" b="1" dirty="0" smtClean="0">
                <a:latin typeface="+mn-lt"/>
              </a:rPr>
              <a:t>QUIZ 4</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3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1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strVal val="#ppt_w*0.70"/>
                                          </p:val>
                                        </p:tav>
                                        <p:tav tm="100000">
                                          <p:val>
                                            <p:strVal val="#ppt_w"/>
                                          </p:val>
                                        </p:tav>
                                      </p:tavLst>
                                    </p:anim>
                                    <p:anim calcmode="lin" valueType="num">
                                      <p:cBhvr>
                                        <p:cTn id="13" dur="3000" fill="hold"/>
                                        <p:tgtEl>
                                          <p:spTgt spid="11"/>
                                        </p:tgtEl>
                                        <p:attrNameLst>
                                          <p:attrName>ppt_h</p:attrName>
                                        </p:attrNameLst>
                                      </p:cBhvr>
                                      <p:tavLst>
                                        <p:tav tm="0">
                                          <p:val>
                                            <p:strVal val="#ppt_h"/>
                                          </p:val>
                                        </p:tav>
                                        <p:tav tm="100000">
                                          <p:val>
                                            <p:strVal val="#ppt_h"/>
                                          </p:val>
                                        </p:tav>
                                      </p:tavLst>
                                    </p:anim>
                                    <p:animEffect transition="in" filter="fade">
                                      <p:cBhvr>
                                        <p:cTn id="14" dur="3000"/>
                                        <p:tgtEl>
                                          <p:spTgt spid="11"/>
                                        </p:tgtEl>
                                      </p:cBhvr>
                                    </p:animEffec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3000" fill="hold"/>
                                        <p:tgtEl>
                                          <p:spTgt spid="4"/>
                                        </p:tgtEl>
                                        <p:attrNameLst>
                                          <p:attrName>ppt_w</p:attrName>
                                        </p:attrNameLst>
                                      </p:cBhvr>
                                      <p:tavLst>
                                        <p:tav tm="0">
                                          <p:val>
                                            <p:strVal val="#ppt_w*0.70"/>
                                          </p:val>
                                        </p:tav>
                                        <p:tav tm="100000">
                                          <p:val>
                                            <p:strVal val="#ppt_w"/>
                                          </p:val>
                                        </p:tav>
                                      </p:tavLst>
                                    </p:anim>
                                    <p:anim calcmode="lin" valueType="num">
                                      <p:cBhvr>
                                        <p:cTn id="19" dur="3000" fill="hold"/>
                                        <p:tgtEl>
                                          <p:spTgt spid="4"/>
                                        </p:tgtEl>
                                        <p:attrNameLst>
                                          <p:attrName>ppt_h</p:attrName>
                                        </p:attrNameLst>
                                      </p:cBhvr>
                                      <p:tavLst>
                                        <p:tav tm="0">
                                          <p:val>
                                            <p:strVal val="#ppt_h"/>
                                          </p:val>
                                        </p:tav>
                                        <p:tav tm="100000">
                                          <p:val>
                                            <p:strVal val="#ppt_h"/>
                                          </p:val>
                                        </p:tav>
                                      </p:tavLst>
                                    </p:anim>
                                    <p:animEffect transition="in" filter="fade">
                                      <p:cBhvr>
                                        <p:cTn id="20" dur="3000"/>
                                        <p:tgtEl>
                                          <p:spTgt spid="4"/>
                                        </p:tgtEl>
                                      </p:cBhvr>
                                    </p:animEffect>
                                  </p:childTnLst>
                                </p:cTn>
                              </p:par>
                              <p:par>
                                <p:cTn id="21" presetID="55"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3000" fill="hold"/>
                                        <p:tgtEl>
                                          <p:spTgt spid="9"/>
                                        </p:tgtEl>
                                        <p:attrNameLst>
                                          <p:attrName>ppt_w</p:attrName>
                                        </p:attrNameLst>
                                      </p:cBhvr>
                                      <p:tavLst>
                                        <p:tav tm="0">
                                          <p:val>
                                            <p:strVal val="#ppt_w*0.70"/>
                                          </p:val>
                                        </p:tav>
                                        <p:tav tm="100000">
                                          <p:val>
                                            <p:strVal val="#ppt_w"/>
                                          </p:val>
                                        </p:tav>
                                      </p:tavLst>
                                    </p:anim>
                                    <p:anim calcmode="lin" valueType="num">
                                      <p:cBhvr>
                                        <p:cTn id="24" dur="3000" fill="hold"/>
                                        <p:tgtEl>
                                          <p:spTgt spid="9"/>
                                        </p:tgtEl>
                                        <p:attrNameLst>
                                          <p:attrName>ppt_h</p:attrName>
                                        </p:attrNameLst>
                                      </p:cBhvr>
                                      <p:tavLst>
                                        <p:tav tm="0">
                                          <p:val>
                                            <p:strVal val="#ppt_h"/>
                                          </p:val>
                                        </p:tav>
                                        <p:tav tm="100000">
                                          <p:val>
                                            <p:strVal val="#ppt_h"/>
                                          </p:val>
                                        </p:tav>
                                      </p:tavLst>
                                    </p:anim>
                                    <p:animEffect transition="in" filter="fade">
                                      <p:cBhvr>
                                        <p:cTn id="25" dur="3000"/>
                                        <p:tgtEl>
                                          <p:spTgt spid="9"/>
                                        </p:tgtEl>
                                      </p:cBhvr>
                                    </p:animEffect>
                                  </p:childTnLst>
                                </p:cTn>
                              </p:par>
                            </p:childTnLst>
                          </p:cTn>
                        </p:par>
                        <p:par>
                          <p:cTn id="26" fill="hold">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41989"/>
                                        </p:tgtEl>
                                        <p:attrNameLst>
                                          <p:attrName>style.visibility</p:attrName>
                                        </p:attrNameLst>
                                      </p:cBhvr>
                                      <p:to>
                                        <p:strVal val="visible"/>
                                      </p:to>
                                    </p:set>
                                    <p:animEffect transition="in" filter="fade">
                                      <p:cBhvr>
                                        <p:cTn id="29" dur="3000"/>
                                        <p:tgtEl>
                                          <p:spTgt spid="4198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992"/>
                                        </p:tgtEl>
                                        <p:attrNameLst>
                                          <p:attrName>style.visibility</p:attrName>
                                        </p:attrNameLst>
                                      </p:cBhvr>
                                      <p:to>
                                        <p:strVal val="visible"/>
                                      </p:to>
                                    </p:set>
                                    <p:animEffect transition="in" filter="fade">
                                      <p:cBhvr>
                                        <p:cTn id="34" dur="3000"/>
                                        <p:tgtEl>
                                          <p:spTgt spid="4199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1989" grpId="0"/>
      <p:bldP spid="41992"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68B6E775-750C-47E2-81F7-4F83D9FF1493}" type="slidenum">
              <a:rPr lang="en-US"/>
              <a:pPr>
                <a:defRPr/>
              </a:pPr>
              <a:t>76</a:t>
            </a:fld>
            <a:endParaRPr lang="en-US"/>
          </a:p>
        </p:txBody>
      </p:sp>
      <p:sp>
        <p:nvSpPr>
          <p:cNvPr id="5" name="Rectangle 4"/>
          <p:cNvSpPr/>
          <p:nvPr/>
        </p:nvSpPr>
        <p:spPr>
          <a:xfrm>
            <a:off x="0" y="0"/>
            <a:ext cx="6858000" cy="708025"/>
          </a:xfrm>
          <a:prstGeom prst="rect">
            <a:avLst/>
          </a:prstGeom>
        </p:spPr>
        <p:txBody>
          <a:bodyPr>
            <a:spAutoFit/>
          </a:bodyPr>
          <a:lstStyle/>
          <a:p>
            <a:pPr algn="ctr">
              <a:defRPr/>
            </a:pPr>
            <a:r>
              <a:rPr lang="en-US" sz="4000" b="1" dirty="0">
                <a:solidFill>
                  <a:srgbClr val="FF0000"/>
                </a:solidFill>
                <a:effectLst>
                  <a:outerShdw blurRad="38100" dist="38100" dir="2700000" algn="tl">
                    <a:srgbClr val="000000"/>
                  </a:outerShdw>
                </a:effectLst>
                <a:latin typeface="Antique"/>
              </a:rPr>
              <a:t>African Americans</a:t>
            </a:r>
            <a:endParaRPr lang="en-US" sz="4000" dirty="0">
              <a:solidFill>
                <a:srgbClr val="FF0000"/>
              </a:solidFill>
              <a:latin typeface="Calibri" pitchFamily="34" charset="0"/>
            </a:endParaRPr>
          </a:p>
        </p:txBody>
      </p:sp>
      <p:sp>
        <p:nvSpPr>
          <p:cNvPr id="7" name="TextBox 6"/>
          <p:cNvSpPr txBox="1">
            <a:spLocks noChangeArrowheads="1"/>
          </p:cNvSpPr>
          <p:nvPr/>
        </p:nvSpPr>
        <p:spPr bwMode="auto">
          <a:xfrm>
            <a:off x="533400" y="685800"/>
            <a:ext cx="62484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cs typeface="Arial" charset="0"/>
              </a:rPr>
              <a:t>Nearly </a:t>
            </a:r>
            <a:r>
              <a:rPr lang="en-US" sz="2400" b="1" dirty="0">
                <a:solidFill>
                  <a:srgbClr val="FF0000"/>
                </a:solidFill>
                <a:latin typeface="+mn-lt"/>
                <a:cs typeface="Arial" charset="0"/>
              </a:rPr>
              <a:t>5,000 </a:t>
            </a:r>
            <a:r>
              <a:rPr lang="en-US" sz="2400" b="1" dirty="0">
                <a:solidFill>
                  <a:srgbClr val="FFFFFF"/>
                </a:solidFill>
                <a:latin typeface="+mn-lt"/>
                <a:cs typeface="Arial" charset="0"/>
              </a:rPr>
              <a:t>African Americans fought on the American side during the war.</a:t>
            </a:r>
          </a:p>
        </p:txBody>
      </p:sp>
      <p:sp>
        <p:nvSpPr>
          <p:cNvPr id="8" name="TextBox 7"/>
          <p:cNvSpPr txBox="1">
            <a:spLocks noChangeArrowheads="1"/>
          </p:cNvSpPr>
          <p:nvPr/>
        </p:nvSpPr>
        <p:spPr bwMode="auto">
          <a:xfrm>
            <a:off x="0" y="2362200"/>
            <a:ext cx="71628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cs typeface="Arial" charset="0"/>
              </a:rPr>
              <a:t>They believed in the Patriot cause as much as anyone.</a:t>
            </a:r>
          </a:p>
        </p:txBody>
      </p:sp>
      <p:sp>
        <p:nvSpPr>
          <p:cNvPr id="9" name="TextBox 8"/>
          <p:cNvSpPr txBox="1">
            <a:spLocks noChangeArrowheads="1"/>
          </p:cNvSpPr>
          <p:nvPr/>
        </p:nvSpPr>
        <p:spPr bwMode="auto">
          <a:xfrm>
            <a:off x="228600" y="2895600"/>
            <a:ext cx="8382000" cy="830263"/>
          </a:xfrm>
          <a:prstGeom prst="rect">
            <a:avLst/>
          </a:prstGeom>
          <a:noFill/>
          <a:ln w="9525">
            <a:noFill/>
            <a:miter lim="800000"/>
            <a:headEnd/>
            <a:tailEnd/>
          </a:ln>
        </p:spPr>
        <p:txBody>
          <a:bodyPr>
            <a:spAutoFit/>
          </a:bodyPr>
          <a:lstStyle/>
          <a:p>
            <a:pPr>
              <a:defRPr/>
            </a:pPr>
            <a:r>
              <a:rPr lang="en-US" sz="2400" b="1" dirty="0">
                <a:solidFill>
                  <a:srgbClr val="FFFF00"/>
                </a:solidFill>
                <a:latin typeface="+mn-lt"/>
                <a:cs typeface="Arial" charset="0"/>
              </a:rPr>
              <a:t>They received soldier’s pay and if they fought for one year they were given their freedom!</a:t>
            </a:r>
          </a:p>
        </p:txBody>
      </p:sp>
      <p:pic>
        <p:nvPicPr>
          <p:cNvPr id="49160" name="Picture 8" descr="African American 2"/>
          <p:cNvPicPr>
            <a:picLocks noChangeAspect="1" noChangeArrowheads="1"/>
          </p:cNvPicPr>
          <p:nvPr/>
        </p:nvPicPr>
        <p:blipFill>
          <a:blip r:embed="rId2" cstate="print"/>
          <a:srcRect/>
          <a:stretch>
            <a:fillRect/>
          </a:stretch>
        </p:blipFill>
        <p:spPr bwMode="auto">
          <a:xfrm>
            <a:off x="7010400" y="228600"/>
            <a:ext cx="1820863" cy="2390775"/>
          </a:xfrm>
          <a:prstGeom prst="ellipse">
            <a:avLst/>
          </a:prstGeom>
          <a:noFill/>
          <a:ln w="9525">
            <a:noFill/>
            <a:miter lim="800000"/>
            <a:headEnd/>
            <a:tailEnd/>
          </a:ln>
        </p:spPr>
      </p:pic>
      <p:sp>
        <p:nvSpPr>
          <p:cNvPr id="10" name="TextBox 9"/>
          <p:cNvSpPr txBox="1">
            <a:spLocks noChangeArrowheads="1"/>
          </p:cNvSpPr>
          <p:nvPr/>
        </p:nvSpPr>
        <p:spPr bwMode="auto">
          <a:xfrm>
            <a:off x="228600" y="1524000"/>
            <a:ext cx="67818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Among them were </a:t>
            </a:r>
            <a:r>
              <a:rPr lang="en-US" sz="2400" b="1" dirty="0" err="1">
                <a:solidFill>
                  <a:srgbClr val="FFFF00"/>
                </a:solidFill>
                <a:latin typeface="+mn-lt"/>
              </a:rPr>
              <a:t>Lemuel</a:t>
            </a:r>
            <a:r>
              <a:rPr lang="en-US" sz="2400" b="1" dirty="0">
                <a:solidFill>
                  <a:srgbClr val="FFFF00"/>
                </a:solidFill>
                <a:latin typeface="+mn-lt"/>
              </a:rPr>
              <a:t> Hayes </a:t>
            </a:r>
            <a:r>
              <a:rPr lang="en-US" sz="2400" b="1" dirty="0">
                <a:solidFill>
                  <a:srgbClr val="FFFFFF"/>
                </a:solidFill>
                <a:latin typeface="+mn-lt"/>
              </a:rPr>
              <a:t>and </a:t>
            </a:r>
            <a:r>
              <a:rPr lang="en-US" sz="2400" b="1" dirty="0">
                <a:solidFill>
                  <a:srgbClr val="FFFF00"/>
                </a:solidFill>
                <a:latin typeface="+mn-lt"/>
              </a:rPr>
              <a:t>Peter Salem</a:t>
            </a:r>
            <a:r>
              <a:rPr lang="en-US" sz="2400" b="1" dirty="0">
                <a:solidFill>
                  <a:srgbClr val="FFFFFF"/>
                </a:solidFill>
                <a:latin typeface="+mn-lt"/>
              </a:rPr>
              <a:t>, who stood against the British at Concord!</a:t>
            </a:r>
          </a:p>
        </p:txBody>
      </p:sp>
      <p:pic>
        <p:nvPicPr>
          <p:cNvPr id="4" name="Picture 3" descr="Betsy Ross Flag.jpg"/>
          <p:cNvPicPr>
            <a:picLocks noChangeAspect="1"/>
          </p:cNvPicPr>
          <p:nvPr/>
        </p:nvPicPr>
        <p:blipFill>
          <a:blip r:embed="rId3" cstate="print"/>
          <a:stretch>
            <a:fillRect/>
          </a:stretch>
        </p:blipFill>
        <p:spPr>
          <a:xfrm>
            <a:off x="7620000" y="2286000"/>
            <a:ext cx="1138238" cy="596900"/>
          </a:xfrm>
          <a:prstGeom prst="rect">
            <a:avLst/>
          </a:prstGeom>
          <a:ln>
            <a:noFill/>
          </a:ln>
          <a:effectLst>
            <a:outerShdw blurRad="292100" dist="139700" dir="2700000" algn="tl" rotWithShape="0">
              <a:srgbClr val="333333">
                <a:alpha val="65000"/>
              </a:srgbClr>
            </a:outerShdw>
          </a:effectLst>
        </p:spPr>
      </p:pic>
      <p:pic>
        <p:nvPicPr>
          <p:cNvPr id="12"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strVal val="#ppt_w*0.70"/>
                                          </p:val>
                                        </p:tav>
                                        <p:tav tm="100000">
                                          <p:val>
                                            <p:strVal val="#ppt_w"/>
                                          </p:val>
                                        </p:tav>
                                      </p:tavLst>
                                    </p:anim>
                                    <p:anim calcmode="lin" valueType="num">
                                      <p:cBhvr>
                                        <p:cTn id="11" dur="3000" fill="hold"/>
                                        <p:tgtEl>
                                          <p:spTgt spid="5"/>
                                        </p:tgtEl>
                                        <p:attrNameLst>
                                          <p:attrName>ppt_h</p:attrName>
                                        </p:attrNameLst>
                                      </p:cBhvr>
                                      <p:tavLst>
                                        <p:tav tm="0">
                                          <p:val>
                                            <p:strVal val="#ppt_h"/>
                                          </p:val>
                                        </p:tav>
                                        <p:tav tm="100000">
                                          <p:val>
                                            <p:strVal val="#ppt_h"/>
                                          </p:val>
                                        </p:tav>
                                      </p:tavLst>
                                    </p:anim>
                                    <p:animEffect transition="in" filter="fade">
                                      <p:cBhvr>
                                        <p:cTn id="12" dur="3000"/>
                                        <p:tgtEl>
                                          <p:spTgt spid="5"/>
                                        </p:tgtEl>
                                      </p:cBhvr>
                                    </p:animEffect>
                                  </p:childTnLst>
                                </p:cTn>
                              </p:par>
                              <p:par>
                                <p:cTn id="13" presetID="55"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 fill="hold"/>
                                        <p:tgtEl>
                                          <p:spTgt spid="4"/>
                                        </p:tgtEl>
                                        <p:attrNameLst>
                                          <p:attrName>ppt_w</p:attrName>
                                        </p:attrNameLst>
                                      </p:cBhvr>
                                      <p:tavLst>
                                        <p:tav tm="0">
                                          <p:val>
                                            <p:strVal val="#ppt_w*0.70"/>
                                          </p:val>
                                        </p:tav>
                                        <p:tav tm="100000">
                                          <p:val>
                                            <p:strVal val="#ppt_w"/>
                                          </p:val>
                                        </p:tav>
                                      </p:tavLst>
                                    </p:anim>
                                    <p:anim calcmode="lin" valueType="num">
                                      <p:cBhvr>
                                        <p:cTn id="16" dur="3000" fill="hold"/>
                                        <p:tgtEl>
                                          <p:spTgt spid="4"/>
                                        </p:tgtEl>
                                        <p:attrNameLst>
                                          <p:attrName>ppt_h</p:attrName>
                                        </p:attrNameLst>
                                      </p:cBhvr>
                                      <p:tavLst>
                                        <p:tav tm="0">
                                          <p:val>
                                            <p:strVal val="#ppt_h"/>
                                          </p:val>
                                        </p:tav>
                                        <p:tav tm="100000">
                                          <p:val>
                                            <p:strVal val="#ppt_h"/>
                                          </p:val>
                                        </p:tav>
                                      </p:tavLst>
                                    </p:anim>
                                    <p:animEffect transition="in" filter="fade">
                                      <p:cBhvr>
                                        <p:cTn id="17" dur="3000"/>
                                        <p:tgtEl>
                                          <p:spTgt spid="4"/>
                                        </p:tgtEl>
                                      </p:cBhvr>
                                    </p:animEffect>
                                  </p:childTnLst>
                                </p:cTn>
                              </p:par>
                              <p:par>
                                <p:cTn id="18" presetID="55" presetClass="entr" presetSubtype="0" fill="hold" nodeType="withEffect">
                                  <p:stCondLst>
                                    <p:cond delay="0"/>
                                  </p:stCondLst>
                                  <p:childTnLst>
                                    <p:set>
                                      <p:cBhvr>
                                        <p:cTn id="19" dur="1" fill="hold">
                                          <p:stCondLst>
                                            <p:cond delay="0"/>
                                          </p:stCondLst>
                                        </p:cTn>
                                        <p:tgtEl>
                                          <p:spTgt spid="49160"/>
                                        </p:tgtEl>
                                        <p:attrNameLst>
                                          <p:attrName>style.visibility</p:attrName>
                                        </p:attrNameLst>
                                      </p:cBhvr>
                                      <p:to>
                                        <p:strVal val="visible"/>
                                      </p:to>
                                    </p:set>
                                    <p:anim calcmode="lin" valueType="num">
                                      <p:cBhvr>
                                        <p:cTn id="20" dur="3000" fill="hold"/>
                                        <p:tgtEl>
                                          <p:spTgt spid="49160"/>
                                        </p:tgtEl>
                                        <p:attrNameLst>
                                          <p:attrName>ppt_w</p:attrName>
                                        </p:attrNameLst>
                                      </p:cBhvr>
                                      <p:tavLst>
                                        <p:tav tm="0">
                                          <p:val>
                                            <p:strVal val="#ppt_w*0.70"/>
                                          </p:val>
                                        </p:tav>
                                        <p:tav tm="100000">
                                          <p:val>
                                            <p:strVal val="#ppt_w"/>
                                          </p:val>
                                        </p:tav>
                                      </p:tavLst>
                                    </p:anim>
                                    <p:anim calcmode="lin" valueType="num">
                                      <p:cBhvr>
                                        <p:cTn id="21" dur="3000" fill="hold"/>
                                        <p:tgtEl>
                                          <p:spTgt spid="49160"/>
                                        </p:tgtEl>
                                        <p:attrNameLst>
                                          <p:attrName>ppt_h</p:attrName>
                                        </p:attrNameLst>
                                      </p:cBhvr>
                                      <p:tavLst>
                                        <p:tav tm="0">
                                          <p:val>
                                            <p:strVal val="#ppt_h"/>
                                          </p:val>
                                        </p:tav>
                                        <p:tav tm="100000">
                                          <p:val>
                                            <p:strVal val="#ppt_h"/>
                                          </p:val>
                                        </p:tav>
                                      </p:tavLst>
                                    </p:anim>
                                    <p:animEffect transition="in" filter="fade">
                                      <p:cBhvr>
                                        <p:cTn id="22" dur="3000"/>
                                        <p:tgtEl>
                                          <p:spTgt spid="49160"/>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3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3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D45A7063-D5AF-4504-8FF8-4B44E6B6CF05}" type="slidenum">
              <a:rPr lang="en-US"/>
              <a:pPr>
                <a:defRPr/>
              </a:pPr>
              <a:t>77</a:t>
            </a:fld>
            <a:endParaRPr lang="en-US"/>
          </a:p>
        </p:txBody>
      </p:sp>
      <p:pic>
        <p:nvPicPr>
          <p:cNvPr id="47106" name="Picture 2" descr="Lafayette.bmp"/>
          <p:cNvPicPr>
            <a:picLocks noChangeAspect="1"/>
          </p:cNvPicPr>
          <p:nvPr/>
        </p:nvPicPr>
        <p:blipFill>
          <a:blip r:embed="rId2" cstate="print"/>
          <a:srcRect b="8098"/>
          <a:stretch>
            <a:fillRect/>
          </a:stretch>
        </p:blipFill>
        <p:spPr bwMode="auto">
          <a:xfrm>
            <a:off x="7391234" y="762000"/>
            <a:ext cx="1524165" cy="1828800"/>
          </a:xfrm>
          <a:prstGeom prst="ellipse">
            <a:avLst/>
          </a:prstGeom>
          <a:ln>
            <a:noFill/>
          </a:ln>
          <a:effectLst>
            <a:outerShdw blurRad="292100" dist="139700" dir="2700000" algn="tl" rotWithShape="0">
              <a:srgbClr val="333333">
                <a:alpha val="65000"/>
              </a:srgbClr>
            </a:outerShdw>
          </a:effectLst>
        </p:spPr>
      </p:pic>
      <p:sp>
        <p:nvSpPr>
          <p:cNvPr id="4" name="Rectangle 3"/>
          <p:cNvSpPr/>
          <p:nvPr/>
        </p:nvSpPr>
        <p:spPr>
          <a:xfrm>
            <a:off x="0" y="228600"/>
            <a:ext cx="6858000" cy="579438"/>
          </a:xfrm>
          <a:prstGeom prst="rect">
            <a:avLst/>
          </a:prstGeom>
        </p:spPr>
        <p:txBody>
          <a:bodyPr>
            <a:spAutoFit/>
          </a:bodyPr>
          <a:lstStyle/>
          <a:p>
            <a:pPr algn="ctr">
              <a:defRPr/>
            </a:pPr>
            <a:r>
              <a:rPr lang="en-US" sz="3200" b="1">
                <a:solidFill>
                  <a:srgbClr val="FF0000"/>
                </a:solidFill>
                <a:effectLst>
                  <a:outerShdw blurRad="38100" dist="38100" dir="2700000" algn="tl">
                    <a:srgbClr val="000000"/>
                  </a:outerShdw>
                </a:effectLst>
                <a:latin typeface="Antique"/>
              </a:rPr>
              <a:t>The Marquis de Lafayette</a:t>
            </a:r>
          </a:p>
        </p:txBody>
      </p:sp>
      <p:pic>
        <p:nvPicPr>
          <p:cNvPr id="5" name="Picture 4" descr="Betsy Ross Flag.jpg"/>
          <p:cNvPicPr>
            <a:picLocks noChangeAspect="1"/>
          </p:cNvPicPr>
          <p:nvPr/>
        </p:nvPicPr>
        <p:blipFill>
          <a:blip r:embed="rId3" cstate="print"/>
          <a:stretch>
            <a:fillRect/>
          </a:stretch>
        </p:blipFill>
        <p:spPr>
          <a:xfrm>
            <a:off x="6934200" y="228600"/>
            <a:ext cx="1138238" cy="596900"/>
          </a:xfrm>
          <a:prstGeom prst="rect">
            <a:avLst/>
          </a:prstGeom>
          <a:ln>
            <a:noFill/>
          </a:ln>
          <a:effectLst>
            <a:outerShdw blurRad="292100" dist="139700" dir="2700000" algn="tl" rotWithShape="0">
              <a:srgbClr val="333333">
                <a:alpha val="65000"/>
              </a:srgbClr>
            </a:outerShdw>
          </a:effectLst>
        </p:spPr>
      </p:pic>
      <p:sp>
        <p:nvSpPr>
          <p:cNvPr id="57349" name="TextBox 5"/>
          <p:cNvSpPr txBox="1">
            <a:spLocks noChangeArrowheads="1"/>
          </p:cNvSpPr>
          <p:nvPr/>
        </p:nvSpPr>
        <p:spPr bwMode="auto">
          <a:xfrm>
            <a:off x="381000" y="990600"/>
            <a:ext cx="60198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He was 19 years old and a member of a wealthy French family.</a:t>
            </a:r>
          </a:p>
        </p:txBody>
      </p:sp>
      <p:sp>
        <p:nvSpPr>
          <p:cNvPr id="57352" name="TextBox 8"/>
          <p:cNvSpPr txBox="1">
            <a:spLocks noChangeArrowheads="1"/>
          </p:cNvSpPr>
          <p:nvPr/>
        </p:nvSpPr>
        <p:spPr bwMode="auto">
          <a:xfrm>
            <a:off x="381000" y="1828800"/>
            <a:ext cx="6096000" cy="4619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He admired America’s fight for freedom.</a:t>
            </a:r>
          </a:p>
        </p:txBody>
      </p:sp>
      <p:sp>
        <p:nvSpPr>
          <p:cNvPr id="57353" name="TextBox 9"/>
          <p:cNvSpPr txBox="1">
            <a:spLocks noChangeArrowheads="1"/>
          </p:cNvSpPr>
          <p:nvPr/>
        </p:nvSpPr>
        <p:spPr bwMode="auto">
          <a:xfrm>
            <a:off x="381000" y="2362200"/>
            <a:ext cx="8001000" cy="12001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Louis XIV, King of France, did not want his country to get involved in the war until America could prove itself on the battlefield.</a:t>
            </a:r>
          </a:p>
        </p:txBody>
      </p:sp>
      <p:sp>
        <p:nvSpPr>
          <p:cNvPr id="57354" name="TextBox 10"/>
          <p:cNvSpPr txBox="1">
            <a:spLocks noChangeArrowheads="1"/>
          </p:cNvSpPr>
          <p:nvPr/>
        </p:nvSpPr>
        <p:spPr bwMode="auto">
          <a:xfrm>
            <a:off x="1828800" y="3657600"/>
            <a:ext cx="6858000" cy="8302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Lafayette defied his king, bringing a ship and money to help the Patriot cause!</a:t>
            </a:r>
          </a:p>
        </p:txBody>
      </p:sp>
      <p:pic>
        <p:nvPicPr>
          <p:cNvPr id="11" name="Picture 10" descr="Fleur de Lis.jpg"/>
          <p:cNvPicPr>
            <a:picLocks noChangeAspect="1"/>
          </p:cNvPicPr>
          <p:nvPr/>
        </p:nvPicPr>
        <p:blipFill>
          <a:blip r:embed="rId4" cstate="print"/>
          <a:srcRect/>
          <a:stretch>
            <a:fillRect/>
          </a:stretch>
        </p:blipFill>
        <p:spPr bwMode="auto">
          <a:xfrm>
            <a:off x="8153400" y="2057400"/>
            <a:ext cx="688975" cy="457200"/>
          </a:xfrm>
          <a:prstGeom prst="rect">
            <a:avLst/>
          </a:prstGeom>
          <a:noFill/>
          <a:ln w="9525">
            <a:noFill/>
            <a:miter lim="800000"/>
            <a:headEnd/>
            <a:tailEnd/>
          </a:ln>
        </p:spPr>
      </p:pic>
      <p:pic>
        <p:nvPicPr>
          <p:cNvPr id="13" name="Picture 6" descr="http://www.cksinfo.com/clipart/office/supplies/notesandmemos/note.png"/>
          <p:cNvPicPr>
            <a:picLocks noChangeAspect="1" noChangeArrowheads="1"/>
          </p:cNvPicPr>
          <p:nvPr/>
        </p:nvPicPr>
        <p:blipFill>
          <a:blip r:embed="rId5" cstate="print"/>
          <a:srcRect/>
          <a:stretch>
            <a:fillRect/>
          </a:stretch>
        </p:blipFill>
        <p:spPr bwMode="auto">
          <a:xfrm>
            <a:off x="990600" y="3733800"/>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3000" fill="hold"/>
                                        <p:tgtEl>
                                          <p:spTgt spid="5"/>
                                        </p:tgtEl>
                                        <p:attrNameLst>
                                          <p:attrName>ppt_w</p:attrName>
                                        </p:attrNameLst>
                                      </p:cBhvr>
                                      <p:tavLst>
                                        <p:tav tm="0">
                                          <p:val>
                                            <p:strVal val="#ppt_w*0.70"/>
                                          </p:val>
                                        </p:tav>
                                        <p:tav tm="100000">
                                          <p:val>
                                            <p:strVal val="#ppt_w"/>
                                          </p:val>
                                        </p:tav>
                                      </p:tavLst>
                                    </p:anim>
                                    <p:anim calcmode="lin" valueType="num">
                                      <p:cBhvr>
                                        <p:cTn id="13" dur="3000" fill="hold"/>
                                        <p:tgtEl>
                                          <p:spTgt spid="5"/>
                                        </p:tgtEl>
                                        <p:attrNameLst>
                                          <p:attrName>ppt_h</p:attrName>
                                        </p:attrNameLst>
                                      </p:cBhvr>
                                      <p:tavLst>
                                        <p:tav tm="0">
                                          <p:val>
                                            <p:strVal val="#ppt_h"/>
                                          </p:val>
                                        </p:tav>
                                        <p:tav tm="100000">
                                          <p:val>
                                            <p:strVal val="#ppt_h"/>
                                          </p:val>
                                        </p:tav>
                                      </p:tavLst>
                                    </p:anim>
                                    <p:animEffect transition="in" filter="fade">
                                      <p:cBhvr>
                                        <p:cTn id="14" dur="3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47106"/>
                                        </p:tgtEl>
                                        <p:attrNameLst>
                                          <p:attrName>style.visibility</p:attrName>
                                        </p:attrNameLst>
                                      </p:cBhvr>
                                      <p:to>
                                        <p:strVal val="visible"/>
                                      </p:to>
                                    </p:set>
                                    <p:anim calcmode="lin" valueType="num">
                                      <p:cBhvr>
                                        <p:cTn id="17" dur="3000" fill="hold"/>
                                        <p:tgtEl>
                                          <p:spTgt spid="47106"/>
                                        </p:tgtEl>
                                        <p:attrNameLst>
                                          <p:attrName>ppt_w</p:attrName>
                                        </p:attrNameLst>
                                      </p:cBhvr>
                                      <p:tavLst>
                                        <p:tav tm="0">
                                          <p:val>
                                            <p:strVal val="#ppt_w*0.70"/>
                                          </p:val>
                                        </p:tav>
                                        <p:tav tm="100000">
                                          <p:val>
                                            <p:strVal val="#ppt_w"/>
                                          </p:val>
                                        </p:tav>
                                      </p:tavLst>
                                    </p:anim>
                                    <p:anim calcmode="lin" valueType="num">
                                      <p:cBhvr>
                                        <p:cTn id="18" dur="3000" fill="hold"/>
                                        <p:tgtEl>
                                          <p:spTgt spid="47106"/>
                                        </p:tgtEl>
                                        <p:attrNameLst>
                                          <p:attrName>ppt_h</p:attrName>
                                        </p:attrNameLst>
                                      </p:cBhvr>
                                      <p:tavLst>
                                        <p:tav tm="0">
                                          <p:val>
                                            <p:strVal val="#ppt_h"/>
                                          </p:val>
                                        </p:tav>
                                        <p:tav tm="100000">
                                          <p:val>
                                            <p:strVal val="#ppt_h"/>
                                          </p:val>
                                        </p:tav>
                                      </p:tavLst>
                                    </p:anim>
                                    <p:animEffect transition="in" filter="fade">
                                      <p:cBhvr>
                                        <p:cTn id="19" dur="3000"/>
                                        <p:tgtEl>
                                          <p:spTgt spid="47106"/>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7349"/>
                                        </p:tgtEl>
                                        <p:attrNameLst>
                                          <p:attrName>style.visibility</p:attrName>
                                        </p:attrNameLst>
                                      </p:cBhvr>
                                      <p:to>
                                        <p:strVal val="visible"/>
                                      </p:to>
                                    </p:set>
                                    <p:animEffect transition="in" filter="fade">
                                      <p:cBhvr>
                                        <p:cTn id="23" dur="3000"/>
                                        <p:tgtEl>
                                          <p:spTgt spid="57349"/>
                                        </p:tgtEl>
                                      </p:cBhvr>
                                    </p:animEffect>
                                  </p:childTnLst>
                                </p:cTn>
                              </p:par>
                              <p:par>
                                <p:cTn id="24" presetID="55"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strVal val="#ppt_w*0.70"/>
                                          </p:val>
                                        </p:tav>
                                        <p:tav tm="100000">
                                          <p:val>
                                            <p:strVal val="#ppt_w"/>
                                          </p:val>
                                        </p:tav>
                                      </p:tavLst>
                                    </p:anim>
                                    <p:anim calcmode="lin" valueType="num">
                                      <p:cBhvr>
                                        <p:cTn id="27" dur="3000" fill="hold"/>
                                        <p:tgtEl>
                                          <p:spTgt spid="11"/>
                                        </p:tgtEl>
                                        <p:attrNameLst>
                                          <p:attrName>ppt_h</p:attrName>
                                        </p:attrNameLst>
                                      </p:cBhvr>
                                      <p:tavLst>
                                        <p:tav tm="0">
                                          <p:val>
                                            <p:strVal val="#ppt_h"/>
                                          </p:val>
                                        </p:tav>
                                        <p:tav tm="100000">
                                          <p:val>
                                            <p:strVal val="#ppt_h"/>
                                          </p:val>
                                        </p:tav>
                                      </p:tavLst>
                                    </p:anim>
                                    <p:animEffect transition="in" filter="fade">
                                      <p:cBhvr>
                                        <p:cTn id="28" dur="3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352"/>
                                        </p:tgtEl>
                                        <p:attrNameLst>
                                          <p:attrName>style.visibility</p:attrName>
                                        </p:attrNameLst>
                                      </p:cBhvr>
                                      <p:to>
                                        <p:strVal val="visible"/>
                                      </p:to>
                                    </p:set>
                                    <p:animEffect transition="in" filter="fade">
                                      <p:cBhvr>
                                        <p:cTn id="33" dur="3000"/>
                                        <p:tgtEl>
                                          <p:spTgt spid="5735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57353"/>
                                        </p:tgtEl>
                                        <p:attrNameLst>
                                          <p:attrName>style.visibility</p:attrName>
                                        </p:attrNameLst>
                                      </p:cBhvr>
                                      <p:to>
                                        <p:strVal val="visible"/>
                                      </p:to>
                                    </p:set>
                                    <p:animEffect transition="in" filter="fade">
                                      <p:cBhvr>
                                        <p:cTn id="37" dur="3000"/>
                                        <p:tgtEl>
                                          <p:spTgt spid="573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7354"/>
                                        </p:tgtEl>
                                        <p:attrNameLst>
                                          <p:attrName>style.visibility</p:attrName>
                                        </p:attrNameLst>
                                      </p:cBhvr>
                                      <p:to>
                                        <p:strVal val="visible"/>
                                      </p:to>
                                    </p:set>
                                    <p:animEffect transition="in" filter="fade">
                                      <p:cBhvr>
                                        <p:cTn id="47" dur="3000"/>
                                        <p:tgtEl>
                                          <p:spTgt spid="57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349" grpId="0"/>
      <p:bldP spid="57352" grpId="0"/>
      <p:bldP spid="57353" grpId="0"/>
      <p:bldP spid="5735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43EBE44E-8309-4A8C-A653-371E674A6AC3}" type="slidenum">
              <a:rPr lang="en-US"/>
              <a:pPr>
                <a:defRPr/>
              </a:pPr>
              <a:t>78</a:t>
            </a:fld>
            <a:endParaRPr lang="en-US"/>
          </a:p>
        </p:txBody>
      </p:sp>
      <p:sp>
        <p:nvSpPr>
          <p:cNvPr id="4" name="Rectangle 3"/>
          <p:cNvSpPr/>
          <p:nvPr/>
        </p:nvSpPr>
        <p:spPr>
          <a:xfrm>
            <a:off x="152400" y="152400"/>
            <a:ext cx="5562600" cy="584200"/>
          </a:xfrm>
          <a:prstGeom prst="rect">
            <a:avLst/>
          </a:prstGeom>
        </p:spPr>
        <p:txBody>
          <a:bodyPr>
            <a:spAutoFit/>
          </a:bodyPr>
          <a:lstStyle/>
          <a:p>
            <a:pPr algn="ctr" fontAlgn="auto">
              <a:spcAft>
                <a:spcPts val="0"/>
              </a:spcAft>
              <a:defRPr/>
            </a:pPr>
            <a:r>
              <a:rPr lang="en-US" sz="3200" b="1" dirty="0">
                <a:solidFill>
                  <a:srgbClr val="FF0000"/>
                </a:solidFill>
                <a:effectLst>
                  <a:outerShdw blurRad="38100" dist="38100" dir="2700000" algn="tl">
                    <a:srgbClr val="000000">
                      <a:alpha val="43137"/>
                    </a:srgbClr>
                  </a:outerShdw>
                </a:effectLst>
                <a:latin typeface="Antique" pitchFamily="18" charset="0"/>
              </a:rPr>
              <a:t>The Marquis de Lafayette</a:t>
            </a:r>
          </a:p>
        </p:txBody>
      </p:sp>
      <p:sp>
        <p:nvSpPr>
          <p:cNvPr id="57350" name="TextBox 6"/>
          <p:cNvSpPr txBox="1">
            <a:spLocks noChangeArrowheads="1"/>
          </p:cNvSpPr>
          <p:nvPr/>
        </p:nvSpPr>
        <p:spPr bwMode="auto">
          <a:xfrm>
            <a:off x="304800" y="1676400"/>
            <a:ext cx="4495800" cy="4619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He was an excellent soldier.</a:t>
            </a:r>
          </a:p>
        </p:txBody>
      </p:sp>
      <p:pic>
        <p:nvPicPr>
          <p:cNvPr id="16" name="Picture 15" descr="Lafayette 2.jpg"/>
          <p:cNvPicPr>
            <a:picLocks noChangeAspect="1"/>
          </p:cNvPicPr>
          <p:nvPr/>
        </p:nvPicPr>
        <p:blipFill>
          <a:blip r:embed="rId2" cstate="print"/>
          <a:stretch>
            <a:fillRect/>
          </a:stretch>
        </p:blipFill>
        <p:spPr>
          <a:xfrm>
            <a:off x="6172513" y="228600"/>
            <a:ext cx="2971487" cy="3505200"/>
          </a:xfrm>
          <a:prstGeom prst="ellipse">
            <a:avLst/>
          </a:prstGeom>
          <a:ln>
            <a:noFill/>
          </a:ln>
          <a:effectLst>
            <a:softEdge rad="112500"/>
          </a:effectLst>
        </p:spPr>
      </p:pic>
      <p:sp>
        <p:nvSpPr>
          <p:cNvPr id="17" name="TextBox 16"/>
          <p:cNvSpPr txBox="1">
            <a:spLocks noChangeArrowheads="1"/>
          </p:cNvSpPr>
          <p:nvPr/>
        </p:nvSpPr>
        <p:spPr bwMode="auto">
          <a:xfrm>
            <a:off x="228600" y="2209800"/>
            <a:ext cx="6096000" cy="1938338"/>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 Marquis relied on James Armistead, an enslaved African American, to gather military information about the British.  Armistead was later freed and took the name James Armistead Lafayette!</a:t>
            </a:r>
          </a:p>
        </p:txBody>
      </p:sp>
      <p:sp>
        <p:nvSpPr>
          <p:cNvPr id="11" name="TextBox 7"/>
          <p:cNvSpPr txBox="1">
            <a:spLocks noChangeArrowheads="1"/>
          </p:cNvSpPr>
          <p:nvPr/>
        </p:nvSpPr>
        <p:spPr bwMode="auto">
          <a:xfrm>
            <a:off x="304800" y="762000"/>
            <a:ext cx="63246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He volunteered to join the Continental Army and served without pay.</a:t>
            </a:r>
          </a:p>
        </p:txBody>
      </p:sp>
      <p:pic>
        <p:nvPicPr>
          <p:cNvPr id="8" name="Picture 6" descr="http://www.cksinfo.com/clipart/office/supplies/notesandmemos/note.png"/>
          <p:cNvPicPr>
            <a:picLocks noChangeAspect="1" noChangeArrowheads="1"/>
          </p:cNvPicPr>
          <p:nvPr/>
        </p:nvPicPr>
        <p:blipFill>
          <a:blip r:embed="rId3" cstate="print"/>
          <a:srcRect/>
          <a:stretch>
            <a:fillRect/>
          </a:stretch>
        </p:blipFill>
        <p:spPr bwMode="auto">
          <a:xfrm>
            <a:off x="4191000" y="1263021"/>
            <a:ext cx="838200"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3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7350"/>
                                        </p:tgtEl>
                                        <p:attrNameLst>
                                          <p:attrName>style.visibility</p:attrName>
                                        </p:attrNameLst>
                                      </p:cBhvr>
                                      <p:to>
                                        <p:strVal val="visible"/>
                                      </p:to>
                                    </p:set>
                                    <p:animEffect transition="in" filter="fade">
                                      <p:cBhvr>
                                        <p:cTn id="23" dur="3000"/>
                                        <p:tgtEl>
                                          <p:spTgt spid="5735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3000" fill="hold"/>
                                        <p:tgtEl>
                                          <p:spTgt spid="16"/>
                                        </p:tgtEl>
                                        <p:attrNameLst>
                                          <p:attrName>ppt_w</p:attrName>
                                        </p:attrNameLst>
                                      </p:cBhvr>
                                      <p:tavLst>
                                        <p:tav tm="0">
                                          <p:val>
                                            <p:strVal val="#ppt_w*0.70"/>
                                          </p:val>
                                        </p:tav>
                                        <p:tav tm="100000">
                                          <p:val>
                                            <p:strVal val="#ppt_w"/>
                                          </p:val>
                                        </p:tav>
                                      </p:tavLst>
                                    </p:anim>
                                    <p:anim calcmode="lin" valueType="num">
                                      <p:cBhvr>
                                        <p:cTn id="29" dur="3000" fill="hold"/>
                                        <p:tgtEl>
                                          <p:spTgt spid="16"/>
                                        </p:tgtEl>
                                        <p:attrNameLst>
                                          <p:attrName>ppt_h</p:attrName>
                                        </p:attrNameLst>
                                      </p:cBhvr>
                                      <p:tavLst>
                                        <p:tav tm="0">
                                          <p:val>
                                            <p:strVal val="#ppt_h"/>
                                          </p:val>
                                        </p:tav>
                                        <p:tav tm="100000">
                                          <p:val>
                                            <p:strVal val="#ppt_h"/>
                                          </p:val>
                                        </p:tav>
                                      </p:tavLst>
                                    </p:anim>
                                    <p:animEffect transition="in" filter="fade">
                                      <p:cBhvr>
                                        <p:cTn id="30" dur="30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350" grpId="0"/>
      <p:bldP spid="17"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48F62D4D-B427-4452-8313-EC835C1471ED}" type="slidenum">
              <a:rPr lang="en-US"/>
              <a:pPr>
                <a:defRPr/>
              </a:pPr>
              <a:t>79</a:t>
            </a:fld>
            <a:endParaRPr lang="en-US"/>
          </a:p>
        </p:txBody>
      </p:sp>
      <p:pic>
        <p:nvPicPr>
          <p:cNvPr id="9" name="Picture 8" descr="washington_peale.jpg"/>
          <p:cNvPicPr>
            <a:picLocks noChangeAspect="1"/>
          </p:cNvPicPr>
          <p:nvPr/>
        </p:nvPicPr>
        <p:blipFill>
          <a:blip r:embed="rId2" cstate="print"/>
          <a:srcRect l="15455"/>
          <a:stretch>
            <a:fillRect/>
          </a:stretch>
        </p:blipFill>
        <p:spPr>
          <a:xfrm>
            <a:off x="5867400" y="304800"/>
            <a:ext cx="1546167" cy="1828800"/>
          </a:xfrm>
          <a:prstGeom prst="ellipse">
            <a:avLst/>
          </a:prstGeom>
        </p:spPr>
      </p:pic>
      <p:sp>
        <p:nvSpPr>
          <p:cNvPr id="4" name="Rectangle 3"/>
          <p:cNvSpPr/>
          <p:nvPr/>
        </p:nvSpPr>
        <p:spPr>
          <a:xfrm>
            <a:off x="0" y="304800"/>
            <a:ext cx="5562600" cy="579438"/>
          </a:xfrm>
          <a:prstGeom prst="rect">
            <a:avLst/>
          </a:prstGeom>
        </p:spPr>
        <p:txBody>
          <a:bodyPr>
            <a:spAutoFit/>
          </a:bodyPr>
          <a:lstStyle/>
          <a:p>
            <a:pPr algn="ctr">
              <a:defRPr/>
            </a:pPr>
            <a:r>
              <a:rPr lang="en-US" sz="3200" b="1">
                <a:solidFill>
                  <a:srgbClr val="FF0000"/>
                </a:solidFill>
                <a:effectLst>
                  <a:outerShdw blurRad="38100" dist="38100" dir="2700000" algn="tl">
                    <a:srgbClr val="000000"/>
                  </a:outerShdw>
                </a:effectLst>
                <a:latin typeface="Antique"/>
              </a:rPr>
              <a:t>The Marquis de Lafayette</a:t>
            </a:r>
          </a:p>
        </p:txBody>
      </p:sp>
      <p:sp>
        <p:nvSpPr>
          <p:cNvPr id="12" name="TextBox 6"/>
          <p:cNvSpPr txBox="1">
            <a:spLocks noChangeArrowheads="1"/>
          </p:cNvSpPr>
          <p:nvPr/>
        </p:nvSpPr>
        <p:spPr bwMode="auto">
          <a:xfrm>
            <a:off x="1524000" y="1219200"/>
            <a:ext cx="4191000" cy="830263"/>
          </a:xfrm>
          <a:prstGeom prst="rect">
            <a:avLst/>
          </a:prstGeom>
          <a:noFill/>
          <a:ln w="9525">
            <a:noFill/>
            <a:miter lim="800000"/>
            <a:headEnd/>
            <a:tailEnd/>
          </a:ln>
        </p:spPr>
        <p:txBody>
          <a:bodyPr wrap="square">
            <a:spAutoFit/>
          </a:bodyPr>
          <a:lstStyle/>
          <a:p>
            <a:pPr>
              <a:defRPr/>
            </a:pPr>
            <a:r>
              <a:rPr lang="en-US" sz="2400" b="1" dirty="0">
                <a:solidFill>
                  <a:srgbClr val="FFFF00"/>
                </a:solidFill>
              </a:rPr>
              <a:t>H</a:t>
            </a:r>
            <a:r>
              <a:rPr lang="en-US" sz="2400" b="1" dirty="0">
                <a:solidFill>
                  <a:srgbClr val="FFFF00"/>
                </a:solidFill>
                <a:latin typeface="+mn-lt"/>
              </a:rPr>
              <a:t>e became a trusted aide to General Washington.</a:t>
            </a:r>
          </a:p>
        </p:txBody>
      </p:sp>
      <p:sp>
        <p:nvSpPr>
          <p:cNvPr id="14" name="TextBox 13"/>
          <p:cNvSpPr txBox="1">
            <a:spLocks noChangeArrowheads="1"/>
          </p:cNvSpPr>
          <p:nvPr/>
        </p:nvSpPr>
        <p:spPr bwMode="auto">
          <a:xfrm>
            <a:off x="1905000" y="2133600"/>
            <a:ext cx="4800600" cy="12001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The two men were like father and son.  They kept in contact with each other after the war.</a:t>
            </a:r>
          </a:p>
        </p:txBody>
      </p:sp>
      <p:pic>
        <p:nvPicPr>
          <p:cNvPr id="11" name="Picture 2" descr="Lafayette.bmp"/>
          <p:cNvPicPr>
            <a:picLocks noChangeAspect="1"/>
          </p:cNvPicPr>
          <p:nvPr/>
        </p:nvPicPr>
        <p:blipFill>
          <a:blip r:embed="rId3" cstate="print"/>
          <a:srcRect b="8098"/>
          <a:stretch>
            <a:fillRect/>
          </a:stretch>
        </p:blipFill>
        <p:spPr bwMode="auto">
          <a:xfrm>
            <a:off x="7315200" y="1219200"/>
            <a:ext cx="1524165" cy="1828800"/>
          </a:xfrm>
          <a:prstGeom prst="ellipse">
            <a:avLst/>
          </a:prstGeom>
          <a:ln>
            <a:noFill/>
          </a:ln>
          <a:effectLst>
            <a:outerShdw blurRad="292100" dist="139700" dir="2700000" algn="tl" rotWithShape="0">
              <a:srgbClr val="333333">
                <a:alpha val="65000"/>
              </a:srgbClr>
            </a:outerShdw>
          </a:effectLst>
        </p:spPr>
      </p:pic>
      <p:pic>
        <p:nvPicPr>
          <p:cNvPr id="8" name="Picture 6" descr="http://www.cksinfo.com/clipart/office/supplies/notesandmemos/note.png"/>
          <p:cNvPicPr>
            <a:picLocks noChangeAspect="1" noChangeArrowheads="1"/>
          </p:cNvPicPr>
          <p:nvPr/>
        </p:nvPicPr>
        <p:blipFill>
          <a:blip r:embed="rId4" cstate="print"/>
          <a:srcRect/>
          <a:stretch>
            <a:fillRect/>
          </a:stretch>
        </p:blipFill>
        <p:spPr bwMode="auto">
          <a:xfrm>
            <a:off x="838200" y="1219200"/>
            <a:ext cx="68580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strVal val="#ppt_w*0.70"/>
                                          </p:val>
                                        </p:tav>
                                        <p:tav tm="100000">
                                          <p:val>
                                            <p:strVal val="#ppt_w"/>
                                          </p:val>
                                        </p:tav>
                                      </p:tavLst>
                                    </p:anim>
                                    <p:anim calcmode="lin" valueType="num">
                                      <p:cBhvr>
                                        <p:cTn id="13" dur="3000" fill="hold"/>
                                        <p:tgtEl>
                                          <p:spTgt spid="11"/>
                                        </p:tgtEl>
                                        <p:attrNameLst>
                                          <p:attrName>ppt_h</p:attrName>
                                        </p:attrNameLst>
                                      </p:cBhvr>
                                      <p:tavLst>
                                        <p:tav tm="0">
                                          <p:val>
                                            <p:strVal val="#ppt_h"/>
                                          </p:val>
                                        </p:tav>
                                        <p:tav tm="100000">
                                          <p:val>
                                            <p:strVal val="#ppt_h"/>
                                          </p:val>
                                        </p:tav>
                                      </p:tavLst>
                                    </p:anim>
                                    <p:animEffect transition="in" filter="fade">
                                      <p:cBhvr>
                                        <p:cTn id="14" dur="3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3000"/>
                                        <p:tgtEl>
                                          <p:spTgt spid="1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87A72E7-7251-4BC3-BD72-03713B440B90}" type="slidenum">
              <a:rPr lang="en-US"/>
              <a:pPr>
                <a:defRPr/>
              </a:pPr>
              <a:t>8</a:t>
            </a:fld>
            <a:endParaRPr lang="en-US"/>
          </a:p>
        </p:txBody>
      </p:sp>
      <p:sp>
        <p:nvSpPr>
          <p:cNvPr id="7" name="TextBox 6"/>
          <p:cNvSpPr txBox="1"/>
          <p:nvPr/>
        </p:nvSpPr>
        <p:spPr>
          <a:xfrm>
            <a:off x="304800" y="381000"/>
            <a:ext cx="2209800" cy="2308225"/>
          </a:xfrm>
          <a:prstGeom prst="rect">
            <a:avLst/>
          </a:prstGeom>
          <a:solidFill>
            <a:srgbClr val="FFFF00"/>
          </a:solidFill>
        </p:spPr>
        <p:txBody>
          <a:bodyPr>
            <a:spAutoFit/>
          </a:bodyPr>
          <a:lstStyle/>
          <a:p>
            <a:pPr algn="ctr">
              <a:defRPr/>
            </a:pPr>
            <a:r>
              <a:rPr lang="en-US" sz="2400" b="1" dirty="0">
                <a:latin typeface="+mn-lt"/>
              </a:rPr>
              <a:t>Let’s apply a “Tale of the Tape” comparison to the American Revolution!</a:t>
            </a:r>
          </a:p>
        </p:txBody>
      </p:sp>
      <p:sp>
        <p:nvSpPr>
          <p:cNvPr id="9" name="TextBox 8"/>
          <p:cNvSpPr txBox="1">
            <a:spLocks noChangeArrowheads="1"/>
          </p:cNvSpPr>
          <p:nvPr/>
        </p:nvSpPr>
        <p:spPr bwMode="auto">
          <a:xfrm>
            <a:off x="2971800" y="381000"/>
            <a:ext cx="3048000" cy="3378200"/>
          </a:xfrm>
          <a:prstGeom prst="rect">
            <a:avLst/>
          </a:prstGeom>
          <a:solidFill>
            <a:srgbClr val="FFFF00"/>
          </a:solidFill>
          <a:ln w="9525">
            <a:noFill/>
            <a:miter lim="800000"/>
            <a:headEnd/>
            <a:tailEnd/>
          </a:ln>
        </p:spPr>
        <p:txBody>
          <a:bodyPr>
            <a:spAutoFit/>
          </a:bodyPr>
          <a:lstStyle/>
          <a:p>
            <a:pPr algn="ctr"/>
            <a:r>
              <a:rPr lang="en-US" sz="2400" b="1">
                <a:latin typeface="Calibri" pitchFamily="34" charset="0"/>
              </a:rPr>
              <a:t>Of course, we already know who won, but let’s pretend that we don’t know.  Let’s pretend that we’re some sort of “cosmic gamblers” who bet on the outcome of mankind’s wars.</a:t>
            </a:r>
          </a:p>
        </p:txBody>
      </p:sp>
      <p:sp>
        <p:nvSpPr>
          <p:cNvPr id="10" name="TextBox 9"/>
          <p:cNvSpPr txBox="1"/>
          <p:nvPr/>
        </p:nvSpPr>
        <p:spPr>
          <a:xfrm>
            <a:off x="6324600" y="457200"/>
            <a:ext cx="2362200" cy="2308225"/>
          </a:xfrm>
          <a:prstGeom prst="rect">
            <a:avLst/>
          </a:prstGeom>
          <a:solidFill>
            <a:srgbClr val="FFFF00"/>
          </a:solidFill>
        </p:spPr>
        <p:txBody>
          <a:bodyPr>
            <a:spAutoFit/>
          </a:bodyPr>
          <a:lstStyle/>
          <a:p>
            <a:pPr algn="ctr">
              <a:defRPr/>
            </a:pPr>
            <a:r>
              <a:rPr lang="en-US" sz="2400" b="1" dirty="0">
                <a:latin typeface="+mn-lt"/>
              </a:rPr>
              <a:t>Here’s a list of strengths and weaknesses for the opponents in the American Revolution!</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60776" name="Picture 8" descr="whitehouselafayettepark"/>
          <p:cNvPicPr>
            <a:picLocks noChangeAspect="1" noChangeArrowheads="1"/>
          </p:cNvPicPr>
          <p:nvPr/>
        </p:nvPicPr>
        <p:blipFill>
          <a:blip r:embed="rId2" cstate="print"/>
          <a:srcRect/>
          <a:stretch>
            <a:fillRect/>
          </a:stretch>
        </p:blipFill>
        <p:spPr bwMode="auto">
          <a:xfrm>
            <a:off x="533400" y="457200"/>
            <a:ext cx="7696200" cy="4978400"/>
          </a:xfrm>
          <a:prstGeom prst="rect">
            <a:avLst/>
          </a:prstGeom>
          <a:noFill/>
          <a:ln w="76200" cmpd="tri">
            <a:solidFill>
              <a:srgbClr val="FF0000"/>
            </a:solidFill>
            <a:miter lim="800000"/>
            <a:headEnd/>
            <a:tailEnd/>
          </a:ln>
        </p:spPr>
      </p:pic>
      <p:sp>
        <p:nvSpPr>
          <p:cNvPr id="10"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A939A2C-6E57-4457-9EFD-0B6AB9A9F02F}" type="slidenum">
              <a:rPr lang="en-US" sz="1200">
                <a:solidFill>
                  <a:schemeClr val="tx1">
                    <a:tint val="75000"/>
                  </a:schemeClr>
                </a:solidFill>
                <a:latin typeface="+mn-lt"/>
              </a:rPr>
              <a:pPr algn="r" fontAlgn="auto">
                <a:spcBef>
                  <a:spcPts val="0"/>
                </a:spcBef>
                <a:spcAft>
                  <a:spcPts val="0"/>
                </a:spcAft>
                <a:defRPr/>
              </a:pPr>
              <a:t>80</a:t>
            </a:fld>
            <a:endParaRPr lang="en-US" sz="1200">
              <a:solidFill>
                <a:schemeClr val="tx1">
                  <a:tint val="75000"/>
                </a:schemeClr>
              </a:solidFill>
              <a:latin typeface="+mn-lt"/>
            </a:endParaRPr>
          </a:p>
        </p:txBody>
      </p:sp>
      <p:sp>
        <p:nvSpPr>
          <p:cNvPr id="12" name="TextBox 6"/>
          <p:cNvSpPr txBox="1">
            <a:spLocks noChangeArrowheads="1"/>
          </p:cNvSpPr>
          <p:nvPr/>
        </p:nvSpPr>
        <p:spPr bwMode="auto">
          <a:xfrm>
            <a:off x="609600" y="609600"/>
            <a:ext cx="6477000" cy="1616075"/>
          </a:xfrm>
          <a:prstGeom prst="rect">
            <a:avLst/>
          </a:prstGeom>
          <a:noFill/>
          <a:ln w="9525">
            <a:noFill/>
            <a:miter lim="800000"/>
            <a:headEnd/>
            <a:tailEnd/>
          </a:ln>
        </p:spPr>
        <p:txBody>
          <a:bodyPr>
            <a:spAutoFit/>
          </a:bodyPr>
          <a:lstStyle/>
          <a:p>
            <a:r>
              <a:rPr lang="en-US" sz="2000" b="1">
                <a:solidFill>
                  <a:srgbClr val="FF0000"/>
                </a:solidFill>
                <a:latin typeface="Calibri" pitchFamily="34" charset="0"/>
              </a:rPr>
              <a:t>Today, across the street from the White House, is a special place called “Lafayette Park.”  It is full of beautiful flowers and statues of some of the other heroes of the Revolution who came from other countries to help us because they believed in our struggle for freedom!</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776"/>
                                        </p:tgtEl>
                                        <p:attrNameLst>
                                          <p:attrName>style.visibility</p:attrName>
                                        </p:attrNameLst>
                                      </p:cBhvr>
                                      <p:to>
                                        <p:strVal val="visible"/>
                                      </p:to>
                                    </p:set>
                                    <p:animEffect transition="in" filter="fade">
                                      <p:cBhvr>
                                        <p:cTn id="12" dur="2000"/>
                                        <p:tgtEl>
                                          <p:spTgt spid="16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60776" name="Picture 8" descr="whitehouselafayettepark"/>
          <p:cNvPicPr>
            <a:picLocks noChangeAspect="1" noChangeArrowheads="1"/>
          </p:cNvPicPr>
          <p:nvPr/>
        </p:nvPicPr>
        <p:blipFill>
          <a:blip r:embed="rId2" cstate="print"/>
          <a:srcRect/>
          <a:stretch>
            <a:fillRect/>
          </a:stretch>
        </p:blipFill>
        <p:spPr bwMode="auto">
          <a:xfrm>
            <a:off x="476251" y="451656"/>
            <a:ext cx="8415450" cy="5443657"/>
          </a:xfrm>
          <a:prstGeom prst="rect">
            <a:avLst/>
          </a:prstGeom>
          <a:noFill/>
          <a:ln w="76200" cmpd="tri">
            <a:solidFill>
              <a:srgbClr val="FF0000"/>
            </a:solidFill>
            <a:miter lim="800000"/>
            <a:headEnd/>
            <a:tailEnd/>
          </a:ln>
        </p:spPr>
      </p:pic>
      <p:sp>
        <p:nvSpPr>
          <p:cNvPr id="10"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81736D5-6401-422E-BD57-AAD85D268DB5}" type="slidenum">
              <a:rPr lang="en-US" sz="1200">
                <a:solidFill>
                  <a:schemeClr val="tx1">
                    <a:tint val="75000"/>
                  </a:schemeClr>
                </a:solidFill>
                <a:latin typeface="+mn-lt"/>
              </a:rPr>
              <a:pPr algn="r" fontAlgn="auto">
                <a:spcBef>
                  <a:spcPts val="0"/>
                </a:spcBef>
                <a:spcAft>
                  <a:spcPts val="0"/>
                </a:spcAft>
                <a:defRPr/>
              </a:pPr>
              <a:t>81</a:t>
            </a:fld>
            <a:endParaRPr lang="en-US" sz="1200">
              <a:solidFill>
                <a:schemeClr val="tx1">
                  <a:tint val="75000"/>
                </a:schemeClr>
              </a:solidFill>
              <a:latin typeface="+mn-lt"/>
            </a:endParaRPr>
          </a:p>
        </p:txBody>
      </p:sp>
      <p:sp>
        <p:nvSpPr>
          <p:cNvPr id="12" name="TextBox 6"/>
          <p:cNvSpPr txBox="1">
            <a:spLocks noChangeArrowheads="1"/>
          </p:cNvSpPr>
          <p:nvPr/>
        </p:nvSpPr>
        <p:spPr bwMode="auto">
          <a:xfrm>
            <a:off x="988276" y="501417"/>
            <a:ext cx="7391400" cy="1920875"/>
          </a:xfrm>
          <a:prstGeom prst="rect">
            <a:avLst/>
          </a:prstGeom>
          <a:noFill/>
          <a:ln w="9525">
            <a:noFill/>
            <a:miter lim="800000"/>
            <a:headEnd/>
            <a:tailEnd/>
          </a:ln>
        </p:spPr>
        <p:txBody>
          <a:bodyPr>
            <a:spAutoFit/>
          </a:bodyPr>
          <a:lstStyle/>
          <a:p>
            <a:r>
              <a:rPr lang="en-US" sz="2000" b="1" dirty="0">
                <a:solidFill>
                  <a:srgbClr val="FF0000"/>
                </a:solidFill>
                <a:latin typeface="Calibri" pitchFamily="34" charset="0"/>
              </a:rPr>
              <a:t>This area is also the home to many protests about many issues.  The longest lasting protest has been one against war, especially nuclear war.  It’s been going on for 29 years.  The protest area is marked by the arrow.  As long as at least one protester is present, the police cannot dismantle the site . </a:t>
            </a:r>
          </a:p>
          <a:p>
            <a:r>
              <a:rPr lang="en-US" sz="2000" b="1" dirty="0">
                <a:solidFill>
                  <a:srgbClr val="FF0000"/>
                </a:solidFill>
                <a:latin typeface="Calibri" pitchFamily="34" charset="0"/>
              </a:rPr>
              <a:t>                                 </a:t>
            </a:r>
          </a:p>
        </p:txBody>
      </p:sp>
      <p:sp>
        <p:nvSpPr>
          <p:cNvPr id="192517" name="Line 5"/>
          <p:cNvSpPr>
            <a:spLocks noChangeShapeType="1"/>
          </p:cNvSpPr>
          <p:nvPr/>
        </p:nvSpPr>
        <p:spPr bwMode="auto">
          <a:xfrm>
            <a:off x="2286000" y="2438400"/>
            <a:ext cx="152400" cy="1905000"/>
          </a:xfrm>
          <a:prstGeom prst="line">
            <a:avLst/>
          </a:prstGeom>
          <a:noFill/>
          <a:ln w="57150">
            <a:solidFill>
              <a:srgbClr val="FFFF00"/>
            </a:solidFill>
            <a:round/>
            <a:headEnd/>
            <a:tailEnd type="triangle" w="med" len="med"/>
          </a:ln>
        </p:spPr>
        <p:txBody>
          <a:bodyPr/>
          <a:lstStyle/>
          <a:p>
            <a:endParaRPr lang="en-US"/>
          </a:p>
        </p:txBody>
      </p:sp>
      <p:sp>
        <p:nvSpPr>
          <p:cNvPr id="192519" name="Text Box 7"/>
          <p:cNvSpPr txBox="1">
            <a:spLocks noChangeArrowheads="1"/>
          </p:cNvSpPr>
          <p:nvPr/>
        </p:nvSpPr>
        <p:spPr bwMode="auto">
          <a:xfrm>
            <a:off x="4397779" y="1686733"/>
            <a:ext cx="3886200" cy="641350"/>
          </a:xfrm>
          <a:prstGeom prst="rect">
            <a:avLst/>
          </a:prstGeom>
          <a:noFill/>
          <a:ln w="9525">
            <a:noFill/>
            <a:miter lim="800000"/>
            <a:headEnd/>
            <a:tailEnd/>
          </a:ln>
        </p:spPr>
        <p:txBody>
          <a:bodyPr>
            <a:spAutoFit/>
          </a:bodyPr>
          <a:lstStyle/>
          <a:p>
            <a:pPr>
              <a:spcBef>
                <a:spcPct val="50000"/>
              </a:spcBef>
            </a:pPr>
            <a:r>
              <a:rPr lang="en-US" b="1" dirty="0"/>
              <a:t>Sometimes a tourist or two will even join in the protest….</a:t>
            </a:r>
          </a:p>
        </p:txBody>
      </p:sp>
      <p:pic>
        <p:nvPicPr>
          <p:cNvPr id="192518" name="Picture 6" descr="protesters"/>
          <p:cNvPicPr>
            <a:picLocks noChangeAspect="1" noChangeArrowheads="1"/>
          </p:cNvPicPr>
          <p:nvPr/>
        </p:nvPicPr>
        <p:blipFill>
          <a:blip r:embed="rId3" cstate="print"/>
          <a:srcRect/>
          <a:stretch>
            <a:fillRect/>
          </a:stretch>
        </p:blipFill>
        <p:spPr bwMode="auto">
          <a:xfrm>
            <a:off x="476251" y="71147"/>
            <a:ext cx="8210549" cy="6368306"/>
          </a:xfrm>
          <a:prstGeom prst="rect">
            <a:avLst/>
          </a:prstGeom>
          <a:noFill/>
          <a:ln w="57150">
            <a:solidFill>
              <a:srgbClr val="000000"/>
            </a:solid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776"/>
                                        </p:tgtEl>
                                        <p:attrNameLst>
                                          <p:attrName>style.visibility</p:attrName>
                                        </p:attrNameLst>
                                      </p:cBhvr>
                                      <p:to>
                                        <p:strVal val="visible"/>
                                      </p:to>
                                    </p:set>
                                    <p:animEffect transition="in" filter="fade">
                                      <p:cBhvr>
                                        <p:cTn id="7" dur="2000"/>
                                        <p:tgtEl>
                                          <p:spTgt spid="16077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3000"/>
                                        <p:tgtEl>
                                          <p:spTgt spid="12">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3000"/>
                                        <p:tgtEl>
                                          <p:spTgt spid="12">
                                            <p:txEl>
                                              <p:pRg st="1" end="1"/>
                                            </p:txEl>
                                          </p:spTgt>
                                        </p:tgtEl>
                                      </p:cBhvr>
                                    </p:animEffect>
                                  </p:childTnLst>
                                </p:cTn>
                              </p:par>
                            </p:childTnLst>
                          </p:cTn>
                        </p:par>
                        <p:par>
                          <p:cTn id="16" fill="hold">
                            <p:stCondLst>
                              <p:cond delay="8000"/>
                            </p:stCondLst>
                            <p:childTnLst>
                              <p:par>
                                <p:cTn id="17" presetID="10" presetClass="entr" presetSubtype="0" fill="hold" grpId="0" nodeType="afterEffect">
                                  <p:stCondLst>
                                    <p:cond delay="0"/>
                                  </p:stCondLst>
                                  <p:childTnLst>
                                    <p:set>
                                      <p:cBhvr>
                                        <p:cTn id="18" dur="1" fill="hold">
                                          <p:stCondLst>
                                            <p:cond delay="0"/>
                                          </p:stCondLst>
                                        </p:cTn>
                                        <p:tgtEl>
                                          <p:spTgt spid="192517"/>
                                        </p:tgtEl>
                                        <p:attrNameLst>
                                          <p:attrName>style.visibility</p:attrName>
                                        </p:attrNameLst>
                                      </p:cBhvr>
                                      <p:to>
                                        <p:strVal val="visible"/>
                                      </p:to>
                                    </p:set>
                                    <p:animEffect transition="in" filter="fade">
                                      <p:cBhvr>
                                        <p:cTn id="19" dur="2000"/>
                                        <p:tgtEl>
                                          <p:spTgt spid="1925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2519"/>
                                        </p:tgtEl>
                                        <p:attrNameLst>
                                          <p:attrName>style.visibility</p:attrName>
                                        </p:attrNameLst>
                                      </p:cBhvr>
                                      <p:to>
                                        <p:strVal val="visible"/>
                                      </p:to>
                                    </p:set>
                                    <p:animEffect transition="in" filter="fade">
                                      <p:cBhvr>
                                        <p:cTn id="24" dur="2000"/>
                                        <p:tgtEl>
                                          <p:spTgt spid="1925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2518"/>
                                        </p:tgtEl>
                                        <p:attrNameLst>
                                          <p:attrName>style.visibility</p:attrName>
                                        </p:attrNameLst>
                                      </p:cBhvr>
                                      <p:to>
                                        <p:strVal val="visible"/>
                                      </p:to>
                                    </p:set>
                                    <p:animEffect transition="in" filter="fade">
                                      <p:cBhvr>
                                        <p:cTn id="29" dur="2000"/>
                                        <p:tgtEl>
                                          <p:spTgt spid="1925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fade">
                                      <p:cBhvr>
                                        <p:cTn id="34"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92517" grpId="0" animBg="1"/>
      <p:bldP spid="192519"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pPr>
              <a:defRPr/>
            </a:pPr>
            <a:fld id="{80B59446-FD80-4D43-A4E9-98628716A842}" type="slidenum">
              <a:rPr lang="en-US"/>
              <a:pPr>
                <a:defRPr/>
              </a:pPr>
              <a:t>82</a:t>
            </a:fld>
            <a:endParaRPr lang="en-US"/>
          </a:p>
        </p:txBody>
      </p:sp>
      <p:sp>
        <p:nvSpPr>
          <p:cNvPr id="4" name="Title 1"/>
          <p:cNvSpPr txBox="1">
            <a:spLocks/>
          </p:cNvSpPr>
          <p:nvPr/>
        </p:nvSpPr>
        <p:spPr>
          <a:xfrm>
            <a:off x="1828800" y="152400"/>
            <a:ext cx="5562600" cy="914400"/>
          </a:xfrm>
          <a:prstGeom prst="rect">
            <a:avLst/>
          </a:prstGeom>
        </p:spPr>
        <p:txBody>
          <a:bodyPr anchor="ctr"/>
          <a:lstStyle/>
          <a:p>
            <a:pPr algn="ctr" fontAlgn="auto">
              <a:spcAft>
                <a:spcPts val="0"/>
              </a:spcAft>
              <a:defRPr/>
            </a:pPr>
            <a:r>
              <a:rPr lang="en-US" sz="4400" b="1" dirty="0">
                <a:solidFill>
                  <a:srgbClr val="FFFFFF"/>
                </a:solidFill>
                <a:latin typeface="Antique" pitchFamily="18" charset="0"/>
                <a:ea typeface="+mj-ea"/>
                <a:cs typeface="+mj-cs"/>
              </a:rPr>
              <a:t>America’s Allies</a:t>
            </a:r>
          </a:p>
        </p:txBody>
      </p:sp>
      <p:pic>
        <p:nvPicPr>
          <p:cNvPr id="6" name="Picture 5" descr="Betsy Ross Flag.jpg"/>
          <p:cNvPicPr>
            <a:picLocks noChangeAspect="1"/>
          </p:cNvPicPr>
          <p:nvPr/>
        </p:nvPicPr>
        <p:blipFill>
          <a:blip r:embed="rId2" cstate="print"/>
          <a:stretch>
            <a:fillRect/>
          </a:stretch>
        </p:blipFill>
        <p:spPr>
          <a:xfrm>
            <a:off x="533400" y="304800"/>
            <a:ext cx="1138238" cy="596900"/>
          </a:xfrm>
          <a:prstGeom prst="rect">
            <a:avLst/>
          </a:prstGeom>
          <a:ln>
            <a:noFill/>
          </a:ln>
          <a:effectLst>
            <a:outerShdw blurRad="292100" dist="139700" dir="2700000" algn="tl" rotWithShape="0">
              <a:srgbClr val="333333">
                <a:alpha val="65000"/>
              </a:srgbClr>
            </a:outerShdw>
          </a:effectLst>
        </p:spPr>
      </p:pic>
      <p:sp>
        <p:nvSpPr>
          <p:cNvPr id="5" name="TextBox 4"/>
          <p:cNvSpPr txBox="1">
            <a:spLocks noChangeArrowheads="1"/>
          </p:cNvSpPr>
          <p:nvPr/>
        </p:nvSpPr>
        <p:spPr bwMode="auto">
          <a:xfrm>
            <a:off x="2514600" y="1066800"/>
            <a:ext cx="4267200" cy="4619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Sent money and troops.</a:t>
            </a:r>
          </a:p>
        </p:txBody>
      </p:sp>
      <p:sp>
        <p:nvSpPr>
          <p:cNvPr id="7" name="Rectangle 6"/>
          <p:cNvSpPr/>
          <p:nvPr/>
        </p:nvSpPr>
        <p:spPr>
          <a:xfrm>
            <a:off x="457200" y="1219200"/>
            <a:ext cx="2074607" cy="769441"/>
          </a:xfrm>
          <a:prstGeom prst="rect">
            <a:avLst/>
          </a:prstGeom>
          <a:noFill/>
        </p:spPr>
        <p:txBody>
          <a:bodyPr wrap="none">
            <a:spAutoFit/>
            <a:scene3d>
              <a:camera prst="perspectiveContrastingRightFacing"/>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France</a:t>
            </a:r>
          </a:p>
        </p:txBody>
      </p:sp>
      <p:sp>
        <p:nvSpPr>
          <p:cNvPr id="8" name="TextBox 7"/>
          <p:cNvSpPr txBox="1">
            <a:spLocks noChangeArrowheads="1"/>
          </p:cNvSpPr>
          <p:nvPr/>
        </p:nvSpPr>
        <p:spPr bwMode="auto">
          <a:xfrm>
            <a:off x="2743200" y="1447800"/>
            <a:ext cx="50292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Declared war against England in 1778!</a:t>
            </a:r>
          </a:p>
        </p:txBody>
      </p:sp>
      <p:sp>
        <p:nvSpPr>
          <p:cNvPr id="11" name="Rectangle 10"/>
          <p:cNvSpPr/>
          <p:nvPr/>
        </p:nvSpPr>
        <p:spPr>
          <a:xfrm>
            <a:off x="609600" y="2209800"/>
            <a:ext cx="2209800" cy="609600"/>
          </a:xfrm>
          <a:prstGeom prst="rect">
            <a:avLst/>
          </a:prstGeom>
          <a:noFill/>
        </p:spPr>
        <p:txBody>
          <a:bodyPr wrap="none">
            <a:prstTxWarp prst="textChevronInverted">
              <a:avLst/>
            </a:prstTxWarp>
            <a:spAutoFit/>
          </a:bodyPr>
          <a:lstStyle/>
          <a:p>
            <a:pPr algn="ctr">
              <a:defRPr/>
            </a:pPr>
            <a:r>
              <a:rPr lang="en-US" sz="5400" b="1" dirty="0">
                <a:ln w="12700">
                  <a:solidFill>
                    <a:schemeClr val="accent6"/>
                  </a:solidFill>
                  <a:prstDash val="solid"/>
                </a:ln>
                <a:solidFill>
                  <a:srgbClr val="FF3300"/>
                </a:solidFill>
                <a:effectLst>
                  <a:outerShdw blurRad="41275" dist="20320" dir="1800000" algn="tl" rotWithShape="0">
                    <a:srgbClr val="000000">
                      <a:alpha val="40000"/>
                    </a:srgbClr>
                  </a:outerShdw>
                </a:effectLst>
              </a:rPr>
              <a:t>The Netherlands</a:t>
            </a:r>
          </a:p>
        </p:txBody>
      </p:sp>
      <p:sp>
        <p:nvSpPr>
          <p:cNvPr id="12" name="TextBox 11"/>
          <p:cNvSpPr txBox="1">
            <a:spLocks noChangeArrowheads="1"/>
          </p:cNvSpPr>
          <p:nvPr/>
        </p:nvSpPr>
        <p:spPr bwMode="auto">
          <a:xfrm>
            <a:off x="3048000" y="1981200"/>
            <a:ext cx="2438400" cy="457200"/>
          </a:xfrm>
          <a:prstGeom prst="rect">
            <a:avLst/>
          </a:prstGeom>
          <a:noFill/>
          <a:ln w="9525">
            <a:noFill/>
            <a:miter lim="800000"/>
            <a:headEnd/>
            <a:tailEnd/>
          </a:ln>
        </p:spPr>
        <p:txBody>
          <a:bodyPr>
            <a:spAutoFit/>
          </a:bodyPr>
          <a:lstStyle/>
          <a:p>
            <a:pPr>
              <a:defRPr/>
            </a:pPr>
            <a:r>
              <a:rPr lang="en-US" sz="2400" b="1" dirty="0">
                <a:solidFill>
                  <a:srgbClr val="FF3300"/>
                </a:solidFill>
                <a:latin typeface="+mn-lt"/>
              </a:rPr>
              <a:t>Sent money.</a:t>
            </a:r>
          </a:p>
        </p:txBody>
      </p:sp>
      <p:sp>
        <p:nvSpPr>
          <p:cNvPr id="13" name="TextBox 12"/>
          <p:cNvSpPr txBox="1">
            <a:spLocks noChangeArrowheads="1"/>
          </p:cNvSpPr>
          <p:nvPr/>
        </p:nvSpPr>
        <p:spPr bwMode="auto">
          <a:xfrm>
            <a:off x="3276600" y="2362200"/>
            <a:ext cx="54864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Declared war against England in 1779!</a:t>
            </a:r>
          </a:p>
        </p:txBody>
      </p:sp>
      <p:sp>
        <p:nvSpPr>
          <p:cNvPr id="14" name="Rectangle 13"/>
          <p:cNvSpPr/>
          <p:nvPr/>
        </p:nvSpPr>
        <p:spPr>
          <a:xfrm>
            <a:off x="381000" y="3505200"/>
            <a:ext cx="1954381" cy="923330"/>
          </a:xfrm>
          <a:prstGeom prst="rect">
            <a:avLst/>
          </a:prstGeom>
          <a:noFill/>
        </p:spPr>
        <p:txBody>
          <a:bodyPr spcFirstLastPara="1" wrap="none">
            <a:prstTxWarp prst="textArchUp">
              <a:avLst/>
            </a:prstTxWarp>
            <a:spAutoFit/>
          </a:bodyPr>
          <a:lstStyle/>
          <a:p>
            <a:pPr algn="ctr">
              <a:defRPr/>
            </a:pPr>
            <a:r>
              <a:rPr lang="en-US" sz="4000" b="1" dirty="0">
                <a:ln w="18415" cmpd="sng">
                  <a:solidFill>
                    <a:srgbClr val="FFFF00"/>
                  </a:solidFill>
                  <a:prstDash val="solid"/>
                </a:ln>
                <a:solidFill>
                  <a:srgbClr val="FFFF00"/>
                </a:solidFill>
                <a:effectLst>
                  <a:outerShdw blurRad="63500" dir="3600000" algn="tl" rotWithShape="0">
                    <a:srgbClr val="000000">
                      <a:alpha val="70000"/>
                    </a:srgbClr>
                  </a:outerShdw>
                </a:effectLst>
              </a:rPr>
              <a:t>Spain</a:t>
            </a:r>
          </a:p>
        </p:txBody>
      </p:sp>
      <p:sp>
        <p:nvSpPr>
          <p:cNvPr id="15" name="TextBox 14"/>
          <p:cNvSpPr txBox="1">
            <a:spLocks noChangeArrowheads="1"/>
          </p:cNvSpPr>
          <p:nvPr/>
        </p:nvSpPr>
        <p:spPr bwMode="auto">
          <a:xfrm>
            <a:off x="2362200" y="2895600"/>
            <a:ext cx="6477000" cy="1552575"/>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The King of Spain secretly helped the Americans by instructing the Spanish governor of Louisiana to quietly filter in money and supplies to them throughout the war!</a:t>
            </a:r>
          </a:p>
        </p:txBody>
      </p:sp>
      <p:sp>
        <p:nvSpPr>
          <p:cNvPr id="16" name="TextBox 15"/>
          <p:cNvSpPr txBox="1">
            <a:spLocks noChangeArrowheads="1"/>
          </p:cNvSpPr>
          <p:nvPr/>
        </p:nvSpPr>
        <p:spPr bwMode="auto">
          <a:xfrm>
            <a:off x="5181600" y="4038600"/>
            <a:ext cx="3581400" cy="701675"/>
          </a:xfrm>
          <a:prstGeom prst="rect">
            <a:avLst/>
          </a:prstGeom>
          <a:noFill/>
          <a:ln w="9525">
            <a:noFill/>
            <a:miter lim="800000"/>
            <a:headEnd/>
            <a:tailEnd/>
          </a:ln>
        </p:spPr>
        <p:txBody>
          <a:bodyPr>
            <a:spAutoFit/>
          </a:bodyPr>
          <a:lstStyle/>
          <a:p>
            <a:r>
              <a:rPr lang="en-US" sz="2000" b="1">
                <a:solidFill>
                  <a:srgbClr val="FF0000"/>
                </a:solidFill>
              </a:rPr>
              <a:t>Spain declared war against </a:t>
            </a:r>
          </a:p>
          <a:p>
            <a:r>
              <a:rPr lang="en-US" sz="2000" b="1">
                <a:solidFill>
                  <a:srgbClr val="FF0000"/>
                </a:solidFill>
              </a:rPr>
              <a:t>England in 1779!</a:t>
            </a:r>
          </a:p>
        </p:txBody>
      </p:sp>
      <p:pic>
        <p:nvPicPr>
          <p:cNvPr id="18"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0" fill="hold"/>
                                        <p:tgtEl>
                                          <p:spTgt spid="4"/>
                                        </p:tgtEl>
                                        <p:attrNameLst>
                                          <p:attrName>ppt_w</p:attrName>
                                        </p:attrNameLst>
                                      </p:cBhvr>
                                      <p:tavLst>
                                        <p:tav tm="0">
                                          <p:val>
                                            <p:strVal val="#ppt_w*0.70"/>
                                          </p:val>
                                        </p:tav>
                                        <p:tav tm="100000">
                                          <p:val>
                                            <p:strVal val="#ppt_w"/>
                                          </p:val>
                                        </p:tav>
                                      </p:tavLst>
                                    </p:anim>
                                    <p:anim calcmode="lin" valueType="num">
                                      <p:cBhvr>
                                        <p:cTn id="12" dur="3000" fill="hold"/>
                                        <p:tgtEl>
                                          <p:spTgt spid="4"/>
                                        </p:tgtEl>
                                        <p:attrNameLst>
                                          <p:attrName>ppt_h</p:attrName>
                                        </p:attrNameLst>
                                      </p:cBhvr>
                                      <p:tavLst>
                                        <p:tav tm="0">
                                          <p:val>
                                            <p:strVal val="#ppt_h"/>
                                          </p:val>
                                        </p:tav>
                                        <p:tav tm="100000">
                                          <p:val>
                                            <p:strVal val="#ppt_h"/>
                                          </p:val>
                                        </p:tav>
                                      </p:tavLst>
                                    </p:anim>
                                    <p:animEffect transition="in" filter="fade">
                                      <p:cBhvr>
                                        <p:cTn id="13" dur="3000"/>
                                        <p:tgtEl>
                                          <p:spTgt spid="4"/>
                                        </p:tgtEl>
                                      </p:cBhvr>
                                    </p:animEffect>
                                  </p:childTnLst>
                                </p:cTn>
                              </p:par>
                              <p:par>
                                <p:cTn id="14" presetID="55"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0" fill="hold"/>
                                        <p:tgtEl>
                                          <p:spTgt spid="6"/>
                                        </p:tgtEl>
                                        <p:attrNameLst>
                                          <p:attrName>ppt_w</p:attrName>
                                        </p:attrNameLst>
                                      </p:cBhvr>
                                      <p:tavLst>
                                        <p:tav tm="0">
                                          <p:val>
                                            <p:strVal val="#ppt_w*0.70"/>
                                          </p:val>
                                        </p:tav>
                                        <p:tav tm="100000">
                                          <p:val>
                                            <p:strVal val="#ppt_w"/>
                                          </p:val>
                                        </p:tav>
                                      </p:tavLst>
                                    </p:anim>
                                    <p:anim calcmode="lin" valueType="num">
                                      <p:cBhvr>
                                        <p:cTn id="17" dur="3000" fill="hold"/>
                                        <p:tgtEl>
                                          <p:spTgt spid="6"/>
                                        </p:tgtEl>
                                        <p:attrNameLst>
                                          <p:attrName>ppt_h</p:attrName>
                                        </p:attrNameLst>
                                      </p:cBhvr>
                                      <p:tavLst>
                                        <p:tav tm="0">
                                          <p:val>
                                            <p:strVal val="#ppt_h"/>
                                          </p:val>
                                        </p:tav>
                                        <p:tav tm="100000">
                                          <p:val>
                                            <p:strVal val="#ppt_h"/>
                                          </p:val>
                                        </p:tav>
                                      </p:tavLst>
                                    </p:anim>
                                    <p:animEffect transition="in" filter="fade">
                                      <p:cBhvr>
                                        <p:cTn id="18" dur="3000"/>
                                        <p:tgtEl>
                                          <p:spTgt spid="6"/>
                                        </p:tgtEl>
                                      </p:cBhvr>
                                    </p:animEffect>
                                  </p:childTnLst>
                                </p:cTn>
                              </p:par>
                            </p:childTnLst>
                          </p:cTn>
                        </p:par>
                        <p:par>
                          <p:cTn id="19" fill="hold">
                            <p:stCondLst>
                              <p:cond delay="5000"/>
                            </p:stCondLst>
                            <p:childTnLst>
                              <p:par>
                                <p:cTn id="20" presetID="53"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3000" fill="hold"/>
                                        <p:tgtEl>
                                          <p:spTgt spid="7"/>
                                        </p:tgtEl>
                                        <p:attrNameLst>
                                          <p:attrName>ppt_w</p:attrName>
                                        </p:attrNameLst>
                                      </p:cBhvr>
                                      <p:tavLst>
                                        <p:tav tm="0">
                                          <p:val>
                                            <p:fltVal val="0"/>
                                          </p:val>
                                        </p:tav>
                                        <p:tav tm="100000">
                                          <p:val>
                                            <p:strVal val="#ppt_w"/>
                                          </p:val>
                                        </p:tav>
                                      </p:tavLst>
                                    </p:anim>
                                    <p:anim calcmode="lin" valueType="num">
                                      <p:cBhvr>
                                        <p:cTn id="23" dur="3000" fill="hold"/>
                                        <p:tgtEl>
                                          <p:spTgt spid="7"/>
                                        </p:tgtEl>
                                        <p:attrNameLst>
                                          <p:attrName>ppt_h</p:attrName>
                                        </p:attrNameLst>
                                      </p:cBhvr>
                                      <p:tavLst>
                                        <p:tav tm="0">
                                          <p:val>
                                            <p:fltVal val="0"/>
                                          </p:val>
                                        </p:tav>
                                        <p:tav tm="100000">
                                          <p:val>
                                            <p:strVal val="#ppt_h"/>
                                          </p:val>
                                        </p:tav>
                                      </p:tavLst>
                                    </p:anim>
                                    <p:animEffect transition="in" filter="fade">
                                      <p:cBhvr>
                                        <p:cTn id="24" dur="3000"/>
                                        <p:tgtEl>
                                          <p:spTgt spid="7"/>
                                        </p:tgtEl>
                                      </p:cBhvr>
                                    </p:animEffect>
                                  </p:childTnLst>
                                </p:cTn>
                              </p:par>
                            </p:childTnLst>
                          </p:cTn>
                        </p:par>
                        <p:par>
                          <p:cTn id="25" fill="hold">
                            <p:stCondLst>
                              <p:cond delay="8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3000"/>
                                        <p:tgtEl>
                                          <p:spTgt spid="5"/>
                                        </p:tgtEl>
                                      </p:cBhvr>
                                    </p:animEffect>
                                  </p:childTnLst>
                                </p:cTn>
                              </p:par>
                            </p:childTnLst>
                          </p:cTn>
                        </p:par>
                        <p:par>
                          <p:cTn id="29" fill="hold">
                            <p:stCondLst>
                              <p:cond delay="110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3000" fill="hold"/>
                                        <p:tgtEl>
                                          <p:spTgt spid="11"/>
                                        </p:tgtEl>
                                        <p:attrNameLst>
                                          <p:attrName>ppt_w</p:attrName>
                                        </p:attrNameLst>
                                      </p:cBhvr>
                                      <p:tavLst>
                                        <p:tav tm="0">
                                          <p:val>
                                            <p:strVal val="#ppt_w*0.70"/>
                                          </p:val>
                                        </p:tav>
                                        <p:tav tm="100000">
                                          <p:val>
                                            <p:strVal val="#ppt_w"/>
                                          </p:val>
                                        </p:tav>
                                      </p:tavLst>
                                    </p:anim>
                                    <p:anim calcmode="lin" valueType="num">
                                      <p:cBhvr>
                                        <p:cTn id="38" dur="3000" fill="hold"/>
                                        <p:tgtEl>
                                          <p:spTgt spid="11"/>
                                        </p:tgtEl>
                                        <p:attrNameLst>
                                          <p:attrName>ppt_h</p:attrName>
                                        </p:attrNameLst>
                                      </p:cBhvr>
                                      <p:tavLst>
                                        <p:tav tm="0">
                                          <p:val>
                                            <p:strVal val="#ppt_h"/>
                                          </p:val>
                                        </p:tav>
                                        <p:tav tm="100000">
                                          <p:val>
                                            <p:strVal val="#ppt_h"/>
                                          </p:val>
                                        </p:tav>
                                      </p:tavLst>
                                    </p:anim>
                                    <p:animEffect transition="in" filter="fade">
                                      <p:cBhvr>
                                        <p:cTn id="39" dur="3000"/>
                                        <p:tgtEl>
                                          <p:spTgt spid="11"/>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3000"/>
                                        <p:tgtEl>
                                          <p:spTgt spid="12"/>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3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3000" fill="hold"/>
                                        <p:tgtEl>
                                          <p:spTgt spid="14"/>
                                        </p:tgtEl>
                                        <p:attrNameLst>
                                          <p:attrName>ppt_w</p:attrName>
                                        </p:attrNameLst>
                                      </p:cBhvr>
                                      <p:tavLst>
                                        <p:tav tm="0">
                                          <p:val>
                                            <p:fltVal val="0"/>
                                          </p:val>
                                        </p:tav>
                                        <p:tav tm="100000">
                                          <p:val>
                                            <p:strVal val="#ppt_w"/>
                                          </p:val>
                                        </p:tav>
                                      </p:tavLst>
                                    </p:anim>
                                    <p:anim calcmode="lin" valueType="num">
                                      <p:cBhvr>
                                        <p:cTn id="53" dur="3000" fill="hold"/>
                                        <p:tgtEl>
                                          <p:spTgt spid="14"/>
                                        </p:tgtEl>
                                        <p:attrNameLst>
                                          <p:attrName>ppt_h</p:attrName>
                                        </p:attrNameLst>
                                      </p:cBhvr>
                                      <p:tavLst>
                                        <p:tav tm="0">
                                          <p:val>
                                            <p:fltVal val="0"/>
                                          </p:val>
                                        </p:tav>
                                        <p:tav tm="100000">
                                          <p:val>
                                            <p:strVal val="#ppt_h"/>
                                          </p:val>
                                        </p:tav>
                                      </p:tavLst>
                                    </p:anim>
                                    <p:animEffect transition="in" filter="fade">
                                      <p:cBhvr>
                                        <p:cTn id="54" dur="3000"/>
                                        <p:tgtEl>
                                          <p:spTgt spid="14"/>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3000"/>
                                        <p:tgtEl>
                                          <p:spTgt spid="15"/>
                                        </p:tgtEl>
                                      </p:cBhvr>
                                    </p:animEffect>
                                  </p:childTnLst>
                                </p:cTn>
                              </p:par>
                            </p:childTnLst>
                          </p:cTn>
                        </p:par>
                        <p:par>
                          <p:cTn id="59" fill="hold">
                            <p:stCondLst>
                              <p:cond delay="60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2" grpId="0"/>
      <p:bldP spid="13" grpId="0"/>
      <p:bldP spid="15" grpId="0"/>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F566A5B9-0C79-454E-A6F0-E4E04325EA9D}" type="slidenum">
              <a:rPr lang="en-US"/>
              <a:pPr>
                <a:defRPr/>
              </a:pPr>
              <a:t>83</a:t>
            </a:fld>
            <a:endParaRPr lang="en-US"/>
          </a:p>
        </p:txBody>
      </p:sp>
      <p:pic>
        <p:nvPicPr>
          <p:cNvPr id="50178" name="Picture 2" descr="von Steuben.gif"/>
          <p:cNvPicPr>
            <a:picLocks noChangeAspect="1"/>
          </p:cNvPicPr>
          <p:nvPr/>
        </p:nvPicPr>
        <p:blipFill>
          <a:blip r:embed="rId2" cstate="print"/>
          <a:srcRect/>
          <a:stretch>
            <a:fillRect/>
          </a:stretch>
        </p:blipFill>
        <p:spPr bwMode="auto">
          <a:xfrm>
            <a:off x="7162800" y="152400"/>
            <a:ext cx="1743075" cy="2209800"/>
          </a:xfrm>
          <a:prstGeom prst="ellipse">
            <a:avLst/>
          </a:prstGeom>
          <a:noFill/>
          <a:ln w="9525">
            <a:noFill/>
            <a:miter lim="800000"/>
            <a:headEnd/>
            <a:tailEnd/>
          </a:ln>
        </p:spPr>
      </p:pic>
      <p:sp>
        <p:nvSpPr>
          <p:cNvPr id="6" name="Rectangle 5"/>
          <p:cNvSpPr/>
          <p:nvPr/>
        </p:nvSpPr>
        <p:spPr>
          <a:xfrm>
            <a:off x="533400" y="228600"/>
            <a:ext cx="4784725" cy="769938"/>
          </a:xfrm>
          <a:prstGeom prst="rect">
            <a:avLst/>
          </a:prstGeom>
        </p:spPr>
        <p:txBody>
          <a:bodyPr wrap="none">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Baron von Steuben</a:t>
            </a:r>
          </a:p>
        </p:txBody>
      </p:sp>
      <p:sp>
        <p:nvSpPr>
          <p:cNvPr id="5" name="TextBox 4"/>
          <p:cNvSpPr txBox="1">
            <a:spLocks noChangeArrowheads="1"/>
          </p:cNvSpPr>
          <p:nvPr/>
        </p:nvSpPr>
        <p:spPr bwMode="auto">
          <a:xfrm>
            <a:off x="304800" y="1905000"/>
            <a:ext cx="6172200" cy="4619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The Baron was a German Army officer.</a:t>
            </a:r>
          </a:p>
        </p:txBody>
      </p:sp>
      <p:sp>
        <p:nvSpPr>
          <p:cNvPr id="7" name="TextBox 6"/>
          <p:cNvSpPr txBox="1">
            <a:spLocks noChangeArrowheads="1"/>
          </p:cNvSpPr>
          <p:nvPr/>
        </p:nvSpPr>
        <p:spPr bwMode="auto">
          <a:xfrm>
            <a:off x="381000" y="3429000"/>
            <a:ext cx="7391400" cy="8302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The men respected him, but mostly they were scared to death of him!</a:t>
            </a:r>
          </a:p>
        </p:txBody>
      </p:sp>
      <p:sp>
        <p:nvSpPr>
          <p:cNvPr id="8" name="TextBox 7"/>
          <p:cNvSpPr txBox="1">
            <a:spLocks noChangeArrowheads="1"/>
          </p:cNvSpPr>
          <p:nvPr/>
        </p:nvSpPr>
        <p:spPr bwMode="auto">
          <a:xfrm>
            <a:off x="2133600" y="2895600"/>
            <a:ext cx="6705600" cy="4619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but he was very strict and had a </a:t>
            </a:r>
            <a:r>
              <a:rPr lang="en-US" sz="2400" b="1" dirty="0">
                <a:solidFill>
                  <a:srgbClr val="FF0000"/>
                </a:solidFill>
                <a:latin typeface="+mn-lt"/>
              </a:rPr>
              <a:t>bad</a:t>
            </a:r>
            <a:r>
              <a:rPr lang="en-US" sz="2400" b="1" dirty="0">
                <a:solidFill>
                  <a:srgbClr val="FFFF00"/>
                </a:solidFill>
                <a:latin typeface="+mn-lt"/>
              </a:rPr>
              <a:t> temper!</a:t>
            </a:r>
          </a:p>
        </p:txBody>
      </p:sp>
      <p:sp>
        <p:nvSpPr>
          <p:cNvPr id="9" name="TextBox 8"/>
          <p:cNvSpPr txBox="1">
            <a:spLocks noChangeArrowheads="1"/>
          </p:cNvSpPr>
          <p:nvPr/>
        </p:nvSpPr>
        <p:spPr bwMode="auto">
          <a:xfrm>
            <a:off x="533400" y="2362200"/>
            <a:ext cx="5334000" cy="461963"/>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He was good at training soldiers…</a:t>
            </a:r>
          </a:p>
        </p:txBody>
      </p:sp>
      <p:pic>
        <p:nvPicPr>
          <p:cNvPr id="12" name="Picture 11" descr="Betsy Ross Flag.jpg"/>
          <p:cNvPicPr>
            <a:picLocks noChangeAspect="1"/>
          </p:cNvPicPr>
          <p:nvPr/>
        </p:nvPicPr>
        <p:blipFill>
          <a:blip r:embed="rId3" cstate="print"/>
          <a:stretch>
            <a:fillRect/>
          </a:stretch>
        </p:blipFill>
        <p:spPr>
          <a:xfrm>
            <a:off x="7772400" y="2057400"/>
            <a:ext cx="1138238" cy="596900"/>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rrowheads="1"/>
          </p:cNvSpPr>
          <p:nvPr/>
        </p:nvSpPr>
        <p:spPr bwMode="auto">
          <a:xfrm>
            <a:off x="1066800" y="914400"/>
            <a:ext cx="6858000" cy="8302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General Washington sought the help of Baron Friedrich von Steuben to train his men.</a:t>
            </a:r>
          </a:p>
        </p:txBody>
      </p:sp>
      <p:pic>
        <p:nvPicPr>
          <p:cNvPr id="13"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11430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3000" fill="hold"/>
                                        <p:tgtEl>
                                          <p:spTgt spid="12"/>
                                        </p:tgtEl>
                                        <p:attrNameLst>
                                          <p:attrName>ppt_w</p:attrName>
                                        </p:attrNameLst>
                                      </p:cBhvr>
                                      <p:tavLst>
                                        <p:tav tm="0">
                                          <p:val>
                                            <p:strVal val="#ppt_w*0.70"/>
                                          </p:val>
                                        </p:tav>
                                        <p:tav tm="100000">
                                          <p:val>
                                            <p:strVal val="#ppt_w"/>
                                          </p:val>
                                        </p:tav>
                                      </p:tavLst>
                                    </p:anim>
                                    <p:anim calcmode="lin" valueType="num">
                                      <p:cBhvr>
                                        <p:cTn id="13" dur="3000" fill="hold"/>
                                        <p:tgtEl>
                                          <p:spTgt spid="12"/>
                                        </p:tgtEl>
                                        <p:attrNameLst>
                                          <p:attrName>ppt_h</p:attrName>
                                        </p:attrNameLst>
                                      </p:cBhvr>
                                      <p:tavLst>
                                        <p:tav tm="0">
                                          <p:val>
                                            <p:strVal val="#ppt_h"/>
                                          </p:val>
                                        </p:tav>
                                        <p:tav tm="100000">
                                          <p:val>
                                            <p:strVal val="#ppt_h"/>
                                          </p:val>
                                        </p:tav>
                                      </p:tavLst>
                                    </p:anim>
                                    <p:animEffect transition="in" filter="fade">
                                      <p:cBhvr>
                                        <p:cTn id="14" dur="3000"/>
                                        <p:tgtEl>
                                          <p:spTgt spid="12"/>
                                        </p:tgtEl>
                                      </p:cBhvr>
                                    </p:animEffect>
                                  </p:childTnLst>
                                </p:cTn>
                              </p:par>
                              <p:par>
                                <p:cTn id="15" presetID="55" presetClass="entr" presetSubtype="0" fill="hold" nodeType="withEffect">
                                  <p:stCondLst>
                                    <p:cond delay="0"/>
                                  </p:stCondLst>
                                  <p:childTnLst>
                                    <p:set>
                                      <p:cBhvr>
                                        <p:cTn id="16" dur="1" fill="hold">
                                          <p:stCondLst>
                                            <p:cond delay="0"/>
                                          </p:stCondLst>
                                        </p:cTn>
                                        <p:tgtEl>
                                          <p:spTgt spid="50178"/>
                                        </p:tgtEl>
                                        <p:attrNameLst>
                                          <p:attrName>style.visibility</p:attrName>
                                        </p:attrNameLst>
                                      </p:cBhvr>
                                      <p:to>
                                        <p:strVal val="visible"/>
                                      </p:to>
                                    </p:set>
                                    <p:anim calcmode="lin" valueType="num">
                                      <p:cBhvr>
                                        <p:cTn id="17" dur="3000" fill="hold"/>
                                        <p:tgtEl>
                                          <p:spTgt spid="50178"/>
                                        </p:tgtEl>
                                        <p:attrNameLst>
                                          <p:attrName>ppt_w</p:attrName>
                                        </p:attrNameLst>
                                      </p:cBhvr>
                                      <p:tavLst>
                                        <p:tav tm="0">
                                          <p:val>
                                            <p:strVal val="#ppt_w*0.70"/>
                                          </p:val>
                                        </p:tav>
                                        <p:tav tm="100000">
                                          <p:val>
                                            <p:strVal val="#ppt_w"/>
                                          </p:val>
                                        </p:tav>
                                      </p:tavLst>
                                    </p:anim>
                                    <p:anim calcmode="lin" valueType="num">
                                      <p:cBhvr>
                                        <p:cTn id="18" dur="3000" fill="hold"/>
                                        <p:tgtEl>
                                          <p:spTgt spid="50178"/>
                                        </p:tgtEl>
                                        <p:attrNameLst>
                                          <p:attrName>ppt_h</p:attrName>
                                        </p:attrNameLst>
                                      </p:cBhvr>
                                      <p:tavLst>
                                        <p:tav tm="0">
                                          <p:val>
                                            <p:strVal val="#ppt_h"/>
                                          </p:val>
                                        </p:tav>
                                        <p:tav tm="100000">
                                          <p:val>
                                            <p:strVal val="#ppt_h"/>
                                          </p:val>
                                        </p:tav>
                                      </p:tavLst>
                                    </p:anim>
                                    <p:animEffect transition="in" filter="fade">
                                      <p:cBhvr>
                                        <p:cTn id="19" dur="3000"/>
                                        <p:tgtEl>
                                          <p:spTgt spid="50178"/>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3000"/>
                                        <p:tgtEl>
                                          <p:spTgt spid="9"/>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3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descr="Vallley Forge von Steuben.jpg"/>
          <p:cNvPicPr>
            <a:picLocks noChangeAspect="1"/>
          </p:cNvPicPr>
          <p:nvPr/>
        </p:nvPicPr>
        <p:blipFill>
          <a:blip r:embed="rId3" cstate="print"/>
          <a:srcRect/>
          <a:stretch>
            <a:fillRect/>
          </a:stretch>
        </p:blipFill>
        <p:spPr bwMode="auto">
          <a:xfrm>
            <a:off x="6705600" y="304800"/>
            <a:ext cx="1974850" cy="2286000"/>
          </a:xfrm>
          <a:prstGeom prst="rect">
            <a:avLst/>
          </a:prstGeom>
          <a:noFill/>
          <a:ln w="9525">
            <a:noFill/>
            <a:miter lim="800000"/>
            <a:headEnd/>
            <a:tailEnd/>
          </a:ln>
        </p:spPr>
      </p:pic>
      <p:sp>
        <p:nvSpPr>
          <p:cNvPr id="13" name="Slide Number Placeholder 5"/>
          <p:cNvSpPr>
            <a:spLocks noGrp="1"/>
          </p:cNvSpPr>
          <p:nvPr>
            <p:ph type="sldNum" sz="quarter" idx="12"/>
          </p:nvPr>
        </p:nvSpPr>
        <p:spPr/>
        <p:txBody>
          <a:bodyPr/>
          <a:lstStyle/>
          <a:p>
            <a:pPr>
              <a:defRPr/>
            </a:pPr>
            <a:fld id="{66B4BE9B-BF90-4633-9F26-7B6467E5A795}" type="slidenum">
              <a:rPr lang="en-US"/>
              <a:pPr>
                <a:defRPr/>
              </a:pPr>
              <a:t>84</a:t>
            </a:fld>
            <a:endParaRPr lang="en-US"/>
          </a:p>
        </p:txBody>
      </p:sp>
      <p:sp>
        <p:nvSpPr>
          <p:cNvPr id="6" name="Rectangle 5"/>
          <p:cNvSpPr/>
          <p:nvPr/>
        </p:nvSpPr>
        <p:spPr>
          <a:xfrm>
            <a:off x="2971800" y="0"/>
            <a:ext cx="3276600" cy="461665"/>
          </a:xfrm>
          <a:prstGeom prst="rect">
            <a:avLst/>
          </a:prstGeom>
        </p:spPr>
        <p:txBody>
          <a:bodyPr wrap="square">
            <a:spAutoFit/>
          </a:bodyPr>
          <a:lstStyle/>
          <a:p>
            <a:pPr fontAlgn="auto">
              <a:spcAft>
                <a:spcPts val="0"/>
              </a:spcAft>
              <a:defRPr/>
            </a:pPr>
            <a:r>
              <a:rPr lang="en-US" sz="2400" b="1" dirty="0">
                <a:solidFill>
                  <a:srgbClr val="FF0000"/>
                </a:solidFill>
                <a:effectLst>
                  <a:outerShdw blurRad="38100" dist="38100" dir="2700000" algn="tl">
                    <a:srgbClr val="000000">
                      <a:alpha val="43137"/>
                    </a:srgbClr>
                  </a:outerShdw>
                </a:effectLst>
                <a:latin typeface="Antique" pitchFamily="18" charset="0"/>
              </a:rPr>
              <a:t>Baron von Steuben</a:t>
            </a:r>
          </a:p>
        </p:txBody>
      </p:sp>
      <p:sp>
        <p:nvSpPr>
          <p:cNvPr id="10" name="TextBox 9"/>
          <p:cNvSpPr txBox="1">
            <a:spLocks noChangeArrowheads="1"/>
          </p:cNvSpPr>
          <p:nvPr/>
        </p:nvSpPr>
        <p:spPr bwMode="auto">
          <a:xfrm>
            <a:off x="1066800" y="762000"/>
            <a:ext cx="5562600" cy="12001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He drilled the troops without mercy during winter camp at Valley Forge, Pennsylvania.</a:t>
            </a:r>
          </a:p>
        </p:txBody>
      </p:sp>
      <p:sp>
        <p:nvSpPr>
          <p:cNvPr id="11" name="TextBox 10"/>
          <p:cNvSpPr txBox="1">
            <a:spLocks noChangeArrowheads="1"/>
          </p:cNvSpPr>
          <p:nvPr/>
        </p:nvSpPr>
        <p:spPr bwMode="auto">
          <a:xfrm>
            <a:off x="228600" y="1981200"/>
            <a:ext cx="6629400" cy="1570038"/>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He couldn’t speak English, so he used a translator.  When he cursed at the men (which was often), he cursed in German and the translator cursed at the men in English!</a:t>
            </a:r>
          </a:p>
        </p:txBody>
      </p:sp>
      <p:pic>
        <p:nvPicPr>
          <p:cNvPr id="8" name="Picture 7" descr="Betsy Ross Flag.jpg"/>
          <p:cNvPicPr>
            <a:picLocks noChangeAspect="1"/>
          </p:cNvPicPr>
          <p:nvPr/>
        </p:nvPicPr>
        <p:blipFill>
          <a:blip r:embed="rId4" cstate="print"/>
          <a:stretch>
            <a:fillRect/>
          </a:stretch>
        </p:blipFill>
        <p:spPr>
          <a:xfrm>
            <a:off x="5791200" y="304800"/>
            <a:ext cx="871538" cy="457200"/>
          </a:xfrm>
          <a:prstGeom prst="rect">
            <a:avLst/>
          </a:prstGeom>
          <a:ln>
            <a:noFill/>
          </a:ln>
          <a:effectLst>
            <a:outerShdw blurRad="292100" dist="139700" dir="2700000" algn="tl" rotWithShape="0">
              <a:srgbClr val="333333">
                <a:alpha val="65000"/>
              </a:srgbClr>
            </a:outerShdw>
          </a:effectLst>
        </p:spPr>
      </p:pic>
      <p:pic>
        <p:nvPicPr>
          <p:cNvPr id="12" name="Picture 6" descr="http://www.cksinfo.com/clipart/office/supplies/notesandmemos/note.png"/>
          <p:cNvPicPr>
            <a:picLocks noChangeAspect="1" noChangeArrowheads="1"/>
          </p:cNvPicPr>
          <p:nvPr/>
        </p:nvPicPr>
        <p:blipFill>
          <a:blip r:embed="rId5" cstate="print"/>
          <a:srcRect/>
          <a:stretch>
            <a:fillRect/>
          </a:stretch>
        </p:blipFill>
        <p:spPr bwMode="auto">
          <a:xfrm>
            <a:off x="457200" y="1143000"/>
            <a:ext cx="457200" cy="45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3000" fill="hold"/>
                                        <p:tgtEl>
                                          <p:spTgt spid="9"/>
                                        </p:tgtEl>
                                        <p:attrNameLst>
                                          <p:attrName>ppt_w</p:attrName>
                                        </p:attrNameLst>
                                      </p:cBhvr>
                                      <p:tavLst>
                                        <p:tav tm="0">
                                          <p:val>
                                            <p:strVal val="#ppt_w*0.70"/>
                                          </p:val>
                                        </p:tav>
                                        <p:tav tm="100000">
                                          <p:val>
                                            <p:strVal val="#ppt_w"/>
                                          </p:val>
                                        </p:tav>
                                      </p:tavLst>
                                    </p:anim>
                                    <p:anim calcmode="lin" valueType="num">
                                      <p:cBhvr>
                                        <p:cTn id="14" dur="3000" fill="hold"/>
                                        <p:tgtEl>
                                          <p:spTgt spid="9"/>
                                        </p:tgtEl>
                                        <p:attrNameLst>
                                          <p:attrName>ppt_h</p:attrName>
                                        </p:attrNameLst>
                                      </p:cBhvr>
                                      <p:tavLst>
                                        <p:tav tm="0">
                                          <p:val>
                                            <p:strVal val="#ppt_h"/>
                                          </p:val>
                                        </p:tav>
                                        <p:tav tm="100000">
                                          <p:val>
                                            <p:strVal val="#ppt_h"/>
                                          </p:val>
                                        </p:tav>
                                      </p:tavLst>
                                    </p:anim>
                                    <p:animEffect transition="in" filter="fade">
                                      <p:cBhvr>
                                        <p:cTn id="15" dur="3000"/>
                                        <p:tgtEl>
                                          <p:spTgt spid="9"/>
                                        </p:tgtEl>
                                      </p:cBhvr>
                                    </p:animEffect>
                                  </p:childTnLst>
                                </p:cTn>
                              </p:par>
                              <p:par>
                                <p:cTn id="16" presetID="55"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3000" fill="hold"/>
                                        <p:tgtEl>
                                          <p:spTgt spid="8"/>
                                        </p:tgtEl>
                                        <p:attrNameLst>
                                          <p:attrName>ppt_w</p:attrName>
                                        </p:attrNameLst>
                                      </p:cBhvr>
                                      <p:tavLst>
                                        <p:tav tm="0">
                                          <p:val>
                                            <p:strVal val="#ppt_w*0.70"/>
                                          </p:val>
                                        </p:tav>
                                        <p:tav tm="100000">
                                          <p:val>
                                            <p:strVal val="#ppt_w"/>
                                          </p:val>
                                        </p:tav>
                                      </p:tavLst>
                                    </p:anim>
                                    <p:anim calcmode="lin" valueType="num">
                                      <p:cBhvr>
                                        <p:cTn id="19" dur="3000" fill="hold"/>
                                        <p:tgtEl>
                                          <p:spTgt spid="8"/>
                                        </p:tgtEl>
                                        <p:attrNameLst>
                                          <p:attrName>ppt_h</p:attrName>
                                        </p:attrNameLst>
                                      </p:cBhvr>
                                      <p:tavLst>
                                        <p:tav tm="0">
                                          <p:val>
                                            <p:strVal val="#ppt_h"/>
                                          </p:val>
                                        </p:tav>
                                        <p:tav tm="100000">
                                          <p:val>
                                            <p:strVal val="#ppt_h"/>
                                          </p:val>
                                        </p:tav>
                                      </p:tavLst>
                                    </p:anim>
                                    <p:animEffect transition="in" filter="fade">
                                      <p:cBhvr>
                                        <p:cTn id="20" dur="30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6000"/>
                            </p:stCondLst>
                            <p:childTnLst>
                              <p:par>
                                <p:cTn id="25" presetID="55"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3000" fill="hold"/>
                                        <p:tgtEl>
                                          <p:spTgt spid="10"/>
                                        </p:tgtEl>
                                        <p:attrNameLst>
                                          <p:attrName>ppt_w</p:attrName>
                                        </p:attrNameLst>
                                      </p:cBhvr>
                                      <p:tavLst>
                                        <p:tav tm="0">
                                          <p:val>
                                            <p:strVal val="#ppt_w*0.70"/>
                                          </p:val>
                                        </p:tav>
                                        <p:tav tm="100000">
                                          <p:val>
                                            <p:strVal val="#ppt_w"/>
                                          </p:val>
                                        </p:tav>
                                      </p:tavLst>
                                    </p:anim>
                                    <p:anim calcmode="lin" valueType="num">
                                      <p:cBhvr>
                                        <p:cTn id="28" dur="3000" fill="hold"/>
                                        <p:tgtEl>
                                          <p:spTgt spid="10"/>
                                        </p:tgtEl>
                                        <p:attrNameLst>
                                          <p:attrName>ppt_h</p:attrName>
                                        </p:attrNameLst>
                                      </p:cBhvr>
                                      <p:tavLst>
                                        <p:tav tm="0">
                                          <p:val>
                                            <p:strVal val="#ppt_h"/>
                                          </p:val>
                                        </p:tav>
                                        <p:tav tm="100000">
                                          <p:val>
                                            <p:strVal val="#ppt_h"/>
                                          </p:val>
                                        </p:tav>
                                      </p:tavLst>
                                    </p:anim>
                                    <p:animEffect transition="in" filter="fade">
                                      <p:cBhvr>
                                        <p:cTn id="29" dur="3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0C02E0B5-D27D-4F58-A1F3-CBBBA9D44DE6}" type="slidenum">
              <a:rPr lang="en-US"/>
              <a:pPr>
                <a:defRPr/>
              </a:pPr>
              <a:t>85</a:t>
            </a:fld>
            <a:endParaRPr lang="en-US"/>
          </a:p>
        </p:txBody>
      </p:sp>
      <p:pic>
        <p:nvPicPr>
          <p:cNvPr id="50178" name="Picture 2" descr="von Steuben.gif"/>
          <p:cNvPicPr>
            <a:picLocks noChangeAspect="1"/>
          </p:cNvPicPr>
          <p:nvPr/>
        </p:nvPicPr>
        <p:blipFill>
          <a:blip r:embed="rId3" cstate="print"/>
          <a:srcRect/>
          <a:stretch>
            <a:fillRect/>
          </a:stretch>
        </p:blipFill>
        <p:spPr bwMode="auto">
          <a:xfrm>
            <a:off x="8001000" y="228600"/>
            <a:ext cx="762000" cy="966317"/>
          </a:xfrm>
          <a:prstGeom prst="ellipse">
            <a:avLst/>
          </a:prstGeom>
          <a:noFill/>
          <a:ln w="9525">
            <a:noFill/>
            <a:miter lim="800000"/>
            <a:headEnd/>
            <a:tailEnd/>
          </a:ln>
        </p:spPr>
      </p:pic>
      <p:sp>
        <p:nvSpPr>
          <p:cNvPr id="6" name="Rectangle 5"/>
          <p:cNvSpPr/>
          <p:nvPr/>
        </p:nvSpPr>
        <p:spPr>
          <a:xfrm>
            <a:off x="5334000" y="381000"/>
            <a:ext cx="2057400" cy="338554"/>
          </a:xfrm>
          <a:prstGeom prst="rect">
            <a:avLst/>
          </a:prstGeom>
        </p:spPr>
        <p:txBody>
          <a:bodyPr wrap="square">
            <a:spAutoFit/>
          </a:bodyPr>
          <a:lstStyle/>
          <a:p>
            <a:pPr fontAlgn="auto">
              <a:spcAft>
                <a:spcPts val="0"/>
              </a:spcAft>
              <a:defRPr/>
            </a:pPr>
            <a:r>
              <a:rPr lang="en-US" sz="1600" b="1" dirty="0">
                <a:solidFill>
                  <a:srgbClr val="FF0000"/>
                </a:solidFill>
                <a:effectLst>
                  <a:outerShdw blurRad="38100" dist="38100" dir="2700000" algn="tl">
                    <a:srgbClr val="000000">
                      <a:alpha val="43137"/>
                    </a:srgbClr>
                  </a:outerShdw>
                </a:effectLst>
                <a:latin typeface="Antique" pitchFamily="18" charset="0"/>
              </a:rPr>
              <a:t>Baron von Steuben</a:t>
            </a:r>
          </a:p>
        </p:txBody>
      </p:sp>
      <p:sp>
        <p:nvSpPr>
          <p:cNvPr id="12" name="TextBox 11"/>
          <p:cNvSpPr txBox="1">
            <a:spLocks noChangeArrowheads="1"/>
          </p:cNvSpPr>
          <p:nvPr/>
        </p:nvSpPr>
        <p:spPr bwMode="auto">
          <a:xfrm>
            <a:off x="990600" y="685800"/>
            <a:ext cx="3429000" cy="2308324"/>
          </a:xfrm>
          <a:prstGeom prst="rect">
            <a:avLst/>
          </a:prstGeom>
          <a:noFill/>
          <a:ln w="9525">
            <a:noFill/>
            <a:miter lim="800000"/>
            <a:headEnd/>
            <a:tailEnd/>
          </a:ln>
        </p:spPr>
        <p:txBody>
          <a:bodyPr wrap="square">
            <a:spAutoFit/>
          </a:bodyPr>
          <a:lstStyle/>
          <a:p>
            <a:pPr>
              <a:defRPr/>
            </a:pPr>
            <a:r>
              <a:rPr lang="en-US" sz="2400" b="1" dirty="0">
                <a:solidFill>
                  <a:srgbClr val="FFFF00"/>
                </a:solidFill>
                <a:latin typeface="+mn-lt"/>
              </a:rPr>
              <a:t>But by spring he had turned them from a bunch of men with guns into an </a:t>
            </a:r>
            <a:r>
              <a:rPr lang="en-US" sz="2400" b="1" dirty="0">
                <a:solidFill>
                  <a:srgbClr val="FF0000"/>
                </a:solidFill>
                <a:latin typeface="+mn-lt"/>
              </a:rPr>
              <a:t>ARMY</a:t>
            </a:r>
            <a:r>
              <a:rPr lang="en-US" sz="2400" b="1" dirty="0">
                <a:solidFill>
                  <a:srgbClr val="FFFF00"/>
                </a:solidFill>
                <a:latin typeface="+mn-lt"/>
              </a:rPr>
              <a:t> that General Washington could count on!</a:t>
            </a:r>
          </a:p>
        </p:txBody>
      </p:sp>
      <p:pic>
        <p:nvPicPr>
          <p:cNvPr id="8" name="Picture 7" descr="Betsy Ross Flag.jpg"/>
          <p:cNvPicPr>
            <a:picLocks noChangeAspect="1"/>
          </p:cNvPicPr>
          <p:nvPr/>
        </p:nvPicPr>
        <p:blipFill>
          <a:blip r:embed="rId4" cstate="print"/>
          <a:stretch>
            <a:fillRect/>
          </a:stretch>
        </p:blipFill>
        <p:spPr>
          <a:xfrm>
            <a:off x="6705600" y="762000"/>
            <a:ext cx="871538" cy="457200"/>
          </a:xfrm>
          <a:prstGeom prst="rect">
            <a:avLst/>
          </a:prstGeom>
          <a:ln>
            <a:noFill/>
          </a:ln>
          <a:effectLst>
            <a:outerShdw blurRad="292100" dist="139700" dir="2700000" algn="tl" rotWithShape="0">
              <a:srgbClr val="333333">
                <a:alpha val="65000"/>
              </a:srgbClr>
            </a:outerShdw>
          </a:effectLst>
        </p:spPr>
      </p:pic>
      <p:pic>
        <p:nvPicPr>
          <p:cNvPr id="60425" name="Picture 9" descr="Valley Forge 1"/>
          <p:cNvPicPr>
            <a:picLocks noChangeAspect="1" noChangeArrowheads="1"/>
          </p:cNvPicPr>
          <p:nvPr/>
        </p:nvPicPr>
        <p:blipFill>
          <a:blip r:embed="rId5" cstate="print"/>
          <a:srcRect/>
          <a:stretch>
            <a:fillRect/>
          </a:stretch>
        </p:blipFill>
        <p:spPr bwMode="auto">
          <a:xfrm>
            <a:off x="4495800" y="1219200"/>
            <a:ext cx="3962400" cy="5175250"/>
          </a:xfrm>
          <a:prstGeom prst="rect">
            <a:avLst/>
          </a:prstGeom>
          <a:ln>
            <a:noFill/>
          </a:ln>
          <a:effectLst>
            <a:softEdge rad="112500"/>
          </a:effectLst>
        </p:spPr>
      </p:pic>
      <p:pic>
        <p:nvPicPr>
          <p:cNvPr id="9" name="Picture 6" descr="http://www.cksinfo.com/clipart/office/supplies/notesandmemos/note.png"/>
          <p:cNvPicPr>
            <a:picLocks noChangeAspect="1" noChangeArrowheads="1"/>
          </p:cNvPicPr>
          <p:nvPr/>
        </p:nvPicPr>
        <p:blipFill>
          <a:blip r:embed="rId6" cstate="print"/>
          <a:srcRect/>
          <a:stretch>
            <a:fillRect/>
          </a:stretch>
        </p:blipFill>
        <p:spPr bwMode="auto">
          <a:xfrm>
            <a:off x="457200" y="6096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810610" y="5954844"/>
            <a:ext cx="914400" cy="369332"/>
          </a:xfrm>
          <a:prstGeom prst="rect">
            <a:avLst/>
          </a:prstGeom>
          <a:solidFill>
            <a:schemeClr val="bg1"/>
          </a:solidFill>
        </p:spPr>
        <p:txBody>
          <a:bodyPr wrap="square" rtlCol="0">
            <a:spAutoFit/>
          </a:bodyPr>
          <a:lstStyle/>
          <a:p>
            <a:r>
              <a:rPr lang="en-US" b="1" dirty="0" smtClean="0">
                <a:latin typeface="+mn-lt"/>
              </a:rPr>
              <a:t>QUIZ 5</a:t>
            </a:r>
            <a:endParaRPr lang="en-US" b="1" dirty="0">
              <a:latin typeface="+mn-l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0" fill="hold"/>
                                        <p:tgtEl>
                                          <p:spTgt spid="8"/>
                                        </p:tgtEl>
                                        <p:attrNameLst>
                                          <p:attrName>ppt_w</p:attrName>
                                        </p:attrNameLst>
                                      </p:cBhvr>
                                      <p:tavLst>
                                        <p:tav tm="0">
                                          <p:val>
                                            <p:strVal val="#ppt_w*0.70"/>
                                          </p:val>
                                        </p:tav>
                                        <p:tav tm="100000">
                                          <p:val>
                                            <p:strVal val="#ppt_w"/>
                                          </p:val>
                                        </p:tav>
                                      </p:tavLst>
                                    </p:anim>
                                    <p:anim calcmode="lin" valueType="num">
                                      <p:cBhvr>
                                        <p:cTn id="13" dur="3000" fill="hold"/>
                                        <p:tgtEl>
                                          <p:spTgt spid="8"/>
                                        </p:tgtEl>
                                        <p:attrNameLst>
                                          <p:attrName>ppt_h</p:attrName>
                                        </p:attrNameLst>
                                      </p:cBhvr>
                                      <p:tavLst>
                                        <p:tav tm="0">
                                          <p:val>
                                            <p:strVal val="#ppt_h"/>
                                          </p:val>
                                        </p:tav>
                                        <p:tav tm="100000">
                                          <p:val>
                                            <p:strVal val="#ppt_h"/>
                                          </p:val>
                                        </p:tav>
                                      </p:tavLst>
                                    </p:anim>
                                    <p:animEffect transition="in" filter="fade">
                                      <p:cBhvr>
                                        <p:cTn id="14" dur="3000"/>
                                        <p:tgtEl>
                                          <p:spTgt spid="8"/>
                                        </p:tgtEl>
                                      </p:cBhvr>
                                    </p:animEffect>
                                  </p:childTnLst>
                                </p:cTn>
                              </p:par>
                              <p:par>
                                <p:cTn id="15" presetID="55" presetClass="entr" presetSubtype="0" fill="hold" nodeType="withEffect">
                                  <p:stCondLst>
                                    <p:cond delay="0"/>
                                  </p:stCondLst>
                                  <p:childTnLst>
                                    <p:set>
                                      <p:cBhvr>
                                        <p:cTn id="16" dur="1" fill="hold">
                                          <p:stCondLst>
                                            <p:cond delay="0"/>
                                          </p:stCondLst>
                                        </p:cTn>
                                        <p:tgtEl>
                                          <p:spTgt spid="50178"/>
                                        </p:tgtEl>
                                        <p:attrNameLst>
                                          <p:attrName>style.visibility</p:attrName>
                                        </p:attrNameLst>
                                      </p:cBhvr>
                                      <p:to>
                                        <p:strVal val="visible"/>
                                      </p:to>
                                    </p:set>
                                    <p:anim calcmode="lin" valueType="num">
                                      <p:cBhvr>
                                        <p:cTn id="17" dur="3000" fill="hold"/>
                                        <p:tgtEl>
                                          <p:spTgt spid="50178"/>
                                        </p:tgtEl>
                                        <p:attrNameLst>
                                          <p:attrName>ppt_w</p:attrName>
                                        </p:attrNameLst>
                                      </p:cBhvr>
                                      <p:tavLst>
                                        <p:tav tm="0">
                                          <p:val>
                                            <p:strVal val="#ppt_w*0.70"/>
                                          </p:val>
                                        </p:tav>
                                        <p:tav tm="100000">
                                          <p:val>
                                            <p:strVal val="#ppt_w"/>
                                          </p:val>
                                        </p:tav>
                                      </p:tavLst>
                                    </p:anim>
                                    <p:anim calcmode="lin" valueType="num">
                                      <p:cBhvr>
                                        <p:cTn id="18" dur="3000" fill="hold"/>
                                        <p:tgtEl>
                                          <p:spTgt spid="50178"/>
                                        </p:tgtEl>
                                        <p:attrNameLst>
                                          <p:attrName>ppt_h</p:attrName>
                                        </p:attrNameLst>
                                      </p:cBhvr>
                                      <p:tavLst>
                                        <p:tav tm="0">
                                          <p:val>
                                            <p:strVal val="#ppt_h"/>
                                          </p:val>
                                        </p:tav>
                                        <p:tav tm="100000">
                                          <p:val>
                                            <p:strVal val="#ppt_h"/>
                                          </p:val>
                                        </p:tav>
                                      </p:tavLst>
                                    </p:anim>
                                    <p:animEffect transition="in" filter="fade">
                                      <p:cBhvr>
                                        <p:cTn id="19" dur="3000"/>
                                        <p:tgtEl>
                                          <p:spTgt spid="5017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000"/>
                                        <p:tgtEl>
                                          <p:spTgt spid="12"/>
                                        </p:tgtEl>
                                      </p:cBhvr>
                                    </p:animEffect>
                                  </p:childTnLst>
                                </p:cTn>
                              </p:par>
                            </p:childTnLst>
                          </p:cTn>
                        </p:par>
                        <p:par>
                          <p:cTn id="27" fill="hold">
                            <p:stCondLst>
                              <p:cond delay="6000"/>
                            </p:stCondLst>
                            <p:childTnLst>
                              <p:par>
                                <p:cTn id="28" presetID="55" presetClass="entr" presetSubtype="0" fill="hold" nodeType="afterEffect">
                                  <p:stCondLst>
                                    <p:cond delay="2500"/>
                                  </p:stCondLst>
                                  <p:childTnLst>
                                    <p:set>
                                      <p:cBhvr>
                                        <p:cTn id="29" dur="1" fill="hold">
                                          <p:stCondLst>
                                            <p:cond delay="0"/>
                                          </p:stCondLst>
                                        </p:cTn>
                                        <p:tgtEl>
                                          <p:spTgt spid="60425"/>
                                        </p:tgtEl>
                                        <p:attrNameLst>
                                          <p:attrName>style.visibility</p:attrName>
                                        </p:attrNameLst>
                                      </p:cBhvr>
                                      <p:to>
                                        <p:strVal val="visible"/>
                                      </p:to>
                                    </p:set>
                                    <p:anim calcmode="lin" valueType="num">
                                      <p:cBhvr>
                                        <p:cTn id="30" dur="2000" fill="hold"/>
                                        <p:tgtEl>
                                          <p:spTgt spid="60425"/>
                                        </p:tgtEl>
                                        <p:attrNameLst>
                                          <p:attrName>ppt_w</p:attrName>
                                        </p:attrNameLst>
                                      </p:cBhvr>
                                      <p:tavLst>
                                        <p:tav tm="0">
                                          <p:val>
                                            <p:strVal val="#ppt_w*0.70"/>
                                          </p:val>
                                        </p:tav>
                                        <p:tav tm="100000">
                                          <p:val>
                                            <p:strVal val="#ppt_w"/>
                                          </p:val>
                                        </p:tav>
                                      </p:tavLst>
                                    </p:anim>
                                    <p:anim calcmode="lin" valueType="num">
                                      <p:cBhvr>
                                        <p:cTn id="31" dur="2000" fill="hold"/>
                                        <p:tgtEl>
                                          <p:spTgt spid="60425"/>
                                        </p:tgtEl>
                                        <p:attrNameLst>
                                          <p:attrName>ppt_h</p:attrName>
                                        </p:attrNameLst>
                                      </p:cBhvr>
                                      <p:tavLst>
                                        <p:tav tm="0">
                                          <p:val>
                                            <p:strVal val="#ppt_h"/>
                                          </p:val>
                                        </p:tav>
                                        <p:tav tm="100000">
                                          <p:val>
                                            <p:strVal val="#ppt_h"/>
                                          </p:val>
                                        </p:tav>
                                      </p:tavLst>
                                    </p:anim>
                                    <p:animEffect transition="in" filter="fade">
                                      <p:cBhvr>
                                        <p:cTn id="32" dur="2000"/>
                                        <p:tgtEl>
                                          <p:spTgt spid="6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93533252-3EDC-4538-99CD-BCB3987A821A}" type="slidenum">
              <a:rPr lang="en-US"/>
              <a:pPr>
                <a:defRPr/>
              </a:pPr>
              <a:t>86</a:t>
            </a:fld>
            <a:endParaRPr lang="en-US" dirty="0"/>
          </a:p>
        </p:txBody>
      </p:sp>
      <p:sp>
        <p:nvSpPr>
          <p:cNvPr id="4" name="Rectangle 3"/>
          <p:cNvSpPr/>
          <p:nvPr/>
        </p:nvSpPr>
        <p:spPr>
          <a:xfrm>
            <a:off x="2362200" y="228600"/>
            <a:ext cx="4191000" cy="914400"/>
          </a:xfrm>
          <a:prstGeom prst="rect">
            <a:avLst/>
          </a:prstGeom>
        </p:spPr>
        <p:txBody>
          <a:bodyPr>
            <a:spAutoFit/>
          </a:bodyPr>
          <a:lstStyle/>
          <a:p>
            <a:pPr algn="ctr" fontAlgn="auto">
              <a:spcAft>
                <a:spcPts val="0"/>
              </a:spcAft>
              <a:defRPr/>
            </a:pPr>
            <a:r>
              <a:rPr lang="en-US" sz="5400" b="1" dirty="0">
                <a:solidFill>
                  <a:srgbClr val="FF0000"/>
                </a:solidFill>
                <a:effectLst>
                  <a:outerShdw blurRad="38100" dist="38100" dir="2700000" algn="tl">
                    <a:srgbClr val="000000">
                      <a:alpha val="43137"/>
                    </a:srgbClr>
                  </a:outerShdw>
                </a:effectLst>
                <a:latin typeface="Antique" pitchFamily="18" charset="0"/>
              </a:rPr>
              <a:t>CONFLICT!</a:t>
            </a:r>
          </a:p>
        </p:txBody>
      </p:sp>
      <p:sp>
        <p:nvSpPr>
          <p:cNvPr id="5" name="TextBox 4"/>
          <p:cNvSpPr txBox="1">
            <a:spLocks noChangeArrowheads="1"/>
          </p:cNvSpPr>
          <p:nvPr/>
        </p:nvSpPr>
        <p:spPr bwMode="auto">
          <a:xfrm>
            <a:off x="381000" y="942945"/>
            <a:ext cx="8229600" cy="400110"/>
          </a:xfrm>
          <a:prstGeom prst="rect">
            <a:avLst/>
          </a:prstGeom>
          <a:noFill/>
          <a:ln w="9525">
            <a:noFill/>
            <a:miter lim="800000"/>
            <a:headEnd/>
            <a:tailEnd/>
          </a:ln>
        </p:spPr>
        <p:txBody>
          <a:bodyPr>
            <a:spAutoFit/>
          </a:bodyPr>
          <a:lstStyle/>
          <a:p>
            <a:pPr>
              <a:defRPr/>
            </a:pPr>
            <a:r>
              <a:rPr lang="en-US" sz="2000" b="1" dirty="0">
                <a:solidFill>
                  <a:srgbClr val="FFFFFF"/>
                </a:solidFill>
                <a:latin typeface="+mn-lt"/>
              </a:rPr>
              <a:t>There were many battles fought during the Revolution.</a:t>
            </a:r>
          </a:p>
        </p:txBody>
      </p:sp>
      <p:sp>
        <p:nvSpPr>
          <p:cNvPr id="6" name="TextBox 5"/>
          <p:cNvSpPr txBox="1">
            <a:spLocks noChangeArrowheads="1"/>
          </p:cNvSpPr>
          <p:nvPr/>
        </p:nvSpPr>
        <p:spPr bwMode="auto">
          <a:xfrm>
            <a:off x="914400" y="1343055"/>
            <a:ext cx="7696200" cy="707886"/>
          </a:xfrm>
          <a:prstGeom prst="rect">
            <a:avLst/>
          </a:prstGeom>
          <a:noFill/>
          <a:ln w="9525">
            <a:noFill/>
            <a:miter lim="800000"/>
            <a:headEnd/>
            <a:tailEnd/>
          </a:ln>
        </p:spPr>
        <p:txBody>
          <a:bodyPr>
            <a:spAutoFit/>
          </a:bodyPr>
          <a:lstStyle/>
          <a:p>
            <a:pPr>
              <a:defRPr/>
            </a:pPr>
            <a:r>
              <a:rPr lang="en-US" sz="2000" b="1" dirty="0">
                <a:solidFill>
                  <a:srgbClr val="FFFFFF"/>
                </a:solidFill>
                <a:latin typeface="+mn-lt"/>
              </a:rPr>
              <a:t>The first few years of the war were difficult  ones for the American Army, which lost more than it won.</a:t>
            </a:r>
          </a:p>
        </p:txBody>
      </p:sp>
      <p:sp>
        <p:nvSpPr>
          <p:cNvPr id="7" name="TextBox 6"/>
          <p:cNvSpPr txBox="1">
            <a:spLocks noChangeArrowheads="1"/>
          </p:cNvSpPr>
          <p:nvPr/>
        </p:nvSpPr>
        <p:spPr bwMode="auto">
          <a:xfrm>
            <a:off x="762000" y="2050941"/>
            <a:ext cx="7848600" cy="400110"/>
          </a:xfrm>
          <a:prstGeom prst="rect">
            <a:avLst/>
          </a:prstGeom>
          <a:noFill/>
          <a:ln w="9525">
            <a:noFill/>
            <a:miter lim="800000"/>
            <a:headEnd/>
            <a:tailEnd/>
          </a:ln>
        </p:spPr>
        <p:txBody>
          <a:bodyPr>
            <a:spAutoFit/>
          </a:bodyPr>
          <a:lstStyle/>
          <a:p>
            <a:pPr>
              <a:defRPr/>
            </a:pPr>
            <a:r>
              <a:rPr lang="en-US" sz="2000" b="1" dirty="0">
                <a:solidFill>
                  <a:srgbClr val="FFFFFF"/>
                </a:solidFill>
                <a:latin typeface="+mn-lt"/>
              </a:rPr>
              <a:t>We’re going to be taking a look at the following events …</a:t>
            </a:r>
          </a:p>
        </p:txBody>
      </p:sp>
      <p:sp>
        <p:nvSpPr>
          <p:cNvPr id="62472" name="Text Box 8"/>
          <p:cNvSpPr txBox="1">
            <a:spLocks noChangeArrowheads="1"/>
          </p:cNvSpPr>
          <p:nvPr/>
        </p:nvSpPr>
        <p:spPr bwMode="auto">
          <a:xfrm>
            <a:off x="1143000" y="3352800"/>
            <a:ext cx="2209800" cy="396875"/>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latin typeface="Antique"/>
              </a:rPr>
              <a:t>Valley Forge</a:t>
            </a:r>
          </a:p>
        </p:txBody>
      </p:sp>
      <p:sp>
        <p:nvSpPr>
          <p:cNvPr id="62473" name="Text Box 9"/>
          <p:cNvSpPr txBox="1">
            <a:spLocks noChangeArrowheads="1"/>
          </p:cNvSpPr>
          <p:nvPr/>
        </p:nvSpPr>
        <p:spPr bwMode="auto">
          <a:xfrm>
            <a:off x="4876800" y="3429000"/>
            <a:ext cx="3505200" cy="396875"/>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latin typeface="Antique"/>
              </a:rPr>
              <a:t>The Battle of Saratoga</a:t>
            </a:r>
          </a:p>
        </p:txBody>
      </p:sp>
      <p:sp>
        <p:nvSpPr>
          <p:cNvPr id="62474" name="Text Box 10"/>
          <p:cNvSpPr txBox="1">
            <a:spLocks noChangeArrowheads="1"/>
          </p:cNvSpPr>
          <p:nvPr/>
        </p:nvSpPr>
        <p:spPr bwMode="auto">
          <a:xfrm>
            <a:off x="4953000" y="3810000"/>
            <a:ext cx="2743200" cy="400050"/>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latin typeface="Antique"/>
              </a:rPr>
              <a:t>The War in the South</a:t>
            </a:r>
          </a:p>
        </p:txBody>
      </p:sp>
      <p:sp>
        <p:nvSpPr>
          <p:cNvPr id="62475" name="Text Box 11"/>
          <p:cNvSpPr txBox="1">
            <a:spLocks noChangeArrowheads="1"/>
          </p:cNvSpPr>
          <p:nvPr/>
        </p:nvSpPr>
        <p:spPr bwMode="auto">
          <a:xfrm>
            <a:off x="1143000" y="3733800"/>
            <a:ext cx="3505200" cy="396875"/>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latin typeface="Antique"/>
              </a:rPr>
              <a:t>The Battle of Yorktown</a:t>
            </a:r>
          </a:p>
        </p:txBody>
      </p:sp>
      <p:pic>
        <p:nvPicPr>
          <p:cNvPr id="2" name="Picture 5" descr="Union Jack.jpg"/>
          <p:cNvPicPr>
            <a:picLocks noChangeAspect="1"/>
          </p:cNvPicPr>
          <p:nvPr/>
        </p:nvPicPr>
        <p:blipFill>
          <a:blip r:embed="rId2" cstate="print"/>
          <a:stretch>
            <a:fillRect/>
          </a:stretch>
        </p:blipFill>
        <p:spPr>
          <a:xfrm>
            <a:off x="6477000" y="457200"/>
            <a:ext cx="762000" cy="384175"/>
          </a:xfrm>
          <a:prstGeom prst="rect">
            <a:avLst/>
          </a:prstGeom>
          <a:ln>
            <a:noFill/>
          </a:ln>
          <a:effectLst>
            <a:outerShdw blurRad="292100" dist="139700" dir="2700000" algn="tl" rotWithShape="0">
              <a:srgbClr val="333333">
                <a:alpha val="65000"/>
              </a:srgbClr>
            </a:outerShdw>
          </a:effectLst>
        </p:spPr>
      </p:pic>
      <p:pic>
        <p:nvPicPr>
          <p:cNvPr id="3" name="Picture 5" descr="Betsy Ross Flag.jpg"/>
          <p:cNvPicPr>
            <a:picLocks noChangeAspect="1"/>
          </p:cNvPicPr>
          <p:nvPr/>
        </p:nvPicPr>
        <p:blipFill>
          <a:blip r:embed="rId3" cstate="print"/>
          <a:stretch>
            <a:fillRect/>
          </a:stretch>
        </p:blipFill>
        <p:spPr>
          <a:xfrm>
            <a:off x="1676400" y="457200"/>
            <a:ext cx="762000" cy="400050"/>
          </a:xfrm>
          <a:prstGeom prst="rect">
            <a:avLst/>
          </a:prstGeom>
          <a:ln>
            <a:noFill/>
          </a:ln>
          <a:effectLst>
            <a:outerShdw blurRad="292100" dist="139700" dir="2700000" algn="tl" rotWithShape="0">
              <a:srgbClr val="333333">
                <a:alpha val="65000"/>
              </a:srgbClr>
            </a:outerShdw>
          </a:effectLst>
        </p:spPr>
      </p:pic>
      <p:sp>
        <p:nvSpPr>
          <p:cNvPr id="14" name="Text Box 7"/>
          <p:cNvSpPr txBox="1">
            <a:spLocks noChangeArrowheads="1"/>
          </p:cNvSpPr>
          <p:nvPr/>
        </p:nvSpPr>
        <p:spPr bwMode="auto">
          <a:xfrm>
            <a:off x="1066800" y="2895600"/>
            <a:ext cx="2895600" cy="400050"/>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latin typeface="Antique"/>
              </a:rPr>
              <a:t>The Battle of Trenton</a:t>
            </a:r>
          </a:p>
        </p:txBody>
      </p:sp>
      <p:sp>
        <p:nvSpPr>
          <p:cNvPr id="15" name="Text Box 7"/>
          <p:cNvSpPr txBox="1">
            <a:spLocks noChangeArrowheads="1"/>
          </p:cNvSpPr>
          <p:nvPr/>
        </p:nvSpPr>
        <p:spPr bwMode="auto">
          <a:xfrm>
            <a:off x="4800600" y="2971800"/>
            <a:ext cx="3581400" cy="400110"/>
          </a:xfrm>
          <a:prstGeom prst="rect">
            <a:avLst/>
          </a:prstGeom>
          <a:noFill/>
          <a:ln w="9525">
            <a:noFill/>
            <a:miter lim="800000"/>
            <a:headEnd/>
            <a:tailEnd/>
          </a:ln>
        </p:spPr>
        <p:txBody>
          <a:bodyPr wrap="square">
            <a:spAutoFit/>
          </a:bodyPr>
          <a:lstStyle/>
          <a:p>
            <a:pPr>
              <a:spcBef>
                <a:spcPct val="50000"/>
              </a:spcBef>
            </a:pPr>
            <a:r>
              <a:rPr lang="en-US" sz="2000" b="1" dirty="0">
                <a:solidFill>
                  <a:srgbClr val="FF0000"/>
                </a:solidFill>
                <a:latin typeface="Antique"/>
              </a:rPr>
              <a:t>The Battle of </a:t>
            </a:r>
            <a:r>
              <a:rPr lang="en-US" sz="2000" b="1" dirty="0" smtClean="0">
                <a:solidFill>
                  <a:srgbClr val="FF0000"/>
                </a:solidFill>
                <a:latin typeface="Antique"/>
              </a:rPr>
              <a:t>Bunker Hill</a:t>
            </a:r>
            <a:endParaRPr lang="en-US" sz="2000" b="1" dirty="0">
              <a:solidFill>
                <a:srgbClr val="FF0000"/>
              </a:solidFill>
              <a:latin typeface="Antique"/>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3000" fill="hold"/>
                                        <p:tgtEl>
                                          <p:spTgt spid="3"/>
                                        </p:tgtEl>
                                        <p:attrNameLst>
                                          <p:attrName>ppt_w</p:attrName>
                                        </p:attrNameLst>
                                      </p:cBhvr>
                                      <p:tavLst>
                                        <p:tav tm="0">
                                          <p:val>
                                            <p:strVal val="#ppt_w*0.70"/>
                                          </p:val>
                                        </p:tav>
                                        <p:tav tm="100000">
                                          <p:val>
                                            <p:strVal val="#ppt_w"/>
                                          </p:val>
                                        </p:tav>
                                      </p:tavLst>
                                    </p:anim>
                                    <p:anim calcmode="lin" valueType="num">
                                      <p:cBhvr>
                                        <p:cTn id="13" dur="3000" fill="hold"/>
                                        <p:tgtEl>
                                          <p:spTgt spid="3"/>
                                        </p:tgtEl>
                                        <p:attrNameLst>
                                          <p:attrName>ppt_h</p:attrName>
                                        </p:attrNameLst>
                                      </p:cBhvr>
                                      <p:tavLst>
                                        <p:tav tm="0">
                                          <p:val>
                                            <p:strVal val="#ppt_h"/>
                                          </p:val>
                                        </p:tav>
                                        <p:tav tm="100000">
                                          <p:val>
                                            <p:strVal val="#ppt_h"/>
                                          </p:val>
                                        </p:tav>
                                      </p:tavLst>
                                    </p:anim>
                                    <p:animEffect transition="in" filter="fade">
                                      <p:cBhvr>
                                        <p:cTn id="14" dur="3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3000" fill="hold"/>
                                        <p:tgtEl>
                                          <p:spTgt spid="2"/>
                                        </p:tgtEl>
                                        <p:attrNameLst>
                                          <p:attrName>ppt_w</p:attrName>
                                        </p:attrNameLst>
                                      </p:cBhvr>
                                      <p:tavLst>
                                        <p:tav tm="0">
                                          <p:val>
                                            <p:strVal val="#ppt_w*0.70"/>
                                          </p:val>
                                        </p:tav>
                                        <p:tav tm="100000">
                                          <p:val>
                                            <p:strVal val="#ppt_w"/>
                                          </p:val>
                                        </p:tav>
                                      </p:tavLst>
                                    </p:anim>
                                    <p:anim calcmode="lin" valueType="num">
                                      <p:cBhvr>
                                        <p:cTn id="18" dur="3000" fill="hold"/>
                                        <p:tgtEl>
                                          <p:spTgt spid="2"/>
                                        </p:tgtEl>
                                        <p:attrNameLst>
                                          <p:attrName>ppt_h</p:attrName>
                                        </p:attrNameLst>
                                      </p:cBhvr>
                                      <p:tavLst>
                                        <p:tav tm="0">
                                          <p:val>
                                            <p:strVal val="#ppt_h"/>
                                          </p:val>
                                        </p:tav>
                                        <p:tav tm="100000">
                                          <p:val>
                                            <p:strVal val="#ppt_h"/>
                                          </p:val>
                                        </p:tav>
                                      </p:tavLst>
                                    </p:anim>
                                    <p:animEffect transition="in" filter="fade">
                                      <p:cBhvr>
                                        <p:cTn id="19" dur="3000"/>
                                        <p:tgtEl>
                                          <p:spTgt spid="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3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3000"/>
                                        <p:tgtEl>
                                          <p:spTgt spid="6"/>
                                        </p:tgtEl>
                                      </p:cBhvr>
                                    </p:animEffect>
                                  </p:childTnLst>
                                </p:cTn>
                              </p:par>
                              <p:par>
                                <p:cTn id="29" presetID="10" presetClass="exit" presetSubtype="0" fill="hold" grpId="1" nodeType="withEffect">
                                  <p:stCondLst>
                                    <p:cond delay="0"/>
                                  </p:stCondLst>
                                  <p:childTnLst>
                                    <p:animEffect transition="out" filter="fade">
                                      <p:cBhvr>
                                        <p:cTn id="30" dur="3000"/>
                                        <p:tgtEl>
                                          <p:spTgt spid="5"/>
                                        </p:tgtEl>
                                      </p:cBhvr>
                                    </p:animEffect>
                                    <p:set>
                                      <p:cBhvr>
                                        <p:cTn id="31" dur="1" fill="hold">
                                          <p:stCondLst>
                                            <p:cond delay="29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3000"/>
                                        <p:tgtEl>
                                          <p:spTgt spid="7"/>
                                        </p:tgtEl>
                                      </p:cBhvr>
                                    </p:animEffect>
                                  </p:childTnLst>
                                </p:cTn>
                              </p:par>
                              <p:par>
                                <p:cTn id="37" presetID="10" presetClass="exit" presetSubtype="0" fill="hold" grpId="1" nodeType="withEffect">
                                  <p:stCondLst>
                                    <p:cond delay="0"/>
                                  </p:stCondLst>
                                  <p:childTnLst>
                                    <p:animEffect transition="out" filter="fade">
                                      <p:cBhvr>
                                        <p:cTn id="38" dur="3000"/>
                                        <p:tgtEl>
                                          <p:spTgt spid="6"/>
                                        </p:tgtEl>
                                      </p:cBhvr>
                                    </p:animEffect>
                                    <p:set>
                                      <p:cBhvr>
                                        <p:cTn id="39" dur="1" fill="hold">
                                          <p:stCondLst>
                                            <p:cond delay="2999"/>
                                          </p:stCondLst>
                                        </p:cTn>
                                        <p:tgtEl>
                                          <p:spTgt spid="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3000"/>
                                        <p:tgtEl>
                                          <p:spTgt spid="7"/>
                                        </p:tgtEl>
                                      </p:cBhvr>
                                    </p:animEffect>
                                    <p:set>
                                      <p:cBhvr>
                                        <p:cTn id="42" dur="1" fill="hold">
                                          <p:stCondLst>
                                            <p:cond delay="2999"/>
                                          </p:stCondLst>
                                        </p:cTn>
                                        <p:tgtEl>
                                          <p:spTgt spid="7"/>
                                        </p:tgtEl>
                                        <p:attrNameLst>
                                          <p:attrName>style.visibility</p:attrName>
                                        </p:attrNameLst>
                                      </p:cBhvr>
                                      <p:to>
                                        <p:strVal val="hidden"/>
                                      </p:to>
                                    </p:set>
                                  </p:childTnLst>
                                </p:cTn>
                              </p:par>
                            </p:childTnLst>
                          </p:cTn>
                        </p:par>
                        <p:par>
                          <p:cTn id="43" fill="hold">
                            <p:stCondLst>
                              <p:cond delay="3000"/>
                            </p:stCondLst>
                            <p:childTnLst>
                              <p:par>
                                <p:cTn id="44" presetID="53"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3000" fill="hold"/>
                                        <p:tgtEl>
                                          <p:spTgt spid="15"/>
                                        </p:tgtEl>
                                        <p:attrNameLst>
                                          <p:attrName>ppt_w</p:attrName>
                                        </p:attrNameLst>
                                      </p:cBhvr>
                                      <p:tavLst>
                                        <p:tav tm="0">
                                          <p:val>
                                            <p:fltVal val="0"/>
                                          </p:val>
                                        </p:tav>
                                        <p:tav tm="100000">
                                          <p:val>
                                            <p:strVal val="#ppt_w"/>
                                          </p:val>
                                        </p:tav>
                                      </p:tavLst>
                                    </p:anim>
                                    <p:anim calcmode="lin" valueType="num">
                                      <p:cBhvr>
                                        <p:cTn id="47" dur="3000" fill="hold"/>
                                        <p:tgtEl>
                                          <p:spTgt spid="15"/>
                                        </p:tgtEl>
                                        <p:attrNameLst>
                                          <p:attrName>ppt_h</p:attrName>
                                        </p:attrNameLst>
                                      </p:cBhvr>
                                      <p:tavLst>
                                        <p:tav tm="0">
                                          <p:val>
                                            <p:fltVal val="0"/>
                                          </p:val>
                                        </p:tav>
                                        <p:tav tm="100000">
                                          <p:val>
                                            <p:strVal val="#ppt_h"/>
                                          </p:val>
                                        </p:tav>
                                      </p:tavLst>
                                    </p:anim>
                                    <p:animEffect transition="in" filter="fade">
                                      <p:cBhvr>
                                        <p:cTn id="48" dur="3000"/>
                                        <p:tgtEl>
                                          <p:spTgt spid="15"/>
                                        </p:tgtEl>
                                      </p:cBhvr>
                                    </p:animEffect>
                                  </p:childTnLst>
                                </p:cTn>
                              </p:par>
                            </p:childTnLst>
                          </p:cTn>
                        </p:par>
                        <p:par>
                          <p:cTn id="49" fill="hold">
                            <p:stCondLst>
                              <p:cond delay="6000"/>
                            </p:stCondLst>
                            <p:childTnLst>
                              <p:par>
                                <p:cTn id="50" presetID="53" presetClass="entr" presetSubtype="0" fill="hold" grpId="0" nodeType="afterEffect">
                                  <p:stCondLst>
                                    <p:cond delay="0"/>
                                  </p:stCondLst>
                                  <p:childTnLst>
                                    <p:set>
                                      <p:cBhvr>
                                        <p:cTn id="51" dur="1" fill="hold">
                                          <p:stCondLst>
                                            <p:cond delay="0"/>
                                          </p:stCondLst>
                                        </p:cTn>
                                        <p:tgtEl>
                                          <p:spTgt spid="62473"/>
                                        </p:tgtEl>
                                        <p:attrNameLst>
                                          <p:attrName>style.visibility</p:attrName>
                                        </p:attrNameLst>
                                      </p:cBhvr>
                                      <p:to>
                                        <p:strVal val="visible"/>
                                      </p:to>
                                    </p:set>
                                    <p:anim calcmode="lin" valueType="num">
                                      <p:cBhvr>
                                        <p:cTn id="52" dur="3000" fill="hold"/>
                                        <p:tgtEl>
                                          <p:spTgt spid="62473"/>
                                        </p:tgtEl>
                                        <p:attrNameLst>
                                          <p:attrName>ppt_w</p:attrName>
                                        </p:attrNameLst>
                                      </p:cBhvr>
                                      <p:tavLst>
                                        <p:tav tm="0">
                                          <p:val>
                                            <p:fltVal val="0"/>
                                          </p:val>
                                        </p:tav>
                                        <p:tav tm="100000">
                                          <p:val>
                                            <p:strVal val="#ppt_w"/>
                                          </p:val>
                                        </p:tav>
                                      </p:tavLst>
                                    </p:anim>
                                    <p:anim calcmode="lin" valueType="num">
                                      <p:cBhvr>
                                        <p:cTn id="53" dur="3000" fill="hold"/>
                                        <p:tgtEl>
                                          <p:spTgt spid="62473"/>
                                        </p:tgtEl>
                                        <p:attrNameLst>
                                          <p:attrName>ppt_h</p:attrName>
                                        </p:attrNameLst>
                                      </p:cBhvr>
                                      <p:tavLst>
                                        <p:tav tm="0">
                                          <p:val>
                                            <p:fltVal val="0"/>
                                          </p:val>
                                        </p:tav>
                                        <p:tav tm="100000">
                                          <p:val>
                                            <p:strVal val="#ppt_h"/>
                                          </p:val>
                                        </p:tav>
                                      </p:tavLst>
                                    </p:anim>
                                    <p:animEffect transition="in" filter="fade">
                                      <p:cBhvr>
                                        <p:cTn id="54" dur="3000"/>
                                        <p:tgtEl>
                                          <p:spTgt spid="62473"/>
                                        </p:tgtEl>
                                      </p:cBhvr>
                                    </p:animEffect>
                                  </p:childTnLst>
                                </p:cTn>
                              </p:par>
                            </p:childTnLst>
                          </p:cTn>
                        </p:par>
                        <p:par>
                          <p:cTn id="55" fill="hold">
                            <p:stCondLst>
                              <p:cond delay="9000"/>
                            </p:stCondLst>
                            <p:childTnLst>
                              <p:par>
                                <p:cTn id="56" presetID="53" presetClass="entr" presetSubtype="16"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3000" fill="hold"/>
                                        <p:tgtEl>
                                          <p:spTgt spid="14"/>
                                        </p:tgtEl>
                                        <p:attrNameLst>
                                          <p:attrName>ppt_w</p:attrName>
                                        </p:attrNameLst>
                                      </p:cBhvr>
                                      <p:tavLst>
                                        <p:tav tm="0">
                                          <p:val>
                                            <p:fltVal val="0"/>
                                          </p:val>
                                        </p:tav>
                                        <p:tav tm="100000">
                                          <p:val>
                                            <p:strVal val="#ppt_w"/>
                                          </p:val>
                                        </p:tav>
                                      </p:tavLst>
                                    </p:anim>
                                    <p:anim calcmode="lin" valueType="num">
                                      <p:cBhvr>
                                        <p:cTn id="59" dur="3000" fill="hold"/>
                                        <p:tgtEl>
                                          <p:spTgt spid="14"/>
                                        </p:tgtEl>
                                        <p:attrNameLst>
                                          <p:attrName>ppt_h</p:attrName>
                                        </p:attrNameLst>
                                      </p:cBhvr>
                                      <p:tavLst>
                                        <p:tav tm="0">
                                          <p:val>
                                            <p:fltVal val="0"/>
                                          </p:val>
                                        </p:tav>
                                        <p:tav tm="100000">
                                          <p:val>
                                            <p:strVal val="#ppt_h"/>
                                          </p:val>
                                        </p:tav>
                                      </p:tavLst>
                                    </p:anim>
                                    <p:animEffect transition="in" filter="fade">
                                      <p:cBhvr>
                                        <p:cTn id="60" dur="3000"/>
                                        <p:tgtEl>
                                          <p:spTgt spid="14"/>
                                        </p:tgtEl>
                                      </p:cBhvr>
                                    </p:animEffect>
                                  </p:childTnLst>
                                </p:cTn>
                              </p:par>
                            </p:childTnLst>
                          </p:cTn>
                        </p:par>
                        <p:par>
                          <p:cTn id="61" fill="hold">
                            <p:stCondLst>
                              <p:cond delay="12000"/>
                            </p:stCondLst>
                            <p:childTnLst>
                              <p:par>
                                <p:cTn id="62" presetID="53" presetClass="entr" presetSubtype="0" fill="hold" grpId="0" nodeType="afterEffect">
                                  <p:stCondLst>
                                    <p:cond delay="0"/>
                                  </p:stCondLst>
                                  <p:childTnLst>
                                    <p:set>
                                      <p:cBhvr>
                                        <p:cTn id="63" dur="1" fill="hold">
                                          <p:stCondLst>
                                            <p:cond delay="0"/>
                                          </p:stCondLst>
                                        </p:cTn>
                                        <p:tgtEl>
                                          <p:spTgt spid="62472"/>
                                        </p:tgtEl>
                                        <p:attrNameLst>
                                          <p:attrName>style.visibility</p:attrName>
                                        </p:attrNameLst>
                                      </p:cBhvr>
                                      <p:to>
                                        <p:strVal val="visible"/>
                                      </p:to>
                                    </p:set>
                                    <p:anim calcmode="lin" valueType="num">
                                      <p:cBhvr>
                                        <p:cTn id="64" dur="3000" fill="hold"/>
                                        <p:tgtEl>
                                          <p:spTgt spid="62472"/>
                                        </p:tgtEl>
                                        <p:attrNameLst>
                                          <p:attrName>ppt_w</p:attrName>
                                        </p:attrNameLst>
                                      </p:cBhvr>
                                      <p:tavLst>
                                        <p:tav tm="0">
                                          <p:val>
                                            <p:fltVal val="0"/>
                                          </p:val>
                                        </p:tav>
                                        <p:tav tm="100000">
                                          <p:val>
                                            <p:strVal val="#ppt_w"/>
                                          </p:val>
                                        </p:tav>
                                      </p:tavLst>
                                    </p:anim>
                                    <p:anim calcmode="lin" valueType="num">
                                      <p:cBhvr>
                                        <p:cTn id="65" dur="3000" fill="hold"/>
                                        <p:tgtEl>
                                          <p:spTgt spid="62472"/>
                                        </p:tgtEl>
                                        <p:attrNameLst>
                                          <p:attrName>ppt_h</p:attrName>
                                        </p:attrNameLst>
                                      </p:cBhvr>
                                      <p:tavLst>
                                        <p:tav tm="0">
                                          <p:val>
                                            <p:fltVal val="0"/>
                                          </p:val>
                                        </p:tav>
                                        <p:tav tm="100000">
                                          <p:val>
                                            <p:strVal val="#ppt_h"/>
                                          </p:val>
                                        </p:tav>
                                      </p:tavLst>
                                    </p:anim>
                                    <p:animEffect transition="in" filter="fade">
                                      <p:cBhvr>
                                        <p:cTn id="66" dur="3000"/>
                                        <p:tgtEl>
                                          <p:spTgt spid="62472"/>
                                        </p:tgtEl>
                                      </p:cBhvr>
                                    </p:animEffect>
                                  </p:childTnLst>
                                </p:cTn>
                              </p:par>
                            </p:childTnLst>
                          </p:cTn>
                        </p:par>
                        <p:par>
                          <p:cTn id="67" fill="hold">
                            <p:stCondLst>
                              <p:cond delay="15000"/>
                            </p:stCondLst>
                            <p:childTnLst>
                              <p:par>
                                <p:cTn id="68" presetID="53" presetClass="entr" presetSubtype="0" fill="hold" grpId="0" nodeType="afterEffect">
                                  <p:stCondLst>
                                    <p:cond delay="0"/>
                                  </p:stCondLst>
                                  <p:childTnLst>
                                    <p:set>
                                      <p:cBhvr>
                                        <p:cTn id="69" dur="1" fill="hold">
                                          <p:stCondLst>
                                            <p:cond delay="0"/>
                                          </p:stCondLst>
                                        </p:cTn>
                                        <p:tgtEl>
                                          <p:spTgt spid="62474"/>
                                        </p:tgtEl>
                                        <p:attrNameLst>
                                          <p:attrName>style.visibility</p:attrName>
                                        </p:attrNameLst>
                                      </p:cBhvr>
                                      <p:to>
                                        <p:strVal val="visible"/>
                                      </p:to>
                                    </p:set>
                                    <p:anim calcmode="lin" valueType="num">
                                      <p:cBhvr>
                                        <p:cTn id="70" dur="3000" fill="hold"/>
                                        <p:tgtEl>
                                          <p:spTgt spid="62474"/>
                                        </p:tgtEl>
                                        <p:attrNameLst>
                                          <p:attrName>ppt_w</p:attrName>
                                        </p:attrNameLst>
                                      </p:cBhvr>
                                      <p:tavLst>
                                        <p:tav tm="0">
                                          <p:val>
                                            <p:fltVal val="0"/>
                                          </p:val>
                                        </p:tav>
                                        <p:tav tm="100000">
                                          <p:val>
                                            <p:strVal val="#ppt_w"/>
                                          </p:val>
                                        </p:tav>
                                      </p:tavLst>
                                    </p:anim>
                                    <p:anim calcmode="lin" valueType="num">
                                      <p:cBhvr>
                                        <p:cTn id="71" dur="3000" fill="hold"/>
                                        <p:tgtEl>
                                          <p:spTgt spid="62474"/>
                                        </p:tgtEl>
                                        <p:attrNameLst>
                                          <p:attrName>ppt_h</p:attrName>
                                        </p:attrNameLst>
                                      </p:cBhvr>
                                      <p:tavLst>
                                        <p:tav tm="0">
                                          <p:val>
                                            <p:fltVal val="0"/>
                                          </p:val>
                                        </p:tav>
                                        <p:tav tm="100000">
                                          <p:val>
                                            <p:strVal val="#ppt_h"/>
                                          </p:val>
                                        </p:tav>
                                      </p:tavLst>
                                    </p:anim>
                                    <p:animEffect transition="in" filter="fade">
                                      <p:cBhvr>
                                        <p:cTn id="72" dur="3000"/>
                                        <p:tgtEl>
                                          <p:spTgt spid="62474"/>
                                        </p:tgtEl>
                                      </p:cBhvr>
                                    </p:animEffect>
                                  </p:childTnLst>
                                </p:cTn>
                              </p:par>
                            </p:childTnLst>
                          </p:cTn>
                        </p:par>
                        <p:par>
                          <p:cTn id="73" fill="hold">
                            <p:stCondLst>
                              <p:cond delay="18000"/>
                            </p:stCondLst>
                            <p:childTnLst>
                              <p:par>
                                <p:cTn id="74" presetID="53" presetClass="entr" presetSubtype="0" fill="hold" grpId="0" nodeType="afterEffect">
                                  <p:stCondLst>
                                    <p:cond delay="0"/>
                                  </p:stCondLst>
                                  <p:childTnLst>
                                    <p:set>
                                      <p:cBhvr>
                                        <p:cTn id="75" dur="1" fill="hold">
                                          <p:stCondLst>
                                            <p:cond delay="0"/>
                                          </p:stCondLst>
                                        </p:cTn>
                                        <p:tgtEl>
                                          <p:spTgt spid="62475"/>
                                        </p:tgtEl>
                                        <p:attrNameLst>
                                          <p:attrName>style.visibility</p:attrName>
                                        </p:attrNameLst>
                                      </p:cBhvr>
                                      <p:to>
                                        <p:strVal val="visible"/>
                                      </p:to>
                                    </p:set>
                                    <p:anim calcmode="lin" valueType="num">
                                      <p:cBhvr>
                                        <p:cTn id="76" dur="3000" fill="hold"/>
                                        <p:tgtEl>
                                          <p:spTgt spid="62475"/>
                                        </p:tgtEl>
                                        <p:attrNameLst>
                                          <p:attrName>ppt_w</p:attrName>
                                        </p:attrNameLst>
                                      </p:cBhvr>
                                      <p:tavLst>
                                        <p:tav tm="0">
                                          <p:val>
                                            <p:fltVal val="0"/>
                                          </p:val>
                                        </p:tav>
                                        <p:tav tm="100000">
                                          <p:val>
                                            <p:strVal val="#ppt_w"/>
                                          </p:val>
                                        </p:tav>
                                      </p:tavLst>
                                    </p:anim>
                                    <p:anim calcmode="lin" valueType="num">
                                      <p:cBhvr>
                                        <p:cTn id="77" dur="3000" fill="hold"/>
                                        <p:tgtEl>
                                          <p:spTgt spid="62475"/>
                                        </p:tgtEl>
                                        <p:attrNameLst>
                                          <p:attrName>ppt_h</p:attrName>
                                        </p:attrNameLst>
                                      </p:cBhvr>
                                      <p:tavLst>
                                        <p:tav tm="0">
                                          <p:val>
                                            <p:fltVal val="0"/>
                                          </p:val>
                                        </p:tav>
                                        <p:tav tm="100000">
                                          <p:val>
                                            <p:strVal val="#ppt_h"/>
                                          </p:val>
                                        </p:tav>
                                      </p:tavLst>
                                    </p:anim>
                                    <p:animEffect transition="in" filter="fade">
                                      <p:cBhvr>
                                        <p:cTn id="78" dur="3000"/>
                                        <p:tgtEl>
                                          <p:spTgt spid="62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7" grpId="1"/>
      <p:bldP spid="62472" grpId="0"/>
      <p:bldP spid="62473" grpId="0"/>
      <p:bldP spid="62474" grpId="0"/>
      <p:bldP spid="62475" grpId="0"/>
      <p:bldP spid="14"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2BBAD1C3-697F-47A8-A92E-B4A3910212B3}" type="slidenum">
              <a:rPr lang="en-US"/>
              <a:pPr>
                <a:defRPr/>
              </a:pPr>
              <a:t>87</a:t>
            </a:fld>
            <a:endParaRPr lang="en-US"/>
          </a:p>
        </p:txBody>
      </p:sp>
      <p:pic>
        <p:nvPicPr>
          <p:cNvPr id="6" name="Picture 5" descr="Betsy Ross Flag.jpg"/>
          <p:cNvPicPr>
            <a:picLocks noChangeAspect="1"/>
          </p:cNvPicPr>
          <p:nvPr/>
        </p:nvPicPr>
        <p:blipFill>
          <a:blip r:embed="rId2" cstate="print"/>
          <a:stretch>
            <a:fillRect/>
          </a:stretch>
        </p:blipFill>
        <p:spPr>
          <a:xfrm>
            <a:off x="1676400" y="304800"/>
            <a:ext cx="762000" cy="381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057400" y="207420"/>
            <a:ext cx="3962400" cy="523220"/>
          </a:xfrm>
          <a:prstGeom prst="rect">
            <a:avLst/>
          </a:prstGeom>
        </p:spPr>
        <p:txBody>
          <a:bodyPr>
            <a:spAutoFit/>
          </a:bodyPr>
          <a:lstStyle/>
          <a:p>
            <a:pPr algn="ctr">
              <a:defRPr/>
            </a:pPr>
            <a:r>
              <a:rPr lang="en-US" sz="2800" b="1" dirty="0" smtClean="0">
                <a:solidFill>
                  <a:srgbClr val="FF0000"/>
                </a:solidFill>
                <a:effectLst>
                  <a:outerShdw blurRad="38100" dist="38100" dir="2700000" algn="tl">
                    <a:srgbClr val="000000"/>
                  </a:outerShdw>
                </a:effectLst>
                <a:latin typeface="Antique"/>
              </a:rPr>
              <a:t>Bunker Hill </a:t>
            </a:r>
            <a:r>
              <a:rPr lang="en-US" sz="1200" b="1" dirty="0" smtClean="0">
                <a:solidFill>
                  <a:srgbClr val="FF0000"/>
                </a:solidFill>
                <a:effectLst>
                  <a:outerShdw blurRad="38100" dist="38100" dir="2700000" algn="tl">
                    <a:srgbClr val="000000"/>
                  </a:outerShdw>
                </a:effectLst>
                <a:latin typeface="Antique"/>
              </a:rPr>
              <a:t>(Breed’s Hill)</a:t>
            </a:r>
            <a:endParaRPr lang="en-US" sz="1200" b="1" dirty="0">
              <a:solidFill>
                <a:srgbClr val="FF0000"/>
              </a:solidFill>
              <a:effectLst>
                <a:outerShdw blurRad="38100" dist="38100" dir="2700000" algn="tl">
                  <a:srgbClr val="000000"/>
                </a:outerShdw>
              </a:effectLst>
              <a:latin typeface="Antique"/>
            </a:endParaRPr>
          </a:p>
        </p:txBody>
      </p:sp>
      <p:sp>
        <p:nvSpPr>
          <p:cNvPr id="138245" name="TextBox 13"/>
          <p:cNvSpPr txBox="1">
            <a:spLocks noChangeArrowheads="1"/>
          </p:cNvSpPr>
          <p:nvPr/>
        </p:nvSpPr>
        <p:spPr bwMode="auto">
          <a:xfrm>
            <a:off x="2572473" y="637090"/>
            <a:ext cx="3898177" cy="400110"/>
          </a:xfrm>
          <a:prstGeom prst="rect">
            <a:avLst/>
          </a:prstGeom>
          <a:noFill/>
          <a:ln w="9525">
            <a:noFill/>
            <a:miter lim="800000"/>
            <a:headEnd/>
            <a:tailEnd/>
          </a:ln>
        </p:spPr>
        <p:txBody>
          <a:bodyPr wrap="square">
            <a:spAutoFit/>
          </a:bodyPr>
          <a:lstStyle/>
          <a:p>
            <a:r>
              <a:rPr lang="en-US" sz="2000" b="1" dirty="0" smtClean="0">
                <a:solidFill>
                  <a:srgbClr val="FFFF00"/>
                </a:solidFill>
              </a:rPr>
              <a:t>Near Boston, MA- June, 1775</a:t>
            </a:r>
            <a:endParaRPr lang="en-US" sz="2000" b="1" dirty="0">
              <a:solidFill>
                <a:srgbClr val="FFFF00"/>
              </a:solidFill>
            </a:endParaRPr>
          </a:p>
        </p:txBody>
      </p:sp>
      <p:pic>
        <p:nvPicPr>
          <p:cNvPr id="37" name="Picture 5" descr="Union Jack.jpg"/>
          <p:cNvPicPr>
            <a:picLocks noChangeAspect="1"/>
          </p:cNvPicPr>
          <p:nvPr/>
        </p:nvPicPr>
        <p:blipFill>
          <a:blip r:embed="rId3" cstate="print"/>
          <a:stretch>
            <a:fillRect/>
          </a:stretch>
        </p:blipFill>
        <p:spPr>
          <a:xfrm>
            <a:off x="5715000" y="228600"/>
            <a:ext cx="755650" cy="381000"/>
          </a:xfrm>
          <a:prstGeom prst="rect">
            <a:avLst/>
          </a:prstGeom>
          <a:ln>
            <a:noFill/>
          </a:ln>
          <a:effectLst>
            <a:outerShdw blurRad="292100" dist="139700" dir="2700000" algn="tl" rotWithShape="0">
              <a:srgbClr val="333333">
                <a:alpha val="65000"/>
              </a:srgbClr>
            </a:outerShdw>
          </a:effectLst>
        </p:spPr>
      </p:pic>
      <p:pic>
        <p:nvPicPr>
          <p:cNvPr id="5124" name="Picture 4" descr="http://www.sonofthesouth.net/revolutionary-war/patriots/watching-battle-bunker-hi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762000"/>
            <a:ext cx="2336343" cy="35113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228600" y="1066800"/>
            <a:ext cx="6019800" cy="4985980"/>
          </a:xfrm>
          <a:prstGeom prst="rect">
            <a:avLst/>
          </a:prstGeom>
          <a:noFill/>
          <a:ln w="9525">
            <a:noFill/>
            <a:miter lim="800000"/>
            <a:headEnd/>
            <a:tailEnd/>
          </a:ln>
        </p:spPr>
        <p:txBody>
          <a:bodyPr wrap="square">
            <a:spAutoFit/>
          </a:bodyPr>
          <a:lstStyle/>
          <a:p>
            <a:pPr marL="457200" indent="-457200">
              <a:defRPr/>
            </a:pPr>
            <a:r>
              <a:rPr lang="en-US" sz="2000" b="1" dirty="0" smtClean="0">
                <a:solidFill>
                  <a:schemeClr val="bg1"/>
                </a:solidFill>
                <a:latin typeface="+mn-lt"/>
              </a:rPr>
              <a:t>1. War officially begins with battles of Lexington &amp; Concord (April 19, 1775)</a:t>
            </a:r>
          </a:p>
          <a:p>
            <a:pPr marL="457200" indent="-457200">
              <a:defRPr/>
            </a:pPr>
            <a:r>
              <a:rPr lang="en-US" sz="2000" b="1" dirty="0" smtClean="0">
                <a:solidFill>
                  <a:schemeClr val="bg1"/>
                </a:solidFill>
                <a:latin typeface="+mn-lt"/>
              </a:rPr>
              <a:t>2. Continental Army formed</a:t>
            </a:r>
          </a:p>
          <a:p>
            <a:pPr marL="457200" indent="-457200">
              <a:defRPr/>
            </a:pPr>
            <a:r>
              <a:rPr lang="en-US" sz="2000" b="1" dirty="0" smtClean="0">
                <a:solidFill>
                  <a:schemeClr val="bg1"/>
                </a:solidFill>
                <a:latin typeface="+mn-lt"/>
              </a:rPr>
              <a:t>    a. attempts to drive the British from Boston </a:t>
            </a:r>
          </a:p>
          <a:p>
            <a:pPr>
              <a:defRPr/>
            </a:pPr>
            <a:r>
              <a:rPr lang="en-US" sz="2000" b="1" dirty="0" smtClean="0">
                <a:solidFill>
                  <a:schemeClr val="bg1"/>
                </a:solidFill>
                <a:latin typeface="+mn-lt"/>
              </a:rPr>
              <a:t>    b. learns of British plan to occupy hills </a:t>
            </a:r>
          </a:p>
          <a:p>
            <a:pPr>
              <a:defRPr/>
            </a:pPr>
            <a:r>
              <a:rPr lang="en-US" sz="2000" b="1" dirty="0" smtClean="0">
                <a:solidFill>
                  <a:schemeClr val="bg1"/>
                </a:solidFill>
                <a:latin typeface="+mn-lt"/>
              </a:rPr>
              <a:t>         outside of Boston (Breed’s Hill and Bunker Hill)</a:t>
            </a:r>
          </a:p>
          <a:p>
            <a:pPr>
              <a:defRPr/>
            </a:pPr>
            <a:r>
              <a:rPr lang="en-US" sz="2000" b="1" dirty="0" smtClean="0">
                <a:solidFill>
                  <a:schemeClr val="bg1"/>
                </a:solidFill>
                <a:latin typeface="+mn-lt"/>
              </a:rPr>
              <a:t>3. 1,600 Continentals arrive ahead of British and dig in.</a:t>
            </a:r>
          </a:p>
          <a:p>
            <a:pPr>
              <a:defRPr/>
            </a:pPr>
            <a:r>
              <a:rPr lang="en-US" sz="2000" b="1" dirty="0" smtClean="0">
                <a:solidFill>
                  <a:schemeClr val="bg1"/>
                </a:solidFill>
                <a:latin typeface="+mn-lt"/>
              </a:rPr>
              <a:t>4. 2,400 Redcoats attack</a:t>
            </a:r>
          </a:p>
          <a:p>
            <a:pPr>
              <a:defRPr/>
            </a:pPr>
            <a:r>
              <a:rPr lang="en-US" sz="2000" b="1" dirty="0" smtClean="0">
                <a:solidFill>
                  <a:schemeClr val="bg1"/>
                </a:solidFill>
                <a:latin typeface="+mn-lt"/>
              </a:rPr>
              <a:t>5. Boston citizens climbed out on their rooftops to watch the battle!</a:t>
            </a:r>
          </a:p>
          <a:p>
            <a:pPr>
              <a:defRPr/>
            </a:pPr>
            <a:endParaRPr lang="en-US" sz="2000" b="1" dirty="0" smtClean="0">
              <a:solidFill>
                <a:schemeClr val="bg1"/>
              </a:solidFill>
            </a:endParaRPr>
          </a:p>
          <a:p>
            <a:pPr>
              <a:defRPr/>
            </a:pPr>
            <a:endParaRPr lang="en-US" sz="2000" b="1" dirty="0" smtClean="0">
              <a:solidFill>
                <a:schemeClr val="bg1"/>
              </a:solidFill>
            </a:endParaRPr>
          </a:p>
          <a:p>
            <a:pPr>
              <a:defRPr/>
            </a:pPr>
            <a:endParaRPr lang="en-US" sz="2000" b="1" dirty="0" smtClean="0">
              <a:solidFill>
                <a:schemeClr val="bg1"/>
              </a:solidFill>
            </a:endParaRPr>
          </a:p>
          <a:p>
            <a:pPr>
              <a:defRPr/>
            </a:pPr>
            <a:endParaRPr lang="en-US" sz="2000" b="1" dirty="0" smtClean="0">
              <a:solidFill>
                <a:srgbClr val="FF0000"/>
              </a:solidFill>
              <a:latin typeface="+mn-lt"/>
            </a:endParaRPr>
          </a:p>
          <a:p>
            <a:pPr>
              <a:defRPr/>
            </a:pPr>
            <a:r>
              <a:rPr lang="en-US" sz="2000" b="1" dirty="0" smtClean="0">
                <a:solidFill>
                  <a:srgbClr val="FF0000"/>
                </a:solidFill>
                <a:latin typeface="+mn-lt"/>
              </a:rPr>
              <a:t> </a:t>
            </a:r>
          </a:p>
          <a:p>
            <a:pPr>
              <a:defRPr/>
            </a:pPr>
            <a:endParaRPr lang="en-US" sz="2000" b="1" dirty="0">
              <a:solidFill>
                <a:srgbClr val="FF0000"/>
              </a:solidFill>
              <a:latin typeface="+mn-lt"/>
            </a:endParaRPr>
          </a:p>
        </p:txBody>
      </p:sp>
    </p:spTree>
    <p:extLst>
      <p:ext uri="{BB962C8B-B14F-4D97-AF65-F5344CB8AC3E}">
        <p14:creationId xmlns:p14="http://schemas.microsoft.com/office/powerpoint/2010/main" val="5335345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2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20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20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20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20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20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fade">
                                      <p:cBhvr>
                                        <p:cTn id="37" dur="2000"/>
                                        <p:tgtEl>
                                          <p:spTgt spid="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xEl>
                                              <p:pRg st="7" end="7"/>
                                            </p:txEl>
                                          </p:spTgt>
                                        </p:tgtEl>
                                        <p:attrNameLst>
                                          <p:attrName>style.visibility</p:attrName>
                                        </p:attrNameLst>
                                      </p:cBhvr>
                                      <p:to>
                                        <p:strVal val="visible"/>
                                      </p:to>
                                    </p:set>
                                    <p:animEffect transition="in" filter="fade">
                                      <p:cBhvr>
                                        <p:cTn id="42" dur="2000"/>
                                        <p:tgtEl>
                                          <p:spTgt spid="1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xEl>
                                              <p:pRg st="12" end="12"/>
                                            </p:txEl>
                                          </p:spTgt>
                                        </p:tgtEl>
                                        <p:attrNameLst>
                                          <p:attrName>style.visibility</p:attrName>
                                        </p:attrNameLst>
                                      </p:cBhvr>
                                      <p:to>
                                        <p:strVal val="visible"/>
                                      </p:to>
                                    </p:set>
                                    <p:animEffect transition="in" filter="fade">
                                      <p:cBhvr>
                                        <p:cTn id="47" dur="2000"/>
                                        <p:tgtEl>
                                          <p:spTgt spid="1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2BBAD1C3-697F-47A8-A92E-B4A3910212B3}" type="slidenum">
              <a:rPr lang="en-US"/>
              <a:pPr>
                <a:defRPr/>
              </a:pPr>
              <a:t>88</a:t>
            </a:fld>
            <a:endParaRPr lang="en-US"/>
          </a:p>
        </p:txBody>
      </p:sp>
      <p:pic>
        <p:nvPicPr>
          <p:cNvPr id="6" name="Picture 5" descr="Betsy Ross Flag.jpg"/>
          <p:cNvPicPr>
            <a:picLocks noChangeAspect="1"/>
          </p:cNvPicPr>
          <p:nvPr/>
        </p:nvPicPr>
        <p:blipFill>
          <a:blip r:embed="rId2" cstate="print"/>
          <a:stretch>
            <a:fillRect/>
          </a:stretch>
        </p:blipFill>
        <p:spPr>
          <a:xfrm>
            <a:off x="1524000" y="304800"/>
            <a:ext cx="762000" cy="381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057400" y="207420"/>
            <a:ext cx="3962400" cy="523220"/>
          </a:xfrm>
          <a:prstGeom prst="rect">
            <a:avLst/>
          </a:prstGeom>
        </p:spPr>
        <p:txBody>
          <a:bodyPr>
            <a:spAutoFit/>
          </a:bodyPr>
          <a:lstStyle/>
          <a:p>
            <a:pPr algn="ctr">
              <a:defRPr/>
            </a:pPr>
            <a:r>
              <a:rPr lang="en-US" sz="2800" b="1" dirty="0" smtClean="0">
                <a:solidFill>
                  <a:srgbClr val="FF0000"/>
                </a:solidFill>
                <a:effectLst>
                  <a:outerShdw blurRad="38100" dist="38100" dir="2700000" algn="tl">
                    <a:srgbClr val="000000"/>
                  </a:outerShdw>
                </a:effectLst>
                <a:latin typeface="Antique"/>
              </a:rPr>
              <a:t>Bunker Hill </a:t>
            </a:r>
            <a:r>
              <a:rPr lang="en-US" sz="1200" b="1" dirty="0" smtClean="0">
                <a:solidFill>
                  <a:srgbClr val="FF0000"/>
                </a:solidFill>
                <a:effectLst>
                  <a:outerShdw blurRad="38100" dist="38100" dir="2700000" algn="tl">
                    <a:srgbClr val="000000"/>
                  </a:outerShdw>
                </a:effectLst>
                <a:latin typeface="Antique"/>
              </a:rPr>
              <a:t>(Breed’s Hill)</a:t>
            </a:r>
            <a:endParaRPr lang="en-US" sz="1200" b="1" dirty="0">
              <a:solidFill>
                <a:srgbClr val="FF0000"/>
              </a:solidFill>
              <a:effectLst>
                <a:outerShdw blurRad="38100" dist="38100" dir="2700000" algn="tl">
                  <a:srgbClr val="000000"/>
                </a:outerShdw>
              </a:effectLst>
              <a:latin typeface="Antique"/>
            </a:endParaRPr>
          </a:p>
        </p:txBody>
      </p:sp>
      <p:pic>
        <p:nvPicPr>
          <p:cNvPr id="37" name="Picture 5" descr="Union Jack.jpg"/>
          <p:cNvPicPr>
            <a:picLocks noChangeAspect="1"/>
          </p:cNvPicPr>
          <p:nvPr/>
        </p:nvPicPr>
        <p:blipFill>
          <a:blip r:embed="rId3" cstate="print"/>
          <a:stretch>
            <a:fillRect/>
          </a:stretch>
        </p:blipFill>
        <p:spPr>
          <a:xfrm>
            <a:off x="5715000" y="228600"/>
            <a:ext cx="755650" cy="381000"/>
          </a:xfrm>
          <a:prstGeom prst="rect">
            <a:avLst/>
          </a:prstGeom>
          <a:ln>
            <a:noFill/>
          </a:ln>
          <a:effectLst>
            <a:outerShdw blurRad="292100" dist="139700" dir="2700000" algn="tl" rotWithShape="0">
              <a:srgbClr val="333333">
                <a:alpha val="65000"/>
              </a:srgbClr>
            </a:outerShdw>
          </a:effectLst>
        </p:spPr>
      </p:pic>
      <p:pic>
        <p:nvPicPr>
          <p:cNvPr id="5126" name="Picture 6" descr="http://blogs.courant.com/susan_campbell/6-17-1775-Bunker-Hill-Battl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1219200"/>
            <a:ext cx="6538485" cy="54111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a:spLocks noChangeArrowheads="1"/>
          </p:cNvSpPr>
          <p:nvPr/>
        </p:nvSpPr>
        <p:spPr bwMode="auto">
          <a:xfrm>
            <a:off x="457200" y="609600"/>
            <a:ext cx="8686800" cy="707886"/>
          </a:xfrm>
          <a:prstGeom prst="rect">
            <a:avLst/>
          </a:prstGeom>
          <a:noFill/>
          <a:ln w="9525">
            <a:noFill/>
            <a:miter lim="800000"/>
            <a:headEnd/>
            <a:tailEnd/>
          </a:ln>
        </p:spPr>
        <p:txBody>
          <a:bodyPr wrap="square">
            <a:spAutoFit/>
          </a:bodyPr>
          <a:lstStyle/>
          <a:p>
            <a:pPr>
              <a:defRPr/>
            </a:pPr>
            <a:r>
              <a:rPr lang="en-US" sz="2000" b="1" dirty="0" smtClean="0">
                <a:solidFill>
                  <a:schemeClr val="bg1"/>
                </a:solidFill>
                <a:latin typeface="+mn-lt"/>
              </a:rPr>
              <a:t>6. British launch unsuccessful uphill attacks</a:t>
            </a:r>
          </a:p>
          <a:p>
            <a:pPr>
              <a:defRPr/>
            </a:pPr>
            <a:r>
              <a:rPr lang="en-US" sz="2000" b="1" dirty="0" smtClean="0">
                <a:solidFill>
                  <a:schemeClr val="bg1"/>
                </a:solidFill>
                <a:latin typeface="+mn-lt"/>
              </a:rPr>
              <a:t>      a. many </a:t>
            </a:r>
            <a:r>
              <a:rPr lang="en-US" sz="2000" b="1" i="1" dirty="0" smtClean="0">
                <a:solidFill>
                  <a:schemeClr val="bg1"/>
                </a:solidFill>
                <a:latin typeface="+mn-lt"/>
              </a:rPr>
              <a:t>casualties</a:t>
            </a:r>
            <a:r>
              <a:rPr lang="en-US" sz="2000" b="1" dirty="0" smtClean="0">
                <a:solidFill>
                  <a:schemeClr val="bg1"/>
                </a:solidFill>
                <a:latin typeface="+mn-lt"/>
              </a:rPr>
              <a:t>      </a:t>
            </a:r>
          </a:p>
        </p:txBody>
      </p:sp>
    </p:spTree>
    <p:extLst>
      <p:ext uri="{BB962C8B-B14F-4D97-AF65-F5344CB8AC3E}">
        <p14:creationId xmlns:p14="http://schemas.microsoft.com/office/powerpoint/2010/main" val="5335345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3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3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9" name="Slide Number Placeholder 5"/>
          <p:cNvSpPr>
            <a:spLocks noGrp="1"/>
          </p:cNvSpPr>
          <p:nvPr>
            <p:ph type="sldNum" sz="quarter" idx="12"/>
          </p:nvPr>
        </p:nvSpPr>
        <p:spPr/>
        <p:txBody>
          <a:bodyPr/>
          <a:lstStyle/>
          <a:p>
            <a:pPr>
              <a:defRPr/>
            </a:pPr>
            <a:fld id="{2BBAD1C3-697F-47A8-A92E-B4A3910212B3}" type="slidenum">
              <a:rPr lang="en-US"/>
              <a:pPr>
                <a:defRPr/>
              </a:pPr>
              <a:t>89</a:t>
            </a:fld>
            <a:endParaRPr lang="en-US"/>
          </a:p>
        </p:txBody>
      </p:sp>
      <p:pic>
        <p:nvPicPr>
          <p:cNvPr id="6" name="Picture 5" descr="Betsy Ross Flag.jpg"/>
          <p:cNvPicPr>
            <a:picLocks noChangeAspect="1"/>
          </p:cNvPicPr>
          <p:nvPr/>
        </p:nvPicPr>
        <p:blipFill>
          <a:blip r:embed="rId2" cstate="print"/>
          <a:stretch>
            <a:fillRect/>
          </a:stretch>
        </p:blipFill>
        <p:spPr>
          <a:xfrm>
            <a:off x="1524000" y="304800"/>
            <a:ext cx="762000" cy="381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057400" y="207420"/>
            <a:ext cx="3962400" cy="523220"/>
          </a:xfrm>
          <a:prstGeom prst="rect">
            <a:avLst/>
          </a:prstGeom>
        </p:spPr>
        <p:txBody>
          <a:bodyPr>
            <a:spAutoFit/>
          </a:bodyPr>
          <a:lstStyle/>
          <a:p>
            <a:pPr algn="ctr">
              <a:defRPr/>
            </a:pPr>
            <a:r>
              <a:rPr lang="en-US" sz="2800" b="1" dirty="0" smtClean="0">
                <a:solidFill>
                  <a:srgbClr val="FF0000"/>
                </a:solidFill>
                <a:effectLst>
                  <a:outerShdw blurRad="38100" dist="38100" dir="2700000" algn="tl">
                    <a:srgbClr val="000000"/>
                  </a:outerShdw>
                </a:effectLst>
                <a:latin typeface="Antique"/>
              </a:rPr>
              <a:t>Bunker Hill </a:t>
            </a:r>
            <a:r>
              <a:rPr lang="en-US" sz="1200" b="1" dirty="0" smtClean="0">
                <a:solidFill>
                  <a:srgbClr val="FF0000"/>
                </a:solidFill>
                <a:effectLst>
                  <a:outerShdw blurRad="38100" dist="38100" dir="2700000" algn="tl">
                    <a:srgbClr val="000000"/>
                  </a:outerShdw>
                </a:effectLst>
                <a:latin typeface="Antique"/>
              </a:rPr>
              <a:t>(Breed’s Hill)</a:t>
            </a:r>
            <a:endParaRPr lang="en-US" sz="1200" b="1" dirty="0">
              <a:solidFill>
                <a:srgbClr val="FF0000"/>
              </a:solidFill>
              <a:effectLst>
                <a:outerShdw blurRad="38100" dist="38100" dir="2700000" algn="tl">
                  <a:srgbClr val="000000"/>
                </a:outerShdw>
              </a:effectLst>
              <a:latin typeface="Antique"/>
            </a:endParaRPr>
          </a:p>
        </p:txBody>
      </p:sp>
      <p:pic>
        <p:nvPicPr>
          <p:cNvPr id="37" name="Picture 5" descr="Union Jack.jpg"/>
          <p:cNvPicPr>
            <a:picLocks noChangeAspect="1"/>
          </p:cNvPicPr>
          <p:nvPr/>
        </p:nvPicPr>
        <p:blipFill>
          <a:blip r:embed="rId3" cstate="print"/>
          <a:stretch>
            <a:fillRect/>
          </a:stretch>
        </p:blipFill>
        <p:spPr>
          <a:xfrm>
            <a:off x="5715000" y="228600"/>
            <a:ext cx="755650" cy="381000"/>
          </a:xfrm>
          <a:prstGeom prst="rect">
            <a:avLst/>
          </a:prstGeom>
          <a:ln>
            <a:noFill/>
          </a:ln>
          <a:effectLst>
            <a:outerShdw blurRad="292100" dist="139700" dir="2700000" algn="tl" rotWithShape="0">
              <a:srgbClr val="333333">
                <a:alpha val="65000"/>
              </a:srgbClr>
            </a:outerShdw>
          </a:effectLst>
        </p:spPr>
      </p:pic>
      <p:pic>
        <p:nvPicPr>
          <p:cNvPr id="5122" name="Picture 2" descr="http://www.angelfire.com/ny5/firstwar77/images/bunkerhill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47800"/>
            <a:ext cx="4757435" cy="40818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228600" y="2057400"/>
            <a:ext cx="3810000" cy="2862322"/>
          </a:xfrm>
          <a:prstGeom prst="rect">
            <a:avLst/>
          </a:prstGeom>
          <a:noFill/>
          <a:ln w="9525">
            <a:noFill/>
            <a:miter lim="800000"/>
            <a:headEnd/>
            <a:tailEnd/>
          </a:ln>
        </p:spPr>
        <p:txBody>
          <a:bodyPr wrap="square">
            <a:spAutoFit/>
          </a:bodyPr>
          <a:lstStyle/>
          <a:p>
            <a:pPr algn="ctr">
              <a:defRPr/>
            </a:pPr>
            <a:r>
              <a:rPr lang="en-US" sz="2000" b="1" u="sng" dirty="0" smtClean="0">
                <a:solidFill>
                  <a:srgbClr val="FFFF00"/>
                </a:solidFill>
                <a:latin typeface="+mn-lt"/>
              </a:rPr>
              <a:t>IMPORTANCE:</a:t>
            </a:r>
          </a:p>
          <a:p>
            <a:pPr>
              <a:defRPr/>
            </a:pPr>
            <a:r>
              <a:rPr lang="en-US" sz="2000" b="1" dirty="0" smtClean="0">
                <a:solidFill>
                  <a:schemeClr val="bg1"/>
                </a:solidFill>
                <a:latin typeface="+mn-lt"/>
              </a:rPr>
              <a:t>1. The battle demonstrates that relatively inexperienced colonial forces were willing and able to stand up to regular British troops.</a:t>
            </a:r>
          </a:p>
          <a:p>
            <a:pPr algn="ctr">
              <a:defRPr/>
            </a:pPr>
            <a:r>
              <a:rPr lang="en-US" sz="2000" b="1" dirty="0" smtClean="0">
                <a:solidFill>
                  <a:srgbClr val="FFFF00"/>
                </a:solidFill>
                <a:latin typeface="+mn-lt"/>
              </a:rPr>
              <a:t>AND</a:t>
            </a:r>
          </a:p>
          <a:p>
            <a:pPr>
              <a:defRPr/>
            </a:pPr>
            <a:r>
              <a:rPr lang="en-US" sz="2000" b="1" dirty="0" smtClean="0">
                <a:solidFill>
                  <a:schemeClr val="bg1"/>
                </a:solidFill>
                <a:latin typeface="+mn-lt"/>
              </a:rPr>
              <a:t>2. Washington made use of British tactics later in the War.</a:t>
            </a:r>
          </a:p>
          <a:p>
            <a:pPr marL="457200" indent="-457200">
              <a:defRPr/>
            </a:pPr>
            <a:endParaRPr lang="en-US" sz="2000" b="1" dirty="0">
              <a:solidFill>
                <a:schemeClr val="bg1"/>
              </a:solidFill>
              <a:latin typeface="+mn-lt"/>
            </a:endParaRPr>
          </a:p>
        </p:txBody>
      </p:sp>
      <p:sp>
        <p:nvSpPr>
          <p:cNvPr id="16" name="TextBox 15"/>
          <p:cNvSpPr txBox="1">
            <a:spLocks noChangeArrowheads="1"/>
          </p:cNvSpPr>
          <p:nvPr/>
        </p:nvSpPr>
        <p:spPr bwMode="auto">
          <a:xfrm>
            <a:off x="228600" y="685801"/>
            <a:ext cx="8915400" cy="1323439"/>
          </a:xfrm>
          <a:prstGeom prst="rect">
            <a:avLst/>
          </a:prstGeom>
          <a:noFill/>
          <a:ln w="9525">
            <a:noFill/>
            <a:miter lim="800000"/>
            <a:headEnd/>
            <a:tailEnd/>
          </a:ln>
        </p:spPr>
        <p:txBody>
          <a:bodyPr wrap="square">
            <a:spAutoFit/>
          </a:bodyPr>
          <a:lstStyle/>
          <a:p>
            <a:pPr>
              <a:defRPr/>
            </a:pPr>
            <a:r>
              <a:rPr lang="en-US" sz="2000" b="1" dirty="0" smtClean="0">
                <a:solidFill>
                  <a:schemeClr val="bg1"/>
                </a:solidFill>
                <a:latin typeface="+mn-lt"/>
              </a:rPr>
              <a:t>7. overcome  American advantage of  high ground by “</a:t>
            </a:r>
            <a:r>
              <a:rPr lang="en-US" sz="2000" b="1" i="1" dirty="0" smtClean="0">
                <a:solidFill>
                  <a:schemeClr val="bg1"/>
                </a:solidFill>
                <a:latin typeface="+mn-lt"/>
              </a:rPr>
              <a:t>outflanking” </a:t>
            </a:r>
            <a:r>
              <a:rPr lang="en-US" sz="2000" b="1" dirty="0" smtClean="0">
                <a:solidFill>
                  <a:schemeClr val="bg1"/>
                </a:solidFill>
                <a:latin typeface="+mn-lt"/>
              </a:rPr>
              <a:t>Continentals</a:t>
            </a:r>
          </a:p>
          <a:p>
            <a:pPr>
              <a:defRPr/>
            </a:pPr>
            <a:r>
              <a:rPr lang="en-US" sz="2000" b="1" dirty="0" smtClean="0">
                <a:solidFill>
                  <a:schemeClr val="bg1"/>
                </a:solidFill>
                <a:latin typeface="+mn-lt"/>
              </a:rPr>
              <a:t>      a. divided their troops and attacked from different sides.</a:t>
            </a:r>
          </a:p>
          <a:p>
            <a:pPr>
              <a:defRPr/>
            </a:pPr>
            <a:r>
              <a:rPr lang="en-US" sz="2000" b="1" dirty="0" smtClean="0">
                <a:solidFill>
                  <a:schemeClr val="bg1"/>
                </a:solidFill>
                <a:latin typeface="+mn-lt"/>
              </a:rPr>
              <a:t>8. Americans retreat</a:t>
            </a:r>
          </a:p>
          <a:p>
            <a:pPr>
              <a:defRPr/>
            </a:pPr>
            <a:r>
              <a:rPr lang="en-US" sz="2000" b="1" dirty="0" smtClean="0">
                <a:solidFill>
                  <a:schemeClr val="bg1"/>
                </a:solidFill>
                <a:latin typeface="+mn-lt"/>
              </a:rPr>
              <a:t>    </a:t>
            </a:r>
          </a:p>
        </p:txBody>
      </p:sp>
    </p:spTree>
    <p:extLst>
      <p:ext uri="{BB962C8B-B14F-4D97-AF65-F5344CB8AC3E}">
        <p14:creationId xmlns:p14="http://schemas.microsoft.com/office/powerpoint/2010/main" val="5335345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3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3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30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30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30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fade">
                                      <p:cBhvr>
                                        <p:cTn id="32" dur="30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fade">
                                      <p:cBhvr>
                                        <p:cTn id="37" dur="3000"/>
                                        <p:tgtEl>
                                          <p:spTgt spid="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fade">
                                      <p:cBhvr>
                                        <p:cTn id="42" dur="3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4C1E823-E171-4204-BADE-42E9D03AB138}" type="slidenum">
              <a:rPr lang="en-US" sz="1200">
                <a:solidFill>
                  <a:schemeClr val="tx1">
                    <a:tint val="75000"/>
                  </a:schemeClr>
                </a:solidFill>
                <a:latin typeface="+mn-lt"/>
              </a:rPr>
              <a:pPr algn="r" fontAlgn="auto">
                <a:spcBef>
                  <a:spcPts val="0"/>
                </a:spcBef>
                <a:spcAft>
                  <a:spcPts val="0"/>
                </a:spcAft>
                <a:defRPr/>
              </a:pPr>
              <a:t>9</a:t>
            </a:fld>
            <a:endParaRPr lang="en-US" sz="1200">
              <a:solidFill>
                <a:schemeClr val="tx1">
                  <a:tint val="75000"/>
                </a:schemeClr>
              </a:solidFill>
              <a:latin typeface="+mn-lt"/>
            </a:endParaRPr>
          </a:p>
        </p:txBody>
      </p:sp>
      <p:sp>
        <p:nvSpPr>
          <p:cNvPr id="20483" name="Text Box 34"/>
          <p:cNvSpPr txBox="1">
            <a:spLocks noChangeArrowheads="1"/>
          </p:cNvSpPr>
          <p:nvPr/>
        </p:nvSpPr>
        <p:spPr bwMode="auto">
          <a:xfrm>
            <a:off x="1492469" y="1425575"/>
            <a:ext cx="1828800" cy="342900"/>
          </a:xfrm>
          <a:prstGeom prst="rect">
            <a:avLst/>
          </a:prstGeom>
          <a:noFill/>
          <a:ln w="9525">
            <a:solidFill>
              <a:srgbClr val="0000FF"/>
            </a:solidFill>
            <a:miter lim="800000"/>
            <a:headEnd/>
            <a:tailEnd/>
          </a:ln>
        </p:spPr>
        <p:txBody>
          <a:bodyPr/>
          <a:lstStyle/>
          <a:p>
            <a:pPr algn="ctr"/>
            <a:r>
              <a:rPr lang="en-US" sz="1200" b="1" dirty="0">
                <a:solidFill>
                  <a:schemeClr val="bg1"/>
                </a:solidFill>
                <a:cs typeface="Times New Roman" pitchFamily="18" charset="0"/>
              </a:rPr>
              <a:t>2,750,000</a:t>
            </a:r>
            <a:endParaRPr lang="en-US" dirty="0">
              <a:solidFill>
                <a:schemeClr val="bg1"/>
              </a:solidFill>
            </a:endParaRPr>
          </a:p>
        </p:txBody>
      </p:sp>
      <p:sp>
        <p:nvSpPr>
          <p:cNvPr id="20484" name="Text Box 30"/>
          <p:cNvSpPr txBox="1">
            <a:spLocks noChangeArrowheads="1"/>
          </p:cNvSpPr>
          <p:nvPr/>
        </p:nvSpPr>
        <p:spPr bwMode="auto">
          <a:xfrm>
            <a:off x="5730766" y="2575034"/>
            <a:ext cx="1600200" cy="304800"/>
          </a:xfrm>
          <a:prstGeom prst="rect">
            <a:avLst/>
          </a:prstGeom>
          <a:noFill/>
          <a:ln w="9525">
            <a:solidFill>
              <a:srgbClr val="FF0000"/>
            </a:solidFill>
            <a:miter lim="800000"/>
            <a:headEnd/>
            <a:tailEnd/>
          </a:ln>
        </p:spPr>
        <p:txBody>
          <a:bodyPr/>
          <a:lstStyle/>
          <a:p>
            <a:r>
              <a:rPr lang="en-US" sz="1000" b="1" dirty="0">
                <a:solidFill>
                  <a:schemeClr val="bg1"/>
                </a:solidFill>
                <a:cs typeface="Times New Roman" pitchFamily="18" charset="0"/>
              </a:rPr>
              <a:t>Best navy in the world</a:t>
            </a:r>
            <a:endParaRPr lang="en-US" dirty="0">
              <a:solidFill>
                <a:schemeClr val="bg1"/>
              </a:solidFill>
            </a:endParaRPr>
          </a:p>
        </p:txBody>
      </p:sp>
      <p:sp>
        <p:nvSpPr>
          <p:cNvPr id="20485" name="Text Box 25"/>
          <p:cNvSpPr txBox="1">
            <a:spLocks noChangeArrowheads="1"/>
          </p:cNvSpPr>
          <p:nvPr/>
        </p:nvSpPr>
        <p:spPr bwMode="auto">
          <a:xfrm>
            <a:off x="1143000" y="3467100"/>
            <a:ext cx="2400300" cy="5334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Resourceful &amp; intelligent leaders; junior officers poorly trained; much jealousy</a:t>
            </a:r>
            <a:endParaRPr lang="en-US" dirty="0">
              <a:solidFill>
                <a:schemeClr val="bg1"/>
              </a:solidFill>
            </a:endParaRPr>
          </a:p>
        </p:txBody>
      </p:sp>
      <p:sp>
        <p:nvSpPr>
          <p:cNvPr id="20486" name="Text Box 33"/>
          <p:cNvSpPr txBox="1">
            <a:spLocks noChangeArrowheads="1"/>
          </p:cNvSpPr>
          <p:nvPr/>
        </p:nvSpPr>
        <p:spPr bwMode="auto">
          <a:xfrm>
            <a:off x="1524000" y="1968062"/>
            <a:ext cx="1828800" cy="4572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1/3 of people were Tories;</a:t>
            </a:r>
            <a:endParaRPr lang="en-US" sz="1100" dirty="0">
              <a:solidFill>
                <a:schemeClr val="bg1"/>
              </a:solidFill>
            </a:endParaRPr>
          </a:p>
          <a:p>
            <a:pPr eaLnBrk="0" hangingPunct="0"/>
            <a:r>
              <a:rPr lang="en-US" sz="1000" b="1" dirty="0">
                <a:solidFill>
                  <a:schemeClr val="bg1"/>
                </a:solidFill>
                <a:cs typeface="Times New Roman" pitchFamily="18" charset="0"/>
              </a:rPr>
              <a:t>many others were anti-war</a:t>
            </a:r>
            <a:endParaRPr lang="en-US" dirty="0">
              <a:solidFill>
                <a:schemeClr val="bg1"/>
              </a:solidFill>
            </a:endParaRPr>
          </a:p>
        </p:txBody>
      </p:sp>
      <p:sp>
        <p:nvSpPr>
          <p:cNvPr id="20487" name="Text Box 28"/>
          <p:cNvSpPr txBox="1">
            <a:spLocks noChangeArrowheads="1"/>
          </p:cNvSpPr>
          <p:nvPr/>
        </p:nvSpPr>
        <p:spPr bwMode="auto">
          <a:xfrm>
            <a:off x="5649310" y="3048000"/>
            <a:ext cx="2286000" cy="304800"/>
          </a:xfrm>
          <a:prstGeom prst="rect">
            <a:avLst/>
          </a:prstGeom>
          <a:noFill/>
          <a:ln w="9525">
            <a:solidFill>
              <a:srgbClr val="FF0000"/>
            </a:solidFill>
            <a:miter lim="800000"/>
            <a:headEnd/>
            <a:tailEnd/>
          </a:ln>
        </p:spPr>
        <p:txBody>
          <a:bodyPr/>
          <a:lstStyle/>
          <a:p>
            <a:pPr eaLnBrk="0" hangingPunct="0"/>
            <a:r>
              <a:rPr lang="en-US" sz="1000" b="1" dirty="0">
                <a:solidFill>
                  <a:schemeClr val="bg1"/>
                </a:solidFill>
                <a:cs typeface="Times New Roman" pitchFamily="18" charset="0"/>
              </a:rPr>
              <a:t>Fighting on unfamiliar ground.</a:t>
            </a:r>
            <a:endParaRPr lang="en-US" dirty="0">
              <a:solidFill>
                <a:schemeClr val="bg1"/>
              </a:solidFill>
            </a:endParaRPr>
          </a:p>
        </p:txBody>
      </p:sp>
      <p:sp>
        <p:nvSpPr>
          <p:cNvPr id="20488" name="Text Box 32"/>
          <p:cNvSpPr txBox="1">
            <a:spLocks noChangeArrowheads="1"/>
          </p:cNvSpPr>
          <p:nvPr/>
        </p:nvSpPr>
        <p:spPr bwMode="auto">
          <a:xfrm>
            <a:off x="5684838" y="1905000"/>
            <a:ext cx="2286000" cy="457200"/>
          </a:xfrm>
          <a:prstGeom prst="rect">
            <a:avLst/>
          </a:prstGeom>
          <a:noFill/>
          <a:ln w="9525">
            <a:solidFill>
              <a:srgbClr val="FF0000"/>
            </a:solidFill>
            <a:miter lim="800000"/>
            <a:headEnd/>
            <a:tailEnd/>
          </a:ln>
        </p:spPr>
        <p:txBody>
          <a:bodyPr/>
          <a:lstStyle/>
          <a:p>
            <a:pPr eaLnBrk="0" hangingPunct="0"/>
            <a:r>
              <a:rPr lang="en-US" sz="1000" b="1" dirty="0">
                <a:solidFill>
                  <a:schemeClr val="bg1"/>
                </a:solidFill>
                <a:cs typeface="Times New Roman" pitchFamily="18" charset="0"/>
              </a:rPr>
              <a:t>War was unpopular in England (been at war most of 18</a:t>
            </a:r>
            <a:r>
              <a:rPr lang="en-US" sz="1000" b="1" baseline="30000" dirty="0">
                <a:solidFill>
                  <a:schemeClr val="bg1"/>
                </a:solidFill>
                <a:cs typeface="Times New Roman" pitchFamily="18" charset="0"/>
              </a:rPr>
              <a:t>th</a:t>
            </a:r>
            <a:r>
              <a:rPr lang="en-US" sz="1000" b="1" dirty="0">
                <a:solidFill>
                  <a:schemeClr val="bg1"/>
                </a:solidFill>
                <a:cs typeface="Times New Roman" pitchFamily="18" charset="0"/>
              </a:rPr>
              <a:t> century</a:t>
            </a:r>
            <a:endParaRPr lang="en-US" dirty="0">
              <a:solidFill>
                <a:schemeClr val="bg1"/>
              </a:solidFill>
            </a:endParaRPr>
          </a:p>
        </p:txBody>
      </p:sp>
      <p:sp>
        <p:nvSpPr>
          <p:cNvPr id="20489" name="Text Box 27"/>
          <p:cNvSpPr txBox="1">
            <a:spLocks noChangeArrowheads="1"/>
          </p:cNvSpPr>
          <p:nvPr/>
        </p:nvSpPr>
        <p:spPr bwMode="auto">
          <a:xfrm>
            <a:off x="1284890" y="4114800"/>
            <a:ext cx="2171700" cy="5715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Unorganized; no teamwork among colonies; complained about leaders; many desertions</a:t>
            </a:r>
            <a:endParaRPr lang="en-US" dirty="0">
              <a:solidFill>
                <a:schemeClr val="bg1"/>
              </a:solidFill>
            </a:endParaRPr>
          </a:p>
        </p:txBody>
      </p:sp>
      <p:sp>
        <p:nvSpPr>
          <p:cNvPr id="20490" name="Text Box 29"/>
          <p:cNvSpPr txBox="1">
            <a:spLocks noChangeArrowheads="1"/>
          </p:cNvSpPr>
          <p:nvPr/>
        </p:nvSpPr>
        <p:spPr bwMode="auto">
          <a:xfrm>
            <a:off x="1551590" y="3048000"/>
            <a:ext cx="1905000" cy="3048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Fighting on home ground</a:t>
            </a:r>
            <a:endParaRPr lang="en-US" dirty="0">
              <a:solidFill>
                <a:schemeClr val="bg1"/>
              </a:solidFill>
            </a:endParaRPr>
          </a:p>
        </p:txBody>
      </p:sp>
      <p:sp>
        <p:nvSpPr>
          <p:cNvPr id="20491" name="Text Box 31"/>
          <p:cNvSpPr txBox="1">
            <a:spLocks noChangeArrowheads="1"/>
          </p:cNvSpPr>
          <p:nvPr/>
        </p:nvSpPr>
        <p:spPr bwMode="auto">
          <a:xfrm>
            <a:off x="1295400" y="2575034"/>
            <a:ext cx="2362200" cy="304800"/>
          </a:xfrm>
          <a:prstGeom prst="rect">
            <a:avLst/>
          </a:prstGeom>
          <a:noFill/>
          <a:ln w="9525">
            <a:solidFill>
              <a:srgbClr val="0000FF"/>
            </a:solidFill>
            <a:miter lim="800000"/>
            <a:headEnd/>
            <a:tailEnd/>
          </a:ln>
        </p:spPr>
        <p:txBody>
          <a:bodyPr/>
          <a:lstStyle/>
          <a:p>
            <a:r>
              <a:rPr lang="en-US" sz="1000" b="1" dirty="0">
                <a:solidFill>
                  <a:schemeClr val="bg1"/>
                </a:solidFill>
                <a:cs typeface="Times New Roman" pitchFamily="18" charset="0"/>
              </a:rPr>
              <a:t>No regular navy; many privateers</a:t>
            </a:r>
            <a:endParaRPr lang="en-US" dirty="0">
              <a:solidFill>
                <a:schemeClr val="bg1"/>
              </a:solidFill>
            </a:endParaRPr>
          </a:p>
        </p:txBody>
      </p:sp>
      <p:sp>
        <p:nvSpPr>
          <p:cNvPr id="20492" name="Text Box 26"/>
          <p:cNvSpPr txBox="1">
            <a:spLocks noChangeArrowheads="1"/>
          </p:cNvSpPr>
          <p:nvPr/>
        </p:nvSpPr>
        <p:spPr bwMode="auto">
          <a:xfrm>
            <a:off x="5730766" y="4152900"/>
            <a:ext cx="2057400" cy="533400"/>
          </a:xfrm>
          <a:prstGeom prst="rect">
            <a:avLst/>
          </a:prstGeom>
          <a:noFill/>
          <a:ln w="9525">
            <a:solidFill>
              <a:srgbClr val="FF0000"/>
            </a:solidFill>
            <a:miter lim="800000"/>
            <a:headEnd/>
            <a:tailEnd/>
          </a:ln>
        </p:spPr>
        <p:txBody>
          <a:bodyPr/>
          <a:lstStyle/>
          <a:p>
            <a:pPr eaLnBrk="0" hangingPunct="0"/>
            <a:r>
              <a:rPr lang="en-US" sz="1000" b="1" dirty="0">
                <a:solidFill>
                  <a:schemeClr val="bg1"/>
                </a:solidFill>
                <a:cs typeface="Times New Roman" pitchFamily="18" charset="0"/>
              </a:rPr>
              <a:t>Highly disciplined and organized; troops fought wherever needed.</a:t>
            </a:r>
            <a:endParaRPr lang="en-US" dirty="0">
              <a:solidFill>
                <a:schemeClr val="bg1"/>
              </a:solidFill>
            </a:endParaRPr>
          </a:p>
        </p:txBody>
      </p:sp>
      <p:sp>
        <p:nvSpPr>
          <p:cNvPr id="20493" name="Text Box 24"/>
          <p:cNvSpPr txBox="1">
            <a:spLocks noChangeArrowheads="1"/>
          </p:cNvSpPr>
          <p:nvPr/>
        </p:nvSpPr>
        <p:spPr bwMode="auto">
          <a:xfrm>
            <a:off x="5715000" y="3505200"/>
            <a:ext cx="2057400" cy="457200"/>
          </a:xfrm>
          <a:prstGeom prst="rect">
            <a:avLst/>
          </a:prstGeom>
          <a:noFill/>
          <a:ln w="9525">
            <a:solidFill>
              <a:srgbClr val="FF0000"/>
            </a:solidFill>
            <a:miter lim="800000"/>
            <a:headEnd/>
            <a:tailEnd/>
          </a:ln>
        </p:spPr>
        <p:txBody>
          <a:bodyPr/>
          <a:lstStyle/>
          <a:p>
            <a:pPr eaLnBrk="0" hangingPunct="0"/>
            <a:r>
              <a:rPr lang="en-US" sz="1000" b="1" dirty="0">
                <a:solidFill>
                  <a:schemeClr val="bg1"/>
                </a:solidFill>
                <a:cs typeface="Times New Roman" pitchFamily="18" charset="0"/>
              </a:rPr>
              <a:t>Well-trained officers—followed orders without question</a:t>
            </a:r>
            <a:endParaRPr lang="en-US" dirty="0">
              <a:solidFill>
                <a:schemeClr val="bg1"/>
              </a:solidFill>
            </a:endParaRPr>
          </a:p>
        </p:txBody>
      </p:sp>
      <p:sp>
        <p:nvSpPr>
          <p:cNvPr id="20494" name="Text Box 35"/>
          <p:cNvSpPr txBox="1">
            <a:spLocks noChangeArrowheads="1"/>
          </p:cNvSpPr>
          <p:nvPr/>
        </p:nvSpPr>
        <p:spPr bwMode="auto">
          <a:xfrm>
            <a:off x="5791200" y="1300217"/>
            <a:ext cx="2057400" cy="368300"/>
          </a:xfrm>
          <a:prstGeom prst="rect">
            <a:avLst/>
          </a:prstGeom>
          <a:noFill/>
          <a:ln w="9525">
            <a:solidFill>
              <a:srgbClr val="FF0000"/>
            </a:solidFill>
            <a:miter lim="800000"/>
            <a:headEnd/>
            <a:tailEnd/>
          </a:ln>
        </p:spPr>
        <p:txBody>
          <a:bodyPr/>
          <a:lstStyle/>
          <a:p>
            <a:pPr algn="ctr"/>
            <a:r>
              <a:rPr lang="en-US" sz="1200" b="1" dirty="0">
                <a:solidFill>
                  <a:schemeClr val="bg1"/>
                </a:solidFill>
                <a:cs typeface="Times New Roman" pitchFamily="18" charset="0"/>
              </a:rPr>
              <a:t>12,000,000</a:t>
            </a:r>
            <a:endParaRPr lang="en-US" dirty="0">
              <a:solidFill>
                <a:schemeClr val="bg1"/>
              </a:solidFill>
            </a:endParaRPr>
          </a:p>
        </p:txBody>
      </p:sp>
      <p:sp>
        <p:nvSpPr>
          <p:cNvPr id="20495" name="Rectangle 36"/>
          <p:cNvSpPr>
            <a:spLocks noChangeArrowheads="1"/>
          </p:cNvSpPr>
          <p:nvPr/>
        </p:nvSpPr>
        <p:spPr bwMode="auto">
          <a:xfrm>
            <a:off x="2514600" y="304800"/>
            <a:ext cx="4495800" cy="1292225"/>
          </a:xfrm>
          <a:prstGeom prst="rect">
            <a:avLst/>
          </a:prstGeom>
          <a:noFill/>
          <a:ln w="9525">
            <a:noFill/>
            <a:miter lim="800000"/>
            <a:headEnd/>
            <a:tailEnd/>
          </a:ln>
        </p:spPr>
        <p:txBody>
          <a:bodyPr anchor="ctr">
            <a:spAutoFit/>
          </a:bodyPr>
          <a:lstStyle/>
          <a:p>
            <a:pPr>
              <a:tabLst>
                <a:tab pos="2400300" algn="l"/>
              </a:tabLst>
            </a:pPr>
            <a:r>
              <a:rPr lang="en-US" sz="2000" dirty="0">
                <a:solidFill>
                  <a:schemeClr val="bg1"/>
                </a:solidFill>
                <a:cs typeface="Times New Roman" pitchFamily="18" charset="0"/>
              </a:rPr>
              <a:t>          </a:t>
            </a:r>
            <a:r>
              <a:rPr lang="en-US" sz="2000" b="1" u="sng" dirty="0">
                <a:solidFill>
                  <a:schemeClr val="bg1"/>
                </a:solidFill>
                <a:cs typeface="Times New Roman" pitchFamily="18" charset="0"/>
              </a:rPr>
              <a:t>The Revolutionary War</a:t>
            </a:r>
            <a:endParaRPr lang="en-US" sz="1100" dirty="0">
              <a:solidFill>
                <a:schemeClr val="bg1"/>
              </a:solidFill>
            </a:endParaRPr>
          </a:p>
          <a:p>
            <a:pPr eaLnBrk="0" hangingPunct="0">
              <a:buFont typeface="Wingdings" pitchFamily="2" charset="2"/>
              <a:buNone/>
              <a:tabLst>
                <a:tab pos="2400300" algn="l"/>
              </a:tabLst>
            </a:pPr>
            <a:r>
              <a:rPr lang="en-US" sz="2000" dirty="0">
                <a:solidFill>
                  <a:schemeClr val="bg1"/>
                </a:solidFill>
                <a:cs typeface="Times New Roman" pitchFamily="18" charset="0"/>
              </a:rPr>
              <a:t>            “The Tale of the Tape”                                                                                                                                                                                                                                                                                                                                                                                                                       </a:t>
            </a:r>
          </a:p>
          <a:p>
            <a:pPr eaLnBrk="0" hangingPunct="0">
              <a:tabLst>
                <a:tab pos="2400300" algn="l"/>
              </a:tabLst>
            </a:pPr>
            <a:r>
              <a:rPr lang="en-US" sz="2000" b="1" dirty="0">
                <a:solidFill>
                  <a:schemeClr val="bg1"/>
                </a:solidFill>
                <a:cs typeface="Times New Roman" pitchFamily="18" charset="0"/>
              </a:rPr>
              <a:t>                 </a:t>
            </a:r>
            <a:r>
              <a:rPr lang="en-US" sz="2000" dirty="0">
                <a:solidFill>
                  <a:schemeClr val="bg1"/>
                </a:solidFill>
                <a:cs typeface="Times New Roman" pitchFamily="18" charset="0"/>
              </a:rPr>
              <a:t>=</a:t>
            </a:r>
            <a:r>
              <a:rPr lang="en-US" sz="2000" b="1" dirty="0">
                <a:solidFill>
                  <a:schemeClr val="bg1"/>
                </a:solidFill>
                <a:cs typeface="Times New Roman" pitchFamily="18" charset="0"/>
              </a:rPr>
              <a:t> </a:t>
            </a:r>
            <a:r>
              <a:rPr lang="en-US" sz="2000" dirty="0">
                <a:solidFill>
                  <a:schemeClr val="bg1"/>
                </a:solidFill>
                <a:cs typeface="Times New Roman" pitchFamily="18" charset="0"/>
              </a:rPr>
              <a:t>clear advantage</a:t>
            </a:r>
            <a:endParaRPr lang="en-US" sz="1100" dirty="0">
              <a:solidFill>
                <a:schemeClr val="bg1"/>
              </a:solidFill>
            </a:endParaRPr>
          </a:p>
          <a:p>
            <a:pPr eaLnBrk="0" hangingPunct="0">
              <a:tabLst>
                <a:tab pos="2400300" algn="l"/>
              </a:tabLst>
            </a:pPr>
            <a:endParaRPr lang="en-US" dirty="0"/>
          </a:p>
        </p:txBody>
      </p:sp>
      <p:sp>
        <p:nvSpPr>
          <p:cNvPr id="20496" name="Rectangle 38"/>
          <p:cNvSpPr>
            <a:spLocks noChangeArrowheads="1"/>
          </p:cNvSpPr>
          <p:nvPr/>
        </p:nvSpPr>
        <p:spPr bwMode="auto">
          <a:xfrm>
            <a:off x="3657600" y="1169193"/>
            <a:ext cx="1966913" cy="855663"/>
          </a:xfrm>
          <a:prstGeom prst="rect">
            <a:avLst/>
          </a:prstGeom>
          <a:noFill/>
          <a:ln w="9525">
            <a:noFill/>
            <a:miter lim="800000"/>
            <a:headEnd/>
            <a:tailEnd/>
          </a:ln>
        </p:spPr>
        <p:txBody>
          <a:bodyPr wrap="none" anchor="ctr">
            <a:spAutoFit/>
          </a:bodyPr>
          <a:lstStyle/>
          <a:p>
            <a:endParaRPr lang="en-US" sz="1600" b="1" dirty="0"/>
          </a:p>
          <a:p>
            <a:pPr eaLnBrk="0" hangingPunct="0"/>
            <a:r>
              <a:rPr lang="en-US" sz="1600" b="1" dirty="0">
                <a:solidFill>
                  <a:srgbClr val="FFFF00"/>
                </a:solidFill>
              </a:rPr>
              <a:t>___ Population___</a:t>
            </a:r>
            <a:endParaRPr lang="en-US" sz="1100" dirty="0">
              <a:solidFill>
                <a:srgbClr val="FFFF00"/>
              </a:solidFill>
            </a:endParaRPr>
          </a:p>
          <a:p>
            <a:pPr eaLnBrk="0" hangingPunct="0"/>
            <a:endParaRPr lang="en-US" dirty="0"/>
          </a:p>
        </p:txBody>
      </p:sp>
      <p:sp>
        <p:nvSpPr>
          <p:cNvPr id="20497" name="Rectangle 39"/>
          <p:cNvSpPr>
            <a:spLocks noChangeArrowheads="1"/>
          </p:cNvSpPr>
          <p:nvPr/>
        </p:nvSpPr>
        <p:spPr bwMode="auto">
          <a:xfrm>
            <a:off x="3733800" y="1833179"/>
            <a:ext cx="1768475" cy="584200"/>
          </a:xfrm>
          <a:prstGeom prst="rect">
            <a:avLst/>
          </a:prstGeom>
          <a:noFill/>
          <a:ln w="9525">
            <a:noFill/>
            <a:miter lim="800000"/>
            <a:headEnd/>
            <a:tailEnd/>
          </a:ln>
        </p:spPr>
        <p:txBody>
          <a:bodyPr wrap="none" anchor="ctr">
            <a:spAutoFit/>
          </a:bodyPr>
          <a:lstStyle/>
          <a:p>
            <a:pPr eaLnBrk="0" hangingPunct="0"/>
            <a:r>
              <a:rPr lang="en-US" sz="1600" b="1" dirty="0">
                <a:solidFill>
                  <a:srgbClr val="FFFF00"/>
                </a:solidFill>
              </a:rPr>
              <a:t>       Popular</a:t>
            </a:r>
            <a:endParaRPr lang="en-US" sz="1100" dirty="0">
              <a:solidFill>
                <a:srgbClr val="FFFF00"/>
              </a:solidFill>
            </a:endParaRPr>
          </a:p>
          <a:p>
            <a:pPr eaLnBrk="0" hangingPunct="0"/>
            <a:r>
              <a:rPr lang="en-US" sz="1600" b="1" dirty="0">
                <a:solidFill>
                  <a:srgbClr val="FFFF00"/>
                </a:solidFill>
                <a:cs typeface="Times New Roman" pitchFamily="18" charset="0"/>
              </a:rPr>
              <a:t>___ Support ___</a:t>
            </a:r>
            <a:endParaRPr lang="en-US" dirty="0">
              <a:solidFill>
                <a:srgbClr val="FFFF00"/>
              </a:solidFill>
            </a:endParaRPr>
          </a:p>
        </p:txBody>
      </p:sp>
      <p:sp>
        <p:nvSpPr>
          <p:cNvPr id="20498" name="Rectangle 40"/>
          <p:cNvSpPr>
            <a:spLocks noChangeArrowheads="1"/>
          </p:cNvSpPr>
          <p:nvPr/>
        </p:nvSpPr>
        <p:spPr bwMode="auto">
          <a:xfrm>
            <a:off x="3867643" y="2504910"/>
            <a:ext cx="1471613" cy="338138"/>
          </a:xfrm>
          <a:prstGeom prst="rect">
            <a:avLst/>
          </a:prstGeom>
          <a:noFill/>
          <a:ln w="9525">
            <a:noFill/>
            <a:miter lim="800000"/>
            <a:headEnd/>
            <a:tailEnd/>
          </a:ln>
        </p:spPr>
        <p:txBody>
          <a:bodyPr wrap="none" anchor="ctr">
            <a:spAutoFit/>
          </a:bodyPr>
          <a:lstStyle/>
          <a:p>
            <a:pPr eaLnBrk="0" hangingPunct="0"/>
            <a:r>
              <a:rPr lang="en-US" sz="1600" b="1" dirty="0">
                <a:solidFill>
                  <a:srgbClr val="FFFF00"/>
                </a:solidFill>
              </a:rPr>
              <a:t>___ Navy ___</a:t>
            </a:r>
            <a:endParaRPr lang="en-US" dirty="0">
              <a:solidFill>
                <a:srgbClr val="FFFF00"/>
              </a:solidFill>
            </a:endParaRPr>
          </a:p>
        </p:txBody>
      </p:sp>
      <p:sp>
        <p:nvSpPr>
          <p:cNvPr id="20499" name="Rectangle 41"/>
          <p:cNvSpPr>
            <a:spLocks noChangeArrowheads="1"/>
          </p:cNvSpPr>
          <p:nvPr/>
        </p:nvSpPr>
        <p:spPr bwMode="auto">
          <a:xfrm>
            <a:off x="3796780" y="2921000"/>
            <a:ext cx="1812925" cy="584200"/>
          </a:xfrm>
          <a:prstGeom prst="rect">
            <a:avLst/>
          </a:prstGeom>
          <a:noFill/>
          <a:ln w="9525">
            <a:noFill/>
            <a:miter lim="800000"/>
            <a:headEnd/>
            <a:tailEnd/>
          </a:ln>
        </p:spPr>
        <p:txBody>
          <a:bodyPr wrap="none" anchor="ctr">
            <a:spAutoFit/>
          </a:bodyPr>
          <a:lstStyle/>
          <a:p>
            <a:pPr eaLnBrk="0" hangingPunct="0"/>
            <a:r>
              <a:rPr lang="en-US" sz="1600" b="1" dirty="0"/>
              <a:t>  </a:t>
            </a:r>
            <a:r>
              <a:rPr lang="en-US" sz="1600" b="1" dirty="0">
                <a:solidFill>
                  <a:srgbClr val="FFFF00"/>
                </a:solidFill>
              </a:rPr>
              <a:t>Knowledge of</a:t>
            </a:r>
            <a:endParaRPr lang="en-US" sz="1100" dirty="0">
              <a:solidFill>
                <a:srgbClr val="FFFF00"/>
              </a:solidFill>
            </a:endParaRPr>
          </a:p>
          <a:p>
            <a:pPr eaLnBrk="0" hangingPunct="0"/>
            <a:r>
              <a:rPr lang="en-US" sz="1600" b="1" dirty="0">
                <a:solidFill>
                  <a:srgbClr val="FFFF00"/>
                </a:solidFill>
                <a:cs typeface="Times New Roman" pitchFamily="18" charset="0"/>
              </a:rPr>
              <a:t>___ Territory ___</a:t>
            </a:r>
            <a:endParaRPr lang="en-US" dirty="0">
              <a:solidFill>
                <a:srgbClr val="FFFF00"/>
              </a:solidFill>
            </a:endParaRPr>
          </a:p>
        </p:txBody>
      </p:sp>
      <p:sp>
        <p:nvSpPr>
          <p:cNvPr id="20500" name="Rectangle 42"/>
          <p:cNvSpPr>
            <a:spLocks noChangeArrowheads="1"/>
          </p:cNvSpPr>
          <p:nvPr/>
        </p:nvSpPr>
        <p:spPr bwMode="auto">
          <a:xfrm>
            <a:off x="3535362" y="4003237"/>
            <a:ext cx="2103438" cy="855663"/>
          </a:xfrm>
          <a:prstGeom prst="rect">
            <a:avLst/>
          </a:prstGeom>
          <a:noFill/>
          <a:ln w="9525">
            <a:noFill/>
            <a:miter lim="800000"/>
            <a:headEnd/>
            <a:tailEnd/>
          </a:ln>
        </p:spPr>
        <p:txBody>
          <a:bodyPr wrap="none" anchor="ctr">
            <a:spAutoFit/>
          </a:bodyPr>
          <a:lstStyle/>
          <a:p>
            <a:pPr algn="ctr"/>
            <a:r>
              <a:rPr lang="en-US" sz="1600" b="1" dirty="0">
                <a:solidFill>
                  <a:srgbClr val="FFFF00"/>
                </a:solidFill>
                <a:cs typeface="Times New Roman" pitchFamily="18" charset="0"/>
              </a:rPr>
              <a:t>Military</a:t>
            </a:r>
            <a:endParaRPr lang="en-US" sz="1100" dirty="0">
              <a:solidFill>
                <a:srgbClr val="FFFF00"/>
              </a:solidFill>
            </a:endParaRPr>
          </a:p>
          <a:p>
            <a:pPr algn="ctr" eaLnBrk="0" hangingPunct="0"/>
            <a:r>
              <a:rPr lang="en-US" sz="1600" b="1" dirty="0">
                <a:solidFill>
                  <a:srgbClr val="FFFF00"/>
                </a:solidFill>
                <a:cs typeface="Times New Roman" pitchFamily="18" charset="0"/>
              </a:rPr>
              <a:t>___Organization___</a:t>
            </a:r>
            <a:endParaRPr lang="en-US" sz="1100" dirty="0">
              <a:solidFill>
                <a:srgbClr val="FFFF00"/>
              </a:solidFill>
            </a:endParaRPr>
          </a:p>
          <a:p>
            <a:pPr algn="ctr" eaLnBrk="0" hangingPunct="0"/>
            <a:endParaRPr lang="en-US" dirty="0"/>
          </a:p>
        </p:txBody>
      </p:sp>
      <p:sp>
        <p:nvSpPr>
          <p:cNvPr id="20501" name="Rectangle 43"/>
          <p:cNvSpPr>
            <a:spLocks noChangeArrowheads="1"/>
          </p:cNvSpPr>
          <p:nvPr/>
        </p:nvSpPr>
        <p:spPr bwMode="auto">
          <a:xfrm>
            <a:off x="3505200" y="3565525"/>
            <a:ext cx="2217738" cy="336550"/>
          </a:xfrm>
          <a:prstGeom prst="rect">
            <a:avLst/>
          </a:prstGeom>
          <a:noFill/>
          <a:ln w="9525">
            <a:noFill/>
            <a:miter lim="800000"/>
            <a:headEnd/>
            <a:tailEnd/>
          </a:ln>
        </p:spPr>
        <p:txBody>
          <a:bodyPr wrap="none" anchor="ctr">
            <a:spAutoFit/>
          </a:bodyPr>
          <a:lstStyle/>
          <a:p>
            <a:pPr algn="ctr"/>
            <a:r>
              <a:rPr lang="en-US" sz="1600" b="1" dirty="0">
                <a:solidFill>
                  <a:srgbClr val="FFFF00"/>
                </a:solidFill>
                <a:cs typeface="Times New Roman" pitchFamily="18" charset="0"/>
              </a:rPr>
              <a:t>___ Officer Corps___</a:t>
            </a:r>
            <a:endParaRPr lang="en-US" dirty="0">
              <a:solidFill>
                <a:srgbClr val="FFFF00"/>
              </a:solidFill>
            </a:endParaRPr>
          </a:p>
        </p:txBody>
      </p:sp>
      <p:sp>
        <p:nvSpPr>
          <p:cNvPr id="20502" name="Text Box 22"/>
          <p:cNvSpPr txBox="1">
            <a:spLocks noChangeArrowheads="1"/>
          </p:cNvSpPr>
          <p:nvPr/>
        </p:nvSpPr>
        <p:spPr bwMode="auto">
          <a:xfrm>
            <a:off x="1143000" y="479479"/>
            <a:ext cx="1905000" cy="579438"/>
          </a:xfrm>
          <a:prstGeom prst="rect">
            <a:avLst/>
          </a:prstGeom>
          <a:noFill/>
          <a:ln w="9525">
            <a:noFill/>
            <a:miter lim="800000"/>
            <a:headEnd/>
            <a:tailEnd/>
          </a:ln>
        </p:spPr>
        <p:txBody>
          <a:bodyPr>
            <a:spAutoFit/>
          </a:bodyPr>
          <a:lstStyle/>
          <a:p>
            <a:pPr>
              <a:spcBef>
                <a:spcPct val="50000"/>
              </a:spcBef>
            </a:pPr>
            <a:r>
              <a:rPr lang="en-US" sz="3200" b="1" u="sng" dirty="0">
                <a:solidFill>
                  <a:schemeClr val="hlink"/>
                </a:solidFill>
                <a:latin typeface="Kunstler Script" pitchFamily="66" charset="0"/>
              </a:rPr>
              <a:t>Colonials</a:t>
            </a:r>
          </a:p>
        </p:txBody>
      </p:sp>
      <p:sp>
        <p:nvSpPr>
          <p:cNvPr id="20503" name="Text Box 23"/>
          <p:cNvSpPr txBox="1">
            <a:spLocks noChangeArrowheads="1"/>
          </p:cNvSpPr>
          <p:nvPr/>
        </p:nvSpPr>
        <p:spPr bwMode="auto">
          <a:xfrm>
            <a:off x="6477000" y="304800"/>
            <a:ext cx="1676400" cy="579438"/>
          </a:xfrm>
          <a:prstGeom prst="rect">
            <a:avLst/>
          </a:prstGeom>
          <a:noFill/>
          <a:ln w="9525">
            <a:noFill/>
            <a:miter lim="800000"/>
            <a:headEnd/>
            <a:tailEnd/>
          </a:ln>
        </p:spPr>
        <p:txBody>
          <a:bodyPr>
            <a:spAutoFit/>
          </a:bodyPr>
          <a:lstStyle/>
          <a:p>
            <a:pPr>
              <a:spcBef>
                <a:spcPct val="50000"/>
              </a:spcBef>
            </a:pPr>
            <a:r>
              <a:rPr lang="en-US" sz="3200" b="1" u="sng">
                <a:solidFill>
                  <a:srgbClr val="FF0000"/>
                </a:solidFill>
                <a:latin typeface="Kunstler Script" pitchFamily="66" charset="0"/>
              </a:rPr>
              <a:t>British</a:t>
            </a:r>
          </a:p>
        </p:txBody>
      </p:sp>
      <p:sp>
        <p:nvSpPr>
          <p:cNvPr id="25" name="Plus 24"/>
          <p:cNvSpPr/>
          <p:nvPr/>
        </p:nvSpPr>
        <p:spPr>
          <a:xfrm>
            <a:off x="5171090" y="1394044"/>
            <a:ext cx="304800" cy="304800"/>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Plus 25"/>
          <p:cNvSpPr/>
          <p:nvPr/>
        </p:nvSpPr>
        <p:spPr>
          <a:xfrm>
            <a:off x="4953000" y="2459421"/>
            <a:ext cx="3048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Plus 26"/>
          <p:cNvSpPr/>
          <p:nvPr/>
        </p:nvSpPr>
        <p:spPr>
          <a:xfrm>
            <a:off x="3886200" y="3124200"/>
            <a:ext cx="3048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Plus 27"/>
          <p:cNvSpPr/>
          <p:nvPr/>
        </p:nvSpPr>
        <p:spPr>
          <a:xfrm>
            <a:off x="5334000" y="3505200"/>
            <a:ext cx="3048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Plus 28"/>
          <p:cNvSpPr/>
          <p:nvPr/>
        </p:nvSpPr>
        <p:spPr>
          <a:xfrm>
            <a:off x="5257800" y="4191000"/>
            <a:ext cx="304800" cy="304800"/>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Multiply 30"/>
          <p:cNvSpPr/>
          <p:nvPr/>
        </p:nvSpPr>
        <p:spPr>
          <a:xfrm>
            <a:off x="3810000" y="2052145"/>
            <a:ext cx="304800" cy="304800"/>
          </a:xfrm>
          <a:prstGeom prst="mathMultiply">
            <a:avLst/>
          </a:prstGeom>
          <a:solidFill>
            <a:srgbClr val="0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Multiply 31"/>
          <p:cNvSpPr/>
          <p:nvPr/>
        </p:nvSpPr>
        <p:spPr>
          <a:xfrm>
            <a:off x="5105400" y="2057400"/>
            <a:ext cx="304800" cy="304800"/>
          </a:xfrm>
          <a:prstGeom prst="mathMultiply">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rot="2632602">
            <a:off x="3492500" y="974725"/>
            <a:ext cx="292100" cy="298450"/>
          </a:xfrm>
          <a:prstGeom prst="mathMultiply">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95"/>
                                        </p:tgtEl>
                                        <p:attrNameLst>
                                          <p:attrName>style.visibility</p:attrName>
                                        </p:attrNameLst>
                                      </p:cBhvr>
                                      <p:to>
                                        <p:strVal val="visible"/>
                                      </p:to>
                                    </p:set>
                                    <p:animEffect transition="in" filter="fade">
                                      <p:cBhvr>
                                        <p:cTn id="7" dur="2000"/>
                                        <p:tgtEl>
                                          <p:spTgt spid="204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000"/>
                                        <p:tgtEl>
                                          <p:spTgt spid="33"/>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502"/>
                                        </p:tgtEl>
                                        <p:attrNameLst>
                                          <p:attrName>style.visibility</p:attrName>
                                        </p:attrNameLst>
                                      </p:cBhvr>
                                      <p:to>
                                        <p:strVal val="visible"/>
                                      </p:to>
                                    </p:set>
                                    <p:animEffect transition="in" filter="fade">
                                      <p:cBhvr>
                                        <p:cTn id="15" dur="2000"/>
                                        <p:tgtEl>
                                          <p:spTgt spid="205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503"/>
                                        </p:tgtEl>
                                        <p:attrNameLst>
                                          <p:attrName>style.visibility</p:attrName>
                                        </p:attrNameLst>
                                      </p:cBhvr>
                                      <p:to>
                                        <p:strVal val="visible"/>
                                      </p:to>
                                    </p:set>
                                    <p:animEffect transition="in" filter="fade">
                                      <p:cBhvr>
                                        <p:cTn id="18" dur="2000"/>
                                        <p:tgtEl>
                                          <p:spTgt spid="2050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496"/>
                                        </p:tgtEl>
                                        <p:attrNameLst>
                                          <p:attrName>style.visibility</p:attrName>
                                        </p:attrNameLst>
                                      </p:cBhvr>
                                      <p:to>
                                        <p:strVal val="visible"/>
                                      </p:to>
                                    </p:set>
                                    <p:animEffect transition="in" filter="fade">
                                      <p:cBhvr>
                                        <p:cTn id="23" dur="2000"/>
                                        <p:tgtEl>
                                          <p:spTgt spid="2049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483"/>
                                        </p:tgtEl>
                                        <p:attrNameLst>
                                          <p:attrName>style.visibility</p:attrName>
                                        </p:attrNameLst>
                                      </p:cBhvr>
                                      <p:to>
                                        <p:strVal val="visible"/>
                                      </p:to>
                                    </p:set>
                                    <p:animEffect transition="in" filter="fade">
                                      <p:cBhvr>
                                        <p:cTn id="28" dur="2000"/>
                                        <p:tgtEl>
                                          <p:spTgt spid="2048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494"/>
                                        </p:tgtEl>
                                        <p:attrNameLst>
                                          <p:attrName>style.visibility</p:attrName>
                                        </p:attrNameLst>
                                      </p:cBhvr>
                                      <p:to>
                                        <p:strVal val="visible"/>
                                      </p:to>
                                    </p:set>
                                    <p:animEffect transition="in" filter="fade">
                                      <p:cBhvr>
                                        <p:cTn id="33" dur="2000"/>
                                        <p:tgtEl>
                                          <p:spTgt spid="2049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497"/>
                                        </p:tgtEl>
                                        <p:attrNameLst>
                                          <p:attrName>style.visibility</p:attrName>
                                        </p:attrNameLst>
                                      </p:cBhvr>
                                      <p:to>
                                        <p:strVal val="visible"/>
                                      </p:to>
                                    </p:set>
                                    <p:animEffect transition="in" filter="fade">
                                      <p:cBhvr>
                                        <p:cTn id="43" dur="2000"/>
                                        <p:tgtEl>
                                          <p:spTgt spid="2049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fade">
                                      <p:cBhvr>
                                        <p:cTn id="48" dur="2000"/>
                                        <p:tgtEl>
                                          <p:spTgt spid="204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486"/>
                                        </p:tgtEl>
                                        <p:attrNameLst>
                                          <p:attrName>style.visibility</p:attrName>
                                        </p:attrNameLst>
                                      </p:cBhvr>
                                      <p:to>
                                        <p:strVal val="visible"/>
                                      </p:to>
                                    </p:set>
                                    <p:animEffect transition="in" filter="fade">
                                      <p:cBhvr>
                                        <p:cTn id="53" dur="2000"/>
                                        <p:tgtEl>
                                          <p:spTgt spid="2048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2000"/>
                                        <p:tgtEl>
                                          <p:spTgt spid="32"/>
                                        </p:tgtEl>
                                      </p:cBhvr>
                                    </p:animEffect>
                                  </p:childTnLst>
                                </p:cTn>
                              </p:par>
                              <p:par>
                                <p:cTn id="59" presetID="10"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20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498"/>
                                        </p:tgtEl>
                                        <p:attrNameLst>
                                          <p:attrName>style.visibility</p:attrName>
                                        </p:attrNameLst>
                                      </p:cBhvr>
                                      <p:to>
                                        <p:strVal val="visible"/>
                                      </p:to>
                                    </p:set>
                                    <p:animEffect transition="in" filter="fade">
                                      <p:cBhvr>
                                        <p:cTn id="66" dur="2000"/>
                                        <p:tgtEl>
                                          <p:spTgt spid="204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491"/>
                                        </p:tgtEl>
                                        <p:attrNameLst>
                                          <p:attrName>style.visibility</p:attrName>
                                        </p:attrNameLst>
                                      </p:cBhvr>
                                      <p:to>
                                        <p:strVal val="visible"/>
                                      </p:to>
                                    </p:set>
                                    <p:animEffect transition="in" filter="fade">
                                      <p:cBhvr>
                                        <p:cTn id="71" dur="2000"/>
                                        <p:tgtEl>
                                          <p:spTgt spid="2049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0484"/>
                                        </p:tgtEl>
                                        <p:attrNameLst>
                                          <p:attrName>style.visibility</p:attrName>
                                        </p:attrNameLst>
                                      </p:cBhvr>
                                      <p:to>
                                        <p:strVal val="visible"/>
                                      </p:to>
                                    </p:set>
                                    <p:animEffect transition="in" filter="fade">
                                      <p:cBhvr>
                                        <p:cTn id="76" dur="2000"/>
                                        <p:tgtEl>
                                          <p:spTgt spid="2048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20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0499"/>
                                        </p:tgtEl>
                                        <p:attrNameLst>
                                          <p:attrName>style.visibility</p:attrName>
                                        </p:attrNameLst>
                                      </p:cBhvr>
                                      <p:to>
                                        <p:strVal val="visible"/>
                                      </p:to>
                                    </p:set>
                                    <p:animEffect transition="in" filter="fade">
                                      <p:cBhvr>
                                        <p:cTn id="86" dur="2000"/>
                                        <p:tgtEl>
                                          <p:spTgt spid="2049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0487"/>
                                        </p:tgtEl>
                                        <p:attrNameLst>
                                          <p:attrName>style.visibility</p:attrName>
                                        </p:attrNameLst>
                                      </p:cBhvr>
                                      <p:to>
                                        <p:strVal val="visible"/>
                                      </p:to>
                                    </p:set>
                                    <p:animEffect transition="in" filter="fade">
                                      <p:cBhvr>
                                        <p:cTn id="91" dur="2000"/>
                                        <p:tgtEl>
                                          <p:spTgt spid="2048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0490"/>
                                        </p:tgtEl>
                                        <p:attrNameLst>
                                          <p:attrName>style.visibility</p:attrName>
                                        </p:attrNameLst>
                                      </p:cBhvr>
                                      <p:to>
                                        <p:strVal val="visible"/>
                                      </p:to>
                                    </p:set>
                                    <p:animEffect transition="in" filter="fade">
                                      <p:cBhvr>
                                        <p:cTn id="96" dur="2000"/>
                                        <p:tgtEl>
                                          <p:spTgt spid="2049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20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0501"/>
                                        </p:tgtEl>
                                        <p:attrNameLst>
                                          <p:attrName>style.visibility</p:attrName>
                                        </p:attrNameLst>
                                      </p:cBhvr>
                                      <p:to>
                                        <p:strVal val="visible"/>
                                      </p:to>
                                    </p:set>
                                    <p:animEffect transition="in" filter="fade">
                                      <p:cBhvr>
                                        <p:cTn id="106" dur="2000"/>
                                        <p:tgtEl>
                                          <p:spTgt spid="2050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0485"/>
                                        </p:tgtEl>
                                        <p:attrNameLst>
                                          <p:attrName>style.visibility</p:attrName>
                                        </p:attrNameLst>
                                      </p:cBhvr>
                                      <p:to>
                                        <p:strVal val="visible"/>
                                      </p:to>
                                    </p:set>
                                    <p:animEffect transition="in" filter="fade">
                                      <p:cBhvr>
                                        <p:cTn id="111" dur="2000"/>
                                        <p:tgtEl>
                                          <p:spTgt spid="20485"/>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0493"/>
                                        </p:tgtEl>
                                        <p:attrNameLst>
                                          <p:attrName>style.visibility</p:attrName>
                                        </p:attrNameLst>
                                      </p:cBhvr>
                                      <p:to>
                                        <p:strVal val="visible"/>
                                      </p:to>
                                    </p:set>
                                    <p:animEffect transition="in" filter="fade">
                                      <p:cBhvr>
                                        <p:cTn id="116" dur="2000"/>
                                        <p:tgtEl>
                                          <p:spTgt spid="2049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2000"/>
                                        <p:tgtEl>
                                          <p:spTgt spid="2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0500"/>
                                        </p:tgtEl>
                                        <p:attrNameLst>
                                          <p:attrName>style.visibility</p:attrName>
                                        </p:attrNameLst>
                                      </p:cBhvr>
                                      <p:to>
                                        <p:strVal val="visible"/>
                                      </p:to>
                                    </p:set>
                                    <p:animEffect transition="in" filter="fade">
                                      <p:cBhvr>
                                        <p:cTn id="126" dur="2000"/>
                                        <p:tgtEl>
                                          <p:spTgt spid="20500"/>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0492"/>
                                        </p:tgtEl>
                                        <p:attrNameLst>
                                          <p:attrName>style.visibility</p:attrName>
                                        </p:attrNameLst>
                                      </p:cBhvr>
                                      <p:to>
                                        <p:strVal val="visible"/>
                                      </p:to>
                                    </p:set>
                                    <p:animEffect transition="in" filter="fade">
                                      <p:cBhvr>
                                        <p:cTn id="131" dur="2000"/>
                                        <p:tgtEl>
                                          <p:spTgt spid="2049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20489"/>
                                        </p:tgtEl>
                                        <p:attrNameLst>
                                          <p:attrName>style.visibility</p:attrName>
                                        </p:attrNameLst>
                                      </p:cBhvr>
                                      <p:to>
                                        <p:strVal val="visible"/>
                                      </p:to>
                                    </p:set>
                                    <p:animEffect transition="in" filter="fade">
                                      <p:cBhvr>
                                        <p:cTn id="136" dur="2000"/>
                                        <p:tgtEl>
                                          <p:spTgt spid="20489"/>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fade">
                                      <p:cBhvr>
                                        <p:cTn id="14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0484" grpId="0" animBg="1"/>
      <p:bldP spid="20485" grpId="0" animBg="1"/>
      <p:bldP spid="20486" grpId="0" animBg="1"/>
      <p:bldP spid="20487" grpId="0" animBg="1"/>
      <p:bldP spid="20488" grpId="0" animBg="1"/>
      <p:bldP spid="20489" grpId="0" animBg="1"/>
      <p:bldP spid="20490" grpId="0" animBg="1"/>
      <p:bldP spid="20491" grpId="0" animBg="1"/>
      <p:bldP spid="20492" grpId="0" animBg="1"/>
      <p:bldP spid="20493" grpId="0" animBg="1"/>
      <p:bldP spid="20494" grpId="0" animBg="1"/>
      <p:bldP spid="20495" grpId="0"/>
      <p:bldP spid="20496" grpId="0"/>
      <p:bldP spid="20497" grpId="0"/>
      <p:bldP spid="20498" grpId="0"/>
      <p:bldP spid="20499" grpId="0"/>
      <p:bldP spid="20500" grpId="0"/>
      <p:bldP spid="20501" grpId="0"/>
      <p:bldP spid="20502" grpId="0"/>
      <p:bldP spid="20503"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D1634ED3-8DD2-4E75-BA69-39AFB70FFEF7}" type="slidenum">
              <a:rPr lang="en-US"/>
              <a:pPr>
                <a:defRPr/>
              </a:pPr>
              <a:t>90</a:t>
            </a:fld>
            <a:endParaRPr lang="en-US"/>
          </a:p>
        </p:txBody>
      </p:sp>
      <p:sp>
        <p:nvSpPr>
          <p:cNvPr id="5" name="Rectangle 4"/>
          <p:cNvSpPr/>
          <p:nvPr/>
        </p:nvSpPr>
        <p:spPr>
          <a:xfrm>
            <a:off x="838200" y="1524000"/>
            <a:ext cx="1276350" cy="366713"/>
          </a:xfrm>
          <a:prstGeom prst="rect">
            <a:avLst/>
          </a:prstGeom>
        </p:spPr>
        <p:txBody>
          <a:bodyPr wrap="none">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1776-1777</a:t>
            </a:r>
          </a:p>
        </p:txBody>
      </p:sp>
      <p:sp>
        <p:nvSpPr>
          <p:cNvPr id="7" name="Rectangle 6"/>
          <p:cNvSpPr/>
          <p:nvPr/>
        </p:nvSpPr>
        <p:spPr>
          <a:xfrm>
            <a:off x="228600" y="685800"/>
            <a:ext cx="2438400" cy="914400"/>
          </a:xfrm>
          <a:prstGeom prst="rect">
            <a:avLst/>
          </a:prstGeom>
        </p:spPr>
        <p:txBody>
          <a:bodyPr>
            <a:spAutoFit/>
          </a:bodyPr>
          <a:lstStyle/>
          <a:p>
            <a:pPr algn="ctr">
              <a:defRPr/>
            </a:pPr>
            <a:r>
              <a:rPr lang="en-US" sz="5400" b="1" dirty="0">
                <a:solidFill>
                  <a:srgbClr val="FF0000"/>
                </a:solidFill>
                <a:effectLst>
                  <a:outerShdw blurRad="38100" dist="38100" dir="2700000" algn="tl">
                    <a:srgbClr val="000000"/>
                  </a:outerShdw>
                </a:effectLst>
                <a:latin typeface="Antique"/>
              </a:rPr>
              <a:t>Winter</a:t>
            </a:r>
          </a:p>
        </p:txBody>
      </p:sp>
      <p:sp>
        <p:nvSpPr>
          <p:cNvPr id="8" name="TextBox 7"/>
          <p:cNvSpPr txBox="1">
            <a:spLocks noChangeArrowheads="1"/>
          </p:cNvSpPr>
          <p:nvPr/>
        </p:nvSpPr>
        <p:spPr bwMode="auto">
          <a:xfrm>
            <a:off x="2971800" y="304800"/>
            <a:ext cx="5943600" cy="822325"/>
          </a:xfrm>
          <a:prstGeom prst="rect">
            <a:avLst/>
          </a:prstGeom>
          <a:noFill/>
          <a:ln w="9525">
            <a:noFill/>
            <a:miter lim="800000"/>
            <a:headEnd/>
            <a:tailEnd/>
          </a:ln>
        </p:spPr>
        <p:txBody>
          <a:bodyPr>
            <a:spAutoFit/>
          </a:bodyPr>
          <a:lstStyle/>
          <a:p>
            <a:r>
              <a:rPr lang="en-US" sz="2400" b="1">
                <a:solidFill>
                  <a:srgbClr val="FFFFFF"/>
                </a:solidFill>
                <a:latin typeface="Calibri" pitchFamily="34" charset="0"/>
              </a:rPr>
              <a:t>In these days, opposing armies did not usually fight during the winter.</a:t>
            </a:r>
          </a:p>
        </p:txBody>
      </p:sp>
      <p:sp>
        <p:nvSpPr>
          <p:cNvPr id="16" name="TextBox 15"/>
          <p:cNvSpPr txBox="1">
            <a:spLocks noChangeArrowheads="1"/>
          </p:cNvSpPr>
          <p:nvPr/>
        </p:nvSpPr>
        <p:spPr bwMode="auto">
          <a:xfrm>
            <a:off x="3581400" y="1143000"/>
            <a:ext cx="4724400" cy="8302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Often times, they set up their camps very near each other.</a:t>
            </a:r>
          </a:p>
        </p:txBody>
      </p:sp>
      <p:sp>
        <p:nvSpPr>
          <p:cNvPr id="17" name="TextBox 16"/>
          <p:cNvSpPr txBox="1">
            <a:spLocks noChangeArrowheads="1"/>
          </p:cNvSpPr>
          <p:nvPr/>
        </p:nvSpPr>
        <p:spPr bwMode="auto">
          <a:xfrm>
            <a:off x="6019800" y="1981200"/>
            <a:ext cx="2743200" cy="1938992"/>
          </a:xfrm>
          <a:prstGeom prst="rect">
            <a:avLst/>
          </a:prstGeom>
          <a:noFill/>
          <a:ln w="9525">
            <a:noFill/>
            <a:miter lim="800000"/>
            <a:headEnd/>
            <a:tailEnd/>
          </a:ln>
        </p:spPr>
        <p:txBody>
          <a:bodyPr wrap="square">
            <a:spAutoFit/>
          </a:bodyPr>
          <a:lstStyle/>
          <a:p>
            <a:pPr>
              <a:defRPr/>
            </a:pPr>
            <a:r>
              <a:rPr lang="en-US" sz="2400" b="1" dirty="0">
                <a:solidFill>
                  <a:srgbClr val="FFFFFF"/>
                </a:solidFill>
                <a:latin typeface="+mn-lt"/>
              </a:rPr>
              <a:t>They would stop and wait until warmer weather made traveling and fighting easier.</a:t>
            </a:r>
          </a:p>
        </p:txBody>
      </p:sp>
      <p:pic>
        <p:nvPicPr>
          <p:cNvPr id="9" name="Picture 8" descr="British camp.jpg"/>
          <p:cNvPicPr>
            <a:picLocks noChangeAspect="1"/>
          </p:cNvPicPr>
          <p:nvPr/>
        </p:nvPicPr>
        <p:blipFill>
          <a:blip r:embed="rId2" cstate="print"/>
          <a:srcRect/>
          <a:stretch>
            <a:fillRect/>
          </a:stretch>
        </p:blipFill>
        <p:spPr bwMode="auto">
          <a:xfrm>
            <a:off x="304799" y="2133600"/>
            <a:ext cx="5410201" cy="2752064"/>
          </a:xfrm>
          <a:prstGeom prst="rect">
            <a:avLst/>
          </a:prstGeom>
          <a:ln>
            <a:noFill/>
          </a:ln>
          <a:effectLst>
            <a:softEdge rad="112500"/>
          </a:effectLst>
        </p:spPr>
      </p:pic>
      <p:pic>
        <p:nvPicPr>
          <p:cNvPr id="11" name="Picture 10" descr="Betsy Ross Flag.jpg"/>
          <p:cNvPicPr>
            <a:picLocks noChangeAspect="1"/>
          </p:cNvPicPr>
          <p:nvPr/>
        </p:nvPicPr>
        <p:blipFill>
          <a:blip r:embed="rId3" cstate="print"/>
          <a:stretch>
            <a:fillRect/>
          </a:stretch>
        </p:blipFill>
        <p:spPr>
          <a:xfrm>
            <a:off x="762000" y="228600"/>
            <a:ext cx="762000" cy="400050"/>
          </a:xfrm>
          <a:prstGeom prst="rect">
            <a:avLst/>
          </a:prstGeom>
          <a:ln>
            <a:noFill/>
          </a:ln>
          <a:effectLst>
            <a:outerShdw blurRad="292100" dist="139700" dir="2700000" algn="tl" rotWithShape="0">
              <a:srgbClr val="333333">
                <a:alpha val="65000"/>
              </a:srgbClr>
            </a:outerShdw>
          </a:effectLst>
        </p:spPr>
      </p:pic>
      <p:pic>
        <p:nvPicPr>
          <p:cNvPr id="6" name="Picture 5" descr="Union Jack.jpg"/>
          <p:cNvPicPr>
            <a:picLocks noChangeAspect="1"/>
          </p:cNvPicPr>
          <p:nvPr/>
        </p:nvPicPr>
        <p:blipFill>
          <a:blip r:embed="rId4" cstate="print"/>
          <a:stretch>
            <a:fillRect/>
          </a:stretch>
        </p:blipFill>
        <p:spPr>
          <a:xfrm>
            <a:off x="1524000" y="228600"/>
            <a:ext cx="762000" cy="384175"/>
          </a:xfrm>
          <a:prstGeom prst="rect">
            <a:avLst/>
          </a:prstGeom>
          <a:ln>
            <a:noFill/>
          </a:ln>
          <a:effectLst>
            <a:outerShdw blurRad="292100" dist="139700" dir="2700000" algn="tl" rotWithShape="0">
              <a:srgbClr val="333333">
                <a:alpha val="65000"/>
              </a:srgbClr>
            </a:outerShdw>
          </a:effectLst>
        </p:spPr>
      </p:pic>
      <p:pic>
        <p:nvPicPr>
          <p:cNvPr id="12" name="Picture 6" descr="http://www.cksinfo.com/clipart/office/supplies/notesandmemos/note.png"/>
          <p:cNvPicPr>
            <a:picLocks noChangeAspect="1" noChangeArrowheads="1"/>
          </p:cNvPicPr>
          <p:nvPr/>
        </p:nvPicPr>
        <p:blipFill>
          <a:blip r:embed="rId5" cstate="print"/>
          <a:srcRect/>
          <a:stretch>
            <a:fillRect/>
          </a:stretch>
        </p:blipFill>
        <p:spPr bwMode="auto">
          <a:xfrm>
            <a:off x="6553200" y="4648200"/>
            <a:ext cx="5334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0" fill="hold"/>
                                        <p:tgtEl>
                                          <p:spTgt spid="6"/>
                                        </p:tgtEl>
                                        <p:attrNameLst>
                                          <p:attrName>ppt_w</p:attrName>
                                        </p:attrNameLst>
                                      </p:cBhvr>
                                      <p:tavLst>
                                        <p:tav tm="0">
                                          <p:val>
                                            <p:strVal val="#ppt_w*0.70"/>
                                          </p:val>
                                        </p:tav>
                                        <p:tav tm="100000">
                                          <p:val>
                                            <p:strVal val="#ppt_w"/>
                                          </p:val>
                                        </p:tav>
                                      </p:tavLst>
                                    </p:anim>
                                    <p:anim calcmode="lin" valueType="num">
                                      <p:cBhvr>
                                        <p:cTn id="12" dur="3000" fill="hold"/>
                                        <p:tgtEl>
                                          <p:spTgt spid="6"/>
                                        </p:tgtEl>
                                        <p:attrNameLst>
                                          <p:attrName>ppt_h</p:attrName>
                                        </p:attrNameLst>
                                      </p:cBhvr>
                                      <p:tavLst>
                                        <p:tav tm="0">
                                          <p:val>
                                            <p:strVal val="#ppt_h"/>
                                          </p:val>
                                        </p:tav>
                                        <p:tav tm="100000">
                                          <p:val>
                                            <p:strVal val="#ppt_h"/>
                                          </p:val>
                                        </p:tav>
                                      </p:tavLst>
                                    </p:anim>
                                    <p:animEffect transition="in" filter="fade">
                                      <p:cBhvr>
                                        <p:cTn id="13" dur="3000"/>
                                        <p:tgtEl>
                                          <p:spTgt spid="6"/>
                                        </p:tgtEl>
                                      </p:cBhvr>
                                    </p:animEffect>
                                  </p:childTnLst>
                                </p:cTn>
                              </p:par>
                              <p:par>
                                <p:cTn id="14" presetID="55"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3000" fill="hold"/>
                                        <p:tgtEl>
                                          <p:spTgt spid="11"/>
                                        </p:tgtEl>
                                        <p:attrNameLst>
                                          <p:attrName>ppt_w</p:attrName>
                                        </p:attrNameLst>
                                      </p:cBhvr>
                                      <p:tavLst>
                                        <p:tav tm="0">
                                          <p:val>
                                            <p:strVal val="#ppt_w*0.70"/>
                                          </p:val>
                                        </p:tav>
                                        <p:tav tm="100000">
                                          <p:val>
                                            <p:strVal val="#ppt_w"/>
                                          </p:val>
                                        </p:tav>
                                      </p:tavLst>
                                    </p:anim>
                                    <p:anim calcmode="lin" valueType="num">
                                      <p:cBhvr>
                                        <p:cTn id="17" dur="3000" fill="hold"/>
                                        <p:tgtEl>
                                          <p:spTgt spid="11"/>
                                        </p:tgtEl>
                                        <p:attrNameLst>
                                          <p:attrName>ppt_h</p:attrName>
                                        </p:attrNameLst>
                                      </p:cBhvr>
                                      <p:tavLst>
                                        <p:tav tm="0">
                                          <p:val>
                                            <p:strVal val="#ppt_h"/>
                                          </p:val>
                                        </p:tav>
                                        <p:tav tm="100000">
                                          <p:val>
                                            <p:strVal val="#ppt_h"/>
                                          </p:val>
                                        </p:tav>
                                      </p:tavLst>
                                    </p:anim>
                                    <p:animEffect transition="in" filter="fade">
                                      <p:cBhvr>
                                        <p:cTn id="18" dur="3000"/>
                                        <p:tgtEl>
                                          <p:spTgt spid="11"/>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3000" fill="hold"/>
                                        <p:tgtEl>
                                          <p:spTgt spid="7"/>
                                        </p:tgtEl>
                                        <p:attrNameLst>
                                          <p:attrName>ppt_w</p:attrName>
                                        </p:attrNameLst>
                                      </p:cBhvr>
                                      <p:tavLst>
                                        <p:tav tm="0">
                                          <p:val>
                                            <p:strVal val="#ppt_w*0.70"/>
                                          </p:val>
                                        </p:tav>
                                        <p:tav tm="100000">
                                          <p:val>
                                            <p:strVal val="#ppt_w"/>
                                          </p:val>
                                        </p:tav>
                                      </p:tavLst>
                                    </p:anim>
                                    <p:anim calcmode="lin" valueType="num">
                                      <p:cBhvr>
                                        <p:cTn id="22" dur="3000" fill="hold"/>
                                        <p:tgtEl>
                                          <p:spTgt spid="7"/>
                                        </p:tgtEl>
                                        <p:attrNameLst>
                                          <p:attrName>ppt_h</p:attrName>
                                        </p:attrNameLst>
                                      </p:cBhvr>
                                      <p:tavLst>
                                        <p:tav tm="0">
                                          <p:val>
                                            <p:strVal val="#ppt_h"/>
                                          </p:val>
                                        </p:tav>
                                        <p:tav tm="100000">
                                          <p:val>
                                            <p:strVal val="#ppt_h"/>
                                          </p:val>
                                        </p:tav>
                                      </p:tavLst>
                                    </p:anim>
                                    <p:animEffect transition="in" filter="fade">
                                      <p:cBhvr>
                                        <p:cTn id="23" dur="30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0"/>
                                        <p:tgtEl>
                                          <p:spTgt spid="5"/>
                                        </p:tgtEl>
                                      </p:cBhvr>
                                    </p:animEffect>
                                  </p:childTnLst>
                                </p:cTn>
                              </p:par>
                            </p:childTnLst>
                          </p:cTn>
                        </p:par>
                        <p:par>
                          <p:cTn id="27" fill="hold">
                            <p:stCondLst>
                              <p:cond delay="5000"/>
                            </p:stCondLst>
                            <p:childTnLst>
                              <p:par>
                                <p:cTn id="28" presetID="10" presetClass="entr" presetSubtype="0" fill="hold" grpId="0" nodeType="after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3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3000" fill="hold"/>
                                        <p:tgtEl>
                                          <p:spTgt spid="9"/>
                                        </p:tgtEl>
                                        <p:attrNameLst>
                                          <p:attrName>ppt_w</p:attrName>
                                        </p:attrNameLst>
                                      </p:cBhvr>
                                      <p:tavLst>
                                        <p:tav tm="0">
                                          <p:val>
                                            <p:strVal val="#ppt_w*0.70"/>
                                          </p:val>
                                        </p:tav>
                                        <p:tav tm="100000">
                                          <p:val>
                                            <p:strVal val="#ppt_w"/>
                                          </p:val>
                                        </p:tav>
                                      </p:tavLst>
                                    </p:anim>
                                    <p:anim calcmode="lin" valueType="num">
                                      <p:cBhvr>
                                        <p:cTn id="36" dur="3000" fill="hold"/>
                                        <p:tgtEl>
                                          <p:spTgt spid="9"/>
                                        </p:tgtEl>
                                        <p:attrNameLst>
                                          <p:attrName>ppt_h</p:attrName>
                                        </p:attrNameLst>
                                      </p:cBhvr>
                                      <p:tavLst>
                                        <p:tav tm="0">
                                          <p:val>
                                            <p:strVal val="#ppt_h"/>
                                          </p:val>
                                        </p:tav>
                                        <p:tav tm="100000">
                                          <p:val>
                                            <p:strVal val="#ppt_h"/>
                                          </p:val>
                                        </p:tav>
                                      </p:tavLst>
                                    </p:anim>
                                    <p:animEffect transition="in" filter="fade">
                                      <p:cBhvr>
                                        <p:cTn id="37" dur="3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3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6" grpId="0"/>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pPr>
              <a:defRPr/>
            </a:pPr>
            <a:fld id="{A7E956BB-CE53-4DAC-A37A-59134C7B445E}" type="slidenum">
              <a:rPr lang="en-US"/>
              <a:pPr>
                <a:defRPr/>
              </a:pPr>
              <a:t>91</a:t>
            </a:fld>
            <a:endParaRPr lang="en-US"/>
          </a:p>
        </p:txBody>
      </p:sp>
      <p:sp>
        <p:nvSpPr>
          <p:cNvPr id="5" name="Rectangle 4"/>
          <p:cNvSpPr/>
          <p:nvPr/>
        </p:nvSpPr>
        <p:spPr>
          <a:xfrm>
            <a:off x="685800" y="990600"/>
            <a:ext cx="1276350" cy="366713"/>
          </a:xfrm>
          <a:prstGeom prst="rect">
            <a:avLst/>
          </a:prstGeom>
        </p:spPr>
        <p:txBody>
          <a:bodyPr wrap="none">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1776-1777</a:t>
            </a:r>
          </a:p>
        </p:txBody>
      </p:sp>
      <p:pic>
        <p:nvPicPr>
          <p:cNvPr id="6" name="Picture 5" descr="Betsy Ross Flag.jpg"/>
          <p:cNvPicPr>
            <a:picLocks noChangeAspect="1"/>
          </p:cNvPicPr>
          <p:nvPr/>
        </p:nvPicPr>
        <p:blipFill>
          <a:blip r:embed="rId2" cstate="print"/>
          <a:stretch>
            <a:fillRect/>
          </a:stretch>
        </p:blipFill>
        <p:spPr>
          <a:xfrm>
            <a:off x="609600" y="228600"/>
            <a:ext cx="762000" cy="4000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52400" y="609600"/>
            <a:ext cx="2286000" cy="400110"/>
          </a:xfrm>
          <a:prstGeom prst="rect">
            <a:avLst/>
          </a:prstGeom>
        </p:spPr>
        <p:txBody>
          <a:bodyPr>
            <a:spAutoFit/>
          </a:bodyPr>
          <a:lstStyle/>
          <a:p>
            <a:pPr algn="ctr">
              <a:defRPr/>
            </a:pPr>
            <a:r>
              <a:rPr lang="en-US" sz="2000" b="1" dirty="0">
                <a:solidFill>
                  <a:schemeClr val="bg1"/>
                </a:solidFill>
                <a:effectLst>
                  <a:outerShdw blurRad="38100" dist="38100" dir="2700000" algn="tl">
                    <a:srgbClr val="000000"/>
                  </a:outerShdw>
                </a:effectLst>
                <a:latin typeface="Antique"/>
              </a:rPr>
              <a:t>Winter</a:t>
            </a:r>
          </a:p>
        </p:txBody>
      </p:sp>
      <p:sp>
        <p:nvSpPr>
          <p:cNvPr id="8" name="TextBox 7"/>
          <p:cNvSpPr txBox="1">
            <a:spLocks noChangeArrowheads="1"/>
          </p:cNvSpPr>
          <p:nvPr/>
        </p:nvSpPr>
        <p:spPr bwMode="auto">
          <a:xfrm>
            <a:off x="2362200" y="228600"/>
            <a:ext cx="4876800" cy="701675"/>
          </a:xfrm>
          <a:prstGeom prst="rect">
            <a:avLst/>
          </a:prstGeom>
          <a:noFill/>
          <a:ln w="9525">
            <a:noFill/>
            <a:miter lim="800000"/>
            <a:headEnd/>
            <a:tailEnd/>
          </a:ln>
        </p:spPr>
        <p:txBody>
          <a:bodyPr>
            <a:spAutoFit/>
          </a:bodyPr>
          <a:lstStyle/>
          <a:p>
            <a:r>
              <a:rPr lang="en-US" sz="2000" b="1">
                <a:solidFill>
                  <a:srgbClr val="FF0000"/>
                </a:solidFill>
              </a:rPr>
              <a:t>In the winter of 1776 to 1777 the Patriot cause was near collapse.</a:t>
            </a:r>
          </a:p>
        </p:txBody>
      </p:sp>
      <p:sp>
        <p:nvSpPr>
          <p:cNvPr id="9" name="TextBox 8"/>
          <p:cNvSpPr txBox="1">
            <a:spLocks noChangeArrowheads="1"/>
          </p:cNvSpPr>
          <p:nvPr/>
        </p:nvSpPr>
        <p:spPr bwMode="auto">
          <a:xfrm>
            <a:off x="2590800" y="990600"/>
            <a:ext cx="4648200" cy="701675"/>
          </a:xfrm>
          <a:prstGeom prst="rect">
            <a:avLst/>
          </a:prstGeom>
          <a:noFill/>
          <a:ln w="9525">
            <a:noFill/>
            <a:miter lim="800000"/>
            <a:headEnd/>
            <a:tailEnd/>
          </a:ln>
        </p:spPr>
        <p:txBody>
          <a:bodyPr>
            <a:spAutoFit/>
          </a:bodyPr>
          <a:lstStyle/>
          <a:p>
            <a:r>
              <a:rPr lang="en-US" sz="2000" b="1">
                <a:solidFill>
                  <a:srgbClr val="FF0000"/>
                </a:solidFill>
              </a:rPr>
              <a:t>The size of the Continental Army had dwindled.</a:t>
            </a:r>
          </a:p>
        </p:txBody>
      </p:sp>
      <p:sp>
        <p:nvSpPr>
          <p:cNvPr id="10" name="TextBox 9"/>
          <p:cNvSpPr txBox="1">
            <a:spLocks noChangeArrowheads="1"/>
          </p:cNvSpPr>
          <p:nvPr/>
        </p:nvSpPr>
        <p:spPr bwMode="auto">
          <a:xfrm>
            <a:off x="228600" y="3124200"/>
            <a:ext cx="7315200" cy="701675"/>
          </a:xfrm>
          <a:prstGeom prst="rect">
            <a:avLst/>
          </a:prstGeom>
          <a:noFill/>
          <a:ln w="9525">
            <a:noFill/>
            <a:miter lim="800000"/>
            <a:headEnd/>
            <a:tailEnd/>
          </a:ln>
        </p:spPr>
        <p:txBody>
          <a:bodyPr>
            <a:spAutoFit/>
          </a:bodyPr>
          <a:lstStyle/>
          <a:p>
            <a:r>
              <a:rPr lang="en-US" sz="2000" b="1">
                <a:solidFill>
                  <a:srgbClr val="FF0000"/>
                </a:solidFill>
              </a:rPr>
              <a:t>These were the </a:t>
            </a:r>
            <a:r>
              <a:rPr lang="en-US" sz="2000" b="1">
                <a:solidFill>
                  <a:srgbClr val="FFFF00"/>
                </a:solidFill>
              </a:rPr>
              <a:t>“Summer Soldiers and Sunshine Patriots” </a:t>
            </a:r>
            <a:r>
              <a:rPr lang="en-US" sz="2000" b="1">
                <a:solidFill>
                  <a:srgbClr val="FF0000"/>
                </a:solidFill>
              </a:rPr>
              <a:t>that Thomas Paine had described.</a:t>
            </a:r>
          </a:p>
        </p:txBody>
      </p:sp>
      <p:sp>
        <p:nvSpPr>
          <p:cNvPr id="11" name="TextBox 10"/>
          <p:cNvSpPr txBox="1">
            <a:spLocks noChangeArrowheads="1"/>
          </p:cNvSpPr>
          <p:nvPr/>
        </p:nvSpPr>
        <p:spPr bwMode="auto">
          <a:xfrm>
            <a:off x="228600" y="2514600"/>
            <a:ext cx="7162800" cy="396875"/>
          </a:xfrm>
          <a:prstGeom prst="rect">
            <a:avLst/>
          </a:prstGeom>
          <a:noFill/>
          <a:ln w="9525">
            <a:noFill/>
            <a:miter lim="800000"/>
            <a:headEnd/>
            <a:tailEnd/>
          </a:ln>
        </p:spPr>
        <p:txBody>
          <a:bodyPr>
            <a:spAutoFit/>
          </a:bodyPr>
          <a:lstStyle/>
          <a:p>
            <a:r>
              <a:rPr lang="en-US" sz="2000" b="1">
                <a:solidFill>
                  <a:srgbClr val="FF0000"/>
                </a:solidFill>
              </a:rPr>
              <a:t>Others deserted, leaving the rest to fight on without them.</a:t>
            </a:r>
          </a:p>
        </p:txBody>
      </p:sp>
      <p:sp>
        <p:nvSpPr>
          <p:cNvPr id="12" name="TextBox 11"/>
          <p:cNvSpPr txBox="1">
            <a:spLocks noChangeArrowheads="1"/>
          </p:cNvSpPr>
          <p:nvPr/>
        </p:nvSpPr>
        <p:spPr bwMode="auto">
          <a:xfrm>
            <a:off x="381000" y="1828800"/>
            <a:ext cx="6858000" cy="701675"/>
          </a:xfrm>
          <a:prstGeom prst="rect">
            <a:avLst/>
          </a:prstGeom>
          <a:noFill/>
          <a:ln w="9525">
            <a:noFill/>
            <a:miter lim="800000"/>
            <a:headEnd/>
            <a:tailEnd/>
          </a:ln>
        </p:spPr>
        <p:txBody>
          <a:bodyPr>
            <a:spAutoFit/>
          </a:bodyPr>
          <a:lstStyle/>
          <a:p>
            <a:r>
              <a:rPr lang="en-US" sz="2000" b="1">
                <a:solidFill>
                  <a:srgbClr val="FF0000"/>
                </a:solidFill>
              </a:rPr>
              <a:t>Some soldiers had completed their terms of service and had gone home.</a:t>
            </a:r>
          </a:p>
        </p:txBody>
      </p:sp>
      <p:pic>
        <p:nvPicPr>
          <p:cNvPr id="2" name="Picture 5" descr="Union Jack.jpg"/>
          <p:cNvPicPr>
            <a:picLocks noChangeAspect="1"/>
          </p:cNvPicPr>
          <p:nvPr/>
        </p:nvPicPr>
        <p:blipFill>
          <a:blip r:embed="rId3" cstate="print"/>
          <a:stretch>
            <a:fillRect/>
          </a:stretch>
        </p:blipFill>
        <p:spPr>
          <a:xfrm>
            <a:off x="1371600" y="228600"/>
            <a:ext cx="762000" cy="384175"/>
          </a:xfrm>
          <a:prstGeom prst="rect">
            <a:avLst/>
          </a:prstGeom>
          <a:ln>
            <a:noFill/>
          </a:ln>
          <a:effectLst>
            <a:outerShdw blurRad="292100" dist="139700" dir="2700000" algn="tl" rotWithShape="0">
              <a:srgbClr val="333333">
                <a:alpha val="65000"/>
              </a:srgbClr>
            </a:outerShdw>
          </a:effectLst>
        </p:spPr>
      </p:pic>
      <p:pic>
        <p:nvPicPr>
          <p:cNvPr id="65552" name="Picture 16" descr="Valley Forge Soldier"/>
          <p:cNvPicPr>
            <a:picLocks noChangeAspect="1" noChangeArrowheads="1"/>
          </p:cNvPicPr>
          <p:nvPr/>
        </p:nvPicPr>
        <p:blipFill>
          <a:blip r:embed="rId4" cstate="print"/>
          <a:srcRect/>
          <a:stretch>
            <a:fillRect/>
          </a:stretch>
        </p:blipFill>
        <p:spPr bwMode="auto">
          <a:xfrm>
            <a:off x="7543800" y="228600"/>
            <a:ext cx="1295400" cy="3810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0" fill="hold"/>
                                        <p:tgtEl>
                                          <p:spTgt spid="7"/>
                                        </p:tgtEl>
                                        <p:attrNameLst>
                                          <p:attrName>ppt_w</p:attrName>
                                        </p:attrNameLst>
                                      </p:cBhvr>
                                      <p:tavLst>
                                        <p:tav tm="0">
                                          <p:val>
                                            <p:strVal val="#ppt_w*0.70"/>
                                          </p:val>
                                        </p:tav>
                                        <p:tav tm="100000">
                                          <p:val>
                                            <p:strVal val="#ppt_w"/>
                                          </p:val>
                                        </p:tav>
                                      </p:tavLst>
                                    </p:anim>
                                    <p:anim calcmode="lin" valueType="num">
                                      <p:cBhvr>
                                        <p:cTn id="14" dur="3000" fill="hold"/>
                                        <p:tgtEl>
                                          <p:spTgt spid="7"/>
                                        </p:tgtEl>
                                        <p:attrNameLst>
                                          <p:attrName>ppt_h</p:attrName>
                                        </p:attrNameLst>
                                      </p:cBhvr>
                                      <p:tavLst>
                                        <p:tav tm="0">
                                          <p:val>
                                            <p:strVal val="#ppt_h"/>
                                          </p:val>
                                        </p:tav>
                                        <p:tav tm="100000">
                                          <p:val>
                                            <p:strVal val="#ppt_h"/>
                                          </p:val>
                                        </p:tav>
                                      </p:tavLst>
                                    </p:anim>
                                    <p:animEffect transition="in" filter="fade">
                                      <p:cBhvr>
                                        <p:cTn id="15" dur="3000"/>
                                        <p:tgtEl>
                                          <p:spTgt spid="7"/>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3000" fill="hold"/>
                                        <p:tgtEl>
                                          <p:spTgt spid="5"/>
                                        </p:tgtEl>
                                        <p:attrNameLst>
                                          <p:attrName>ppt_w</p:attrName>
                                        </p:attrNameLst>
                                      </p:cBhvr>
                                      <p:tavLst>
                                        <p:tav tm="0">
                                          <p:val>
                                            <p:strVal val="#ppt_w*0.70"/>
                                          </p:val>
                                        </p:tav>
                                        <p:tav tm="100000">
                                          <p:val>
                                            <p:strVal val="#ppt_w"/>
                                          </p:val>
                                        </p:tav>
                                      </p:tavLst>
                                    </p:anim>
                                    <p:anim calcmode="lin" valueType="num">
                                      <p:cBhvr>
                                        <p:cTn id="19" dur="3000" fill="hold"/>
                                        <p:tgtEl>
                                          <p:spTgt spid="5"/>
                                        </p:tgtEl>
                                        <p:attrNameLst>
                                          <p:attrName>ppt_h</p:attrName>
                                        </p:attrNameLst>
                                      </p:cBhvr>
                                      <p:tavLst>
                                        <p:tav tm="0">
                                          <p:val>
                                            <p:strVal val="#ppt_h"/>
                                          </p:val>
                                        </p:tav>
                                        <p:tav tm="100000">
                                          <p:val>
                                            <p:strVal val="#ppt_h"/>
                                          </p:val>
                                        </p:tav>
                                      </p:tavLst>
                                    </p:anim>
                                    <p:animEffect transition="in" filter="fade">
                                      <p:cBhvr>
                                        <p:cTn id="20" dur="3000"/>
                                        <p:tgtEl>
                                          <p:spTgt spid="5"/>
                                        </p:tgtEl>
                                      </p:cBhvr>
                                    </p:animEffect>
                                  </p:childTnLst>
                                </p:cTn>
                              </p:par>
                            </p:childTnLst>
                          </p:cTn>
                        </p:par>
                        <p:par>
                          <p:cTn id="21" fill="hold">
                            <p:stCondLst>
                              <p:cond delay="3000"/>
                            </p:stCondLst>
                            <p:childTnLst>
                              <p:par>
                                <p:cTn id="22" presetID="10" presetClass="entr" presetSubtype="0" fill="hold" grpId="0" nodeType="after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3000"/>
                                        <p:tgtEl>
                                          <p:spTgt spid="8"/>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65552"/>
                                        </p:tgtEl>
                                        <p:attrNameLst>
                                          <p:attrName>style.visibility</p:attrName>
                                        </p:attrNameLst>
                                      </p:cBhvr>
                                      <p:to>
                                        <p:strVal val="visible"/>
                                      </p:to>
                                    </p:set>
                                    <p:animEffect transition="in" filter="fade">
                                      <p:cBhvr>
                                        <p:cTn id="28" dur="3000"/>
                                        <p:tgtEl>
                                          <p:spTgt spid="655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3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3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pPr>
              <a:defRPr/>
            </a:pPr>
            <a:fld id="{75D6CE22-4E83-471C-8D99-FC025F19203F}" type="slidenum">
              <a:rPr lang="en-US"/>
              <a:pPr>
                <a:defRPr/>
              </a:pPr>
              <a:t>92</a:t>
            </a:fld>
            <a:endParaRPr lang="en-US"/>
          </a:p>
        </p:txBody>
      </p:sp>
      <p:sp>
        <p:nvSpPr>
          <p:cNvPr id="5" name="Rectangle 4"/>
          <p:cNvSpPr/>
          <p:nvPr/>
        </p:nvSpPr>
        <p:spPr>
          <a:xfrm>
            <a:off x="685800" y="1295400"/>
            <a:ext cx="1276350" cy="366713"/>
          </a:xfrm>
          <a:prstGeom prst="rect">
            <a:avLst/>
          </a:prstGeom>
        </p:spPr>
        <p:txBody>
          <a:bodyPr wrap="none">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1776-1777</a:t>
            </a:r>
          </a:p>
        </p:txBody>
      </p:sp>
      <p:pic>
        <p:nvPicPr>
          <p:cNvPr id="6" name="Picture 5" descr="Betsy Ross Flag.jpg"/>
          <p:cNvPicPr>
            <a:picLocks noChangeAspect="1"/>
          </p:cNvPicPr>
          <p:nvPr/>
        </p:nvPicPr>
        <p:blipFill>
          <a:blip r:embed="rId2" cstate="print"/>
          <a:stretch>
            <a:fillRect/>
          </a:stretch>
        </p:blipFill>
        <p:spPr>
          <a:xfrm>
            <a:off x="609600" y="228600"/>
            <a:ext cx="762000" cy="4000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52400" y="609600"/>
            <a:ext cx="2286000" cy="400110"/>
          </a:xfrm>
          <a:prstGeom prst="rect">
            <a:avLst/>
          </a:prstGeom>
        </p:spPr>
        <p:txBody>
          <a:bodyPr>
            <a:spAutoFit/>
          </a:bodyPr>
          <a:lstStyle/>
          <a:p>
            <a:pPr algn="ctr">
              <a:defRPr/>
            </a:pPr>
            <a:r>
              <a:rPr lang="en-US" sz="2000" b="1" dirty="0">
                <a:solidFill>
                  <a:schemeClr val="bg1"/>
                </a:solidFill>
                <a:effectLst>
                  <a:outerShdw blurRad="38100" dist="38100" dir="2700000" algn="tl">
                    <a:srgbClr val="000000"/>
                  </a:outerShdw>
                </a:effectLst>
                <a:latin typeface="Antique"/>
              </a:rPr>
              <a:t>Winter</a:t>
            </a:r>
          </a:p>
        </p:txBody>
      </p:sp>
      <p:sp>
        <p:nvSpPr>
          <p:cNvPr id="13" name="TextBox 12"/>
          <p:cNvSpPr txBox="1">
            <a:spLocks noChangeArrowheads="1"/>
          </p:cNvSpPr>
          <p:nvPr/>
        </p:nvSpPr>
        <p:spPr bwMode="auto">
          <a:xfrm>
            <a:off x="2743200" y="2209800"/>
            <a:ext cx="12954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Still…</a:t>
            </a:r>
          </a:p>
        </p:txBody>
      </p:sp>
      <p:sp>
        <p:nvSpPr>
          <p:cNvPr id="14" name="TextBox 13"/>
          <p:cNvSpPr txBox="1">
            <a:spLocks noChangeArrowheads="1"/>
          </p:cNvSpPr>
          <p:nvPr/>
        </p:nvSpPr>
        <p:spPr bwMode="auto">
          <a:xfrm>
            <a:off x="2667000" y="609600"/>
            <a:ext cx="4267200" cy="1570038"/>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Washington wrote his brother that if new soldiers were not recruited soon, </a:t>
            </a:r>
            <a:r>
              <a:rPr lang="en-US" sz="2400" b="1" dirty="0">
                <a:solidFill>
                  <a:srgbClr val="FFFF00"/>
                </a:solidFill>
                <a:latin typeface="+mn-lt"/>
              </a:rPr>
              <a:t>“I think the game is pretty near up.”</a:t>
            </a:r>
          </a:p>
        </p:txBody>
      </p:sp>
      <p:pic>
        <p:nvPicPr>
          <p:cNvPr id="15" name="Picture 14" descr="Washington 3.jpg"/>
          <p:cNvPicPr>
            <a:picLocks noChangeAspect="1"/>
          </p:cNvPicPr>
          <p:nvPr/>
        </p:nvPicPr>
        <p:blipFill>
          <a:blip r:embed="rId3" cstate="print"/>
          <a:srcRect l="38464" t="3333" r="21802" b="50000"/>
          <a:stretch>
            <a:fillRect/>
          </a:stretch>
        </p:blipFill>
        <p:spPr bwMode="auto">
          <a:xfrm>
            <a:off x="7331075" y="304800"/>
            <a:ext cx="1574800" cy="2133600"/>
          </a:xfrm>
          <a:prstGeom prst="ellipse">
            <a:avLst/>
          </a:prstGeom>
          <a:ln>
            <a:noFill/>
          </a:ln>
          <a:effectLst>
            <a:outerShdw blurRad="292100" dist="139700" dir="2700000" algn="tl" rotWithShape="0">
              <a:srgbClr val="333333">
                <a:alpha val="65000"/>
              </a:srgbClr>
            </a:outerShdw>
          </a:effectLst>
        </p:spPr>
      </p:pic>
      <p:pic>
        <p:nvPicPr>
          <p:cNvPr id="2" name="Picture 5" descr="Union Jack.jpg"/>
          <p:cNvPicPr>
            <a:picLocks noChangeAspect="1"/>
          </p:cNvPicPr>
          <p:nvPr/>
        </p:nvPicPr>
        <p:blipFill>
          <a:blip r:embed="rId4" cstate="print"/>
          <a:stretch>
            <a:fillRect/>
          </a:stretch>
        </p:blipFill>
        <p:spPr>
          <a:xfrm>
            <a:off x="1371600" y="228600"/>
            <a:ext cx="762000" cy="384175"/>
          </a:xfrm>
          <a:prstGeom prst="rect">
            <a:avLst/>
          </a:prstGeom>
          <a:ln>
            <a:noFill/>
          </a:ln>
          <a:effectLst>
            <a:outerShdw blurRad="292100" dist="139700" dir="2700000" algn="tl" rotWithShape="0">
              <a:srgbClr val="333333">
                <a:alpha val="65000"/>
              </a:srgbClr>
            </a:outerShdw>
          </a:effectLst>
        </p:spPr>
      </p:pic>
      <p:sp>
        <p:nvSpPr>
          <p:cNvPr id="16" name="TextBox 15"/>
          <p:cNvSpPr txBox="1">
            <a:spLocks noChangeArrowheads="1"/>
          </p:cNvSpPr>
          <p:nvPr/>
        </p:nvSpPr>
        <p:spPr bwMode="auto">
          <a:xfrm>
            <a:off x="3505200" y="2209800"/>
            <a:ext cx="37338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he did not give up hope.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0" fill="hold"/>
                                        <p:tgtEl>
                                          <p:spTgt spid="7"/>
                                        </p:tgtEl>
                                        <p:attrNameLst>
                                          <p:attrName>ppt_w</p:attrName>
                                        </p:attrNameLst>
                                      </p:cBhvr>
                                      <p:tavLst>
                                        <p:tav tm="0">
                                          <p:val>
                                            <p:strVal val="#ppt_w*0.70"/>
                                          </p:val>
                                        </p:tav>
                                        <p:tav tm="100000">
                                          <p:val>
                                            <p:strVal val="#ppt_w"/>
                                          </p:val>
                                        </p:tav>
                                      </p:tavLst>
                                    </p:anim>
                                    <p:anim calcmode="lin" valueType="num">
                                      <p:cBhvr>
                                        <p:cTn id="14" dur="3000" fill="hold"/>
                                        <p:tgtEl>
                                          <p:spTgt spid="7"/>
                                        </p:tgtEl>
                                        <p:attrNameLst>
                                          <p:attrName>ppt_h</p:attrName>
                                        </p:attrNameLst>
                                      </p:cBhvr>
                                      <p:tavLst>
                                        <p:tav tm="0">
                                          <p:val>
                                            <p:strVal val="#ppt_h"/>
                                          </p:val>
                                        </p:tav>
                                        <p:tav tm="100000">
                                          <p:val>
                                            <p:strVal val="#ppt_h"/>
                                          </p:val>
                                        </p:tav>
                                      </p:tavLst>
                                    </p:anim>
                                    <p:animEffect transition="in" filter="fade">
                                      <p:cBhvr>
                                        <p:cTn id="15" dur="3000"/>
                                        <p:tgtEl>
                                          <p:spTgt spid="7"/>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3000" fill="hold"/>
                                        <p:tgtEl>
                                          <p:spTgt spid="5"/>
                                        </p:tgtEl>
                                        <p:attrNameLst>
                                          <p:attrName>ppt_w</p:attrName>
                                        </p:attrNameLst>
                                      </p:cBhvr>
                                      <p:tavLst>
                                        <p:tav tm="0">
                                          <p:val>
                                            <p:strVal val="#ppt_w*0.70"/>
                                          </p:val>
                                        </p:tav>
                                        <p:tav tm="100000">
                                          <p:val>
                                            <p:strVal val="#ppt_w"/>
                                          </p:val>
                                        </p:tav>
                                      </p:tavLst>
                                    </p:anim>
                                    <p:anim calcmode="lin" valueType="num">
                                      <p:cBhvr>
                                        <p:cTn id="19" dur="3000" fill="hold"/>
                                        <p:tgtEl>
                                          <p:spTgt spid="5"/>
                                        </p:tgtEl>
                                        <p:attrNameLst>
                                          <p:attrName>ppt_h</p:attrName>
                                        </p:attrNameLst>
                                      </p:cBhvr>
                                      <p:tavLst>
                                        <p:tav tm="0">
                                          <p:val>
                                            <p:strVal val="#ppt_h"/>
                                          </p:val>
                                        </p:tav>
                                        <p:tav tm="100000">
                                          <p:val>
                                            <p:strVal val="#ppt_h"/>
                                          </p:val>
                                        </p:tav>
                                      </p:tavLst>
                                    </p:anim>
                                    <p:animEffect transition="in" filter="fade">
                                      <p:cBhvr>
                                        <p:cTn id="20" dur="3000"/>
                                        <p:tgtEl>
                                          <p:spTgt spid="5"/>
                                        </p:tgtEl>
                                      </p:cBhvr>
                                    </p:animEffect>
                                  </p:childTnLst>
                                </p:cTn>
                              </p:par>
                            </p:childTnLst>
                          </p:cTn>
                        </p:par>
                        <p:par>
                          <p:cTn id="21" fill="hold">
                            <p:stCondLst>
                              <p:cond delay="3000"/>
                            </p:stCondLst>
                            <p:childTnLst>
                              <p:par>
                                <p:cTn id="22" presetID="55"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3000" fill="hold"/>
                                        <p:tgtEl>
                                          <p:spTgt spid="15"/>
                                        </p:tgtEl>
                                        <p:attrNameLst>
                                          <p:attrName>ppt_w</p:attrName>
                                        </p:attrNameLst>
                                      </p:cBhvr>
                                      <p:tavLst>
                                        <p:tav tm="0">
                                          <p:val>
                                            <p:strVal val="#ppt_w*0.70"/>
                                          </p:val>
                                        </p:tav>
                                        <p:tav tm="100000">
                                          <p:val>
                                            <p:strVal val="#ppt_w"/>
                                          </p:val>
                                        </p:tav>
                                      </p:tavLst>
                                    </p:anim>
                                    <p:anim calcmode="lin" valueType="num">
                                      <p:cBhvr>
                                        <p:cTn id="25" dur="3000" fill="hold"/>
                                        <p:tgtEl>
                                          <p:spTgt spid="15"/>
                                        </p:tgtEl>
                                        <p:attrNameLst>
                                          <p:attrName>ppt_h</p:attrName>
                                        </p:attrNameLst>
                                      </p:cBhvr>
                                      <p:tavLst>
                                        <p:tav tm="0">
                                          <p:val>
                                            <p:strVal val="#ppt_h"/>
                                          </p:val>
                                        </p:tav>
                                        <p:tav tm="100000">
                                          <p:val>
                                            <p:strVal val="#ppt_h"/>
                                          </p:val>
                                        </p:tav>
                                      </p:tavLst>
                                    </p:anim>
                                    <p:animEffect transition="in" filter="fade">
                                      <p:cBhvr>
                                        <p:cTn id="26" dur="3000"/>
                                        <p:tgtEl>
                                          <p:spTgt spid="15"/>
                                        </p:tgtEl>
                                      </p:cBhvr>
                                    </p:animEffect>
                                  </p:childTnLst>
                                </p:cTn>
                              </p:par>
                            </p:childTnLst>
                          </p:cTn>
                        </p:par>
                        <p:par>
                          <p:cTn id="27" fill="hold">
                            <p:stCondLst>
                              <p:cond delay="6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3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P spid="14" grpId="0"/>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FB404BE3-8FC1-4E6F-A408-1612C584CACA}" type="slidenum">
              <a:rPr lang="en-US"/>
              <a:pPr>
                <a:defRPr/>
              </a:pPr>
              <a:t>93</a:t>
            </a:fld>
            <a:endParaRPr lang="en-US"/>
          </a:p>
        </p:txBody>
      </p:sp>
      <p:sp>
        <p:nvSpPr>
          <p:cNvPr id="5" name="Rectangle 4"/>
          <p:cNvSpPr/>
          <p:nvPr/>
        </p:nvSpPr>
        <p:spPr>
          <a:xfrm>
            <a:off x="533400" y="1219200"/>
            <a:ext cx="990600" cy="366713"/>
          </a:xfrm>
          <a:prstGeom prst="rect">
            <a:avLst/>
          </a:prstGeom>
        </p:spPr>
        <p:txBody>
          <a:bodyPr>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1776</a:t>
            </a:r>
          </a:p>
        </p:txBody>
      </p:sp>
      <p:pic>
        <p:nvPicPr>
          <p:cNvPr id="6" name="Picture 5" descr="Betsy Ross Flag.jpg"/>
          <p:cNvPicPr>
            <a:picLocks noChangeAspect="1"/>
          </p:cNvPicPr>
          <p:nvPr/>
        </p:nvPicPr>
        <p:blipFill>
          <a:blip r:embed="rId2" cstate="print"/>
          <a:stretch>
            <a:fillRect/>
          </a:stretch>
        </p:blipFill>
        <p:spPr>
          <a:xfrm>
            <a:off x="304800" y="228600"/>
            <a:ext cx="762000" cy="4000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0" y="609600"/>
            <a:ext cx="2057400" cy="400110"/>
          </a:xfrm>
          <a:prstGeom prst="rect">
            <a:avLst/>
          </a:prstGeom>
        </p:spPr>
        <p:txBody>
          <a:bodyPr>
            <a:spAutoFit/>
          </a:bodyPr>
          <a:lstStyle/>
          <a:p>
            <a:pPr algn="ctr">
              <a:defRPr/>
            </a:pPr>
            <a:r>
              <a:rPr lang="en-US" sz="2000" b="1" dirty="0">
                <a:solidFill>
                  <a:schemeClr val="bg1"/>
                </a:solidFill>
                <a:effectLst>
                  <a:outerShdw blurRad="38100" dist="38100" dir="2700000" algn="tl">
                    <a:srgbClr val="000000"/>
                  </a:outerShdw>
                </a:effectLst>
                <a:latin typeface="Antique"/>
              </a:rPr>
              <a:t>Winter</a:t>
            </a:r>
          </a:p>
        </p:txBody>
      </p:sp>
      <p:sp>
        <p:nvSpPr>
          <p:cNvPr id="8" name="TextBox 7"/>
          <p:cNvSpPr txBox="1">
            <a:spLocks noChangeArrowheads="1"/>
          </p:cNvSpPr>
          <p:nvPr/>
        </p:nvSpPr>
        <p:spPr bwMode="auto">
          <a:xfrm>
            <a:off x="2209800" y="304800"/>
            <a:ext cx="5791200" cy="8302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In November 1776, the tattered Continental Army was on the run.</a:t>
            </a:r>
          </a:p>
        </p:txBody>
      </p:sp>
      <p:sp>
        <p:nvSpPr>
          <p:cNvPr id="16" name="TextBox 15"/>
          <p:cNvSpPr txBox="1">
            <a:spLocks noChangeArrowheads="1"/>
          </p:cNvSpPr>
          <p:nvPr/>
        </p:nvSpPr>
        <p:spPr bwMode="auto">
          <a:xfrm>
            <a:off x="3581400" y="1143000"/>
            <a:ext cx="32766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It was bitter cold.  </a:t>
            </a:r>
          </a:p>
        </p:txBody>
      </p:sp>
      <p:pic>
        <p:nvPicPr>
          <p:cNvPr id="2" name="Picture 5" descr="Union Jack.jpg"/>
          <p:cNvPicPr>
            <a:picLocks noChangeAspect="1"/>
          </p:cNvPicPr>
          <p:nvPr/>
        </p:nvPicPr>
        <p:blipFill>
          <a:blip r:embed="rId3" cstate="print"/>
          <a:stretch>
            <a:fillRect/>
          </a:stretch>
        </p:blipFill>
        <p:spPr>
          <a:xfrm>
            <a:off x="1066800" y="228600"/>
            <a:ext cx="762000" cy="384175"/>
          </a:xfrm>
          <a:prstGeom prst="rect">
            <a:avLst/>
          </a:prstGeom>
          <a:ln>
            <a:noFill/>
          </a:ln>
          <a:effectLst>
            <a:outerShdw blurRad="292100" dist="139700" dir="2700000" algn="tl" rotWithShape="0">
              <a:srgbClr val="333333">
                <a:alpha val="65000"/>
              </a:srgbClr>
            </a:outerShdw>
          </a:effectLst>
        </p:spPr>
      </p:pic>
      <p:pic>
        <p:nvPicPr>
          <p:cNvPr id="18" name="Picture 17" descr="Valley Forge 5.jpg"/>
          <p:cNvPicPr>
            <a:picLocks noChangeAspect="1"/>
          </p:cNvPicPr>
          <p:nvPr/>
        </p:nvPicPr>
        <p:blipFill>
          <a:blip r:embed="rId4" cstate="print"/>
          <a:srcRect/>
          <a:stretch>
            <a:fillRect/>
          </a:stretch>
        </p:blipFill>
        <p:spPr bwMode="auto">
          <a:xfrm>
            <a:off x="381000" y="1808163"/>
            <a:ext cx="8305800" cy="4359275"/>
          </a:xfrm>
          <a:prstGeom prst="rect">
            <a:avLst/>
          </a:prstGeom>
          <a:ln>
            <a:noFill/>
          </a:ln>
          <a:effectLst>
            <a:softEdge rad="11250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3000" fill="hold"/>
                                        <p:tgtEl>
                                          <p:spTgt spid="2"/>
                                        </p:tgtEl>
                                        <p:attrNameLst>
                                          <p:attrName>ppt_w</p:attrName>
                                        </p:attrNameLst>
                                      </p:cBhvr>
                                      <p:tavLst>
                                        <p:tav tm="0">
                                          <p:val>
                                            <p:strVal val="#ppt_w*0.70"/>
                                          </p:val>
                                        </p:tav>
                                        <p:tav tm="100000">
                                          <p:val>
                                            <p:strVal val="#ppt_w"/>
                                          </p:val>
                                        </p:tav>
                                      </p:tavLst>
                                    </p:anim>
                                    <p:anim calcmode="lin" valueType="num">
                                      <p:cBhvr>
                                        <p:cTn id="13" dur="3000" fill="hold"/>
                                        <p:tgtEl>
                                          <p:spTgt spid="2"/>
                                        </p:tgtEl>
                                        <p:attrNameLst>
                                          <p:attrName>ppt_h</p:attrName>
                                        </p:attrNameLst>
                                      </p:cBhvr>
                                      <p:tavLst>
                                        <p:tav tm="0">
                                          <p:val>
                                            <p:strVal val="#ppt_h"/>
                                          </p:val>
                                        </p:tav>
                                        <p:tav tm="100000">
                                          <p:val>
                                            <p:strVal val="#ppt_h"/>
                                          </p:val>
                                        </p:tav>
                                      </p:tavLst>
                                    </p:anim>
                                    <p:animEffect transition="in" filter="fade">
                                      <p:cBhvr>
                                        <p:cTn id="14" dur="3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3000" fill="hold"/>
                                        <p:tgtEl>
                                          <p:spTgt spid="7"/>
                                        </p:tgtEl>
                                        <p:attrNameLst>
                                          <p:attrName>ppt_w</p:attrName>
                                        </p:attrNameLst>
                                      </p:cBhvr>
                                      <p:tavLst>
                                        <p:tav tm="0">
                                          <p:val>
                                            <p:strVal val="#ppt_w*0.70"/>
                                          </p:val>
                                        </p:tav>
                                        <p:tav tm="100000">
                                          <p:val>
                                            <p:strVal val="#ppt_w"/>
                                          </p:val>
                                        </p:tav>
                                      </p:tavLst>
                                    </p:anim>
                                    <p:anim calcmode="lin" valueType="num">
                                      <p:cBhvr>
                                        <p:cTn id="18" dur="3000" fill="hold"/>
                                        <p:tgtEl>
                                          <p:spTgt spid="7"/>
                                        </p:tgtEl>
                                        <p:attrNameLst>
                                          <p:attrName>ppt_h</p:attrName>
                                        </p:attrNameLst>
                                      </p:cBhvr>
                                      <p:tavLst>
                                        <p:tav tm="0">
                                          <p:val>
                                            <p:strVal val="#ppt_h"/>
                                          </p:val>
                                        </p:tav>
                                        <p:tav tm="100000">
                                          <p:val>
                                            <p:strVal val="#ppt_h"/>
                                          </p:val>
                                        </p:tav>
                                      </p:tavLst>
                                    </p:anim>
                                    <p:animEffect transition="in" filter="fade">
                                      <p:cBhvr>
                                        <p:cTn id="19" dur="3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3000" fill="hold"/>
                                        <p:tgtEl>
                                          <p:spTgt spid="5"/>
                                        </p:tgtEl>
                                        <p:attrNameLst>
                                          <p:attrName>ppt_w</p:attrName>
                                        </p:attrNameLst>
                                      </p:cBhvr>
                                      <p:tavLst>
                                        <p:tav tm="0">
                                          <p:val>
                                            <p:strVal val="#ppt_w*0.70"/>
                                          </p:val>
                                        </p:tav>
                                        <p:tav tm="100000">
                                          <p:val>
                                            <p:strVal val="#ppt_w"/>
                                          </p:val>
                                        </p:tav>
                                      </p:tavLst>
                                    </p:anim>
                                    <p:anim calcmode="lin" valueType="num">
                                      <p:cBhvr>
                                        <p:cTn id="23" dur="3000" fill="hold"/>
                                        <p:tgtEl>
                                          <p:spTgt spid="5"/>
                                        </p:tgtEl>
                                        <p:attrNameLst>
                                          <p:attrName>ppt_h</p:attrName>
                                        </p:attrNameLst>
                                      </p:cBhvr>
                                      <p:tavLst>
                                        <p:tav tm="0">
                                          <p:val>
                                            <p:strVal val="#ppt_h"/>
                                          </p:val>
                                        </p:tav>
                                        <p:tav tm="100000">
                                          <p:val>
                                            <p:strVal val="#ppt_h"/>
                                          </p:val>
                                        </p:tav>
                                      </p:tavLst>
                                    </p:anim>
                                    <p:animEffect transition="in" filter="fade">
                                      <p:cBhvr>
                                        <p:cTn id="24" dur="3000"/>
                                        <p:tgtEl>
                                          <p:spTgt spid="5"/>
                                        </p:tgtEl>
                                      </p:cBhvr>
                                    </p:animEffect>
                                  </p:childTnLst>
                                </p:cTn>
                              </p:par>
                            </p:childTnLst>
                          </p:cTn>
                        </p:par>
                        <p:par>
                          <p:cTn id="25" fill="hold">
                            <p:stCondLst>
                              <p:cond delay="3000"/>
                            </p:stCondLst>
                            <p:childTnLst>
                              <p:par>
                                <p:cTn id="26" presetID="10" presetClass="entr" presetSubtype="0" fill="hold" grpId="0" nodeType="afterEffect">
                                  <p:stCondLst>
                                    <p:cond delay="2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3000"/>
                                        <p:tgtEl>
                                          <p:spTgt spid="8"/>
                                        </p:tgtEl>
                                      </p:cBhvr>
                                    </p:animEffect>
                                  </p:childTnLst>
                                </p:cTn>
                              </p:par>
                            </p:childTnLst>
                          </p:cTn>
                        </p:par>
                        <p:par>
                          <p:cTn id="29" fill="hold">
                            <p:stCondLst>
                              <p:cond delay="8000"/>
                            </p:stCondLst>
                            <p:childTnLst>
                              <p:par>
                                <p:cTn id="30" presetID="10" presetClass="entr" presetSubtype="0" fill="hold" nodeType="afterEffect">
                                  <p:stCondLst>
                                    <p:cond delay="2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3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3000"/>
                                        <p:tgtEl>
                                          <p:spTgt spid="16"/>
                                        </p:tgtEl>
                                      </p:cBhvr>
                                    </p:animEffect>
                                  </p:childTnLst>
                                </p:cTn>
                              </p:par>
                              <p:par>
                                <p:cTn id="38" presetID="10" presetClass="exit" presetSubtype="0" fill="hold" grpId="1" nodeType="withEffect">
                                  <p:stCondLst>
                                    <p:cond delay="0"/>
                                  </p:stCondLst>
                                  <p:childTnLst>
                                    <p:animEffect transition="out" filter="fade">
                                      <p:cBhvr>
                                        <p:cTn id="39" dur="3000"/>
                                        <p:tgtEl>
                                          <p:spTgt spid="8"/>
                                        </p:tgtEl>
                                      </p:cBhvr>
                                    </p:animEffect>
                                    <p:set>
                                      <p:cBhvr>
                                        <p:cTn id="40"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8" grpId="1"/>
      <p:bldP spid="16"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p:txBody>
          <a:bodyPr/>
          <a:lstStyle/>
          <a:p>
            <a:pPr>
              <a:defRPr/>
            </a:pPr>
            <a:fld id="{A06DC2D2-270F-4F79-834B-8892585372BF}" type="slidenum">
              <a:rPr lang="en-US"/>
              <a:pPr>
                <a:defRPr/>
              </a:pPr>
              <a:t>94</a:t>
            </a:fld>
            <a:endParaRPr lang="en-US"/>
          </a:p>
        </p:txBody>
      </p:sp>
      <p:sp>
        <p:nvSpPr>
          <p:cNvPr id="5" name="Rectangle 4"/>
          <p:cNvSpPr/>
          <p:nvPr/>
        </p:nvSpPr>
        <p:spPr>
          <a:xfrm>
            <a:off x="609600" y="1219200"/>
            <a:ext cx="838200" cy="366713"/>
          </a:xfrm>
          <a:prstGeom prst="rect">
            <a:avLst/>
          </a:prstGeom>
        </p:spPr>
        <p:txBody>
          <a:bodyPr>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1776</a:t>
            </a:r>
          </a:p>
        </p:txBody>
      </p:sp>
      <p:pic>
        <p:nvPicPr>
          <p:cNvPr id="6" name="Picture 5" descr="Betsy Ross Flag.jpg"/>
          <p:cNvPicPr>
            <a:picLocks noChangeAspect="1"/>
          </p:cNvPicPr>
          <p:nvPr/>
        </p:nvPicPr>
        <p:blipFill>
          <a:blip r:embed="rId2" cstate="print"/>
          <a:stretch>
            <a:fillRect/>
          </a:stretch>
        </p:blipFill>
        <p:spPr>
          <a:xfrm>
            <a:off x="304800" y="228600"/>
            <a:ext cx="762000" cy="4000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0" y="609600"/>
            <a:ext cx="2057400" cy="400110"/>
          </a:xfrm>
          <a:prstGeom prst="rect">
            <a:avLst/>
          </a:prstGeom>
        </p:spPr>
        <p:txBody>
          <a:bodyPr>
            <a:spAutoFit/>
          </a:bodyPr>
          <a:lstStyle/>
          <a:p>
            <a:pPr algn="ctr">
              <a:defRPr/>
            </a:pPr>
            <a:r>
              <a:rPr lang="en-US" sz="2000" b="1" dirty="0">
                <a:solidFill>
                  <a:schemeClr val="bg1"/>
                </a:solidFill>
                <a:effectLst>
                  <a:outerShdw blurRad="38100" dist="38100" dir="2700000" algn="tl">
                    <a:srgbClr val="000000"/>
                  </a:outerShdw>
                </a:effectLst>
                <a:latin typeface="Antique"/>
              </a:rPr>
              <a:t>Winter</a:t>
            </a:r>
          </a:p>
        </p:txBody>
      </p:sp>
      <p:sp>
        <p:nvSpPr>
          <p:cNvPr id="9" name="TextBox 8"/>
          <p:cNvSpPr txBox="1">
            <a:spLocks noChangeArrowheads="1"/>
          </p:cNvSpPr>
          <p:nvPr/>
        </p:nvSpPr>
        <p:spPr bwMode="auto">
          <a:xfrm>
            <a:off x="2209800" y="228600"/>
            <a:ext cx="6934200" cy="8302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On December 7, Washington retreated across the Delaware River and into Pennsylvania.</a:t>
            </a:r>
          </a:p>
        </p:txBody>
      </p:sp>
      <p:sp>
        <p:nvSpPr>
          <p:cNvPr id="10" name="TextBox 9"/>
          <p:cNvSpPr txBox="1">
            <a:spLocks noChangeArrowheads="1"/>
          </p:cNvSpPr>
          <p:nvPr/>
        </p:nvSpPr>
        <p:spPr bwMode="auto">
          <a:xfrm>
            <a:off x="304800" y="3657600"/>
            <a:ext cx="8686800" cy="8302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They knew the icy winter winds would soon freeze over the river so they could walk across…</a:t>
            </a:r>
            <a:endParaRPr lang="en-US" sz="2800" b="1" dirty="0">
              <a:solidFill>
                <a:srgbClr val="FF0000"/>
              </a:solidFill>
              <a:latin typeface="+mn-lt"/>
            </a:endParaRPr>
          </a:p>
        </p:txBody>
      </p:sp>
      <p:sp>
        <p:nvSpPr>
          <p:cNvPr id="11" name="TextBox 10"/>
          <p:cNvSpPr txBox="1">
            <a:spLocks noChangeArrowheads="1"/>
          </p:cNvSpPr>
          <p:nvPr/>
        </p:nvSpPr>
        <p:spPr bwMode="auto">
          <a:xfrm>
            <a:off x="2057400" y="2362200"/>
            <a:ext cx="4114800" cy="822325"/>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A force of about 1,200 Hessian mercenaries had taken it over. </a:t>
            </a:r>
          </a:p>
        </p:txBody>
      </p:sp>
      <p:sp>
        <p:nvSpPr>
          <p:cNvPr id="12" name="TextBox 11"/>
          <p:cNvSpPr txBox="1">
            <a:spLocks noChangeArrowheads="1"/>
          </p:cNvSpPr>
          <p:nvPr/>
        </p:nvSpPr>
        <p:spPr bwMode="auto">
          <a:xfrm>
            <a:off x="2209800" y="1143000"/>
            <a:ext cx="4114800" cy="120015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On the opposite side of the river was the small town of Trenton, New Jersey.</a:t>
            </a:r>
          </a:p>
        </p:txBody>
      </p:sp>
      <p:pic>
        <p:nvPicPr>
          <p:cNvPr id="65549" name="Picture 13" descr="map_trenton"/>
          <p:cNvPicPr>
            <a:picLocks noChangeAspect="1" noChangeArrowheads="1"/>
          </p:cNvPicPr>
          <p:nvPr/>
        </p:nvPicPr>
        <p:blipFill>
          <a:blip r:embed="rId3" cstate="print"/>
          <a:srcRect/>
          <a:stretch>
            <a:fillRect/>
          </a:stretch>
        </p:blipFill>
        <p:spPr bwMode="auto">
          <a:xfrm>
            <a:off x="6324600" y="1295400"/>
            <a:ext cx="2362200" cy="1771650"/>
          </a:xfrm>
          <a:prstGeom prst="rect">
            <a:avLst/>
          </a:prstGeom>
          <a:noFill/>
          <a:ln w="9525">
            <a:noFill/>
            <a:miter lim="800000"/>
            <a:headEnd/>
            <a:tailEnd/>
          </a:ln>
        </p:spPr>
      </p:pic>
      <p:sp>
        <p:nvSpPr>
          <p:cNvPr id="13" name="TextBox 12"/>
          <p:cNvSpPr txBox="1">
            <a:spLocks noChangeArrowheads="1"/>
          </p:cNvSpPr>
          <p:nvPr/>
        </p:nvSpPr>
        <p:spPr bwMode="auto">
          <a:xfrm>
            <a:off x="4191000" y="3200400"/>
            <a:ext cx="38100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They were waiting…</a:t>
            </a:r>
          </a:p>
        </p:txBody>
      </p:sp>
      <p:pic>
        <p:nvPicPr>
          <p:cNvPr id="14" name="Picture 13" descr="Hessians 3.jpg"/>
          <p:cNvPicPr>
            <a:picLocks noChangeAspect="1"/>
          </p:cNvPicPr>
          <p:nvPr/>
        </p:nvPicPr>
        <p:blipFill>
          <a:blip r:embed="rId4" cstate="print"/>
          <a:srcRect/>
          <a:stretch>
            <a:fillRect/>
          </a:stretch>
        </p:blipFill>
        <p:spPr bwMode="auto">
          <a:xfrm>
            <a:off x="457200" y="1676400"/>
            <a:ext cx="1219200" cy="1954213"/>
          </a:xfrm>
          <a:prstGeom prst="rect">
            <a:avLst/>
          </a:prstGeom>
          <a:noFill/>
          <a:ln w="9525">
            <a:noFill/>
            <a:miter lim="800000"/>
            <a:headEnd/>
            <a:tailEnd/>
          </a:ln>
        </p:spPr>
      </p:pic>
      <p:pic>
        <p:nvPicPr>
          <p:cNvPr id="2" name="Picture 5" descr="Union Jack.jpg"/>
          <p:cNvPicPr>
            <a:picLocks noChangeAspect="1"/>
          </p:cNvPicPr>
          <p:nvPr/>
        </p:nvPicPr>
        <p:blipFill>
          <a:blip r:embed="rId5" cstate="print"/>
          <a:stretch>
            <a:fillRect/>
          </a:stretch>
        </p:blipFill>
        <p:spPr>
          <a:xfrm>
            <a:off x="1066800" y="228600"/>
            <a:ext cx="762000" cy="384175"/>
          </a:xfrm>
          <a:prstGeom prst="rect">
            <a:avLst/>
          </a:prstGeom>
          <a:ln>
            <a:noFill/>
          </a:ln>
          <a:effectLst>
            <a:outerShdw blurRad="292100" dist="139700" dir="2700000" algn="tl" rotWithShape="0">
              <a:srgbClr val="333333">
                <a:alpha val="65000"/>
              </a:srgbClr>
            </a:outerShdw>
          </a:effectLst>
        </p:spPr>
      </p:pic>
      <p:sp>
        <p:nvSpPr>
          <p:cNvPr id="15" name="TextBox 14"/>
          <p:cNvSpPr txBox="1">
            <a:spLocks noChangeArrowheads="1"/>
          </p:cNvSpPr>
          <p:nvPr/>
        </p:nvSpPr>
        <p:spPr bwMode="auto">
          <a:xfrm>
            <a:off x="3962400" y="3962400"/>
            <a:ext cx="4876800" cy="519113"/>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and destroy Washington’s army</a:t>
            </a:r>
            <a:r>
              <a:rPr lang="en-US" sz="2800" b="1">
                <a:solidFill>
                  <a:srgbClr val="FFFF00"/>
                </a:solidFill>
                <a:latin typeface="Calibri" pitchFamily="34" charset="0"/>
              </a:rPr>
              <a:t>.</a:t>
            </a:r>
          </a:p>
        </p:txBody>
      </p:sp>
      <p:pic>
        <p:nvPicPr>
          <p:cNvPr id="16" name="Picture 6" descr="http://www.cksinfo.com/clipart/office/supplies/notesandmemos/note.png"/>
          <p:cNvPicPr>
            <a:picLocks noChangeAspect="1" noChangeArrowheads="1"/>
          </p:cNvPicPr>
          <p:nvPr/>
        </p:nvPicPr>
        <p:blipFill>
          <a:blip r:embed="rId6"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20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0" fill="hold"/>
                                        <p:tgtEl>
                                          <p:spTgt spid="6"/>
                                        </p:tgtEl>
                                        <p:attrNameLst>
                                          <p:attrName>ppt_w</p:attrName>
                                        </p:attrNameLst>
                                      </p:cBhvr>
                                      <p:tavLst>
                                        <p:tav tm="0">
                                          <p:val>
                                            <p:strVal val="#ppt_w*0.70"/>
                                          </p:val>
                                        </p:tav>
                                        <p:tav tm="100000">
                                          <p:val>
                                            <p:strVal val="#ppt_w"/>
                                          </p:val>
                                        </p:tav>
                                      </p:tavLst>
                                    </p:anim>
                                    <p:anim calcmode="lin" valueType="num">
                                      <p:cBhvr>
                                        <p:cTn id="12" dur="3000" fill="hold"/>
                                        <p:tgtEl>
                                          <p:spTgt spid="6"/>
                                        </p:tgtEl>
                                        <p:attrNameLst>
                                          <p:attrName>ppt_h</p:attrName>
                                        </p:attrNameLst>
                                      </p:cBhvr>
                                      <p:tavLst>
                                        <p:tav tm="0">
                                          <p:val>
                                            <p:strVal val="#ppt_h"/>
                                          </p:val>
                                        </p:tav>
                                        <p:tav tm="100000">
                                          <p:val>
                                            <p:strVal val="#ppt_h"/>
                                          </p:val>
                                        </p:tav>
                                      </p:tavLst>
                                    </p:anim>
                                    <p:animEffect transition="in" filter="fade">
                                      <p:cBhvr>
                                        <p:cTn id="13" dur="3000"/>
                                        <p:tgtEl>
                                          <p:spTgt spid="6"/>
                                        </p:tgtEl>
                                      </p:cBhvr>
                                    </p:animEffect>
                                  </p:childTnLst>
                                </p:cTn>
                              </p:par>
                              <p:par>
                                <p:cTn id="14" presetID="55"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3000" fill="hold"/>
                                        <p:tgtEl>
                                          <p:spTgt spid="2"/>
                                        </p:tgtEl>
                                        <p:attrNameLst>
                                          <p:attrName>ppt_w</p:attrName>
                                        </p:attrNameLst>
                                      </p:cBhvr>
                                      <p:tavLst>
                                        <p:tav tm="0">
                                          <p:val>
                                            <p:strVal val="#ppt_w*0.70"/>
                                          </p:val>
                                        </p:tav>
                                        <p:tav tm="100000">
                                          <p:val>
                                            <p:strVal val="#ppt_w"/>
                                          </p:val>
                                        </p:tav>
                                      </p:tavLst>
                                    </p:anim>
                                    <p:anim calcmode="lin" valueType="num">
                                      <p:cBhvr>
                                        <p:cTn id="17" dur="3000" fill="hold"/>
                                        <p:tgtEl>
                                          <p:spTgt spid="2"/>
                                        </p:tgtEl>
                                        <p:attrNameLst>
                                          <p:attrName>ppt_h</p:attrName>
                                        </p:attrNameLst>
                                      </p:cBhvr>
                                      <p:tavLst>
                                        <p:tav tm="0">
                                          <p:val>
                                            <p:strVal val="#ppt_h"/>
                                          </p:val>
                                        </p:tav>
                                        <p:tav tm="100000">
                                          <p:val>
                                            <p:strVal val="#ppt_h"/>
                                          </p:val>
                                        </p:tav>
                                      </p:tavLst>
                                    </p:anim>
                                    <p:animEffect transition="in" filter="fade">
                                      <p:cBhvr>
                                        <p:cTn id="18" dur="3000"/>
                                        <p:tgtEl>
                                          <p:spTgt spid="2"/>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3000" fill="hold"/>
                                        <p:tgtEl>
                                          <p:spTgt spid="7"/>
                                        </p:tgtEl>
                                        <p:attrNameLst>
                                          <p:attrName>ppt_w</p:attrName>
                                        </p:attrNameLst>
                                      </p:cBhvr>
                                      <p:tavLst>
                                        <p:tav tm="0">
                                          <p:val>
                                            <p:strVal val="#ppt_w*0.70"/>
                                          </p:val>
                                        </p:tav>
                                        <p:tav tm="100000">
                                          <p:val>
                                            <p:strVal val="#ppt_w"/>
                                          </p:val>
                                        </p:tav>
                                      </p:tavLst>
                                    </p:anim>
                                    <p:anim calcmode="lin" valueType="num">
                                      <p:cBhvr>
                                        <p:cTn id="22" dur="3000" fill="hold"/>
                                        <p:tgtEl>
                                          <p:spTgt spid="7"/>
                                        </p:tgtEl>
                                        <p:attrNameLst>
                                          <p:attrName>ppt_h</p:attrName>
                                        </p:attrNameLst>
                                      </p:cBhvr>
                                      <p:tavLst>
                                        <p:tav tm="0">
                                          <p:val>
                                            <p:strVal val="#ppt_h"/>
                                          </p:val>
                                        </p:tav>
                                        <p:tav tm="100000">
                                          <p:val>
                                            <p:strVal val="#ppt_h"/>
                                          </p:val>
                                        </p:tav>
                                      </p:tavLst>
                                    </p:anim>
                                    <p:animEffect transition="in" filter="fade">
                                      <p:cBhvr>
                                        <p:cTn id="23" dur="3000"/>
                                        <p:tgtEl>
                                          <p:spTgt spid="7"/>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3000" fill="hold"/>
                                        <p:tgtEl>
                                          <p:spTgt spid="5"/>
                                        </p:tgtEl>
                                        <p:attrNameLst>
                                          <p:attrName>ppt_w</p:attrName>
                                        </p:attrNameLst>
                                      </p:cBhvr>
                                      <p:tavLst>
                                        <p:tav tm="0">
                                          <p:val>
                                            <p:strVal val="#ppt_w*0.70"/>
                                          </p:val>
                                        </p:tav>
                                        <p:tav tm="100000">
                                          <p:val>
                                            <p:strVal val="#ppt_w"/>
                                          </p:val>
                                        </p:tav>
                                      </p:tavLst>
                                    </p:anim>
                                    <p:anim calcmode="lin" valueType="num">
                                      <p:cBhvr>
                                        <p:cTn id="27" dur="3000" fill="hold"/>
                                        <p:tgtEl>
                                          <p:spTgt spid="5"/>
                                        </p:tgtEl>
                                        <p:attrNameLst>
                                          <p:attrName>ppt_h</p:attrName>
                                        </p:attrNameLst>
                                      </p:cBhvr>
                                      <p:tavLst>
                                        <p:tav tm="0">
                                          <p:val>
                                            <p:strVal val="#ppt_h"/>
                                          </p:val>
                                        </p:tav>
                                        <p:tav tm="100000">
                                          <p:val>
                                            <p:strVal val="#ppt_h"/>
                                          </p:val>
                                        </p:tav>
                                      </p:tavLst>
                                    </p:anim>
                                    <p:animEffect transition="in" filter="fade">
                                      <p:cBhvr>
                                        <p:cTn id="28" dur="3000"/>
                                        <p:tgtEl>
                                          <p:spTgt spid="5"/>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3000"/>
                                        <p:tgtEl>
                                          <p:spTgt spid="9"/>
                                        </p:tgtEl>
                                      </p:cBhvr>
                                    </p:animEffect>
                                  </p:childTnLst>
                                </p:cTn>
                              </p:par>
                            </p:childTnLst>
                          </p:cTn>
                        </p:par>
                        <p:par>
                          <p:cTn id="33" fill="hold">
                            <p:stCondLst>
                              <p:cond delay="8000"/>
                            </p:stCondLst>
                            <p:childTnLst>
                              <p:par>
                                <p:cTn id="34" presetID="55" presetClass="entr" presetSubtype="0" fill="hold" nodeType="afterEffect">
                                  <p:stCondLst>
                                    <p:cond delay="1000"/>
                                  </p:stCondLst>
                                  <p:childTnLst>
                                    <p:set>
                                      <p:cBhvr>
                                        <p:cTn id="35" dur="1" fill="hold">
                                          <p:stCondLst>
                                            <p:cond delay="0"/>
                                          </p:stCondLst>
                                        </p:cTn>
                                        <p:tgtEl>
                                          <p:spTgt spid="65549"/>
                                        </p:tgtEl>
                                        <p:attrNameLst>
                                          <p:attrName>style.visibility</p:attrName>
                                        </p:attrNameLst>
                                      </p:cBhvr>
                                      <p:to>
                                        <p:strVal val="visible"/>
                                      </p:to>
                                    </p:set>
                                    <p:anim calcmode="lin" valueType="num">
                                      <p:cBhvr>
                                        <p:cTn id="36" dur="3000" fill="hold"/>
                                        <p:tgtEl>
                                          <p:spTgt spid="65549"/>
                                        </p:tgtEl>
                                        <p:attrNameLst>
                                          <p:attrName>ppt_w</p:attrName>
                                        </p:attrNameLst>
                                      </p:cBhvr>
                                      <p:tavLst>
                                        <p:tav tm="0">
                                          <p:val>
                                            <p:strVal val="#ppt_w*0.70"/>
                                          </p:val>
                                        </p:tav>
                                        <p:tav tm="100000">
                                          <p:val>
                                            <p:strVal val="#ppt_w"/>
                                          </p:val>
                                        </p:tav>
                                      </p:tavLst>
                                    </p:anim>
                                    <p:anim calcmode="lin" valueType="num">
                                      <p:cBhvr>
                                        <p:cTn id="37" dur="3000" fill="hold"/>
                                        <p:tgtEl>
                                          <p:spTgt spid="65549"/>
                                        </p:tgtEl>
                                        <p:attrNameLst>
                                          <p:attrName>ppt_h</p:attrName>
                                        </p:attrNameLst>
                                      </p:cBhvr>
                                      <p:tavLst>
                                        <p:tav tm="0">
                                          <p:val>
                                            <p:strVal val="#ppt_h"/>
                                          </p:val>
                                        </p:tav>
                                        <p:tav tm="100000">
                                          <p:val>
                                            <p:strVal val="#ppt_h"/>
                                          </p:val>
                                        </p:tav>
                                      </p:tavLst>
                                    </p:anim>
                                    <p:animEffect transition="in" filter="fade">
                                      <p:cBhvr>
                                        <p:cTn id="38" dur="3000"/>
                                        <p:tgtEl>
                                          <p:spTgt spid="655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3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3000"/>
                                        <p:tgtEl>
                                          <p:spTgt spid="11"/>
                                        </p:tgtEl>
                                      </p:cBhvr>
                                    </p:animEffect>
                                  </p:childTnLst>
                                </p:cTn>
                              </p:par>
                              <p:par>
                                <p:cTn id="49" presetID="55"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3000" fill="hold"/>
                                        <p:tgtEl>
                                          <p:spTgt spid="14"/>
                                        </p:tgtEl>
                                        <p:attrNameLst>
                                          <p:attrName>ppt_w</p:attrName>
                                        </p:attrNameLst>
                                      </p:cBhvr>
                                      <p:tavLst>
                                        <p:tav tm="0">
                                          <p:val>
                                            <p:strVal val="#ppt_w*0.70"/>
                                          </p:val>
                                        </p:tav>
                                        <p:tav tm="100000">
                                          <p:val>
                                            <p:strVal val="#ppt_w"/>
                                          </p:val>
                                        </p:tav>
                                      </p:tavLst>
                                    </p:anim>
                                    <p:anim calcmode="lin" valueType="num">
                                      <p:cBhvr>
                                        <p:cTn id="52" dur="3000" fill="hold"/>
                                        <p:tgtEl>
                                          <p:spTgt spid="14"/>
                                        </p:tgtEl>
                                        <p:attrNameLst>
                                          <p:attrName>ppt_h</p:attrName>
                                        </p:attrNameLst>
                                      </p:cBhvr>
                                      <p:tavLst>
                                        <p:tav tm="0">
                                          <p:val>
                                            <p:strVal val="#ppt_h"/>
                                          </p:val>
                                        </p:tav>
                                        <p:tav tm="100000">
                                          <p:val>
                                            <p:strVal val="#ppt_h"/>
                                          </p:val>
                                        </p:tav>
                                      </p:tavLst>
                                    </p:anim>
                                    <p:animEffect transition="in" filter="fade">
                                      <p:cBhvr>
                                        <p:cTn id="53" dur="3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3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3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P spid="13" grpId="0"/>
      <p:bldP spid="1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92072154-3F44-42A0-AB3C-8AB880E99449}" type="slidenum">
              <a:rPr lang="en-US"/>
              <a:pPr>
                <a:defRPr/>
              </a:pPr>
              <a:t>95</a:t>
            </a:fld>
            <a:endParaRPr lang="en-US"/>
          </a:p>
        </p:txBody>
      </p:sp>
      <p:sp>
        <p:nvSpPr>
          <p:cNvPr id="5" name="Rectangle 4"/>
          <p:cNvSpPr>
            <a:spLocks noChangeArrowheads="1"/>
          </p:cNvSpPr>
          <p:nvPr/>
        </p:nvSpPr>
        <p:spPr bwMode="auto">
          <a:xfrm>
            <a:off x="5943600" y="914400"/>
            <a:ext cx="838200" cy="366713"/>
          </a:xfrm>
          <a:prstGeom prst="rect">
            <a:avLst/>
          </a:prstGeom>
          <a:noFill/>
          <a:ln w="9525">
            <a:noFill/>
            <a:miter lim="800000"/>
            <a:headEnd/>
            <a:tailEnd/>
          </a:ln>
        </p:spPr>
        <p:txBody>
          <a:bodyPr>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1776</a:t>
            </a:r>
          </a:p>
        </p:txBody>
      </p:sp>
      <p:pic>
        <p:nvPicPr>
          <p:cNvPr id="6" name="Picture 5" descr="Betsy Ross Flag.jpg"/>
          <p:cNvPicPr>
            <a:picLocks noChangeAspect="1"/>
          </p:cNvPicPr>
          <p:nvPr/>
        </p:nvPicPr>
        <p:blipFill>
          <a:blip r:embed="rId2" cstate="print"/>
          <a:stretch>
            <a:fillRect/>
          </a:stretch>
        </p:blipFill>
        <p:spPr>
          <a:xfrm>
            <a:off x="6096000" y="228600"/>
            <a:ext cx="685800" cy="381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943600" y="609600"/>
            <a:ext cx="1219200" cy="400110"/>
          </a:xfrm>
          <a:prstGeom prst="rect">
            <a:avLst/>
          </a:prstGeom>
        </p:spPr>
        <p:txBody>
          <a:bodyPr wrap="square">
            <a:spAutoFit/>
          </a:bodyPr>
          <a:lstStyle/>
          <a:p>
            <a:pPr>
              <a:defRPr/>
            </a:pPr>
            <a:r>
              <a:rPr lang="en-US" sz="2000" b="1" dirty="0">
                <a:solidFill>
                  <a:schemeClr val="bg1"/>
                </a:solidFill>
                <a:effectLst>
                  <a:outerShdw blurRad="38100" dist="38100" dir="2700000" algn="tl">
                    <a:srgbClr val="000000"/>
                  </a:outerShdw>
                </a:effectLst>
                <a:latin typeface="Antique"/>
              </a:rPr>
              <a:t>Winter</a:t>
            </a:r>
          </a:p>
        </p:txBody>
      </p:sp>
      <p:sp>
        <p:nvSpPr>
          <p:cNvPr id="8" name="TextBox 7"/>
          <p:cNvSpPr txBox="1">
            <a:spLocks noChangeArrowheads="1"/>
          </p:cNvSpPr>
          <p:nvPr/>
        </p:nvSpPr>
        <p:spPr bwMode="auto">
          <a:xfrm>
            <a:off x="304800" y="304800"/>
            <a:ext cx="4724400" cy="830997"/>
          </a:xfrm>
          <a:prstGeom prst="rect">
            <a:avLst/>
          </a:prstGeom>
          <a:noFill/>
          <a:ln w="9525">
            <a:noFill/>
            <a:miter lim="800000"/>
            <a:headEnd/>
            <a:tailEnd/>
          </a:ln>
        </p:spPr>
        <p:txBody>
          <a:bodyPr wrap="square">
            <a:spAutoFit/>
          </a:bodyPr>
          <a:lstStyle/>
          <a:p>
            <a:pPr>
              <a:defRPr/>
            </a:pPr>
            <a:r>
              <a:rPr lang="en-US" sz="2400" b="1" dirty="0">
                <a:solidFill>
                  <a:srgbClr val="FF0000"/>
                </a:solidFill>
                <a:latin typeface="+mn-lt"/>
              </a:rPr>
              <a:t>General Washington had even more problems.</a:t>
            </a:r>
          </a:p>
        </p:txBody>
      </p:sp>
      <p:sp>
        <p:nvSpPr>
          <p:cNvPr id="9" name="TextBox 8"/>
          <p:cNvSpPr txBox="1">
            <a:spLocks noChangeArrowheads="1"/>
          </p:cNvSpPr>
          <p:nvPr/>
        </p:nvSpPr>
        <p:spPr bwMode="auto">
          <a:xfrm>
            <a:off x="914400" y="2590800"/>
            <a:ext cx="7620000" cy="523220"/>
          </a:xfrm>
          <a:prstGeom prst="rect">
            <a:avLst/>
          </a:prstGeom>
          <a:noFill/>
          <a:ln w="9525">
            <a:noFill/>
            <a:miter lim="800000"/>
            <a:headEnd/>
            <a:tailEnd/>
          </a:ln>
        </p:spPr>
        <p:txBody>
          <a:bodyPr wrap="square">
            <a:spAutoFit/>
          </a:bodyPr>
          <a:lstStyle/>
          <a:p>
            <a:pPr>
              <a:defRPr/>
            </a:pPr>
            <a:r>
              <a:rPr lang="en-US" sz="2800" b="1" dirty="0">
                <a:solidFill>
                  <a:srgbClr val="FFFFFF"/>
                </a:solidFill>
                <a:latin typeface="+mn-lt"/>
              </a:rPr>
              <a:t>Without a good reason to stay, they would leave.</a:t>
            </a:r>
          </a:p>
        </p:txBody>
      </p:sp>
      <p:sp>
        <p:nvSpPr>
          <p:cNvPr id="11" name="TextBox 10"/>
          <p:cNvSpPr txBox="1">
            <a:spLocks noChangeArrowheads="1"/>
          </p:cNvSpPr>
          <p:nvPr/>
        </p:nvSpPr>
        <p:spPr bwMode="auto">
          <a:xfrm>
            <a:off x="1447800" y="1752600"/>
            <a:ext cx="5791200" cy="830997"/>
          </a:xfrm>
          <a:prstGeom prst="rect">
            <a:avLst/>
          </a:prstGeom>
          <a:noFill/>
          <a:ln w="9525">
            <a:noFill/>
            <a:miter lim="800000"/>
            <a:headEnd/>
            <a:tailEnd/>
          </a:ln>
        </p:spPr>
        <p:txBody>
          <a:bodyPr wrap="square">
            <a:spAutoFit/>
          </a:bodyPr>
          <a:lstStyle/>
          <a:p>
            <a:pPr>
              <a:defRPr/>
            </a:pPr>
            <a:r>
              <a:rPr lang="en-US" sz="2400" b="1" dirty="0">
                <a:solidFill>
                  <a:srgbClr val="FF0000"/>
                </a:solidFill>
                <a:latin typeface="+mn-lt"/>
              </a:rPr>
              <a:t>The one-year contract for many of them would end on December 31.</a:t>
            </a:r>
          </a:p>
        </p:txBody>
      </p:sp>
      <p:sp>
        <p:nvSpPr>
          <p:cNvPr id="12" name="TextBox 11"/>
          <p:cNvSpPr txBox="1">
            <a:spLocks noChangeArrowheads="1"/>
          </p:cNvSpPr>
          <p:nvPr/>
        </p:nvSpPr>
        <p:spPr bwMode="auto">
          <a:xfrm>
            <a:off x="533400" y="1143000"/>
            <a:ext cx="5105400" cy="461665"/>
          </a:xfrm>
          <a:prstGeom prst="rect">
            <a:avLst/>
          </a:prstGeom>
          <a:noFill/>
          <a:ln w="9525">
            <a:noFill/>
            <a:miter lim="800000"/>
            <a:headEnd/>
            <a:tailEnd/>
          </a:ln>
        </p:spPr>
        <p:txBody>
          <a:bodyPr wrap="square">
            <a:spAutoFit/>
          </a:bodyPr>
          <a:lstStyle/>
          <a:p>
            <a:pPr>
              <a:defRPr/>
            </a:pPr>
            <a:r>
              <a:rPr lang="en-US" sz="2400" b="1" dirty="0">
                <a:solidFill>
                  <a:srgbClr val="FFFFFF"/>
                </a:solidFill>
                <a:latin typeface="+mn-lt"/>
              </a:rPr>
              <a:t>His men were tired and discouraged.</a:t>
            </a:r>
          </a:p>
        </p:txBody>
      </p:sp>
      <p:pic>
        <p:nvPicPr>
          <p:cNvPr id="15" name="Picture 14" descr="Washington 3.jpg"/>
          <p:cNvPicPr>
            <a:picLocks noChangeAspect="1"/>
          </p:cNvPicPr>
          <p:nvPr/>
        </p:nvPicPr>
        <p:blipFill>
          <a:blip r:embed="rId3" cstate="print"/>
          <a:srcRect l="38464" t="3333" r="21802" b="50000"/>
          <a:stretch>
            <a:fillRect/>
          </a:stretch>
        </p:blipFill>
        <p:spPr bwMode="auto">
          <a:xfrm>
            <a:off x="7162800" y="228600"/>
            <a:ext cx="1574800" cy="2133600"/>
          </a:xfrm>
          <a:prstGeom prst="ellipse">
            <a:avLst/>
          </a:prstGeom>
          <a:noFill/>
          <a:ln w="9525">
            <a:noFill/>
            <a:miter lim="800000"/>
            <a:headEnd/>
            <a:tailEnd/>
          </a:ln>
        </p:spPr>
      </p:pic>
      <p:pic>
        <p:nvPicPr>
          <p:cNvPr id="13"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0" fill="hold"/>
                                        <p:tgtEl>
                                          <p:spTgt spid="7"/>
                                        </p:tgtEl>
                                        <p:attrNameLst>
                                          <p:attrName>ppt_w</p:attrName>
                                        </p:attrNameLst>
                                      </p:cBhvr>
                                      <p:tavLst>
                                        <p:tav tm="0">
                                          <p:val>
                                            <p:strVal val="#ppt_w*0.70"/>
                                          </p:val>
                                        </p:tav>
                                        <p:tav tm="100000">
                                          <p:val>
                                            <p:strVal val="#ppt_w"/>
                                          </p:val>
                                        </p:tav>
                                      </p:tavLst>
                                    </p:anim>
                                    <p:anim calcmode="lin" valueType="num">
                                      <p:cBhvr>
                                        <p:cTn id="12" dur="3000" fill="hold"/>
                                        <p:tgtEl>
                                          <p:spTgt spid="7"/>
                                        </p:tgtEl>
                                        <p:attrNameLst>
                                          <p:attrName>ppt_h</p:attrName>
                                        </p:attrNameLst>
                                      </p:cBhvr>
                                      <p:tavLst>
                                        <p:tav tm="0">
                                          <p:val>
                                            <p:strVal val="#ppt_h"/>
                                          </p:val>
                                        </p:tav>
                                        <p:tav tm="100000">
                                          <p:val>
                                            <p:strVal val="#ppt_h"/>
                                          </p:val>
                                        </p:tav>
                                      </p:tavLst>
                                    </p:anim>
                                    <p:animEffect transition="in" filter="fade">
                                      <p:cBhvr>
                                        <p:cTn id="13" dur="3000"/>
                                        <p:tgtEl>
                                          <p:spTgt spid="7"/>
                                        </p:tgtEl>
                                      </p:cBhvr>
                                    </p:animEffect>
                                  </p:childTnLst>
                                </p:cTn>
                              </p:par>
                              <p:par>
                                <p:cTn id="14" presetID="55"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0" fill="hold"/>
                                        <p:tgtEl>
                                          <p:spTgt spid="6"/>
                                        </p:tgtEl>
                                        <p:attrNameLst>
                                          <p:attrName>ppt_w</p:attrName>
                                        </p:attrNameLst>
                                      </p:cBhvr>
                                      <p:tavLst>
                                        <p:tav tm="0">
                                          <p:val>
                                            <p:strVal val="#ppt_w*0.70"/>
                                          </p:val>
                                        </p:tav>
                                        <p:tav tm="100000">
                                          <p:val>
                                            <p:strVal val="#ppt_w"/>
                                          </p:val>
                                        </p:tav>
                                      </p:tavLst>
                                    </p:anim>
                                    <p:anim calcmode="lin" valueType="num">
                                      <p:cBhvr>
                                        <p:cTn id="17" dur="3000" fill="hold"/>
                                        <p:tgtEl>
                                          <p:spTgt spid="6"/>
                                        </p:tgtEl>
                                        <p:attrNameLst>
                                          <p:attrName>ppt_h</p:attrName>
                                        </p:attrNameLst>
                                      </p:cBhvr>
                                      <p:tavLst>
                                        <p:tav tm="0">
                                          <p:val>
                                            <p:strVal val="#ppt_h"/>
                                          </p:val>
                                        </p:tav>
                                        <p:tav tm="100000">
                                          <p:val>
                                            <p:strVal val="#ppt_h"/>
                                          </p:val>
                                        </p:tav>
                                      </p:tavLst>
                                    </p:anim>
                                    <p:animEffect transition="in" filter="fade">
                                      <p:cBhvr>
                                        <p:cTn id="18" dur="3000"/>
                                        <p:tgtEl>
                                          <p:spTgt spid="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0" fill="hold"/>
                                        <p:tgtEl>
                                          <p:spTgt spid="5"/>
                                        </p:tgtEl>
                                        <p:attrNameLst>
                                          <p:attrName>ppt_w</p:attrName>
                                        </p:attrNameLst>
                                      </p:cBhvr>
                                      <p:tavLst>
                                        <p:tav tm="0">
                                          <p:val>
                                            <p:strVal val="#ppt_w*0.70"/>
                                          </p:val>
                                        </p:tav>
                                        <p:tav tm="100000">
                                          <p:val>
                                            <p:strVal val="#ppt_w"/>
                                          </p:val>
                                        </p:tav>
                                      </p:tavLst>
                                    </p:anim>
                                    <p:anim calcmode="lin" valueType="num">
                                      <p:cBhvr>
                                        <p:cTn id="22" dur="3000" fill="hold"/>
                                        <p:tgtEl>
                                          <p:spTgt spid="5"/>
                                        </p:tgtEl>
                                        <p:attrNameLst>
                                          <p:attrName>ppt_h</p:attrName>
                                        </p:attrNameLst>
                                      </p:cBhvr>
                                      <p:tavLst>
                                        <p:tav tm="0">
                                          <p:val>
                                            <p:strVal val="#ppt_h"/>
                                          </p:val>
                                        </p:tav>
                                        <p:tav tm="100000">
                                          <p:val>
                                            <p:strVal val="#ppt_h"/>
                                          </p:val>
                                        </p:tav>
                                      </p:tavLst>
                                    </p:anim>
                                    <p:animEffect transition="in" filter="fade">
                                      <p:cBhvr>
                                        <p:cTn id="23" dur="3000"/>
                                        <p:tgtEl>
                                          <p:spTgt spid="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0"/>
                                        <p:tgtEl>
                                          <p:spTgt spid="8"/>
                                        </p:tgtEl>
                                      </p:cBhvr>
                                    </p:animEffect>
                                  </p:childTnLst>
                                </p:cTn>
                              </p:par>
                              <p:par>
                                <p:cTn id="28" presetID="55"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3000" fill="hold"/>
                                        <p:tgtEl>
                                          <p:spTgt spid="15"/>
                                        </p:tgtEl>
                                        <p:attrNameLst>
                                          <p:attrName>ppt_w</p:attrName>
                                        </p:attrNameLst>
                                      </p:cBhvr>
                                      <p:tavLst>
                                        <p:tav tm="0">
                                          <p:val>
                                            <p:strVal val="#ppt_w*0.70"/>
                                          </p:val>
                                        </p:tav>
                                        <p:tav tm="100000">
                                          <p:val>
                                            <p:strVal val="#ppt_w"/>
                                          </p:val>
                                        </p:tav>
                                      </p:tavLst>
                                    </p:anim>
                                    <p:anim calcmode="lin" valueType="num">
                                      <p:cBhvr>
                                        <p:cTn id="31" dur="3000" fill="hold"/>
                                        <p:tgtEl>
                                          <p:spTgt spid="15"/>
                                        </p:tgtEl>
                                        <p:attrNameLst>
                                          <p:attrName>ppt_h</p:attrName>
                                        </p:attrNameLst>
                                      </p:cBhvr>
                                      <p:tavLst>
                                        <p:tav tm="0">
                                          <p:val>
                                            <p:strVal val="#ppt_h"/>
                                          </p:val>
                                        </p:tav>
                                        <p:tav tm="100000">
                                          <p:val>
                                            <p:strVal val="#ppt_h"/>
                                          </p:val>
                                        </p:tav>
                                      </p:tavLst>
                                    </p:anim>
                                    <p:animEffect transition="in" filter="fade">
                                      <p:cBhvr>
                                        <p:cTn id="32" dur="3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3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3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DE57DBE3-5A2A-4A51-AD98-CAC69C5CF59D}" type="slidenum">
              <a:rPr lang="en-US"/>
              <a:pPr>
                <a:defRPr/>
              </a:pPr>
              <a:t>96</a:t>
            </a:fld>
            <a:endParaRPr lang="en-US"/>
          </a:p>
        </p:txBody>
      </p:sp>
      <p:sp>
        <p:nvSpPr>
          <p:cNvPr id="5" name="Rectangle 4"/>
          <p:cNvSpPr>
            <a:spLocks noChangeArrowheads="1"/>
          </p:cNvSpPr>
          <p:nvPr/>
        </p:nvSpPr>
        <p:spPr bwMode="auto">
          <a:xfrm>
            <a:off x="4648200" y="1066800"/>
            <a:ext cx="838200" cy="366713"/>
          </a:xfrm>
          <a:prstGeom prst="rect">
            <a:avLst/>
          </a:prstGeom>
          <a:noFill/>
          <a:ln w="9525">
            <a:noFill/>
            <a:miter lim="800000"/>
            <a:headEnd/>
            <a:tailEnd/>
          </a:ln>
        </p:spPr>
        <p:txBody>
          <a:bodyPr>
            <a:spAutoFit/>
          </a:bodyPr>
          <a:lstStyle/>
          <a:p>
            <a:pPr algn="ctr" fontAlgn="auto">
              <a:spcAft>
                <a:spcPts val="0"/>
              </a:spcAft>
              <a:defRPr/>
            </a:pPr>
            <a:r>
              <a:rPr lang="en-US" b="1" dirty="0">
                <a:solidFill>
                  <a:srgbClr val="FF0000"/>
                </a:solidFill>
                <a:effectLst>
                  <a:outerShdw blurRad="38100" dist="38100" dir="2700000" algn="tl">
                    <a:srgbClr val="000000">
                      <a:alpha val="43137"/>
                    </a:srgbClr>
                  </a:outerShdw>
                </a:effectLst>
                <a:latin typeface="Antique" pitchFamily="18" charset="0"/>
              </a:rPr>
              <a:t>1776</a:t>
            </a:r>
          </a:p>
        </p:txBody>
      </p:sp>
      <p:pic>
        <p:nvPicPr>
          <p:cNvPr id="6" name="Picture 5" descr="Betsy Ross Flag.jpg"/>
          <p:cNvPicPr>
            <a:picLocks noChangeAspect="1"/>
          </p:cNvPicPr>
          <p:nvPr/>
        </p:nvPicPr>
        <p:blipFill>
          <a:blip r:embed="rId2" cstate="print"/>
          <a:stretch>
            <a:fillRect/>
          </a:stretch>
        </p:blipFill>
        <p:spPr>
          <a:xfrm>
            <a:off x="4724400" y="304800"/>
            <a:ext cx="685800" cy="381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572000" y="685800"/>
            <a:ext cx="990600" cy="400110"/>
          </a:xfrm>
          <a:prstGeom prst="rect">
            <a:avLst/>
          </a:prstGeom>
        </p:spPr>
        <p:txBody>
          <a:bodyPr wrap="square">
            <a:spAutoFit/>
          </a:bodyPr>
          <a:lstStyle/>
          <a:p>
            <a:pPr>
              <a:defRPr/>
            </a:pPr>
            <a:r>
              <a:rPr lang="en-US" sz="2000" b="1" dirty="0">
                <a:solidFill>
                  <a:schemeClr val="bg1"/>
                </a:solidFill>
                <a:effectLst>
                  <a:outerShdw blurRad="38100" dist="38100" dir="2700000" algn="tl">
                    <a:srgbClr val="000000"/>
                  </a:outerShdw>
                </a:effectLst>
                <a:latin typeface="Antique"/>
              </a:rPr>
              <a:t>Winter</a:t>
            </a:r>
          </a:p>
        </p:txBody>
      </p:sp>
      <p:sp>
        <p:nvSpPr>
          <p:cNvPr id="10" name="TextBox 9"/>
          <p:cNvSpPr txBox="1">
            <a:spLocks noChangeArrowheads="1"/>
          </p:cNvSpPr>
          <p:nvPr/>
        </p:nvSpPr>
        <p:spPr bwMode="auto">
          <a:xfrm>
            <a:off x="685800" y="304800"/>
            <a:ext cx="3124200" cy="1570038"/>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Washington was a fighter, but up to this time had not been much of a winner.</a:t>
            </a:r>
          </a:p>
        </p:txBody>
      </p:sp>
      <p:sp>
        <p:nvSpPr>
          <p:cNvPr id="13" name="TextBox 12"/>
          <p:cNvSpPr txBox="1">
            <a:spLocks noChangeArrowheads="1"/>
          </p:cNvSpPr>
          <p:nvPr/>
        </p:nvSpPr>
        <p:spPr bwMode="auto">
          <a:xfrm>
            <a:off x="1828800" y="3048000"/>
            <a:ext cx="3733800" cy="457200"/>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or he would lose his army. </a:t>
            </a:r>
          </a:p>
        </p:txBody>
      </p:sp>
      <p:sp>
        <p:nvSpPr>
          <p:cNvPr id="14" name="TextBox 13"/>
          <p:cNvSpPr txBox="1">
            <a:spLocks noChangeArrowheads="1"/>
          </p:cNvSpPr>
          <p:nvPr/>
        </p:nvSpPr>
        <p:spPr bwMode="auto">
          <a:xfrm>
            <a:off x="609600" y="2590800"/>
            <a:ext cx="5105400" cy="45720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He needed a convincing victory…</a:t>
            </a:r>
          </a:p>
        </p:txBody>
      </p:sp>
      <p:sp>
        <p:nvSpPr>
          <p:cNvPr id="22" name="TextBox 21"/>
          <p:cNvSpPr txBox="1">
            <a:spLocks noChangeArrowheads="1"/>
          </p:cNvSpPr>
          <p:nvPr/>
        </p:nvSpPr>
        <p:spPr bwMode="auto">
          <a:xfrm>
            <a:off x="304800" y="1828800"/>
            <a:ext cx="6400800" cy="830263"/>
          </a:xfrm>
          <a:prstGeom prst="rect">
            <a:avLst/>
          </a:prstGeom>
          <a:noFill/>
          <a:ln w="9525">
            <a:noFill/>
            <a:miter lim="800000"/>
            <a:headEnd/>
            <a:tailEnd/>
          </a:ln>
        </p:spPr>
        <p:txBody>
          <a:bodyPr>
            <a:spAutoFit/>
          </a:bodyPr>
          <a:lstStyle/>
          <a:p>
            <a:pPr>
              <a:defRPr/>
            </a:pPr>
            <a:r>
              <a:rPr lang="en-US" sz="2400" b="1" dirty="0">
                <a:solidFill>
                  <a:srgbClr val="FFFF00"/>
                </a:solidFill>
                <a:latin typeface="+mn-lt"/>
              </a:rPr>
              <a:t>Some of his generals began to question his abilities as a leader.</a:t>
            </a:r>
          </a:p>
        </p:txBody>
      </p:sp>
      <p:pic>
        <p:nvPicPr>
          <p:cNvPr id="11" name="Picture 10" descr="Washington 11.jpg"/>
          <p:cNvPicPr>
            <a:picLocks noChangeAspect="1"/>
          </p:cNvPicPr>
          <p:nvPr/>
        </p:nvPicPr>
        <p:blipFill>
          <a:blip r:embed="rId3" cstate="print"/>
          <a:srcRect/>
          <a:stretch>
            <a:fillRect/>
          </a:stretch>
        </p:blipFill>
        <p:spPr bwMode="auto">
          <a:xfrm>
            <a:off x="5943600" y="228600"/>
            <a:ext cx="2955925" cy="4253603"/>
          </a:xfrm>
          <a:prstGeom prst="rect">
            <a:avLst/>
          </a:prstGeom>
          <a:ln>
            <a:noFill/>
          </a:ln>
          <a:effectLst>
            <a:softEdge rad="112500"/>
          </a:effectLst>
        </p:spPr>
      </p:pic>
      <p:pic>
        <p:nvPicPr>
          <p:cNvPr id="12" name="Picture 6" descr="http://www.cksinfo.com/clipart/office/supplies/notesandmemos/note.png"/>
          <p:cNvPicPr>
            <a:picLocks noChangeAspect="1" noChangeArrowheads="1"/>
          </p:cNvPicPr>
          <p:nvPr/>
        </p:nvPicPr>
        <p:blipFill>
          <a:blip r:embed="rId4"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0" fill="hold"/>
                                        <p:tgtEl>
                                          <p:spTgt spid="7"/>
                                        </p:tgtEl>
                                        <p:attrNameLst>
                                          <p:attrName>ppt_w</p:attrName>
                                        </p:attrNameLst>
                                      </p:cBhvr>
                                      <p:tavLst>
                                        <p:tav tm="0">
                                          <p:val>
                                            <p:strVal val="#ppt_w*0.70"/>
                                          </p:val>
                                        </p:tav>
                                        <p:tav tm="100000">
                                          <p:val>
                                            <p:strVal val="#ppt_w"/>
                                          </p:val>
                                        </p:tav>
                                      </p:tavLst>
                                    </p:anim>
                                    <p:anim calcmode="lin" valueType="num">
                                      <p:cBhvr>
                                        <p:cTn id="12" dur="3000" fill="hold"/>
                                        <p:tgtEl>
                                          <p:spTgt spid="7"/>
                                        </p:tgtEl>
                                        <p:attrNameLst>
                                          <p:attrName>ppt_h</p:attrName>
                                        </p:attrNameLst>
                                      </p:cBhvr>
                                      <p:tavLst>
                                        <p:tav tm="0">
                                          <p:val>
                                            <p:strVal val="#ppt_h"/>
                                          </p:val>
                                        </p:tav>
                                        <p:tav tm="100000">
                                          <p:val>
                                            <p:strVal val="#ppt_h"/>
                                          </p:val>
                                        </p:tav>
                                      </p:tavLst>
                                    </p:anim>
                                    <p:animEffect transition="in" filter="fade">
                                      <p:cBhvr>
                                        <p:cTn id="13" dur="3000"/>
                                        <p:tgtEl>
                                          <p:spTgt spid="7"/>
                                        </p:tgtEl>
                                      </p:cBhvr>
                                    </p:animEffect>
                                  </p:childTnLst>
                                </p:cTn>
                              </p:par>
                              <p:par>
                                <p:cTn id="14" presetID="55"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0" fill="hold"/>
                                        <p:tgtEl>
                                          <p:spTgt spid="6"/>
                                        </p:tgtEl>
                                        <p:attrNameLst>
                                          <p:attrName>ppt_w</p:attrName>
                                        </p:attrNameLst>
                                      </p:cBhvr>
                                      <p:tavLst>
                                        <p:tav tm="0">
                                          <p:val>
                                            <p:strVal val="#ppt_w*0.70"/>
                                          </p:val>
                                        </p:tav>
                                        <p:tav tm="100000">
                                          <p:val>
                                            <p:strVal val="#ppt_w"/>
                                          </p:val>
                                        </p:tav>
                                      </p:tavLst>
                                    </p:anim>
                                    <p:anim calcmode="lin" valueType="num">
                                      <p:cBhvr>
                                        <p:cTn id="17" dur="3000" fill="hold"/>
                                        <p:tgtEl>
                                          <p:spTgt spid="6"/>
                                        </p:tgtEl>
                                        <p:attrNameLst>
                                          <p:attrName>ppt_h</p:attrName>
                                        </p:attrNameLst>
                                      </p:cBhvr>
                                      <p:tavLst>
                                        <p:tav tm="0">
                                          <p:val>
                                            <p:strVal val="#ppt_h"/>
                                          </p:val>
                                        </p:tav>
                                        <p:tav tm="100000">
                                          <p:val>
                                            <p:strVal val="#ppt_h"/>
                                          </p:val>
                                        </p:tav>
                                      </p:tavLst>
                                    </p:anim>
                                    <p:animEffect transition="in" filter="fade">
                                      <p:cBhvr>
                                        <p:cTn id="18" dur="3000"/>
                                        <p:tgtEl>
                                          <p:spTgt spid="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0" fill="hold"/>
                                        <p:tgtEl>
                                          <p:spTgt spid="5"/>
                                        </p:tgtEl>
                                        <p:attrNameLst>
                                          <p:attrName>ppt_w</p:attrName>
                                        </p:attrNameLst>
                                      </p:cBhvr>
                                      <p:tavLst>
                                        <p:tav tm="0">
                                          <p:val>
                                            <p:strVal val="#ppt_w*0.70"/>
                                          </p:val>
                                        </p:tav>
                                        <p:tav tm="100000">
                                          <p:val>
                                            <p:strVal val="#ppt_w"/>
                                          </p:val>
                                        </p:tav>
                                      </p:tavLst>
                                    </p:anim>
                                    <p:anim calcmode="lin" valueType="num">
                                      <p:cBhvr>
                                        <p:cTn id="22" dur="3000" fill="hold"/>
                                        <p:tgtEl>
                                          <p:spTgt spid="5"/>
                                        </p:tgtEl>
                                        <p:attrNameLst>
                                          <p:attrName>ppt_h</p:attrName>
                                        </p:attrNameLst>
                                      </p:cBhvr>
                                      <p:tavLst>
                                        <p:tav tm="0">
                                          <p:val>
                                            <p:strVal val="#ppt_h"/>
                                          </p:val>
                                        </p:tav>
                                        <p:tav tm="100000">
                                          <p:val>
                                            <p:strVal val="#ppt_h"/>
                                          </p:val>
                                        </p:tav>
                                      </p:tavLst>
                                    </p:anim>
                                    <p:animEffect transition="in" filter="fade">
                                      <p:cBhvr>
                                        <p:cTn id="23" dur="3000"/>
                                        <p:tgtEl>
                                          <p:spTgt spid="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3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3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3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14" grpId="0"/>
      <p:bldP spid="2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pPr>
              <a:defRPr/>
            </a:pPr>
            <a:fld id="{6DC4D94E-AE0B-4A33-9CD3-2E0D97A16A0E}" type="slidenum">
              <a:rPr lang="en-US"/>
              <a:pPr>
                <a:defRPr/>
              </a:pPr>
              <a:t>97</a:t>
            </a:fld>
            <a:endParaRPr lang="en-US"/>
          </a:p>
        </p:txBody>
      </p:sp>
      <p:pic>
        <p:nvPicPr>
          <p:cNvPr id="15" name="Picture 14" descr="Washington 3.jpg"/>
          <p:cNvPicPr>
            <a:picLocks noChangeAspect="1"/>
          </p:cNvPicPr>
          <p:nvPr/>
        </p:nvPicPr>
        <p:blipFill>
          <a:blip r:embed="rId2" cstate="print"/>
          <a:srcRect l="38464" t="3333" r="21802" b="50000"/>
          <a:stretch>
            <a:fillRect/>
          </a:stretch>
        </p:blipFill>
        <p:spPr bwMode="auto">
          <a:xfrm>
            <a:off x="7391400" y="228600"/>
            <a:ext cx="1471613" cy="1993581"/>
          </a:xfrm>
          <a:prstGeom prst="ellipse">
            <a:avLst/>
          </a:prstGeom>
          <a:noFill/>
          <a:ln w="9525">
            <a:noFill/>
            <a:miter lim="800000"/>
            <a:headEnd/>
            <a:tailEnd/>
          </a:ln>
        </p:spPr>
      </p:pic>
      <p:sp>
        <p:nvSpPr>
          <p:cNvPr id="16" name="TextBox 15"/>
          <p:cNvSpPr txBox="1">
            <a:spLocks noChangeArrowheads="1"/>
          </p:cNvSpPr>
          <p:nvPr/>
        </p:nvSpPr>
        <p:spPr bwMode="auto">
          <a:xfrm>
            <a:off x="228600" y="685800"/>
            <a:ext cx="7315200" cy="461665"/>
          </a:xfrm>
          <a:prstGeom prst="rect">
            <a:avLst/>
          </a:prstGeom>
          <a:noFill/>
          <a:ln w="9525">
            <a:noFill/>
            <a:miter lim="800000"/>
            <a:headEnd/>
            <a:tailEnd/>
          </a:ln>
        </p:spPr>
        <p:txBody>
          <a:bodyPr wrap="square">
            <a:spAutoFit/>
          </a:bodyPr>
          <a:lstStyle/>
          <a:p>
            <a:pPr>
              <a:defRPr/>
            </a:pPr>
            <a:r>
              <a:rPr lang="en-US" sz="2400" b="1" dirty="0">
                <a:solidFill>
                  <a:schemeClr val="bg1"/>
                </a:solidFill>
                <a:latin typeface="+mn-lt"/>
              </a:rPr>
              <a:t>He was about to make the boldest move he ever made.</a:t>
            </a:r>
          </a:p>
        </p:txBody>
      </p:sp>
      <p:sp>
        <p:nvSpPr>
          <p:cNvPr id="17" name="TextBox 16"/>
          <p:cNvSpPr txBox="1">
            <a:spLocks noChangeArrowheads="1"/>
          </p:cNvSpPr>
          <p:nvPr/>
        </p:nvSpPr>
        <p:spPr bwMode="auto">
          <a:xfrm>
            <a:off x="533400" y="1143000"/>
            <a:ext cx="42672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He would bet his army,</a:t>
            </a:r>
          </a:p>
        </p:txBody>
      </p:sp>
      <p:sp>
        <p:nvSpPr>
          <p:cNvPr id="18" name="TextBox 17"/>
          <p:cNvSpPr txBox="1">
            <a:spLocks noChangeArrowheads="1"/>
          </p:cNvSpPr>
          <p:nvPr/>
        </p:nvSpPr>
        <p:spPr bwMode="auto">
          <a:xfrm>
            <a:off x="2667000" y="2133600"/>
            <a:ext cx="35814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and the Patriot cause…</a:t>
            </a:r>
          </a:p>
        </p:txBody>
      </p:sp>
      <p:sp>
        <p:nvSpPr>
          <p:cNvPr id="19" name="TextBox 18"/>
          <p:cNvSpPr txBox="1">
            <a:spLocks noChangeArrowheads="1"/>
          </p:cNvSpPr>
          <p:nvPr/>
        </p:nvSpPr>
        <p:spPr bwMode="auto">
          <a:xfrm>
            <a:off x="1981200" y="1600200"/>
            <a:ext cx="2362200" cy="461963"/>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his reputation,</a:t>
            </a:r>
          </a:p>
        </p:txBody>
      </p:sp>
      <p:sp>
        <p:nvSpPr>
          <p:cNvPr id="20" name="TextBox 19"/>
          <p:cNvSpPr txBox="1">
            <a:spLocks noChangeArrowheads="1"/>
          </p:cNvSpPr>
          <p:nvPr/>
        </p:nvSpPr>
        <p:spPr bwMode="auto">
          <a:xfrm>
            <a:off x="3429000" y="2667000"/>
            <a:ext cx="5105400" cy="457200"/>
          </a:xfrm>
          <a:prstGeom prst="rect">
            <a:avLst/>
          </a:prstGeom>
          <a:noFill/>
          <a:ln w="9525">
            <a:noFill/>
            <a:miter lim="800000"/>
            <a:headEnd/>
            <a:tailEnd/>
          </a:ln>
        </p:spPr>
        <p:txBody>
          <a:bodyPr>
            <a:spAutoFit/>
          </a:bodyPr>
          <a:lstStyle/>
          <a:p>
            <a:pPr>
              <a:defRPr/>
            </a:pPr>
            <a:r>
              <a:rPr lang="en-US" sz="2400" b="1" dirty="0">
                <a:solidFill>
                  <a:srgbClr val="FF0000"/>
                </a:solidFill>
                <a:latin typeface="+mn-lt"/>
              </a:rPr>
              <a:t>on the outcome of a single battle.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0" fill="hold"/>
                                        <p:tgtEl>
                                          <p:spTgt spid="15"/>
                                        </p:tgtEl>
                                        <p:attrNameLst>
                                          <p:attrName>ppt_w</p:attrName>
                                        </p:attrNameLst>
                                      </p:cBhvr>
                                      <p:tavLst>
                                        <p:tav tm="0">
                                          <p:val>
                                            <p:strVal val="#ppt_w*0.70"/>
                                          </p:val>
                                        </p:tav>
                                        <p:tav tm="100000">
                                          <p:val>
                                            <p:strVal val="#ppt_w"/>
                                          </p:val>
                                        </p:tav>
                                      </p:tavLst>
                                    </p:anim>
                                    <p:anim calcmode="lin" valueType="num">
                                      <p:cBhvr>
                                        <p:cTn id="8" dur="3000" fill="hold"/>
                                        <p:tgtEl>
                                          <p:spTgt spid="15"/>
                                        </p:tgtEl>
                                        <p:attrNameLst>
                                          <p:attrName>ppt_h</p:attrName>
                                        </p:attrNameLst>
                                      </p:cBhvr>
                                      <p:tavLst>
                                        <p:tav tm="0">
                                          <p:val>
                                            <p:strVal val="#ppt_h"/>
                                          </p:val>
                                        </p:tav>
                                        <p:tav tm="100000">
                                          <p:val>
                                            <p:strVal val="#ppt_h"/>
                                          </p:val>
                                        </p:tav>
                                      </p:tavLst>
                                    </p:anim>
                                    <p:animEffect transition="in" filter="fade">
                                      <p:cBhvr>
                                        <p:cTn id="9" dur="3000"/>
                                        <p:tgtEl>
                                          <p:spTgt spid="15"/>
                                        </p:tgtEl>
                                      </p:cBhvr>
                                    </p:animEffect>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23D88E46-6EA0-4AB8-824D-0568C4B7637E}" type="slidenum">
              <a:rPr lang="en-US"/>
              <a:pPr>
                <a:defRPr/>
              </a:pPr>
              <a:t>98</a:t>
            </a:fld>
            <a:endParaRPr lang="en-US"/>
          </a:p>
        </p:txBody>
      </p:sp>
      <p:sp>
        <p:nvSpPr>
          <p:cNvPr id="7" name="Rectangle 6"/>
          <p:cNvSpPr/>
          <p:nvPr/>
        </p:nvSpPr>
        <p:spPr>
          <a:xfrm>
            <a:off x="2438400" y="0"/>
            <a:ext cx="3352800" cy="769938"/>
          </a:xfrm>
          <a:prstGeom prst="rect">
            <a:avLst/>
          </a:prstGeom>
        </p:spPr>
        <p:txBody>
          <a:bodyPr>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The Plan</a:t>
            </a:r>
          </a:p>
        </p:txBody>
      </p:sp>
      <p:sp>
        <p:nvSpPr>
          <p:cNvPr id="13" name="TextBox 12"/>
          <p:cNvSpPr txBox="1">
            <a:spLocks noChangeArrowheads="1"/>
          </p:cNvSpPr>
          <p:nvPr/>
        </p:nvSpPr>
        <p:spPr bwMode="auto">
          <a:xfrm>
            <a:off x="533400" y="685800"/>
            <a:ext cx="6858000" cy="396875"/>
          </a:xfrm>
          <a:prstGeom prst="rect">
            <a:avLst/>
          </a:prstGeom>
          <a:noFill/>
          <a:ln w="9525">
            <a:noFill/>
            <a:miter lim="800000"/>
            <a:headEnd/>
            <a:tailEnd/>
          </a:ln>
        </p:spPr>
        <p:txBody>
          <a:bodyPr>
            <a:spAutoFit/>
          </a:bodyPr>
          <a:lstStyle/>
          <a:p>
            <a:r>
              <a:rPr lang="en-US" sz="2000" b="1">
                <a:solidFill>
                  <a:srgbClr val="FFFFFF"/>
                </a:solidFill>
                <a:latin typeface="Calibri" pitchFamily="34" charset="0"/>
              </a:rPr>
              <a:t>The General called his officers together to tell them of his plan.</a:t>
            </a:r>
          </a:p>
        </p:txBody>
      </p:sp>
      <p:pic>
        <p:nvPicPr>
          <p:cNvPr id="15" name="Picture 14" descr="Washington 3.jpg"/>
          <p:cNvPicPr>
            <a:picLocks noChangeAspect="1"/>
          </p:cNvPicPr>
          <p:nvPr/>
        </p:nvPicPr>
        <p:blipFill>
          <a:blip r:embed="rId2" cstate="print"/>
          <a:srcRect l="38464" t="3333" r="21802" b="50000"/>
          <a:stretch>
            <a:fillRect/>
          </a:stretch>
        </p:blipFill>
        <p:spPr bwMode="auto">
          <a:xfrm>
            <a:off x="7566025" y="152400"/>
            <a:ext cx="1349375" cy="1828800"/>
          </a:xfrm>
          <a:prstGeom prst="ellipse">
            <a:avLst/>
          </a:prstGeom>
          <a:noFill/>
          <a:ln w="9525">
            <a:noFill/>
            <a:miter lim="800000"/>
            <a:headEnd/>
            <a:tailEnd/>
          </a:ln>
        </p:spPr>
      </p:pic>
      <p:sp>
        <p:nvSpPr>
          <p:cNvPr id="16" name="TextBox 15"/>
          <p:cNvSpPr txBox="1">
            <a:spLocks noChangeArrowheads="1"/>
          </p:cNvSpPr>
          <p:nvPr/>
        </p:nvSpPr>
        <p:spPr bwMode="auto">
          <a:xfrm>
            <a:off x="533400" y="1143000"/>
            <a:ext cx="6248400" cy="457200"/>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They were going to attack the Hessians!</a:t>
            </a:r>
          </a:p>
        </p:txBody>
      </p:sp>
      <p:sp>
        <p:nvSpPr>
          <p:cNvPr id="17" name="TextBox 16"/>
          <p:cNvSpPr txBox="1">
            <a:spLocks noChangeArrowheads="1"/>
          </p:cNvSpPr>
          <p:nvPr/>
        </p:nvSpPr>
        <p:spPr bwMode="auto">
          <a:xfrm>
            <a:off x="533400" y="2057400"/>
            <a:ext cx="8077200" cy="701675"/>
          </a:xfrm>
          <a:prstGeom prst="rect">
            <a:avLst/>
          </a:prstGeom>
          <a:noFill/>
          <a:ln w="9525">
            <a:noFill/>
            <a:miter lim="800000"/>
            <a:headEnd/>
            <a:tailEnd/>
          </a:ln>
        </p:spPr>
        <p:txBody>
          <a:bodyPr>
            <a:spAutoFit/>
          </a:bodyPr>
          <a:lstStyle/>
          <a:p>
            <a:r>
              <a:rPr lang="en-US" sz="2000" b="1">
                <a:solidFill>
                  <a:srgbClr val="FFFFFF"/>
                </a:solidFill>
                <a:latin typeface="Calibri" pitchFamily="34" charset="0"/>
              </a:rPr>
              <a:t>In those days, people held their year-ending celebrations on Christmas Day instead of New Year’s Day.</a:t>
            </a:r>
          </a:p>
        </p:txBody>
      </p:sp>
      <p:sp>
        <p:nvSpPr>
          <p:cNvPr id="18" name="TextBox 17"/>
          <p:cNvSpPr txBox="1">
            <a:spLocks noChangeArrowheads="1"/>
          </p:cNvSpPr>
          <p:nvPr/>
        </p:nvSpPr>
        <p:spPr bwMode="auto">
          <a:xfrm>
            <a:off x="533400" y="2819400"/>
            <a:ext cx="8077200" cy="701675"/>
          </a:xfrm>
          <a:prstGeom prst="rect">
            <a:avLst/>
          </a:prstGeom>
          <a:noFill/>
          <a:ln w="9525">
            <a:noFill/>
            <a:miter lim="800000"/>
            <a:headEnd/>
            <a:tailEnd/>
          </a:ln>
        </p:spPr>
        <p:txBody>
          <a:bodyPr>
            <a:spAutoFit/>
          </a:bodyPr>
          <a:lstStyle/>
          <a:p>
            <a:r>
              <a:rPr lang="en-US" sz="2000" b="1">
                <a:solidFill>
                  <a:srgbClr val="FFFFFF"/>
                </a:solidFill>
                <a:latin typeface="Calibri" pitchFamily="34" charset="0"/>
              </a:rPr>
              <a:t>The Hessians would spend that entire day drinking and would celebrate into the early hours of the next morning.</a:t>
            </a:r>
          </a:p>
        </p:txBody>
      </p:sp>
      <p:sp>
        <p:nvSpPr>
          <p:cNvPr id="9" name="TextBox 8"/>
          <p:cNvSpPr txBox="1">
            <a:spLocks noChangeArrowheads="1"/>
          </p:cNvSpPr>
          <p:nvPr/>
        </p:nvSpPr>
        <p:spPr bwMode="auto">
          <a:xfrm>
            <a:off x="533400" y="1600200"/>
            <a:ext cx="6019800" cy="396875"/>
          </a:xfrm>
          <a:prstGeom prst="rect">
            <a:avLst/>
          </a:prstGeom>
          <a:noFill/>
          <a:ln w="9525">
            <a:noFill/>
            <a:miter lim="800000"/>
            <a:headEnd/>
            <a:tailEnd/>
          </a:ln>
        </p:spPr>
        <p:txBody>
          <a:bodyPr>
            <a:spAutoFit/>
          </a:bodyPr>
          <a:lstStyle/>
          <a:p>
            <a:r>
              <a:rPr lang="en-US" sz="2000" b="1">
                <a:solidFill>
                  <a:srgbClr val="FFFFFF"/>
                </a:solidFill>
                <a:latin typeface="Calibri" pitchFamily="34" charset="0"/>
              </a:rPr>
              <a:t>The attack would take place on December 26.</a:t>
            </a:r>
          </a:p>
        </p:txBody>
      </p:sp>
      <p:sp>
        <p:nvSpPr>
          <p:cNvPr id="10" name="TextBox 9"/>
          <p:cNvSpPr txBox="1">
            <a:spLocks noChangeArrowheads="1"/>
          </p:cNvSpPr>
          <p:nvPr/>
        </p:nvSpPr>
        <p:spPr bwMode="auto">
          <a:xfrm>
            <a:off x="4343400" y="3581400"/>
            <a:ext cx="4495800" cy="457200"/>
          </a:xfrm>
          <a:prstGeom prst="rect">
            <a:avLst/>
          </a:prstGeom>
          <a:noFill/>
          <a:ln w="9525">
            <a:noFill/>
            <a:miter lim="800000"/>
            <a:headEnd/>
            <a:tailEnd/>
          </a:ln>
        </p:spPr>
        <p:txBody>
          <a:bodyPr>
            <a:spAutoFit/>
          </a:bodyPr>
          <a:lstStyle/>
          <a:p>
            <a:r>
              <a:rPr lang="en-US" sz="2400" b="1">
                <a:solidFill>
                  <a:srgbClr val="FFFF00"/>
                </a:solidFill>
                <a:latin typeface="Calibri" pitchFamily="34" charset="0"/>
              </a:rPr>
              <a:t>It would be a good time to attack!</a:t>
            </a:r>
          </a:p>
        </p:txBody>
      </p:sp>
      <p:pic>
        <p:nvPicPr>
          <p:cNvPr id="11" name="Picture 6" descr="http://www.cksinfo.com/clipart/office/supplies/notesandmemos/note.png"/>
          <p:cNvPicPr>
            <a:picLocks noChangeAspect="1" noChangeArrowheads="1"/>
          </p:cNvPicPr>
          <p:nvPr/>
        </p:nvPicPr>
        <p:blipFill>
          <a:blip r:embed="rId3" cstate="print"/>
          <a:srcRect/>
          <a:stretch>
            <a:fillRect/>
          </a:stretch>
        </p:blipFill>
        <p:spPr bwMode="auto">
          <a:xfrm>
            <a:off x="533400" y="4724400"/>
            <a:ext cx="10668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9"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6EC21391-FFC1-4303-8AC4-3E012774B95C}" type="slidenum">
              <a:rPr lang="en-US"/>
              <a:pPr>
                <a:defRPr/>
              </a:pPr>
              <a:t>99</a:t>
            </a:fld>
            <a:endParaRPr lang="en-US"/>
          </a:p>
        </p:txBody>
      </p:sp>
      <p:sp>
        <p:nvSpPr>
          <p:cNvPr id="7" name="Rectangle 6"/>
          <p:cNvSpPr/>
          <p:nvPr/>
        </p:nvSpPr>
        <p:spPr>
          <a:xfrm>
            <a:off x="2438400" y="0"/>
            <a:ext cx="3352800" cy="769938"/>
          </a:xfrm>
          <a:prstGeom prst="rect">
            <a:avLst/>
          </a:prstGeom>
        </p:spPr>
        <p:txBody>
          <a:bodyPr>
            <a:spAutoFit/>
          </a:bodyPr>
          <a:lstStyle/>
          <a:p>
            <a:pPr algn="ctr" fontAlgn="auto">
              <a:spcAft>
                <a:spcPts val="0"/>
              </a:spcAft>
              <a:defRPr/>
            </a:pPr>
            <a:r>
              <a:rPr lang="en-US" sz="4400" b="1" dirty="0">
                <a:solidFill>
                  <a:srgbClr val="FF0000"/>
                </a:solidFill>
                <a:effectLst>
                  <a:outerShdw blurRad="38100" dist="38100" dir="2700000" algn="tl">
                    <a:srgbClr val="000000">
                      <a:alpha val="43137"/>
                    </a:srgbClr>
                  </a:outerShdw>
                </a:effectLst>
                <a:latin typeface="Antique" pitchFamily="18" charset="0"/>
              </a:rPr>
              <a:t>The Plan</a:t>
            </a:r>
          </a:p>
        </p:txBody>
      </p:sp>
      <p:pic>
        <p:nvPicPr>
          <p:cNvPr id="15" name="Picture 14" descr="Washington 3.jpg"/>
          <p:cNvPicPr>
            <a:picLocks noChangeAspect="1"/>
          </p:cNvPicPr>
          <p:nvPr/>
        </p:nvPicPr>
        <p:blipFill>
          <a:blip r:embed="rId2" cstate="print"/>
          <a:srcRect l="38464" t="3333" r="21802" b="50000"/>
          <a:stretch>
            <a:fillRect/>
          </a:stretch>
        </p:blipFill>
        <p:spPr bwMode="auto">
          <a:xfrm>
            <a:off x="7315200" y="152400"/>
            <a:ext cx="1600200" cy="2168525"/>
          </a:xfrm>
          <a:prstGeom prst="ellipse">
            <a:avLst/>
          </a:prstGeom>
          <a:noFill/>
          <a:ln w="9525">
            <a:noFill/>
            <a:miter lim="800000"/>
            <a:headEnd/>
            <a:tailEnd/>
          </a:ln>
        </p:spPr>
      </p:pic>
      <p:sp>
        <p:nvSpPr>
          <p:cNvPr id="19" name="TextBox 18"/>
          <p:cNvSpPr txBox="1">
            <a:spLocks noChangeArrowheads="1"/>
          </p:cNvSpPr>
          <p:nvPr/>
        </p:nvSpPr>
        <p:spPr bwMode="auto">
          <a:xfrm>
            <a:off x="304800" y="685800"/>
            <a:ext cx="6781800" cy="822325"/>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They would “borrow” the flat-bottomed ore boats that they had seen docked up river.</a:t>
            </a:r>
          </a:p>
        </p:txBody>
      </p:sp>
      <p:sp>
        <p:nvSpPr>
          <p:cNvPr id="10" name="TextBox 9"/>
          <p:cNvSpPr txBox="1">
            <a:spLocks noChangeArrowheads="1"/>
          </p:cNvSpPr>
          <p:nvPr/>
        </p:nvSpPr>
        <p:spPr bwMode="auto">
          <a:xfrm>
            <a:off x="304800" y="1524000"/>
            <a:ext cx="6705600" cy="1187450"/>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On the evening of the 25</a:t>
            </a:r>
            <a:r>
              <a:rPr lang="en-US" sz="2400" b="1" baseline="30000" dirty="0">
                <a:solidFill>
                  <a:srgbClr val="FFFFFF"/>
                </a:solidFill>
                <a:latin typeface="+mn-lt"/>
              </a:rPr>
              <a:t>th</a:t>
            </a:r>
            <a:r>
              <a:rPr lang="en-US" sz="2400" b="1" dirty="0">
                <a:solidFill>
                  <a:srgbClr val="FFFFFF"/>
                </a:solidFill>
                <a:latin typeface="+mn-lt"/>
              </a:rPr>
              <a:t>, they would load horses, cannons and their 2,400 men and row across the ice-clogged river.</a:t>
            </a:r>
          </a:p>
        </p:txBody>
      </p:sp>
      <p:sp>
        <p:nvSpPr>
          <p:cNvPr id="11" name="TextBox 10"/>
          <p:cNvSpPr txBox="1">
            <a:spLocks noChangeArrowheads="1"/>
          </p:cNvSpPr>
          <p:nvPr/>
        </p:nvSpPr>
        <p:spPr bwMode="auto">
          <a:xfrm>
            <a:off x="304800" y="2743200"/>
            <a:ext cx="7772400" cy="822325"/>
          </a:xfrm>
          <a:prstGeom prst="rect">
            <a:avLst/>
          </a:prstGeom>
          <a:noFill/>
          <a:ln w="9525">
            <a:noFill/>
            <a:miter lim="800000"/>
            <a:headEnd/>
            <a:tailEnd/>
          </a:ln>
        </p:spPr>
        <p:txBody>
          <a:bodyPr>
            <a:spAutoFit/>
          </a:bodyPr>
          <a:lstStyle/>
          <a:p>
            <a:pPr>
              <a:defRPr/>
            </a:pPr>
            <a:r>
              <a:rPr lang="en-US" sz="2400" b="1" dirty="0">
                <a:solidFill>
                  <a:srgbClr val="FFFFFF"/>
                </a:solidFill>
                <a:latin typeface="+mn-lt"/>
              </a:rPr>
              <a:t>Once on the other side, they would march to Trenton and take the Hessians by surprise.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23178</TotalTime>
  <Words>8499</Words>
  <Application>Microsoft Macintosh PowerPoint</Application>
  <PresentationFormat>On-screen Show (4:3)</PresentationFormat>
  <Paragraphs>928</Paragraphs>
  <Slides>152</Slides>
  <Notes>8</Notes>
  <HiddenSlides>0</HiddenSlides>
  <MMClips>28</MMClips>
  <ScaleCrop>false</ScaleCrop>
  <HeadingPairs>
    <vt:vector size="4" baseType="variant">
      <vt:variant>
        <vt:lpstr>Theme</vt:lpstr>
      </vt:variant>
      <vt:variant>
        <vt:i4>1</vt:i4>
      </vt:variant>
      <vt:variant>
        <vt:lpstr>Slide Titles</vt:lpstr>
      </vt:variant>
      <vt:variant>
        <vt:i4>152</vt:i4>
      </vt:variant>
    </vt:vector>
  </HeadingPairs>
  <TitlesOfParts>
    <vt:vector size="1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British  </vt:lpstr>
      <vt:lpstr>Loyalists</vt:lpstr>
      <vt:lpstr>PowerPoint Presentation</vt:lpstr>
      <vt:lpstr>Loyalists</vt:lpstr>
      <vt:lpstr>Also known as “Royalists” and “Tories”</vt:lpstr>
      <vt:lpstr>PowerPoint Presentation</vt:lpstr>
      <vt:lpstr>African Americans</vt:lpstr>
      <vt:lpstr>Most of the Native American Indian tribes, including the Mohawks and Iroquois fought with the British “Lobsterbacks!”</vt:lpstr>
      <vt:lpstr>PowerPoint Presentation</vt:lpstr>
      <vt:lpstr>Hessian Mercenaries</vt:lpstr>
      <vt:lpstr>PowerPoint Presentation</vt:lpstr>
      <vt:lpstr>  A number of “Neutrals” sent some of their family members to live in England. </vt:lpstr>
      <vt:lpstr>PowerPoint Presentation</vt:lpstr>
      <vt:lpstr>PowerPoint Presentation</vt:lpstr>
      <vt:lpstr>They were organized into “The Continental Army”</vt:lpstr>
      <vt:lpstr>PowerPoint Presentation</vt:lpstr>
      <vt:lpstr>PowerPoint Presentation</vt:lpstr>
      <vt:lpstr>Thomas Paine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Allies</dc:title>
  <dc:creator>Laurie</dc:creator>
  <cp:lastModifiedBy>Joan Weber</cp:lastModifiedBy>
  <cp:revision>976</cp:revision>
  <cp:lastPrinted>2012-02-13T19:51:50Z</cp:lastPrinted>
  <dcterms:created xsi:type="dcterms:W3CDTF">2008-01-20T00:28:40Z</dcterms:created>
  <dcterms:modified xsi:type="dcterms:W3CDTF">2014-01-21T00:28:50Z</dcterms:modified>
</cp:coreProperties>
</file>