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handoutMasterIdLst>
    <p:handoutMasterId r:id="rId16"/>
  </p:handoutMasterIdLst>
  <p:sldIdLst>
    <p:sldId id="326" r:id="rId2"/>
    <p:sldId id="556" r:id="rId3"/>
    <p:sldId id="557" r:id="rId4"/>
    <p:sldId id="558" r:id="rId5"/>
    <p:sldId id="559" r:id="rId6"/>
    <p:sldId id="560" r:id="rId7"/>
    <p:sldId id="562" r:id="rId8"/>
    <p:sldId id="561" r:id="rId9"/>
    <p:sldId id="563" r:id="rId10"/>
    <p:sldId id="564" r:id="rId11"/>
    <p:sldId id="565" r:id="rId12"/>
    <p:sldId id="566" r:id="rId13"/>
    <p:sldId id="567" r:id="rId1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0000"/>
    <a:srgbClr val="F11328"/>
    <a:srgbClr val="000000"/>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9" autoAdjust="0"/>
    <p:restoredTop sz="94590" autoAdjust="0"/>
  </p:normalViewPr>
  <p:slideViewPr>
    <p:cSldViewPr>
      <p:cViewPr>
        <p:scale>
          <a:sx n="53" d="100"/>
          <a:sy n="53" d="100"/>
        </p:scale>
        <p:origin x="-1640" y="-122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sorterViewPr>
    <p:cViewPr>
      <p:scale>
        <a:sx n="55" d="100"/>
        <a:sy n="55" d="100"/>
      </p:scale>
      <p:origin x="0" y="1618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E165E49A-9220-458B-9B40-8001075CDEFC}" type="datetimeFigureOut">
              <a:rPr lang="en-US"/>
              <a:pPr>
                <a:defRPr/>
              </a:pPr>
              <a:t>9/1/13</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defRPr>
            </a:lvl1pPr>
          </a:lstStyle>
          <a:p>
            <a:pPr>
              <a:defRPr/>
            </a:pPr>
            <a:fld id="{4228F369-BA7E-4C27-8CE3-C00E110AC63E}" type="slidenum">
              <a:rPr lang="en-US"/>
              <a:pPr>
                <a:defRPr/>
              </a:pPr>
              <a:t>‹#›</a:t>
            </a:fld>
            <a:endParaRPr lang="en-US" dirty="0"/>
          </a:p>
        </p:txBody>
      </p:sp>
    </p:spTree>
    <p:extLst>
      <p:ext uri="{BB962C8B-B14F-4D97-AF65-F5344CB8AC3E}">
        <p14:creationId xmlns:p14="http://schemas.microsoft.com/office/powerpoint/2010/main" val="4187102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041FD5A-2664-4558-9EB5-FFD8C76FDDE5}" type="slidenum">
              <a:rPr lang="en-US"/>
              <a:pPr>
                <a:defRPr/>
              </a:pPr>
              <a:t>‹#›</a:t>
            </a:fld>
            <a:endParaRPr lang="en-US" dirty="0"/>
          </a:p>
        </p:txBody>
      </p:sp>
    </p:spTree>
    <p:extLst>
      <p:ext uri="{BB962C8B-B14F-4D97-AF65-F5344CB8AC3E}">
        <p14:creationId xmlns:p14="http://schemas.microsoft.com/office/powerpoint/2010/main" val="2588870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a:defRPr/>
                </a:pPr>
                <a:endParaRPr lang="en-US" dirty="0">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a:defRPr/>
                </a:pPr>
                <a:endParaRPr lang="en-US" dirty="0">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a:defRPr/>
                </a:pPr>
                <a:endParaRPr lang="en-US" dirty="0">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a:defRPr/>
                </a:pPr>
                <a:endParaRPr lang="en-US" dirty="0">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a:defRPr/>
                </a:pPr>
                <a:endParaRPr lang="en-US" dirty="0">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a:defRPr/>
                </a:pPr>
                <a:endParaRPr lang="en-US" dirty="0">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a:defRPr/>
                </a:pPr>
                <a:endParaRPr lang="en-US" dirty="0">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a:defRPr/>
                </a:pPr>
                <a:endParaRPr lang="en-US" dirty="0">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a:defRPr/>
                </a:pPr>
                <a:endParaRPr lang="en-US" dirty="0">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a:defRPr/>
                </a:pPr>
                <a:endParaRPr lang="en-US" dirty="0">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a:defRPr/>
                </a:pPr>
                <a:endParaRPr lang="en-US" dirty="0">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a:defRPr/>
                </a:pPr>
                <a:endParaRPr lang="en-US" dirty="0">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a:defRPr/>
                </a:pPr>
                <a:endParaRPr lang="en-US" dirty="0">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a:defRPr/>
                </a:pPr>
                <a:endParaRPr lang="en-US" dirty="0">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4307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4307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5BD227AF-6FDA-4717-89B7-B46A9EA21B34}" type="slidenum">
              <a:rPr lang="en-US"/>
              <a:pPr>
                <a:defRPr/>
              </a:pPr>
              <a:t>‹#›</a:t>
            </a:fld>
            <a:endParaRPr lang="en-US" dirty="0"/>
          </a:p>
        </p:txBody>
      </p:sp>
    </p:spTree>
    <p:extLst>
      <p:ext uri="{BB962C8B-B14F-4D97-AF65-F5344CB8AC3E}">
        <p14:creationId xmlns:p14="http://schemas.microsoft.com/office/powerpoint/2010/main" val="3783762928"/>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827D868E-A333-4B8E-B3F6-CDF0E8C63531}" type="slidenum">
              <a:rPr lang="en-US"/>
              <a:pPr>
                <a:defRPr/>
              </a:pPr>
              <a:t>‹#›</a:t>
            </a:fld>
            <a:endParaRPr lang="en-US" dirty="0"/>
          </a:p>
        </p:txBody>
      </p:sp>
    </p:spTree>
    <p:extLst>
      <p:ext uri="{BB962C8B-B14F-4D97-AF65-F5344CB8AC3E}">
        <p14:creationId xmlns:p14="http://schemas.microsoft.com/office/powerpoint/2010/main" val="134547396"/>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D00674B-47F2-4450-AAE6-3A52737A08E6}" type="slidenum">
              <a:rPr lang="en-US"/>
              <a:pPr>
                <a:defRPr/>
              </a:pPr>
              <a:t>‹#›</a:t>
            </a:fld>
            <a:endParaRPr lang="en-US" dirty="0"/>
          </a:p>
        </p:txBody>
      </p:sp>
    </p:spTree>
    <p:extLst>
      <p:ext uri="{BB962C8B-B14F-4D97-AF65-F5344CB8AC3E}">
        <p14:creationId xmlns:p14="http://schemas.microsoft.com/office/powerpoint/2010/main" val="3052296953"/>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DDDAEF7-5083-434E-A915-B7935F7CEEA9}" type="slidenum">
              <a:rPr lang="en-US"/>
              <a:pPr>
                <a:defRPr/>
              </a:pPr>
              <a:t>‹#›</a:t>
            </a:fld>
            <a:endParaRPr lang="en-US" dirty="0"/>
          </a:p>
        </p:txBody>
      </p:sp>
    </p:spTree>
    <p:extLst>
      <p:ext uri="{BB962C8B-B14F-4D97-AF65-F5344CB8AC3E}">
        <p14:creationId xmlns:p14="http://schemas.microsoft.com/office/powerpoint/2010/main" val="316604071"/>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03E8855-0C5B-40DC-AC6A-33C6AC143461}" type="slidenum">
              <a:rPr lang="en-US"/>
              <a:pPr>
                <a:defRPr/>
              </a:pPr>
              <a:t>‹#›</a:t>
            </a:fld>
            <a:endParaRPr lang="en-US" dirty="0"/>
          </a:p>
        </p:txBody>
      </p:sp>
    </p:spTree>
    <p:extLst>
      <p:ext uri="{BB962C8B-B14F-4D97-AF65-F5344CB8AC3E}">
        <p14:creationId xmlns:p14="http://schemas.microsoft.com/office/powerpoint/2010/main" val="681836732"/>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AA7EA5E-4292-4DDB-8C01-211DE662AB55}" type="slidenum">
              <a:rPr lang="en-US"/>
              <a:pPr>
                <a:defRPr/>
              </a:pPr>
              <a:t>‹#›</a:t>
            </a:fld>
            <a:endParaRPr lang="en-US" dirty="0"/>
          </a:p>
        </p:txBody>
      </p:sp>
    </p:spTree>
    <p:extLst>
      <p:ext uri="{BB962C8B-B14F-4D97-AF65-F5344CB8AC3E}">
        <p14:creationId xmlns:p14="http://schemas.microsoft.com/office/powerpoint/2010/main" val="3237184477"/>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F4091E3E-E485-4C74-AC5C-545780EB4032}" type="slidenum">
              <a:rPr lang="en-US"/>
              <a:pPr>
                <a:defRPr/>
              </a:pPr>
              <a:t>‹#›</a:t>
            </a:fld>
            <a:endParaRPr lang="en-US" dirty="0"/>
          </a:p>
        </p:txBody>
      </p:sp>
    </p:spTree>
    <p:extLst>
      <p:ext uri="{BB962C8B-B14F-4D97-AF65-F5344CB8AC3E}">
        <p14:creationId xmlns:p14="http://schemas.microsoft.com/office/powerpoint/2010/main" val="4191086031"/>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BBBAE032-93D2-4ADD-BC38-FAEBBFD90DBE}" type="slidenum">
              <a:rPr lang="en-US"/>
              <a:pPr>
                <a:defRPr/>
              </a:pPr>
              <a:t>‹#›</a:t>
            </a:fld>
            <a:endParaRPr lang="en-US" dirty="0"/>
          </a:p>
        </p:txBody>
      </p:sp>
    </p:spTree>
    <p:extLst>
      <p:ext uri="{BB962C8B-B14F-4D97-AF65-F5344CB8AC3E}">
        <p14:creationId xmlns:p14="http://schemas.microsoft.com/office/powerpoint/2010/main" val="2024384004"/>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D86D45E5-CDAE-4D7D-ACFC-D6EC16A6225E}" type="slidenum">
              <a:rPr lang="en-US"/>
              <a:pPr>
                <a:defRPr/>
              </a:pPr>
              <a:t>‹#›</a:t>
            </a:fld>
            <a:endParaRPr lang="en-US" dirty="0"/>
          </a:p>
        </p:txBody>
      </p:sp>
    </p:spTree>
    <p:extLst>
      <p:ext uri="{BB962C8B-B14F-4D97-AF65-F5344CB8AC3E}">
        <p14:creationId xmlns:p14="http://schemas.microsoft.com/office/powerpoint/2010/main" val="3607314529"/>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4A9C022B-F4E9-4233-BAA3-57BA8631420A}" type="slidenum">
              <a:rPr lang="en-US"/>
              <a:pPr>
                <a:defRPr/>
              </a:pPr>
              <a:t>‹#›</a:t>
            </a:fld>
            <a:endParaRPr lang="en-US" dirty="0"/>
          </a:p>
        </p:txBody>
      </p:sp>
    </p:spTree>
    <p:extLst>
      <p:ext uri="{BB962C8B-B14F-4D97-AF65-F5344CB8AC3E}">
        <p14:creationId xmlns:p14="http://schemas.microsoft.com/office/powerpoint/2010/main" val="2950900923"/>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4BF58AE-02C4-4617-8DC3-D8B7B4D54A06}" type="slidenum">
              <a:rPr lang="en-US"/>
              <a:pPr>
                <a:defRPr/>
              </a:pPr>
              <a:t>‹#›</a:t>
            </a:fld>
            <a:endParaRPr lang="en-US" dirty="0"/>
          </a:p>
        </p:txBody>
      </p:sp>
    </p:spTree>
    <p:extLst>
      <p:ext uri="{BB962C8B-B14F-4D97-AF65-F5344CB8AC3E}">
        <p14:creationId xmlns:p14="http://schemas.microsoft.com/office/powerpoint/2010/main" val="2766848923"/>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a:defRPr/>
            </a:pPr>
            <a:endParaRPr lang="en-US" dirty="0">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76 w 5740"/>
                <a:gd name="T1" fmla="*/ 617 h 4316"/>
                <a:gd name="T2" fmla="*/ 0 w 5740"/>
                <a:gd name="T3" fmla="*/ 617 h 4316"/>
                <a:gd name="T4" fmla="*/ 0 w 5740"/>
                <a:gd name="T5" fmla="*/ 0 h 4316"/>
                <a:gd name="T6" fmla="*/ 5776 w 5740"/>
                <a:gd name="T7" fmla="*/ 0 h 4316"/>
                <a:gd name="T8" fmla="*/ 5776 w 5740"/>
                <a:gd name="T9" fmla="*/ 617 h 4316"/>
                <a:gd name="T10" fmla="*/ 5776 w 5740"/>
                <a:gd name="T11" fmla="*/ 617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4199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a:defRPr/>
                </a:pPr>
                <a:endParaRPr lang="en-US" dirty="0">
                  <a:latin typeface="Arial" charset="0"/>
                </a:endParaRPr>
              </a:p>
            </p:txBody>
          </p:sp>
          <p:sp>
            <p:nvSpPr>
              <p:cNvPr id="4199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199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4199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199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4199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199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a:defRPr/>
                </a:pPr>
                <a:endParaRPr lang="en-US" dirty="0">
                  <a:latin typeface="Arial" charset="0"/>
                </a:endParaRPr>
              </a:p>
            </p:txBody>
          </p:sp>
          <p:sp>
            <p:nvSpPr>
              <p:cNvPr id="4199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4199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a:defRPr/>
                </a:pPr>
                <a:endParaRPr lang="en-US" dirty="0">
                  <a:latin typeface="Arial" charset="0"/>
                </a:endParaRPr>
              </a:p>
            </p:txBody>
          </p:sp>
          <p:sp>
            <p:nvSpPr>
              <p:cNvPr id="4199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a:defRPr/>
                </a:pPr>
                <a:endParaRPr lang="en-US" dirty="0">
                  <a:latin typeface="Arial" charset="0"/>
                </a:endParaRPr>
              </a:p>
            </p:txBody>
          </p:sp>
          <p:sp>
            <p:nvSpPr>
              <p:cNvPr id="4200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200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a:defRPr/>
                </a:pPr>
                <a:endParaRPr lang="en-US" dirty="0">
                  <a:latin typeface="Arial" charset="0"/>
                </a:endParaRPr>
              </a:p>
            </p:txBody>
          </p:sp>
          <p:sp>
            <p:nvSpPr>
              <p:cNvPr id="4200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a:defRPr/>
                </a:pPr>
                <a:endParaRPr lang="en-US" dirty="0">
                  <a:latin typeface="Arial" charset="0"/>
                </a:endParaRPr>
              </a:p>
            </p:txBody>
          </p:sp>
          <p:sp>
            <p:nvSpPr>
              <p:cNvPr id="4200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a:defRPr/>
                </a:pPr>
                <a:endParaRPr lang="en-US" dirty="0">
                  <a:latin typeface="Arial" charset="0"/>
                </a:endParaRPr>
              </a:p>
            </p:txBody>
          </p:sp>
          <p:sp>
            <p:nvSpPr>
              <p:cNvPr id="4200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200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200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200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a:defRPr/>
                </a:pPr>
                <a:endParaRPr lang="en-US" dirty="0">
                  <a:latin typeface="Arial" charset="0"/>
                </a:endParaRPr>
              </a:p>
            </p:txBody>
          </p:sp>
          <p:sp>
            <p:nvSpPr>
              <p:cNvPr id="4200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a:defRPr/>
                </a:pPr>
                <a:endParaRPr lang="en-US" dirty="0">
                  <a:latin typeface="Arial" charset="0"/>
                </a:endParaRPr>
              </a:p>
            </p:txBody>
          </p:sp>
          <p:sp>
            <p:nvSpPr>
              <p:cNvPr id="4201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1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a:defRPr/>
                </a:pPr>
                <a:endParaRPr lang="en-US" dirty="0">
                  <a:latin typeface="Arial" charset="0"/>
                </a:endParaRPr>
              </a:p>
            </p:txBody>
          </p:sp>
          <p:sp>
            <p:nvSpPr>
              <p:cNvPr id="4201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a:defRPr/>
                </a:pPr>
                <a:endParaRPr lang="en-US" dirty="0">
                  <a:latin typeface="Arial" charset="0"/>
                </a:endParaRPr>
              </a:p>
            </p:txBody>
          </p:sp>
          <p:sp>
            <p:nvSpPr>
              <p:cNvPr id="4201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a:defRPr/>
                </a:pPr>
                <a:endParaRPr lang="en-US" dirty="0">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4201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4201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a:defRPr/>
                </a:pPr>
                <a:endParaRPr lang="en-US" dirty="0">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4202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2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2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2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4202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4202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4202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a:defRPr/>
                </a:pPr>
                <a:endParaRPr lang="en-US" dirty="0">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a:defRPr/>
                </a:pPr>
                <a:endParaRPr lang="en-US" dirty="0">
                  <a:latin typeface="Arial" charset="0"/>
                </a:endParaRPr>
              </a:p>
            </p:txBody>
          </p:sp>
          <p:sp>
            <p:nvSpPr>
              <p:cNvPr id="4203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3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a:defRPr/>
                </a:pPr>
                <a:endParaRPr lang="en-US" dirty="0">
                  <a:latin typeface="Arial" charset="0"/>
                </a:endParaRPr>
              </a:p>
            </p:txBody>
          </p:sp>
          <p:sp>
            <p:nvSpPr>
              <p:cNvPr id="4203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a:defRPr/>
                </a:pPr>
                <a:endParaRPr lang="en-US" dirty="0">
                  <a:latin typeface="Arial" charset="0"/>
                </a:endParaRPr>
              </a:p>
            </p:txBody>
          </p:sp>
          <p:sp>
            <p:nvSpPr>
              <p:cNvPr id="4203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203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4203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sp>
            <p:nvSpPr>
              <p:cNvPr id="4203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a:defRPr/>
                </a:pPr>
                <a:endParaRPr lang="en-US" dirty="0">
                  <a:latin typeface="Arial" charset="0"/>
                </a:endParaRPr>
              </a:p>
            </p:txBody>
          </p:sp>
          <p:sp>
            <p:nvSpPr>
              <p:cNvPr id="4203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a:defRPr/>
                </a:pPr>
                <a:endParaRPr lang="en-US" dirty="0">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1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1 w 382"/>
                  <a:gd name="T19" fmla="*/ 96 h 96"/>
                  <a:gd name="T20" fmla="*/ 265 w 382"/>
                  <a:gd name="T21" fmla="*/ 90 h 96"/>
                  <a:gd name="T22" fmla="*/ 313 w 382"/>
                  <a:gd name="T23" fmla="*/ 84 h 96"/>
                  <a:gd name="T24" fmla="*/ 354 w 382"/>
                  <a:gd name="T25" fmla="*/ 66 h 96"/>
                  <a:gd name="T26" fmla="*/ 384 w 382"/>
                  <a:gd name="T27" fmla="*/ 42 h 96"/>
                  <a:gd name="T28" fmla="*/ 378 w 382"/>
                  <a:gd name="T29" fmla="*/ 42 h 96"/>
                  <a:gd name="T30" fmla="*/ 348 w 382"/>
                  <a:gd name="T31" fmla="*/ 66 h 96"/>
                  <a:gd name="T32" fmla="*/ 307 w 382"/>
                  <a:gd name="T33" fmla="*/ 78 h 96"/>
                  <a:gd name="T34" fmla="*/ 265 w 382"/>
                  <a:gd name="T35" fmla="*/ 90 h 96"/>
                  <a:gd name="T36" fmla="*/ 211 w 382"/>
                  <a:gd name="T37" fmla="*/ 96 h 96"/>
                  <a:gd name="T38" fmla="*/ 211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1 w 185"/>
                  <a:gd name="T5" fmla="*/ 36 h 210"/>
                  <a:gd name="T6" fmla="*/ 157 w 185"/>
                  <a:gd name="T7" fmla="*/ 72 h 210"/>
                  <a:gd name="T8" fmla="*/ 163 w 185"/>
                  <a:gd name="T9" fmla="*/ 90 h 210"/>
                  <a:gd name="T10" fmla="*/ 169 w 185"/>
                  <a:gd name="T11" fmla="*/ 114 h 210"/>
                  <a:gd name="T12" fmla="*/ 163 w 185"/>
                  <a:gd name="T13" fmla="*/ 138 h 210"/>
                  <a:gd name="T14" fmla="*/ 151 w 185"/>
                  <a:gd name="T15" fmla="*/ 162 h 210"/>
                  <a:gd name="T16" fmla="*/ 121 w 185"/>
                  <a:gd name="T17" fmla="*/ 180 h 210"/>
                  <a:gd name="T18" fmla="*/ 90 w 185"/>
                  <a:gd name="T19" fmla="*/ 198 h 210"/>
                  <a:gd name="T20" fmla="*/ 98 w 185"/>
                  <a:gd name="T21" fmla="*/ 210 h 210"/>
                  <a:gd name="T22" fmla="*/ 133 w 185"/>
                  <a:gd name="T23" fmla="*/ 192 h 210"/>
                  <a:gd name="T24" fmla="*/ 163 w 185"/>
                  <a:gd name="T25" fmla="*/ 168 h 210"/>
                  <a:gd name="T26" fmla="*/ 181 w 185"/>
                  <a:gd name="T27" fmla="*/ 144 h 210"/>
                  <a:gd name="T28" fmla="*/ 187 w 185"/>
                  <a:gd name="T29" fmla="*/ 114 h 210"/>
                  <a:gd name="T30" fmla="*/ 181 w 185"/>
                  <a:gd name="T31" fmla="*/ 90 h 210"/>
                  <a:gd name="T32" fmla="*/ 175 w 185"/>
                  <a:gd name="T33" fmla="*/ 66 h 210"/>
                  <a:gd name="T34" fmla="*/ 157 w 185"/>
                  <a:gd name="T35" fmla="*/ 48 h 210"/>
                  <a:gd name="T36" fmla="*/ 133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42051" name="Rectangle 67"/>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2052" name="Rectangle 68"/>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53" name="Rectangle 6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2054" name="Rectangle 7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2055" name="Rectangle 7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A48A8CB0-357A-4862-B8C8-DFCF42B4EDCE}"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xmlns:p14="http://schemas.microsoft.com/office/powerpoint/2010/main" spd="slow">
    <p:fade/>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0"/>
            <a:ext cx="4495800" cy="6858000"/>
          </a:xfrm>
          <a:prstGeom prst="rect">
            <a:avLst/>
          </a:prstGeom>
          <a:solidFill>
            <a:srgbClr val="000E26"/>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7" name="Picture 4" descr="http://archive.southcoasttoday.com/daily/05-96/05-28-96/civil.jpg"/>
          <p:cNvPicPr>
            <a:picLocks noChangeAspect="1" noChangeArrowheads="1"/>
          </p:cNvPicPr>
          <p:nvPr/>
        </p:nvPicPr>
        <p:blipFill>
          <a:blip r:embed="rId2" cstate="print"/>
          <a:srcRect l="9261" t="11905" r="7388" b="4762"/>
          <a:stretch>
            <a:fillRect/>
          </a:stretch>
        </p:blipFill>
        <p:spPr bwMode="auto">
          <a:xfrm>
            <a:off x="6248400" y="1600200"/>
            <a:ext cx="2057400" cy="2667000"/>
          </a:xfrm>
          <a:prstGeom prst="ellipse">
            <a:avLst/>
          </a:prstGeom>
          <a:noFill/>
          <a:ln w="57150">
            <a:solidFill>
              <a:srgbClr val="000308"/>
            </a:solidFill>
            <a:miter lim="800000"/>
            <a:headEnd/>
            <a:tailEnd/>
          </a:ln>
        </p:spPr>
      </p:pic>
      <p:pic>
        <p:nvPicPr>
          <p:cNvPr id="1026" name="Picture 2" descr="G:\Ch. 16 Civil War\James W. Hickson.jpg"/>
          <p:cNvPicPr>
            <a:picLocks noChangeAspect="1" noChangeArrowheads="1"/>
          </p:cNvPicPr>
          <p:nvPr/>
        </p:nvPicPr>
        <p:blipFill>
          <a:blip r:embed="rId3" cstate="print"/>
          <a:srcRect b="7192"/>
          <a:stretch>
            <a:fillRect/>
          </a:stretch>
        </p:blipFill>
        <p:spPr bwMode="auto">
          <a:xfrm>
            <a:off x="533400" y="1600200"/>
            <a:ext cx="1981200" cy="2597605"/>
          </a:xfrm>
          <a:prstGeom prst="ellipse">
            <a:avLst/>
          </a:prstGeom>
          <a:noFill/>
          <a:ln w="57150">
            <a:solidFill>
              <a:srgbClr val="000000"/>
            </a:solidFill>
          </a:ln>
        </p:spPr>
      </p:pic>
      <p:sp>
        <p:nvSpPr>
          <p:cNvPr id="10" name="Rectangle 2"/>
          <p:cNvSpPr>
            <a:spLocks noGrp="1" noChangeArrowheads="1"/>
          </p:cNvSpPr>
          <p:nvPr>
            <p:ph type="ctrTitle"/>
          </p:nvPr>
        </p:nvSpPr>
        <p:spPr>
          <a:xfrm>
            <a:off x="609600" y="-228600"/>
            <a:ext cx="7772400" cy="1470025"/>
          </a:xfrm>
        </p:spPr>
        <p:txBody>
          <a:bodyPr/>
          <a:lstStyle/>
          <a:p>
            <a:pPr eaLnBrk="1" hangingPunct="1">
              <a:defRPr/>
            </a:pPr>
            <a:r>
              <a:rPr lang="en-US" sz="6000" dirty="0" smtClean="0">
                <a:solidFill>
                  <a:srgbClr val="FF0000"/>
                </a:solidFill>
              </a:rPr>
              <a:t>“THE CIVIL WAR”</a:t>
            </a:r>
          </a:p>
        </p:txBody>
      </p:sp>
      <p:sp>
        <p:nvSpPr>
          <p:cNvPr id="11" name="Rectangle 3"/>
          <p:cNvSpPr>
            <a:spLocks noGrp="1" noChangeArrowheads="1"/>
          </p:cNvSpPr>
          <p:nvPr>
            <p:ph type="subTitle" idx="1"/>
          </p:nvPr>
        </p:nvSpPr>
        <p:spPr>
          <a:xfrm>
            <a:off x="1295400" y="990600"/>
            <a:ext cx="6400800" cy="1295400"/>
          </a:xfrm>
        </p:spPr>
        <p:txBody>
          <a:bodyPr/>
          <a:lstStyle/>
          <a:p>
            <a:pPr eaLnBrk="1" hangingPunct="1">
              <a:defRPr/>
            </a:pPr>
            <a:r>
              <a:rPr lang="en-US" sz="4000" b="1" dirty="0" smtClean="0">
                <a:solidFill>
                  <a:srgbClr val="FFFF00"/>
                </a:solidFill>
              </a:rPr>
              <a:t>A Nation Divided</a:t>
            </a:r>
          </a:p>
        </p:txBody>
      </p:sp>
      <p:pic>
        <p:nvPicPr>
          <p:cNvPr id="193538" name="Picture 2" descr="http://www.discoverclarksville.com/articles/wp-content/uploads/2009/03/civil-war-flags-300x173.gif"/>
          <p:cNvPicPr>
            <a:picLocks noChangeAspect="1" noChangeArrowheads="1"/>
          </p:cNvPicPr>
          <p:nvPr/>
        </p:nvPicPr>
        <p:blipFill>
          <a:blip r:embed="rId4" cstate="print"/>
          <a:srcRect/>
          <a:stretch>
            <a:fillRect/>
          </a:stretch>
        </p:blipFill>
        <p:spPr bwMode="auto">
          <a:xfrm>
            <a:off x="3124200" y="1828800"/>
            <a:ext cx="2642775" cy="2057400"/>
          </a:xfrm>
          <a:prstGeom prst="rect">
            <a:avLst/>
          </a:prstGeom>
          <a:noFill/>
        </p:spPr>
      </p:pic>
      <p:sp>
        <p:nvSpPr>
          <p:cNvPr id="3" name="TextBox 2"/>
          <p:cNvSpPr txBox="1"/>
          <p:nvPr/>
        </p:nvSpPr>
        <p:spPr>
          <a:xfrm>
            <a:off x="2667000" y="4410635"/>
            <a:ext cx="3810000" cy="769441"/>
          </a:xfrm>
          <a:prstGeom prst="rect">
            <a:avLst/>
          </a:prstGeom>
          <a:noFill/>
        </p:spPr>
        <p:txBody>
          <a:bodyPr wrap="square" rtlCol="0">
            <a:spAutoFit/>
          </a:bodyPr>
          <a:lstStyle/>
          <a:p>
            <a:r>
              <a:rPr lang="en-US" sz="4400" b="1" dirty="0" smtClean="0">
                <a:latin typeface="+mn-lt"/>
              </a:rPr>
              <a:t>QUOTATIONS</a:t>
            </a:r>
            <a:endParaRPr lang="en-US" sz="4400" b="1" dirty="0">
              <a:latin typeface="+mn-lt"/>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538"/>
                                        </p:tgtEl>
                                        <p:attrNameLst>
                                          <p:attrName>style.visibility</p:attrName>
                                        </p:attrNameLst>
                                      </p:cBhvr>
                                      <p:to>
                                        <p:strVal val="visible"/>
                                      </p:to>
                                    </p:set>
                                    <p:animEffect transition="in" filter="fade">
                                      <p:cBhvr>
                                        <p:cTn id="12" dur="2000"/>
                                        <p:tgtEl>
                                          <p:spTgt spid="193538"/>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0"/>
                                        <p:tgtEl>
                                          <p:spTgt spid="11">
                                            <p:txEl>
                                              <p:pRg st="0" end="0"/>
                                            </p:txEl>
                                          </p:spTgt>
                                        </p:tgtEl>
                                      </p:cBhvr>
                                    </p:animEffect>
                                  </p:childTnLst>
                                </p:cTn>
                              </p:par>
                            </p:childTnLst>
                          </p:cTn>
                        </p:par>
                        <p:par>
                          <p:cTn id="17" fill="hold">
                            <p:stCondLst>
                              <p:cond delay="7000"/>
                            </p:stCondLst>
                            <p:childTnLst>
                              <p:par>
                                <p:cTn id="18" presetID="10" presetClass="entr" presetSubtype="0" fill="hold" nodeType="afterEffect">
                                  <p:stCondLst>
                                    <p:cond delay="150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0"/>
                                        <p:tgtEl>
                                          <p:spTgt spid="1026"/>
                                        </p:tgtEl>
                                      </p:cBhvr>
                                    </p:animEffect>
                                  </p:childTnLst>
                                </p:cTn>
                              </p:par>
                            </p:childTnLst>
                          </p:cTn>
                        </p:par>
                        <p:par>
                          <p:cTn id="21" fill="hold">
                            <p:stCondLst>
                              <p:cond delay="13500"/>
                            </p:stCondLst>
                            <p:childTnLst>
                              <p:par>
                                <p:cTn id="22" presetID="10" presetClass="entr" presetSubtype="0" fill="hold" nodeType="afterEffect">
                                  <p:stCondLst>
                                    <p:cond delay="0"/>
                                  </p:stCondLst>
                                  <p:childTnLst>
                                    <p:set>
                                      <p:cBhvr>
                                        <p:cTn id="23" dur="1" fill="hold">
                                          <p:stCondLst>
                                            <p:cond delay="0"/>
                                          </p:stCondLst>
                                        </p:cTn>
                                        <p:tgtEl>
                                          <p:spTgt spid="13317"/>
                                        </p:tgtEl>
                                        <p:attrNameLst>
                                          <p:attrName>style.visibility</p:attrName>
                                        </p:attrNameLst>
                                      </p:cBhvr>
                                      <p:to>
                                        <p:strVal val="visible"/>
                                      </p:to>
                                    </p:set>
                                    <p:animEffect transition="in" filter="fade">
                                      <p:cBhvr>
                                        <p:cTn id="24" dur="2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10</a:t>
            </a:fld>
            <a:endParaRPr lang="en-US" dirty="0"/>
          </a:p>
        </p:txBody>
      </p:sp>
      <p:sp>
        <p:nvSpPr>
          <p:cNvPr id="2" name="TextBox 1"/>
          <p:cNvSpPr txBox="1"/>
          <p:nvPr/>
        </p:nvSpPr>
        <p:spPr>
          <a:xfrm>
            <a:off x="363961" y="533400"/>
            <a:ext cx="8246639" cy="3785652"/>
          </a:xfrm>
          <a:prstGeom prst="rect">
            <a:avLst/>
          </a:prstGeom>
          <a:noFill/>
        </p:spPr>
        <p:txBody>
          <a:bodyPr wrap="square" rtlCol="0">
            <a:spAutoFit/>
          </a:bodyPr>
          <a:lstStyle/>
          <a:p>
            <a:r>
              <a:rPr lang="en-US" sz="2400" dirty="0"/>
              <a:t> </a:t>
            </a:r>
          </a:p>
          <a:p>
            <a:r>
              <a:rPr lang="en-US" sz="2400" b="1" dirty="0"/>
              <a:t>“The Republicans, a new party, saw their chance and nominated Abraham Lincoln, a moderate.  His platform pledged only to </a:t>
            </a:r>
            <a:r>
              <a:rPr lang="en-US" sz="2400" b="1" u="sng" dirty="0" smtClean="0"/>
              <a:t>halt </a:t>
            </a:r>
            <a:r>
              <a:rPr lang="en-US" sz="2400" b="1" u="sng" dirty="0"/>
              <a:t>slavery’s further spread</a:t>
            </a:r>
            <a:r>
              <a:rPr lang="en-US" sz="2400" b="1" dirty="0"/>
              <a:t>.  </a:t>
            </a:r>
            <a:endParaRPr lang="en-US" sz="2400" b="1" dirty="0" smtClean="0"/>
          </a:p>
          <a:p>
            <a:r>
              <a:rPr lang="en-US" sz="2400" b="1" dirty="0" smtClean="0"/>
              <a:t>He </a:t>
            </a:r>
            <a:r>
              <a:rPr lang="en-US" sz="2400" b="1" dirty="0"/>
              <a:t>said: </a:t>
            </a:r>
            <a:endParaRPr lang="en-US" sz="2400" b="1" dirty="0" smtClean="0"/>
          </a:p>
          <a:p>
            <a:endParaRPr lang="en-US" sz="2400" b="1" dirty="0"/>
          </a:p>
          <a:p>
            <a:r>
              <a:rPr lang="en-US" sz="2400" b="1" dirty="0" smtClean="0"/>
              <a:t> </a:t>
            </a:r>
            <a:r>
              <a:rPr lang="en-US" sz="2400" b="1" dirty="0">
                <a:solidFill>
                  <a:srgbClr val="FFFF00"/>
                </a:solidFill>
              </a:rPr>
              <a:t>“</a:t>
            </a:r>
            <a:r>
              <a:rPr lang="en-US" sz="2400" b="1" i="1" dirty="0">
                <a:solidFill>
                  <a:srgbClr val="FFFF00"/>
                </a:solidFill>
              </a:rPr>
              <a:t>On that point hold firm, as with a chain of steel.  Those who deny freedom to others deserve it not for themselves and under a just God, cannot long retain it</a:t>
            </a:r>
            <a:r>
              <a:rPr lang="en-US" sz="2400" b="1" i="1" dirty="0" smtClean="0">
                <a:solidFill>
                  <a:srgbClr val="FFFF00"/>
                </a:solidFill>
              </a:rPr>
              <a:t>.”</a:t>
            </a:r>
            <a:r>
              <a:rPr lang="en-US" sz="2400" dirty="0"/>
              <a:t> </a:t>
            </a:r>
          </a:p>
        </p:txBody>
      </p:sp>
      <p:sp>
        <p:nvSpPr>
          <p:cNvPr id="6" name="TextBox 5"/>
          <p:cNvSpPr txBox="1"/>
          <p:nvPr/>
        </p:nvSpPr>
        <p:spPr>
          <a:xfrm>
            <a:off x="609600" y="4876800"/>
            <a:ext cx="5111609" cy="1200328"/>
          </a:xfrm>
          <a:prstGeom prst="rect">
            <a:avLst/>
          </a:prstGeom>
          <a:noFill/>
        </p:spPr>
        <p:txBody>
          <a:bodyPr wrap="square" rtlCol="0">
            <a:spAutoFit/>
          </a:bodyPr>
          <a:lstStyle/>
          <a:p>
            <a:r>
              <a:rPr lang="en-US" sz="2400" b="1" dirty="0" smtClean="0"/>
              <a:t>Given what Lincoln had said about slavery, why did the South not vote for him?</a:t>
            </a:r>
            <a:r>
              <a:rPr lang="en-US" sz="2400" dirty="0"/>
              <a:t> </a:t>
            </a:r>
          </a:p>
        </p:txBody>
      </p:sp>
      <p:pic>
        <p:nvPicPr>
          <p:cNvPr id="5122" name="Picture 2" descr="250px-Abraham_Lincoln_head_on_shoulders_photo_portrait"/>
          <p:cNvPicPr>
            <a:picLocks noChangeAspect="1" noChangeArrowheads="1"/>
          </p:cNvPicPr>
          <p:nvPr/>
        </p:nvPicPr>
        <p:blipFill rotWithShape="1">
          <a:blip r:embed="rId2">
            <a:extLst>
              <a:ext uri="{28A0092B-C50C-407E-A947-70E740481C1C}">
                <a14:useLocalDpi xmlns:a14="http://schemas.microsoft.com/office/drawing/2010/main" val="0"/>
              </a:ext>
            </a:extLst>
          </a:blip>
          <a:srcRect r="10304"/>
          <a:stretch/>
        </p:blipFill>
        <p:spPr bwMode="auto">
          <a:xfrm>
            <a:off x="6477000" y="4191000"/>
            <a:ext cx="1529511" cy="2242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554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3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par>
                          <p:cTn id="21" fill="hold">
                            <p:stCondLst>
                              <p:cond delay="2000"/>
                            </p:stCondLst>
                            <p:childTnLst>
                              <p:par>
                                <p:cTn id="22" presetID="10" presetClass="entr" presetSubtype="0" fill="hold" grpId="0" nodeType="after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11</a:t>
            </a:fld>
            <a:endParaRPr lang="en-US" dirty="0"/>
          </a:p>
        </p:txBody>
      </p:sp>
      <p:sp>
        <p:nvSpPr>
          <p:cNvPr id="6" name="TextBox 5"/>
          <p:cNvSpPr txBox="1"/>
          <p:nvPr/>
        </p:nvSpPr>
        <p:spPr>
          <a:xfrm>
            <a:off x="228601" y="762000"/>
            <a:ext cx="8153400" cy="3477875"/>
          </a:xfrm>
          <a:prstGeom prst="rect">
            <a:avLst/>
          </a:prstGeom>
          <a:noFill/>
        </p:spPr>
        <p:txBody>
          <a:bodyPr wrap="square" rtlCol="0">
            <a:spAutoFit/>
          </a:bodyPr>
          <a:lstStyle/>
          <a:p>
            <a:r>
              <a:rPr lang="en-US" sz="2000" b="1" dirty="0">
                <a:solidFill>
                  <a:srgbClr val="FFFF00"/>
                </a:solidFill>
              </a:rPr>
              <a:t>Shelby Foote:</a:t>
            </a:r>
            <a:r>
              <a:rPr lang="en-US" sz="2000" dirty="0">
                <a:solidFill>
                  <a:srgbClr val="FFFF00"/>
                </a:solidFill>
              </a:rPr>
              <a:t>  </a:t>
            </a:r>
            <a:r>
              <a:rPr lang="en-US" sz="2000" b="1" i="1" dirty="0"/>
              <a:t>“Southerners would have told you they were fighting for self-government.  They believed that the gathering of power in Washington was against them.  When they entered into that federation, they certainly would never have entered into it they hadn’t believed it’d be possible to get out and when the time came that they wanted to get out they thought they had every right.  Southerners saw the election of Lincoln as a sign that the Union was about to be radicalized and that they were about to be taken in directions they did not care to go.  The Abolitionist aspect of it was very strong and they figured they were about to lose what they called their ‘property’ and faced ruin.” </a:t>
            </a:r>
            <a:endParaRPr lang="en-US" sz="2000" b="1" dirty="0"/>
          </a:p>
        </p:txBody>
      </p:sp>
      <p:pic>
        <p:nvPicPr>
          <p:cNvPr id="8" name="Picture 2" descr="Shelby Fo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5800"/>
            <a:ext cx="1192530" cy="14906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5029200"/>
            <a:ext cx="3810000" cy="1015663"/>
          </a:xfrm>
          <a:prstGeom prst="rect">
            <a:avLst/>
          </a:prstGeom>
          <a:noFill/>
        </p:spPr>
        <p:txBody>
          <a:bodyPr wrap="square" rtlCol="0">
            <a:spAutoFit/>
          </a:bodyPr>
          <a:lstStyle/>
          <a:p>
            <a:r>
              <a:rPr lang="en-US" sz="2000" b="1" dirty="0" smtClean="0">
                <a:solidFill>
                  <a:srgbClr val="FFFF00"/>
                </a:solidFill>
              </a:rPr>
              <a:t>According to these words, what was the cause of the Civil War?</a:t>
            </a:r>
            <a:endParaRPr lang="en-US" sz="2000" b="1" dirty="0">
              <a:solidFill>
                <a:srgbClr val="FFFF00"/>
              </a:solidFill>
            </a:endParaRPr>
          </a:p>
        </p:txBody>
      </p:sp>
    </p:spTree>
    <p:extLst>
      <p:ext uri="{BB962C8B-B14F-4D97-AF65-F5344CB8AC3E}">
        <p14:creationId xmlns:p14="http://schemas.microsoft.com/office/powerpoint/2010/main" val="30300038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childTnLst>
                                </p:cTn>
                              </p:par>
                            </p:childTnLst>
                          </p:cTn>
                        </p:par>
                        <p:par>
                          <p:cTn id="11" fill="hold">
                            <p:stCondLst>
                              <p:cond delay="3000"/>
                            </p:stCondLst>
                            <p:childTnLst>
                              <p:par>
                                <p:cTn id="12" presetID="10" presetClass="entr" presetSubtype="0" fill="hold" grpId="0" nodeType="afterEffect">
                                  <p:stCondLst>
                                    <p:cond delay="5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12</a:t>
            </a:fld>
            <a:endParaRPr lang="en-US" dirty="0"/>
          </a:p>
        </p:txBody>
      </p:sp>
      <p:sp>
        <p:nvSpPr>
          <p:cNvPr id="6" name="TextBox 5"/>
          <p:cNvSpPr txBox="1"/>
          <p:nvPr/>
        </p:nvSpPr>
        <p:spPr>
          <a:xfrm>
            <a:off x="380999" y="914400"/>
            <a:ext cx="8467165" cy="4524315"/>
          </a:xfrm>
          <a:prstGeom prst="rect">
            <a:avLst/>
          </a:prstGeom>
          <a:noFill/>
        </p:spPr>
        <p:txBody>
          <a:bodyPr wrap="square" rtlCol="0">
            <a:spAutoFit/>
          </a:bodyPr>
          <a:lstStyle/>
          <a:p>
            <a:r>
              <a:rPr lang="en-US" sz="2400" dirty="0"/>
              <a:t> </a:t>
            </a:r>
            <a:r>
              <a:rPr lang="en-US" sz="2400" dirty="0" smtClean="0"/>
              <a:t>                                       </a:t>
            </a:r>
            <a:r>
              <a:rPr lang="en-US" sz="2400" b="1" dirty="0" smtClean="0">
                <a:solidFill>
                  <a:srgbClr val="FFFF00"/>
                </a:solidFill>
              </a:rPr>
              <a:t>In </a:t>
            </a:r>
            <a:r>
              <a:rPr lang="en-US" sz="2400" b="1" dirty="0">
                <a:solidFill>
                  <a:srgbClr val="FFFF00"/>
                </a:solidFill>
              </a:rPr>
              <a:t>speaking of the states </a:t>
            </a:r>
            <a:r>
              <a:rPr lang="en-US" sz="2400" b="1" dirty="0" smtClean="0">
                <a:solidFill>
                  <a:srgbClr val="FFFF00"/>
                </a:solidFill>
              </a:rPr>
              <a:t>that                   </a:t>
            </a:r>
            <a:endParaRPr lang="en-US" sz="2400" b="1" dirty="0" smtClean="0">
              <a:solidFill>
                <a:srgbClr val="FFFF00"/>
              </a:solidFill>
            </a:endParaRPr>
          </a:p>
          <a:p>
            <a:r>
              <a:rPr lang="en-US" sz="2400" b="1" dirty="0">
                <a:solidFill>
                  <a:srgbClr val="FFFF00"/>
                </a:solidFill>
              </a:rPr>
              <a:t> </a:t>
            </a:r>
            <a:r>
              <a:rPr lang="en-US" sz="2400" b="1" dirty="0" smtClean="0">
                <a:solidFill>
                  <a:srgbClr val="FFFF00"/>
                </a:solidFill>
              </a:rPr>
              <a:t>                                       seceded </a:t>
            </a:r>
            <a:r>
              <a:rPr lang="en-US" sz="2400" b="1" dirty="0">
                <a:solidFill>
                  <a:srgbClr val="FFFF00"/>
                </a:solidFill>
              </a:rPr>
              <a:t>from the Union, George </a:t>
            </a:r>
            <a:endParaRPr lang="en-US" sz="2400" b="1" dirty="0" smtClean="0">
              <a:solidFill>
                <a:srgbClr val="FFFF00"/>
              </a:solidFill>
            </a:endParaRPr>
          </a:p>
          <a:p>
            <a:r>
              <a:rPr lang="en-US" sz="2400" b="1" dirty="0">
                <a:solidFill>
                  <a:srgbClr val="FFFF00"/>
                </a:solidFill>
              </a:rPr>
              <a:t> </a:t>
            </a:r>
            <a:r>
              <a:rPr lang="en-US" sz="2400" b="1" dirty="0" smtClean="0">
                <a:solidFill>
                  <a:srgbClr val="FFFF00"/>
                </a:solidFill>
              </a:rPr>
              <a:t>                                       Templeton Strong </a:t>
            </a:r>
            <a:r>
              <a:rPr lang="en-US" sz="2400" b="1" dirty="0">
                <a:solidFill>
                  <a:srgbClr val="FFFF00"/>
                </a:solidFill>
              </a:rPr>
              <a:t>said: </a:t>
            </a:r>
            <a:endParaRPr lang="en-US" sz="2400" b="1" dirty="0" smtClean="0">
              <a:solidFill>
                <a:srgbClr val="FFFF00"/>
              </a:solidFill>
            </a:endParaRPr>
          </a:p>
          <a:p>
            <a:endParaRPr lang="en-US" sz="2400" dirty="0" smtClean="0"/>
          </a:p>
          <a:p>
            <a:endParaRPr lang="en-US" sz="2400" b="1" i="1" dirty="0" smtClean="0"/>
          </a:p>
          <a:p>
            <a:r>
              <a:rPr lang="en-US" sz="2400" b="1" i="1" dirty="0" smtClean="0"/>
              <a:t>“</a:t>
            </a:r>
            <a:r>
              <a:rPr lang="en-US" sz="2400" b="1" i="1" dirty="0"/>
              <a:t>The self-amputated members were diseased beyond </a:t>
            </a:r>
            <a:r>
              <a:rPr lang="en-US" sz="2400" b="1" i="1" dirty="0" smtClean="0"/>
              <a:t>immediate cure </a:t>
            </a:r>
            <a:r>
              <a:rPr lang="en-US" sz="2400" b="1" i="1" dirty="0"/>
              <a:t>and their virus will infect our system no longer</a:t>
            </a:r>
            <a:r>
              <a:rPr lang="en-US" sz="2400" b="1" i="1" dirty="0" smtClean="0"/>
              <a:t>.”</a:t>
            </a:r>
          </a:p>
          <a:p>
            <a:endParaRPr lang="en-US" sz="2400" dirty="0"/>
          </a:p>
          <a:p>
            <a:r>
              <a:rPr lang="en-US" sz="2400" b="1" dirty="0" smtClean="0">
                <a:solidFill>
                  <a:srgbClr val="FFFF00"/>
                </a:solidFill>
              </a:rPr>
              <a:t>What does such a statement do for the idea of a reconciliation between the North and South after the war?  </a:t>
            </a:r>
            <a:endParaRPr lang="en-US" sz="2400" b="1" dirty="0">
              <a:solidFill>
                <a:srgbClr val="FFFF00"/>
              </a:solidFill>
            </a:endParaRPr>
          </a:p>
        </p:txBody>
      </p:sp>
      <p:pic>
        <p:nvPicPr>
          <p:cNvPr id="11266" name="Picture 2" descr="StrongGT"/>
          <p:cNvPicPr>
            <a:picLocks noChangeAspect="1" noChangeArrowheads="1"/>
          </p:cNvPicPr>
          <p:nvPr/>
        </p:nvPicPr>
        <p:blipFill>
          <a:blip r:embed="rId2">
            <a:extLst>
              <a:ext uri="{28A0092B-C50C-407E-A947-70E740481C1C}">
                <a14:useLocalDpi xmlns:a14="http://schemas.microsoft.com/office/drawing/2010/main" val="0"/>
              </a:ext>
            </a:extLst>
          </a:blip>
          <a:srcRect l="7813" r="14063" b="31250"/>
          <a:stretch>
            <a:fillRect/>
          </a:stretch>
        </p:blipFill>
        <p:spPr bwMode="auto">
          <a:xfrm>
            <a:off x="1210565" y="609600"/>
            <a:ext cx="1594379" cy="17526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594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30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2000"/>
                                        <p:tgtEl>
                                          <p:spTgt spid="6">
                                            <p:txEl>
                                              <p:pRg st="5" end="5"/>
                                            </p:txEl>
                                          </p:spTgt>
                                        </p:tgtEl>
                                      </p:cBhvr>
                                    </p:animEffect>
                                  </p:childTnLst>
                                </p:cTn>
                              </p:par>
                            </p:childTnLst>
                          </p:cTn>
                        </p:par>
                        <p:par>
                          <p:cTn id="22" fill="hold">
                            <p:stCondLst>
                              <p:cond delay="2000"/>
                            </p:stCondLst>
                            <p:childTnLst>
                              <p:par>
                                <p:cTn id="23" presetID="10" presetClass="entr" presetSubtype="0" fill="hold" nodeType="afterEffect">
                                  <p:stCondLst>
                                    <p:cond delay="200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3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13</a:t>
            </a:fld>
            <a:endParaRPr lang="en-US" dirty="0"/>
          </a:p>
        </p:txBody>
      </p:sp>
      <p:sp>
        <p:nvSpPr>
          <p:cNvPr id="6" name="TextBox 5"/>
          <p:cNvSpPr txBox="1"/>
          <p:nvPr/>
        </p:nvSpPr>
        <p:spPr>
          <a:xfrm>
            <a:off x="2514601" y="685800"/>
            <a:ext cx="6019800" cy="5632310"/>
          </a:xfrm>
          <a:prstGeom prst="rect">
            <a:avLst/>
          </a:prstGeom>
          <a:noFill/>
        </p:spPr>
        <p:txBody>
          <a:bodyPr wrap="square" rtlCol="0">
            <a:spAutoFit/>
          </a:bodyPr>
          <a:lstStyle/>
          <a:p>
            <a:r>
              <a:rPr lang="en-US" sz="2400" b="1" dirty="0">
                <a:solidFill>
                  <a:srgbClr val="FFFF00"/>
                </a:solidFill>
              </a:rPr>
              <a:t>Speaking directly to the South, </a:t>
            </a:r>
            <a:r>
              <a:rPr lang="en-US" sz="2400" b="1" dirty="0" smtClean="0">
                <a:solidFill>
                  <a:srgbClr val="FFFF00"/>
                </a:solidFill>
              </a:rPr>
              <a:t>Lincoln </a:t>
            </a:r>
            <a:r>
              <a:rPr lang="en-US" sz="2400" b="1" dirty="0">
                <a:solidFill>
                  <a:srgbClr val="FFFF00"/>
                </a:solidFill>
              </a:rPr>
              <a:t>said: </a:t>
            </a:r>
            <a:endParaRPr lang="en-US" sz="2400" b="1" dirty="0" smtClean="0">
              <a:solidFill>
                <a:srgbClr val="FFFF00"/>
              </a:solidFill>
            </a:endParaRPr>
          </a:p>
          <a:p>
            <a:r>
              <a:rPr lang="en-US" sz="2400" b="1" dirty="0" smtClean="0">
                <a:solidFill>
                  <a:srgbClr val="FFFF00"/>
                </a:solidFill>
              </a:rPr>
              <a:t>  </a:t>
            </a:r>
            <a:endParaRPr lang="en-US" sz="2400" b="1" dirty="0" smtClean="0">
              <a:solidFill>
                <a:srgbClr val="FFFF00"/>
              </a:solidFill>
            </a:endParaRPr>
          </a:p>
          <a:p>
            <a:r>
              <a:rPr lang="en-US" sz="2400" b="1" dirty="0" smtClean="0">
                <a:solidFill>
                  <a:srgbClr val="FFFF00"/>
                </a:solidFill>
              </a:rPr>
              <a:t> </a:t>
            </a:r>
            <a:r>
              <a:rPr lang="en-US" sz="2400" b="1" i="1" dirty="0"/>
              <a:t>“…Though passion may have strained, it must not break our bonds of affection.  The mystic chords of memory, stretching from every battlefield and patriot grave, to every living heart and hearthstone all over this broad land will yet swell the chorus of the Union when again touched, as surely they will be, by the better angels of our nature.”</a:t>
            </a:r>
            <a:endParaRPr lang="en-US" sz="2400" b="1" dirty="0"/>
          </a:p>
          <a:p>
            <a:endParaRPr lang="en-US" sz="2400" dirty="0" smtClean="0"/>
          </a:p>
          <a:p>
            <a:r>
              <a:rPr lang="en-US" sz="2400" b="1" dirty="0" smtClean="0">
                <a:solidFill>
                  <a:srgbClr val="FFFF00"/>
                </a:solidFill>
              </a:rPr>
              <a:t>Please </a:t>
            </a:r>
            <a:r>
              <a:rPr lang="en-US" sz="2400" b="1" dirty="0" smtClean="0">
                <a:solidFill>
                  <a:srgbClr val="FFFF00"/>
                </a:solidFill>
              </a:rPr>
              <a:t>explain this statement</a:t>
            </a:r>
            <a:r>
              <a:rPr lang="en-US" sz="2400" b="1" dirty="0" smtClean="0">
                <a:solidFill>
                  <a:srgbClr val="FFFF00"/>
                </a:solidFill>
              </a:rPr>
              <a:t>.</a:t>
            </a:r>
            <a:endParaRPr lang="en-US" sz="2400" dirty="0"/>
          </a:p>
          <a:p>
            <a:r>
              <a:rPr lang="en-US" sz="2400" b="1" dirty="0" smtClean="0">
                <a:solidFill>
                  <a:srgbClr val="FFFF00"/>
                </a:solidFill>
              </a:rPr>
              <a:t>  </a:t>
            </a:r>
            <a:endParaRPr lang="en-US" sz="2400" b="1" dirty="0">
              <a:solidFill>
                <a:srgbClr val="FFFF00"/>
              </a:solidFill>
            </a:endParaRPr>
          </a:p>
        </p:txBody>
      </p:sp>
      <p:pic>
        <p:nvPicPr>
          <p:cNvPr id="7" name="Picture 2" descr="250px-Abraham_Lincoln_head_on_shoulders_photo_portrait"/>
          <p:cNvPicPr>
            <a:picLocks noChangeAspect="1" noChangeArrowheads="1"/>
          </p:cNvPicPr>
          <p:nvPr/>
        </p:nvPicPr>
        <p:blipFill rotWithShape="1">
          <a:blip r:embed="rId2">
            <a:extLst>
              <a:ext uri="{28A0092B-C50C-407E-A947-70E740481C1C}">
                <a14:useLocalDpi xmlns:a14="http://schemas.microsoft.com/office/drawing/2010/main" val="0"/>
              </a:ext>
            </a:extLst>
          </a:blip>
          <a:srcRect r="10304"/>
          <a:stretch/>
        </p:blipFill>
        <p:spPr bwMode="auto">
          <a:xfrm>
            <a:off x="381000" y="1676400"/>
            <a:ext cx="2062911" cy="3024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568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0" presetClass="entr" presetSubtype="0" fill="hold" nodeType="withEffect">
                                  <p:stCondLst>
                                    <p:cond delay="2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15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3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2</a:t>
            </a:fld>
            <a:endParaRPr lang="en-US" dirty="0"/>
          </a:p>
        </p:txBody>
      </p:sp>
      <p:sp>
        <p:nvSpPr>
          <p:cNvPr id="2" name="TextBox 1"/>
          <p:cNvSpPr txBox="1"/>
          <p:nvPr/>
        </p:nvSpPr>
        <p:spPr>
          <a:xfrm>
            <a:off x="421341" y="457200"/>
            <a:ext cx="8077200" cy="4524315"/>
          </a:xfrm>
          <a:prstGeom prst="rect">
            <a:avLst/>
          </a:prstGeom>
          <a:noFill/>
        </p:spPr>
        <p:txBody>
          <a:bodyPr wrap="square" rtlCol="0">
            <a:spAutoFit/>
          </a:bodyPr>
          <a:lstStyle/>
          <a:p>
            <a:r>
              <a:rPr lang="en-US" sz="2400" b="1" dirty="0" smtClean="0">
                <a:solidFill>
                  <a:srgbClr val="FFFF00"/>
                </a:solidFill>
                <a:latin typeface="+mn-lt"/>
              </a:rPr>
              <a:t>Please </a:t>
            </a:r>
            <a:r>
              <a:rPr lang="en-US" sz="2400" b="1" dirty="0">
                <a:solidFill>
                  <a:srgbClr val="FFFF00"/>
                </a:solidFill>
                <a:latin typeface="+mn-lt"/>
              </a:rPr>
              <a:t>think about and </a:t>
            </a:r>
            <a:r>
              <a:rPr lang="en-US" sz="2400" b="1" dirty="0" smtClean="0">
                <a:solidFill>
                  <a:srgbClr val="FFFF00"/>
                </a:solidFill>
                <a:latin typeface="+mn-lt"/>
              </a:rPr>
              <a:t>interpret </a:t>
            </a:r>
            <a:r>
              <a:rPr lang="en-US" sz="2400" b="1" dirty="0">
                <a:solidFill>
                  <a:srgbClr val="FFFF00"/>
                </a:solidFill>
                <a:latin typeface="+mn-lt"/>
              </a:rPr>
              <a:t>the following quotation </a:t>
            </a:r>
            <a:r>
              <a:rPr lang="en-US" sz="2400" b="1" dirty="0" smtClean="0">
                <a:solidFill>
                  <a:srgbClr val="FFFF00"/>
                </a:solidFill>
                <a:latin typeface="+mn-lt"/>
              </a:rPr>
              <a:t>in</a:t>
            </a:r>
            <a:r>
              <a:rPr lang="en-US" sz="2400" b="1" dirty="0" smtClean="0">
                <a:solidFill>
                  <a:srgbClr val="FFFF00"/>
                </a:solidFill>
                <a:latin typeface="+mn-lt"/>
              </a:rPr>
              <a:t> your </a:t>
            </a:r>
            <a:r>
              <a:rPr lang="en-US" sz="2400" b="1" dirty="0">
                <a:solidFill>
                  <a:srgbClr val="FFFF00"/>
                </a:solidFill>
                <a:latin typeface="+mn-lt"/>
              </a:rPr>
              <a:t>own words:</a:t>
            </a:r>
          </a:p>
          <a:p>
            <a:endParaRPr lang="en-US" sz="2400" b="1" i="1" dirty="0" smtClean="0">
              <a:latin typeface="+mn-lt"/>
            </a:endParaRPr>
          </a:p>
          <a:p>
            <a:endParaRPr lang="en-US" sz="2400" b="1" i="1" dirty="0" smtClean="0">
              <a:latin typeface="+mn-lt"/>
            </a:endParaRPr>
          </a:p>
          <a:p>
            <a:r>
              <a:rPr lang="en-US" sz="2400" b="1" i="1" dirty="0" smtClean="0">
                <a:latin typeface="+mn-lt"/>
              </a:rPr>
              <a:t>“</a:t>
            </a:r>
            <a:r>
              <a:rPr lang="en-US" sz="2400" b="1" i="1" dirty="0">
                <a:latin typeface="+mn-lt"/>
              </a:rPr>
              <a:t>We have shared the incommunicable experience of war.  We have felt, we still feel the passion of life to its top.  In our youths our hearts were touched with fire.”</a:t>
            </a:r>
            <a:endParaRPr lang="en-US" sz="2400" b="1" dirty="0">
              <a:latin typeface="+mn-lt"/>
            </a:endParaRPr>
          </a:p>
          <a:p>
            <a:r>
              <a:rPr lang="en-US" sz="2400" b="1" dirty="0">
                <a:latin typeface="+mn-lt"/>
              </a:rPr>
              <a:t>                                                                                        </a:t>
            </a:r>
            <a:endParaRPr lang="en-US" sz="2400" b="1" dirty="0" smtClean="0">
              <a:latin typeface="+mn-lt"/>
            </a:endParaRPr>
          </a:p>
          <a:p>
            <a:r>
              <a:rPr lang="en-US" sz="2400" b="1" dirty="0" smtClean="0"/>
              <a:t>-</a:t>
            </a:r>
            <a:r>
              <a:rPr lang="en-US" sz="2400" b="1" dirty="0"/>
              <a:t>Oliver Wendell Holmes</a:t>
            </a:r>
          </a:p>
          <a:p>
            <a:r>
              <a:rPr lang="en-US" sz="2400" dirty="0"/>
              <a:t> </a:t>
            </a:r>
          </a:p>
          <a:p>
            <a:r>
              <a:rPr lang="en-US" sz="2400" dirty="0"/>
              <a:t> </a:t>
            </a:r>
          </a:p>
          <a:p>
            <a:r>
              <a:rPr lang="en-US" sz="2400" dirty="0"/>
              <a:t> </a:t>
            </a:r>
          </a:p>
        </p:txBody>
      </p:sp>
      <p:pic>
        <p:nvPicPr>
          <p:cNvPr id="1026" name="Picture 2" descr="Oliver Wendell Hol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657600"/>
            <a:ext cx="1885297" cy="24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67879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3000"/>
                                        <p:tgtEl>
                                          <p:spTgt spid="2">
                                            <p:txEl>
                                              <p:pRg st="5" end="5"/>
                                            </p:txEl>
                                          </p:spTgt>
                                        </p:tgtEl>
                                      </p:cBhvr>
                                    </p:animEffect>
                                  </p:childTnLst>
                                </p:cTn>
                              </p:par>
                              <p:par>
                                <p:cTn id="17" presetID="10" presetClass="entr" presetSubtype="0" fill="hold" nodeType="withEffect">
                                  <p:stCondLst>
                                    <p:cond delay="3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3</a:t>
            </a:fld>
            <a:endParaRPr lang="en-US" dirty="0"/>
          </a:p>
        </p:txBody>
      </p:sp>
      <p:sp>
        <p:nvSpPr>
          <p:cNvPr id="2" name="TextBox 1"/>
          <p:cNvSpPr txBox="1"/>
          <p:nvPr/>
        </p:nvSpPr>
        <p:spPr>
          <a:xfrm>
            <a:off x="533400" y="1905000"/>
            <a:ext cx="8077200" cy="3416320"/>
          </a:xfrm>
          <a:prstGeom prst="rect">
            <a:avLst/>
          </a:prstGeom>
          <a:noFill/>
        </p:spPr>
        <p:txBody>
          <a:bodyPr wrap="square" rtlCol="0">
            <a:spAutoFit/>
          </a:bodyPr>
          <a:lstStyle/>
          <a:p>
            <a:r>
              <a:rPr lang="en-US" sz="2400" b="1" i="1" dirty="0"/>
              <a:t>“Between 1861 and 1865 Americans made war on each other and killed each other in great numbers, if only to become the kind of country that could no longer conceive how that was possible.”</a:t>
            </a:r>
            <a:r>
              <a:rPr lang="en-US" sz="2400" b="1" dirty="0"/>
              <a:t>  </a:t>
            </a:r>
            <a:endParaRPr lang="en-US" sz="2400" b="1" dirty="0" smtClean="0"/>
          </a:p>
          <a:p>
            <a:endParaRPr lang="en-US" sz="2400" b="1" dirty="0"/>
          </a:p>
          <a:p>
            <a:r>
              <a:rPr lang="en-US" sz="2400" b="1" dirty="0" smtClean="0">
                <a:solidFill>
                  <a:srgbClr val="FFFF00"/>
                </a:solidFill>
              </a:rPr>
              <a:t>What </a:t>
            </a:r>
            <a:r>
              <a:rPr lang="en-US" sz="2400" b="1" dirty="0" smtClean="0">
                <a:solidFill>
                  <a:srgbClr val="FFFF00"/>
                </a:solidFill>
              </a:rPr>
              <a:t>are </a:t>
            </a:r>
            <a:r>
              <a:rPr lang="en-US" sz="2400" b="1" dirty="0" smtClean="0">
                <a:solidFill>
                  <a:srgbClr val="FFFF00"/>
                </a:solidFill>
              </a:rPr>
              <a:t>these </a:t>
            </a:r>
            <a:r>
              <a:rPr lang="en-US" sz="2400" b="1" dirty="0" err="1" smtClean="0">
                <a:solidFill>
                  <a:srgbClr val="FFFF00"/>
                </a:solidFill>
              </a:rPr>
              <a:t>wordsintending</a:t>
            </a:r>
            <a:r>
              <a:rPr lang="en-US" sz="2400" b="1" dirty="0" smtClean="0">
                <a:solidFill>
                  <a:srgbClr val="FFFF00"/>
                </a:solidFill>
              </a:rPr>
              <a:t> to communicate?</a:t>
            </a:r>
            <a:endParaRPr lang="en-US" sz="2400" b="1" dirty="0">
              <a:solidFill>
                <a:srgbClr val="FFFF00"/>
              </a:solidFill>
            </a:endParaRPr>
          </a:p>
          <a:p>
            <a:r>
              <a:rPr lang="en-US" sz="2400" dirty="0"/>
              <a:t> </a:t>
            </a:r>
          </a:p>
          <a:p>
            <a:r>
              <a:rPr lang="en-US" sz="2400" dirty="0"/>
              <a:t> </a:t>
            </a:r>
          </a:p>
          <a:p>
            <a:r>
              <a:rPr lang="en-US" sz="2400" dirty="0"/>
              <a:t> </a:t>
            </a:r>
          </a:p>
        </p:txBody>
      </p:sp>
    </p:spTree>
    <p:extLst>
      <p:ext uri="{BB962C8B-B14F-4D97-AF65-F5344CB8AC3E}">
        <p14:creationId xmlns:p14="http://schemas.microsoft.com/office/powerpoint/2010/main" val="16199516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4</a:t>
            </a:fld>
            <a:endParaRPr lang="en-US" dirty="0"/>
          </a:p>
        </p:txBody>
      </p:sp>
      <p:sp>
        <p:nvSpPr>
          <p:cNvPr id="2" name="TextBox 1"/>
          <p:cNvSpPr txBox="1"/>
          <p:nvPr/>
        </p:nvSpPr>
        <p:spPr>
          <a:xfrm>
            <a:off x="398929" y="762000"/>
            <a:ext cx="8077200" cy="5632311"/>
          </a:xfrm>
          <a:prstGeom prst="rect">
            <a:avLst/>
          </a:prstGeom>
          <a:noFill/>
        </p:spPr>
        <p:txBody>
          <a:bodyPr wrap="square" rtlCol="0">
            <a:spAutoFit/>
          </a:bodyPr>
          <a:lstStyle/>
          <a:p>
            <a:r>
              <a:rPr lang="en-US" sz="2400" i="1" dirty="0"/>
              <a:t> </a:t>
            </a:r>
            <a:r>
              <a:rPr lang="en-US" sz="2400" b="1" i="1" dirty="0"/>
              <a:t>“What began as a bitter dispute over union and states’ rights ended as a struggle over the meaning of freedom in America.”</a:t>
            </a:r>
            <a:endParaRPr lang="en-US" sz="2400" b="1" dirty="0"/>
          </a:p>
          <a:p>
            <a:r>
              <a:rPr lang="en-US" sz="2400" dirty="0"/>
              <a:t> </a:t>
            </a:r>
          </a:p>
          <a:p>
            <a:r>
              <a:rPr lang="en-US" sz="2400" b="1" dirty="0" smtClean="0">
                <a:solidFill>
                  <a:srgbClr val="FFFF00"/>
                </a:solidFill>
              </a:rPr>
              <a:t>“…</a:t>
            </a:r>
            <a:r>
              <a:rPr lang="en-US" sz="2400" b="1" dirty="0">
                <a:solidFill>
                  <a:srgbClr val="FFFF00"/>
                </a:solidFill>
              </a:rPr>
              <a:t>the meaning of freedom….”  There’s more to these words than there seems to be.  There are two ways to look at this.  The first is: What is the meaning of freedom?  The second is:  What does freedom mean?   Think for a bit.  Does the way someone applies the meaning for himself always match the way he applies it to other people?  Write something </a:t>
            </a:r>
            <a:r>
              <a:rPr lang="en-US" sz="2400" b="1" dirty="0" smtClean="0">
                <a:solidFill>
                  <a:srgbClr val="FFFF00"/>
                </a:solidFill>
              </a:rPr>
              <a:t>about </a:t>
            </a:r>
            <a:r>
              <a:rPr lang="en-US" sz="2400" b="1" dirty="0">
                <a:solidFill>
                  <a:srgbClr val="FFFF00"/>
                </a:solidFill>
              </a:rPr>
              <a:t>the meaning of the </a:t>
            </a:r>
            <a:r>
              <a:rPr lang="en-US" sz="2400" b="1" dirty="0" smtClean="0">
                <a:solidFill>
                  <a:srgbClr val="FFFF00"/>
                </a:solidFill>
              </a:rPr>
              <a:t>word “freedom”?</a:t>
            </a:r>
            <a:r>
              <a:rPr lang="en-US" sz="2400" dirty="0" smtClean="0">
                <a:solidFill>
                  <a:srgbClr val="FFFF00"/>
                </a:solidFill>
              </a:rPr>
              <a:t> </a:t>
            </a:r>
            <a:r>
              <a:rPr lang="en-US" sz="2400" b="1" i="1" dirty="0" smtClean="0">
                <a:solidFill>
                  <a:srgbClr val="FFFF00"/>
                </a:solidFill>
              </a:rPr>
              <a:t>“</a:t>
            </a:r>
            <a:endParaRPr lang="en-US" sz="2400" dirty="0">
              <a:solidFill>
                <a:srgbClr val="FFFF00"/>
              </a:solidFill>
            </a:endParaRPr>
          </a:p>
          <a:p>
            <a:r>
              <a:rPr lang="en-US" sz="2400" dirty="0"/>
              <a:t> </a:t>
            </a:r>
          </a:p>
          <a:p>
            <a:r>
              <a:rPr lang="en-US" sz="2400" dirty="0"/>
              <a:t> </a:t>
            </a:r>
          </a:p>
          <a:p>
            <a:r>
              <a:rPr lang="en-US" sz="2400" dirty="0"/>
              <a:t> </a:t>
            </a:r>
          </a:p>
        </p:txBody>
      </p:sp>
    </p:spTree>
    <p:extLst>
      <p:ext uri="{BB962C8B-B14F-4D97-AF65-F5344CB8AC3E}">
        <p14:creationId xmlns:p14="http://schemas.microsoft.com/office/powerpoint/2010/main" val="18647658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4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5</a:t>
            </a:fld>
            <a:endParaRPr lang="en-US" dirty="0"/>
          </a:p>
        </p:txBody>
      </p:sp>
      <p:sp>
        <p:nvSpPr>
          <p:cNvPr id="2" name="TextBox 1"/>
          <p:cNvSpPr txBox="1"/>
          <p:nvPr/>
        </p:nvSpPr>
        <p:spPr>
          <a:xfrm>
            <a:off x="398929" y="762000"/>
            <a:ext cx="8077200" cy="4893647"/>
          </a:xfrm>
          <a:prstGeom prst="rect">
            <a:avLst/>
          </a:prstGeom>
          <a:noFill/>
        </p:spPr>
        <p:txBody>
          <a:bodyPr wrap="square" rtlCol="0">
            <a:spAutoFit/>
          </a:bodyPr>
          <a:lstStyle/>
          <a:p>
            <a:r>
              <a:rPr lang="en-US" sz="2400" b="1" dirty="0"/>
              <a:t>Shelby Foote: </a:t>
            </a:r>
            <a:r>
              <a:rPr lang="en-US" sz="2400" b="1" i="1" dirty="0"/>
              <a:t>“The Civil War defined us as what we are and opened us to being what we became—good and bad things, and it is very necessary if you’re going to understand the American character in the 20</a:t>
            </a:r>
            <a:r>
              <a:rPr lang="en-US" sz="2400" b="1" i="1" baseline="30000" dirty="0"/>
              <a:t>th</a:t>
            </a:r>
            <a:r>
              <a:rPr lang="en-US" sz="2400" b="1" i="1" dirty="0"/>
              <a:t> century to learn about this enormous catastrophe of the mid-19</a:t>
            </a:r>
            <a:r>
              <a:rPr lang="en-US" sz="2400" b="1" i="1" baseline="30000" dirty="0"/>
              <a:t>th</a:t>
            </a:r>
            <a:r>
              <a:rPr lang="en-US" sz="2400" b="1" i="1" dirty="0"/>
              <a:t> century.  It was the crossroads of our being and it was a </a:t>
            </a:r>
            <a:r>
              <a:rPr lang="en-US" sz="2400" b="1" i="1" dirty="0" err="1"/>
              <a:t>helluva</a:t>
            </a:r>
            <a:r>
              <a:rPr lang="en-US" sz="2400" b="1" i="1" dirty="0"/>
              <a:t> crossroads</a:t>
            </a:r>
            <a:r>
              <a:rPr lang="en-US" sz="2400" b="1" i="1" dirty="0" smtClean="0"/>
              <a:t>.”</a:t>
            </a:r>
            <a:endParaRPr lang="en-US" sz="2400" b="1" dirty="0"/>
          </a:p>
          <a:p>
            <a:r>
              <a:rPr lang="en-US" sz="2400" dirty="0"/>
              <a:t> </a:t>
            </a:r>
          </a:p>
          <a:p>
            <a:r>
              <a:rPr lang="en-US" sz="2400" b="1" dirty="0" smtClean="0">
                <a:solidFill>
                  <a:srgbClr val="FFFF00"/>
                </a:solidFill>
              </a:rPr>
              <a:t>What </a:t>
            </a:r>
            <a:r>
              <a:rPr lang="en-US" sz="2400" b="1" dirty="0">
                <a:solidFill>
                  <a:srgbClr val="FFFF00"/>
                </a:solidFill>
              </a:rPr>
              <a:t>is he talking about?  What are the good and bad that can come out of a war?</a:t>
            </a:r>
          </a:p>
          <a:p>
            <a:r>
              <a:rPr lang="en-US" sz="2400" dirty="0"/>
              <a:t> </a:t>
            </a:r>
          </a:p>
          <a:p>
            <a:r>
              <a:rPr lang="en-US" sz="2400" dirty="0"/>
              <a:t> </a:t>
            </a:r>
          </a:p>
          <a:p>
            <a:r>
              <a:rPr lang="en-US" sz="2400" dirty="0"/>
              <a:t> </a:t>
            </a:r>
          </a:p>
        </p:txBody>
      </p:sp>
      <p:pic>
        <p:nvPicPr>
          <p:cNvPr id="2050" name="Picture 2" descr="Shelby Fo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00538"/>
            <a:ext cx="1828800" cy="2286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045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0"/>
                                        <p:tgtEl>
                                          <p:spTgt spid="2050"/>
                                        </p:tgtEl>
                                      </p:cBhvr>
                                    </p:animEffect>
                                  </p:childTnLst>
                                </p:cTn>
                              </p:par>
                            </p:childTnLst>
                          </p:cTn>
                        </p:par>
                        <p:par>
                          <p:cTn id="11" fill="hold">
                            <p:stCondLst>
                              <p:cond delay="5000"/>
                            </p:stCondLst>
                            <p:childTnLst>
                              <p:par>
                                <p:cTn id="12" presetID="10" presetClass="entr" presetSubtype="0" fill="hold" nodeType="afterEffect">
                                  <p:stCondLst>
                                    <p:cond delay="30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6</a:t>
            </a:fld>
            <a:endParaRPr lang="en-US" dirty="0"/>
          </a:p>
        </p:txBody>
      </p:sp>
      <p:sp>
        <p:nvSpPr>
          <p:cNvPr id="2" name="TextBox 1"/>
          <p:cNvSpPr txBox="1"/>
          <p:nvPr/>
        </p:nvSpPr>
        <p:spPr>
          <a:xfrm>
            <a:off x="398929" y="304800"/>
            <a:ext cx="6154271" cy="6247863"/>
          </a:xfrm>
          <a:prstGeom prst="rect">
            <a:avLst/>
          </a:prstGeom>
          <a:noFill/>
        </p:spPr>
        <p:txBody>
          <a:bodyPr wrap="square" rtlCol="0">
            <a:spAutoFit/>
          </a:bodyPr>
          <a:lstStyle/>
          <a:p>
            <a:r>
              <a:rPr lang="en-US" sz="2400" b="1" dirty="0">
                <a:solidFill>
                  <a:srgbClr val="FFFF00"/>
                </a:solidFill>
              </a:rPr>
              <a:t>The following quotation is very profound (deeply thought out). </a:t>
            </a:r>
            <a:r>
              <a:rPr lang="en-US" sz="2400" b="1" dirty="0" smtClean="0">
                <a:solidFill>
                  <a:srgbClr val="FFFF00"/>
                </a:solidFill>
              </a:rPr>
              <a:t> Translate </a:t>
            </a:r>
            <a:r>
              <a:rPr lang="en-US" sz="2400" b="1" dirty="0">
                <a:solidFill>
                  <a:srgbClr val="FFFF00"/>
                </a:solidFill>
              </a:rPr>
              <a:t>it into your own words:</a:t>
            </a:r>
            <a:endParaRPr lang="en-US" sz="2400" dirty="0">
              <a:solidFill>
                <a:srgbClr val="FFFF00"/>
              </a:solidFill>
            </a:endParaRPr>
          </a:p>
          <a:p>
            <a:endParaRPr lang="en-US" sz="2400" dirty="0" smtClean="0"/>
          </a:p>
          <a:p>
            <a:r>
              <a:rPr lang="en-US" sz="2400" dirty="0" smtClean="0"/>
              <a:t> </a:t>
            </a:r>
            <a:r>
              <a:rPr lang="en-US" sz="2400" b="1" i="1" dirty="0"/>
              <a:t>“Whence shall we expect the approach of danger?  Shall some trans-Atlantic giant step the earth and crush us at a blow?  Never. All the armies of Europe and Asia could not by force take a drink from the Ohio River or make a track on the Blue Ridge in the trial of a thousand years.  If destruction be our lot, we must ourselves be its author and finisher.  As a nation of free men, we will live forever or die by suicide.”</a:t>
            </a:r>
            <a:r>
              <a:rPr lang="en-US" sz="2400" b="1" dirty="0"/>
              <a:t> </a:t>
            </a:r>
            <a:endParaRPr lang="en-US" sz="2400" b="1" dirty="0" smtClean="0"/>
          </a:p>
          <a:p>
            <a:r>
              <a:rPr lang="en-US" sz="1600" b="1" dirty="0"/>
              <a:t> </a:t>
            </a:r>
            <a:r>
              <a:rPr lang="en-US" sz="1600" b="1" dirty="0" smtClean="0"/>
              <a:t>                                                               --Abraham </a:t>
            </a:r>
            <a:r>
              <a:rPr lang="en-US" sz="1600" b="1" dirty="0"/>
              <a:t>Lincoln  </a:t>
            </a:r>
          </a:p>
          <a:p>
            <a:r>
              <a:rPr lang="en-US" sz="2400" dirty="0"/>
              <a:t> </a:t>
            </a:r>
          </a:p>
        </p:txBody>
      </p:sp>
      <p:pic>
        <p:nvPicPr>
          <p:cNvPr id="6" name="Picture 2" descr="250px-Abraham_Lincoln_head_on_shoulders_photo_portrait"/>
          <p:cNvPicPr>
            <a:picLocks noChangeAspect="1" noChangeArrowheads="1"/>
          </p:cNvPicPr>
          <p:nvPr/>
        </p:nvPicPr>
        <p:blipFill rotWithShape="1">
          <a:blip r:embed="rId2">
            <a:extLst>
              <a:ext uri="{28A0092B-C50C-407E-A947-70E740481C1C}">
                <a14:useLocalDpi xmlns:a14="http://schemas.microsoft.com/office/drawing/2010/main" val="0"/>
              </a:ext>
            </a:extLst>
          </a:blip>
          <a:srcRect r="10304"/>
          <a:stretch/>
        </p:blipFill>
        <p:spPr bwMode="auto">
          <a:xfrm>
            <a:off x="6858000" y="2133600"/>
            <a:ext cx="1529511" cy="2242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665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30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7</a:t>
            </a:fld>
            <a:endParaRPr lang="en-US" dirty="0"/>
          </a:p>
        </p:txBody>
      </p:sp>
      <p:sp>
        <p:nvSpPr>
          <p:cNvPr id="2" name="TextBox 1"/>
          <p:cNvSpPr txBox="1"/>
          <p:nvPr/>
        </p:nvSpPr>
        <p:spPr>
          <a:xfrm>
            <a:off x="2667000" y="304800"/>
            <a:ext cx="6306671" cy="6040115"/>
          </a:xfrm>
          <a:prstGeom prst="rect">
            <a:avLst/>
          </a:prstGeom>
          <a:noFill/>
        </p:spPr>
        <p:txBody>
          <a:bodyPr wrap="square" rtlCol="0">
            <a:spAutoFit/>
          </a:bodyPr>
          <a:lstStyle/>
          <a:p>
            <a:r>
              <a:rPr lang="en-US" sz="2000" b="1" dirty="0">
                <a:solidFill>
                  <a:srgbClr val="FFFF00"/>
                </a:solidFill>
                <a:latin typeface="+mn-lt"/>
              </a:rPr>
              <a:t>The word “irony” means using words to suggest the opposite of what they “seem” to mean.  Frederick Douglass had this to say about America:</a:t>
            </a:r>
          </a:p>
          <a:p>
            <a:r>
              <a:rPr lang="en-US" sz="1050" dirty="0">
                <a:latin typeface="+mn-lt"/>
              </a:rPr>
              <a:t> </a:t>
            </a:r>
          </a:p>
          <a:p>
            <a:endParaRPr lang="en-US" sz="2000" b="1" i="1" dirty="0" smtClean="0">
              <a:latin typeface="+mn-lt"/>
            </a:endParaRPr>
          </a:p>
          <a:p>
            <a:r>
              <a:rPr lang="en-US" sz="2000" b="1" i="1" dirty="0" smtClean="0">
                <a:latin typeface="+mn-lt"/>
              </a:rPr>
              <a:t>“</a:t>
            </a:r>
            <a:r>
              <a:rPr lang="en-US" sz="2000" b="1" i="1" dirty="0">
                <a:latin typeface="+mn-lt"/>
              </a:rPr>
              <a:t>In thinking of America I sometimes find myself admiring her bright blue sky, her grand old woods, her fertile fields, her beautiful rivers, her mighty lakes and star-crowned mountains.  But my rapture was soon checked when I remember that all is cursed with the infernal spirit of slaveholding and wrong. When I remember that with the waters of her noblest rivers, the tears of my brethren are borne to the ocean, disregarded and forgotten.  That her most fertile fields drink daily of the warm blood of my outraged sisters.  I am filled with unutterable loathing.”</a:t>
            </a:r>
            <a:endParaRPr lang="en-US" sz="2000" b="1" dirty="0">
              <a:latin typeface="+mn-lt"/>
            </a:endParaRPr>
          </a:p>
          <a:p>
            <a:r>
              <a:rPr lang="en-US" sz="2400" b="1" dirty="0">
                <a:latin typeface="+mn-lt"/>
              </a:rPr>
              <a:t>                                                                                                              </a:t>
            </a:r>
            <a:endParaRPr lang="en-US" sz="2400" dirty="0">
              <a:latin typeface="+mn-lt"/>
            </a:endParaRPr>
          </a:p>
          <a:p>
            <a:r>
              <a:rPr lang="en-US" sz="2400" b="1" dirty="0" smtClean="0">
                <a:solidFill>
                  <a:srgbClr val="FFFF00"/>
                </a:solidFill>
                <a:latin typeface="+mn-lt"/>
              </a:rPr>
              <a:t> </a:t>
            </a:r>
            <a:r>
              <a:rPr lang="en-US" sz="2400" b="1" dirty="0" smtClean="0">
                <a:solidFill>
                  <a:srgbClr val="FFFF00"/>
                </a:solidFill>
                <a:latin typeface="+mn-lt"/>
              </a:rPr>
              <a:t>Explain </a:t>
            </a:r>
            <a:r>
              <a:rPr lang="en-US" sz="2400" b="1" dirty="0">
                <a:solidFill>
                  <a:srgbClr val="FFFF00"/>
                </a:solidFill>
                <a:latin typeface="+mn-lt"/>
              </a:rPr>
              <a:t>the irony in his </a:t>
            </a:r>
            <a:r>
              <a:rPr lang="en-US" sz="2400" b="1" dirty="0" smtClean="0">
                <a:solidFill>
                  <a:srgbClr val="FFFF00"/>
                </a:solidFill>
                <a:latin typeface="+mn-lt"/>
              </a:rPr>
              <a:t>words </a:t>
            </a:r>
            <a:r>
              <a:rPr lang="en-US" sz="2400" b="1" dirty="0">
                <a:solidFill>
                  <a:srgbClr val="FFFF00"/>
                </a:solidFill>
                <a:latin typeface="+mn-lt"/>
              </a:rPr>
              <a:t>and then </a:t>
            </a:r>
            <a:r>
              <a:rPr lang="en-US" sz="2400" b="1" dirty="0" smtClean="0">
                <a:solidFill>
                  <a:srgbClr val="FFFF00"/>
                </a:solidFill>
                <a:latin typeface="+mn-lt"/>
              </a:rPr>
              <a:t>express</a:t>
            </a:r>
            <a:r>
              <a:rPr lang="en-US" sz="2400" b="1" dirty="0" smtClean="0">
                <a:solidFill>
                  <a:srgbClr val="FFFF00"/>
                </a:solidFill>
                <a:latin typeface="+mn-lt"/>
              </a:rPr>
              <a:t> </a:t>
            </a:r>
            <a:endParaRPr lang="en-US" sz="2400" b="1" dirty="0" smtClean="0">
              <a:solidFill>
                <a:srgbClr val="FFFF00"/>
              </a:solidFill>
              <a:latin typeface="+mn-lt"/>
            </a:endParaRPr>
          </a:p>
          <a:p>
            <a:r>
              <a:rPr lang="en-US" sz="2400" b="1" dirty="0" smtClean="0">
                <a:solidFill>
                  <a:srgbClr val="FFFF00"/>
                </a:solidFill>
                <a:latin typeface="+mn-lt"/>
              </a:rPr>
              <a:t> </a:t>
            </a:r>
            <a:r>
              <a:rPr lang="en-US" sz="2400" b="1" dirty="0" smtClean="0">
                <a:solidFill>
                  <a:srgbClr val="FFFF00"/>
                </a:solidFill>
                <a:latin typeface="+mn-lt"/>
              </a:rPr>
              <a:t>your </a:t>
            </a:r>
            <a:r>
              <a:rPr lang="en-US" sz="2400" b="1" dirty="0">
                <a:solidFill>
                  <a:srgbClr val="FFFF00"/>
                </a:solidFill>
                <a:latin typeface="+mn-lt"/>
              </a:rPr>
              <a:t>opinion about what he said.</a:t>
            </a:r>
          </a:p>
          <a:p>
            <a:r>
              <a:rPr lang="en-US" sz="2400" dirty="0"/>
              <a:t> </a:t>
            </a:r>
          </a:p>
        </p:txBody>
      </p:sp>
      <p:pic>
        <p:nvPicPr>
          <p:cNvPr id="3074" name="Picture 2" descr="Dougla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2209800" cy="252048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279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3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3000"/>
                                        <p:tgtEl>
                                          <p:spTgt spid="2">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150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3000"/>
                                        <p:tgtEl>
                                          <p:spTgt spid="2">
                                            <p:txEl>
                                              <p:pRg st="5" end="5"/>
                                            </p:txEl>
                                          </p:spTgt>
                                        </p:tgtEl>
                                      </p:cBhvr>
                                    </p:animEffect>
                                  </p:childTnLst>
                                </p:cTn>
                              </p:par>
                              <p:par>
                                <p:cTn id="20" presetID="10" presetClass="entr" presetSubtype="0" fill="hold" nodeType="withEffect">
                                  <p:stCondLst>
                                    <p:cond delay="150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8</a:t>
            </a:fld>
            <a:endParaRPr lang="en-US" dirty="0"/>
          </a:p>
        </p:txBody>
      </p:sp>
      <p:sp>
        <p:nvSpPr>
          <p:cNvPr id="2" name="TextBox 1"/>
          <p:cNvSpPr txBox="1"/>
          <p:nvPr/>
        </p:nvSpPr>
        <p:spPr>
          <a:xfrm>
            <a:off x="533400" y="381000"/>
            <a:ext cx="8229600" cy="4154983"/>
          </a:xfrm>
          <a:prstGeom prst="rect">
            <a:avLst/>
          </a:prstGeom>
          <a:noFill/>
        </p:spPr>
        <p:txBody>
          <a:bodyPr wrap="square" rtlCol="0">
            <a:spAutoFit/>
          </a:bodyPr>
          <a:lstStyle/>
          <a:p>
            <a:endParaRPr lang="en-US" sz="2400" b="1" i="1" dirty="0" smtClean="0"/>
          </a:p>
          <a:p>
            <a:endParaRPr lang="en-US" sz="2400" b="1" i="1" dirty="0"/>
          </a:p>
          <a:p>
            <a:r>
              <a:rPr lang="en-US" sz="2400" b="1" i="1" dirty="0" smtClean="0"/>
              <a:t>“</a:t>
            </a:r>
            <a:r>
              <a:rPr lang="en-US" sz="2400" b="1" i="1" dirty="0"/>
              <a:t>There was never a moment in our history when slavery was not a sleeping serpent.  It lay coiled up under the table during the deliberations of the Constitutional Convention.  Owing to the Cotton Gin, it was more than half awake.  Thereafter, slavery was on everyone’s mind, though not always on his tongue.”</a:t>
            </a:r>
            <a:r>
              <a:rPr lang="en-US" sz="2400" b="1" dirty="0"/>
              <a:t>   </a:t>
            </a:r>
            <a:r>
              <a:rPr lang="en-US" sz="2400" b="1" dirty="0" smtClean="0"/>
              <a:t>- John </a:t>
            </a:r>
            <a:r>
              <a:rPr lang="en-US" sz="2400" b="1" dirty="0"/>
              <a:t>Jay Chapman</a:t>
            </a:r>
            <a:endParaRPr lang="en-US" sz="2400" dirty="0"/>
          </a:p>
          <a:p>
            <a:r>
              <a:rPr lang="en-US" sz="2400" dirty="0" smtClean="0">
                <a:latin typeface="+mn-lt"/>
              </a:rPr>
              <a:t>.</a:t>
            </a:r>
            <a:endParaRPr lang="en-US" sz="2400" dirty="0">
              <a:latin typeface="+mn-lt"/>
            </a:endParaRPr>
          </a:p>
          <a:p>
            <a:r>
              <a:rPr lang="en-US" sz="2400" dirty="0"/>
              <a:t> </a:t>
            </a:r>
          </a:p>
        </p:txBody>
      </p:sp>
      <p:pic>
        <p:nvPicPr>
          <p:cNvPr id="3075" name="Picture 3" descr="John Jay Chapman"/>
          <p:cNvPicPr>
            <a:picLocks noChangeAspect="1" noChangeArrowheads="1"/>
          </p:cNvPicPr>
          <p:nvPr/>
        </p:nvPicPr>
        <p:blipFill>
          <a:blip r:embed="rId2">
            <a:lum bright="12000"/>
            <a:grayscl/>
            <a:extLst>
              <a:ext uri="{28A0092B-C50C-407E-A947-70E740481C1C}">
                <a14:useLocalDpi xmlns:a14="http://schemas.microsoft.com/office/drawing/2010/main" val="0"/>
              </a:ext>
            </a:extLst>
          </a:blip>
          <a:srcRect/>
          <a:stretch>
            <a:fillRect/>
          </a:stretch>
        </p:blipFill>
        <p:spPr bwMode="auto">
          <a:xfrm>
            <a:off x="6248400" y="3657600"/>
            <a:ext cx="1425575" cy="228656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4419600"/>
            <a:ext cx="3949123" cy="1569660"/>
          </a:xfrm>
          <a:prstGeom prst="rect">
            <a:avLst/>
          </a:prstGeom>
          <a:noFill/>
        </p:spPr>
        <p:txBody>
          <a:bodyPr wrap="square" rtlCol="0">
            <a:spAutoFit/>
          </a:bodyPr>
          <a:lstStyle/>
          <a:p>
            <a:r>
              <a:rPr lang="en-US" sz="2400" b="1" dirty="0" err="1" smtClean="0">
                <a:solidFill>
                  <a:srgbClr val="FFFF00"/>
                </a:solidFill>
              </a:rPr>
              <a:t>Whats</a:t>
            </a:r>
            <a:r>
              <a:rPr lang="en-US" sz="2400" b="1" dirty="0" smtClean="0">
                <a:solidFill>
                  <a:srgbClr val="FFFF00"/>
                </a:solidFill>
              </a:rPr>
              <a:t> does </a:t>
            </a:r>
            <a:r>
              <a:rPr lang="en-US" sz="2400" b="1" dirty="0" smtClean="0">
                <a:solidFill>
                  <a:srgbClr val="FFFF00"/>
                </a:solidFill>
              </a:rPr>
              <a:t>Chapman </a:t>
            </a:r>
            <a:r>
              <a:rPr lang="en-US" sz="2400" b="1" dirty="0" smtClean="0">
                <a:solidFill>
                  <a:srgbClr val="FFFF00"/>
                </a:solidFill>
              </a:rPr>
              <a:t>suggest </a:t>
            </a:r>
            <a:r>
              <a:rPr lang="en-US" sz="2400" b="1" dirty="0" smtClean="0">
                <a:solidFill>
                  <a:srgbClr val="FFFF00"/>
                </a:solidFill>
              </a:rPr>
              <a:t>should have happened at the Constitution Convention?</a:t>
            </a:r>
            <a:endParaRPr lang="en-US" sz="2400" b="1" dirty="0">
              <a:solidFill>
                <a:srgbClr val="FFFF00"/>
              </a:solidFill>
            </a:endParaRPr>
          </a:p>
        </p:txBody>
      </p:sp>
    </p:spTree>
    <p:extLst>
      <p:ext uri="{BB962C8B-B14F-4D97-AF65-F5344CB8AC3E}">
        <p14:creationId xmlns:p14="http://schemas.microsoft.com/office/powerpoint/2010/main" val="4553141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DDAEF7-5083-434E-A915-B7935F7CEEA9}" type="slidenum">
              <a:rPr lang="en-US" smtClean="0"/>
              <a:pPr>
                <a:defRPr/>
              </a:pPr>
              <a:t>9</a:t>
            </a:fld>
            <a:endParaRPr lang="en-US" dirty="0"/>
          </a:p>
        </p:txBody>
      </p:sp>
      <p:sp>
        <p:nvSpPr>
          <p:cNvPr id="2" name="TextBox 1"/>
          <p:cNvSpPr txBox="1"/>
          <p:nvPr/>
        </p:nvSpPr>
        <p:spPr>
          <a:xfrm>
            <a:off x="761999" y="304800"/>
            <a:ext cx="7772401" cy="2923878"/>
          </a:xfrm>
          <a:prstGeom prst="rect">
            <a:avLst/>
          </a:prstGeom>
          <a:noFill/>
        </p:spPr>
        <p:txBody>
          <a:bodyPr wrap="square" rtlCol="0">
            <a:spAutoFit/>
          </a:bodyPr>
          <a:lstStyle/>
          <a:p>
            <a:r>
              <a:rPr lang="en-US" sz="2400" dirty="0"/>
              <a:t> </a:t>
            </a:r>
          </a:p>
          <a:p>
            <a:r>
              <a:rPr lang="en-US" sz="2800" b="1" i="1" dirty="0"/>
              <a:t>“Maintaining slavery was like holding a wolf by the ears.  You didn’t like it but you didn’t dare let it go.”  </a:t>
            </a:r>
            <a:endParaRPr lang="en-US" sz="2800" b="1" i="1" dirty="0" smtClean="0"/>
          </a:p>
          <a:p>
            <a:r>
              <a:rPr lang="en-US" sz="2800" b="1" i="1" dirty="0"/>
              <a:t> </a:t>
            </a:r>
            <a:r>
              <a:rPr lang="en-US" sz="2800" b="1" i="1" dirty="0" smtClean="0"/>
              <a:t>                                           </a:t>
            </a:r>
            <a:r>
              <a:rPr lang="en-US" sz="2800" b="1" dirty="0" smtClean="0"/>
              <a:t>-</a:t>
            </a:r>
            <a:r>
              <a:rPr lang="en-US" sz="2800" b="1" dirty="0"/>
              <a:t>Thomas </a:t>
            </a:r>
            <a:r>
              <a:rPr lang="en-US" sz="2800" b="1" dirty="0" smtClean="0"/>
              <a:t>Jefferson</a:t>
            </a:r>
            <a:endParaRPr lang="en-US" sz="2800" b="1" dirty="0"/>
          </a:p>
          <a:p>
            <a:endParaRPr lang="en-US" sz="2400" dirty="0">
              <a:latin typeface="+mn-lt"/>
            </a:endParaRPr>
          </a:p>
          <a:p>
            <a:r>
              <a:rPr lang="en-US" sz="2400" dirty="0"/>
              <a:t> </a:t>
            </a:r>
          </a:p>
        </p:txBody>
      </p:sp>
      <p:pic>
        <p:nvPicPr>
          <p:cNvPr id="4098" name="Picture 2" descr="Jefferson"/>
          <p:cNvPicPr>
            <a:picLocks noChangeAspect="1" noChangeArrowheads="1"/>
          </p:cNvPicPr>
          <p:nvPr/>
        </p:nvPicPr>
        <p:blipFill>
          <a:blip r:embed="rId2">
            <a:lum bright="36000" contrast="42000"/>
            <a:grayscl/>
            <a:extLst>
              <a:ext uri="{28A0092B-C50C-407E-A947-70E740481C1C}">
                <a14:useLocalDpi xmlns:a14="http://schemas.microsoft.com/office/drawing/2010/main" val="0"/>
              </a:ext>
            </a:extLst>
          </a:blip>
          <a:srcRect/>
          <a:stretch>
            <a:fillRect/>
          </a:stretch>
        </p:blipFill>
        <p:spPr bwMode="auto">
          <a:xfrm>
            <a:off x="1600200" y="2667000"/>
            <a:ext cx="2250527" cy="2916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3581400"/>
            <a:ext cx="3848099" cy="830997"/>
          </a:xfrm>
          <a:prstGeom prst="rect">
            <a:avLst/>
          </a:prstGeom>
          <a:noFill/>
        </p:spPr>
        <p:txBody>
          <a:bodyPr wrap="square" rtlCol="0">
            <a:spAutoFit/>
          </a:bodyPr>
          <a:lstStyle/>
          <a:p>
            <a:r>
              <a:rPr lang="en-US" sz="2400" b="1" dirty="0" smtClean="0">
                <a:solidFill>
                  <a:srgbClr val="FFFF00"/>
                </a:solidFill>
              </a:rPr>
              <a:t>What is Jefferson </a:t>
            </a:r>
            <a:r>
              <a:rPr lang="en-US" sz="2400" b="1" dirty="0" smtClean="0">
                <a:solidFill>
                  <a:srgbClr val="FFFF00"/>
                </a:solidFill>
              </a:rPr>
              <a:t>suggesting</a:t>
            </a:r>
            <a:r>
              <a:rPr lang="en-US" sz="2400" b="1" dirty="0" smtClean="0">
                <a:solidFill>
                  <a:srgbClr val="FFFF00"/>
                </a:solidFill>
              </a:rPr>
              <a:t>?</a:t>
            </a:r>
            <a:endParaRPr lang="en-US" sz="2400" b="1" dirty="0">
              <a:solidFill>
                <a:srgbClr val="FFFF00"/>
              </a:solidFill>
            </a:endParaRPr>
          </a:p>
        </p:txBody>
      </p:sp>
    </p:spTree>
    <p:extLst>
      <p:ext uri="{BB962C8B-B14F-4D97-AF65-F5344CB8AC3E}">
        <p14:creationId xmlns:p14="http://schemas.microsoft.com/office/powerpoint/2010/main" val="7836491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par>
                          <p:cTn id="15" fill="hold">
                            <p:stCondLst>
                              <p:cond delay="6000"/>
                            </p:stCondLst>
                            <p:childTnLst>
                              <p:par>
                                <p:cTn id="16" presetID="10" presetClass="entr" presetSubtype="0" fill="hold" grpId="0" nodeType="after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15082</TotalTime>
  <Words>865</Words>
  <Application>Microsoft Macintosh PowerPoint</Application>
  <PresentationFormat>On-screen Show (4:3)</PresentationFormat>
  <Paragraphs>89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Ripple</vt:lpstr>
      <vt:lpstr>“THE CIVIL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Techsup</dc:creator>
  <cp:lastModifiedBy>Joan Weber</cp:lastModifiedBy>
  <cp:revision>762</cp:revision>
  <cp:lastPrinted>2013-09-01T16:19:00Z</cp:lastPrinted>
  <dcterms:created xsi:type="dcterms:W3CDTF">2008-03-17T17:35:23Z</dcterms:created>
  <dcterms:modified xsi:type="dcterms:W3CDTF">2013-09-01T16:20:35Z</dcterms:modified>
</cp:coreProperties>
</file>