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267" r:id="rId2"/>
    <p:sldId id="268" r:id="rId3"/>
    <p:sldId id="269" r:id="rId4"/>
    <p:sldId id="270" r:id="rId5"/>
    <p:sldId id="271" r:id="rId6"/>
    <p:sldId id="272" r:id="rId7"/>
    <p:sldId id="280" r:id="rId8"/>
    <p:sldId id="274" r:id="rId9"/>
    <p:sldId id="275" r:id="rId10"/>
    <p:sldId id="276" r:id="rId11"/>
    <p:sldId id="277" r:id="rId12"/>
    <p:sldId id="278" r:id="rId13"/>
    <p:sldId id="257" r:id="rId14"/>
    <p:sldId id="258" r:id="rId15"/>
    <p:sldId id="279" r:id="rId16"/>
    <p:sldId id="261" r:id="rId17"/>
    <p:sldId id="262" r:id="rId18"/>
    <p:sldId id="256" r:id="rId19"/>
    <p:sldId id="263" r:id="rId20"/>
    <p:sldId id="264" r:id="rId21"/>
    <p:sldId id="265" r:id="rId22"/>
    <p:sldId id="26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7" autoAdjust="0"/>
    <p:restoredTop sz="94660"/>
  </p:normalViewPr>
  <p:slideViewPr>
    <p:cSldViewPr>
      <p:cViewPr>
        <p:scale>
          <a:sx n="75" d="100"/>
          <a:sy n="75" d="100"/>
        </p:scale>
        <p:origin x="-37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10B219-5B3A-4621-BAEE-6DE34A55E4B5}" type="datetimeFigureOut">
              <a:rPr lang="en-US" smtClean="0"/>
              <a:t>4/22/2014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2C1228-E1D4-4D03-BAF4-E047E5233519}" type="slidenum">
              <a:rPr lang="en-US" smtClean="0"/>
              <a:t>‹#›</a:t>
            </a:fld>
            <a:endParaRPr lang="en-US"/>
          </a:p>
        </p:txBody>
      </p:sp>
    </p:spTree>
    <p:extLst>
      <p:ext uri="{BB962C8B-B14F-4D97-AF65-F5344CB8AC3E}">
        <p14:creationId xmlns:p14="http://schemas.microsoft.com/office/powerpoint/2010/main" val="2623540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50CAE8-2A81-4BCD-80E1-93BE780E2551}" type="slidenum">
              <a:rPr lang="en-US"/>
              <a:pPr>
                <a:defRPr/>
              </a:pPr>
              <a:t>‹#›</a:t>
            </a:fld>
            <a:endParaRPr lang="en-US"/>
          </a:p>
        </p:txBody>
      </p:sp>
    </p:spTree>
    <p:extLst>
      <p:ext uri="{BB962C8B-B14F-4D97-AF65-F5344CB8AC3E}">
        <p14:creationId xmlns:p14="http://schemas.microsoft.com/office/powerpoint/2010/main" val="1024190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4F290D-B8DC-4FA8-80EC-724E285934E3}" type="slidenum">
              <a:rPr lang="en-US"/>
              <a:pPr>
                <a:defRPr/>
              </a:pPr>
              <a:t>‹#›</a:t>
            </a:fld>
            <a:endParaRPr lang="en-US"/>
          </a:p>
        </p:txBody>
      </p:sp>
    </p:spTree>
    <p:extLst>
      <p:ext uri="{BB962C8B-B14F-4D97-AF65-F5344CB8AC3E}">
        <p14:creationId xmlns:p14="http://schemas.microsoft.com/office/powerpoint/2010/main" val="813887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881B8F-01ED-498F-8B2D-7A5B4CC098B7}" type="slidenum">
              <a:rPr lang="en-US"/>
              <a:pPr>
                <a:defRPr/>
              </a:pPr>
              <a:t>‹#›</a:t>
            </a:fld>
            <a:endParaRPr lang="en-US"/>
          </a:p>
        </p:txBody>
      </p:sp>
    </p:spTree>
    <p:extLst>
      <p:ext uri="{BB962C8B-B14F-4D97-AF65-F5344CB8AC3E}">
        <p14:creationId xmlns:p14="http://schemas.microsoft.com/office/powerpoint/2010/main" val="1571484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D64FE5-651A-40F3-AB1F-F10915A9CA60}" type="slidenum">
              <a:rPr lang="en-US"/>
              <a:pPr>
                <a:defRPr/>
              </a:pPr>
              <a:t>‹#›</a:t>
            </a:fld>
            <a:endParaRPr lang="en-US"/>
          </a:p>
        </p:txBody>
      </p:sp>
    </p:spTree>
    <p:extLst>
      <p:ext uri="{BB962C8B-B14F-4D97-AF65-F5344CB8AC3E}">
        <p14:creationId xmlns:p14="http://schemas.microsoft.com/office/powerpoint/2010/main" val="308324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1F2037-5B1F-427E-961C-512D2FA48E34}" type="slidenum">
              <a:rPr lang="en-US"/>
              <a:pPr>
                <a:defRPr/>
              </a:pPr>
              <a:t>‹#›</a:t>
            </a:fld>
            <a:endParaRPr lang="en-US"/>
          </a:p>
        </p:txBody>
      </p:sp>
    </p:spTree>
    <p:extLst>
      <p:ext uri="{BB962C8B-B14F-4D97-AF65-F5344CB8AC3E}">
        <p14:creationId xmlns:p14="http://schemas.microsoft.com/office/powerpoint/2010/main" val="3292433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28290D-52AF-43E6-B10B-5BBD691183ED}" type="slidenum">
              <a:rPr lang="en-US"/>
              <a:pPr>
                <a:defRPr/>
              </a:pPr>
              <a:t>‹#›</a:t>
            </a:fld>
            <a:endParaRPr lang="en-US"/>
          </a:p>
        </p:txBody>
      </p:sp>
    </p:spTree>
    <p:extLst>
      <p:ext uri="{BB962C8B-B14F-4D97-AF65-F5344CB8AC3E}">
        <p14:creationId xmlns:p14="http://schemas.microsoft.com/office/powerpoint/2010/main" val="1940670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1139E0-689C-42CD-AFF9-750293D5EBC2}" type="slidenum">
              <a:rPr lang="en-US"/>
              <a:pPr>
                <a:defRPr/>
              </a:pPr>
              <a:t>‹#›</a:t>
            </a:fld>
            <a:endParaRPr lang="en-US"/>
          </a:p>
        </p:txBody>
      </p:sp>
    </p:spTree>
    <p:extLst>
      <p:ext uri="{BB962C8B-B14F-4D97-AF65-F5344CB8AC3E}">
        <p14:creationId xmlns:p14="http://schemas.microsoft.com/office/powerpoint/2010/main" val="46894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A329AE5-B794-4B43-9B6B-3DF9432B463F}" type="slidenum">
              <a:rPr lang="en-US"/>
              <a:pPr>
                <a:defRPr/>
              </a:pPr>
              <a:t>‹#›</a:t>
            </a:fld>
            <a:endParaRPr lang="en-US"/>
          </a:p>
        </p:txBody>
      </p:sp>
    </p:spTree>
    <p:extLst>
      <p:ext uri="{BB962C8B-B14F-4D97-AF65-F5344CB8AC3E}">
        <p14:creationId xmlns:p14="http://schemas.microsoft.com/office/powerpoint/2010/main" val="521009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39D564-7B91-4C72-B326-8CEC2D235C2F}" type="slidenum">
              <a:rPr lang="en-US"/>
              <a:pPr>
                <a:defRPr/>
              </a:pPr>
              <a:t>‹#›</a:t>
            </a:fld>
            <a:endParaRPr lang="en-US"/>
          </a:p>
        </p:txBody>
      </p:sp>
    </p:spTree>
    <p:extLst>
      <p:ext uri="{BB962C8B-B14F-4D97-AF65-F5344CB8AC3E}">
        <p14:creationId xmlns:p14="http://schemas.microsoft.com/office/powerpoint/2010/main" val="3367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DA533F-FE83-4B79-93C1-6FB622F2A4AF}" type="slidenum">
              <a:rPr lang="en-US"/>
              <a:pPr>
                <a:defRPr/>
              </a:pPr>
              <a:t>‹#›</a:t>
            </a:fld>
            <a:endParaRPr lang="en-US"/>
          </a:p>
        </p:txBody>
      </p:sp>
    </p:spTree>
    <p:extLst>
      <p:ext uri="{BB962C8B-B14F-4D97-AF65-F5344CB8AC3E}">
        <p14:creationId xmlns:p14="http://schemas.microsoft.com/office/powerpoint/2010/main" val="641275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5D26F0-9A10-40E0-8AB0-D50900C285BA}" type="slidenum">
              <a:rPr lang="en-US"/>
              <a:pPr>
                <a:defRPr/>
              </a:pPr>
              <a:t>‹#›</a:t>
            </a:fld>
            <a:endParaRPr lang="en-US"/>
          </a:p>
        </p:txBody>
      </p:sp>
    </p:spTree>
    <p:extLst>
      <p:ext uri="{BB962C8B-B14F-4D97-AF65-F5344CB8AC3E}">
        <p14:creationId xmlns:p14="http://schemas.microsoft.com/office/powerpoint/2010/main" val="59524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D14D0F-77E6-48A4-BF47-92CA566080FC}" type="slidenum">
              <a:rPr lang="en-US"/>
              <a:pPr>
                <a:defRPr/>
              </a:pPr>
              <a:t>‹#›</a:t>
            </a:fld>
            <a:endParaRPr lang="en-US"/>
          </a:p>
        </p:txBody>
      </p:sp>
    </p:spTree>
    <p:extLst>
      <p:ext uri="{BB962C8B-B14F-4D97-AF65-F5344CB8AC3E}">
        <p14:creationId xmlns:p14="http://schemas.microsoft.com/office/powerpoint/2010/main" val="4033515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DE937F3-CAD8-4AF7-AF45-5C4C86EA64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3.png"/><Relationship Id="rId7" Type="http://schemas.openxmlformats.org/officeDocument/2006/relationships/hyperlink" Target="http://images.google.com/imgres?imgurl=http://www.vahistorical.org/sva2003/carpetbag01a.jpg&amp;imgrefurl=http://www.vahistorical.org/sva2003/new_southerners.htm&amp;h=166&amp;w=158&amp;sz=11&amp;hl=en&amp;start=22&amp;um=1&amp;tbnid=gc-AcGuCLKFFnM:&amp;tbnh=99&amp;tbnw=94&amp;prev=/images?q=carpetbag&amp;start=20&amp;gbv=2&amp;ndsp=20&amp;svnum=10&amp;um=1&amp;hl=en&amp;safe=active&amp;sa=N" TargetMode="External"/><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hyperlink" Target="http://images.google.com/imgres?imgurl=http://www.firstsign.com/images/moving_2436.gif&amp;imgrefurl=http://firstsign.com/index.php?cPath=49&amp;h=350&amp;w=350&amp;sz=7&amp;hl=en&amp;start=140&amp;um=1&amp;tbnid=WtDIKt01ckQ-iM:&amp;tbnh=120&amp;tbnw=120&amp;prev=/images?q=Moving&amp;start=120&amp;gbv=2&amp;ndsp=20&amp;svnum=10&amp;um=1&amp;hl=en&amp;safe=active&amp;sa=N" TargetMode="External"/><Relationship Id="rId10" Type="http://schemas.openxmlformats.org/officeDocument/2006/relationships/image" Target="../media/image38.jpeg"/><Relationship Id="rId4" Type="http://schemas.openxmlformats.org/officeDocument/2006/relationships/image" Target="../media/image34.png"/><Relationship Id="rId9"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google.com/imgres?imgurl=http://afgen.com/john_brown.gif&amp;imgrefurl=http://afgen.com/john_brown1.html&amp;h=466&amp;w=310&amp;sz=86&amp;hl=en&amp;start=2&amp;sig2=yactyH3TEHqfCJuoY8Xb1w&amp;um=1&amp;usg=__bR2dwI1HhIogrcy9t2dOVm9U9Y4=&amp;tbnid=mMryWjhhB2NUkM:&amp;tbnh=128&amp;tbnw=85&amp;ei=MQ2-SKbSJ4e4sAP_98nODg&amp;prev=/images?q=john+Brown&amp;um=1&amp;hl=en&amp;rlz=1T4GGLR_enUS238US238&amp;sa=G"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54.jpe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thomaslegion.net/sitebuildercontent/sitebuilderpictures/sectionalismmap.jp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pbs.org/wgbh/aia/part4/4h1532.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assieschool.com/civil-war/images/soldiers.jpg"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google.com/imgres?imgurl=http://far-horizons.biz/catalog/images/37165.jpg&amp;imgrefurl=http://far-horizons.biz/catalog/collectables-civil-collectibles-c-50_103.html?sort=1a&amp;page=1&amp;h=420&amp;w=420&amp;sz=48&amp;tbnid=eLVmZbIB_v8J::&amp;tbnh=125&amp;tbnw=125&amp;prev=/images?q=CONFEDERATE+SOLDIER&amp;hl=en&amp;sa=X&amp;oi=image_result&amp;resnum=2&amp;ct=image&amp;cd=1"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imgres?imgurl=http://oncampus.richmond.edu/academics/education/projects/webquests/civilwar/images/Union%20Soldier&amp;imgrefurl=http://oncampus.richmond.edu/academics/education/projects/webquests/civilwar/role2.html&amp;h=406&amp;w=300&amp;sz=24&amp;tbnid=m9OAEkRxQq0J::&amp;tbnh=124&amp;tbnw=92&amp;prev=/images?q=UNION+SOLDIER&amp;hl=en&amp;sa=X&amp;oi=image_result&amp;resnum=1&amp;ct=image&amp;cd=1"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b="1" smtClean="0">
                <a:latin typeface="Ravie" pitchFamily="82" charset="0"/>
              </a:rPr>
              <a:t>SLAVE CODES </a:t>
            </a:r>
          </a:p>
        </p:txBody>
      </p:sp>
      <p:sp>
        <p:nvSpPr>
          <p:cNvPr id="11267" name="TextBox 3"/>
          <p:cNvSpPr txBox="1">
            <a:spLocks noChangeArrowheads="1"/>
          </p:cNvSpPr>
          <p:nvPr/>
        </p:nvSpPr>
        <p:spPr bwMode="auto">
          <a:xfrm>
            <a:off x="0" y="3733800"/>
            <a:ext cx="9144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t>-Slave codes were laws that were passed in states in the South.   The laws tried to keep slaves from running away or fighting back. Each state had different laws.   But all of the laws had parts that were the same.</a:t>
            </a:r>
            <a:br>
              <a:rPr lang="en-US" sz="3200" b="1"/>
            </a:br>
            <a:endParaRPr lang="en-US" sz="3200" b="1"/>
          </a:p>
        </p:txBody>
      </p:sp>
      <p:pic>
        <p:nvPicPr>
          <p:cNvPr id="11268" name="Picture 2" descr="http://stories.edhelperclipart.com/clipart/stories/rstoriesg688pre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143000"/>
            <a:ext cx="31432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http://z.about.com/f/wiki/e/en/thumb/6/6a/Slavepatrols.jpg/275px-Slavepatro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3886200"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E039D564-7B91-4C72-B326-8CEC2D235C2F}"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JEFFERSON DAVIS</a:t>
            </a:r>
          </a:p>
        </p:txBody>
      </p:sp>
      <p:sp>
        <p:nvSpPr>
          <p:cNvPr id="19459" name="Content Placeholder 2"/>
          <p:cNvSpPr>
            <a:spLocks noGrp="1"/>
          </p:cNvSpPr>
          <p:nvPr>
            <p:ph idx="1"/>
          </p:nvPr>
        </p:nvSpPr>
        <p:spPr>
          <a:xfrm>
            <a:off x="457200" y="1143000"/>
            <a:ext cx="8229600" cy="3048000"/>
          </a:xfrm>
        </p:spPr>
        <p:txBody>
          <a:bodyPr/>
          <a:lstStyle/>
          <a:p>
            <a:pPr eaLnBrk="1" hangingPunct="1"/>
            <a:r>
              <a:rPr lang="en-US" b="1" smtClean="0"/>
              <a:t>President of the Confederate States of America </a:t>
            </a:r>
          </a:p>
          <a:p>
            <a:pPr eaLnBrk="1" hangingPunct="1"/>
            <a:r>
              <a:rPr lang="en-US" b="1" smtClean="0"/>
              <a:t>elected for a 6-year term and was inaugurated in Richmond, Virginia, the capital of the Confederacy, on February 22, 1862. </a:t>
            </a:r>
            <a:endParaRPr lang="en-US" smtClean="0"/>
          </a:p>
        </p:txBody>
      </p:sp>
      <p:pic>
        <p:nvPicPr>
          <p:cNvPr id="19460" name="Picture 5" descr="Confederate President Jefferson Davi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657600"/>
            <a:ext cx="33337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41F2037-5B1F-427E-961C-512D2FA48E34}"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GEORGE B. McCLELLAN</a:t>
            </a:r>
          </a:p>
        </p:txBody>
      </p:sp>
      <p:sp>
        <p:nvSpPr>
          <p:cNvPr id="20483" name="Content Placeholder 2"/>
          <p:cNvSpPr>
            <a:spLocks noGrp="1"/>
          </p:cNvSpPr>
          <p:nvPr>
            <p:ph idx="1"/>
          </p:nvPr>
        </p:nvSpPr>
        <p:spPr>
          <a:xfrm>
            <a:off x="457200" y="1600200"/>
            <a:ext cx="4114800" cy="4525963"/>
          </a:xfrm>
        </p:spPr>
        <p:txBody>
          <a:bodyPr/>
          <a:lstStyle/>
          <a:p>
            <a:pPr eaLnBrk="1" hangingPunct="1"/>
            <a:r>
              <a:rPr lang="en-US" sz="2800" smtClean="0"/>
              <a:t>"The Young Napoleon” </a:t>
            </a:r>
          </a:p>
          <a:p>
            <a:pPr eaLnBrk="1" hangingPunct="1"/>
            <a:r>
              <a:rPr lang="en-US" sz="2800" smtClean="0"/>
              <a:t>His engineering and organizational skills shined bright in the creation of the Army of the Potomac, a mighty machine.</a:t>
            </a:r>
          </a:p>
          <a:p>
            <a:pPr eaLnBrk="1" hangingPunct="1"/>
            <a:endParaRPr lang="en-US" sz="2800" smtClean="0"/>
          </a:p>
          <a:p>
            <a:pPr eaLnBrk="1" hangingPunct="1"/>
            <a:endParaRPr lang="en-US" smtClean="0"/>
          </a:p>
        </p:txBody>
      </p:sp>
      <p:pic>
        <p:nvPicPr>
          <p:cNvPr id="20484" name="Picture 5" descr="http://www.civilwarhome.com/images/ma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24000"/>
            <a:ext cx="3505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41F2037-5B1F-427E-961C-512D2FA48E34}"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ROBERT E. LEE</a:t>
            </a:r>
          </a:p>
        </p:txBody>
      </p:sp>
      <p:sp>
        <p:nvSpPr>
          <p:cNvPr id="21507" name="Content Placeholder 2"/>
          <p:cNvSpPr>
            <a:spLocks noGrp="1"/>
          </p:cNvSpPr>
          <p:nvPr>
            <p:ph idx="1"/>
          </p:nvPr>
        </p:nvSpPr>
        <p:spPr>
          <a:xfrm>
            <a:off x="3505200" y="1219200"/>
            <a:ext cx="5181600" cy="5638800"/>
          </a:xfrm>
        </p:spPr>
        <p:txBody>
          <a:bodyPr/>
          <a:lstStyle/>
          <a:p>
            <a:pPr eaLnBrk="1" hangingPunct="1"/>
            <a:r>
              <a:rPr lang="en-US" smtClean="0"/>
              <a:t>Rejected the command of the Union's field forces on the day after Virginia seceded.</a:t>
            </a:r>
          </a:p>
          <a:p>
            <a:pPr eaLnBrk="1" hangingPunct="1"/>
            <a:r>
              <a:rPr lang="en-US" smtClean="0"/>
              <a:t>The idol of the South to this day</a:t>
            </a:r>
          </a:p>
          <a:p>
            <a:pPr eaLnBrk="1" hangingPunct="1"/>
            <a:r>
              <a:rPr lang="en-US" smtClean="0"/>
              <a:t>Retreated to Appomattox, where he was forced to surrender.</a:t>
            </a:r>
          </a:p>
        </p:txBody>
      </p:sp>
      <p:pic>
        <p:nvPicPr>
          <p:cNvPr id="21508" name="Picture 5" descr="lee.jpg (26435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5600"/>
            <a:ext cx="34528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41F2037-5B1F-427E-961C-512D2FA48E34}"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idx="1"/>
          </p:nvPr>
        </p:nvSpPr>
        <p:spPr>
          <a:xfrm>
            <a:off x="3733800" y="4800600"/>
            <a:ext cx="5257800" cy="2057400"/>
          </a:xfrm>
          <a:solidFill>
            <a:srgbClr val="FF0000"/>
          </a:solidFill>
        </p:spPr>
        <p:txBody>
          <a:bodyPr/>
          <a:lstStyle/>
          <a:p>
            <a:pPr eaLnBrk="1" hangingPunct="1">
              <a:buFontTx/>
              <a:buNone/>
            </a:pPr>
            <a:r>
              <a:rPr lang="en-US" sz="2800" smtClean="0"/>
              <a:t>	</a:t>
            </a:r>
            <a:r>
              <a:rPr lang="en-US" sz="2800" b="1" smtClean="0">
                <a:solidFill>
                  <a:schemeClr val="bg1"/>
                </a:solidFill>
              </a:rPr>
              <a:t>President Lincoln’s order to free the Confederate Slaves; became effective January 1</a:t>
            </a:r>
            <a:r>
              <a:rPr lang="en-US" sz="2800" b="1" baseline="30000" smtClean="0">
                <a:solidFill>
                  <a:schemeClr val="bg1"/>
                </a:solidFill>
              </a:rPr>
              <a:t>st</a:t>
            </a:r>
            <a:r>
              <a:rPr lang="en-US" sz="2800" b="1" smtClean="0">
                <a:solidFill>
                  <a:schemeClr val="bg1"/>
                </a:solidFill>
              </a:rPr>
              <a:t>, 1863</a:t>
            </a:r>
          </a:p>
        </p:txBody>
      </p:sp>
      <p:sp>
        <p:nvSpPr>
          <p:cNvPr id="2052" name="WordArt 4"/>
          <p:cNvSpPr>
            <a:spLocks noChangeArrowheads="1" noChangeShapeType="1" noTextEdit="1"/>
          </p:cNvSpPr>
          <p:nvPr/>
        </p:nvSpPr>
        <p:spPr bwMode="auto">
          <a:xfrm>
            <a:off x="381000" y="457200"/>
            <a:ext cx="82296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45791" dir="2021404" algn="ctr" rotWithShape="0">
                    <a:srgbClr val="B2B2B2">
                      <a:alpha val="79999"/>
                    </a:srgbClr>
                  </a:outerShdw>
                </a:effectLst>
                <a:latin typeface="Ravie"/>
              </a:rPr>
              <a:t>Emancipation Proclamation</a:t>
            </a:r>
          </a:p>
        </p:txBody>
      </p:sp>
      <p:pic>
        <p:nvPicPr>
          <p:cNvPr id="2053" name="Picture 7" descr="emancip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91025"/>
            <a:ext cx="378142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3" descr="free-the-sla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276600"/>
            <a:ext cx="11906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41F2037-5B1F-427E-961C-512D2FA48E34}"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p:txBody>
          <a:bodyPr/>
          <a:lstStyle/>
          <a:p>
            <a:pPr eaLnBrk="1" hangingPunct="1"/>
            <a:r>
              <a:rPr lang="en-US" smtClean="0"/>
              <a:t>An infantry regiment composed mostly of African-Americans that captured Fort Wagner in South Carolina </a:t>
            </a:r>
          </a:p>
        </p:txBody>
      </p:sp>
      <p:sp>
        <p:nvSpPr>
          <p:cNvPr id="3075" name="WordArt 4"/>
          <p:cNvSpPr>
            <a:spLocks noChangeArrowheads="1" noChangeShapeType="1" noTextEdit="1"/>
          </p:cNvSpPr>
          <p:nvPr/>
        </p:nvSpPr>
        <p:spPr bwMode="auto">
          <a:xfrm>
            <a:off x="381000" y="457200"/>
            <a:ext cx="82296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45791" dir="2021404" algn="ctr" rotWithShape="0">
                    <a:srgbClr val="B2B2B2">
                      <a:alpha val="79999"/>
                    </a:srgbClr>
                  </a:outerShdw>
                </a:effectLst>
                <a:latin typeface="Ravie"/>
              </a:rPr>
              <a:t>Massachusetts 54th</a:t>
            </a:r>
          </a:p>
        </p:txBody>
      </p:sp>
      <p:pic>
        <p:nvPicPr>
          <p:cNvPr id="3076" name="Picture 6" descr="058705915X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33800"/>
            <a:ext cx="409575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8" descr="ftw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581400"/>
            <a:ext cx="4495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858000" y="6226175"/>
            <a:ext cx="2133600" cy="476250"/>
          </a:xfrm>
        </p:spPr>
        <p:txBody>
          <a:bodyPr/>
          <a:lstStyle/>
          <a:p>
            <a:pPr>
              <a:defRPr/>
            </a:pPr>
            <a:fld id="{041F2037-5B1F-427E-961C-512D2FA48E34}"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BLACK CODES</a:t>
            </a:r>
          </a:p>
        </p:txBody>
      </p:sp>
      <p:sp>
        <p:nvSpPr>
          <p:cNvPr id="22531" name="Content Placeholder 2"/>
          <p:cNvSpPr>
            <a:spLocks noGrp="1"/>
          </p:cNvSpPr>
          <p:nvPr>
            <p:ph idx="1"/>
          </p:nvPr>
        </p:nvSpPr>
        <p:spPr>
          <a:xfrm>
            <a:off x="457200" y="1219200"/>
            <a:ext cx="8229600" cy="4525963"/>
          </a:xfrm>
        </p:spPr>
        <p:txBody>
          <a:bodyPr/>
          <a:lstStyle/>
          <a:p>
            <a:pPr eaLnBrk="1" hangingPunct="1"/>
            <a:r>
              <a:rPr lang="en-US" smtClean="0"/>
              <a:t>Laws passed on the state and local level mainly in the rural Southern states in the United States to limit the civil rights and civil liberties of African Americans.</a:t>
            </a:r>
          </a:p>
          <a:p>
            <a:pPr eaLnBrk="1" hangingPunct="1"/>
            <a:r>
              <a:rPr lang="en-US" smtClean="0"/>
              <a:t>Laws such as African Americans forced into unfair labor contracts, second class civil rights.  </a:t>
            </a:r>
          </a:p>
          <a:p>
            <a:pPr eaLnBrk="1" hangingPunct="1"/>
            <a:endParaRPr lang="en-US" smtClean="0"/>
          </a:p>
        </p:txBody>
      </p:sp>
      <p:sp>
        <p:nvSpPr>
          <p:cNvPr id="2" name="Slide Number Placeholder 1"/>
          <p:cNvSpPr>
            <a:spLocks noGrp="1"/>
          </p:cNvSpPr>
          <p:nvPr>
            <p:ph type="sldNum" sz="quarter" idx="12"/>
          </p:nvPr>
        </p:nvSpPr>
        <p:spPr/>
        <p:txBody>
          <a:bodyPr/>
          <a:lstStyle/>
          <a:p>
            <a:pPr>
              <a:defRPr/>
            </a:pPr>
            <a:fld id="{041F2037-5B1F-427E-961C-512D2FA48E34}"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help_sign"/>
          <p:cNvPicPr>
            <a:picLocks noChangeAspect="1" noChangeArrowheads="1"/>
          </p:cNvPicPr>
          <p:nvPr/>
        </p:nvPicPr>
        <p:blipFill>
          <a:blip r:embed="rId2">
            <a:lum bright="54000" contrast="-70000"/>
            <a:extLst>
              <a:ext uri="{28A0092B-C50C-407E-A947-70E740481C1C}">
                <a14:useLocalDpi xmlns:a14="http://schemas.microsoft.com/office/drawing/2010/main" val="0"/>
              </a:ext>
            </a:extLst>
          </a:blip>
          <a:srcRect/>
          <a:stretch>
            <a:fillRect/>
          </a:stretch>
        </p:blipFill>
        <p:spPr bwMode="auto">
          <a:xfrm>
            <a:off x="0" y="0"/>
            <a:ext cx="9144000"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idx="1"/>
          </p:nvPr>
        </p:nvSpPr>
        <p:spPr/>
        <p:txBody>
          <a:bodyPr/>
          <a:lstStyle/>
          <a:p>
            <a:pPr eaLnBrk="1" hangingPunct="1"/>
            <a:r>
              <a:rPr lang="en-US" smtClean="0"/>
              <a:t>An agency established by Congress in 1865 to help poor people throughout the south. </a:t>
            </a:r>
          </a:p>
          <a:p>
            <a:pPr eaLnBrk="1" hangingPunct="1">
              <a:buFontTx/>
              <a:buNone/>
            </a:pPr>
            <a:r>
              <a:rPr lang="en-US" smtClean="0"/>
              <a:t>*Helped to provide education, food and legal help for former slaves in the south</a:t>
            </a:r>
          </a:p>
        </p:txBody>
      </p:sp>
      <p:sp>
        <p:nvSpPr>
          <p:cNvPr id="4100" name="WordArt 4"/>
          <p:cNvSpPr>
            <a:spLocks noChangeArrowheads="1" noChangeShapeType="1" noTextEdit="1"/>
          </p:cNvSpPr>
          <p:nvPr/>
        </p:nvSpPr>
        <p:spPr bwMode="auto">
          <a:xfrm>
            <a:off x="609600" y="427038"/>
            <a:ext cx="82296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45791" dir="2021404" algn="ctr" rotWithShape="0">
                    <a:srgbClr val="B2B2B2">
                      <a:alpha val="79999"/>
                    </a:srgbClr>
                  </a:outerShdw>
                </a:effectLst>
                <a:latin typeface="Ravie"/>
              </a:rPr>
              <a:t>Freedmen's Bureau</a:t>
            </a:r>
          </a:p>
        </p:txBody>
      </p:sp>
      <p:pic>
        <p:nvPicPr>
          <p:cNvPr id="4101" name="Picture 6" descr="fremenb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22763"/>
            <a:ext cx="4105275"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descr="056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648200"/>
            <a:ext cx="2054225"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0" descr="Hard_Times_Vol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3550" y="4343400"/>
            <a:ext cx="23304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7001691" y="6240463"/>
            <a:ext cx="2133600" cy="476250"/>
          </a:xfrm>
        </p:spPr>
        <p:txBody>
          <a:bodyPr/>
          <a:lstStyle/>
          <a:p>
            <a:pPr>
              <a:defRPr/>
            </a:pPr>
            <a:fld id="{041F2037-5B1F-427E-961C-512D2FA48E34}"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110_F_1083975_9o2mIgY4RoCi5SyMNkGHIJpDjbzMNO"/>
          <p:cNvPicPr>
            <a:picLocks noChangeAspect="1" noChangeArrowheads="1"/>
          </p:cNvPicPr>
          <p:nvPr/>
        </p:nvPicPr>
        <p:blipFill>
          <a:blip r:embed="rId2">
            <a:lum bright="52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idx="1"/>
          </p:nvPr>
        </p:nvSpPr>
        <p:spPr/>
        <p:txBody>
          <a:bodyPr/>
          <a:lstStyle/>
          <a:p>
            <a:pPr eaLnBrk="1" hangingPunct="1"/>
            <a:r>
              <a:rPr lang="en-US" smtClean="0"/>
              <a:t>Process of restoring those who may have been guilty of an offense to the position of being INNOCENT</a:t>
            </a:r>
          </a:p>
          <a:p>
            <a:pPr eaLnBrk="1" hangingPunct="1">
              <a:buFontTx/>
              <a:buNone/>
            </a:pPr>
            <a:r>
              <a:rPr lang="en-US" smtClean="0"/>
              <a:t>*Used by President Andrew Johnson when he pardoned more than 7,000 people after the Civil War </a:t>
            </a:r>
          </a:p>
        </p:txBody>
      </p:sp>
      <p:sp>
        <p:nvSpPr>
          <p:cNvPr id="5124" name="WordArt 4"/>
          <p:cNvSpPr>
            <a:spLocks noChangeArrowheads="1" noChangeShapeType="1" noTextEdit="1"/>
          </p:cNvSpPr>
          <p:nvPr/>
        </p:nvSpPr>
        <p:spPr bwMode="auto">
          <a:xfrm>
            <a:off x="661988" y="381000"/>
            <a:ext cx="82296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45791" dir="2021404" algn="ctr" rotWithShape="0">
                    <a:srgbClr val="B2B2B2">
                      <a:alpha val="79999"/>
                    </a:srgbClr>
                  </a:outerShdw>
                </a:effectLst>
                <a:latin typeface="Ravie"/>
              </a:rPr>
              <a:t>Amnesty</a:t>
            </a:r>
          </a:p>
        </p:txBody>
      </p:sp>
      <p:pic>
        <p:nvPicPr>
          <p:cNvPr id="5125" name="Picture 6" descr="andrew-john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419600"/>
            <a:ext cx="14144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descr="dixie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1054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1" descr="OkHandSig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724400"/>
            <a:ext cx="1119188"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41F2037-5B1F-427E-961C-512D2FA48E34}"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carpetbag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363" y="0"/>
            <a:ext cx="280511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7" descr="Carpetbagge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029200"/>
            <a:ext cx="17716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WordArt 8"/>
          <p:cNvSpPr>
            <a:spLocks noChangeArrowheads="1" noChangeShapeType="1" noTextEdit="1"/>
          </p:cNvSpPr>
          <p:nvPr/>
        </p:nvSpPr>
        <p:spPr bwMode="auto">
          <a:xfrm>
            <a:off x="152400" y="0"/>
            <a:ext cx="3962400"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45791" dir="2021404" algn="ctr" rotWithShape="0">
                    <a:srgbClr val="B2B2B2">
                      <a:alpha val="79999"/>
                    </a:srgbClr>
                  </a:outerShdw>
                </a:effectLst>
                <a:latin typeface="Ravie"/>
              </a:rPr>
              <a:t>Carpetbaggers</a:t>
            </a:r>
          </a:p>
        </p:txBody>
      </p:sp>
      <p:sp>
        <p:nvSpPr>
          <p:cNvPr id="6149" name="WordArt 9"/>
          <p:cNvSpPr>
            <a:spLocks noChangeArrowheads="1" noChangeShapeType="1" noTextEdit="1"/>
          </p:cNvSpPr>
          <p:nvPr/>
        </p:nvSpPr>
        <p:spPr bwMode="auto">
          <a:xfrm>
            <a:off x="2286000" y="4267200"/>
            <a:ext cx="40386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45791" dir="2021404" algn="ctr" rotWithShape="0">
                    <a:srgbClr val="B2B2B2">
                      <a:alpha val="79999"/>
                    </a:srgbClr>
                  </a:outerShdw>
                </a:effectLst>
                <a:latin typeface="Ravie"/>
              </a:rPr>
              <a:t>Scalawags</a:t>
            </a:r>
          </a:p>
        </p:txBody>
      </p:sp>
      <p:pic>
        <p:nvPicPr>
          <p:cNvPr id="6150" name="Picture 12" descr="300px-Southern_American_English"/>
          <p:cNvPicPr>
            <a:picLocks noGrp="1" noChangeAspect="1" noChangeArrowheads="1"/>
          </p:cNvPicPr>
          <p:nvPr>
            <p:ph type="subTitle" idx="1"/>
          </p:nvPr>
        </p:nvPicPr>
        <p:blipFill>
          <a:blip r:embed="rId4">
            <a:extLst>
              <a:ext uri="{28A0092B-C50C-407E-A947-70E740481C1C}">
                <a14:useLocalDpi xmlns:a14="http://schemas.microsoft.com/office/drawing/2010/main" val="0"/>
              </a:ext>
            </a:extLst>
          </a:blip>
          <a:srcRect/>
          <a:stretch>
            <a:fillRect/>
          </a:stretch>
        </p:blipFill>
        <p:spPr>
          <a:xfrm>
            <a:off x="0" y="1143000"/>
            <a:ext cx="3124200" cy="3071813"/>
          </a:xfrm>
          <a:noFill/>
        </p:spPr>
      </p:pic>
      <p:sp>
        <p:nvSpPr>
          <p:cNvPr id="6151" name="Line 15"/>
          <p:cNvSpPr>
            <a:spLocks noChangeShapeType="1"/>
          </p:cNvSpPr>
          <p:nvPr/>
        </p:nvSpPr>
        <p:spPr bwMode="auto">
          <a:xfrm flipH="1">
            <a:off x="2057400" y="2514600"/>
            <a:ext cx="4572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6152" name="Picture 17" descr="moving_2436">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2057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9" descr="carpetbag01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2938" y="304800"/>
            <a:ext cx="939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21" descr="poppins4-71515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38400" y="1219200"/>
            <a:ext cx="115252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22"/>
          <p:cNvSpPr txBox="1">
            <a:spLocks noChangeArrowheads="1"/>
          </p:cNvSpPr>
          <p:nvPr/>
        </p:nvSpPr>
        <p:spPr bwMode="auto">
          <a:xfrm>
            <a:off x="1981200" y="5105400"/>
            <a:ext cx="5638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White Southern Republicans who were called ‘greedy rascals’ by Southern Democrats who felt they betrayed the south by voting for the Republican Party </a:t>
            </a:r>
          </a:p>
        </p:txBody>
      </p:sp>
      <p:sp>
        <p:nvSpPr>
          <p:cNvPr id="6156" name="Text Box 24"/>
          <p:cNvSpPr txBox="1">
            <a:spLocks noChangeArrowheads="1"/>
          </p:cNvSpPr>
          <p:nvPr/>
        </p:nvSpPr>
        <p:spPr bwMode="auto">
          <a:xfrm>
            <a:off x="3581400" y="3048000"/>
            <a:ext cx="5410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chemeClr val="tx2"/>
                </a:solidFill>
              </a:rPr>
              <a:t>Carpetbaggers: Northerners accused of profiting off of the south. Supposedly were in such a hurry to get there they threw all of their possessions in a carpet bag</a:t>
            </a:r>
          </a:p>
        </p:txBody>
      </p:sp>
      <p:pic>
        <p:nvPicPr>
          <p:cNvPr id="6157" name="Picture 26" descr="betray_flat_2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6200" y="4829175"/>
            <a:ext cx="12573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50CAE8-2A81-4BCD-80E1-93BE780E2551}"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sharecroppersl"/>
          <p:cNvPicPr>
            <a:picLocks noChangeAspect="1" noChangeArrowheads="1"/>
          </p:cNvPicPr>
          <p:nvPr/>
        </p:nvPicPr>
        <p:blipFill>
          <a:blip r:embed="rId2">
            <a:lum bright="54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idx="1"/>
          </p:nvPr>
        </p:nvSpPr>
        <p:spPr/>
        <p:txBody>
          <a:bodyPr/>
          <a:lstStyle/>
          <a:p>
            <a:pPr eaLnBrk="1" hangingPunct="1"/>
            <a:r>
              <a:rPr lang="en-US" smtClean="0"/>
              <a:t>A system used on southern farms after the civil war in which farmers worked land owned by someone else in return for a small portion of the crops</a:t>
            </a:r>
          </a:p>
          <a:p>
            <a:pPr eaLnBrk="1" hangingPunct="1">
              <a:buFontTx/>
              <a:buNone/>
            </a:pPr>
            <a:endParaRPr lang="en-US" smtClean="0"/>
          </a:p>
        </p:txBody>
      </p:sp>
      <p:sp>
        <p:nvSpPr>
          <p:cNvPr id="7172" name="WordArt 4"/>
          <p:cNvSpPr>
            <a:spLocks noChangeArrowheads="1" noChangeShapeType="1" noTextEdit="1"/>
          </p:cNvSpPr>
          <p:nvPr/>
        </p:nvSpPr>
        <p:spPr bwMode="auto">
          <a:xfrm>
            <a:off x="609600" y="228600"/>
            <a:ext cx="82296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45791" dir="2021404" algn="ctr" rotWithShape="0">
                    <a:srgbClr val="B2B2B2">
                      <a:alpha val="79999"/>
                    </a:srgbClr>
                  </a:outerShdw>
                </a:effectLst>
                <a:latin typeface="Ravie"/>
              </a:rPr>
              <a:t>Sharecroppers</a:t>
            </a:r>
          </a:p>
        </p:txBody>
      </p:sp>
      <p:pic>
        <p:nvPicPr>
          <p:cNvPr id="7173" name="Picture 8" descr="Negro Sharecropp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3640138"/>
            <a:ext cx="4686300"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0" descr="work4foo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810000"/>
            <a:ext cx="2017713"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2" desc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191000"/>
            <a:ext cx="2052638"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41F2037-5B1F-427E-961C-512D2FA48E34}" type="slidenum">
              <a:rPr lang="en-US" smtClean="0">
                <a:solidFill>
                  <a:schemeClr val="bg1"/>
                </a:solidFill>
              </a:rPr>
              <a:pPr>
                <a:defRPr/>
              </a:pPr>
              <a:t>19</a:t>
            </a:fld>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b="1" smtClean="0"/>
              <a:t>JOHN BROWN</a:t>
            </a:r>
          </a:p>
        </p:txBody>
      </p:sp>
      <p:sp>
        <p:nvSpPr>
          <p:cNvPr id="4" name="Content Placeholder 3"/>
          <p:cNvSpPr>
            <a:spLocks noGrp="1"/>
          </p:cNvSpPr>
          <p:nvPr>
            <p:ph sz="half" idx="1"/>
          </p:nvPr>
        </p:nvSpPr>
        <p:spPr>
          <a:solidFill>
            <a:schemeClr val="bg1"/>
          </a:solidFill>
        </p:spPr>
        <p:txBody>
          <a:bodyPr>
            <a:normAutofit fontScale="92500"/>
          </a:bodyPr>
          <a:lstStyle/>
          <a:p>
            <a:pPr eaLnBrk="1" hangingPunct="1">
              <a:defRPr/>
            </a:pPr>
            <a:r>
              <a:rPr lang="en-US" b="1" dirty="0" smtClean="0"/>
              <a:t>John Brown</a:t>
            </a:r>
            <a:br>
              <a:rPr lang="en-US" b="1" dirty="0" smtClean="0"/>
            </a:br>
            <a:r>
              <a:rPr lang="en-US" b="1" dirty="0" smtClean="0"/>
              <a:t>(1800 - 1859)</a:t>
            </a:r>
            <a:br>
              <a:rPr lang="en-US" b="1" dirty="0" smtClean="0"/>
            </a:br>
            <a:r>
              <a:rPr lang="en-US" b="1" dirty="0" smtClean="0"/>
              <a:t>a militant abolitionist, a "conductor" on the Underground Railroad,  the organizer of a self-protection league for free blacks and fugitive slaves.</a:t>
            </a:r>
            <a:r>
              <a:rPr lang="en-US" dirty="0" smtClean="0"/>
              <a:t/>
            </a:r>
            <a:br>
              <a:rPr lang="en-US" dirty="0" smtClean="0"/>
            </a:br>
            <a:endParaRPr lang="en-US" dirty="0"/>
          </a:p>
        </p:txBody>
      </p:sp>
      <p:pic>
        <p:nvPicPr>
          <p:cNvPr id="12292" name="Picture 2" descr="http://tbn0.google.com/images?q=tbn:mMryWjhhB2NUkM:http://afgen.com/john_brown.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143000"/>
            <a:ext cx="3505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A1139E0-689C-42CD-AFF9-750293D5EBC2}"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slavery-791374"/>
          <p:cNvPicPr>
            <a:picLocks noChangeAspect="1" noChangeArrowheads="1"/>
          </p:cNvPicPr>
          <p:nvPr/>
        </p:nvPicPr>
        <p:blipFill>
          <a:blip r:embed="rId2">
            <a:lum bright="54000" contrast="-70000"/>
            <a:extLst>
              <a:ext uri="{28A0092B-C50C-407E-A947-70E740481C1C}">
                <a14:useLocalDpi xmlns:a14="http://schemas.microsoft.com/office/drawing/2010/main" val="0"/>
              </a:ext>
            </a:extLst>
          </a:blip>
          <a:srcRect/>
          <a:stretch>
            <a:fillRect/>
          </a:stretch>
        </p:blipFill>
        <p:spPr bwMode="auto">
          <a:xfrm>
            <a:off x="0" y="0"/>
            <a:ext cx="9144000" cy="681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idx="1"/>
          </p:nvPr>
        </p:nvSpPr>
        <p:spPr>
          <a:xfrm>
            <a:off x="0" y="1981200"/>
            <a:ext cx="8915400" cy="4525963"/>
          </a:xfrm>
        </p:spPr>
        <p:txBody>
          <a:bodyPr/>
          <a:lstStyle/>
          <a:p>
            <a:pPr eaLnBrk="1" hangingPunct="1">
              <a:buFontTx/>
              <a:buNone/>
            </a:pPr>
            <a:r>
              <a:rPr lang="en-US" b="1" smtClean="0"/>
              <a:t>	Amendment ratified on January 31</a:t>
            </a:r>
            <a:r>
              <a:rPr lang="en-US" b="1" baseline="30000" smtClean="0"/>
              <a:t>st</a:t>
            </a:r>
            <a:r>
              <a:rPr lang="en-US" b="1" smtClean="0"/>
              <a:t>, 1865</a:t>
            </a:r>
          </a:p>
          <a:p>
            <a:pPr lvl="1" eaLnBrk="1" hangingPunct="1"/>
            <a:r>
              <a:rPr lang="en-US" sz="3200" b="1" smtClean="0"/>
              <a:t>Officially banned slavery in the United States </a:t>
            </a:r>
          </a:p>
        </p:txBody>
      </p:sp>
      <p:sp>
        <p:nvSpPr>
          <p:cNvPr id="8196" name="WordArt 4"/>
          <p:cNvSpPr>
            <a:spLocks noChangeArrowheads="1" noChangeShapeType="1" noTextEdit="1"/>
          </p:cNvSpPr>
          <p:nvPr/>
        </p:nvSpPr>
        <p:spPr bwMode="auto">
          <a:xfrm>
            <a:off x="609600" y="427038"/>
            <a:ext cx="82296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45791" dir="2021404" algn="ctr" rotWithShape="0">
                    <a:srgbClr val="B2B2B2">
                      <a:alpha val="79999"/>
                    </a:srgbClr>
                  </a:outerShdw>
                </a:effectLst>
                <a:latin typeface="Ravie"/>
              </a:rPr>
              <a:t>13th Amendment</a:t>
            </a:r>
          </a:p>
        </p:txBody>
      </p:sp>
      <p:pic>
        <p:nvPicPr>
          <p:cNvPr id="8197" name="Picture 6" descr="309757242_20b6194b71_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2766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descr="flag%20and%20slave%2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572000"/>
            <a:ext cx="20574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2" descr="map_agind_sou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343400"/>
            <a:ext cx="9525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4" descr="14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752850"/>
            <a:ext cx="1905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41F2037-5B1F-427E-961C-512D2FA48E34}"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abolitionist_pstr"/>
          <p:cNvPicPr>
            <a:picLocks noChangeAspect="1" noChangeArrowheads="1"/>
          </p:cNvPicPr>
          <p:nvPr/>
        </p:nvPicPr>
        <p:blipFill>
          <a:blip r:embed="rId2">
            <a:lum bright="54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idx="1"/>
          </p:nvPr>
        </p:nvSpPr>
        <p:spPr>
          <a:xfrm>
            <a:off x="0" y="1447800"/>
            <a:ext cx="6629400" cy="4525963"/>
          </a:xfrm>
        </p:spPr>
        <p:txBody>
          <a:bodyPr/>
          <a:lstStyle/>
          <a:p>
            <a:pPr eaLnBrk="1" hangingPunct="1"/>
            <a:r>
              <a:rPr lang="en-US" smtClean="0"/>
              <a:t>Equal rights amendment; said that ALL people born or naturalized within the United States (except for NATIVE AMERICANS) were citizens</a:t>
            </a:r>
          </a:p>
          <a:p>
            <a:pPr eaLnBrk="1" hangingPunct="1"/>
            <a:r>
              <a:rPr lang="en-US" smtClean="0"/>
              <a:t>Also guaranteed the citizens ‘equal protection of the laws.’</a:t>
            </a:r>
          </a:p>
          <a:p>
            <a:pPr eaLnBrk="1" hangingPunct="1">
              <a:buFontTx/>
              <a:buNone/>
            </a:pPr>
            <a:r>
              <a:rPr lang="en-US" smtClean="0"/>
              <a:t>*ratified July, 9</a:t>
            </a:r>
            <a:r>
              <a:rPr lang="en-US" baseline="30000" smtClean="0"/>
              <a:t>th</a:t>
            </a:r>
            <a:r>
              <a:rPr lang="en-US" smtClean="0"/>
              <a:t> 1868</a:t>
            </a:r>
          </a:p>
        </p:txBody>
      </p:sp>
      <p:sp>
        <p:nvSpPr>
          <p:cNvPr id="9220" name="WordArt 4"/>
          <p:cNvSpPr>
            <a:spLocks noChangeArrowheads="1" noChangeShapeType="1" noTextEdit="1"/>
          </p:cNvSpPr>
          <p:nvPr/>
        </p:nvSpPr>
        <p:spPr bwMode="auto">
          <a:xfrm>
            <a:off x="647700" y="180975"/>
            <a:ext cx="78486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45791" dir="2021404" algn="ctr" rotWithShape="0">
                    <a:srgbClr val="B2B2B2">
                      <a:alpha val="79999"/>
                    </a:srgbClr>
                  </a:outerShdw>
                </a:effectLst>
                <a:latin typeface="Ravie"/>
              </a:rPr>
              <a:t>14th Amendment</a:t>
            </a:r>
          </a:p>
        </p:txBody>
      </p:sp>
      <p:pic>
        <p:nvPicPr>
          <p:cNvPr id="9221" name="Picture 10" descr="eq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1676400"/>
            <a:ext cx="222885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2" descr="m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334000"/>
            <a:ext cx="33147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41F2037-5B1F-427E-961C-512D2FA48E34}"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descr="vote-748400"/>
          <p:cNvPicPr>
            <a:picLocks noChangeAspect="1" noChangeArrowheads="1"/>
          </p:cNvPicPr>
          <p:nvPr/>
        </p:nvPicPr>
        <p:blipFill>
          <a:blip r:embed="rId2">
            <a:lum bright="54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idx="1"/>
          </p:nvPr>
        </p:nvSpPr>
        <p:spPr>
          <a:xfrm>
            <a:off x="381000" y="3962400"/>
            <a:ext cx="8229600" cy="1173163"/>
          </a:xfrm>
        </p:spPr>
        <p:txBody>
          <a:bodyPr/>
          <a:lstStyle/>
          <a:p>
            <a:pPr eaLnBrk="1" hangingPunct="1">
              <a:buFontTx/>
              <a:buNone/>
            </a:pPr>
            <a:r>
              <a:rPr lang="en-US" b="1" smtClean="0"/>
              <a:t>Gave </a:t>
            </a:r>
            <a:r>
              <a:rPr lang="en-US" b="1" u="sng" smtClean="0"/>
              <a:t>African-American MEN</a:t>
            </a:r>
            <a:r>
              <a:rPr lang="en-US" b="1" smtClean="0"/>
              <a:t> the right to</a:t>
            </a:r>
          </a:p>
          <a:p>
            <a:pPr eaLnBrk="1" hangingPunct="1">
              <a:buFontTx/>
              <a:buNone/>
            </a:pPr>
            <a:r>
              <a:rPr lang="en-US" b="1" smtClean="0"/>
              <a:t>vote, went into effect in 1870 </a:t>
            </a:r>
          </a:p>
        </p:txBody>
      </p:sp>
      <p:sp>
        <p:nvSpPr>
          <p:cNvPr id="10244" name="WordArt 4"/>
          <p:cNvSpPr>
            <a:spLocks noChangeArrowheads="1" noChangeShapeType="1" noTextEdit="1"/>
          </p:cNvSpPr>
          <p:nvPr/>
        </p:nvSpPr>
        <p:spPr bwMode="auto">
          <a:xfrm>
            <a:off x="152400" y="457200"/>
            <a:ext cx="67056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45791" dir="2021404" algn="ctr" rotWithShape="0">
                    <a:srgbClr val="B2B2B2">
                      <a:alpha val="79999"/>
                    </a:srgbClr>
                  </a:outerShdw>
                </a:effectLst>
                <a:latin typeface="Ravie"/>
              </a:rPr>
              <a:t>15th Amendment </a:t>
            </a:r>
          </a:p>
        </p:txBody>
      </p:sp>
      <p:pic>
        <p:nvPicPr>
          <p:cNvPr id="10245" name="Picture 6" descr="Promo-15thAmendNo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41538"/>
            <a:ext cx="251460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voting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3037" y="4876800"/>
            <a:ext cx="10842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0" descr="5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533400"/>
            <a:ext cx="2057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3" descr="309757242_20b6194b71_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1676400"/>
            <a:ext cx="2514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6" descr="woman7%20clip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6800" y="2133600"/>
            <a:ext cx="5318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WordArt 17"/>
          <p:cNvSpPr>
            <a:spLocks noChangeArrowheads="1" noChangeShapeType="1" noTextEdit="1"/>
          </p:cNvSpPr>
          <p:nvPr/>
        </p:nvSpPr>
        <p:spPr bwMode="auto">
          <a:xfrm>
            <a:off x="4495800" y="2590800"/>
            <a:ext cx="1419225" cy="2651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tx1">
                    <a:alpha val="98822"/>
                  </a:schemeClr>
                </a:solidFill>
                <a:effectLst>
                  <a:outerShdw dist="45791" dir="2021404" algn="ctr" rotWithShape="0">
                    <a:srgbClr val="B2B2B2">
                      <a:alpha val="79999"/>
                    </a:srgbClr>
                  </a:outerShdw>
                </a:effectLst>
                <a:latin typeface="Times New Roman"/>
                <a:cs typeface="Times New Roman"/>
              </a:rPr>
              <a:t>Women</a:t>
            </a:r>
          </a:p>
        </p:txBody>
      </p:sp>
      <p:sp>
        <p:nvSpPr>
          <p:cNvPr id="2" name="Slide Number Placeholder 1"/>
          <p:cNvSpPr>
            <a:spLocks noGrp="1"/>
          </p:cNvSpPr>
          <p:nvPr>
            <p:ph type="sldNum" sz="quarter" idx="12"/>
          </p:nvPr>
        </p:nvSpPr>
        <p:spPr/>
        <p:txBody>
          <a:bodyPr/>
          <a:lstStyle/>
          <a:p>
            <a:pPr>
              <a:defRPr/>
            </a:pPr>
            <a:fld id="{041F2037-5B1F-427E-961C-512D2FA48E34}" type="slidenum">
              <a:rPr lang="en-US" smtClean="0"/>
              <a:pPr>
                <a:defRPr/>
              </a:pPr>
              <a:t>22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pPr eaLnBrk="1" hangingPunct="1"/>
            <a:r>
              <a:rPr lang="en-US" sz="5400" b="1" i="1" smtClean="0"/>
              <a:t>SECTIONALISM </a:t>
            </a:r>
          </a:p>
        </p:txBody>
      </p:sp>
      <p:sp>
        <p:nvSpPr>
          <p:cNvPr id="13315" name="Rectangle 5"/>
          <p:cNvSpPr>
            <a:spLocks noChangeArrowheads="1"/>
          </p:cNvSpPr>
          <p:nvPr/>
        </p:nvSpPr>
        <p:spPr bwMode="auto">
          <a:xfrm>
            <a:off x="304800" y="2057400"/>
            <a:ext cx="4572000" cy="39703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a:t>Is to develop a distinct identity based on ethnicity, color, customs, laws, language, economics, or culture.</a:t>
            </a:r>
          </a:p>
        </p:txBody>
      </p:sp>
      <p:pic>
        <p:nvPicPr>
          <p:cNvPr id="13316" name="Picture 2" descr="http://tbn0.google.com/images?q=tbn:T97RTVQqmAhTsM:http://thomaslegion.net/sitebuildercontent/sitebuilderpictures/sectionalismmap.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6400"/>
            <a:ext cx="4267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E039D564-7B91-4C72-B326-8CEC2D235C2F}"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5400" smtClean="0"/>
              <a:t>SECESSION (SECEDE)</a:t>
            </a:r>
          </a:p>
        </p:txBody>
      </p:sp>
      <p:sp>
        <p:nvSpPr>
          <p:cNvPr id="14339" name="Rectangle 2"/>
          <p:cNvSpPr>
            <a:spLocks noChangeArrowheads="1"/>
          </p:cNvSpPr>
          <p:nvPr/>
        </p:nvSpPr>
        <p:spPr bwMode="auto">
          <a:xfrm>
            <a:off x="304800" y="1676400"/>
            <a:ext cx="6172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-Secession of the South-  To leave or separate from an organization or union. </a:t>
            </a:r>
          </a:p>
          <a:p>
            <a:endParaRPr lang="en-US" sz="2400"/>
          </a:p>
          <a:p>
            <a:r>
              <a:rPr lang="en-US" sz="2400"/>
              <a:t>-When Lincoln is elected in 1860 South Carolina decides to lead the secession of southern states.   </a:t>
            </a:r>
          </a:p>
        </p:txBody>
      </p:sp>
      <p:pic>
        <p:nvPicPr>
          <p:cNvPr id="14340" name="Picture 2" descr="http://ecx.images-amazon.com/images/I/51u8vaq0DJL._SL500_AA24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295400"/>
            <a:ext cx="251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http://mac110.assumption.edu/aas/Graphics/butlerhanged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3819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E039D564-7B91-4C72-B326-8CEC2D235C2F}"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DRED SCOTT</a:t>
            </a:r>
          </a:p>
        </p:txBody>
      </p:sp>
      <p:sp>
        <p:nvSpPr>
          <p:cNvPr id="15363" name="Content Placeholder 2"/>
          <p:cNvSpPr>
            <a:spLocks noGrp="1"/>
          </p:cNvSpPr>
          <p:nvPr>
            <p:ph idx="1"/>
          </p:nvPr>
        </p:nvSpPr>
        <p:spPr>
          <a:xfrm>
            <a:off x="457200" y="1219200"/>
            <a:ext cx="8229600" cy="3429000"/>
          </a:xfrm>
        </p:spPr>
        <p:txBody>
          <a:bodyPr/>
          <a:lstStyle/>
          <a:p>
            <a:pPr eaLnBrk="1" hangingPunct="1"/>
            <a:r>
              <a:rPr lang="en-US" smtClean="0"/>
              <a:t>Dred Scott first went to trial to sue for his freedom in 1847</a:t>
            </a:r>
          </a:p>
          <a:p>
            <a:pPr eaLnBrk="1" hangingPunct="1"/>
            <a:r>
              <a:rPr lang="en-US" smtClean="0"/>
              <a:t>He was not awarded freedom</a:t>
            </a:r>
          </a:p>
          <a:p>
            <a:pPr eaLnBrk="1" hangingPunct="1"/>
            <a:r>
              <a:rPr lang="en-US" smtClean="0"/>
              <a:t>The court also ruled that the federal government did not have the power to prohibit slavery in its territories.</a:t>
            </a:r>
          </a:p>
        </p:txBody>
      </p:sp>
      <p:pic>
        <p:nvPicPr>
          <p:cNvPr id="15364" name="Picture 2" descr="Dred Scot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419600"/>
            <a:ext cx="21336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41F2037-5B1F-427E-961C-512D2FA48E34}"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BLEEDING KANSAS</a:t>
            </a:r>
          </a:p>
        </p:txBody>
      </p:sp>
      <p:sp>
        <p:nvSpPr>
          <p:cNvPr id="16387" name="Content Placeholder 2"/>
          <p:cNvSpPr>
            <a:spLocks noGrp="1"/>
          </p:cNvSpPr>
          <p:nvPr>
            <p:ph idx="1"/>
          </p:nvPr>
        </p:nvSpPr>
        <p:spPr>
          <a:xfrm>
            <a:off x="457200" y="1219200"/>
            <a:ext cx="8229600" cy="2971800"/>
          </a:xfrm>
        </p:spPr>
        <p:txBody>
          <a:bodyPr/>
          <a:lstStyle/>
          <a:p>
            <a:pPr eaLnBrk="1" hangingPunct="1">
              <a:buFontTx/>
              <a:buNone/>
            </a:pPr>
            <a:r>
              <a:rPr lang="en-US" dirty="0" smtClean="0">
                <a:solidFill>
                  <a:srgbClr val="A50021"/>
                </a:solidFill>
              </a:rPr>
              <a:t>a.  People vote on slavery or not</a:t>
            </a:r>
          </a:p>
          <a:p>
            <a:pPr eaLnBrk="1" hangingPunct="1">
              <a:buFontTx/>
              <a:buNone/>
            </a:pPr>
            <a:r>
              <a:rPr lang="en-US" dirty="0" smtClean="0">
                <a:solidFill>
                  <a:srgbClr val="A50021"/>
                </a:solidFill>
              </a:rPr>
              <a:t>b.  ‘Bleeding’ Kansas</a:t>
            </a:r>
            <a:r>
              <a:rPr lang="en-US" dirty="0" smtClean="0"/>
              <a:t> (Mini-Civil War)</a:t>
            </a:r>
          </a:p>
          <a:p>
            <a:pPr eaLnBrk="1" hangingPunct="1">
              <a:buFontTx/>
              <a:buNone/>
            </a:pPr>
            <a:r>
              <a:rPr lang="en-US" dirty="0" smtClean="0"/>
              <a:t>-</a:t>
            </a:r>
            <a:r>
              <a:rPr lang="en-US" dirty="0" smtClean="0">
                <a:solidFill>
                  <a:srgbClr val="A50021"/>
                </a:solidFill>
              </a:rPr>
              <a:t>Southerners fight ‘Free’ settlers</a:t>
            </a:r>
          </a:p>
          <a:p>
            <a:pPr eaLnBrk="1" hangingPunct="1">
              <a:buFontTx/>
              <a:buNone/>
            </a:pPr>
            <a:r>
              <a:rPr lang="en-US" dirty="0" smtClean="0">
                <a:solidFill>
                  <a:srgbClr val="A50021"/>
                </a:solidFill>
              </a:rPr>
              <a:t>c.  More free people move in, but president accepts ‘Slave’ constitution</a:t>
            </a:r>
          </a:p>
          <a:p>
            <a:pPr eaLnBrk="1" hangingPunct="1"/>
            <a:endParaRPr lang="en-US" dirty="0" smtClean="0"/>
          </a:p>
        </p:txBody>
      </p:sp>
      <p:pic>
        <p:nvPicPr>
          <p:cNvPr id="16388" name="Picture 8" descr="MCj025073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4419600"/>
            <a:ext cx="15684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41F2037-5B1F-427E-961C-512D2FA48E34}"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1F2037-5B1F-427E-961C-512D2FA48E34}" type="slidenum">
              <a:rPr lang="en-US" smtClean="0"/>
              <a:pPr>
                <a:defRPr/>
              </a:pPr>
              <a:t>7</a:t>
            </a:fld>
            <a:endParaRPr lang="en-US"/>
          </a:p>
        </p:txBody>
      </p:sp>
      <p:sp>
        <p:nvSpPr>
          <p:cNvPr id="7" name="Rectangle 5"/>
          <p:cNvSpPr txBox="1">
            <a:spLocks noChangeArrowheads="1"/>
          </p:cNvSpPr>
          <p:nvPr/>
        </p:nvSpPr>
        <p:spPr bwMode="auto">
          <a:xfrm>
            <a:off x="335280" y="228600"/>
            <a:ext cx="8808720" cy="215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eaLnBrk="1" hangingPunct="1">
              <a:lnSpc>
                <a:spcPct val="80000"/>
              </a:lnSpc>
              <a:buFontTx/>
              <a:buNone/>
              <a:defRPr/>
            </a:pPr>
            <a:r>
              <a:rPr lang="en-US" sz="4400" b="1" dirty="0">
                <a:latin typeface="+mj-lt"/>
              </a:rPr>
              <a:t>BORDER STATES</a:t>
            </a:r>
            <a:endParaRPr lang="en-US" sz="4400" b="1" dirty="0" smtClean="0">
              <a:latin typeface="+mj-lt"/>
            </a:endParaRPr>
          </a:p>
          <a:p>
            <a:pPr eaLnBrk="1" hangingPunct="1">
              <a:lnSpc>
                <a:spcPct val="80000"/>
              </a:lnSpc>
              <a:buFontTx/>
              <a:buNone/>
              <a:defRPr/>
            </a:pPr>
            <a:r>
              <a:rPr lang="en-US" b="1" dirty="0" smtClean="0"/>
              <a:t>Slave states that did not join the rest in leaving the Union:</a:t>
            </a:r>
          </a:p>
          <a:p>
            <a:pPr eaLnBrk="1" hangingPunct="1">
              <a:lnSpc>
                <a:spcPct val="80000"/>
              </a:lnSpc>
              <a:buFontTx/>
              <a:buNone/>
              <a:defRPr/>
            </a:pPr>
            <a:r>
              <a:rPr lang="en-US" b="1" dirty="0" smtClean="0">
                <a:solidFill>
                  <a:srgbClr val="FF0000"/>
                </a:solidFill>
              </a:rPr>
              <a:t>Delaware</a:t>
            </a:r>
            <a:r>
              <a:rPr lang="en-US" b="1" dirty="0" smtClean="0"/>
              <a:t>, </a:t>
            </a:r>
            <a:r>
              <a:rPr lang="en-US" b="1" dirty="0" smtClean="0">
                <a:solidFill>
                  <a:srgbClr val="002060"/>
                </a:solidFill>
              </a:rPr>
              <a:t>Kentucky</a:t>
            </a:r>
            <a:r>
              <a:rPr lang="en-US" b="1" dirty="0" smtClean="0"/>
              <a:t>, </a:t>
            </a:r>
            <a:r>
              <a:rPr lang="en-US" b="1" dirty="0" smtClean="0">
                <a:solidFill>
                  <a:srgbClr val="FF0000"/>
                </a:solidFill>
              </a:rPr>
              <a:t>Missouri</a:t>
            </a:r>
            <a:r>
              <a:rPr lang="en-US" b="1" dirty="0" smtClean="0"/>
              <a:t> and </a:t>
            </a:r>
            <a:r>
              <a:rPr lang="en-US" b="1" dirty="0" smtClean="0">
                <a:solidFill>
                  <a:srgbClr val="002060"/>
                </a:solidFill>
              </a:rPr>
              <a:t>Maryland</a:t>
            </a:r>
          </a:p>
          <a:p>
            <a:pPr marL="0" indent="0" eaLnBrk="1" hangingPunct="1">
              <a:spcBef>
                <a:spcPts val="0"/>
              </a:spcBef>
              <a:buFontTx/>
              <a:buNone/>
              <a:defRPr/>
            </a:pPr>
            <a:r>
              <a:rPr lang="en-US" b="1" dirty="0" smtClean="0">
                <a:solidFill>
                  <a:srgbClr val="FF0000"/>
                </a:solidFill>
              </a:rPr>
              <a:t>              </a:t>
            </a:r>
            <a:endParaRPr lang="en-US" dirty="0" smtClean="0"/>
          </a:p>
        </p:txBody>
      </p:sp>
      <p:pic>
        <p:nvPicPr>
          <p:cNvPr id="8" name="Picture 2" descr="http://lh3.ggpht.com/_hXM70CoCRWg/S8Sc-Vcx51I/AAAAAAAACHA/R7HZx7dgvxw/Union%20and%20Confederate%20States%5B3%5D.jpg"/>
          <p:cNvPicPr>
            <a:picLocks noChangeAspect="1" noChangeArrowheads="1"/>
          </p:cNvPicPr>
          <p:nvPr/>
        </p:nvPicPr>
        <p:blipFill>
          <a:blip r:embed="rId2" cstate="print"/>
          <a:srcRect/>
          <a:stretch>
            <a:fillRect/>
          </a:stretch>
        </p:blipFill>
        <p:spPr bwMode="auto">
          <a:xfrm>
            <a:off x="1759132" y="2385060"/>
            <a:ext cx="5638800" cy="3994150"/>
          </a:xfrm>
          <a:prstGeom prst="rect">
            <a:avLst/>
          </a:prstGeom>
          <a:noFill/>
        </p:spPr>
      </p:pic>
    </p:spTree>
    <p:extLst>
      <p:ext uri="{BB962C8B-B14F-4D97-AF65-F5344CB8AC3E}">
        <p14:creationId xmlns:p14="http://schemas.microsoft.com/office/powerpoint/2010/main" val="16314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500"/>
                                        <p:tgtEl>
                                          <p:spTgt spid="7">
                                            <p:txEl>
                                              <p:pRg st="2" end="2"/>
                                            </p:txEl>
                                          </p:spTgt>
                                        </p:tgtEl>
                                      </p:cBhvr>
                                    </p:animEffect>
                                  </p:childTnLst>
                                </p:cTn>
                              </p:par>
                            </p:childTnLst>
                          </p:cTn>
                        </p:par>
                        <p:par>
                          <p:cTn id="18" fill="hold">
                            <p:stCondLst>
                              <p:cond delay="2500"/>
                            </p:stCondLst>
                            <p:childTnLst>
                              <p:par>
                                <p:cTn id="19" presetID="16" presetClass="entr" presetSubtype="37"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outVertical)">
                                      <p:cBhvr>
                                        <p:cTn id="21" dur="2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CONFEDERATE/REBELS</a:t>
            </a:r>
          </a:p>
        </p:txBody>
      </p:sp>
      <p:sp>
        <p:nvSpPr>
          <p:cNvPr id="17411" name="Content Placeholder 2"/>
          <p:cNvSpPr>
            <a:spLocks noGrp="1"/>
          </p:cNvSpPr>
          <p:nvPr>
            <p:ph idx="1"/>
          </p:nvPr>
        </p:nvSpPr>
        <p:spPr>
          <a:xfrm>
            <a:off x="4191000" y="1371600"/>
            <a:ext cx="4191000" cy="4525963"/>
          </a:xfrm>
        </p:spPr>
        <p:txBody>
          <a:bodyPr/>
          <a:lstStyle/>
          <a:p>
            <a:pPr eaLnBrk="1" hangingPunct="1"/>
            <a:r>
              <a:rPr lang="en-US" sz="2400" smtClean="0"/>
              <a:t>The average Confederate soldier was a young man in his early 20s, unshaven, unkempt, gaunt, but tough from months of difficult living. </a:t>
            </a:r>
          </a:p>
          <a:p>
            <a:pPr eaLnBrk="1" hangingPunct="1"/>
            <a:r>
              <a:rPr lang="en-US" sz="2400" smtClean="0"/>
              <a:t>The Rebel soldier's woolen hat and uniform was grey, ragged form either having been worn too long, or having been "handed down" from a dead soldier.  </a:t>
            </a:r>
          </a:p>
        </p:txBody>
      </p:sp>
      <p:pic>
        <p:nvPicPr>
          <p:cNvPr id="17412" name="Picture 2" descr="confederatesoldier.jpg (13085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1752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http://tbn0.google.com/images?q=tbn:A-4oay90lGsJ::http://www.massieschool.com/civil-war/images/soldier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038600"/>
            <a:ext cx="2057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http://far-horizons.biz/catalog/collectables-civil-collectibles-c-50_103.html?sort=1a&amp;page=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1219200"/>
            <a:ext cx="1981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41F2037-5B1F-427E-961C-512D2FA48E34}"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smtClean="0"/>
              <a:t>THE UNION/YANKEES</a:t>
            </a:r>
          </a:p>
        </p:txBody>
      </p:sp>
      <p:sp>
        <p:nvSpPr>
          <p:cNvPr id="18435" name="Content Placeholder 2"/>
          <p:cNvSpPr>
            <a:spLocks noGrp="1"/>
          </p:cNvSpPr>
          <p:nvPr>
            <p:ph idx="1"/>
          </p:nvPr>
        </p:nvSpPr>
        <p:spPr>
          <a:xfrm>
            <a:off x="457200" y="1143000"/>
            <a:ext cx="3200400" cy="5257800"/>
          </a:xfrm>
        </p:spPr>
        <p:txBody>
          <a:bodyPr/>
          <a:lstStyle/>
          <a:p>
            <a:pPr eaLnBrk="1" hangingPunct="1"/>
            <a:r>
              <a:rPr lang="en-US" sz="2200" smtClean="0"/>
              <a:t>The Union soldier was typically a man in his early 20s. </a:t>
            </a:r>
          </a:p>
          <a:p>
            <a:pPr eaLnBrk="1" hangingPunct="1"/>
            <a:r>
              <a:rPr lang="en-US" sz="2200" smtClean="0"/>
              <a:t>In most cases, he was a farmer who had either enlisted to fight a war which he thought wouldn't last more than a few months, or near the peak of the Civil War, someone  who  had  been drafted</a:t>
            </a:r>
            <a:r>
              <a:rPr lang="en-US" smtClean="0"/>
              <a:t>.</a:t>
            </a:r>
          </a:p>
        </p:txBody>
      </p:sp>
      <p:pic>
        <p:nvPicPr>
          <p:cNvPr id="18436" name="Picture 2" descr="http://oncampus.richmond.edu/academics/education/projects/webquests/civilwar/role2.htm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1750"/>
            <a:ext cx="16764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http://veteranletters.blogs.com/photos/soldiers/union_soldi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447800"/>
            <a:ext cx="311467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41F2037-5B1F-427E-961C-512D2FA48E34}"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ivil war objective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Civil war objectives</Template>
  <TotalTime>770</TotalTime>
  <Words>737</Words>
  <Application>Microsoft Office PowerPoint</Application>
  <PresentationFormat>On-screen Show (4:3)</PresentationFormat>
  <Paragraphs>91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Civil war objectives</vt:lpstr>
      <vt:lpstr>SLAVE CODES </vt:lpstr>
      <vt:lpstr>JOHN BROWN</vt:lpstr>
      <vt:lpstr>SECTIONALISM </vt:lpstr>
      <vt:lpstr>SECESSION (SECEDE)</vt:lpstr>
      <vt:lpstr>DRED SCOTT</vt:lpstr>
      <vt:lpstr>BLEEDING KANSAS</vt:lpstr>
      <vt:lpstr>PowerPoint Presentation</vt:lpstr>
      <vt:lpstr>CONFEDERATE/REBELS</vt:lpstr>
      <vt:lpstr>THE UNION/YANKEES</vt:lpstr>
      <vt:lpstr>JEFFERSON DAVIS</vt:lpstr>
      <vt:lpstr>GEORGE B. McCLELLAN</vt:lpstr>
      <vt:lpstr>ROBERT E. LEE</vt:lpstr>
      <vt:lpstr>PowerPoint Presentation</vt:lpstr>
      <vt:lpstr>PowerPoint Presentation</vt:lpstr>
      <vt:lpstr>BLACK CODES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WCSD</dc:creator>
  <cp:lastModifiedBy>Weber, Joan</cp:lastModifiedBy>
  <cp:revision>24</cp:revision>
  <dcterms:created xsi:type="dcterms:W3CDTF">2007-04-27T17:33:11Z</dcterms:created>
  <dcterms:modified xsi:type="dcterms:W3CDTF">2014-04-22T16:48:43Z</dcterms:modified>
</cp:coreProperties>
</file>