
<file path=[Content_Types].xml><?xml version="1.0" encoding="utf-8"?>
<Types xmlns="http://schemas.openxmlformats.org/package/2006/content-types">
  <Default Extension="xml" ContentType="application/xml"/>
  <Default Extension="WAV" ContentType="audio/wav"/>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405" r:id="rId2"/>
    <p:sldId id="418" r:id="rId3"/>
    <p:sldId id="417" r:id="rId4"/>
    <p:sldId id="415" r:id="rId5"/>
    <p:sldId id="406" r:id="rId6"/>
    <p:sldId id="420" r:id="rId7"/>
    <p:sldId id="419" r:id="rId8"/>
    <p:sldId id="393" r:id="rId9"/>
    <p:sldId id="394" r:id="rId10"/>
    <p:sldId id="395" r:id="rId11"/>
    <p:sldId id="396" r:id="rId12"/>
    <p:sldId id="397" r:id="rId13"/>
    <p:sldId id="398" r:id="rId14"/>
    <p:sldId id="399" r:id="rId15"/>
    <p:sldId id="400" r:id="rId16"/>
    <p:sldId id="401" r:id="rId17"/>
    <p:sldId id="402" r:id="rId18"/>
    <p:sldId id="403" r:id="rId19"/>
    <p:sldId id="404" r:id="rId20"/>
    <p:sldId id="335" r:id="rId21"/>
    <p:sldId id="336" r:id="rId22"/>
    <p:sldId id="421" r:id="rId23"/>
    <p:sldId id="337" r:id="rId24"/>
    <p:sldId id="390" r:id="rId25"/>
    <p:sldId id="367" r:id="rId26"/>
    <p:sldId id="338" r:id="rId27"/>
    <p:sldId id="413" r:id="rId28"/>
    <p:sldId id="375" r:id="rId29"/>
    <p:sldId id="339" r:id="rId30"/>
    <p:sldId id="385" r:id="rId31"/>
    <p:sldId id="382" r:id="rId32"/>
    <p:sldId id="383" r:id="rId33"/>
    <p:sldId id="387" r:id="rId34"/>
    <p:sldId id="389" r:id="rId35"/>
    <p:sldId id="380" r:id="rId36"/>
    <p:sldId id="376" r:id="rId37"/>
    <p:sldId id="381" r:id="rId38"/>
    <p:sldId id="364" r:id="rId39"/>
    <p:sldId id="379" r:id="rId40"/>
    <p:sldId id="388" r:id="rId41"/>
    <p:sldId id="378" r:id="rId42"/>
    <p:sldId id="357" r:id="rId43"/>
    <p:sldId id="361" r:id="rId44"/>
    <p:sldId id="362" r:id="rId45"/>
    <p:sldId id="391" r:id="rId46"/>
    <p:sldId id="374" r:id="rId47"/>
    <p:sldId id="348" r:id="rId48"/>
    <p:sldId id="349" r:id="rId49"/>
    <p:sldId id="350" r:id="rId50"/>
    <p:sldId id="351" r:id="rId51"/>
    <p:sldId id="352" r:id="rId52"/>
    <p:sldId id="353" r:id="rId53"/>
    <p:sldId id="354" r:id="rId54"/>
    <p:sldId id="355" r:id="rId55"/>
    <p:sldId id="424" r:id="rId56"/>
    <p:sldId id="426" r:id="rId57"/>
    <p:sldId id="425" r:id="rId58"/>
    <p:sldId id="423" r:id="rId59"/>
    <p:sldId id="411" r:id="rId60"/>
  </p:sldIdLst>
  <p:sldSz cx="9144000" cy="6858000" type="screen4x3"/>
  <p:notesSz cx="7010400" cy="9236075"/>
  <p:defaultTextStyle>
    <a:defPPr>
      <a:defRPr lang="en-US"/>
    </a:defPPr>
    <a:lvl1pPr algn="l" rtl="0" fontAlgn="base">
      <a:spcBef>
        <a:spcPct val="0"/>
      </a:spcBef>
      <a:spcAft>
        <a:spcPct val="0"/>
      </a:spcAft>
      <a:defRPr sz="4400" kern="1200">
        <a:solidFill>
          <a:schemeClr val="tx2"/>
        </a:solidFill>
        <a:latin typeface="Arial" charset="0"/>
        <a:ea typeface="+mn-ea"/>
        <a:cs typeface="+mn-cs"/>
      </a:defRPr>
    </a:lvl1pPr>
    <a:lvl2pPr marL="457200" algn="l" rtl="0" fontAlgn="base">
      <a:spcBef>
        <a:spcPct val="0"/>
      </a:spcBef>
      <a:spcAft>
        <a:spcPct val="0"/>
      </a:spcAft>
      <a:defRPr sz="4400" kern="1200">
        <a:solidFill>
          <a:schemeClr val="tx2"/>
        </a:solidFill>
        <a:latin typeface="Arial" charset="0"/>
        <a:ea typeface="+mn-ea"/>
        <a:cs typeface="+mn-cs"/>
      </a:defRPr>
    </a:lvl2pPr>
    <a:lvl3pPr marL="914400" algn="l" rtl="0" fontAlgn="base">
      <a:spcBef>
        <a:spcPct val="0"/>
      </a:spcBef>
      <a:spcAft>
        <a:spcPct val="0"/>
      </a:spcAft>
      <a:defRPr sz="4400" kern="1200">
        <a:solidFill>
          <a:schemeClr val="tx2"/>
        </a:solidFill>
        <a:latin typeface="Arial" charset="0"/>
        <a:ea typeface="+mn-ea"/>
        <a:cs typeface="+mn-cs"/>
      </a:defRPr>
    </a:lvl3pPr>
    <a:lvl4pPr marL="1371600" algn="l" rtl="0" fontAlgn="base">
      <a:spcBef>
        <a:spcPct val="0"/>
      </a:spcBef>
      <a:spcAft>
        <a:spcPct val="0"/>
      </a:spcAft>
      <a:defRPr sz="4400" kern="1200">
        <a:solidFill>
          <a:schemeClr val="tx2"/>
        </a:solidFill>
        <a:latin typeface="Arial" charset="0"/>
        <a:ea typeface="+mn-ea"/>
        <a:cs typeface="+mn-cs"/>
      </a:defRPr>
    </a:lvl4pPr>
    <a:lvl5pPr marL="1828800" algn="l" rtl="0" fontAlgn="base">
      <a:spcBef>
        <a:spcPct val="0"/>
      </a:spcBef>
      <a:spcAft>
        <a:spcPct val="0"/>
      </a:spcAft>
      <a:defRPr sz="4400" kern="1200">
        <a:solidFill>
          <a:schemeClr val="tx2"/>
        </a:solidFill>
        <a:latin typeface="Arial" charset="0"/>
        <a:ea typeface="+mn-ea"/>
        <a:cs typeface="+mn-cs"/>
      </a:defRPr>
    </a:lvl5pPr>
    <a:lvl6pPr marL="2286000" algn="l" defTabSz="914400" rtl="0" eaLnBrk="1" latinLnBrk="0" hangingPunct="1">
      <a:defRPr sz="4400" kern="1200">
        <a:solidFill>
          <a:schemeClr val="tx2"/>
        </a:solidFill>
        <a:latin typeface="Arial" charset="0"/>
        <a:ea typeface="+mn-ea"/>
        <a:cs typeface="+mn-cs"/>
      </a:defRPr>
    </a:lvl6pPr>
    <a:lvl7pPr marL="2743200" algn="l" defTabSz="914400" rtl="0" eaLnBrk="1" latinLnBrk="0" hangingPunct="1">
      <a:defRPr sz="4400" kern="1200">
        <a:solidFill>
          <a:schemeClr val="tx2"/>
        </a:solidFill>
        <a:latin typeface="Arial" charset="0"/>
        <a:ea typeface="+mn-ea"/>
        <a:cs typeface="+mn-cs"/>
      </a:defRPr>
    </a:lvl7pPr>
    <a:lvl8pPr marL="3200400" algn="l" defTabSz="914400" rtl="0" eaLnBrk="1" latinLnBrk="0" hangingPunct="1">
      <a:defRPr sz="4400" kern="1200">
        <a:solidFill>
          <a:schemeClr val="tx2"/>
        </a:solidFill>
        <a:latin typeface="Arial" charset="0"/>
        <a:ea typeface="+mn-ea"/>
        <a:cs typeface="+mn-cs"/>
      </a:defRPr>
    </a:lvl8pPr>
    <a:lvl9pPr marL="3657600" algn="l" defTabSz="914400" rtl="0" eaLnBrk="1" latinLnBrk="0" hangingPunct="1">
      <a:defRPr sz="44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clrMru>
    <a:srgbClr val="FFFFFF"/>
    <a:srgbClr val="FFFF00"/>
    <a:srgbClr val="00CC00"/>
    <a:srgbClr val="CC00CC"/>
    <a:srgbClr val="0066FF"/>
    <a:srgbClr val="66FF99"/>
    <a:srgbClr val="FF6600"/>
    <a:srgbClr val="FF0000"/>
    <a:srgbClr val="0000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p:scale>
          <a:sx n="150" d="100"/>
          <a:sy n="150" d="100"/>
        </p:scale>
        <p:origin x="-312" y="9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1"/>
            <a:ext cx="3037212" cy="461491"/>
          </a:xfrm>
          <a:prstGeom prst="rect">
            <a:avLst/>
          </a:prstGeom>
          <a:noFill/>
          <a:ln w="9525">
            <a:noFill/>
            <a:miter lim="800000"/>
            <a:headEnd/>
            <a:tailEnd/>
          </a:ln>
          <a:effectLst/>
        </p:spPr>
        <p:txBody>
          <a:bodyPr vert="horz" wrap="square" lIns="92823" tIns="46412" rIns="92823" bIns="46412"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US"/>
          </a:p>
        </p:txBody>
      </p:sp>
      <p:sp>
        <p:nvSpPr>
          <p:cNvPr id="116739" name="Rectangle 3"/>
          <p:cNvSpPr>
            <a:spLocks noGrp="1" noChangeArrowheads="1"/>
          </p:cNvSpPr>
          <p:nvPr>
            <p:ph type="dt" sz="quarter" idx="1"/>
          </p:nvPr>
        </p:nvSpPr>
        <p:spPr bwMode="auto">
          <a:xfrm>
            <a:off x="3971619" y="1"/>
            <a:ext cx="3037212" cy="461491"/>
          </a:xfrm>
          <a:prstGeom prst="rect">
            <a:avLst/>
          </a:prstGeom>
          <a:noFill/>
          <a:ln w="9525">
            <a:noFill/>
            <a:miter lim="800000"/>
            <a:headEnd/>
            <a:tailEnd/>
          </a:ln>
          <a:effectLst/>
        </p:spPr>
        <p:txBody>
          <a:bodyPr vert="horz" wrap="square" lIns="92823" tIns="46412" rIns="92823" bIns="46412"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US"/>
          </a:p>
        </p:txBody>
      </p:sp>
      <p:sp>
        <p:nvSpPr>
          <p:cNvPr id="116740" name="Rectangle 4"/>
          <p:cNvSpPr>
            <a:spLocks noGrp="1" noChangeArrowheads="1"/>
          </p:cNvSpPr>
          <p:nvPr>
            <p:ph type="ftr" sz="quarter" idx="2"/>
          </p:nvPr>
        </p:nvSpPr>
        <p:spPr bwMode="auto">
          <a:xfrm>
            <a:off x="0" y="8773020"/>
            <a:ext cx="3037212" cy="461491"/>
          </a:xfrm>
          <a:prstGeom prst="rect">
            <a:avLst/>
          </a:prstGeom>
          <a:noFill/>
          <a:ln w="9525">
            <a:noFill/>
            <a:miter lim="800000"/>
            <a:headEnd/>
            <a:tailEnd/>
          </a:ln>
          <a:effectLst/>
        </p:spPr>
        <p:txBody>
          <a:bodyPr vert="horz" wrap="square" lIns="92823" tIns="46412" rIns="92823" bIns="46412"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US"/>
          </a:p>
        </p:txBody>
      </p:sp>
      <p:sp>
        <p:nvSpPr>
          <p:cNvPr id="116741" name="Rectangle 5"/>
          <p:cNvSpPr>
            <a:spLocks noGrp="1" noChangeArrowheads="1"/>
          </p:cNvSpPr>
          <p:nvPr>
            <p:ph type="sldNum" sz="quarter" idx="3"/>
          </p:nvPr>
        </p:nvSpPr>
        <p:spPr bwMode="auto">
          <a:xfrm>
            <a:off x="3971619" y="8773020"/>
            <a:ext cx="3037212" cy="461491"/>
          </a:xfrm>
          <a:prstGeom prst="rect">
            <a:avLst/>
          </a:prstGeom>
          <a:noFill/>
          <a:ln w="9525">
            <a:noFill/>
            <a:miter lim="800000"/>
            <a:headEnd/>
            <a:tailEnd/>
          </a:ln>
          <a:effectLst/>
        </p:spPr>
        <p:txBody>
          <a:bodyPr vert="horz" wrap="square" lIns="92823" tIns="46412" rIns="92823" bIns="46412"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2D7A7805-C5BE-481B-9D14-5FC4C3CADCE7}" type="slidenum">
              <a:rPr lang="en-US"/>
              <a:pPr>
                <a:defRPr/>
              </a:pPr>
              <a:t>‹#›</a:t>
            </a:fld>
            <a:endParaRPr lang="en-US"/>
          </a:p>
        </p:txBody>
      </p:sp>
    </p:spTree>
    <p:extLst>
      <p:ext uri="{BB962C8B-B14F-4D97-AF65-F5344CB8AC3E}">
        <p14:creationId xmlns:p14="http://schemas.microsoft.com/office/powerpoint/2010/main" val="4115059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3037212" cy="461491"/>
          </a:xfrm>
          <a:prstGeom prst="rect">
            <a:avLst/>
          </a:prstGeom>
          <a:noFill/>
          <a:ln w="9525">
            <a:noFill/>
            <a:miter lim="800000"/>
            <a:headEnd/>
            <a:tailEnd/>
          </a:ln>
          <a:effectLst/>
        </p:spPr>
        <p:txBody>
          <a:bodyPr vert="horz" wrap="square" lIns="92823" tIns="46412" rIns="92823" bIns="46412"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US"/>
          </a:p>
        </p:txBody>
      </p:sp>
      <p:sp>
        <p:nvSpPr>
          <p:cNvPr id="36867" name="Rectangle 3"/>
          <p:cNvSpPr>
            <a:spLocks noGrp="1" noChangeArrowheads="1"/>
          </p:cNvSpPr>
          <p:nvPr>
            <p:ph type="dt" idx="1"/>
          </p:nvPr>
        </p:nvSpPr>
        <p:spPr bwMode="auto">
          <a:xfrm>
            <a:off x="3973189" y="1"/>
            <a:ext cx="3037212" cy="461491"/>
          </a:xfrm>
          <a:prstGeom prst="rect">
            <a:avLst/>
          </a:prstGeom>
          <a:noFill/>
          <a:ln w="9525">
            <a:noFill/>
            <a:miter lim="800000"/>
            <a:headEnd/>
            <a:tailEnd/>
          </a:ln>
          <a:effectLst/>
        </p:spPr>
        <p:txBody>
          <a:bodyPr vert="horz" wrap="square" lIns="92823" tIns="46412" rIns="92823" bIns="46412"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96975" y="693738"/>
            <a:ext cx="4616450" cy="3462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934407" y="4386510"/>
            <a:ext cx="5141588" cy="4156547"/>
          </a:xfrm>
          <a:prstGeom prst="rect">
            <a:avLst/>
          </a:prstGeom>
          <a:noFill/>
          <a:ln w="9525">
            <a:noFill/>
            <a:miter lim="800000"/>
            <a:headEnd/>
            <a:tailEnd/>
          </a:ln>
          <a:effectLst/>
        </p:spPr>
        <p:txBody>
          <a:bodyPr vert="horz" wrap="square" lIns="92823" tIns="46412" rIns="92823" bIns="464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774585"/>
            <a:ext cx="3037212" cy="461490"/>
          </a:xfrm>
          <a:prstGeom prst="rect">
            <a:avLst/>
          </a:prstGeom>
          <a:noFill/>
          <a:ln w="9525">
            <a:noFill/>
            <a:miter lim="800000"/>
            <a:headEnd/>
            <a:tailEnd/>
          </a:ln>
          <a:effectLst/>
        </p:spPr>
        <p:txBody>
          <a:bodyPr vert="horz" wrap="square" lIns="92823" tIns="46412" rIns="92823" bIns="46412"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US"/>
          </a:p>
        </p:txBody>
      </p:sp>
      <p:sp>
        <p:nvSpPr>
          <p:cNvPr id="36871" name="Rectangle 7"/>
          <p:cNvSpPr>
            <a:spLocks noGrp="1" noChangeArrowheads="1"/>
          </p:cNvSpPr>
          <p:nvPr>
            <p:ph type="sldNum" sz="quarter" idx="5"/>
          </p:nvPr>
        </p:nvSpPr>
        <p:spPr bwMode="auto">
          <a:xfrm>
            <a:off x="3973189" y="8774585"/>
            <a:ext cx="3037212" cy="461490"/>
          </a:xfrm>
          <a:prstGeom prst="rect">
            <a:avLst/>
          </a:prstGeom>
          <a:noFill/>
          <a:ln w="9525">
            <a:noFill/>
            <a:miter lim="800000"/>
            <a:headEnd/>
            <a:tailEnd/>
          </a:ln>
          <a:effectLst/>
        </p:spPr>
        <p:txBody>
          <a:bodyPr vert="horz" wrap="square" lIns="92823" tIns="46412" rIns="92823" bIns="46412"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1229DD69-0771-41B8-8698-037C4F2F921B}" type="slidenum">
              <a:rPr lang="en-US"/>
              <a:pPr>
                <a:defRPr/>
              </a:pPr>
              <a:t>‹#›</a:t>
            </a:fld>
            <a:endParaRPr lang="en-US"/>
          </a:p>
        </p:txBody>
      </p:sp>
    </p:spTree>
    <p:extLst>
      <p:ext uri="{BB962C8B-B14F-4D97-AF65-F5344CB8AC3E}">
        <p14:creationId xmlns:p14="http://schemas.microsoft.com/office/powerpoint/2010/main" val="183917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29DD69-0771-41B8-8698-037C4F2F921B}" type="slidenum">
              <a:rPr lang="en-US" smtClean="0"/>
              <a:pPr>
                <a:defRPr/>
              </a:pPr>
              <a:t>20</a:t>
            </a:fld>
            <a:endParaRPr lang="en-US"/>
          </a:p>
        </p:txBody>
      </p:sp>
    </p:spTree>
    <p:extLst>
      <p:ext uri="{BB962C8B-B14F-4D97-AF65-F5344CB8AC3E}">
        <p14:creationId xmlns:p14="http://schemas.microsoft.com/office/powerpoint/2010/main" val="316443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29DD69-0771-41B8-8698-037C4F2F921B}" type="slidenum">
              <a:rPr lang="en-US" smtClean="0"/>
              <a:pPr>
                <a:defRPr/>
              </a:pPr>
              <a:t>23</a:t>
            </a:fld>
            <a:endParaRPr lang="en-US"/>
          </a:p>
        </p:txBody>
      </p:sp>
    </p:spTree>
    <p:extLst>
      <p:ext uri="{BB962C8B-B14F-4D97-AF65-F5344CB8AC3E}">
        <p14:creationId xmlns:p14="http://schemas.microsoft.com/office/powerpoint/2010/main" val="1382833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300">
                <a:solidFill>
                  <a:schemeClr val="tx2"/>
                </a:solidFill>
                <a:latin typeface="Arial" charset="0"/>
              </a:defRPr>
            </a:lvl1pPr>
            <a:lvl2pPr marL="733292" indent="-282035" eaLnBrk="0" hangingPunct="0">
              <a:defRPr sz="4300">
                <a:solidFill>
                  <a:schemeClr val="tx2"/>
                </a:solidFill>
                <a:latin typeface="Arial" charset="0"/>
              </a:defRPr>
            </a:lvl2pPr>
            <a:lvl3pPr marL="1128141" indent="-225628" eaLnBrk="0" hangingPunct="0">
              <a:defRPr sz="4300">
                <a:solidFill>
                  <a:schemeClr val="tx2"/>
                </a:solidFill>
                <a:latin typeface="Arial" charset="0"/>
              </a:defRPr>
            </a:lvl3pPr>
            <a:lvl4pPr marL="1579397" indent="-225628" eaLnBrk="0" hangingPunct="0">
              <a:defRPr sz="4300">
                <a:solidFill>
                  <a:schemeClr val="tx2"/>
                </a:solidFill>
                <a:latin typeface="Arial" charset="0"/>
              </a:defRPr>
            </a:lvl4pPr>
            <a:lvl5pPr marL="2030654" indent="-225628" eaLnBrk="0" hangingPunct="0">
              <a:defRPr sz="4300">
                <a:solidFill>
                  <a:schemeClr val="tx2"/>
                </a:solidFill>
                <a:latin typeface="Arial" charset="0"/>
              </a:defRPr>
            </a:lvl5pPr>
            <a:lvl6pPr marL="2481910" indent="-225628" eaLnBrk="0" fontAlgn="base" hangingPunct="0">
              <a:spcBef>
                <a:spcPct val="0"/>
              </a:spcBef>
              <a:spcAft>
                <a:spcPct val="0"/>
              </a:spcAft>
              <a:defRPr sz="4300">
                <a:solidFill>
                  <a:schemeClr val="tx2"/>
                </a:solidFill>
                <a:latin typeface="Arial" charset="0"/>
              </a:defRPr>
            </a:lvl6pPr>
            <a:lvl7pPr marL="2933167" indent="-225628" eaLnBrk="0" fontAlgn="base" hangingPunct="0">
              <a:spcBef>
                <a:spcPct val="0"/>
              </a:spcBef>
              <a:spcAft>
                <a:spcPct val="0"/>
              </a:spcAft>
              <a:defRPr sz="4300">
                <a:solidFill>
                  <a:schemeClr val="tx2"/>
                </a:solidFill>
                <a:latin typeface="Arial" charset="0"/>
              </a:defRPr>
            </a:lvl7pPr>
            <a:lvl8pPr marL="3384423" indent="-225628" eaLnBrk="0" fontAlgn="base" hangingPunct="0">
              <a:spcBef>
                <a:spcPct val="0"/>
              </a:spcBef>
              <a:spcAft>
                <a:spcPct val="0"/>
              </a:spcAft>
              <a:defRPr sz="4300">
                <a:solidFill>
                  <a:schemeClr val="tx2"/>
                </a:solidFill>
                <a:latin typeface="Arial" charset="0"/>
              </a:defRPr>
            </a:lvl8pPr>
            <a:lvl9pPr marL="3835679" indent="-225628" eaLnBrk="0" fontAlgn="base" hangingPunct="0">
              <a:spcBef>
                <a:spcPct val="0"/>
              </a:spcBef>
              <a:spcAft>
                <a:spcPct val="0"/>
              </a:spcAft>
              <a:defRPr sz="4300">
                <a:solidFill>
                  <a:schemeClr val="tx2"/>
                </a:solidFill>
                <a:latin typeface="Arial" charset="0"/>
              </a:defRPr>
            </a:lvl9pPr>
          </a:lstStyle>
          <a:p>
            <a:pPr eaLnBrk="1" hangingPunct="1"/>
            <a:fld id="{075DC28C-C03A-47D5-8451-6849E15C89B8}" type="slidenum">
              <a:rPr lang="en-US" sz="1200">
                <a:solidFill>
                  <a:schemeClr val="tx1"/>
                </a:solidFill>
                <a:latin typeface="Times New Roman" pitchFamily="18" charset="0"/>
              </a:rPr>
              <a:pPr eaLnBrk="1" hangingPunct="1"/>
              <a:t>25</a:t>
            </a:fld>
            <a:endParaRPr lang="en-US" sz="1200">
              <a:solidFill>
                <a:schemeClr val="tx1"/>
              </a:solidFill>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300">
                <a:solidFill>
                  <a:schemeClr val="tx2"/>
                </a:solidFill>
                <a:latin typeface="Arial" charset="0"/>
              </a:defRPr>
            </a:lvl1pPr>
            <a:lvl2pPr marL="733292" indent="-282035" eaLnBrk="0" hangingPunct="0">
              <a:defRPr sz="4300">
                <a:solidFill>
                  <a:schemeClr val="tx2"/>
                </a:solidFill>
                <a:latin typeface="Arial" charset="0"/>
              </a:defRPr>
            </a:lvl2pPr>
            <a:lvl3pPr marL="1128141" indent="-225628" eaLnBrk="0" hangingPunct="0">
              <a:defRPr sz="4300">
                <a:solidFill>
                  <a:schemeClr val="tx2"/>
                </a:solidFill>
                <a:latin typeface="Arial" charset="0"/>
              </a:defRPr>
            </a:lvl3pPr>
            <a:lvl4pPr marL="1579397" indent="-225628" eaLnBrk="0" hangingPunct="0">
              <a:defRPr sz="4300">
                <a:solidFill>
                  <a:schemeClr val="tx2"/>
                </a:solidFill>
                <a:latin typeface="Arial" charset="0"/>
              </a:defRPr>
            </a:lvl4pPr>
            <a:lvl5pPr marL="2030654" indent="-225628" eaLnBrk="0" hangingPunct="0">
              <a:defRPr sz="4300">
                <a:solidFill>
                  <a:schemeClr val="tx2"/>
                </a:solidFill>
                <a:latin typeface="Arial" charset="0"/>
              </a:defRPr>
            </a:lvl5pPr>
            <a:lvl6pPr marL="2481910" indent="-225628" eaLnBrk="0" fontAlgn="base" hangingPunct="0">
              <a:spcBef>
                <a:spcPct val="0"/>
              </a:spcBef>
              <a:spcAft>
                <a:spcPct val="0"/>
              </a:spcAft>
              <a:defRPr sz="4300">
                <a:solidFill>
                  <a:schemeClr val="tx2"/>
                </a:solidFill>
                <a:latin typeface="Arial" charset="0"/>
              </a:defRPr>
            </a:lvl6pPr>
            <a:lvl7pPr marL="2933167" indent="-225628" eaLnBrk="0" fontAlgn="base" hangingPunct="0">
              <a:spcBef>
                <a:spcPct val="0"/>
              </a:spcBef>
              <a:spcAft>
                <a:spcPct val="0"/>
              </a:spcAft>
              <a:defRPr sz="4300">
                <a:solidFill>
                  <a:schemeClr val="tx2"/>
                </a:solidFill>
                <a:latin typeface="Arial" charset="0"/>
              </a:defRPr>
            </a:lvl7pPr>
            <a:lvl8pPr marL="3384423" indent="-225628" eaLnBrk="0" fontAlgn="base" hangingPunct="0">
              <a:spcBef>
                <a:spcPct val="0"/>
              </a:spcBef>
              <a:spcAft>
                <a:spcPct val="0"/>
              </a:spcAft>
              <a:defRPr sz="4300">
                <a:solidFill>
                  <a:schemeClr val="tx2"/>
                </a:solidFill>
                <a:latin typeface="Arial" charset="0"/>
              </a:defRPr>
            </a:lvl8pPr>
            <a:lvl9pPr marL="3835679" indent="-225628" eaLnBrk="0" fontAlgn="base" hangingPunct="0">
              <a:spcBef>
                <a:spcPct val="0"/>
              </a:spcBef>
              <a:spcAft>
                <a:spcPct val="0"/>
              </a:spcAft>
              <a:defRPr sz="4300">
                <a:solidFill>
                  <a:schemeClr val="tx2"/>
                </a:solidFill>
                <a:latin typeface="Arial" charset="0"/>
              </a:defRPr>
            </a:lvl9pPr>
          </a:lstStyle>
          <a:p>
            <a:pPr eaLnBrk="1" hangingPunct="1"/>
            <a:fld id="{54B2D772-DA7B-49A0-B3F9-07D0E8A35CC2}" type="slidenum">
              <a:rPr lang="en-US" sz="1200">
                <a:solidFill>
                  <a:schemeClr val="tx1"/>
                </a:solidFill>
                <a:latin typeface="Times New Roman" pitchFamily="18" charset="0"/>
              </a:rPr>
              <a:pPr eaLnBrk="1" hangingPunct="1"/>
              <a:t>43</a:t>
            </a:fld>
            <a:endParaRPr lang="en-US" sz="1200">
              <a:solidFill>
                <a:schemeClr val="tx1"/>
              </a:solidFill>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300">
                <a:solidFill>
                  <a:schemeClr val="tx2"/>
                </a:solidFill>
                <a:latin typeface="Arial" charset="0"/>
              </a:defRPr>
            </a:lvl1pPr>
            <a:lvl2pPr marL="733292" indent="-282035" eaLnBrk="0" hangingPunct="0">
              <a:defRPr sz="4300">
                <a:solidFill>
                  <a:schemeClr val="tx2"/>
                </a:solidFill>
                <a:latin typeface="Arial" charset="0"/>
              </a:defRPr>
            </a:lvl2pPr>
            <a:lvl3pPr marL="1128141" indent="-225628" eaLnBrk="0" hangingPunct="0">
              <a:defRPr sz="4300">
                <a:solidFill>
                  <a:schemeClr val="tx2"/>
                </a:solidFill>
                <a:latin typeface="Arial" charset="0"/>
              </a:defRPr>
            </a:lvl3pPr>
            <a:lvl4pPr marL="1579397" indent="-225628" eaLnBrk="0" hangingPunct="0">
              <a:defRPr sz="4300">
                <a:solidFill>
                  <a:schemeClr val="tx2"/>
                </a:solidFill>
                <a:latin typeface="Arial" charset="0"/>
              </a:defRPr>
            </a:lvl4pPr>
            <a:lvl5pPr marL="2030654" indent="-225628" eaLnBrk="0" hangingPunct="0">
              <a:defRPr sz="4300">
                <a:solidFill>
                  <a:schemeClr val="tx2"/>
                </a:solidFill>
                <a:latin typeface="Arial" charset="0"/>
              </a:defRPr>
            </a:lvl5pPr>
            <a:lvl6pPr marL="2481910" indent="-225628" eaLnBrk="0" fontAlgn="base" hangingPunct="0">
              <a:spcBef>
                <a:spcPct val="0"/>
              </a:spcBef>
              <a:spcAft>
                <a:spcPct val="0"/>
              </a:spcAft>
              <a:defRPr sz="4300">
                <a:solidFill>
                  <a:schemeClr val="tx2"/>
                </a:solidFill>
                <a:latin typeface="Arial" charset="0"/>
              </a:defRPr>
            </a:lvl6pPr>
            <a:lvl7pPr marL="2933167" indent="-225628" eaLnBrk="0" fontAlgn="base" hangingPunct="0">
              <a:spcBef>
                <a:spcPct val="0"/>
              </a:spcBef>
              <a:spcAft>
                <a:spcPct val="0"/>
              </a:spcAft>
              <a:defRPr sz="4300">
                <a:solidFill>
                  <a:schemeClr val="tx2"/>
                </a:solidFill>
                <a:latin typeface="Arial" charset="0"/>
              </a:defRPr>
            </a:lvl7pPr>
            <a:lvl8pPr marL="3384423" indent="-225628" eaLnBrk="0" fontAlgn="base" hangingPunct="0">
              <a:spcBef>
                <a:spcPct val="0"/>
              </a:spcBef>
              <a:spcAft>
                <a:spcPct val="0"/>
              </a:spcAft>
              <a:defRPr sz="4300">
                <a:solidFill>
                  <a:schemeClr val="tx2"/>
                </a:solidFill>
                <a:latin typeface="Arial" charset="0"/>
              </a:defRPr>
            </a:lvl8pPr>
            <a:lvl9pPr marL="3835679" indent="-225628" eaLnBrk="0" fontAlgn="base" hangingPunct="0">
              <a:spcBef>
                <a:spcPct val="0"/>
              </a:spcBef>
              <a:spcAft>
                <a:spcPct val="0"/>
              </a:spcAft>
              <a:defRPr sz="4300">
                <a:solidFill>
                  <a:schemeClr val="tx2"/>
                </a:solidFill>
                <a:latin typeface="Arial" charset="0"/>
              </a:defRPr>
            </a:lvl9pPr>
          </a:lstStyle>
          <a:p>
            <a:pPr eaLnBrk="1" hangingPunct="1"/>
            <a:fld id="{4F178351-D601-4509-A599-1D7BA56381B4}" type="slidenum">
              <a:rPr lang="en-US" sz="1200">
                <a:solidFill>
                  <a:schemeClr val="tx1"/>
                </a:solidFill>
                <a:latin typeface="Times New Roman" pitchFamily="18" charset="0"/>
              </a:rPr>
              <a:pPr eaLnBrk="1" hangingPunct="1"/>
              <a:t>44</a:t>
            </a:fld>
            <a:endParaRPr lang="en-US" sz="1200">
              <a:solidFill>
                <a:schemeClr val="tx1"/>
              </a:solidFill>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40A1EA-13A4-44EB-BAE3-5A4334072F73}" type="slidenum">
              <a:rPr lang="en-US"/>
              <a:pPr>
                <a:defRPr/>
              </a:pPr>
              <a:t>‹#›</a:t>
            </a:fld>
            <a:endParaRPr lang="en-US"/>
          </a:p>
        </p:txBody>
      </p:sp>
    </p:spTree>
    <p:extLst>
      <p:ext uri="{BB962C8B-B14F-4D97-AF65-F5344CB8AC3E}">
        <p14:creationId xmlns:p14="http://schemas.microsoft.com/office/powerpoint/2010/main" val="2584389743"/>
      </p:ext>
    </p:extLst>
  </p:cSld>
  <p:clrMapOvr>
    <a:masterClrMapping/>
  </p:clrMapOvr>
  <mc:AlternateContent xmlns:mc="http://schemas.openxmlformats.org/markup-compatibility/2006" xmlns:p14="http://schemas.microsoft.com/office/powerpoint/2010/main">
    <mc:Choice Requires="p14">
      <p:transition spd="slow" p14:dur="2000" advClick="0" advTm="9000">
        <p:fade/>
      </p:transition>
    </mc:Choice>
    <mc:Fallback xmlns="">
      <p:transition spd="slow" advClick="0" advTm="9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7D053F-C88F-4101-8236-1D77C6B01BF3}" type="slidenum">
              <a:rPr lang="en-US"/>
              <a:pPr>
                <a:defRPr/>
              </a:pPr>
              <a:t>‹#›</a:t>
            </a:fld>
            <a:endParaRPr lang="en-US"/>
          </a:p>
        </p:txBody>
      </p:sp>
    </p:spTree>
    <p:extLst>
      <p:ext uri="{BB962C8B-B14F-4D97-AF65-F5344CB8AC3E}">
        <p14:creationId xmlns:p14="http://schemas.microsoft.com/office/powerpoint/2010/main" val="774493223"/>
      </p:ext>
    </p:extLst>
  </p:cSld>
  <p:clrMapOvr>
    <a:masterClrMapping/>
  </p:clrMapOvr>
  <mc:AlternateContent xmlns:mc="http://schemas.openxmlformats.org/markup-compatibility/2006" xmlns:p14="http://schemas.microsoft.com/office/powerpoint/2010/main">
    <mc:Choice Requires="p14">
      <p:transition spd="slow" p14:dur="2000" advClick="0" advTm="9000">
        <p:fade/>
      </p:transition>
    </mc:Choice>
    <mc:Fallback xmlns="">
      <p:transition spd="slow" advClick="0" advTm="9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A91054-1F0D-44A4-AB51-6946802E00AA}" type="slidenum">
              <a:rPr lang="en-US"/>
              <a:pPr>
                <a:defRPr/>
              </a:pPr>
              <a:t>‹#›</a:t>
            </a:fld>
            <a:endParaRPr lang="en-US"/>
          </a:p>
        </p:txBody>
      </p:sp>
    </p:spTree>
    <p:extLst>
      <p:ext uri="{BB962C8B-B14F-4D97-AF65-F5344CB8AC3E}">
        <p14:creationId xmlns:p14="http://schemas.microsoft.com/office/powerpoint/2010/main" val="1626071377"/>
      </p:ext>
    </p:extLst>
  </p:cSld>
  <p:clrMapOvr>
    <a:masterClrMapping/>
  </p:clrMapOvr>
  <mc:AlternateContent xmlns:mc="http://schemas.openxmlformats.org/markup-compatibility/2006" xmlns:p14="http://schemas.microsoft.com/office/powerpoint/2010/main">
    <mc:Choice Requires="p14">
      <p:transition spd="slow" p14:dur="2000" advClick="0" advTm="9000">
        <p:fade/>
      </p:transition>
    </mc:Choice>
    <mc:Fallback xmlns="">
      <p:transition spd="slow" advClick="0" advTm="9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56564E-A28E-4636-BC16-9440BA795738}" type="slidenum">
              <a:rPr lang="en-US"/>
              <a:pPr>
                <a:defRPr/>
              </a:pPr>
              <a:t>‹#›</a:t>
            </a:fld>
            <a:endParaRPr lang="en-US"/>
          </a:p>
        </p:txBody>
      </p:sp>
    </p:spTree>
    <p:extLst>
      <p:ext uri="{BB962C8B-B14F-4D97-AF65-F5344CB8AC3E}">
        <p14:creationId xmlns:p14="http://schemas.microsoft.com/office/powerpoint/2010/main" val="2130861989"/>
      </p:ext>
    </p:extLst>
  </p:cSld>
  <p:clrMapOvr>
    <a:masterClrMapping/>
  </p:clrMapOvr>
  <mc:AlternateContent xmlns:mc="http://schemas.openxmlformats.org/markup-compatibility/2006" xmlns:p14="http://schemas.microsoft.com/office/powerpoint/2010/main">
    <mc:Choice Requires="p14">
      <p:transition spd="slow" p14:dur="2000" advClick="0" advTm="9000">
        <p:fade/>
      </p:transition>
    </mc:Choice>
    <mc:Fallback xmlns="">
      <p:transition spd="slow" advClick="0" advTm="9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08056A-DBEE-40A4-8258-D1446DAD05AA}" type="slidenum">
              <a:rPr lang="en-US"/>
              <a:pPr>
                <a:defRPr/>
              </a:pPr>
              <a:t>‹#›</a:t>
            </a:fld>
            <a:endParaRPr lang="en-US"/>
          </a:p>
        </p:txBody>
      </p:sp>
    </p:spTree>
    <p:extLst>
      <p:ext uri="{BB962C8B-B14F-4D97-AF65-F5344CB8AC3E}">
        <p14:creationId xmlns:p14="http://schemas.microsoft.com/office/powerpoint/2010/main" val="850772153"/>
      </p:ext>
    </p:extLst>
  </p:cSld>
  <p:clrMapOvr>
    <a:masterClrMapping/>
  </p:clrMapOvr>
  <mc:AlternateContent xmlns:mc="http://schemas.openxmlformats.org/markup-compatibility/2006" xmlns:p14="http://schemas.microsoft.com/office/powerpoint/2010/main">
    <mc:Choice Requires="p14">
      <p:transition spd="slow" p14:dur="2000" advClick="0" advTm="9000">
        <p:fade/>
      </p:transition>
    </mc:Choice>
    <mc:Fallback xmlns="">
      <p:transition spd="slow" advClick="0" advTm="9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84EFA2-1CAD-445B-BE83-9170D4C80D86}" type="slidenum">
              <a:rPr lang="en-US"/>
              <a:pPr>
                <a:defRPr/>
              </a:pPr>
              <a:t>‹#›</a:t>
            </a:fld>
            <a:endParaRPr lang="en-US"/>
          </a:p>
        </p:txBody>
      </p:sp>
    </p:spTree>
    <p:extLst>
      <p:ext uri="{BB962C8B-B14F-4D97-AF65-F5344CB8AC3E}">
        <p14:creationId xmlns:p14="http://schemas.microsoft.com/office/powerpoint/2010/main" val="1634006536"/>
      </p:ext>
    </p:extLst>
  </p:cSld>
  <p:clrMapOvr>
    <a:masterClrMapping/>
  </p:clrMapOvr>
  <mc:AlternateContent xmlns:mc="http://schemas.openxmlformats.org/markup-compatibility/2006" xmlns:p14="http://schemas.microsoft.com/office/powerpoint/2010/main">
    <mc:Choice Requires="p14">
      <p:transition spd="slow" p14:dur="2000" advClick="0" advTm="9000">
        <p:fade/>
      </p:transition>
    </mc:Choice>
    <mc:Fallback xmlns="">
      <p:transition spd="slow" advClick="0" advTm="9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A27C0C-DBFA-4F09-BEB5-4CFBF3A691D1}" type="slidenum">
              <a:rPr lang="en-US"/>
              <a:pPr>
                <a:defRPr/>
              </a:pPr>
              <a:t>‹#›</a:t>
            </a:fld>
            <a:endParaRPr lang="en-US"/>
          </a:p>
        </p:txBody>
      </p:sp>
    </p:spTree>
    <p:extLst>
      <p:ext uri="{BB962C8B-B14F-4D97-AF65-F5344CB8AC3E}">
        <p14:creationId xmlns:p14="http://schemas.microsoft.com/office/powerpoint/2010/main" val="2163579135"/>
      </p:ext>
    </p:extLst>
  </p:cSld>
  <p:clrMapOvr>
    <a:masterClrMapping/>
  </p:clrMapOvr>
  <mc:AlternateContent xmlns:mc="http://schemas.openxmlformats.org/markup-compatibility/2006" xmlns:p14="http://schemas.microsoft.com/office/powerpoint/2010/main">
    <mc:Choice Requires="p14">
      <p:transition spd="slow" p14:dur="2000" advClick="0" advTm="9000">
        <p:fade/>
      </p:transition>
    </mc:Choice>
    <mc:Fallback xmlns="">
      <p:transition spd="slow" advClick="0" advTm="9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9F2B09E-8305-4979-B6C2-CF19405DB26E}" type="slidenum">
              <a:rPr lang="en-US"/>
              <a:pPr>
                <a:defRPr/>
              </a:pPr>
              <a:t>‹#›</a:t>
            </a:fld>
            <a:endParaRPr lang="en-US"/>
          </a:p>
        </p:txBody>
      </p:sp>
    </p:spTree>
    <p:extLst>
      <p:ext uri="{BB962C8B-B14F-4D97-AF65-F5344CB8AC3E}">
        <p14:creationId xmlns:p14="http://schemas.microsoft.com/office/powerpoint/2010/main" val="2217359765"/>
      </p:ext>
    </p:extLst>
  </p:cSld>
  <p:clrMapOvr>
    <a:masterClrMapping/>
  </p:clrMapOvr>
  <mc:AlternateContent xmlns:mc="http://schemas.openxmlformats.org/markup-compatibility/2006" xmlns:p14="http://schemas.microsoft.com/office/powerpoint/2010/main">
    <mc:Choice Requires="p14">
      <p:transition spd="slow" p14:dur="2000" advClick="0" advTm="9000">
        <p:fade/>
      </p:transition>
    </mc:Choice>
    <mc:Fallback xmlns="">
      <p:transition spd="slow" advClick="0" advTm="9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8CBF2DF-FDC1-449E-9194-ACE24FEDC45E}" type="slidenum">
              <a:rPr lang="en-US"/>
              <a:pPr>
                <a:defRPr/>
              </a:pPr>
              <a:t>‹#›</a:t>
            </a:fld>
            <a:endParaRPr lang="en-US"/>
          </a:p>
        </p:txBody>
      </p:sp>
    </p:spTree>
    <p:extLst>
      <p:ext uri="{BB962C8B-B14F-4D97-AF65-F5344CB8AC3E}">
        <p14:creationId xmlns:p14="http://schemas.microsoft.com/office/powerpoint/2010/main" val="3147746579"/>
      </p:ext>
    </p:extLst>
  </p:cSld>
  <p:clrMapOvr>
    <a:masterClrMapping/>
  </p:clrMapOvr>
  <mc:AlternateContent xmlns:mc="http://schemas.openxmlformats.org/markup-compatibility/2006" xmlns:p14="http://schemas.microsoft.com/office/powerpoint/2010/main">
    <mc:Choice Requires="p14">
      <p:transition spd="slow" p14:dur="2000" advClick="0" advTm="9000">
        <p:fade/>
      </p:transition>
    </mc:Choice>
    <mc:Fallback xmlns="">
      <p:transition spd="slow" advClick="0" advTm="9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851A97-1FBF-4150-A2A8-0BCEBD2546CB}" type="slidenum">
              <a:rPr lang="en-US"/>
              <a:pPr>
                <a:defRPr/>
              </a:pPr>
              <a:t>‹#›</a:t>
            </a:fld>
            <a:endParaRPr lang="en-US"/>
          </a:p>
        </p:txBody>
      </p:sp>
    </p:spTree>
    <p:extLst>
      <p:ext uri="{BB962C8B-B14F-4D97-AF65-F5344CB8AC3E}">
        <p14:creationId xmlns:p14="http://schemas.microsoft.com/office/powerpoint/2010/main" val="2232019584"/>
      </p:ext>
    </p:extLst>
  </p:cSld>
  <p:clrMapOvr>
    <a:masterClrMapping/>
  </p:clrMapOvr>
  <mc:AlternateContent xmlns:mc="http://schemas.openxmlformats.org/markup-compatibility/2006" xmlns:p14="http://schemas.microsoft.com/office/powerpoint/2010/main">
    <mc:Choice Requires="p14">
      <p:transition spd="slow" p14:dur="2000" advClick="0" advTm="9000">
        <p:fade/>
      </p:transition>
    </mc:Choice>
    <mc:Fallback xmlns="">
      <p:transition spd="slow" advClick="0" advTm="9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7BE9CD-4791-4690-8BE4-9CD8AF88AC4D}" type="slidenum">
              <a:rPr lang="en-US"/>
              <a:pPr>
                <a:defRPr/>
              </a:pPr>
              <a:t>‹#›</a:t>
            </a:fld>
            <a:endParaRPr lang="en-US"/>
          </a:p>
        </p:txBody>
      </p:sp>
    </p:spTree>
    <p:extLst>
      <p:ext uri="{BB962C8B-B14F-4D97-AF65-F5344CB8AC3E}">
        <p14:creationId xmlns:p14="http://schemas.microsoft.com/office/powerpoint/2010/main" val="1846324732"/>
      </p:ext>
    </p:extLst>
  </p:cSld>
  <p:clrMapOvr>
    <a:masterClrMapping/>
  </p:clrMapOvr>
  <mc:AlternateContent xmlns:mc="http://schemas.openxmlformats.org/markup-compatibility/2006" xmlns:p14="http://schemas.microsoft.com/office/powerpoint/2010/main">
    <mc:Choice Requires="p14">
      <p:transition spd="slow" p14:dur="2000" advClick="0" advTm="9000">
        <p:fade/>
      </p:transition>
    </mc:Choice>
    <mc:Fallback xmlns="">
      <p:transition spd="slow" advClick="0" advTm="9000">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D706BFDA-5CC0-4D4C-8C7E-B702224198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9000">
        <p:fade/>
      </p:transition>
    </mc:Choice>
    <mc:Fallback xmlns="">
      <p:transition spd="slow" advClick="0" advTm="9000">
        <p:fade/>
      </p:transition>
    </mc:Fallback>
  </mc:AlternateConten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gif"/><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 Id="rId3"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jpeg"/><Relationship Id="rId9" Type="http://schemas.openxmlformats.org/officeDocument/2006/relationships/hyperlink" Target="http://upload.wikimedia.org/wikipedia/en/8/86/Joe_Heck.jpg" TargetMode="External"/><Relationship Id="rId10" Type="http://schemas.openxmlformats.org/officeDocument/2006/relationships/image" Target="../media/image29.jpeg"/><Relationship Id="rId11"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png"/><Relationship Id="rId6" Type="http://schemas.openxmlformats.org/officeDocument/2006/relationships/image" Target="../media/image37.jpeg"/><Relationship Id="rId7" Type="http://schemas.openxmlformats.org/officeDocument/2006/relationships/hyperlink" Target="http://www.youtube.com/watch?v=Vvy0wRLD5s8&amp;feature=related" TargetMode="Externa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3" Type="http://schemas.openxmlformats.org/officeDocument/2006/relationships/hyperlink" Target="http://ltgov.nv.gov/" TargetMode="External"/><Relationship Id="rId4" Type="http://schemas.openxmlformats.org/officeDocument/2006/relationships/image" Target="../media/image39.pn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png"/><Relationship Id="rId8" Type="http://schemas.openxmlformats.org/officeDocument/2006/relationships/image" Target="../media/image43.jpeg"/><Relationship Id="rId1" Type="http://schemas.openxmlformats.org/officeDocument/2006/relationships/slideLayout" Target="../slideLayouts/slideLayout7.xml"/><Relationship Id="rId2"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1" Type="http://schemas.openxmlformats.org/officeDocument/2006/relationships/slideLayout" Target="../slideLayouts/slideLayout7.xml"/><Relationship Id="rId2"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youtube.com/watch?v=Dh6-3IehOZ4&amp;feature=related"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png"/><Relationship Id="rId5" Type="http://schemas.openxmlformats.org/officeDocument/2006/relationships/image" Target="../media/image53.jpeg"/><Relationship Id="rId6" Type="http://schemas.openxmlformats.org/officeDocument/2006/relationships/image" Target="../media/image54.jpeg"/><Relationship Id="rId7" Type="http://schemas.openxmlformats.org/officeDocument/2006/relationships/hyperlink" Target="http://en.wikipedia.org/wiki/File:Andrew_Johnson_photo_portrait_head_and_shoulders,_c1870-1880-Edit1.jpg" TargetMode="External"/><Relationship Id="rId8" Type="http://schemas.openxmlformats.org/officeDocument/2006/relationships/image" Target="../media/image55.jpeg"/><Relationship Id="rId9" Type="http://schemas.openxmlformats.org/officeDocument/2006/relationships/image" Target="../media/image56.jpeg"/><Relationship Id="rId1" Type="http://schemas.openxmlformats.org/officeDocument/2006/relationships/slideLayout" Target="../slideLayouts/slideLayout7.xml"/><Relationship Id="rId2" Type="http://schemas.openxmlformats.org/officeDocument/2006/relationships/hyperlink" Target="http://en.wikipedia.org/wiki/File:FDR_in_1933.jp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9.gif"/><Relationship Id="rId5" Type="http://schemas.openxmlformats.org/officeDocument/2006/relationships/image" Target="../media/image60.jpeg"/><Relationship Id="rId6" Type="http://schemas.openxmlformats.org/officeDocument/2006/relationships/hyperlink" Target="http://upload.wikimedia.org/wikipedia/commons/2/29/Execution_Lincoln_assassins.jpg" TargetMode="External"/><Relationship Id="rId7" Type="http://schemas.openxmlformats.org/officeDocument/2006/relationships/image" Target="../media/image61.jpeg"/><Relationship Id="rId1" Type="http://schemas.openxmlformats.org/officeDocument/2006/relationships/slideLayout" Target="../slideLayouts/slideLayout7.xml"/><Relationship Id="rId2"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hyperlink" Target="http://www.capitolreportnewmexico.com/wp-content/uploads/2011/01/garfield-assassination.bmp" TargetMode="External"/><Relationship Id="rId5" Type="http://schemas.openxmlformats.org/officeDocument/2006/relationships/image" Target="../media/image63.png"/><Relationship Id="rId6" Type="http://schemas.openxmlformats.org/officeDocument/2006/relationships/image" Target="../media/image64.jpeg"/><Relationship Id="rId1" Type="http://schemas.openxmlformats.org/officeDocument/2006/relationships/slideLayout" Target="../slideLayouts/slideLayout7.xml"/><Relationship Id="rId2"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jpeg"/><Relationship Id="rId5" Type="http://schemas.openxmlformats.org/officeDocument/2006/relationships/image" Target="../media/image68.png"/><Relationship Id="rId1" Type="http://schemas.openxmlformats.org/officeDocument/2006/relationships/slideLayout" Target="../slideLayouts/slideLayout7.xml"/><Relationship Id="rId2" Type="http://schemas.openxmlformats.org/officeDocument/2006/relationships/image" Target="../media/image65.jpe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69.jpeg"/><Relationship Id="rId5" Type="http://schemas.openxmlformats.org/officeDocument/2006/relationships/image" Target="../media/image70.jpeg"/><Relationship Id="rId6" Type="http://schemas.openxmlformats.org/officeDocument/2006/relationships/image" Target="../media/image71.jpeg"/><Relationship Id="rId1" Type="http://schemas.openxmlformats.org/officeDocument/2006/relationships/slideLayout" Target="../slideLayouts/slideLayout7.xml"/><Relationship Id="rId2" Type="http://schemas.openxmlformats.org/officeDocument/2006/relationships/image" Target="../media/image5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74.jpeg"/><Relationship Id="rId1" Type="http://schemas.openxmlformats.org/officeDocument/2006/relationships/slideLayout" Target="../slideLayouts/slideLayout7.xml"/><Relationship Id="rId2"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hyperlink" Target="http://www.advisormarketingsuccess.com/wp-content/uploads/Theodore_Roosevelt_laughing.jpg" TargetMode="External"/><Relationship Id="rId4" Type="http://schemas.openxmlformats.org/officeDocument/2006/relationships/image" Target="../media/image76.jpeg"/><Relationship Id="rId5" Type="http://schemas.openxmlformats.org/officeDocument/2006/relationships/image" Target="../media/image77.jpeg"/><Relationship Id="rId6" Type="http://schemas.openxmlformats.org/officeDocument/2006/relationships/image" Target="../media/image78.jpeg"/><Relationship Id="rId7" Type="http://schemas.openxmlformats.org/officeDocument/2006/relationships/image" Target="../media/image79.jpeg"/><Relationship Id="rId8" Type="http://schemas.openxmlformats.org/officeDocument/2006/relationships/hyperlink" Target="http://upload.wikimedia.org/wikipedia/en/8/80/TR-Xray.jpg" TargetMode="External"/><Relationship Id="rId9" Type="http://schemas.openxmlformats.org/officeDocument/2006/relationships/image" Target="../media/image80.jpeg"/><Relationship Id="rId1" Type="http://schemas.openxmlformats.org/officeDocument/2006/relationships/slideLayout" Target="../slideLayouts/slideLayout7.xml"/><Relationship Id="rId2" Type="http://schemas.openxmlformats.org/officeDocument/2006/relationships/image" Target="../media/image75.png"/></Relationships>
</file>

<file path=ppt/slides/_rels/slide37.xml.rels><?xml version="1.0" encoding="UTF-8" standalone="yes"?>
<Relationships xmlns="http://schemas.openxmlformats.org/package/2006/relationships"><Relationship Id="rId3" Type="http://schemas.openxmlformats.org/officeDocument/2006/relationships/image" Target="../media/image81.jpeg"/><Relationship Id="rId4" Type="http://schemas.openxmlformats.org/officeDocument/2006/relationships/image" Target="../media/image82.jpeg"/><Relationship Id="rId5" Type="http://schemas.openxmlformats.org/officeDocument/2006/relationships/image" Target="../media/image83.jpeg"/><Relationship Id="rId1" Type="http://schemas.openxmlformats.org/officeDocument/2006/relationships/slideLayout" Target="../slideLayouts/slideLayout7.xml"/><Relationship Id="rId2" Type="http://schemas.openxmlformats.org/officeDocument/2006/relationships/image" Target="../media/image75.png"/></Relationships>
</file>

<file path=ppt/slides/_rels/slide38.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image" Target="../media/image86.jpeg"/><Relationship Id="rId5" Type="http://schemas.openxmlformats.org/officeDocument/2006/relationships/image" Target="../media/image87.jpeg"/><Relationship Id="rId6" Type="http://schemas.openxmlformats.org/officeDocument/2006/relationships/image" Target="../media/image88.png"/><Relationship Id="rId1" Type="http://schemas.openxmlformats.org/officeDocument/2006/relationships/slideLayout" Target="../slideLayouts/slideLayout7.xml"/><Relationship Id="rId2" Type="http://schemas.openxmlformats.org/officeDocument/2006/relationships/image" Target="../media/image84.jpeg"/></Relationships>
</file>

<file path=ppt/slides/_rels/slide39.xml.rels><?xml version="1.0" encoding="UTF-8" standalone="yes"?>
<Relationships xmlns="http://schemas.openxmlformats.org/package/2006/relationships"><Relationship Id="rId3" Type="http://schemas.openxmlformats.org/officeDocument/2006/relationships/image" Target="../media/image89.jpeg"/><Relationship Id="rId4" Type="http://schemas.openxmlformats.org/officeDocument/2006/relationships/image" Target="../media/image90.jpeg"/><Relationship Id="rId5" Type="http://schemas.openxmlformats.org/officeDocument/2006/relationships/image" Target="../media/image91.png"/><Relationship Id="rId6" Type="http://schemas.openxmlformats.org/officeDocument/2006/relationships/image" Target="../media/image92.jpeg"/><Relationship Id="rId7" Type="http://schemas.openxmlformats.org/officeDocument/2006/relationships/image" Target="../media/image93.jpeg"/><Relationship Id="rId1" Type="http://schemas.openxmlformats.org/officeDocument/2006/relationships/slideLayout" Target="../slideLayouts/slideLayout7.xml"/><Relationship Id="rId2" Type="http://schemas.openxmlformats.org/officeDocument/2006/relationships/image" Target="../media/image8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89.jpeg"/><Relationship Id="rId4" Type="http://schemas.openxmlformats.org/officeDocument/2006/relationships/image" Target="../media/image94.jpeg"/><Relationship Id="rId5" Type="http://schemas.openxmlformats.org/officeDocument/2006/relationships/image" Target="../media/image95.jpeg"/><Relationship Id="rId6" Type="http://schemas.openxmlformats.org/officeDocument/2006/relationships/image" Target="../media/image96.jpeg"/><Relationship Id="rId7" Type="http://schemas.openxmlformats.org/officeDocument/2006/relationships/image" Target="../media/image97.jpeg"/><Relationship Id="rId1" Type="http://schemas.openxmlformats.org/officeDocument/2006/relationships/slideLayout" Target="../slideLayouts/slideLayout7.xml"/><Relationship Id="rId2" Type="http://schemas.openxmlformats.org/officeDocument/2006/relationships/image" Target="../media/image88.png"/></Relationships>
</file>

<file path=ppt/slides/_rels/slide41.xml.rels><?xml version="1.0" encoding="UTF-8" standalone="yes"?>
<Relationships xmlns="http://schemas.openxmlformats.org/package/2006/relationships"><Relationship Id="rId3" Type="http://schemas.openxmlformats.org/officeDocument/2006/relationships/image" Target="../media/image89.jpeg"/><Relationship Id="rId4" Type="http://schemas.openxmlformats.org/officeDocument/2006/relationships/image" Target="../media/image98.jpeg"/><Relationship Id="rId5" Type="http://schemas.openxmlformats.org/officeDocument/2006/relationships/image" Target="../media/image99.jpeg"/><Relationship Id="rId6" Type="http://schemas.openxmlformats.org/officeDocument/2006/relationships/image" Target="../media/image100.jpeg"/><Relationship Id="rId7" Type="http://schemas.openxmlformats.org/officeDocument/2006/relationships/image" Target="../media/image101.jpeg"/><Relationship Id="rId8" Type="http://schemas.openxmlformats.org/officeDocument/2006/relationships/image" Target="../media/image102.jpeg"/><Relationship Id="rId9" Type="http://schemas.openxmlformats.org/officeDocument/2006/relationships/hyperlink" Target="http://americanhistory.about.com/od/geraldford/p/pford.htm" TargetMode="External"/><Relationship Id="rId1" Type="http://schemas.openxmlformats.org/officeDocument/2006/relationships/slideLayout" Target="../slideLayouts/slideLayout7.xml"/><Relationship Id="rId2" Type="http://schemas.openxmlformats.org/officeDocument/2006/relationships/image" Target="../media/image88.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03.png"/><Relationship Id="rId5" Type="http://schemas.openxmlformats.org/officeDocument/2006/relationships/image" Target="../media/image104.png"/><Relationship Id="rId1" Type="http://schemas.microsoft.com/office/2007/relationships/media" Target="../media/media1.WAV"/><Relationship Id="rId2" Type="http://schemas.openxmlformats.org/officeDocument/2006/relationships/audio" Target="../media/media1.WAV"/></Relationships>
</file>

<file path=ppt/slides/_rels/slide43.xml.rels><?xml version="1.0" encoding="UTF-8" standalone="yes"?>
<Relationships xmlns="http://schemas.openxmlformats.org/package/2006/relationships"><Relationship Id="rId3" Type="http://schemas.openxmlformats.org/officeDocument/2006/relationships/hyperlink" Target="http://en.wikipedia.org/wiki/File:John_Hancock_1770-crop.jpg" TargetMode="External"/><Relationship Id="rId4" Type="http://schemas.openxmlformats.org/officeDocument/2006/relationships/image" Target="../media/image105.png"/><Relationship Id="rId5" Type="http://schemas.openxmlformats.org/officeDocument/2006/relationships/image" Target="../media/image106.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4.xml.rels><?xml version="1.0" encoding="UTF-8" standalone="yes"?>
<Relationships xmlns="http://schemas.openxmlformats.org/package/2006/relationships"><Relationship Id="rId9" Type="http://schemas.openxmlformats.org/officeDocument/2006/relationships/image" Target="../media/image109.jpeg"/><Relationship Id="rId20" Type="http://schemas.openxmlformats.org/officeDocument/2006/relationships/image" Target="../media/image115.jpeg"/><Relationship Id="rId21" Type="http://schemas.openxmlformats.org/officeDocument/2006/relationships/hyperlink" Target="http://upload.wikimedia.org/wikipedia/commons/8/89/Thomas_Mifflin.jpg" TargetMode="External"/><Relationship Id="rId22" Type="http://schemas.openxmlformats.org/officeDocument/2006/relationships/image" Target="../media/image116.jpeg"/><Relationship Id="rId23" Type="http://schemas.openxmlformats.org/officeDocument/2006/relationships/hyperlink" Target="http://upload.wikimedia.org/wikipedia/commons/3/34/Richard_Henry_Lee_-_crop.jpg" TargetMode="External"/><Relationship Id="rId24" Type="http://schemas.openxmlformats.org/officeDocument/2006/relationships/image" Target="../media/image117.jpeg"/><Relationship Id="rId25" Type="http://schemas.openxmlformats.org/officeDocument/2006/relationships/image" Target="../media/image118.jpeg"/><Relationship Id="rId26" Type="http://schemas.openxmlformats.org/officeDocument/2006/relationships/hyperlink" Target="http://upload.wikimedia.org/wikipedia/commons/7/79/ArthurStClairOfficialPortrait-restored.jpg" TargetMode="External"/><Relationship Id="rId27" Type="http://schemas.openxmlformats.org/officeDocument/2006/relationships/image" Target="../media/image119.jpeg"/><Relationship Id="rId28" Type="http://schemas.openxmlformats.org/officeDocument/2006/relationships/hyperlink" Target="http://upload.wikimedia.org/wikipedia/en/f/f3/CyrusGriffin.jpg" TargetMode="External"/><Relationship Id="rId29" Type="http://schemas.openxmlformats.org/officeDocument/2006/relationships/image" Target="../media/image120.jpeg"/><Relationship Id="rId10" Type="http://schemas.openxmlformats.org/officeDocument/2006/relationships/image" Target="../media/image110.jpeg"/><Relationship Id="rId11" Type="http://schemas.openxmlformats.org/officeDocument/2006/relationships/hyperlink" Target="http://upload.wikimedia.org/wikipedia/commons/7/72/John_Jay_(Gilbert_Stuart_portrait).jpg" TargetMode="External"/><Relationship Id="rId12" Type="http://schemas.openxmlformats.org/officeDocument/2006/relationships/image" Target="../media/image111.jpeg"/><Relationship Id="rId13" Type="http://schemas.openxmlformats.org/officeDocument/2006/relationships/hyperlink" Target="http://en.wikipedia.org/wiki/File:Samuel_Huntington_-_Charles_Willson_Peale.jpg" TargetMode="External"/><Relationship Id="rId14" Type="http://schemas.openxmlformats.org/officeDocument/2006/relationships/image" Target="../media/image112.jpeg"/><Relationship Id="rId15" Type="http://schemas.openxmlformats.org/officeDocument/2006/relationships/hyperlink" Target="http://en.wikipedia.org/wiki/File:Thomas_McKean_by_Charles_Willson_Peale.jpg" TargetMode="External"/><Relationship Id="rId16" Type="http://schemas.openxmlformats.org/officeDocument/2006/relationships/image" Target="../media/image113.jpeg"/><Relationship Id="rId17" Type="http://schemas.openxmlformats.org/officeDocument/2006/relationships/hyperlink" Target="http://upload.wikimedia.org/wikipedia/commons/2/2e/John_Hanson_Portrait_1770.jpg" TargetMode="External"/><Relationship Id="rId18" Type="http://schemas.openxmlformats.org/officeDocument/2006/relationships/image" Target="../media/image114.jpeg"/><Relationship Id="rId19" Type="http://schemas.openxmlformats.org/officeDocument/2006/relationships/hyperlink" Target="http://upload.wikimedia.org/wikipedia/en/6/6c/EliasBoudinot.jpg" TargetMode="External"/><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en.wikipedia.org/wiki/File:Henry_laurens.jpg" TargetMode="External"/><Relationship Id="rId4" Type="http://schemas.openxmlformats.org/officeDocument/2006/relationships/image" Target="../media/image107.jpeg"/><Relationship Id="rId5" Type="http://schemas.openxmlformats.org/officeDocument/2006/relationships/hyperlink" Target="http://en.wikipedia.org/wiki/File:John_Hancock_1770-crop.jpg" TargetMode="External"/><Relationship Id="rId6" Type="http://schemas.openxmlformats.org/officeDocument/2006/relationships/image" Target="../media/image105.png"/><Relationship Id="rId7" Type="http://schemas.openxmlformats.org/officeDocument/2006/relationships/image" Target="../media/image108.jpeg"/><Relationship Id="rId8" Type="http://schemas.openxmlformats.org/officeDocument/2006/relationships/hyperlink" Target="http://upload.wikimedia.org/wikipedia/commons/6/66/Henry_Middleton_by_Benjamin_West.jp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0.jpeg"/></Relationships>
</file>

<file path=ppt/slides/_rels/slide58.xml.rels><?xml version="1.0" encoding="UTF-8" standalone="yes"?>
<Relationships xmlns="http://schemas.openxmlformats.org/package/2006/relationships"><Relationship Id="rId3" Type="http://schemas.openxmlformats.org/officeDocument/2006/relationships/image" Target="../media/image131.jpeg"/><Relationship Id="rId4" Type="http://schemas.openxmlformats.org/officeDocument/2006/relationships/image" Target="../media/image132.jpeg"/><Relationship Id="rId1" Type="http://schemas.openxmlformats.org/officeDocument/2006/relationships/slideLayout" Target="../slideLayouts/slideLayout1.xml"/><Relationship Id="rId2" Type="http://schemas.openxmlformats.org/officeDocument/2006/relationships/hyperlink" Target="http://upload.wikimedia.org/wikipedia/commons/6/6c/Pledge_salue.jpg"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hyperlink" Target="http://www.youtube.com/watch?v=yx5d3haRG7M&amp;feature=relate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tgLRXN7GxJU&amp;feature=related" TargetMode="External"/><Relationship Id="rId4" Type="http://schemas.openxmlformats.org/officeDocument/2006/relationships/hyperlink" Target="http://www.youtube.com/watch?v=Qf71LerhBMU" TargetMode="External"/><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3.jpeg"/><Relationship Id="rId5" Type="http://schemas.openxmlformats.org/officeDocument/2006/relationships/image" Target="../media/image4.png"/><Relationship Id="rId1" Type="http://schemas.microsoft.com/office/2007/relationships/media" Target="file:///C:\Documents%20and%20Settings\Administrator\My%20Documents\My%20Music\My%20Playlists\Weird%20Laws.wpl" TargetMode="External"/><Relationship Id="rId2" Type="http://schemas.openxmlformats.org/officeDocument/2006/relationships/video" Target="file:///C:\Documents%20and%20Settings\Administrator\My%20Documents\My%20Music\My%20Playlists\Weird%20Laws.wpl"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4.png"/><Relationship Id="rId1" Type="http://schemas.microsoft.com/office/2007/relationships/media" Target="file:///C:\Documents%20and%20Settings\Administrator\My%20Documents\My%20Music\My%20Playlists\Weird%20Laws.wpl" TargetMode="External"/><Relationship Id="rId2" Type="http://schemas.openxmlformats.org/officeDocument/2006/relationships/video" Target="file:///C:\Documents%20and%20Settings\Administrator\My%20Documents\My%20Music\My%20Playlists\Weird%20Laws.wp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CBF2DF-FDC1-449E-9194-ACE24FEDC45E}" type="slidenum">
              <a:rPr lang="en-US" smtClean="0"/>
              <a:pPr>
                <a:defRPr/>
              </a:pPr>
              <a:t>1</a:t>
            </a:fld>
            <a:endParaRPr lang="en-US"/>
          </a:p>
        </p:txBody>
      </p:sp>
      <p:pic>
        <p:nvPicPr>
          <p:cNvPr id="1028" name="Picture 4" descr="http://occupyuprising.org/wp-content/uploads/2012/01/constitutional-conven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217986"/>
            <a:ext cx="6505575" cy="42767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28787" y="412389"/>
            <a:ext cx="5334000" cy="830997"/>
          </a:xfrm>
          <a:prstGeom prst="rect">
            <a:avLst/>
          </a:prstGeom>
          <a:noFill/>
        </p:spPr>
        <p:txBody>
          <a:bodyPr wrap="square" rtlCol="0">
            <a:spAutoFit/>
          </a:bodyPr>
          <a:lstStyle/>
          <a:p>
            <a:pPr algn="ctr"/>
            <a:r>
              <a:rPr lang="en-US" sz="2400" dirty="0" smtClean="0">
                <a:solidFill>
                  <a:schemeClr val="bg1">
                    <a:lumMod val="75000"/>
                  </a:schemeClr>
                </a:solidFill>
                <a:latin typeface="Segoe Script" pitchFamily="34" charset="0"/>
              </a:rPr>
              <a:t>The Constitutional Convention (1787)</a:t>
            </a:r>
            <a:endParaRPr lang="en-US" sz="2400" dirty="0">
              <a:solidFill>
                <a:schemeClr val="bg1">
                  <a:lumMod val="75000"/>
                </a:schemeClr>
              </a:solidFill>
              <a:latin typeface="Segoe Script" pitchFamily="34" charset="0"/>
            </a:endParaRPr>
          </a:p>
        </p:txBody>
      </p:sp>
    </p:spTree>
    <p:extLst>
      <p:ext uri="{BB962C8B-B14F-4D97-AF65-F5344CB8AC3E}">
        <p14:creationId xmlns:p14="http://schemas.microsoft.com/office/powerpoint/2010/main" val="308904122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750"/>
                                        <p:tgtEl>
                                          <p:spTgt spid="1028"/>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1400" y="381000"/>
            <a:ext cx="4876800" cy="1200329"/>
          </a:xfrm>
          <a:prstGeom prst="rect">
            <a:avLst/>
          </a:prstGeom>
          <a:noFill/>
        </p:spPr>
        <p:txBody>
          <a:bodyPr wrap="square" rtlCol="0">
            <a:spAutoFit/>
          </a:bodyPr>
          <a:lstStyle/>
          <a:p>
            <a:r>
              <a:rPr lang="en-US" sz="2400" b="1" dirty="0">
                <a:solidFill>
                  <a:srgbClr val="FFFF00"/>
                </a:solidFill>
              </a:rPr>
              <a:t>2. </a:t>
            </a:r>
            <a:r>
              <a:rPr lang="en-US" sz="2400" b="1" dirty="0" smtClean="0">
                <a:solidFill>
                  <a:srgbClr val="FFFF00"/>
                </a:solidFill>
              </a:rPr>
              <a:t>In Phoenix, Arizona, </a:t>
            </a:r>
            <a:r>
              <a:rPr lang="en-US" sz="2400" b="1" dirty="0">
                <a:solidFill>
                  <a:srgbClr val="FFFF00"/>
                </a:solidFill>
              </a:rPr>
              <a:t>the law states that every man who enters the city limits must wear pants. </a:t>
            </a:r>
          </a:p>
        </p:txBody>
      </p:sp>
      <p:sp>
        <p:nvSpPr>
          <p:cNvPr id="6" name="Slide Number Placeholder 5"/>
          <p:cNvSpPr>
            <a:spLocks noGrp="1"/>
          </p:cNvSpPr>
          <p:nvPr>
            <p:ph type="sldNum" sz="quarter" idx="12"/>
          </p:nvPr>
        </p:nvSpPr>
        <p:spPr/>
        <p:txBody>
          <a:bodyPr/>
          <a:lstStyle/>
          <a:p>
            <a:fld id="{BC65F034-A11F-4EBD-8FA0-E11C8F5FE7C8}" type="slidenum">
              <a:rPr lang="en-US" sz="1600" smtClean="0">
                <a:solidFill>
                  <a:srgbClr val="FFFF00"/>
                </a:solidFill>
              </a:rPr>
              <a:pPr/>
              <a:t>10</a:t>
            </a:fld>
            <a:endParaRPr lang="en-US" sz="1600" dirty="0">
              <a:solidFill>
                <a:srgbClr val="FFFF00"/>
              </a:solidFill>
            </a:endParaRPr>
          </a:p>
        </p:txBody>
      </p:sp>
      <p:pic>
        <p:nvPicPr>
          <p:cNvPr id="2052" name="Picture 4" descr="http://www.happy-healthy-successful.com/wp-content/uploads/2010/11/Bagpiper-Jok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85800"/>
            <a:ext cx="3071779" cy="4419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81400" y="2286000"/>
            <a:ext cx="5141794" cy="1938992"/>
          </a:xfrm>
          <a:prstGeom prst="rect">
            <a:avLst/>
          </a:prstGeom>
          <a:noFill/>
        </p:spPr>
        <p:txBody>
          <a:bodyPr wrap="square" rtlCol="0">
            <a:spAutoFit/>
          </a:bodyPr>
          <a:lstStyle/>
          <a:p>
            <a:r>
              <a:rPr lang="en-US" sz="2400" b="1" dirty="0" smtClean="0">
                <a:solidFill>
                  <a:srgbClr val="FFFF00"/>
                </a:solidFill>
              </a:rPr>
              <a:t>Maybe </a:t>
            </a:r>
            <a:r>
              <a:rPr lang="en-US" sz="2400" b="1" dirty="0">
                <a:solidFill>
                  <a:srgbClr val="FFFF00"/>
                </a:solidFill>
              </a:rPr>
              <a:t>this was aimed at Scottish bagpipe players, but the law has ensured the city stays clean of men in </a:t>
            </a:r>
            <a:r>
              <a:rPr lang="en-US" sz="2400" b="1" dirty="0" smtClean="0">
                <a:solidFill>
                  <a:srgbClr val="FFFF00"/>
                </a:solidFill>
              </a:rPr>
              <a:t>skirts, no matter what instruments they play!</a:t>
            </a:r>
            <a:endParaRPr lang="en-US" sz="2400" b="1" dirty="0">
              <a:solidFill>
                <a:srgbClr val="FFFF00"/>
              </a:solidFill>
            </a:endParaRPr>
          </a:p>
        </p:txBody>
      </p:sp>
    </p:spTree>
    <p:extLst>
      <p:ext uri="{BB962C8B-B14F-4D97-AF65-F5344CB8AC3E}">
        <p14:creationId xmlns:p14="http://schemas.microsoft.com/office/powerpoint/2010/main" val="331203775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3000"/>
                                        <p:tgtEl>
                                          <p:spTgt spid="7"/>
                                        </p:tgtEl>
                                      </p:cBhvr>
                                    </p:animEffec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5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7962900" cy="1569660"/>
          </a:xfrm>
          <a:prstGeom prst="rect">
            <a:avLst/>
          </a:prstGeom>
          <a:noFill/>
        </p:spPr>
        <p:txBody>
          <a:bodyPr wrap="square" rtlCol="0">
            <a:spAutoFit/>
          </a:bodyPr>
          <a:lstStyle/>
          <a:p>
            <a:r>
              <a:rPr lang="en-US" sz="2400" b="1" dirty="0">
                <a:solidFill>
                  <a:srgbClr val="FFFF00"/>
                </a:solidFill>
              </a:rPr>
              <a:t>3. In </a:t>
            </a:r>
            <a:r>
              <a:rPr lang="en-US" sz="2400" b="1" dirty="0" smtClean="0">
                <a:solidFill>
                  <a:srgbClr val="FFFF00"/>
                </a:solidFill>
              </a:rPr>
              <a:t>Hawaii, </a:t>
            </a:r>
            <a:r>
              <a:rPr lang="en-US" sz="2400" b="1" dirty="0">
                <a:solidFill>
                  <a:srgbClr val="FFFF00"/>
                </a:solidFill>
              </a:rPr>
              <a:t>coins may not be placed in one's ears. You can wear them in your nose, on your toes and under your arms but the ears are definitely out. </a:t>
            </a:r>
            <a:r>
              <a:rPr lang="en-US" sz="2400" b="1" dirty="0" smtClean="0">
                <a:solidFill>
                  <a:srgbClr val="FFFF00"/>
                </a:solidFill>
              </a:rPr>
              <a:t> Magicians </a:t>
            </a:r>
            <a:r>
              <a:rPr lang="en-US" sz="2400" b="1" dirty="0">
                <a:solidFill>
                  <a:srgbClr val="FFFF00"/>
                </a:solidFill>
              </a:rPr>
              <a:t>take </a:t>
            </a:r>
            <a:r>
              <a:rPr lang="en-US" sz="2400" b="1" dirty="0" smtClean="0">
                <a:solidFill>
                  <a:srgbClr val="FFFF00"/>
                </a:solidFill>
              </a:rPr>
              <a:t>note!</a:t>
            </a:r>
            <a:r>
              <a:rPr lang="en-US" sz="2400" b="1" dirty="0">
                <a:solidFill>
                  <a:srgbClr val="FFFF00"/>
                </a:solidFill>
              </a:rPr>
              <a:t/>
            </a:r>
            <a:br>
              <a:rPr lang="en-US" sz="2400" b="1" dirty="0">
                <a:solidFill>
                  <a:srgbClr val="FFFF00"/>
                </a:solidFill>
              </a:rPr>
            </a:br>
            <a:endParaRPr lang="en-US" sz="2400" b="1" dirty="0">
              <a:solidFill>
                <a:srgbClr val="FFFF00"/>
              </a:solidFill>
            </a:endParaRPr>
          </a:p>
        </p:txBody>
      </p:sp>
      <p:sp>
        <p:nvSpPr>
          <p:cNvPr id="6" name="Slide Number Placeholder 5"/>
          <p:cNvSpPr>
            <a:spLocks noGrp="1"/>
          </p:cNvSpPr>
          <p:nvPr>
            <p:ph type="sldNum" sz="quarter" idx="12"/>
          </p:nvPr>
        </p:nvSpPr>
        <p:spPr/>
        <p:txBody>
          <a:bodyPr/>
          <a:lstStyle/>
          <a:p>
            <a:fld id="{BC65F034-A11F-4EBD-8FA0-E11C8F5FE7C8}" type="slidenum">
              <a:rPr lang="en-US" sz="1600" smtClean="0">
                <a:solidFill>
                  <a:srgbClr val="FFFF00"/>
                </a:solidFill>
              </a:rPr>
              <a:pPr/>
              <a:t>11</a:t>
            </a:fld>
            <a:endParaRPr lang="en-US" sz="1600" dirty="0">
              <a:solidFill>
                <a:srgbClr val="FFFF00"/>
              </a:solidFill>
            </a:endParaRPr>
          </a:p>
        </p:txBody>
      </p:sp>
      <p:pic>
        <p:nvPicPr>
          <p:cNvPr id="1026" name="Picture 2" descr="http://www.lawsome.net/wp-content/uploads/2009/08/5964642_6359b497d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1600200"/>
            <a:ext cx="4762500" cy="3571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59665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946" y="381000"/>
            <a:ext cx="8283054" cy="830997"/>
          </a:xfrm>
          <a:prstGeom prst="rect">
            <a:avLst/>
          </a:prstGeom>
          <a:noFill/>
        </p:spPr>
        <p:txBody>
          <a:bodyPr wrap="square" rtlCol="0">
            <a:spAutoFit/>
          </a:bodyPr>
          <a:lstStyle/>
          <a:p>
            <a:r>
              <a:rPr lang="en-US" sz="2400" b="1" dirty="0" smtClean="0">
                <a:solidFill>
                  <a:srgbClr val="FFFF00"/>
                </a:solidFill>
              </a:rPr>
              <a:t>4</a:t>
            </a:r>
            <a:r>
              <a:rPr lang="en-US" sz="2400" b="1" dirty="0">
                <a:solidFill>
                  <a:srgbClr val="FFFF00"/>
                </a:solidFill>
              </a:rPr>
              <a:t>. In Montana, it is illegal for married women to go fishing </a:t>
            </a:r>
            <a:r>
              <a:rPr lang="en-US" sz="2400" b="1" dirty="0" smtClean="0">
                <a:solidFill>
                  <a:srgbClr val="FFFF00"/>
                </a:solidFill>
              </a:rPr>
              <a:t>alone on </a:t>
            </a:r>
            <a:r>
              <a:rPr lang="en-US" sz="2400" b="1" dirty="0">
                <a:solidFill>
                  <a:srgbClr val="FFFF00"/>
                </a:solidFill>
              </a:rPr>
              <a:t>Sundays. </a:t>
            </a:r>
          </a:p>
        </p:txBody>
      </p:sp>
      <p:sp>
        <p:nvSpPr>
          <p:cNvPr id="6" name="Slide Number Placeholder 5"/>
          <p:cNvSpPr>
            <a:spLocks noGrp="1"/>
          </p:cNvSpPr>
          <p:nvPr>
            <p:ph type="sldNum" sz="quarter" idx="12"/>
          </p:nvPr>
        </p:nvSpPr>
        <p:spPr/>
        <p:txBody>
          <a:bodyPr/>
          <a:lstStyle/>
          <a:p>
            <a:fld id="{BC65F034-A11F-4EBD-8FA0-E11C8F5FE7C8}" type="slidenum">
              <a:rPr lang="en-US" sz="1600" smtClean="0">
                <a:solidFill>
                  <a:srgbClr val="FFFF00"/>
                </a:solidFill>
              </a:rPr>
              <a:pPr/>
              <a:t>12</a:t>
            </a:fld>
            <a:endParaRPr lang="en-US" sz="1600" dirty="0">
              <a:solidFill>
                <a:srgbClr val="FFFF00"/>
              </a:solidFill>
            </a:endParaRPr>
          </a:p>
        </p:txBody>
      </p:sp>
      <p:pic>
        <p:nvPicPr>
          <p:cNvPr id="10242" name="Picture 2" descr="http://cache3.asset-cache.net/xc/50453766.jpg?v=1&amp;c=IWSAsset&amp;k=2&amp;d=E41C9FE5C4AA0A143D806DCB00B6499F556F9C687D3A008783876B4B93BED1F9B01E70F2B326997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643" r="7441"/>
          <a:stretch/>
        </p:blipFill>
        <p:spPr bwMode="auto">
          <a:xfrm flipH="1">
            <a:off x="439055" y="2078714"/>
            <a:ext cx="4742544" cy="4038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4" name="Picture 4" descr="http://www.visualphotos.com/photo/2x4539042/woman_fishing_valley_of_the_five_lakes_jasper_600-0295779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754" r="4445" b="8367"/>
          <a:stretch/>
        </p:blipFill>
        <p:spPr bwMode="auto">
          <a:xfrm>
            <a:off x="6248400" y="851848"/>
            <a:ext cx="2565780" cy="49226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 y="1247717"/>
            <a:ext cx="6324600" cy="830997"/>
          </a:xfrm>
          <a:prstGeom prst="rect">
            <a:avLst/>
          </a:prstGeom>
          <a:noFill/>
        </p:spPr>
        <p:txBody>
          <a:bodyPr wrap="square" rtlCol="0">
            <a:spAutoFit/>
          </a:bodyPr>
          <a:lstStyle/>
          <a:p>
            <a:r>
              <a:rPr lang="en-US" sz="2400" b="1" dirty="0" smtClean="0">
                <a:solidFill>
                  <a:schemeClr val="bg1"/>
                </a:solidFill>
              </a:rPr>
              <a:t>And </a:t>
            </a:r>
            <a:r>
              <a:rPr lang="en-US" sz="2400" b="1" dirty="0">
                <a:solidFill>
                  <a:schemeClr val="bg1"/>
                </a:solidFill>
              </a:rPr>
              <a:t>it is illegal for </a:t>
            </a:r>
            <a:r>
              <a:rPr lang="en-US" sz="2400" b="1" u="sng" dirty="0">
                <a:solidFill>
                  <a:schemeClr val="bg1"/>
                </a:solidFill>
              </a:rPr>
              <a:t>unmarried</a:t>
            </a:r>
            <a:r>
              <a:rPr lang="en-US" sz="2400" b="1" dirty="0">
                <a:solidFill>
                  <a:schemeClr val="bg1"/>
                </a:solidFill>
              </a:rPr>
              <a:t> women to fish alone at </a:t>
            </a:r>
            <a:r>
              <a:rPr lang="en-US" sz="2400" b="1" dirty="0" smtClean="0">
                <a:solidFill>
                  <a:schemeClr val="bg1"/>
                </a:solidFill>
              </a:rPr>
              <a:t>all</a:t>
            </a:r>
            <a:r>
              <a:rPr lang="en-US" sz="2400" b="1" dirty="0">
                <a:solidFill>
                  <a:schemeClr val="bg1"/>
                </a:solidFill>
              </a:rPr>
              <a:t>!</a:t>
            </a:r>
          </a:p>
        </p:txBody>
      </p:sp>
    </p:spTree>
    <p:extLst>
      <p:ext uri="{BB962C8B-B14F-4D97-AF65-F5344CB8AC3E}">
        <p14:creationId xmlns:p14="http://schemas.microsoft.com/office/powerpoint/2010/main" val="393183138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fade">
                                      <p:cBhvr>
                                        <p:cTn id="11" dur="5000"/>
                                        <p:tgtEl>
                                          <p:spTgt spid="1024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3000"/>
                                        <p:tgtEl>
                                          <p:spTgt spid="7"/>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10242"/>
                                        </p:tgtEl>
                                        <p:attrNameLst>
                                          <p:attrName>style.visibility</p:attrName>
                                        </p:attrNameLst>
                                      </p:cBhvr>
                                      <p:to>
                                        <p:strVal val="visible"/>
                                      </p:to>
                                    </p:set>
                                    <p:animEffect transition="in" filter="fade">
                                      <p:cBhvr>
                                        <p:cTn id="20" dur="5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04800"/>
            <a:ext cx="7620000" cy="830997"/>
          </a:xfrm>
          <a:prstGeom prst="rect">
            <a:avLst/>
          </a:prstGeom>
          <a:noFill/>
        </p:spPr>
        <p:txBody>
          <a:bodyPr wrap="square" rtlCol="0">
            <a:spAutoFit/>
          </a:bodyPr>
          <a:lstStyle/>
          <a:p>
            <a:r>
              <a:rPr lang="en-US" sz="2400" b="1" dirty="0">
                <a:solidFill>
                  <a:srgbClr val="FFFF00"/>
                </a:solidFill>
              </a:rPr>
              <a:t>5. In Vermont</a:t>
            </a:r>
            <a:r>
              <a:rPr lang="en-US" sz="2400" dirty="0">
                <a:solidFill>
                  <a:srgbClr val="FFFF00"/>
                </a:solidFill>
              </a:rPr>
              <a:t>, women must obtain written permission from their husbands to wear false teeth. </a:t>
            </a:r>
          </a:p>
        </p:txBody>
      </p:sp>
      <p:sp>
        <p:nvSpPr>
          <p:cNvPr id="6" name="Slide Number Placeholder 5"/>
          <p:cNvSpPr>
            <a:spLocks noGrp="1"/>
          </p:cNvSpPr>
          <p:nvPr>
            <p:ph type="sldNum" sz="quarter" idx="12"/>
          </p:nvPr>
        </p:nvSpPr>
        <p:spPr/>
        <p:txBody>
          <a:bodyPr/>
          <a:lstStyle/>
          <a:p>
            <a:fld id="{BC65F034-A11F-4EBD-8FA0-E11C8F5FE7C8}" type="slidenum">
              <a:rPr lang="en-US" sz="1600" smtClean="0">
                <a:solidFill>
                  <a:srgbClr val="FFFF00"/>
                </a:solidFill>
              </a:rPr>
              <a:pPr/>
              <a:t>13</a:t>
            </a:fld>
            <a:endParaRPr lang="en-US" sz="1600" dirty="0">
              <a:solidFill>
                <a:srgbClr val="FFFF00"/>
              </a:solidFill>
            </a:endParaRPr>
          </a:p>
        </p:txBody>
      </p:sp>
      <p:pic>
        <p:nvPicPr>
          <p:cNvPr id="9218" name="Picture 2" descr="http://www.corbisimages.com/images/572/59067B71-EA80-4FF7-8669-CB746DF7DDB9/CB0099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138072"/>
            <a:ext cx="3295650" cy="381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http://www.glaswegian.info/images/ugliest-woman-in-glasgow-scotland-wor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567" y="1371600"/>
            <a:ext cx="2819400" cy="37592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92056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fade">
                                      <p:cBhvr>
                                        <p:cTn id="11" dur="5000"/>
                                        <p:tgtEl>
                                          <p:spTgt spid="9218"/>
                                        </p:tgtEl>
                                      </p:cBhvr>
                                    </p:animEffect>
                                  </p:childTnLst>
                                </p:cTn>
                              </p:par>
                            </p:childTnLst>
                          </p:cTn>
                        </p:par>
                        <p:par>
                          <p:cTn id="12" fill="hold">
                            <p:stCondLst>
                              <p:cond delay="8000"/>
                            </p:stCondLst>
                            <p:childTnLst>
                              <p:par>
                                <p:cTn id="13" presetID="10" presetClass="entr" presetSubtype="0" fill="hold" nodeType="after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fade">
                                      <p:cBhvr>
                                        <p:cTn id="15" dur="3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http://farm3.static.flickr.com/2302/1517432642_41a6809c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7149" y="1752599"/>
            <a:ext cx="4762500" cy="3571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8399" y="304800"/>
            <a:ext cx="7620000" cy="1569660"/>
          </a:xfrm>
          <a:prstGeom prst="rect">
            <a:avLst/>
          </a:prstGeom>
          <a:noFill/>
        </p:spPr>
        <p:txBody>
          <a:bodyPr wrap="square" rtlCol="0">
            <a:spAutoFit/>
          </a:bodyPr>
          <a:lstStyle/>
          <a:p>
            <a:r>
              <a:rPr lang="en-US" sz="2400" b="1" dirty="0">
                <a:solidFill>
                  <a:srgbClr val="FFFF00"/>
                </a:solidFill>
              </a:rPr>
              <a:t>6. In Australia, you'll never be far from a comfortable bed of sorts if you are in a taxi. Taxicabs are required by law to carry a bale of hay in the trunk at all times.</a:t>
            </a:r>
            <a:br>
              <a:rPr lang="en-US" sz="2400" b="1" dirty="0">
                <a:solidFill>
                  <a:srgbClr val="FFFF00"/>
                </a:solidFill>
              </a:rPr>
            </a:br>
            <a:endParaRPr lang="en-US" sz="2400" b="1" dirty="0">
              <a:solidFill>
                <a:srgbClr val="FFFF00"/>
              </a:solidFill>
            </a:endParaRPr>
          </a:p>
        </p:txBody>
      </p:sp>
      <p:sp>
        <p:nvSpPr>
          <p:cNvPr id="6" name="Slide Number Placeholder 5"/>
          <p:cNvSpPr>
            <a:spLocks noGrp="1"/>
          </p:cNvSpPr>
          <p:nvPr>
            <p:ph type="sldNum" sz="quarter" idx="12"/>
          </p:nvPr>
        </p:nvSpPr>
        <p:spPr/>
        <p:txBody>
          <a:bodyPr/>
          <a:lstStyle/>
          <a:p>
            <a:fld id="{BC65F034-A11F-4EBD-8FA0-E11C8F5FE7C8}" type="slidenum">
              <a:rPr lang="en-US" sz="1600" smtClean="0">
                <a:solidFill>
                  <a:srgbClr val="FFFF00"/>
                </a:solidFill>
              </a:rPr>
              <a:pPr/>
              <a:t>14</a:t>
            </a:fld>
            <a:endParaRPr lang="en-US" sz="1600" dirty="0">
              <a:solidFill>
                <a:srgbClr val="FFFF00"/>
              </a:solidFill>
            </a:endParaRPr>
          </a:p>
        </p:txBody>
      </p:sp>
      <p:pic>
        <p:nvPicPr>
          <p:cNvPr id="3076" name="Picture 4" descr="http://www.lincolncountyfairgrounds.org/hay%20bale.gi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733800" y="3169693"/>
            <a:ext cx="1930858" cy="110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00091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2000"/>
                                  </p:stCondLst>
                                  <p:childTnLst>
                                    <p:set>
                                      <p:cBhvr>
                                        <p:cTn id="10" dur="1" fill="hold">
                                          <p:stCondLst>
                                            <p:cond delay="0"/>
                                          </p:stCondLst>
                                        </p:cTn>
                                        <p:tgtEl>
                                          <p:spTgt spid="3082"/>
                                        </p:tgtEl>
                                        <p:attrNameLst>
                                          <p:attrName>style.visibility</p:attrName>
                                        </p:attrNameLst>
                                      </p:cBhvr>
                                      <p:to>
                                        <p:strVal val="visible"/>
                                      </p:to>
                                    </p:set>
                                    <p:animEffect transition="in" filter="fade">
                                      <p:cBhvr>
                                        <p:cTn id="11" dur="3000"/>
                                        <p:tgtEl>
                                          <p:spTgt spid="3082"/>
                                        </p:tgtEl>
                                      </p:cBhvr>
                                    </p:animEffect>
                                  </p:childTnLst>
                                </p:cTn>
                              </p:par>
                              <p:par>
                                <p:cTn id="12" presetID="10" presetClass="entr" presetSubtype="0" fill="hold" nodeType="withEffect">
                                  <p:stCondLst>
                                    <p:cond delay="200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3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4648200" cy="2616101"/>
          </a:xfrm>
          <a:prstGeom prst="rect">
            <a:avLst/>
          </a:prstGeom>
          <a:noFill/>
        </p:spPr>
        <p:txBody>
          <a:bodyPr wrap="square" rtlCol="0">
            <a:spAutoFit/>
          </a:bodyPr>
          <a:lstStyle/>
          <a:p>
            <a:r>
              <a:rPr lang="en-US" sz="2000" b="1" dirty="0">
                <a:solidFill>
                  <a:srgbClr val="FFFF00"/>
                </a:solidFill>
              </a:rPr>
              <a:t>7. In Singapore </a:t>
            </a:r>
            <a:r>
              <a:rPr lang="en-US" sz="2000" b="1" dirty="0" smtClean="0">
                <a:solidFill>
                  <a:srgbClr val="FFFF00"/>
                </a:solidFill>
              </a:rPr>
              <a:t>–A </a:t>
            </a:r>
            <a:r>
              <a:rPr lang="en-US" sz="2000" b="1" dirty="0">
                <a:solidFill>
                  <a:srgbClr val="FFFF00"/>
                </a:solidFill>
              </a:rPr>
              <a:t>litter law dating from 1968 states if you drop trash on the ground you can pay up to $1,000. Do it again and you might be forced to do community labor and pay another fine. Even worse you'll have to wear a bright fluorescent jacket that says in so many words, "I am a litter lout</a:t>
            </a:r>
            <a:r>
              <a:rPr lang="en-US" sz="2400" b="1" dirty="0" smtClean="0">
                <a:solidFill>
                  <a:srgbClr val="FFFF00"/>
                </a:solidFill>
              </a:rPr>
              <a:t>."</a:t>
            </a:r>
            <a:endParaRPr lang="en-US" sz="2400" b="1" dirty="0">
              <a:solidFill>
                <a:srgbClr val="FFFF00"/>
              </a:solidFill>
            </a:endParaRPr>
          </a:p>
        </p:txBody>
      </p:sp>
      <p:sp>
        <p:nvSpPr>
          <p:cNvPr id="6" name="Slide Number Placeholder 5"/>
          <p:cNvSpPr>
            <a:spLocks noGrp="1"/>
          </p:cNvSpPr>
          <p:nvPr>
            <p:ph type="sldNum" sz="quarter" idx="12"/>
          </p:nvPr>
        </p:nvSpPr>
        <p:spPr/>
        <p:txBody>
          <a:bodyPr/>
          <a:lstStyle/>
          <a:p>
            <a:fld id="{BC65F034-A11F-4EBD-8FA0-E11C8F5FE7C8}" type="slidenum">
              <a:rPr lang="en-US" sz="1600" smtClean="0">
                <a:solidFill>
                  <a:srgbClr val="FFFF00"/>
                </a:solidFill>
              </a:rPr>
              <a:pPr/>
              <a:t>15</a:t>
            </a:fld>
            <a:endParaRPr lang="en-US" sz="1600" dirty="0">
              <a:solidFill>
                <a:srgbClr val="FFFF00"/>
              </a:solidFill>
            </a:endParaRPr>
          </a:p>
        </p:txBody>
      </p:sp>
      <p:pic>
        <p:nvPicPr>
          <p:cNvPr id="8194" name="Picture 2" descr="http://www.artcaragency.com/images/LitterBugLB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709"/>
          <a:stretch/>
        </p:blipFill>
        <p:spPr bwMode="auto">
          <a:xfrm>
            <a:off x="609600" y="3200400"/>
            <a:ext cx="3768037" cy="31977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http://www.cebuliving.com/images/host/chainga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033346"/>
            <a:ext cx="38100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8" name="Picture 6" descr="http://www.shantravels.com/Travels/Singapore/singapore-img/singapore-map.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5704" y="345743"/>
            <a:ext cx="3810000"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5021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3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fade">
                                      <p:cBhvr>
                                        <p:cTn id="12" dur="2000"/>
                                        <p:tgtEl>
                                          <p:spTgt spid="8198"/>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0"/>
                                        <p:tgtEl>
                                          <p:spTgt spid="4"/>
                                        </p:tgtEl>
                                      </p:cBhvr>
                                    </p:animEffect>
                                  </p:childTnLst>
                                </p:cTn>
                              </p:par>
                            </p:childTnLst>
                          </p:cTn>
                        </p:par>
                        <p:par>
                          <p:cTn id="17" fill="hold">
                            <p:stCondLst>
                              <p:cond delay="7000"/>
                            </p:stCondLst>
                            <p:childTnLst>
                              <p:par>
                                <p:cTn id="18" presetID="10" presetClass="entr" presetSubtype="0" fill="hold" nodeType="afterEffect">
                                  <p:stCondLst>
                                    <p:cond delay="0"/>
                                  </p:stCondLst>
                                  <p:childTnLst>
                                    <p:set>
                                      <p:cBhvr>
                                        <p:cTn id="19" dur="1" fill="hold">
                                          <p:stCondLst>
                                            <p:cond delay="0"/>
                                          </p:stCondLst>
                                        </p:cTn>
                                        <p:tgtEl>
                                          <p:spTgt spid="8196"/>
                                        </p:tgtEl>
                                        <p:attrNameLst>
                                          <p:attrName>style.visibility</p:attrName>
                                        </p:attrNameLst>
                                      </p:cBhvr>
                                      <p:to>
                                        <p:strVal val="visible"/>
                                      </p:to>
                                    </p:set>
                                    <p:animEffect transition="in" filter="fade">
                                      <p:cBhvr>
                                        <p:cTn id="20" dur="3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4386" y="336645"/>
            <a:ext cx="8214814" cy="830997"/>
          </a:xfrm>
          <a:prstGeom prst="rect">
            <a:avLst/>
          </a:prstGeom>
          <a:noFill/>
        </p:spPr>
        <p:txBody>
          <a:bodyPr wrap="square" rtlCol="0">
            <a:spAutoFit/>
          </a:bodyPr>
          <a:lstStyle/>
          <a:p>
            <a:r>
              <a:rPr lang="en-US" sz="2400" b="1" dirty="0">
                <a:solidFill>
                  <a:srgbClr val="FFFF00"/>
                </a:solidFill>
              </a:rPr>
              <a:t>8. In Switzerland</a:t>
            </a:r>
            <a:r>
              <a:rPr lang="en-US" sz="2400" dirty="0">
                <a:solidFill>
                  <a:srgbClr val="FFFF00"/>
                </a:solidFill>
              </a:rPr>
              <a:t>, it is illegal to flush the toilet after 10 p.m. in most apartment houses. </a:t>
            </a:r>
          </a:p>
        </p:txBody>
      </p:sp>
      <p:sp>
        <p:nvSpPr>
          <p:cNvPr id="6" name="Slide Number Placeholder 5"/>
          <p:cNvSpPr>
            <a:spLocks noGrp="1"/>
          </p:cNvSpPr>
          <p:nvPr>
            <p:ph type="sldNum" sz="quarter" idx="12"/>
          </p:nvPr>
        </p:nvSpPr>
        <p:spPr/>
        <p:txBody>
          <a:bodyPr/>
          <a:lstStyle/>
          <a:p>
            <a:fld id="{BC65F034-A11F-4EBD-8FA0-E11C8F5FE7C8}" type="slidenum">
              <a:rPr lang="en-US" sz="1600" smtClean="0">
                <a:solidFill>
                  <a:srgbClr val="FFFF00"/>
                </a:solidFill>
              </a:rPr>
              <a:pPr/>
              <a:t>16</a:t>
            </a:fld>
            <a:endParaRPr lang="en-US" sz="1600" dirty="0">
              <a:solidFill>
                <a:srgbClr val="FFFF00"/>
              </a:solidFill>
            </a:endParaRPr>
          </a:p>
        </p:txBody>
      </p:sp>
      <p:pic>
        <p:nvPicPr>
          <p:cNvPr id="7170" name="Picture 2" descr="http://www.mediabistro.com/agencyspy/files/original/toilet%20flu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3037" y="2895600"/>
            <a:ext cx="3190875" cy="31718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http://farm1.static.flickr.com/90/231965207_83a622e2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4360" y="2400869"/>
            <a:ext cx="2362200" cy="35468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4386" y="720298"/>
            <a:ext cx="8248365" cy="1569660"/>
          </a:xfrm>
          <a:prstGeom prst="rect">
            <a:avLst/>
          </a:prstGeom>
          <a:noFill/>
        </p:spPr>
        <p:txBody>
          <a:bodyPr wrap="square" rtlCol="0">
            <a:spAutoFit/>
          </a:bodyPr>
          <a:lstStyle/>
          <a:p>
            <a:r>
              <a:rPr lang="en-US" sz="2400" dirty="0" smtClean="0">
                <a:solidFill>
                  <a:srgbClr val="FFFF00"/>
                </a:solidFill>
              </a:rPr>
              <a:t>                                               </a:t>
            </a:r>
            <a:r>
              <a:rPr lang="en-US" sz="2400" b="1" dirty="0" smtClean="0">
                <a:solidFill>
                  <a:schemeClr val="bg1"/>
                </a:solidFill>
              </a:rPr>
              <a:t>Polite </a:t>
            </a:r>
            <a:r>
              <a:rPr lang="en-US" sz="2400" b="1" dirty="0">
                <a:solidFill>
                  <a:schemeClr val="bg1"/>
                </a:solidFill>
              </a:rPr>
              <a:t>as always, this considerate population would rather suffer a build up in the toilet bowl than a </a:t>
            </a:r>
            <a:r>
              <a:rPr lang="en-US" sz="2400" b="1" dirty="0" smtClean="0">
                <a:solidFill>
                  <a:schemeClr val="bg1"/>
                </a:solidFill>
              </a:rPr>
              <a:t>fight </a:t>
            </a:r>
            <a:r>
              <a:rPr lang="en-US" sz="2400" b="1" dirty="0">
                <a:solidFill>
                  <a:schemeClr val="bg1"/>
                </a:solidFill>
              </a:rPr>
              <a:t>with neighbors over the roar of flushing through the midnight hours</a:t>
            </a:r>
            <a:r>
              <a:rPr lang="en-US" sz="2400" b="1" dirty="0" smtClean="0">
                <a:solidFill>
                  <a:schemeClr val="bg1"/>
                </a:solidFill>
              </a:rPr>
              <a:t>.</a:t>
            </a:r>
            <a:endParaRPr lang="en-US" sz="2400" b="1" dirty="0">
              <a:solidFill>
                <a:schemeClr val="bg1"/>
              </a:solidFill>
            </a:endParaRPr>
          </a:p>
        </p:txBody>
      </p:sp>
    </p:spTree>
    <p:extLst>
      <p:ext uri="{BB962C8B-B14F-4D97-AF65-F5344CB8AC3E}">
        <p14:creationId xmlns:p14="http://schemas.microsoft.com/office/powerpoint/2010/main" val="360874207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3000"/>
                                        <p:tgtEl>
                                          <p:spTgt spid="7170"/>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3000"/>
                                        <p:tgtEl>
                                          <p:spTgt spid="7"/>
                                        </p:tgtEl>
                                      </p:cBhvr>
                                    </p:animEffect>
                                  </p:childTnLst>
                                </p:cTn>
                              </p:par>
                            </p:childTnLst>
                          </p:cTn>
                        </p:par>
                        <p:par>
                          <p:cTn id="17" fill="hold">
                            <p:stCondLst>
                              <p:cond delay="3000"/>
                            </p:stCondLst>
                            <p:childTnLst>
                              <p:par>
                                <p:cTn id="18" presetID="10" presetClass="entr" presetSubtype="0" fill="hold" nodeType="afterEffect">
                                  <p:stCondLst>
                                    <p:cond delay="2500"/>
                                  </p:stCondLst>
                                  <p:childTnLst>
                                    <p:set>
                                      <p:cBhvr>
                                        <p:cTn id="19" dur="1" fill="hold">
                                          <p:stCondLst>
                                            <p:cond delay="0"/>
                                          </p:stCondLst>
                                        </p:cTn>
                                        <p:tgtEl>
                                          <p:spTgt spid="7172"/>
                                        </p:tgtEl>
                                        <p:attrNameLst>
                                          <p:attrName>style.visibility</p:attrName>
                                        </p:attrNameLst>
                                      </p:cBhvr>
                                      <p:to>
                                        <p:strVal val="visible"/>
                                      </p:to>
                                    </p:set>
                                    <p:animEffect transition="in" filter="fade">
                                      <p:cBhvr>
                                        <p:cTn id="20" dur="5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199" y="117901"/>
            <a:ext cx="7610475" cy="830997"/>
          </a:xfrm>
          <a:prstGeom prst="rect">
            <a:avLst/>
          </a:prstGeom>
          <a:noFill/>
        </p:spPr>
        <p:txBody>
          <a:bodyPr wrap="square" rtlCol="0">
            <a:spAutoFit/>
          </a:bodyPr>
          <a:lstStyle/>
          <a:p>
            <a:r>
              <a:rPr lang="en-US" sz="2400" b="1" dirty="0" smtClean="0">
                <a:solidFill>
                  <a:srgbClr val="FFFF00"/>
                </a:solidFill>
              </a:rPr>
              <a:t>9. It is </a:t>
            </a:r>
            <a:r>
              <a:rPr lang="en-US" sz="2400" b="1" dirty="0">
                <a:solidFill>
                  <a:srgbClr val="FFFF00"/>
                </a:solidFill>
              </a:rPr>
              <a:t>illegal </a:t>
            </a:r>
            <a:r>
              <a:rPr lang="en-US" sz="2400" b="1" dirty="0" smtClean="0">
                <a:solidFill>
                  <a:srgbClr val="FFFF00"/>
                </a:solidFill>
              </a:rPr>
              <a:t>to cross </a:t>
            </a:r>
            <a:r>
              <a:rPr lang="en-US" sz="2400" b="1" dirty="0">
                <a:solidFill>
                  <a:srgbClr val="FFFF00"/>
                </a:solidFill>
              </a:rPr>
              <a:t>the street while walking on your hands in Hartford, Connecticut.</a:t>
            </a:r>
          </a:p>
        </p:txBody>
      </p:sp>
      <p:sp>
        <p:nvSpPr>
          <p:cNvPr id="6" name="Slide Number Placeholder 5"/>
          <p:cNvSpPr>
            <a:spLocks noGrp="1"/>
          </p:cNvSpPr>
          <p:nvPr>
            <p:ph type="sldNum" sz="quarter" idx="12"/>
          </p:nvPr>
        </p:nvSpPr>
        <p:spPr/>
        <p:txBody>
          <a:bodyPr/>
          <a:lstStyle/>
          <a:p>
            <a:fld id="{BC65F034-A11F-4EBD-8FA0-E11C8F5FE7C8}" type="slidenum">
              <a:rPr lang="en-US" sz="1600" smtClean="0">
                <a:solidFill>
                  <a:srgbClr val="FFFF00"/>
                </a:solidFill>
              </a:rPr>
              <a:pPr/>
              <a:t>17</a:t>
            </a:fld>
            <a:endParaRPr lang="en-US" sz="1600" dirty="0">
              <a:solidFill>
                <a:srgbClr val="FFFF00"/>
              </a:solidFill>
            </a:endParaRPr>
          </a:p>
        </p:txBody>
      </p:sp>
      <p:pic>
        <p:nvPicPr>
          <p:cNvPr id="4098" name="Picture 2" descr="http://cache4.asset-cache.net/xc/50561521.jpg?v=1&amp;c=IWSAsset&amp;k=2&amp;d=E41C9FE5C4AA0A146A7C10D32B658512DAC23CF10C5B0121D588798FB60D5301B01E70F2B326997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789"/>
          <a:stretch/>
        </p:blipFill>
        <p:spPr bwMode="auto">
          <a:xfrm>
            <a:off x="4495799" y="913641"/>
            <a:ext cx="3571875" cy="47388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60141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3000"/>
                                        <p:tgtEl>
                                          <p:spTgt spid="4098"/>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9028" y="2367942"/>
            <a:ext cx="2438400" cy="523220"/>
          </a:xfrm>
          <a:prstGeom prst="rect">
            <a:avLst/>
          </a:prstGeom>
          <a:noFill/>
        </p:spPr>
        <p:txBody>
          <a:bodyPr wrap="square" rtlCol="0">
            <a:spAutoFit/>
          </a:bodyPr>
          <a:lstStyle/>
          <a:p>
            <a:r>
              <a:rPr lang="en-US" sz="2800" b="1" dirty="0" smtClean="0">
                <a:solidFill>
                  <a:srgbClr val="FFFF00"/>
                </a:solidFill>
              </a:rPr>
              <a:t>And finally…</a:t>
            </a:r>
            <a:endParaRPr lang="en-US" sz="2800" b="1" dirty="0">
              <a:solidFill>
                <a:srgbClr val="FFFF00"/>
              </a:solidFill>
            </a:endParaRPr>
          </a:p>
        </p:txBody>
      </p:sp>
      <p:sp>
        <p:nvSpPr>
          <p:cNvPr id="6" name="Slide Number Placeholder 5"/>
          <p:cNvSpPr>
            <a:spLocks noGrp="1"/>
          </p:cNvSpPr>
          <p:nvPr>
            <p:ph type="sldNum" sz="quarter" idx="12"/>
          </p:nvPr>
        </p:nvSpPr>
        <p:spPr/>
        <p:txBody>
          <a:bodyPr/>
          <a:lstStyle/>
          <a:p>
            <a:fld id="{BC65F034-A11F-4EBD-8FA0-E11C8F5FE7C8}" type="slidenum">
              <a:rPr lang="en-US" sz="1600" smtClean="0">
                <a:solidFill>
                  <a:srgbClr val="FFFF00"/>
                </a:solidFill>
              </a:rPr>
              <a:pPr/>
              <a:t>18</a:t>
            </a:fld>
            <a:endParaRPr lang="en-US" sz="1600" dirty="0">
              <a:solidFill>
                <a:srgbClr val="FFFF00"/>
              </a:solidFill>
            </a:endParaRPr>
          </a:p>
        </p:txBody>
      </p:sp>
    </p:spTree>
    <p:extLst>
      <p:ext uri="{BB962C8B-B14F-4D97-AF65-F5344CB8AC3E}">
        <p14:creationId xmlns:p14="http://schemas.microsoft.com/office/powerpoint/2010/main" val="104816966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077200" cy="830997"/>
          </a:xfrm>
          <a:prstGeom prst="rect">
            <a:avLst/>
          </a:prstGeom>
          <a:noFill/>
        </p:spPr>
        <p:txBody>
          <a:bodyPr wrap="square" rtlCol="0">
            <a:spAutoFit/>
          </a:bodyPr>
          <a:lstStyle/>
          <a:p>
            <a:r>
              <a:rPr lang="en-US" sz="2400" b="1" dirty="0" smtClean="0">
                <a:solidFill>
                  <a:srgbClr val="FFFF00"/>
                </a:solidFill>
              </a:rPr>
              <a:t>10. </a:t>
            </a:r>
            <a:r>
              <a:rPr lang="en-US" sz="2400" b="1" dirty="0">
                <a:solidFill>
                  <a:srgbClr val="FFFF00"/>
                </a:solidFill>
              </a:rPr>
              <a:t>In Thailand, it is illegal to leave the house without wearing </a:t>
            </a:r>
            <a:r>
              <a:rPr lang="en-US" sz="2400" b="1" dirty="0" smtClean="0">
                <a:solidFill>
                  <a:srgbClr val="FFFF00"/>
                </a:solidFill>
              </a:rPr>
              <a:t>underwear! </a:t>
            </a:r>
            <a:endParaRPr lang="en-US" sz="2400" b="1" dirty="0">
              <a:solidFill>
                <a:srgbClr val="FFFF00"/>
              </a:solidFill>
            </a:endParaRPr>
          </a:p>
        </p:txBody>
      </p:sp>
      <p:sp>
        <p:nvSpPr>
          <p:cNvPr id="6" name="Slide Number Placeholder 5"/>
          <p:cNvSpPr>
            <a:spLocks noGrp="1"/>
          </p:cNvSpPr>
          <p:nvPr>
            <p:ph type="sldNum" sz="quarter" idx="12"/>
          </p:nvPr>
        </p:nvSpPr>
        <p:spPr/>
        <p:txBody>
          <a:bodyPr/>
          <a:lstStyle/>
          <a:p>
            <a:fld id="{BC65F034-A11F-4EBD-8FA0-E11C8F5FE7C8}" type="slidenum">
              <a:rPr lang="en-US" sz="1600" smtClean="0">
                <a:solidFill>
                  <a:srgbClr val="FFFF00"/>
                </a:solidFill>
              </a:rPr>
              <a:pPr/>
              <a:t>19</a:t>
            </a:fld>
            <a:endParaRPr lang="en-US" sz="1600" dirty="0">
              <a:solidFill>
                <a:srgbClr val="FFFF00"/>
              </a:solidFill>
            </a:endParaRPr>
          </a:p>
        </p:txBody>
      </p:sp>
      <p:pic>
        <p:nvPicPr>
          <p:cNvPr id="6146" name="Picture 2" descr="http://farm4.static.flickr.com/3354/3233263302_8ed0fe8a1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746" r="30507" b="41771"/>
          <a:stretch/>
        </p:blipFill>
        <p:spPr bwMode="auto">
          <a:xfrm>
            <a:off x="1152470" y="1828800"/>
            <a:ext cx="3267130" cy="40844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ttp://www.macleayvalleytravel.com/mapthailan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73"/>
          <a:stretch/>
        </p:blipFill>
        <p:spPr bwMode="auto">
          <a:xfrm>
            <a:off x="4495799" y="1082291"/>
            <a:ext cx="4084093" cy="22190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87664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3000"/>
                                        <p:tgtEl>
                                          <p:spTgt spid="6148"/>
                                        </p:tgtEl>
                                      </p:cBhvr>
                                    </p:animEffect>
                                  </p:childTnLst>
                                </p:cTn>
                              </p:par>
                            </p:childTnLst>
                          </p:cTn>
                        </p:par>
                        <p:par>
                          <p:cTn id="8" fill="hold">
                            <p:stCondLst>
                              <p:cond delay="3000"/>
                            </p:stCondLst>
                            <p:childTnLst>
                              <p:par>
                                <p:cTn id="9" presetID="10" presetClass="entr" presetSubtype="0" fill="hold" grpId="0" nodeType="afterEffect">
                                  <p:stCondLst>
                                    <p:cond delay="2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childTnLst>
                                </p:cTn>
                              </p:par>
                            </p:childTnLst>
                          </p:cTn>
                        </p:par>
                        <p:par>
                          <p:cTn id="12" fill="hold">
                            <p:stCondLst>
                              <p:cond delay="8500"/>
                            </p:stCondLst>
                            <p:childTnLst>
                              <p:par>
                                <p:cTn id="13" presetID="10" presetClass="entr" presetSubtype="0" fill="hold" nodeType="after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5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us_constitution_flag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609600"/>
            <a:ext cx="4572000" cy="362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33837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3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descr="dc-us-capit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762000"/>
            <a:ext cx="3124200" cy="21002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8132" name="Rectangle 7"/>
          <p:cNvSpPr>
            <a:spLocks noChangeArrowheads="1"/>
          </p:cNvSpPr>
          <p:nvPr/>
        </p:nvSpPr>
        <p:spPr bwMode="auto">
          <a:xfrm>
            <a:off x="2743200" y="304800"/>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400" b="1">
                <a:solidFill>
                  <a:srgbClr val="FFFF00"/>
                </a:solidFill>
                <a:latin typeface="Calibri" pitchFamily="34" charset="0"/>
              </a:rPr>
              <a:t>Legislative Branch (Congress)</a:t>
            </a:r>
            <a:r>
              <a:rPr lang="en-US" sz="2400" b="1">
                <a:solidFill>
                  <a:srgbClr val="FFFF00"/>
                </a:solidFill>
              </a:rPr>
              <a:t>:</a:t>
            </a:r>
            <a:endParaRPr lang="en-US" sz="2400">
              <a:solidFill>
                <a:srgbClr val="FFFF00"/>
              </a:solidFill>
            </a:endParaRPr>
          </a:p>
        </p:txBody>
      </p:sp>
      <p:sp>
        <p:nvSpPr>
          <p:cNvPr id="124944" name="Text Box 16"/>
          <p:cNvSpPr txBox="1">
            <a:spLocks noChangeArrowheads="1"/>
          </p:cNvSpPr>
          <p:nvPr/>
        </p:nvSpPr>
        <p:spPr bwMode="auto">
          <a:xfrm>
            <a:off x="3733800" y="2895600"/>
            <a:ext cx="175260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spcBef>
                <a:spcPct val="50000"/>
              </a:spcBef>
            </a:pPr>
            <a:r>
              <a:rPr lang="en-US" sz="2000" b="1">
                <a:solidFill>
                  <a:srgbClr val="FF0000"/>
                </a:solidFill>
                <a:latin typeface="Calibri" pitchFamily="34" charset="0"/>
              </a:rPr>
              <a:t>“makes laws”</a:t>
            </a:r>
          </a:p>
        </p:txBody>
      </p:sp>
      <p:sp>
        <p:nvSpPr>
          <p:cNvPr id="48134" name="TextBox 19"/>
          <p:cNvSpPr txBox="1">
            <a:spLocks noChangeArrowheads="1"/>
          </p:cNvSpPr>
          <p:nvPr/>
        </p:nvSpPr>
        <p:spPr bwMode="auto">
          <a:xfrm>
            <a:off x="838200" y="609600"/>
            <a:ext cx="1219200" cy="3079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FF0000"/>
                </a:solidFill>
                <a:latin typeface="Calibri" pitchFamily="34" charset="0"/>
              </a:rPr>
              <a:t>435 members</a:t>
            </a:r>
          </a:p>
        </p:txBody>
      </p:sp>
      <p:sp>
        <p:nvSpPr>
          <p:cNvPr id="48135" name="TextBox 20"/>
          <p:cNvSpPr txBox="1">
            <a:spLocks noChangeArrowheads="1"/>
          </p:cNvSpPr>
          <p:nvPr/>
        </p:nvSpPr>
        <p:spPr bwMode="auto">
          <a:xfrm>
            <a:off x="304800" y="304800"/>
            <a:ext cx="2133600" cy="3079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FF0000"/>
                </a:solidFill>
                <a:latin typeface="Calibri" pitchFamily="34" charset="0"/>
              </a:rPr>
              <a:t>House of Representatives</a:t>
            </a:r>
          </a:p>
        </p:txBody>
      </p:sp>
      <p:sp>
        <p:nvSpPr>
          <p:cNvPr id="48136" name="TextBox 21"/>
          <p:cNvSpPr txBox="1">
            <a:spLocks noChangeArrowheads="1"/>
          </p:cNvSpPr>
          <p:nvPr/>
        </p:nvSpPr>
        <p:spPr bwMode="auto">
          <a:xfrm>
            <a:off x="228600" y="914400"/>
            <a:ext cx="2667000" cy="3079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FF0000"/>
                </a:solidFill>
                <a:latin typeface="Calibri" pitchFamily="34" charset="0"/>
              </a:rPr>
              <a:t>Power Based on State Population</a:t>
            </a:r>
          </a:p>
        </p:txBody>
      </p:sp>
      <p:sp>
        <p:nvSpPr>
          <p:cNvPr id="48137" name="TextBox 22"/>
          <p:cNvSpPr txBox="1">
            <a:spLocks noChangeArrowheads="1"/>
          </p:cNvSpPr>
          <p:nvPr/>
        </p:nvSpPr>
        <p:spPr bwMode="auto">
          <a:xfrm>
            <a:off x="228600" y="1524000"/>
            <a:ext cx="1447800" cy="3079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chemeClr val="tx1"/>
                </a:solidFill>
                <a:latin typeface="Calibri" pitchFamily="34" charset="0"/>
              </a:rPr>
              <a:t>Qualifications:</a:t>
            </a:r>
          </a:p>
        </p:txBody>
      </p:sp>
      <p:sp>
        <p:nvSpPr>
          <p:cNvPr id="48138" name="TextBox 27"/>
          <p:cNvSpPr txBox="1">
            <a:spLocks noChangeArrowheads="1"/>
          </p:cNvSpPr>
          <p:nvPr/>
        </p:nvSpPr>
        <p:spPr bwMode="auto">
          <a:xfrm>
            <a:off x="762000" y="1828800"/>
            <a:ext cx="1752600" cy="3079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FF0000"/>
                </a:solidFill>
                <a:latin typeface="Calibri" pitchFamily="34" charset="0"/>
              </a:rPr>
              <a:t>At least 25 yrs. old</a:t>
            </a:r>
          </a:p>
        </p:txBody>
      </p:sp>
      <p:sp>
        <p:nvSpPr>
          <p:cNvPr id="48139" name="TextBox 28"/>
          <p:cNvSpPr txBox="1">
            <a:spLocks noChangeArrowheads="1"/>
          </p:cNvSpPr>
          <p:nvPr/>
        </p:nvSpPr>
        <p:spPr bwMode="auto">
          <a:xfrm>
            <a:off x="381000" y="1219200"/>
            <a:ext cx="2133600" cy="3079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FF0000"/>
                </a:solidFill>
                <a:latin typeface="Calibri" pitchFamily="34" charset="0"/>
              </a:rPr>
              <a:t>NV has 3 Representatives</a:t>
            </a:r>
          </a:p>
        </p:txBody>
      </p:sp>
      <p:sp>
        <p:nvSpPr>
          <p:cNvPr id="48140" name="TextBox 29"/>
          <p:cNvSpPr txBox="1">
            <a:spLocks noChangeArrowheads="1"/>
          </p:cNvSpPr>
          <p:nvPr/>
        </p:nvSpPr>
        <p:spPr bwMode="auto">
          <a:xfrm>
            <a:off x="7543800" y="228600"/>
            <a:ext cx="762000" cy="3079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000099"/>
                </a:solidFill>
                <a:latin typeface="Calibri" pitchFamily="34" charset="0"/>
              </a:rPr>
              <a:t>Senate</a:t>
            </a:r>
          </a:p>
        </p:txBody>
      </p:sp>
      <p:sp>
        <p:nvSpPr>
          <p:cNvPr id="48141" name="TextBox 30"/>
          <p:cNvSpPr txBox="1">
            <a:spLocks noChangeArrowheads="1"/>
          </p:cNvSpPr>
          <p:nvPr/>
        </p:nvSpPr>
        <p:spPr bwMode="auto">
          <a:xfrm>
            <a:off x="7239000" y="1752600"/>
            <a:ext cx="1600200" cy="3079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000099"/>
                </a:solidFill>
                <a:latin typeface="Calibri" pitchFamily="34" charset="0"/>
              </a:rPr>
              <a:t>At least 30 yrs. old</a:t>
            </a:r>
          </a:p>
        </p:txBody>
      </p:sp>
      <p:sp>
        <p:nvSpPr>
          <p:cNvPr id="48142" name="TextBox 31"/>
          <p:cNvSpPr txBox="1">
            <a:spLocks noChangeArrowheads="1"/>
          </p:cNvSpPr>
          <p:nvPr/>
        </p:nvSpPr>
        <p:spPr bwMode="auto">
          <a:xfrm>
            <a:off x="685800" y="2133600"/>
            <a:ext cx="1905000" cy="3079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FF0000"/>
                </a:solidFill>
                <a:latin typeface="Calibri" pitchFamily="34" charset="0"/>
              </a:rPr>
              <a:t>U.S. Citizen for 7 years</a:t>
            </a:r>
          </a:p>
        </p:txBody>
      </p:sp>
      <p:sp>
        <p:nvSpPr>
          <p:cNvPr id="48143" name="TextBox 34"/>
          <p:cNvSpPr txBox="1">
            <a:spLocks noChangeArrowheads="1"/>
          </p:cNvSpPr>
          <p:nvPr/>
        </p:nvSpPr>
        <p:spPr bwMode="auto">
          <a:xfrm>
            <a:off x="5791200" y="3886200"/>
            <a:ext cx="990600" cy="284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200" b="1">
                <a:solidFill>
                  <a:srgbClr val="00B0F0"/>
                </a:solidFill>
                <a:latin typeface="Calibri" pitchFamily="34" charset="0"/>
              </a:rPr>
              <a:t>Harry Reid</a:t>
            </a:r>
          </a:p>
        </p:txBody>
      </p:sp>
      <p:sp>
        <p:nvSpPr>
          <p:cNvPr id="48144" name="TextBox 36"/>
          <p:cNvSpPr txBox="1">
            <a:spLocks noChangeArrowheads="1"/>
          </p:cNvSpPr>
          <p:nvPr/>
        </p:nvSpPr>
        <p:spPr bwMode="auto">
          <a:xfrm>
            <a:off x="7315200" y="533400"/>
            <a:ext cx="1295400" cy="3079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000099"/>
                </a:solidFill>
                <a:latin typeface="Calibri" pitchFamily="34" charset="0"/>
              </a:rPr>
              <a:t>100  members</a:t>
            </a:r>
          </a:p>
        </p:txBody>
      </p:sp>
      <p:sp>
        <p:nvSpPr>
          <p:cNvPr id="48145" name="TextBox 37"/>
          <p:cNvSpPr txBox="1">
            <a:spLocks noChangeArrowheads="1"/>
          </p:cNvSpPr>
          <p:nvPr/>
        </p:nvSpPr>
        <p:spPr bwMode="auto">
          <a:xfrm>
            <a:off x="7315200" y="838200"/>
            <a:ext cx="1295400" cy="3079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000099"/>
                </a:solidFill>
                <a:latin typeface="Calibri" pitchFamily="34" charset="0"/>
              </a:rPr>
              <a:t>Equal Power</a:t>
            </a:r>
          </a:p>
        </p:txBody>
      </p:sp>
      <p:sp>
        <p:nvSpPr>
          <p:cNvPr id="48146" name="TextBox 38"/>
          <p:cNvSpPr txBox="1">
            <a:spLocks noChangeArrowheads="1"/>
          </p:cNvSpPr>
          <p:nvPr/>
        </p:nvSpPr>
        <p:spPr bwMode="auto">
          <a:xfrm>
            <a:off x="6553200" y="1447800"/>
            <a:ext cx="1295400" cy="3079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chemeClr val="tx1"/>
                </a:solidFill>
                <a:latin typeface="Calibri" pitchFamily="34" charset="0"/>
              </a:rPr>
              <a:t>Qualifications:</a:t>
            </a:r>
          </a:p>
        </p:txBody>
      </p:sp>
      <p:sp>
        <p:nvSpPr>
          <p:cNvPr id="48147" name="TextBox 41"/>
          <p:cNvSpPr txBox="1">
            <a:spLocks noChangeArrowheads="1"/>
          </p:cNvSpPr>
          <p:nvPr/>
        </p:nvSpPr>
        <p:spPr bwMode="auto">
          <a:xfrm>
            <a:off x="6934200" y="2057400"/>
            <a:ext cx="2057400" cy="31432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000099"/>
                </a:solidFill>
                <a:latin typeface="Calibri" pitchFamily="34" charset="0"/>
              </a:rPr>
              <a:t>U.S. Citizen for 9 years</a:t>
            </a:r>
          </a:p>
        </p:txBody>
      </p:sp>
      <p:sp>
        <p:nvSpPr>
          <p:cNvPr id="48148" name="TextBox 42"/>
          <p:cNvSpPr txBox="1">
            <a:spLocks noChangeArrowheads="1"/>
          </p:cNvSpPr>
          <p:nvPr/>
        </p:nvSpPr>
        <p:spPr bwMode="auto">
          <a:xfrm>
            <a:off x="7162800" y="2971800"/>
            <a:ext cx="1600200" cy="31432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000099"/>
                </a:solidFill>
                <a:latin typeface="Calibri" pitchFamily="34" charset="0"/>
              </a:rPr>
              <a:t>Salary= $174,000</a:t>
            </a:r>
          </a:p>
        </p:txBody>
      </p:sp>
      <p:sp>
        <p:nvSpPr>
          <p:cNvPr id="48149" name="TextBox 43"/>
          <p:cNvSpPr txBox="1">
            <a:spLocks noChangeArrowheads="1"/>
          </p:cNvSpPr>
          <p:nvPr/>
        </p:nvSpPr>
        <p:spPr bwMode="auto">
          <a:xfrm>
            <a:off x="6934200" y="1143000"/>
            <a:ext cx="2209800" cy="31432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000099"/>
                </a:solidFill>
                <a:latin typeface="Calibri" pitchFamily="34" charset="0"/>
              </a:rPr>
              <a:t>Each state has 2 Senators</a:t>
            </a:r>
          </a:p>
        </p:txBody>
      </p:sp>
      <p:sp>
        <p:nvSpPr>
          <p:cNvPr id="48150" name="TextBox 44"/>
          <p:cNvSpPr txBox="1">
            <a:spLocks noChangeArrowheads="1"/>
          </p:cNvSpPr>
          <p:nvPr/>
        </p:nvSpPr>
        <p:spPr bwMode="auto">
          <a:xfrm>
            <a:off x="685800" y="2438400"/>
            <a:ext cx="1905000" cy="3079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FF0000"/>
                </a:solidFill>
                <a:latin typeface="Calibri" pitchFamily="34" charset="0"/>
              </a:rPr>
              <a:t>2-year term of office</a:t>
            </a:r>
          </a:p>
        </p:txBody>
      </p:sp>
      <p:sp>
        <p:nvSpPr>
          <p:cNvPr id="48151" name="TextBox 45"/>
          <p:cNvSpPr txBox="1">
            <a:spLocks noChangeArrowheads="1"/>
          </p:cNvSpPr>
          <p:nvPr/>
        </p:nvSpPr>
        <p:spPr bwMode="auto">
          <a:xfrm>
            <a:off x="838200" y="2743200"/>
            <a:ext cx="1447800" cy="3079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dirty="0">
                <a:solidFill>
                  <a:srgbClr val="FF0000"/>
                </a:solidFill>
                <a:latin typeface="Calibri" pitchFamily="34" charset="0"/>
              </a:rPr>
              <a:t>unlimited terms</a:t>
            </a:r>
          </a:p>
        </p:txBody>
      </p:sp>
      <p:sp>
        <p:nvSpPr>
          <p:cNvPr id="48152" name="TextBox 47"/>
          <p:cNvSpPr txBox="1">
            <a:spLocks noChangeArrowheads="1"/>
          </p:cNvSpPr>
          <p:nvPr/>
        </p:nvSpPr>
        <p:spPr bwMode="auto">
          <a:xfrm>
            <a:off x="7010400" y="2362200"/>
            <a:ext cx="1905000" cy="3079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000099"/>
                </a:solidFill>
                <a:latin typeface="Calibri" pitchFamily="34" charset="0"/>
              </a:rPr>
              <a:t>6-year term of office</a:t>
            </a:r>
          </a:p>
        </p:txBody>
      </p:sp>
      <p:sp>
        <p:nvSpPr>
          <p:cNvPr id="48153" name="TextBox 48"/>
          <p:cNvSpPr txBox="1">
            <a:spLocks noChangeArrowheads="1"/>
          </p:cNvSpPr>
          <p:nvPr/>
        </p:nvSpPr>
        <p:spPr bwMode="auto">
          <a:xfrm>
            <a:off x="7239000" y="2667000"/>
            <a:ext cx="1447800" cy="3079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000099"/>
                </a:solidFill>
                <a:latin typeface="Calibri" pitchFamily="34" charset="0"/>
              </a:rPr>
              <a:t>unlimited terms</a:t>
            </a:r>
          </a:p>
        </p:txBody>
      </p:sp>
      <p:sp>
        <p:nvSpPr>
          <p:cNvPr id="48154" name="TextBox 49"/>
          <p:cNvSpPr txBox="1">
            <a:spLocks noChangeArrowheads="1"/>
          </p:cNvSpPr>
          <p:nvPr/>
        </p:nvSpPr>
        <p:spPr bwMode="auto">
          <a:xfrm>
            <a:off x="685800" y="3048000"/>
            <a:ext cx="1676400" cy="3079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dirty="0">
                <a:solidFill>
                  <a:srgbClr val="FF0000"/>
                </a:solidFill>
                <a:latin typeface="Calibri" pitchFamily="34" charset="0"/>
              </a:rPr>
              <a:t>Salary= </a:t>
            </a:r>
            <a:r>
              <a:rPr lang="en-US" sz="1400" b="1" dirty="0" smtClean="0">
                <a:solidFill>
                  <a:srgbClr val="FF0000"/>
                </a:solidFill>
                <a:latin typeface="Calibri" pitchFamily="34" charset="0"/>
              </a:rPr>
              <a:t>$174,000</a:t>
            </a:r>
            <a:endParaRPr lang="en-US" sz="1400" b="1" dirty="0">
              <a:solidFill>
                <a:srgbClr val="FF0000"/>
              </a:solidFill>
              <a:latin typeface="Calibri" pitchFamily="34" charset="0"/>
            </a:endParaRPr>
          </a:p>
        </p:txBody>
      </p:sp>
      <p:pic>
        <p:nvPicPr>
          <p:cNvPr id="48155" name="Picture 18" descr="G:\nvhellerdean.jpg"/>
          <p:cNvPicPr>
            <a:picLocks noChangeAspect="1" noChangeArrowheads="1"/>
          </p:cNvPicPr>
          <p:nvPr/>
        </p:nvPicPr>
        <p:blipFill>
          <a:blip r:embed="rId4" cstate="print"/>
          <a:srcRect/>
          <a:stretch>
            <a:fillRect/>
          </a:stretch>
        </p:blipFill>
        <p:spPr bwMode="auto">
          <a:xfrm>
            <a:off x="5003800" y="3398729"/>
            <a:ext cx="715963" cy="868363"/>
          </a:xfrm>
          <a:prstGeom prst="ellipse">
            <a:avLst/>
          </a:prstGeom>
          <a:noFill/>
          <a:ln w="9525">
            <a:noFill/>
            <a:miter lim="800000"/>
            <a:headEnd/>
            <a:tailEnd/>
          </a:ln>
        </p:spPr>
      </p:pic>
      <p:pic>
        <p:nvPicPr>
          <p:cNvPr id="48156" name="Picture 19" descr="G:\reid.jpg"/>
          <p:cNvPicPr>
            <a:picLocks noChangeAspect="1" noChangeArrowheads="1"/>
          </p:cNvPicPr>
          <p:nvPr/>
        </p:nvPicPr>
        <p:blipFill>
          <a:blip r:embed="rId5" cstate="print"/>
          <a:srcRect l="22203" t="5920" r="21430" b="22991"/>
          <a:stretch>
            <a:fillRect/>
          </a:stretch>
        </p:blipFill>
        <p:spPr bwMode="auto">
          <a:xfrm>
            <a:off x="5791200" y="2971800"/>
            <a:ext cx="685800" cy="872836"/>
          </a:xfrm>
          <a:prstGeom prst="ellipse">
            <a:avLst/>
          </a:prstGeom>
          <a:noFill/>
          <a:ln w="9525">
            <a:noFill/>
            <a:miter lim="800000"/>
            <a:headEnd/>
            <a:tailEnd/>
          </a:ln>
        </p:spPr>
      </p:pic>
      <p:pic>
        <p:nvPicPr>
          <p:cNvPr id="48158" name="Picture 27" descr="G:\600px-Seal_of_the_House_of_Representatives_svg.png"/>
          <p:cNvPicPr>
            <a:picLocks noChangeAspect="1" noChangeArrowheads="1"/>
          </p:cNvPicPr>
          <p:nvPr/>
        </p:nvPicPr>
        <p:blipFill>
          <a:blip r:embed="rId6" cstate="print"/>
          <a:srcRect/>
          <a:stretch>
            <a:fillRect/>
          </a:stretch>
        </p:blipFill>
        <p:spPr bwMode="auto">
          <a:xfrm>
            <a:off x="609600" y="3429000"/>
            <a:ext cx="1524000" cy="1524000"/>
          </a:xfrm>
          <a:prstGeom prst="ellipse">
            <a:avLst/>
          </a:prstGeom>
          <a:noFill/>
          <a:ln w="9525">
            <a:noFill/>
            <a:miter lim="800000"/>
            <a:headEnd/>
            <a:tailEnd/>
          </a:ln>
        </p:spPr>
      </p:pic>
      <p:pic>
        <p:nvPicPr>
          <p:cNvPr id="48159" name="Picture 28" descr="G:\600px-Alternative_Senate_seal_2_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9000" y="3352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60" name="TextBox 39"/>
          <p:cNvSpPr txBox="1">
            <a:spLocks noChangeArrowheads="1"/>
          </p:cNvSpPr>
          <p:nvPr/>
        </p:nvSpPr>
        <p:spPr bwMode="auto">
          <a:xfrm>
            <a:off x="3962400" y="4405591"/>
            <a:ext cx="1066800"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200" b="1" dirty="0" smtClean="0">
                <a:solidFill>
                  <a:srgbClr val="FF0000"/>
                </a:solidFill>
                <a:latin typeface="Calibri" pitchFamily="34" charset="0"/>
              </a:rPr>
              <a:t>Mark </a:t>
            </a:r>
            <a:r>
              <a:rPr lang="en-US" sz="1200" b="1" dirty="0" err="1" smtClean="0">
                <a:solidFill>
                  <a:srgbClr val="FF0000"/>
                </a:solidFill>
                <a:latin typeface="Calibri" pitchFamily="34" charset="0"/>
              </a:rPr>
              <a:t>Amodei</a:t>
            </a:r>
            <a:endParaRPr lang="en-US" sz="1200" b="1" dirty="0">
              <a:solidFill>
                <a:srgbClr val="FF0000"/>
              </a:solidFill>
              <a:latin typeface="Calibri" pitchFamily="34" charset="0"/>
            </a:endParaRPr>
          </a:p>
        </p:txBody>
      </p:sp>
      <p:pic>
        <p:nvPicPr>
          <p:cNvPr id="48162" name="Picture 3" descr="G:\berkley4MED.jpg"/>
          <p:cNvPicPr>
            <a:picLocks noChangeAspect="1" noChangeArrowheads="1"/>
          </p:cNvPicPr>
          <p:nvPr/>
        </p:nvPicPr>
        <p:blipFill>
          <a:blip r:embed="rId8" cstate="print"/>
          <a:srcRect l="7692" r="7692" b="25765"/>
          <a:stretch>
            <a:fillRect/>
          </a:stretch>
        </p:blipFill>
        <p:spPr bwMode="auto">
          <a:xfrm>
            <a:off x="2438400" y="2895600"/>
            <a:ext cx="762000" cy="1006258"/>
          </a:xfrm>
          <a:prstGeom prst="ellipse">
            <a:avLst/>
          </a:prstGeom>
          <a:noFill/>
          <a:ln w="9525">
            <a:noFill/>
            <a:miter lim="800000"/>
            <a:headEnd/>
            <a:tailEnd/>
          </a:ln>
        </p:spPr>
      </p:pic>
      <p:sp>
        <p:nvSpPr>
          <p:cNvPr id="48163" name="TextBox 50"/>
          <p:cNvSpPr txBox="1">
            <a:spLocks noChangeArrowheads="1"/>
          </p:cNvSpPr>
          <p:nvPr/>
        </p:nvSpPr>
        <p:spPr bwMode="auto">
          <a:xfrm>
            <a:off x="2362200" y="3886200"/>
            <a:ext cx="7620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200" b="1" dirty="0">
                <a:solidFill>
                  <a:srgbClr val="FF0000"/>
                </a:solidFill>
                <a:latin typeface="Calibri" pitchFamily="34" charset="0"/>
              </a:rPr>
              <a:t>Shelley Berkley</a:t>
            </a:r>
          </a:p>
        </p:txBody>
      </p:sp>
      <p:sp>
        <p:nvSpPr>
          <p:cNvPr id="48164" name="TextBox 51"/>
          <p:cNvSpPr txBox="1">
            <a:spLocks noChangeArrowheads="1"/>
          </p:cNvSpPr>
          <p:nvPr/>
        </p:nvSpPr>
        <p:spPr bwMode="auto">
          <a:xfrm>
            <a:off x="3200400" y="4343400"/>
            <a:ext cx="838200"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200" b="1" dirty="0">
                <a:solidFill>
                  <a:srgbClr val="FF0000"/>
                </a:solidFill>
                <a:latin typeface="Calibri" pitchFamily="34" charset="0"/>
              </a:rPr>
              <a:t>Joe Heck</a:t>
            </a:r>
          </a:p>
        </p:txBody>
      </p:sp>
      <p:sp>
        <p:nvSpPr>
          <p:cNvPr id="48165" name="TextBox 52"/>
          <p:cNvSpPr txBox="1">
            <a:spLocks noChangeArrowheads="1"/>
          </p:cNvSpPr>
          <p:nvPr/>
        </p:nvSpPr>
        <p:spPr bwMode="auto">
          <a:xfrm>
            <a:off x="4953000" y="4332286"/>
            <a:ext cx="1066800" cy="284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200" b="1" dirty="0">
                <a:solidFill>
                  <a:srgbClr val="00B0F0"/>
                </a:solidFill>
                <a:latin typeface="Calibri" pitchFamily="34" charset="0"/>
              </a:rPr>
              <a:t>Dean Heller</a:t>
            </a:r>
          </a:p>
        </p:txBody>
      </p:sp>
      <p:sp>
        <p:nvSpPr>
          <p:cNvPr id="39" name="TextBox 42"/>
          <p:cNvSpPr txBox="1">
            <a:spLocks noChangeArrowheads="1"/>
          </p:cNvSpPr>
          <p:nvPr/>
        </p:nvSpPr>
        <p:spPr bwMode="auto">
          <a:xfrm>
            <a:off x="5867400" y="4114800"/>
            <a:ext cx="1219200" cy="600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100" b="1">
                <a:solidFill>
                  <a:srgbClr val="FFFFFF"/>
                </a:solidFill>
                <a:latin typeface="Calibri" pitchFamily="34" charset="0"/>
              </a:rPr>
              <a:t>Harry Reid is the Senate Majority Leader!</a:t>
            </a:r>
          </a:p>
        </p:txBody>
      </p:sp>
      <p:pic>
        <p:nvPicPr>
          <p:cNvPr id="41" name="Picture 41" descr="File:Joe Heck.jpg">
            <a:hlinkClick r:id="rId9"/>
          </p:cNvPr>
          <p:cNvPicPr>
            <a:picLocks noChangeAspect="1" noChangeArrowheads="1"/>
          </p:cNvPicPr>
          <p:nvPr/>
        </p:nvPicPr>
        <p:blipFill>
          <a:blip r:embed="rId10" cstate="print"/>
          <a:srcRect l="18857" t="10865" r="26857" b="26258"/>
          <a:stretch>
            <a:fillRect/>
          </a:stretch>
        </p:blipFill>
        <p:spPr bwMode="auto">
          <a:xfrm>
            <a:off x="3276600" y="3505200"/>
            <a:ext cx="762000" cy="881944"/>
          </a:xfrm>
          <a:prstGeom prst="ellipse">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95B4F98E-9522-428D-AC40-53634879450F}" type="slidenum">
              <a:rPr lang="en-US" smtClean="0">
                <a:solidFill>
                  <a:srgbClr val="FFFF00"/>
                </a:solidFill>
              </a:rPr>
              <a:pPr>
                <a:defRPr/>
              </a:pPr>
              <a:t>20</a:t>
            </a:fld>
            <a:endParaRPr lang="en-US" dirty="0">
              <a:solidFill>
                <a:srgbClr val="FFFF00"/>
              </a:solidFill>
            </a:endParaRPr>
          </a:p>
        </p:txBody>
      </p:sp>
      <p:pic>
        <p:nvPicPr>
          <p:cNvPr id="1026" name="Picture 2" descr="http://t0.gstatic.com/images?q=tbn:ANd9GcRk1f1Hyvs2aor79fUaXnYpdG6AcSOOeMus_WuOoRQrPZWUx__iOgt32bsrPQ"/>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8333" r="25000" b="6107"/>
          <a:stretch/>
        </p:blipFill>
        <p:spPr bwMode="auto">
          <a:xfrm>
            <a:off x="4127500" y="3497739"/>
            <a:ext cx="715535" cy="921862"/>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28371" y="4985656"/>
            <a:ext cx="4691063" cy="523220"/>
          </a:xfrm>
          <a:prstGeom prst="rect">
            <a:avLst/>
          </a:prstGeom>
          <a:noFill/>
        </p:spPr>
        <p:txBody>
          <a:bodyPr wrap="square" rtlCol="0">
            <a:spAutoFit/>
          </a:bodyPr>
          <a:lstStyle/>
          <a:p>
            <a:r>
              <a:rPr lang="en-US" sz="2800" dirty="0" smtClean="0">
                <a:solidFill>
                  <a:srgbClr val="FFFF00"/>
                </a:solidFill>
                <a:latin typeface="Calibri" pitchFamily="34" charset="0"/>
                <a:cs typeface="Calibri" pitchFamily="34" charset="0"/>
              </a:rPr>
              <a:t>Quiz on these notes NCP!</a:t>
            </a:r>
            <a:endParaRPr lang="en-US" sz="2800" dirty="0">
              <a:solidFill>
                <a:srgbClr val="FFFF00"/>
              </a:solidFill>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fade">
                                      <p:cBhvr>
                                        <p:cTn id="7" dur="500"/>
                                        <p:tgtEl>
                                          <p:spTgt spid="48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8130"/>
                                        </p:tgtEl>
                                        <p:attrNameLst>
                                          <p:attrName>style.visibility</p:attrName>
                                        </p:attrNameLst>
                                      </p:cBhvr>
                                      <p:to>
                                        <p:strVal val="visible"/>
                                      </p:to>
                                    </p:set>
                                    <p:animEffect transition="in" filter="fade">
                                      <p:cBhvr>
                                        <p:cTn id="12" dur="500"/>
                                        <p:tgtEl>
                                          <p:spTgt spid="48130"/>
                                        </p:tgtEl>
                                      </p:cBhvr>
                                    </p:animEffect>
                                  </p:childTnLst>
                                </p:cTn>
                              </p:par>
                            </p:childTnLst>
                          </p:cTn>
                        </p:par>
                        <p:par>
                          <p:cTn id="13" fill="hold" nodeType="afterGroup">
                            <p:stCondLst>
                              <p:cond delay="500"/>
                            </p:stCondLst>
                            <p:childTnLst>
                              <p:par>
                                <p:cTn id="14" presetID="1" presetClass="entr" presetSubtype="0" fill="hold" grpId="0" nodeType="afterEffect">
                                  <p:stCondLst>
                                    <p:cond delay="2000"/>
                                  </p:stCondLst>
                                  <p:childTnLst>
                                    <p:set>
                                      <p:cBhvr>
                                        <p:cTn id="15" dur="1" fill="hold">
                                          <p:stCondLst>
                                            <p:cond delay="499"/>
                                          </p:stCondLst>
                                        </p:cTn>
                                        <p:tgtEl>
                                          <p:spTgt spid="12494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8135"/>
                                        </p:tgtEl>
                                        <p:attrNameLst>
                                          <p:attrName>style.visibility</p:attrName>
                                        </p:attrNameLst>
                                      </p:cBhvr>
                                      <p:to>
                                        <p:strVal val="visible"/>
                                      </p:to>
                                    </p:set>
                                    <p:animEffect transition="in" filter="fade">
                                      <p:cBhvr>
                                        <p:cTn id="20" dur="500"/>
                                        <p:tgtEl>
                                          <p:spTgt spid="4813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8158"/>
                                        </p:tgtEl>
                                        <p:attrNameLst>
                                          <p:attrName>style.visibility</p:attrName>
                                        </p:attrNameLst>
                                      </p:cBhvr>
                                      <p:to>
                                        <p:strVal val="visible"/>
                                      </p:to>
                                    </p:set>
                                    <p:animEffect transition="in" filter="fade">
                                      <p:cBhvr>
                                        <p:cTn id="25" dur="500"/>
                                        <p:tgtEl>
                                          <p:spTgt spid="4815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8134"/>
                                        </p:tgtEl>
                                        <p:attrNameLst>
                                          <p:attrName>style.visibility</p:attrName>
                                        </p:attrNameLst>
                                      </p:cBhvr>
                                      <p:to>
                                        <p:strVal val="visible"/>
                                      </p:to>
                                    </p:set>
                                    <p:animEffect transition="in" filter="fade">
                                      <p:cBhvr>
                                        <p:cTn id="30" dur="500"/>
                                        <p:tgtEl>
                                          <p:spTgt spid="4813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8136"/>
                                        </p:tgtEl>
                                        <p:attrNameLst>
                                          <p:attrName>style.visibility</p:attrName>
                                        </p:attrNameLst>
                                      </p:cBhvr>
                                      <p:to>
                                        <p:strVal val="visible"/>
                                      </p:to>
                                    </p:set>
                                    <p:animEffect transition="in" filter="fade">
                                      <p:cBhvr>
                                        <p:cTn id="35" dur="500"/>
                                        <p:tgtEl>
                                          <p:spTgt spid="4813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8139"/>
                                        </p:tgtEl>
                                        <p:attrNameLst>
                                          <p:attrName>style.visibility</p:attrName>
                                        </p:attrNameLst>
                                      </p:cBhvr>
                                      <p:to>
                                        <p:strVal val="visible"/>
                                      </p:to>
                                    </p:set>
                                    <p:animEffect transition="in" filter="fade">
                                      <p:cBhvr>
                                        <p:cTn id="40" dur="500"/>
                                        <p:tgtEl>
                                          <p:spTgt spid="48139"/>
                                        </p:tgtEl>
                                      </p:cBhvr>
                                    </p:animEffect>
                                  </p:childTnLst>
                                </p:cTn>
                              </p:par>
                            </p:childTnLst>
                          </p:cTn>
                        </p:par>
                        <p:par>
                          <p:cTn id="41" fill="hold" nodeType="afterGroup">
                            <p:stCondLst>
                              <p:cond delay="500"/>
                            </p:stCondLst>
                            <p:childTnLst>
                              <p:par>
                                <p:cTn id="42" presetID="10" presetClass="entr" presetSubtype="0" fill="hold" nodeType="afterEffect">
                                  <p:stCondLst>
                                    <p:cond delay="0"/>
                                  </p:stCondLst>
                                  <p:childTnLst>
                                    <p:set>
                                      <p:cBhvr>
                                        <p:cTn id="43" dur="1" fill="hold">
                                          <p:stCondLst>
                                            <p:cond delay="0"/>
                                          </p:stCondLst>
                                        </p:cTn>
                                        <p:tgtEl>
                                          <p:spTgt spid="48162"/>
                                        </p:tgtEl>
                                        <p:attrNameLst>
                                          <p:attrName>style.visibility</p:attrName>
                                        </p:attrNameLst>
                                      </p:cBhvr>
                                      <p:to>
                                        <p:strVal val="visible"/>
                                      </p:to>
                                    </p:set>
                                    <p:animEffect transition="in" filter="fade">
                                      <p:cBhvr>
                                        <p:cTn id="44" dur="2000"/>
                                        <p:tgtEl>
                                          <p:spTgt spid="48162"/>
                                        </p:tgtEl>
                                      </p:cBhvr>
                                    </p:animEffect>
                                  </p:childTnLst>
                                </p:cTn>
                              </p:par>
                            </p:childTnLst>
                          </p:cTn>
                        </p:par>
                        <p:par>
                          <p:cTn id="45" fill="hold" nodeType="afterGroup">
                            <p:stCondLst>
                              <p:cond delay="2500"/>
                            </p:stCondLst>
                            <p:childTnLst>
                              <p:par>
                                <p:cTn id="46" presetID="10" presetClass="entr" presetSubtype="0" fill="hold"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2000"/>
                                        <p:tgtEl>
                                          <p:spTgt spid="41"/>
                                        </p:tgtEl>
                                      </p:cBhvr>
                                    </p:animEffect>
                                  </p:childTnLst>
                                </p:cTn>
                              </p:par>
                            </p:childTnLst>
                          </p:cTn>
                        </p:par>
                        <p:par>
                          <p:cTn id="49" fill="hold">
                            <p:stCondLst>
                              <p:cond delay="4500"/>
                            </p:stCondLst>
                            <p:childTnLst>
                              <p:par>
                                <p:cTn id="50" presetID="10" presetClass="entr" presetSubtype="0" fill="hold" nodeType="after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500"/>
                                        <p:tgtEl>
                                          <p:spTgt spid="102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8163"/>
                                        </p:tgtEl>
                                        <p:attrNameLst>
                                          <p:attrName>style.visibility</p:attrName>
                                        </p:attrNameLst>
                                      </p:cBhvr>
                                      <p:to>
                                        <p:strVal val="visible"/>
                                      </p:to>
                                    </p:set>
                                    <p:animEffect transition="in" filter="fade">
                                      <p:cBhvr>
                                        <p:cTn id="57" dur="500"/>
                                        <p:tgtEl>
                                          <p:spTgt spid="4816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8164"/>
                                        </p:tgtEl>
                                        <p:attrNameLst>
                                          <p:attrName>style.visibility</p:attrName>
                                        </p:attrNameLst>
                                      </p:cBhvr>
                                      <p:to>
                                        <p:strVal val="visible"/>
                                      </p:to>
                                    </p:set>
                                    <p:animEffect transition="in" filter="fade">
                                      <p:cBhvr>
                                        <p:cTn id="62" dur="500"/>
                                        <p:tgtEl>
                                          <p:spTgt spid="4816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8160"/>
                                        </p:tgtEl>
                                        <p:attrNameLst>
                                          <p:attrName>style.visibility</p:attrName>
                                        </p:attrNameLst>
                                      </p:cBhvr>
                                      <p:to>
                                        <p:strVal val="visible"/>
                                      </p:to>
                                    </p:set>
                                    <p:animEffect transition="in" filter="fade">
                                      <p:cBhvr>
                                        <p:cTn id="67" dur="1000"/>
                                        <p:tgtEl>
                                          <p:spTgt spid="4816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8137"/>
                                        </p:tgtEl>
                                        <p:attrNameLst>
                                          <p:attrName>style.visibility</p:attrName>
                                        </p:attrNameLst>
                                      </p:cBhvr>
                                      <p:to>
                                        <p:strVal val="visible"/>
                                      </p:to>
                                    </p:set>
                                    <p:animEffect transition="in" filter="fade">
                                      <p:cBhvr>
                                        <p:cTn id="72" dur="500"/>
                                        <p:tgtEl>
                                          <p:spTgt spid="4813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8138"/>
                                        </p:tgtEl>
                                        <p:attrNameLst>
                                          <p:attrName>style.visibility</p:attrName>
                                        </p:attrNameLst>
                                      </p:cBhvr>
                                      <p:to>
                                        <p:strVal val="visible"/>
                                      </p:to>
                                    </p:set>
                                    <p:animEffect transition="in" filter="fade">
                                      <p:cBhvr>
                                        <p:cTn id="77" dur="500"/>
                                        <p:tgtEl>
                                          <p:spTgt spid="4813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8142"/>
                                        </p:tgtEl>
                                        <p:attrNameLst>
                                          <p:attrName>style.visibility</p:attrName>
                                        </p:attrNameLst>
                                      </p:cBhvr>
                                      <p:to>
                                        <p:strVal val="visible"/>
                                      </p:to>
                                    </p:set>
                                    <p:animEffect transition="in" filter="fade">
                                      <p:cBhvr>
                                        <p:cTn id="82" dur="500"/>
                                        <p:tgtEl>
                                          <p:spTgt spid="4814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8150"/>
                                        </p:tgtEl>
                                        <p:attrNameLst>
                                          <p:attrName>style.visibility</p:attrName>
                                        </p:attrNameLst>
                                      </p:cBhvr>
                                      <p:to>
                                        <p:strVal val="visible"/>
                                      </p:to>
                                    </p:set>
                                    <p:animEffect transition="in" filter="fade">
                                      <p:cBhvr>
                                        <p:cTn id="87" dur="500"/>
                                        <p:tgtEl>
                                          <p:spTgt spid="4815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8151"/>
                                        </p:tgtEl>
                                        <p:attrNameLst>
                                          <p:attrName>style.visibility</p:attrName>
                                        </p:attrNameLst>
                                      </p:cBhvr>
                                      <p:to>
                                        <p:strVal val="visible"/>
                                      </p:to>
                                    </p:set>
                                    <p:animEffect transition="in" filter="fade">
                                      <p:cBhvr>
                                        <p:cTn id="92" dur="500"/>
                                        <p:tgtEl>
                                          <p:spTgt spid="4815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8154"/>
                                        </p:tgtEl>
                                        <p:attrNameLst>
                                          <p:attrName>style.visibility</p:attrName>
                                        </p:attrNameLst>
                                      </p:cBhvr>
                                      <p:to>
                                        <p:strVal val="visible"/>
                                      </p:to>
                                    </p:set>
                                    <p:animEffect transition="in" filter="fade">
                                      <p:cBhvr>
                                        <p:cTn id="97" dur="500"/>
                                        <p:tgtEl>
                                          <p:spTgt spid="48154"/>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8140"/>
                                        </p:tgtEl>
                                        <p:attrNameLst>
                                          <p:attrName>style.visibility</p:attrName>
                                        </p:attrNameLst>
                                      </p:cBhvr>
                                      <p:to>
                                        <p:strVal val="visible"/>
                                      </p:to>
                                    </p:set>
                                    <p:animEffect transition="in" filter="fade">
                                      <p:cBhvr>
                                        <p:cTn id="102" dur="500"/>
                                        <p:tgtEl>
                                          <p:spTgt spid="48140"/>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nodeType="clickEffect">
                                  <p:stCondLst>
                                    <p:cond delay="0"/>
                                  </p:stCondLst>
                                  <p:childTnLst>
                                    <p:set>
                                      <p:cBhvr>
                                        <p:cTn id="106" dur="1" fill="hold">
                                          <p:stCondLst>
                                            <p:cond delay="0"/>
                                          </p:stCondLst>
                                        </p:cTn>
                                        <p:tgtEl>
                                          <p:spTgt spid="48159"/>
                                        </p:tgtEl>
                                        <p:attrNameLst>
                                          <p:attrName>style.visibility</p:attrName>
                                        </p:attrNameLst>
                                      </p:cBhvr>
                                      <p:to>
                                        <p:strVal val="visible"/>
                                      </p:to>
                                    </p:set>
                                    <p:animEffect transition="in" filter="fade">
                                      <p:cBhvr>
                                        <p:cTn id="107" dur="500"/>
                                        <p:tgtEl>
                                          <p:spTgt spid="48159"/>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8144"/>
                                        </p:tgtEl>
                                        <p:attrNameLst>
                                          <p:attrName>style.visibility</p:attrName>
                                        </p:attrNameLst>
                                      </p:cBhvr>
                                      <p:to>
                                        <p:strVal val="visible"/>
                                      </p:to>
                                    </p:set>
                                    <p:animEffect transition="in" filter="fade">
                                      <p:cBhvr>
                                        <p:cTn id="112" dur="500"/>
                                        <p:tgtEl>
                                          <p:spTgt spid="48144"/>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8145"/>
                                        </p:tgtEl>
                                        <p:attrNameLst>
                                          <p:attrName>style.visibility</p:attrName>
                                        </p:attrNameLst>
                                      </p:cBhvr>
                                      <p:to>
                                        <p:strVal val="visible"/>
                                      </p:to>
                                    </p:set>
                                    <p:animEffect transition="in" filter="fade">
                                      <p:cBhvr>
                                        <p:cTn id="117" dur="500"/>
                                        <p:tgtEl>
                                          <p:spTgt spid="48145"/>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8149"/>
                                        </p:tgtEl>
                                        <p:attrNameLst>
                                          <p:attrName>style.visibility</p:attrName>
                                        </p:attrNameLst>
                                      </p:cBhvr>
                                      <p:to>
                                        <p:strVal val="visible"/>
                                      </p:to>
                                    </p:set>
                                    <p:animEffect transition="in" filter="fade">
                                      <p:cBhvr>
                                        <p:cTn id="122" dur="500"/>
                                        <p:tgtEl>
                                          <p:spTgt spid="48149"/>
                                        </p:tgtEl>
                                      </p:cBhvr>
                                    </p:animEffect>
                                  </p:childTnLst>
                                </p:cTn>
                              </p:par>
                            </p:childTnLst>
                          </p:cTn>
                        </p:par>
                        <p:par>
                          <p:cTn id="123" fill="hold">
                            <p:stCondLst>
                              <p:cond delay="500"/>
                            </p:stCondLst>
                            <p:childTnLst>
                              <p:par>
                                <p:cTn id="124" presetID="10" presetClass="entr" presetSubtype="0" fill="hold" nodeType="afterEffect">
                                  <p:stCondLst>
                                    <p:cond delay="0"/>
                                  </p:stCondLst>
                                  <p:childTnLst>
                                    <p:set>
                                      <p:cBhvr>
                                        <p:cTn id="125" dur="1" fill="hold">
                                          <p:stCondLst>
                                            <p:cond delay="0"/>
                                          </p:stCondLst>
                                        </p:cTn>
                                        <p:tgtEl>
                                          <p:spTgt spid="48155"/>
                                        </p:tgtEl>
                                        <p:attrNameLst>
                                          <p:attrName>style.visibility</p:attrName>
                                        </p:attrNameLst>
                                      </p:cBhvr>
                                      <p:to>
                                        <p:strVal val="visible"/>
                                      </p:to>
                                    </p:set>
                                    <p:animEffect transition="in" filter="fade">
                                      <p:cBhvr>
                                        <p:cTn id="126" dur="2000"/>
                                        <p:tgtEl>
                                          <p:spTgt spid="48155"/>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48165"/>
                                        </p:tgtEl>
                                        <p:attrNameLst>
                                          <p:attrName>style.visibility</p:attrName>
                                        </p:attrNameLst>
                                      </p:cBhvr>
                                      <p:to>
                                        <p:strVal val="visible"/>
                                      </p:to>
                                    </p:set>
                                    <p:animEffect transition="in" filter="fade">
                                      <p:cBhvr>
                                        <p:cTn id="131" dur="500"/>
                                        <p:tgtEl>
                                          <p:spTgt spid="48165"/>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0" presetClass="entr" presetSubtype="0" fill="hold" nodeType="clickEffect">
                                  <p:stCondLst>
                                    <p:cond delay="0"/>
                                  </p:stCondLst>
                                  <p:childTnLst>
                                    <p:set>
                                      <p:cBhvr>
                                        <p:cTn id="135" dur="1" fill="hold">
                                          <p:stCondLst>
                                            <p:cond delay="0"/>
                                          </p:stCondLst>
                                        </p:cTn>
                                        <p:tgtEl>
                                          <p:spTgt spid="48156"/>
                                        </p:tgtEl>
                                        <p:attrNameLst>
                                          <p:attrName>style.visibility</p:attrName>
                                        </p:attrNameLst>
                                      </p:cBhvr>
                                      <p:to>
                                        <p:strVal val="visible"/>
                                      </p:to>
                                    </p:set>
                                    <p:animEffect transition="in" filter="fade">
                                      <p:cBhvr>
                                        <p:cTn id="136" dur="500"/>
                                        <p:tgtEl>
                                          <p:spTgt spid="48156"/>
                                        </p:tgtEl>
                                      </p:cBhvr>
                                    </p:animEffect>
                                  </p:childTnLst>
                                </p:cTn>
                              </p:par>
                            </p:childTnLst>
                          </p:cTn>
                        </p:par>
                        <p:par>
                          <p:cTn id="137" fill="hold" nodeType="afterGroup">
                            <p:stCondLst>
                              <p:cond delay="500"/>
                            </p:stCondLst>
                            <p:childTnLst>
                              <p:par>
                                <p:cTn id="138" presetID="10" presetClass="entr" presetSubtype="0" fill="hold" grpId="0" nodeType="afterEffect">
                                  <p:stCondLst>
                                    <p:cond delay="0"/>
                                  </p:stCondLst>
                                  <p:childTnLst>
                                    <p:set>
                                      <p:cBhvr>
                                        <p:cTn id="139" dur="1" fill="hold">
                                          <p:stCondLst>
                                            <p:cond delay="0"/>
                                          </p:stCondLst>
                                        </p:cTn>
                                        <p:tgtEl>
                                          <p:spTgt spid="48143"/>
                                        </p:tgtEl>
                                        <p:attrNameLst>
                                          <p:attrName>style.visibility</p:attrName>
                                        </p:attrNameLst>
                                      </p:cBhvr>
                                      <p:to>
                                        <p:strVal val="visible"/>
                                      </p:to>
                                    </p:set>
                                    <p:animEffect transition="in" filter="fade">
                                      <p:cBhvr>
                                        <p:cTn id="140" dur="3000"/>
                                        <p:tgtEl>
                                          <p:spTgt spid="48143"/>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fade">
                                      <p:cBhvr>
                                        <p:cTn id="145" dur="500"/>
                                        <p:tgtEl>
                                          <p:spTgt spid="39"/>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48146"/>
                                        </p:tgtEl>
                                        <p:attrNameLst>
                                          <p:attrName>style.visibility</p:attrName>
                                        </p:attrNameLst>
                                      </p:cBhvr>
                                      <p:to>
                                        <p:strVal val="visible"/>
                                      </p:to>
                                    </p:set>
                                    <p:animEffect transition="in" filter="fade">
                                      <p:cBhvr>
                                        <p:cTn id="150" dur="500"/>
                                        <p:tgtEl>
                                          <p:spTgt spid="48146"/>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48141"/>
                                        </p:tgtEl>
                                        <p:attrNameLst>
                                          <p:attrName>style.visibility</p:attrName>
                                        </p:attrNameLst>
                                      </p:cBhvr>
                                      <p:to>
                                        <p:strVal val="visible"/>
                                      </p:to>
                                    </p:set>
                                    <p:animEffect transition="in" filter="fade">
                                      <p:cBhvr>
                                        <p:cTn id="155" dur="500"/>
                                        <p:tgtEl>
                                          <p:spTgt spid="48141"/>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48147"/>
                                        </p:tgtEl>
                                        <p:attrNameLst>
                                          <p:attrName>style.visibility</p:attrName>
                                        </p:attrNameLst>
                                      </p:cBhvr>
                                      <p:to>
                                        <p:strVal val="visible"/>
                                      </p:to>
                                    </p:set>
                                    <p:animEffect transition="in" filter="fade">
                                      <p:cBhvr>
                                        <p:cTn id="160" dur="500"/>
                                        <p:tgtEl>
                                          <p:spTgt spid="48147"/>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48152"/>
                                        </p:tgtEl>
                                        <p:attrNameLst>
                                          <p:attrName>style.visibility</p:attrName>
                                        </p:attrNameLst>
                                      </p:cBhvr>
                                      <p:to>
                                        <p:strVal val="visible"/>
                                      </p:to>
                                    </p:set>
                                    <p:animEffect transition="in" filter="fade">
                                      <p:cBhvr>
                                        <p:cTn id="165" dur="500"/>
                                        <p:tgtEl>
                                          <p:spTgt spid="48152"/>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48153"/>
                                        </p:tgtEl>
                                        <p:attrNameLst>
                                          <p:attrName>style.visibility</p:attrName>
                                        </p:attrNameLst>
                                      </p:cBhvr>
                                      <p:to>
                                        <p:strVal val="visible"/>
                                      </p:to>
                                    </p:set>
                                    <p:animEffect transition="in" filter="fade">
                                      <p:cBhvr>
                                        <p:cTn id="170" dur="500"/>
                                        <p:tgtEl>
                                          <p:spTgt spid="48153"/>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48148"/>
                                        </p:tgtEl>
                                        <p:attrNameLst>
                                          <p:attrName>style.visibility</p:attrName>
                                        </p:attrNameLst>
                                      </p:cBhvr>
                                      <p:to>
                                        <p:strVal val="visible"/>
                                      </p:to>
                                    </p:set>
                                    <p:animEffect transition="in" filter="fade">
                                      <p:cBhvr>
                                        <p:cTn id="175" dur="500"/>
                                        <p:tgtEl>
                                          <p:spTgt spid="48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P spid="124944" grpId="0" animBg="1" autoUpdateAnimBg="0"/>
      <p:bldP spid="48134" grpId="0" animBg="1"/>
      <p:bldP spid="48135" grpId="0" animBg="1"/>
      <p:bldP spid="48136" grpId="0" animBg="1"/>
      <p:bldP spid="48137" grpId="0" animBg="1"/>
      <p:bldP spid="48138" grpId="0" animBg="1"/>
      <p:bldP spid="48139" grpId="0" animBg="1"/>
      <p:bldP spid="48140" grpId="0" animBg="1"/>
      <p:bldP spid="48141" grpId="0" animBg="1"/>
      <p:bldP spid="48142" grpId="0" animBg="1"/>
      <p:bldP spid="48143" grpId="0" animBg="1"/>
      <p:bldP spid="48144" grpId="0" animBg="1"/>
      <p:bldP spid="48145" grpId="0" animBg="1"/>
      <p:bldP spid="48146" grpId="0" animBg="1"/>
      <p:bldP spid="48147" grpId="0" animBg="1"/>
      <p:bldP spid="48148" grpId="0" animBg="1"/>
      <p:bldP spid="48149" grpId="0" animBg="1"/>
      <p:bldP spid="48150" grpId="0" animBg="1"/>
      <p:bldP spid="48151" grpId="0" animBg="1"/>
      <p:bldP spid="48152" grpId="0" animBg="1"/>
      <p:bldP spid="48153" grpId="0" animBg="1"/>
      <p:bldP spid="48154" grpId="0" animBg="1"/>
      <p:bldP spid="48160" grpId="0" animBg="1"/>
      <p:bldP spid="48163" grpId="0" animBg="1"/>
      <p:bldP spid="48164" grpId="0" animBg="1"/>
      <p:bldP spid="48165" grpId="0" animBg="1"/>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24" name="Picture 20" descr="G:\supreme_court_building.jpg"/>
          <p:cNvPicPr>
            <a:picLocks noChangeAspect="1" noChangeArrowheads="1"/>
          </p:cNvPicPr>
          <p:nvPr/>
        </p:nvPicPr>
        <p:blipFill>
          <a:blip r:embed="rId2" cstate="print"/>
          <a:srcRect/>
          <a:stretch>
            <a:fillRect/>
          </a:stretch>
        </p:blipFill>
        <p:spPr bwMode="auto">
          <a:xfrm>
            <a:off x="6289674" y="761112"/>
            <a:ext cx="2855213" cy="2116592"/>
          </a:xfrm>
          <a:prstGeom prst="rect">
            <a:avLst/>
          </a:prstGeom>
          <a:ln>
            <a:noFill/>
          </a:ln>
          <a:effectLst>
            <a:softEdge rad="112500"/>
          </a:effectLst>
        </p:spPr>
      </p:pic>
      <p:sp>
        <p:nvSpPr>
          <p:cNvPr id="47108" name="Rectangle 7"/>
          <p:cNvSpPr>
            <a:spLocks noChangeArrowheads="1"/>
          </p:cNvSpPr>
          <p:nvPr/>
        </p:nvSpPr>
        <p:spPr bwMode="auto">
          <a:xfrm>
            <a:off x="381000" y="228600"/>
            <a:ext cx="518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solidFill>
                  <a:srgbClr val="FFFF00"/>
                </a:solidFill>
                <a:latin typeface="Calibri" pitchFamily="34" charset="0"/>
              </a:rPr>
              <a:t>Judicial Branch (Supreme Court)</a:t>
            </a:r>
            <a:r>
              <a:rPr lang="en-US" sz="2400" b="1">
                <a:solidFill>
                  <a:srgbClr val="FFFF00"/>
                </a:solidFill>
              </a:rPr>
              <a:t>:</a:t>
            </a:r>
            <a:endParaRPr lang="en-US" sz="2400">
              <a:solidFill>
                <a:srgbClr val="FFFF00"/>
              </a:solidFill>
            </a:endParaRPr>
          </a:p>
        </p:txBody>
      </p:sp>
      <p:sp>
        <p:nvSpPr>
          <p:cNvPr id="47110" name="TextBox 19"/>
          <p:cNvSpPr txBox="1">
            <a:spLocks noChangeArrowheads="1"/>
          </p:cNvSpPr>
          <p:nvPr/>
        </p:nvSpPr>
        <p:spPr bwMode="auto">
          <a:xfrm>
            <a:off x="3771900" y="984250"/>
            <a:ext cx="1981200" cy="83502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r>
              <a:rPr lang="en-US" sz="1600" b="1" u="sng">
                <a:solidFill>
                  <a:schemeClr val="tx1"/>
                </a:solidFill>
                <a:latin typeface="Calibri" pitchFamily="34" charset="0"/>
              </a:rPr>
              <a:t>9 members</a:t>
            </a:r>
            <a:r>
              <a:rPr lang="en-US" sz="1600" b="1">
                <a:solidFill>
                  <a:schemeClr val="tx1"/>
                </a:solidFill>
                <a:latin typeface="Calibri" pitchFamily="34" charset="0"/>
              </a:rPr>
              <a:t>:</a:t>
            </a:r>
          </a:p>
          <a:p>
            <a:pPr eaLnBrk="1" hangingPunct="1"/>
            <a:r>
              <a:rPr lang="en-US" sz="1600" b="1">
                <a:solidFill>
                  <a:schemeClr val="tx1"/>
                </a:solidFill>
                <a:latin typeface="Calibri" pitchFamily="34" charset="0"/>
              </a:rPr>
              <a:t>1 Chief Justice</a:t>
            </a:r>
          </a:p>
          <a:p>
            <a:pPr eaLnBrk="1" hangingPunct="1"/>
            <a:r>
              <a:rPr lang="en-US" sz="1600" b="1">
                <a:solidFill>
                  <a:schemeClr val="tx1"/>
                </a:solidFill>
                <a:latin typeface="Calibri" pitchFamily="34" charset="0"/>
              </a:rPr>
              <a:t>8 Associate Justices</a:t>
            </a:r>
          </a:p>
        </p:txBody>
      </p:sp>
      <p:sp>
        <p:nvSpPr>
          <p:cNvPr id="47111" name="TextBox 21"/>
          <p:cNvSpPr txBox="1">
            <a:spLocks noChangeArrowheads="1"/>
          </p:cNvSpPr>
          <p:nvPr/>
        </p:nvSpPr>
        <p:spPr bwMode="auto">
          <a:xfrm>
            <a:off x="3962400" y="1849438"/>
            <a:ext cx="1600200" cy="590550"/>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600" b="1" smtClean="0">
                <a:solidFill>
                  <a:schemeClr val="tx1"/>
                </a:solidFill>
                <a:latin typeface="Calibri" pitchFamily="34" charset="0"/>
              </a:rPr>
              <a:t>Nominated </a:t>
            </a:r>
            <a:r>
              <a:rPr lang="en-US" sz="1600" b="1" dirty="0">
                <a:solidFill>
                  <a:schemeClr val="tx1"/>
                </a:solidFill>
                <a:latin typeface="Calibri" pitchFamily="34" charset="0"/>
              </a:rPr>
              <a:t>by the President</a:t>
            </a:r>
          </a:p>
        </p:txBody>
      </p:sp>
      <p:sp>
        <p:nvSpPr>
          <p:cNvPr id="47112" name="TextBox 27"/>
          <p:cNvSpPr txBox="1">
            <a:spLocks noChangeArrowheads="1"/>
          </p:cNvSpPr>
          <p:nvPr/>
        </p:nvSpPr>
        <p:spPr bwMode="auto">
          <a:xfrm>
            <a:off x="6654800" y="3186113"/>
            <a:ext cx="1905000" cy="558800"/>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r>
              <a:rPr lang="en-US" sz="1600" b="1">
                <a:solidFill>
                  <a:schemeClr val="tx1"/>
                </a:solidFill>
                <a:latin typeface="Calibri" pitchFamily="34" charset="0"/>
              </a:rPr>
              <a:t>Serve for Life</a:t>
            </a:r>
          </a:p>
          <a:p>
            <a:pPr algn="ctr" eaLnBrk="1" hangingPunct="1"/>
            <a:r>
              <a:rPr lang="en-US" sz="1400" b="1">
                <a:solidFill>
                  <a:schemeClr val="tx1"/>
                </a:solidFill>
                <a:latin typeface="Calibri" pitchFamily="34" charset="0"/>
              </a:rPr>
              <a:t>(“Good Behavior”)</a:t>
            </a:r>
          </a:p>
        </p:txBody>
      </p:sp>
      <p:sp>
        <p:nvSpPr>
          <p:cNvPr id="47113" name="TextBox 28"/>
          <p:cNvSpPr txBox="1">
            <a:spLocks noChangeArrowheads="1"/>
          </p:cNvSpPr>
          <p:nvPr/>
        </p:nvSpPr>
        <p:spPr bwMode="auto">
          <a:xfrm>
            <a:off x="4076700" y="2439988"/>
            <a:ext cx="1371600" cy="590550"/>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600" b="1">
                <a:solidFill>
                  <a:schemeClr val="tx1"/>
                </a:solidFill>
                <a:latin typeface="Calibri" pitchFamily="34" charset="0"/>
              </a:rPr>
              <a:t>Approved by the Senate</a:t>
            </a:r>
          </a:p>
        </p:txBody>
      </p:sp>
      <p:sp>
        <p:nvSpPr>
          <p:cNvPr id="47115" name="TextBox 62"/>
          <p:cNvSpPr txBox="1">
            <a:spLocks noChangeArrowheads="1"/>
          </p:cNvSpPr>
          <p:nvPr/>
        </p:nvSpPr>
        <p:spPr bwMode="auto">
          <a:xfrm>
            <a:off x="6289675" y="2838450"/>
            <a:ext cx="2438400" cy="3460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600" b="1">
                <a:solidFill>
                  <a:schemeClr val="tx1"/>
                </a:solidFill>
                <a:latin typeface="Calibri" pitchFamily="34" charset="0"/>
              </a:rPr>
              <a:t>No formal qualifications</a:t>
            </a:r>
          </a:p>
        </p:txBody>
      </p:sp>
      <p:sp>
        <p:nvSpPr>
          <p:cNvPr id="24" name="Text Box 3"/>
          <p:cNvSpPr txBox="1">
            <a:spLocks noChangeArrowheads="1"/>
          </p:cNvSpPr>
          <p:nvPr/>
        </p:nvSpPr>
        <p:spPr bwMode="auto">
          <a:xfrm>
            <a:off x="152400" y="3017838"/>
            <a:ext cx="3429000" cy="1016000"/>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spcBef>
                <a:spcPct val="50000"/>
              </a:spcBef>
            </a:pPr>
            <a:r>
              <a:rPr lang="en-US" sz="1200" b="1">
                <a:solidFill>
                  <a:schemeClr val="tx1"/>
                </a:solidFill>
                <a:latin typeface="Calibri" pitchFamily="34" charset="0"/>
              </a:rPr>
              <a:t>(top row, left to right) </a:t>
            </a:r>
            <a:r>
              <a:rPr lang="en-US" sz="1200">
                <a:solidFill>
                  <a:schemeClr val="tx1"/>
                </a:solidFill>
                <a:latin typeface="Calibri" pitchFamily="34" charset="0"/>
              </a:rPr>
              <a:t>Sonia Sotomayor, Stephen Breyer</a:t>
            </a:r>
            <a:r>
              <a:rPr lang="en-US" sz="1200" b="1">
                <a:solidFill>
                  <a:schemeClr val="tx1"/>
                </a:solidFill>
                <a:latin typeface="Calibri" pitchFamily="34" charset="0"/>
              </a:rPr>
              <a:t>,</a:t>
            </a:r>
            <a:r>
              <a:rPr lang="en-US" sz="1200">
                <a:solidFill>
                  <a:schemeClr val="tx1"/>
                </a:solidFill>
                <a:latin typeface="Calibri" pitchFamily="34" charset="0"/>
              </a:rPr>
              <a:t> Samuel Alioto, Elena Kagan </a:t>
            </a:r>
            <a:r>
              <a:rPr lang="en-US" sz="1200" b="1">
                <a:solidFill>
                  <a:schemeClr val="tx1"/>
                </a:solidFill>
                <a:latin typeface="Calibri" pitchFamily="34" charset="0"/>
              </a:rPr>
              <a:t>(bottom row, left to right) </a:t>
            </a:r>
            <a:r>
              <a:rPr lang="en-US" sz="1200">
                <a:solidFill>
                  <a:schemeClr val="tx1"/>
                </a:solidFill>
                <a:latin typeface="Calibri" pitchFamily="34" charset="0"/>
              </a:rPr>
              <a:t>Clarence Thomas, Antonin Scalia, </a:t>
            </a:r>
            <a:r>
              <a:rPr lang="en-US" sz="1200" b="1">
                <a:solidFill>
                  <a:srgbClr val="FF0000"/>
                </a:solidFill>
                <a:latin typeface="Calibri" pitchFamily="34" charset="0"/>
              </a:rPr>
              <a:t>Chief Justice John Roberts</a:t>
            </a:r>
            <a:r>
              <a:rPr lang="en-US" sz="1200">
                <a:solidFill>
                  <a:schemeClr val="tx1"/>
                </a:solidFill>
                <a:latin typeface="Calibri" pitchFamily="34" charset="0"/>
              </a:rPr>
              <a:t>, Anthony Kennedy, Ruth Bader Ginsburg </a:t>
            </a:r>
          </a:p>
        </p:txBody>
      </p:sp>
      <p:sp>
        <p:nvSpPr>
          <p:cNvPr id="47117" name="TextBox 25"/>
          <p:cNvSpPr txBox="1">
            <a:spLocks noChangeArrowheads="1"/>
          </p:cNvSpPr>
          <p:nvPr/>
        </p:nvSpPr>
        <p:spPr bwMode="auto">
          <a:xfrm>
            <a:off x="3660775" y="3176588"/>
            <a:ext cx="2590800" cy="527050"/>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dirty="0">
                <a:solidFill>
                  <a:schemeClr val="tx1"/>
                </a:solidFill>
                <a:latin typeface="Calibri" pitchFamily="34" charset="0"/>
              </a:rPr>
              <a:t>Salaries: Chief Justice - $</a:t>
            </a:r>
            <a:r>
              <a:rPr lang="en-US" sz="1400" b="1" dirty="0" smtClean="0">
                <a:solidFill>
                  <a:schemeClr val="tx1"/>
                </a:solidFill>
                <a:latin typeface="Calibri" pitchFamily="34" charset="0"/>
              </a:rPr>
              <a:t>223,500</a:t>
            </a:r>
            <a:endParaRPr lang="en-US" sz="1400" b="1" dirty="0">
              <a:solidFill>
                <a:schemeClr val="tx1"/>
              </a:solidFill>
              <a:latin typeface="Calibri" pitchFamily="34" charset="0"/>
            </a:endParaRPr>
          </a:p>
          <a:p>
            <a:pPr eaLnBrk="1" hangingPunct="1"/>
            <a:r>
              <a:rPr lang="en-US" sz="1400" b="1" dirty="0">
                <a:solidFill>
                  <a:schemeClr val="tx1"/>
                </a:solidFill>
                <a:latin typeface="Calibri" pitchFamily="34" charset="0"/>
              </a:rPr>
              <a:t>        Associate Justice- </a:t>
            </a:r>
            <a:r>
              <a:rPr lang="en-US" sz="1400" b="1" dirty="0" smtClean="0">
                <a:solidFill>
                  <a:schemeClr val="tx1"/>
                </a:solidFill>
                <a:latin typeface="Calibri" pitchFamily="34" charset="0"/>
              </a:rPr>
              <a:t>$213,900</a:t>
            </a:r>
            <a:endParaRPr lang="en-US" sz="1400" b="1" dirty="0">
              <a:solidFill>
                <a:schemeClr val="tx1"/>
              </a:solidFill>
              <a:latin typeface="Calibri" pitchFamily="34" charset="0"/>
            </a:endParaRPr>
          </a:p>
        </p:txBody>
      </p:sp>
      <p:sp>
        <p:nvSpPr>
          <p:cNvPr id="2" name="TextBox 25"/>
          <p:cNvSpPr txBox="1">
            <a:spLocks noChangeArrowheads="1"/>
          </p:cNvSpPr>
          <p:nvPr/>
        </p:nvSpPr>
        <p:spPr bwMode="auto">
          <a:xfrm>
            <a:off x="4902200" y="398463"/>
            <a:ext cx="3505200" cy="584200"/>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600" b="1">
                <a:solidFill>
                  <a:schemeClr val="tx1"/>
                </a:solidFill>
                <a:latin typeface="Calibri" pitchFamily="34" charset="0"/>
              </a:rPr>
              <a:t>Settles arguments between states &amp; reviews laws for fairness</a:t>
            </a:r>
          </a:p>
        </p:txBody>
      </p:sp>
      <p:pic>
        <p:nvPicPr>
          <p:cNvPr id="3090" name="Picture 18" descr="http://supremecourthaiku.com/yahoo_site_admin/assets/images/Supreme_Court_US_2010.34195936_st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766763"/>
            <a:ext cx="3200400"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BB9B8ABD-CFD6-4BDC-85A3-CEBD7009A92C}" type="slidenum">
              <a:rPr lang="en-US" smtClean="0">
                <a:solidFill>
                  <a:srgbClr val="FFFF00"/>
                </a:solidFill>
              </a:rPr>
              <a:pPr>
                <a:defRPr/>
              </a:pPr>
              <a:t>21</a:t>
            </a:fld>
            <a:endParaRPr lang="en-US" dirty="0">
              <a:solidFill>
                <a:srgbClr val="FFFF00"/>
              </a:solidFill>
            </a:endParaRPr>
          </a:p>
        </p:txBody>
      </p:sp>
      <p:pic>
        <p:nvPicPr>
          <p:cNvPr id="5135" name="Picture 15" descr="http://upload.wikimedia.org/wikipedia/commons/thumb/b/bd/Samuel_Chase.jpg/225px-Samuel_Chase.jpg"/>
          <p:cNvPicPr>
            <a:picLocks noChangeAspect="1" noChangeArrowheads="1"/>
          </p:cNvPicPr>
          <p:nvPr/>
        </p:nvPicPr>
        <p:blipFill rotWithShape="1">
          <a:blip r:embed="rId4" cstate="print">
            <a:extLst/>
          </a:blip>
          <a:srcRect l="39195" t="19869" r="21611" b="45789"/>
          <a:stretch/>
        </p:blipFill>
        <p:spPr bwMode="auto">
          <a:xfrm>
            <a:off x="7169150" y="3821113"/>
            <a:ext cx="1390650" cy="2014539"/>
          </a:xfrm>
          <a:prstGeom prst="rect">
            <a:avLst/>
          </a:prstGeom>
          <a:ln>
            <a:noFill/>
          </a:ln>
          <a:effectLst>
            <a:softEdge rad="112500"/>
          </a:effectLst>
          <a:extLst/>
        </p:spPr>
      </p:pic>
      <p:sp>
        <p:nvSpPr>
          <p:cNvPr id="4" name="TextBox 3"/>
          <p:cNvSpPr txBox="1">
            <a:spLocks noChangeArrowheads="1"/>
          </p:cNvSpPr>
          <p:nvPr/>
        </p:nvSpPr>
        <p:spPr bwMode="auto">
          <a:xfrm>
            <a:off x="3048000" y="4159250"/>
            <a:ext cx="41211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dirty="0">
                <a:solidFill>
                  <a:srgbClr val="FFFFFF"/>
                </a:solidFill>
                <a:latin typeface="Calibri" pitchFamily="34" charset="0"/>
                <a:cs typeface="Calibri" pitchFamily="34" charset="0"/>
              </a:rPr>
              <a:t>Samuel Chase was the only Supreme Court Justice to be impeached (1804). He was a political opponent of Pres. Jefferson, who wanted his party to control the Court.  Chase was acquitted.</a:t>
            </a:r>
          </a:p>
        </p:txBody>
      </p:sp>
      <p:sp>
        <p:nvSpPr>
          <p:cNvPr id="16" name="TextBox 15"/>
          <p:cNvSpPr txBox="1"/>
          <p:nvPr/>
        </p:nvSpPr>
        <p:spPr>
          <a:xfrm>
            <a:off x="2212975" y="5473295"/>
            <a:ext cx="4076700" cy="523220"/>
          </a:xfrm>
          <a:prstGeom prst="rect">
            <a:avLst/>
          </a:prstGeom>
          <a:noFill/>
        </p:spPr>
        <p:txBody>
          <a:bodyPr wrap="square" rtlCol="0">
            <a:spAutoFit/>
          </a:bodyPr>
          <a:lstStyle/>
          <a:p>
            <a:r>
              <a:rPr lang="en-US" sz="2800" dirty="0" smtClean="0">
                <a:solidFill>
                  <a:srgbClr val="FFFF00"/>
                </a:solidFill>
                <a:latin typeface="Calibri" pitchFamily="34" charset="0"/>
                <a:cs typeface="Calibri" pitchFamily="34" charset="0"/>
              </a:rPr>
              <a:t>Quiz on these notes NCP!</a:t>
            </a:r>
            <a:endParaRPr lang="en-US" sz="2800" dirty="0">
              <a:solidFill>
                <a:srgbClr val="FFFF00"/>
              </a:solidFill>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500"/>
                                        <p:tgtEl>
                                          <p:spTgt spid="47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7124"/>
                                        </p:tgtEl>
                                        <p:attrNameLst>
                                          <p:attrName>style.visibility</p:attrName>
                                        </p:attrNameLst>
                                      </p:cBhvr>
                                      <p:to>
                                        <p:strVal val="visible"/>
                                      </p:to>
                                    </p:set>
                                    <p:animEffect transition="in" filter="fade">
                                      <p:cBhvr>
                                        <p:cTn id="12" dur="500"/>
                                        <p:tgtEl>
                                          <p:spTgt spid="471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110"/>
                                        </p:tgtEl>
                                        <p:attrNameLst>
                                          <p:attrName>style.visibility</p:attrName>
                                        </p:attrNameLst>
                                      </p:cBhvr>
                                      <p:to>
                                        <p:strVal val="visible"/>
                                      </p:to>
                                    </p:set>
                                    <p:animEffect transition="in" filter="fade">
                                      <p:cBhvr>
                                        <p:cTn id="22" dur="500"/>
                                        <p:tgtEl>
                                          <p:spTgt spid="471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111"/>
                                        </p:tgtEl>
                                        <p:attrNameLst>
                                          <p:attrName>style.visibility</p:attrName>
                                        </p:attrNameLst>
                                      </p:cBhvr>
                                      <p:to>
                                        <p:strVal val="visible"/>
                                      </p:to>
                                    </p:set>
                                    <p:animEffect transition="in" filter="fade">
                                      <p:cBhvr>
                                        <p:cTn id="27" dur="500"/>
                                        <p:tgtEl>
                                          <p:spTgt spid="471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7113"/>
                                        </p:tgtEl>
                                        <p:attrNameLst>
                                          <p:attrName>style.visibility</p:attrName>
                                        </p:attrNameLst>
                                      </p:cBhvr>
                                      <p:to>
                                        <p:strVal val="visible"/>
                                      </p:to>
                                    </p:set>
                                    <p:animEffect transition="in" filter="fade">
                                      <p:cBhvr>
                                        <p:cTn id="32" dur="500"/>
                                        <p:tgtEl>
                                          <p:spTgt spid="471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115"/>
                                        </p:tgtEl>
                                        <p:attrNameLst>
                                          <p:attrName>style.visibility</p:attrName>
                                        </p:attrNameLst>
                                      </p:cBhvr>
                                      <p:to>
                                        <p:strVal val="visible"/>
                                      </p:to>
                                    </p:set>
                                    <p:animEffect transition="in" filter="fade">
                                      <p:cBhvr>
                                        <p:cTn id="37" dur="500"/>
                                        <p:tgtEl>
                                          <p:spTgt spid="471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7112"/>
                                        </p:tgtEl>
                                        <p:attrNameLst>
                                          <p:attrName>style.visibility</p:attrName>
                                        </p:attrNameLst>
                                      </p:cBhvr>
                                      <p:to>
                                        <p:strVal val="visible"/>
                                      </p:to>
                                    </p:set>
                                    <p:animEffect transition="in" filter="fade">
                                      <p:cBhvr>
                                        <p:cTn id="42" dur="500"/>
                                        <p:tgtEl>
                                          <p:spTgt spid="471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5135"/>
                                        </p:tgtEl>
                                        <p:attrNameLst>
                                          <p:attrName>style.visibility</p:attrName>
                                        </p:attrNameLst>
                                      </p:cBhvr>
                                      <p:to>
                                        <p:strVal val="visible"/>
                                      </p:to>
                                    </p:set>
                                    <p:animEffect transition="in" filter="fade">
                                      <p:cBhvr>
                                        <p:cTn id="47" dur="500"/>
                                        <p:tgtEl>
                                          <p:spTgt spid="513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7117"/>
                                        </p:tgtEl>
                                        <p:attrNameLst>
                                          <p:attrName>style.visibility</p:attrName>
                                        </p:attrNameLst>
                                      </p:cBhvr>
                                      <p:to>
                                        <p:strVal val="visible"/>
                                      </p:to>
                                    </p:set>
                                    <p:animEffect transition="in" filter="fade">
                                      <p:cBhvr>
                                        <p:cTn id="52" dur="500"/>
                                        <p:tgtEl>
                                          <p:spTgt spid="471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3090"/>
                                        </p:tgtEl>
                                        <p:attrNameLst>
                                          <p:attrName>style.visibility</p:attrName>
                                        </p:attrNameLst>
                                      </p:cBhvr>
                                      <p:to>
                                        <p:strVal val="visible"/>
                                      </p:to>
                                    </p:set>
                                    <p:animEffect transition="in" filter="fade">
                                      <p:cBhvr>
                                        <p:cTn id="57" dur="500"/>
                                        <p:tgtEl>
                                          <p:spTgt spid="309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10" grpId="0" animBg="1"/>
      <p:bldP spid="47111" grpId="0" animBg="1"/>
      <p:bldP spid="47112" grpId="0" animBg="1"/>
      <p:bldP spid="47113" grpId="0" animBg="1"/>
      <p:bldP spid="47115" grpId="0" animBg="1"/>
      <p:bldP spid="24" grpId="0" animBg="1"/>
      <p:bldP spid="47117" grpId="0" animBg="1" autoUpdateAnimBg="0"/>
      <p:bldP spid="2"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CBF2DF-FDC1-449E-9194-ACE24FEDC45E}" type="slidenum">
              <a:rPr lang="en-US" smtClean="0"/>
              <a:pPr>
                <a:defRPr/>
              </a:pPr>
              <a:t>22</a:t>
            </a:fld>
            <a:endParaRPr lang="en-US"/>
          </a:p>
        </p:txBody>
      </p:sp>
      <p:sp>
        <p:nvSpPr>
          <p:cNvPr id="3" name="TextBox 2"/>
          <p:cNvSpPr txBox="1"/>
          <p:nvPr/>
        </p:nvSpPr>
        <p:spPr>
          <a:xfrm>
            <a:off x="914400" y="533400"/>
            <a:ext cx="7391400" cy="3970318"/>
          </a:xfrm>
          <a:prstGeom prst="rect">
            <a:avLst/>
          </a:prstGeom>
          <a:noFill/>
        </p:spPr>
        <p:txBody>
          <a:bodyPr wrap="square" rtlCol="0">
            <a:spAutoFit/>
          </a:bodyPr>
          <a:lstStyle/>
          <a:p>
            <a:r>
              <a:rPr lang="en-US" sz="1800" b="1" dirty="0">
                <a:solidFill>
                  <a:srgbClr val="FFFFFF"/>
                </a:solidFill>
                <a:latin typeface="Calibri" pitchFamily="34" charset="0"/>
                <a:cs typeface="Calibri" pitchFamily="34" charset="0"/>
              </a:rPr>
              <a:t>Supreme Court Facts</a:t>
            </a:r>
          </a:p>
          <a:p>
            <a:pPr lvl="0"/>
            <a:r>
              <a:rPr lang="en-US" sz="1800" b="1" dirty="0">
                <a:solidFill>
                  <a:srgbClr val="FFFFFF"/>
                </a:solidFill>
                <a:latin typeface="Calibri" pitchFamily="34" charset="0"/>
                <a:cs typeface="Calibri" pitchFamily="34" charset="0"/>
              </a:rPr>
              <a:t>Youngest justice appointed:</a:t>
            </a:r>
            <a:r>
              <a:rPr lang="en-US" sz="1800" dirty="0">
                <a:solidFill>
                  <a:srgbClr val="FFFFFF"/>
                </a:solidFill>
                <a:latin typeface="Calibri" pitchFamily="34" charset="0"/>
                <a:cs typeface="Calibri" pitchFamily="34" charset="0"/>
              </a:rPr>
              <a:t> Joseph Story (age 32) </a:t>
            </a:r>
          </a:p>
          <a:p>
            <a:pPr lvl="0"/>
            <a:r>
              <a:rPr lang="en-US" sz="1800" b="1" dirty="0">
                <a:solidFill>
                  <a:srgbClr val="FFFFFF"/>
                </a:solidFill>
                <a:latin typeface="Calibri" pitchFamily="34" charset="0"/>
                <a:cs typeface="Calibri" pitchFamily="34" charset="0"/>
              </a:rPr>
              <a:t>Oldest justice appointed: </a:t>
            </a:r>
            <a:r>
              <a:rPr lang="en-US" sz="1800" dirty="0">
                <a:solidFill>
                  <a:srgbClr val="FFFFFF"/>
                </a:solidFill>
                <a:latin typeface="Calibri" pitchFamily="34" charset="0"/>
                <a:cs typeface="Calibri" pitchFamily="34" charset="0"/>
              </a:rPr>
              <a:t>Horace Lurton (age 65) </a:t>
            </a:r>
          </a:p>
          <a:p>
            <a:pPr lvl="0"/>
            <a:r>
              <a:rPr lang="en-US" sz="1800" b="1" dirty="0">
                <a:solidFill>
                  <a:srgbClr val="FFFFFF"/>
                </a:solidFill>
                <a:latin typeface="Calibri" pitchFamily="34" charset="0"/>
                <a:cs typeface="Calibri" pitchFamily="34" charset="0"/>
              </a:rPr>
              <a:t>Oldest justice to serve:</a:t>
            </a:r>
            <a:r>
              <a:rPr lang="en-US" sz="1800" dirty="0">
                <a:solidFill>
                  <a:srgbClr val="FFFFFF"/>
                </a:solidFill>
                <a:latin typeface="Calibri" pitchFamily="34" charset="0"/>
                <a:cs typeface="Calibri" pitchFamily="34" charset="0"/>
              </a:rPr>
              <a:t> Oliver Wendell Holmes (retired at age 90) </a:t>
            </a:r>
          </a:p>
          <a:p>
            <a:pPr lvl="0"/>
            <a:r>
              <a:rPr lang="en-US" sz="1800" b="1" dirty="0">
                <a:solidFill>
                  <a:srgbClr val="FFFFFF"/>
                </a:solidFill>
                <a:latin typeface="Calibri" pitchFamily="34" charset="0"/>
                <a:cs typeface="Calibri" pitchFamily="34" charset="0"/>
              </a:rPr>
              <a:t>Shortest term as Chief Justice:</a:t>
            </a:r>
            <a:r>
              <a:rPr lang="en-US" sz="1800" dirty="0">
                <a:solidFill>
                  <a:srgbClr val="FFFFFF"/>
                </a:solidFill>
                <a:latin typeface="Calibri" pitchFamily="34" charset="0"/>
                <a:cs typeface="Calibri" pitchFamily="34" charset="0"/>
              </a:rPr>
              <a:t> John Rutledge (4 months, 3 days chief justice) </a:t>
            </a:r>
          </a:p>
          <a:p>
            <a:pPr lvl="0"/>
            <a:r>
              <a:rPr lang="en-US" sz="1800" b="1" dirty="0">
                <a:solidFill>
                  <a:srgbClr val="FFFFFF"/>
                </a:solidFill>
                <a:latin typeface="Calibri" pitchFamily="34" charset="0"/>
                <a:cs typeface="Calibri" pitchFamily="34" charset="0"/>
              </a:rPr>
              <a:t>Shortest time in the court:</a:t>
            </a:r>
            <a:r>
              <a:rPr lang="en-US" sz="1800" dirty="0">
                <a:solidFill>
                  <a:srgbClr val="FFFFFF"/>
                </a:solidFill>
                <a:latin typeface="Calibri" pitchFamily="34" charset="0"/>
                <a:cs typeface="Calibri" pitchFamily="34" charset="0"/>
              </a:rPr>
              <a:t> Thomas Johnson (5 months, 10 days associate justice) </a:t>
            </a:r>
          </a:p>
          <a:p>
            <a:pPr lvl="0"/>
            <a:r>
              <a:rPr lang="en-US" sz="1800" b="1" dirty="0">
                <a:solidFill>
                  <a:srgbClr val="FFFFFF"/>
                </a:solidFill>
                <a:latin typeface="Calibri" pitchFamily="34" charset="0"/>
                <a:cs typeface="Calibri" pitchFamily="34" charset="0"/>
              </a:rPr>
              <a:t>Longest term:</a:t>
            </a:r>
            <a:r>
              <a:rPr lang="en-US" sz="1800" dirty="0">
                <a:solidFill>
                  <a:srgbClr val="FFFFFF"/>
                </a:solidFill>
                <a:latin typeface="Calibri" pitchFamily="34" charset="0"/>
                <a:cs typeface="Calibri" pitchFamily="34" charset="0"/>
              </a:rPr>
              <a:t> William O. Douglas (36 years, 209 days) </a:t>
            </a:r>
          </a:p>
          <a:p>
            <a:pPr lvl="0"/>
            <a:r>
              <a:rPr lang="en-US" sz="1800" b="1" dirty="0">
                <a:solidFill>
                  <a:srgbClr val="FFFFFF"/>
                </a:solidFill>
                <a:latin typeface="Calibri" pitchFamily="34" charset="0"/>
                <a:cs typeface="Calibri" pitchFamily="34" charset="0"/>
              </a:rPr>
              <a:t>First African-American justice:</a:t>
            </a:r>
            <a:r>
              <a:rPr lang="en-US" sz="1800" dirty="0">
                <a:solidFill>
                  <a:srgbClr val="FFFFFF"/>
                </a:solidFill>
                <a:latin typeface="Calibri" pitchFamily="34" charset="0"/>
                <a:cs typeface="Calibri" pitchFamily="34" charset="0"/>
              </a:rPr>
              <a:t> Thurgood Marshall </a:t>
            </a:r>
          </a:p>
          <a:p>
            <a:pPr lvl="0"/>
            <a:r>
              <a:rPr lang="en-US" sz="1800" b="1" dirty="0">
                <a:solidFill>
                  <a:srgbClr val="FFFFFF"/>
                </a:solidFill>
                <a:latin typeface="Calibri" pitchFamily="34" charset="0"/>
                <a:cs typeface="Calibri" pitchFamily="34" charset="0"/>
              </a:rPr>
              <a:t>First woman Justice:</a:t>
            </a:r>
            <a:r>
              <a:rPr lang="en-US" sz="1800" dirty="0">
                <a:solidFill>
                  <a:srgbClr val="FFFFFF"/>
                </a:solidFill>
                <a:latin typeface="Calibri" pitchFamily="34" charset="0"/>
                <a:cs typeface="Calibri" pitchFamily="34" charset="0"/>
              </a:rPr>
              <a:t> Sandra Day O'Connor </a:t>
            </a:r>
          </a:p>
          <a:p>
            <a:pPr lvl="0"/>
            <a:r>
              <a:rPr lang="en-US" sz="1800" b="1" dirty="0">
                <a:solidFill>
                  <a:srgbClr val="FFFFFF"/>
                </a:solidFill>
                <a:latin typeface="Calibri" pitchFamily="34" charset="0"/>
                <a:cs typeface="Calibri" pitchFamily="34" charset="0"/>
              </a:rPr>
              <a:t>President to appoint the most Justices:</a:t>
            </a:r>
            <a:r>
              <a:rPr lang="en-US" sz="1800" dirty="0">
                <a:solidFill>
                  <a:srgbClr val="FFFFFF"/>
                </a:solidFill>
                <a:latin typeface="Calibri" pitchFamily="34" charset="0"/>
                <a:cs typeface="Calibri" pitchFamily="34" charset="0"/>
              </a:rPr>
              <a:t> George Washington (11) </a:t>
            </a:r>
          </a:p>
          <a:p>
            <a:pPr lvl="0"/>
            <a:r>
              <a:rPr lang="en-US" sz="1800" b="1" dirty="0">
                <a:solidFill>
                  <a:srgbClr val="FFFFFF"/>
                </a:solidFill>
                <a:latin typeface="Calibri" pitchFamily="34" charset="0"/>
                <a:cs typeface="Calibri" pitchFamily="34" charset="0"/>
              </a:rPr>
              <a:t>President to appoint the most Justices in the 20th century:</a:t>
            </a:r>
            <a:r>
              <a:rPr lang="en-US" sz="1800" dirty="0">
                <a:solidFill>
                  <a:srgbClr val="FFFFFF"/>
                </a:solidFill>
                <a:latin typeface="Calibri" pitchFamily="34" charset="0"/>
                <a:cs typeface="Calibri" pitchFamily="34" charset="0"/>
              </a:rPr>
              <a:t> Franklin Roosevelt (9) </a:t>
            </a:r>
          </a:p>
          <a:p>
            <a:endParaRPr lang="en-US" sz="1800"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199284769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Rectangle 7"/>
          <p:cNvSpPr>
            <a:spLocks noChangeArrowheads="1"/>
          </p:cNvSpPr>
          <p:nvPr/>
        </p:nvSpPr>
        <p:spPr bwMode="auto">
          <a:xfrm>
            <a:off x="152400" y="304800"/>
            <a:ext cx="2971800"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800" b="1">
                <a:solidFill>
                  <a:srgbClr val="FF0000"/>
                </a:solidFill>
                <a:latin typeface="Calibri" pitchFamily="34" charset="0"/>
              </a:rPr>
              <a:t>Executive Branch</a:t>
            </a:r>
            <a:r>
              <a:rPr lang="en-US" sz="2800" b="1">
                <a:solidFill>
                  <a:srgbClr val="FF0000"/>
                </a:solidFill>
              </a:rPr>
              <a:t>:</a:t>
            </a:r>
            <a:endParaRPr lang="en-US" sz="2800">
              <a:solidFill>
                <a:srgbClr val="FF0000"/>
              </a:solidFill>
            </a:endParaRPr>
          </a:p>
        </p:txBody>
      </p:sp>
      <p:sp>
        <p:nvSpPr>
          <p:cNvPr id="124944" name="Text Box 16"/>
          <p:cNvSpPr txBox="1">
            <a:spLocks noChangeArrowheads="1"/>
          </p:cNvSpPr>
          <p:nvPr/>
        </p:nvSpPr>
        <p:spPr bwMode="auto">
          <a:xfrm>
            <a:off x="3200400" y="304800"/>
            <a:ext cx="3810000"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spcBef>
                <a:spcPct val="50000"/>
              </a:spcBef>
            </a:pPr>
            <a:r>
              <a:rPr lang="en-US" sz="2400" b="1">
                <a:solidFill>
                  <a:srgbClr val="000099"/>
                </a:solidFill>
                <a:latin typeface="Calibri" pitchFamily="34" charset="0"/>
              </a:rPr>
              <a:t>“enforces (carries out) laws”</a:t>
            </a:r>
          </a:p>
        </p:txBody>
      </p:sp>
      <p:sp>
        <p:nvSpPr>
          <p:cNvPr id="30" name="TextBox 29"/>
          <p:cNvSpPr txBox="1">
            <a:spLocks noChangeArrowheads="1"/>
          </p:cNvSpPr>
          <p:nvPr/>
        </p:nvSpPr>
        <p:spPr bwMode="auto">
          <a:xfrm>
            <a:off x="304800" y="3352800"/>
            <a:ext cx="1219200" cy="31432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000099"/>
                </a:solidFill>
                <a:latin typeface="Calibri" pitchFamily="34" charset="0"/>
              </a:rPr>
              <a:t>Joseph Biden</a:t>
            </a:r>
          </a:p>
        </p:txBody>
      </p:sp>
      <p:sp>
        <p:nvSpPr>
          <p:cNvPr id="31" name="TextBox 30"/>
          <p:cNvSpPr txBox="1">
            <a:spLocks noChangeArrowheads="1"/>
          </p:cNvSpPr>
          <p:nvPr/>
        </p:nvSpPr>
        <p:spPr bwMode="auto">
          <a:xfrm>
            <a:off x="7010400" y="1066800"/>
            <a:ext cx="1600200" cy="3079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000099"/>
                </a:solidFill>
                <a:latin typeface="Calibri" pitchFamily="34" charset="0"/>
              </a:rPr>
              <a:t>At least 35 yrs. old</a:t>
            </a:r>
          </a:p>
        </p:txBody>
      </p:sp>
      <p:sp>
        <p:nvSpPr>
          <p:cNvPr id="37" name="TextBox 36"/>
          <p:cNvSpPr txBox="1">
            <a:spLocks noChangeArrowheads="1"/>
          </p:cNvSpPr>
          <p:nvPr/>
        </p:nvSpPr>
        <p:spPr bwMode="auto">
          <a:xfrm>
            <a:off x="7010400" y="685800"/>
            <a:ext cx="1600200" cy="3079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000099"/>
                </a:solidFill>
                <a:latin typeface="Calibri" pitchFamily="34" charset="0"/>
              </a:rPr>
              <a:t>native-born citizen</a:t>
            </a:r>
          </a:p>
        </p:txBody>
      </p:sp>
      <p:sp>
        <p:nvSpPr>
          <p:cNvPr id="38" name="TextBox 37"/>
          <p:cNvSpPr txBox="1">
            <a:spLocks noChangeArrowheads="1"/>
          </p:cNvSpPr>
          <p:nvPr/>
        </p:nvSpPr>
        <p:spPr bwMode="auto">
          <a:xfrm>
            <a:off x="5562600" y="3429000"/>
            <a:ext cx="1676400" cy="738188"/>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000099"/>
                </a:solidFill>
                <a:latin typeface="Calibri" pitchFamily="34" charset="0"/>
              </a:rPr>
              <a:t>Our first president was paid $25,000 a year!        </a:t>
            </a:r>
          </a:p>
        </p:txBody>
      </p:sp>
      <p:sp>
        <p:nvSpPr>
          <p:cNvPr id="39" name="TextBox 38"/>
          <p:cNvSpPr txBox="1">
            <a:spLocks noChangeArrowheads="1"/>
          </p:cNvSpPr>
          <p:nvPr/>
        </p:nvSpPr>
        <p:spPr bwMode="auto">
          <a:xfrm>
            <a:off x="7162800" y="304800"/>
            <a:ext cx="1295400" cy="3079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000099"/>
                </a:solidFill>
                <a:latin typeface="Calibri" pitchFamily="34" charset="0"/>
              </a:rPr>
              <a:t>Qualifications</a:t>
            </a:r>
          </a:p>
        </p:txBody>
      </p:sp>
      <p:sp>
        <p:nvSpPr>
          <p:cNvPr id="42" name="TextBox 41"/>
          <p:cNvSpPr txBox="1">
            <a:spLocks noChangeArrowheads="1"/>
          </p:cNvSpPr>
          <p:nvPr/>
        </p:nvSpPr>
        <p:spPr bwMode="auto">
          <a:xfrm>
            <a:off x="6781800" y="1447800"/>
            <a:ext cx="2209800" cy="3079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000099"/>
                </a:solidFill>
                <a:latin typeface="Calibri" pitchFamily="34" charset="0"/>
              </a:rPr>
              <a:t>resident of U.S. for 14 yrs.</a:t>
            </a:r>
          </a:p>
        </p:txBody>
      </p:sp>
      <p:sp>
        <p:nvSpPr>
          <p:cNvPr id="43" name="TextBox 42"/>
          <p:cNvSpPr txBox="1">
            <a:spLocks noChangeArrowheads="1"/>
          </p:cNvSpPr>
          <p:nvPr/>
        </p:nvSpPr>
        <p:spPr bwMode="auto">
          <a:xfrm>
            <a:off x="1600200" y="3352800"/>
            <a:ext cx="1295400" cy="3079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000099"/>
                </a:solidFill>
                <a:latin typeface="Calibri" pitchFamily="34" charset="0"/>
              </a:rPr>
              <a:t>Barack Obama</a:t>
            </a:r>
          </a:p>
        </p:txBody>
      </p:sp>
      <p:sp>
        <p:nvSpPr>
          <p:cNvPr id="44" name="TextBox 43"/>
          <p:cNvSpPr txBox="1">
            <a:spLocks noChangeArrowheads="1"/>
          </p:cNvSpPr>
          <p:nvPr/>
        </p:nvSpPr>
        <p:spPr bwMode="auto">
          <a:xfrm>
            <a:off x="6934200" y="2590800"/>
            <a:ext cx="2057400" cy="5238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000099"/>
                </a:solidFill>
                <a:latin typeface="Calibri" pitchFamily="34" charset="0"/>
              </a:rPr>
              <a:t>May not serve more than 10 years as President</a:t>
            </a:r>
          </a:p>
        </p:txBody>
      </p:sp>
      <p:sp>
        <p:nvSpPr>
          <p:cNvPr id="48" name="TextBox 47"/>
          <p:cNvSpPr txBox="1">
            <a:spLocks noChangeArrowheads="1"/>
          </p:cNvSpPr>
          <p:nvPr/>
        </p:nvSpPr>
        <p:spPr bwMode="auto">
          <a:xfrm>
            <a:off x="6934200" y="1828800"/>
            <a:ext cx="1905000" cy="3079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000099"/>
                </a:solidFill>
                <a:latin typeface="Calibri" pitchFamily="34" charset="0"/>
              </a:rPr>
              <a:t>4-year term of office</a:t>
            </a:r>
          </a:p>
        </p:txBody>
      </p:sp>
      <p:sp>
        <p:nvSpPr>
          <p:cNvPr id="49" name="TextBox 48"/>
          <p:cNvSpPr txBox="1">
            <a:spLocks noChangeArrowheads="1"/>
          </p:cNvSpPr>
          <p:nvPr/>
        </p:nvSpPr>
        <p:spPr bwMode="auto">
          <a:xfrm>
            <a:off x="7010400" y="2209800"/>
            <a:ext cx="1828800" cy="3079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000099"/>
                </a:solidFill>
                <a:latin typeface="Calibri" pitchFamily="34" charset="0"/>
              </a:rPr>
              <a:t>two elected terms</a:t>
            </a:r>
          </a:p>
        </p:txBody>
      </p:sp>
      <p:pic>
        <p:nvPicPr>
          <p:cNvPr id="64" name="Picture 63" descr="white-house-picture.jpg"/>
          <p:cNvPicPr>
            <a:picLocks noChangeAspect="1"/>
          </p:cNvPicPr>
          <p:nvPr/>
        </p:nvPicPr>
        <p:blipFill>
          <a:blip r:embed="rId3" cstate="print"/>
          <a:stretch>
            <a:fillRect/>
          </a:stretch>
        </p:blipFill>
        <p:spPr>
          <a:xfrm>
            <a:off x="2910490" y="838200"/>
            <a:ext cx="3871310" cy="2590800"/>
          </a:xfrm>
          <a:prstGeom prst="rect">
            <a:avLst/>
          </a:prstGeom>
          <a:ln>
            <a:noFill/>
          </a:ln>
          <a:effectLst>
            <a:softEdge rad="112500"/>
          </a:effectLst>
        </p:spPr>
      </p:pic>
      <p:pic>
        <p:nvPicPr>
          <p:cNvPr id="65" name="Picture 64" descr="barack-obama_and_joe-biden.jpg"/>
          <p:cNvPicPr>
            <a:picLocks noChangeAspect="1"/>
          </p:cNvPicPr>
          <p:nvPr/>
        </p:nvPicPr>
        <p:blipFill>
          <a:blip r:embed="rId4" cstate="print"/>
          <a:stretch>
            <a:fillRect/>
          </a:stretch>
        </p:blipFill>
        <p:spPr>
          <a:xfrm>
            <a:off x="152400" y="1219200"/>
            <a:ext cx="2677700" cy="1958396"/>
          </a:xfrm>
          <a:prstGeom prst="rect">
            <a:avLst/>
          </a:prstGeom>
          <a:ln>
            <a:noFill/>
          </a:ln>
          <a:effectLst>
            <a:softEdge rad="112500"/>
          </a:effectLst>
        </p:spPr>
      </p:pic>
      <p:sp>
        <p:nvSpPr>
          <p:cNvPr id="67" name="TextBox 66"/>
          <p:cNvSpPr txBox="1">
            <a:spLocks noChangeArrowheads="1"/>
          </p:cNvSpPr>
          <p:nvPr/>
        </p:nvSpPr>
        <p:spPr bwMode="auto">
          <a:xfrm>
            <a:off x="609600" y="3962400"/>
            <a:ext cx="2590800" cy="523875"/>
          </a:xfrm>
          <a:prstGeom prst="rect">
            <a:avLst/>
          </a:prstGeom>
          <a:solidFill>
            <a:srgbClr val="FFFFFF"/>
          </a:solidFill>
          <a:ln w="9525">
            <a:solidFill>
              <a:schemeClr val="tx1"/>
            </a:solidFill>
            <a:miter lim="800000"/>
            <a:headEnd/>
            <a:tailEnd/>
          </a:ln>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dirty="0">
                <a:solidFill>
                  <a:srgbClr val="000099"/>
                </a:solidFill>
                <a:latin typeface="Calibri" pitchFamily="34" charset="0"/>
              </a:rPr>
              <a:t>Salaries: President - $400,000</a:t>
            </a:r>
          </a:p>
          <a:p>
            <a:pPr eaLnBrk="1" hangingPunct="1"/>
            <a:r>
              <a:rPr lang="en-US" sz="1400" b="1" dirty="0">
                <a:solidFill>
                  <a:srgbClr val="000099"/>
                </a:solidFill>
                <a:latin typeface="Calibri" pitchFamily="34" charset="0"/>
              </a:rPr>
              <a:t>        Vice-President- $208,100</a:t>
            </a:r>
          </a:p>
        </p:txBody>
      </p:sp>
      <p:pic>
        <p:nvPicPr>
          <p:cNvPr id="46097" name="Picture 68" descr="presidential-seal.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3352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8" name="Picture 69" descr="george_washington_394535.jpg"/>
          <p:cNvPicPr>
            <a:picLocks noChangeAspect="1"/>
          </p:cNvPicPr>
          <p:nvPr/>
        </p:nvPicPr>
        <p:blipFill>
          <a:blip r:embed="rId6" cstate="print"/>
          <a:srcRect/>
          <a:stretch>
            <a:fillRect/>
          </a:stretch>
        </p:blipFill>
        <p:spPr bwMode="auto">
          <a:xfrm>
            <a:off x="7315200" y="3352800"/>
            <a:ext cx="1528763" cy="2165350"/>
          </a:xfrm>
          <a:prstGeom prst="ellipse">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F0BF9FF2-867E-437A-8870-83BBD20A4942}" type="slidenum">
              <a:rPr lang="en-US" smtClean="0">
                <a:solidFill>
                  <a:srgbClr val="FFFF00"/>
                </a:solidFill>
              </a:rPr>
              <a:pPr>
                <a:defRPr/>
              </a:pPr>
              <a:t>23</a:t>
            </a:fld>
            <a:endParaRPr lang="en-US">
              <a:solidFill>
                <a:srgbClr val="FFFF00"/>
              </a:solidFill>
            </a:endParaRPr>
          </a:p>
        </p:txBody>
      </p:sp>
      <p:sp>
        <p:nvSpPr>
          <p:cNvPr id="3" name="Rectangle 2"/>
          <p:cNvSpPr/>
          <p:nvPr/>
        </p:nvSpPr>
        <p:spPr>
          <a:xfrm>
            <a:off x="4267200" y="5528101"/>
            <a:ext cx="4572000" cy="830997"/>
          </a:xfrm>
          <a:prstGeom prst="rect">
            <a:avLst/>
          </a:prstGeom>
        </p:spPr>
        <p:txBody>
          <a:bodyPr>
            <a:spAutoFit/>
          </a:bodyPr>
          <a:lstStyle/>
          <a:p>
            <a:r>
              <a:rPr lang="en-US" sz="1600" dirty="0">
                <a:latin typeface="Calibri" pitchFamily="34" charset="0"/>
                <a:cs typeface="Calibri" pitchFamily="34" charset="0"/>
                <a:hlinkClick r:id="rId7"/>
              </a:rPr>
              <a:t>http://</a:t>
            </a:r>
            <a:r>
              <a:rPr lang="en-US" sz="1600" dirty="0" smtClean="0">
                <a:latin typeface="Calibri" pitchFamily="34" charset="0"/>
                <a:cs typeface="Calibri" pitchFamily="34" charset="0"/>
                <a:hlinkClick r:id="rId7"/>
              </a:rPr>
              <a:t>www.youtube.com/watch?v=Vvy0wRLD5s8&amp;feature=related</a:t>
            </a:r>
            <a:endParaRPr lang="en-US" sz="1600" dirty="0" smtClean="0">
              <a:latin typeface="Calibri" pitchFamily="34" charset="0"/>
              <a:cs typeface="Calibri" pitchFamily="34" charset="0"/>
            </a:endParaRPr>
          </a:p>
          <a:p>
            <a:endParaRPr lang="en-US" sz="16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111"/>
                                        </p:tgtEl>
                                        <p:attrNameLst>
                                          <p:attrName>style.visibility</p:attrName>
                                        </p:attrNameLst>
                                      </p:cBhvr>
                                      <p:to>
                                        <p:strVal val="visible"/>
                                      </p:to>
                                    </p:set>
                                    <p:animEffect transition="in" filter="fade">
                                      <p:cBhvr>
                                        <p:cTn id="7" dur="2000"/>
                                        <p:tgtEl>
                                          <p:spTgt spid="47111"/>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2000"/>
                                        <p:tgtEl>
                                          <p:spTgt spid="64"/>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46097"/>
                                        </p:tgtEl>
                                        <p:attrNameLst>
                                          <p:attrName>style.visibility</p:attrName>
                                        </p:attrNameLst>
                                      </p:cBhvr>
                                      <p:to>
                                        <p:strVal val="visible"/>
                                      </p:to>
                                    </p:set>
                                    <p:animEffect transition="in" filter="fade">
                                      <p:cBhvr>
                                        <p:cTn id="15" dur="2000"/>
                                        <p:tgtEl>
                                          <p:spTgt spid="4609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4944"/>
                                        </p:tgtEl>
                                        <p:attrNameLst>
                                          <p:attrName>style.visibility</p:attrName>
                                        </p:attrNameLst>
                                      </p:cBhvr>
                                      <p:to>
                                        <p:strVal val="visible"/>
                                      </p:to>
                                    </p:set>
                                    <p:animEffect transition="in" filter="fade">
                                      <p:cBhvr>
                                        <p:cTn id="20" dur="2000"/>
                                        <p:tgtEl>
                                          <p:spTgt spid="12494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2000"/>
                                        <p:tgtEl>
                                          <p:spTgt spid="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2000"/>
                                        <p:tgtEl>
                                          <p:spTgt spid="3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2000"/>
                                        <p:tgtEl>
                                          <p:spTgt spid="3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2000"/>
                                        <p:tgtEl>
                                          <p:spTgt spid="4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2000"/>
                                        <p:tgtEl>
                                          <p:spTgt spid="4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2000"/>
                                        <p:tgtEl>
                                          <p:spTgt spid="4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2000"/>
                                        <p:tgtEl>
                                          <p:spTgt spid="4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2000"/>
                                        <p:tgtEl>
                                          <p:spTgt spid="6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2000"/>
                                        <p:tgtEl>
                                          <p:spTgt spid="4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2000"/>
                                        <p:tgtEl>
                                          <p:spTgt spid="3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fade">
                                      <p:cBhvr>
                                        <p:cTn id="73" dur="2000"/>
                                        <p:tgtEl>
                                          <p:spTgt spid="6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2000"/>
                                        <p:tgtEl>
                                          <p:spTgt spid="38"/>
                                        </p:tgtEl>
                                      </p:cBhvr>
                                    </p:animEffect>
                                  </p:childTnLst>
                                </p:cTn>
                              </p:par>
                              <p:par>
                                <p:cTn id="79" presetID="10" presetClass="entr" presetSubtype="0" fill="hold" nodeType="withEffect">
                                  <p:stCondLst>
                                    <p:cond delay="0"/>
                                  </p:stCondLst>
                                  <p:childTnLst>
                                    <p:set>
                                      <p:cBhvr>
                                        <p:cTn id="80" dur="1" fill="hold">
                                          <p:stCondLst>
                                            <p:cond delay="0"/>
                                          </p:stCondLst>
                                        </p:cTn>
                                        <p:tgtEl>
                                          <p:spTgt spid="46098"/>
                                        </p:tgtEl>
                                        <p:attrNameLst>
                                          <p:attrName>style.visibility</p:attrName>
                                        </p:attrNameLst>
                                      </p:cBhvr>
                                      <p:to>
                                        <p:strVal val="visible"/>
                                      </p:to>
                                    </p:set>
                                    <p:animEffect transition="in" filter="fade">
                                      <p:cBhvr>
                                        <p:cTn id="81" dur="2000"/>
                                        <p:tgtEl>
                                          <p:spTgt spid="46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animBg="1"/>
      <p:bldP spid="124944" grpId="0" animBg="1"/>
      <p:bldP spid="30" grpId="0" animBg="1"/>
      <p:bldP spid="31" grpId="0" animBg="1"/>
      <p:bldP spid="37" grpId="0" animBg="1"/>
      <p:bldP spid="38" grpId="0" animBg="1"/>
      <p:bldP spid="39" grpId="0" animBg="1"/>
      <p:bldP spid="42" grpId="0" animBg="1"/>
      <p:bldP spid="43" grpId="0" animBg="1"/>
      <p:bldP spid="44" grpId="0" animBg="1"/>
      <p:bldP spid="48" grpId="0" animBg="1"/>
      <p:bldP spid="49" grpId="0" animBg="1"/>
      <p:bldP spid="6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304800" y="228600"/>
            <a:ext cx="8610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r>
              <a:rPr lang="en-US" sz="2400" b="1">
                <a:solidFill>
                  <a:srgbClr val="00B0F0"/>
                </a:solidFill>
                <a:latin typeface="Times New Roman" pitchFamily="18" charset="0"/>
                <a:cs typeface="Arial" charset="0"/>
              </a:rPr>
              <a:t>National vs. Nevada Government:</a:t>
            </a:r>
            <a:br>
              <a:rPr lang="en-US" sz="2400" b="1">
                <a:solidFill>
                  <a:srgbClr val="00B0F0"/>
                </a:solidFill>
                <a:latin typeface="Times New Roman" pitchFamily="18" charset="0"/>
                <a:cs typeface="Arial" charset="0"/>
              </a:rPr>
            </a:br>
            <a:r>
              <a:rPr lang="en-US" sz="2400" b="1">
                <a:solidFill>
                  <a:srgbClr val="00B0F0"/>
                </a:solidFill>
                <a:latin typeface="Times New Roman" pitchFamily="18" charset="0"/>
                <a:cs typeface="Arial" charset="0"/>
              </a:rPr>
              <a:t>The Executive Branch</a:t>
            </a:r>
            <a:endParaRPr lang="en-US" sz="2400">
              <a:solidFill>
                <a:srgbClr val="00B0F0"/>
              </a:solidFill>
              <a:latin typeface="Times New Roman" pitchFamily="18" charset="0"/>
            </a:endParaRPr>
          </a:p>
        </p:txBody>
      </p:sp>
      <p:sp>
        <p:nvSpPr>
          <p:cNvPr id="7171" name="Rectangle 4"/>
          <p:cNvSpPr>
            <a:spLocks noChangeArrowheads="1"/>
          </p:cNvSpPr>
          <p:nvPr/>
        </p:nvSpPr>
        <p:spPr bwMode="auto">
          <a:xfrm>
            <a:off x="3978275" y="2611438"/>
            <a:ext cx="9144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4264" tIns="57132">
            <a:spAutoFit/>
          </a:bodyPr>
          <a:lstStyle/>
          <a:p>
            <a:endParaRPr lang="en-US"/>
          </a:p>
        </p:txBody>
      </p:sp>
      <p:sp>
        <p:nvSpPr>
          <p:cNvPr id="7172" name="Rectangle 6"/>
          <p:cNvSpPr>
            <a:spLocks noChangeArrowheads="1"/>
          </p:cNvSpPr>
          <p:nvPr/>
        </p:nvSpPr>
        <p:spPr bwMode="auto">
          <a:xfrm>
            <a:off x="3978275" y="2611438"/>
            <a:ext cx="7319963"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173" name="Rectangle 9"/>
          <p:cNvSpPr>
            <a:spLocks noChangeArrowheads="1"/>
          </p:cNvSpPr>
          <p:nvPr/>
        </p:nvSpPr>
        <p:spPr bwMode="auto">
          <a:xfrm>
            <a:off x="4191000" y="2743200"/>
            <a:ext cx="8686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2299" name="Text Box 11"/>
          <p:cNvSpPr txBox="1">
            <a:spLocks noChangeArrowheads="1"/>
          </p:cNvSpPr>
          <p:nvPr/>
        </p:nvSpPr>
        <p:spPr bwMode="auto">
          <a:xfrm>
            <a:off x="304800" y="2965450"/>
            <a:ext cx="2082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r>
              <a:rPr lang="en-US" sz="2000" b="1" u="sng">
                <a:solidFill>
                  <a:srgbClr val="FFFF00"/>
                </a:solidFill>
                <a:latin typeface="Times New Roman" pitchFamily="18" charset="0"/>
              </a:rPr>
              <a:t>President</a:t>
            </a:r>
            <a:r>
              <a:rPr lang="en-US" sz="2000">
                <a:solidFill>
                  <a:schemeClr val="tx1"/>
                </a:solidFill>
                <a:latin typeface="Times New Roman" pitchFamily="18" charset="0"/>
              </a:rPr>
              <a:t> </a:t>
            </a:r>
          </a:p>
          <a:p>
            <a:pPr algn="ctr" eaLnBrk="1" hangingPunct="1"/>
            <a:r>
              <a:rPr lang="en-US" sz="2000" b="1">
                <a:solidFill>
                  <a:srgbClr val="FF0000"/>
                </a:solidFill>
                <a:latin typeface="Times New Roman" pitchFamily="18" charset="0"/>
              </a:rPr>
              <a:t>Barack Obama</a:t>
            </a:r>
          </a:p>
        </p:txBody>
      </p:sp>
      <p:sp>
        <p:nvSpPr>
          <p:cNvPr id="12300" name="Text Box 12"/>
          <p:cNvSpPr txBox="1">
            <a:spLocks noChangeArrowheads="1"/>
          </p:cNvSpPr>
          <p:nvPr/>
        </p:nvSpPr>
        <p:spPr bwMode="auto">
          <a:xfrm>
            <a:off x="4503738" y="2965450"/>
            <a:ext cx="2514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r>
              <a:rPr lang="en-US" sz="2000" b="1" u="sng">
                <a:solidFill>
                  <a:srgbClr val="FFFF00"/>
                </a:solidFill>
                <a:latin typeface="Times New Roman" pitchFamily="18" charset="0"/>
              </a:rPr>
              <a:t>Governor</a:t>
            </a:r>
            <a:r>
              <a:rPr lang="en-US" sz="2000">
                <a:solidFill>
                  <a:srgbClr val="FFFF00"/>
                </a:solidFill>
                <a:latin typeface="Times New Roman" pitchFamily="18" charset="0"/>
              </a:rPr>
              <a:t> </a:t>
            </a:r>
          </a:p>
          <a:p>
            <a:pPr algn="ctr" eaLnBrk="1" hangingPunct="1"/>
            <a:r>
              <a:rPr lang="en-US" sz="2000" b="1">
                <a:solidFill>
                  <a:srgbClr val="FF0000"/>
                </a:solidFill>
                <a:latin typeface="Times New Roman" pitchFamily="18" charset="0"/>
              </a:rPr>
              <a:t>Brian Sandoval</a:t>
            </a:r>
          </a:p>
        </p:txBody>
      </p:sp>
      <p:sp>
        <p:nvSpPr>
          <p:cNvPr id="12302" name="Text Box 14"/>
          <p:cNvSpPr txBox="1">
            <a:spLocks noChangeArrowheads="1"/>
          </p:cNvSpPr>
          <p:nvPr/>
        </p:nvSpPr>
        <p:spPr bwMode="auto">
          <a:xfrm>
            <a:off x="6899275" y="2917825"/>
            <a:ext cx="18859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pPr>
            <a:r>
              <a:rPr lang="en-US" sz="2000" b="1">
                <a:solidFill>
                  <a:schemeClr val="tx1"/>
                </a:solidFill>
                <a:latin typeface="Times New Roman" pitchFamily="18" charset="0"/>
              </a:rPr>
              <a:t>    </a:t>
            </a:r>
            <a:r>
              <a:rPr lang="en-US" sz="2000" b="1" u="sng">
                <a:solidFill>
                  <a:srgbClr val="FFFF00"/>
                </a:solidFill>
                <a:latin typeface="Times New Roman" pitchFamily="18" charset="0"/>
              </a:rPr>
              <a:t>Lt. Governor </a:t>
            </a:r>
            <a:r>
              <a:rPr lang="en-US" sz="2000" b="1">
                <a:solidFill>
                  <a:srgbClr val="FF0000"/>
                </a:solidFill>
                <a:latin typeface="Times New Roman" pitchFamily="18" charset="0"/>
              </a:rPr>
              <a:t>Brian Krolicki</a:t>
            </a:r>
          </a:p>
        </p:txBody>
      </p:sp>
      <p:sp>
        <p:nvSpPr>
          <p:cNvPr id="12311" name="Text Box 23"/>
          <p:cNvSpPr txBox="1">
            <a:spLocks noChangeArrowheads="1"/>
          </p:cNvSpPr>
          <p:nvPr/>
        </p:nvSpPr>
        <p:spPr bwMode="auto">
          <a:xfrm>
            <a:off x="2035175" y="2965450"/>
            <a:ext cx="22479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spcBef>
                <a:spcPct val="50000"/>
              </a:spcBef>
            </a:pPr>
            <a:r>
              <a:rPr lang="en-US" sz="2000" b="1" u="sng">
                <a:solidFill>
                  <a:srgbClr val="FFFF00"/>
                </a:solidFill>
                <a:latin typeface="Times New Roman" pitchFamily="18" charset="0"/>
              </a:rPr>
              <a:t>Vice President </a:t>
            </a:r>
            <a:r>
              <a:rPr lang="en-US" sz="2000" b="1">
                <a:solidFill>
                  <a:srgbClr val="FF0000"/>
                </a:solidFill>
                <a:latin typeface="Times New Roman" pitchFamily="18" charset="0"/>
              </a:rPr>
              <a:t>Joseph Biden</a:t>
            </a:r>
          </a:p>
        </p:txBody>
      </p:sp>
      <p:pic>
        <p:nvPicPr>
          <p:cNvPr id="7178" name="Picture 28" descr="http://media.mcclatchydc.com/smedia/2010/10/18/17/US_NEWS_ELN-NEVADA_1_MCT.slideshow_main.prod_affiliate.91.jpg"/>
          <p:cNvPicPr>
            <a:picLocks noChangeAspect="1" noChangeArrowheads="1"/>
          </p:cNvPicPr>
          <p:nvPr/>
        </p:nvPicPr>
        <p:blipFill>
          <a:blip r:embed="rId2" cstate="print">
            <a:extLst>
              <a:ext uri="{28A0092B-C50C-407E-A947-70E740481C1C}">
                <a14:useLocalDpi xmlns:a14="http://schemas.microsoft.com/office/drawing/2010/main" val="0"/>
              </a:ext>
            </a:extLst>
          </a:blip>
          <a:srcRect l="15848" r="35052"/>
          <a:stretch>
            <a:fillRect/>
          </a:stretch>
        </p:blipFill>
        <p:spPr bwMode="auto">
          <a:xfrm>
            <a:off x="5003800" y="1109663"/>
            <a:ext cx="1416050"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30" descr="Lieutenant Governor Brian Krolicki">
            <a:hlinkClick r:id="rId3" tooltip="Lieutenant Governor Brian Krolicki"/>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5813" y="1138238"/>
            <a:ext cx="1414462"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32" descr="http://www.hotindienews.com/wp-content/uploads/2010/03/joe-biden1.jpg"/>
          <p:cNvPicPr>
            <a:picLocks noChangeAspect="1" noChangeArrowheads="1"/>
          </p:cNvPicPr>
          <p:nvPr/>
        </p:nvPicPr>
        <p:blipFill>
          <a:blip r:embed="rId5" cstate="print">
            <a:extLst>
              <a:ext uri="{28A0092B-C50C-407E-A947-70E740481C1C}">
                <a14:useLocalDpi xmlns:a14="http://schemas.microsoft.com/office/drawing/2010/main" val="0"/>
              </a:ext>
            </a:extLst>
          </a:blip>
          <a:srcRect l="39050" r="18517" b="28564"/>
          <a:stretch>
            <a:fillRect/>
          </a:stretch>
        </p:blipFill>
        <p:spPr bwMode="auto">
          <a:xfrm>
            <a:off x="2473325" y="1169988"/>
            <a:ext cx="1371600"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34" descr="http://change.gov/page/-/officialportrai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400" y="1074738"/>
            <a:ext cx="1371600"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09700" y="3851275"/>
            <a:ext cx="224472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31" descr="http://www.autoinsuranceplanners.com/images/nevada-state-sea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2413" y="3851275"/>
            <a:ext cx="2332037"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qual 3"/>
          <p:cNvSpPr/>
          <p:nvPr/>
        </p:nvSpPr>
        <p:spPr>
          <a:xfrm>
            <a:off x="3978275" y="1765300"/>
            <a:ext cx="898525" cy="603250"/>
          </a:xfrm>
          <a:prstGeom prst="mathEqual">
            <a:avLst/>
          </a:prstGeom>
          <a:solidFill>
            <a:srgbClr val="FFFF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500" fill="hold"/>
                                        <p:tgtEl>
                                          <p:spTgt spid="12291"/>
                                        </p:tgtEl>
                                        <p:attrNameLst>
                                          <p:attrName>ppt_w</p:attrName>
                                        </p:attrNameLst>
                                      </p:cBhvr>
                                      <p:tavLst>
                                        <p:tav tm="0">
                                          <p:val>
                                            <p:strVal val="4*#ppt_w"/>
                                          </p:val>
                                        </p:tav>
                                        <p:tav tm="100000">
                                          <p:val>
                                            <p:strVal val="#ppt_w"/>
                                          </p:val>
                                        </p:tav>
                                      </p:tavLst>
                                    </p:anim>
                                    <p:anim calcmode="lin" valueType="num">
                                      <p:cBhvr>
                                        <p:cTn id="8" dur="500" fill="hold"/>
                                        <p:tgtEl>
                                          <p:spTgt spid="12291"/>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2299"/>
                                        </p:tgtEl>
                                        <p:attrNameLst>
                                          <p:attrName>style.visibility</p:attrName>
                                        </p:attrNameLst>
                                      </p:cBhvr>
                                      <p:to>
                                        <p:strVal val="visible"/>
                                      </p:to>
                                    </p:set>
                                    <p:animEffect transition="in" filter="dissolve">
                                      <p:cBhvr>
                                        <p:cTn id="12" dur="500"/>
                                        <p:tgtEl>
                                          <p:spTgt spid="12299"/>
                                        </p:tgtEl>
                                      </p:cBhvr>
                                    </p:animEffect>
                                  </p:childTnLst>
                                </p:cTn>
                              </p:par>
                            </p:childTnLst>
                          </p:cTn>
                        </p:par>
                        <p:par>
                          <p:cTn id="13" fill="hold" nodeType="afterGroup">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2300"/>
                                        </p:tgtEl>
                                        <p:attrNameLst>
                                          <p:attrName>style.visibility</p:attrName>
                                        </p:attrNameLst>
                                      </p:cBhvr>
                                      <p:to>
                                        <p:strVal val="visible"/>
                                      </p:to>
                                    </p:set>
                                    <p:animEffect transition="in" filter="dissolve">
                                      <p:cBhvr>
                                        <p:cTn id="16" dur="500"/>
                                        <p:tgtEl>
                                          <p:spTgt spid="12300"/>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2311"/>
                                        </p:tgtEl>
                                        <p:attrNameLst>
                                          <p:attrName>style.visibility</p:attrName>
                                        </p:attrNameLst>
                                      </p:cBhvr>
                                      <p:to>
                                        <p:strVal val="visible"/>
                                      </p:to>
                                    </p:set>
                                    <p:animEffect transition="in" filter="dissolve">
                                      <p:cBhvr>
                                        <p:cTn id="20" dur="500"/>
                                        <p:tgtEl>
                                          <p:spTgt spid="12311"/>
                                        </p:tgtEl>
                                      </p:cBhvr>
                                    </p:animEffect>
                                  </p:childTnLst>
                                </p:cTn>
                              </p:par>
                            </p:childTnLst>
                          </p:cTn>
                        </p:par>
                        <p:par>
                          <p:cTn id="21" fill="hold" nodeType="afterGroup">
                            <p:stCondLst>
                              <p:cond delay="2000"/>
                            </p:stCondLst>
                            <p:childTnLst>
                              <p:par>
                                <p:cTn id="22" presetID="9" presetClass="entr" presetSubtype="0" fill="hold" grpId="0" nodeType="afterEffect">
                                  <p:stCondLst>
                                    <p:cond delay="0"/>
                                  </p:stCondLst>
                                  <p:childTnLst>
                                    <p:set>
                                      <p:cBhvr>
                                        <p:cTn id="23" dur="1" fill="hold">
                                          <p:stCondLst>
                                            <p:cond delay="0"/>
                                          </p:stCondLst>
                                        </p:cTn>
                                        <p:tgtEl>
                                          <p:spTgt spid="12302"/>
                                        </p:tgtEl>
                                        <p:attrNameLst>
                                          <p:attrName>style.visibility</p:attrName>
                                        </p:attrNameLst>
                                      </p:cBhvr>
                                      <p:to>
                                        <p:strVal val="visible"/>
                                      </p:to>
                                    </p:set>
                                    <p:animEffect transition="in" filter="dissolve">
                                      <p:cBhvr>
                                        <p:cTn id="24" dur="500"/>
                                        <p:tgtEl>
                                          <p:spTgt spid="12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9" grpId="0" autoUpdateAnimBg="0"/>
      <p:bldP spid="12300" grpId="0" autoUpdateAnimBg="0"/>
      <p:bldP spid="12302" grpId="0" autoUpdateAnimBg="0"/>
      <p:bldP spid="1231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381000"/>
            <a:ext cx="4800600" cy="838200"/>
          </a:xfrm>
        </p:spPr>
        <p:txBody>
          <a:bodyPr/>
          <a:lstStyle/>
          <a:p>
            <a:pPr eaLnBrk="1" hangingPunct="1"/>
            <a:r>
              <a:rPr lang="en-US" sz="3600" b="1" u="sng" smtClean="0">
                <a:solidFill>
                  <a:srgbClr val="FF0000"/>
                </a:solidFill>
                <a:latin typeface="Calibri" pitchFamily="34" charset="0"/>
              </a:rPr>
              <a:t>Checks and Balances</a:t>
            </a:r>
          </a:p>
        </p:txBody>
      </p:sp>
      <p:sp>
        <p:nvSpPr>
          <p:cNvPr id="82947" name="Rectangle 3"/>
          <p:cNvSpPr>
            <a:spLocks noGrp="1" noChangeArrowheads="1"/>
          </p:cNvSpPr>
          <p:nvPr>
            <p:ph type="body" idx="1"/>
          </p:nvPr>
        </p:nvSpPr>
        <p:spPr>
          <a:xfrm>
            <a:off x="609600" y="1371600"/>
            <a:ext cx="4114800" cy="2895600"/>
          </a:xfrm>
        </p:spPr>
        <p:txBody>
          <a:bodyPr/>
          <a:lstStyle/>
          <a:p>
            <a:pPr marL="0" indent="0" eaLnBrk="1" hangingPunct="1">
              <a:spcBef>
                <a:spcPct val="0"/>
              </a:spcBef>
              <a:buFontTx/>
              <a:buNone/>
            </a:pPr>
            <a:r>
              <a:rPr lang="en-US" sz="2400" b="1" smtClean="0">
                <a:solidFill>
                  <a:srgbClr val="FFFF00"/>
                </a:solidFill>
                <a:latin typeface="Calibri" pitchFamily="34" charset="0"/>
              </a:rPr>
              <a:t>Each branch of government can be “checked” (restrained) by the other branches in order to balance the power, so that no one branch has absolute control over the others.</a:t>
            </a:r>
          </a:p>
        </p:txBody>
      </p:sp>
      <p:pic>
        <p:nvPicPr>
          <p:cNvPr id="4" name="Picture 3" descr="check_header.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28600"/>
            <a:ext cx="36195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descr="http://www.cksinfo.com/clipart/office/supplies/notesandmemos/no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1900" y="4876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EDD3B68-2CE8-4A48-9ADE-2B0388E5C9F6}" type="slidenum">
              <a:rPr lang="en-US" smtClean="0">
                <a:solidFill>
                  <a:srgbClr val="FFFF00"/>
                </a:solidFill>
              </a:rPr>
              <a:pPr>
                <a:defRPr/>
              </a:pPr>
              <a:t>25</a:t>
            </a:fld>
            <a:endParaRPr lang="en-US">
              <a:solidFill>
                <a:srgbClr val="FFFF00"/>
              </a:solidFill>
            </a:endParaRPr>
          </a:p>
        </p:txBody>
      </p:sp>
      <p:sp>
        <p:nvSpPr>
          <p:cNvPr id="36871" name="TextBox 6"/>
          <p:cNvSpPr txBox="1">
            <a:spLocks noChangeArrowheads="1"/>
          </p:cNvSpPr>
          <p:nvPr/>
        </p:nvSpPr>
        <p:spPr bwMode="auto">
          <a:xfrm>
            <a:off x="5391150" y="3657600"/>
            <a:ext cx="2590800" cy="144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8800" b="1">
                <a:solidFill>
                  <a:schemeClr val="tx1"/>
                </a:solidFill>
                <a:latin typeface="Calibri" pitchFamily="34" charset="0"/>
                <a:cs typeface="Calibri" pitchFamily="34" charset="0"/>
              </a:rPr>
              <a:t>L</a:t>
            </a:r>
            <a:r>
              <a:rPr lang="en-US" sz="8800" b="1">
                <a:solidFill>
                  <a:srgbClr val="FFFFFF"/>
                </a:solidFill>
                <a:latin typeface="Calibri" pitchFamily="34" charset="0"/>
                <a:cs typeface="Calibri" pitchFamily="34" charset="0"/>
              </a:rPr>
              <a:t>     </a:t>
            </a:r>
            <a:r>
              <a:rPr lang="en-US" sz="8800" b="1">
                <a:solidFill>
                  <a:schemeClr val="tx1"/>
                </a:solidFill>
                <a:latin typeface="Calibri" pitchFamily="34" charset="0"/>
                <a:cs typeface="Calibri" pitchFamily="34" charset="0"/>
              </a:rPr>
              <a:t>E</a:t>
            </a:r>
          </a:p>
        </p:txBody>
      </p:sp>
      <p:pic>
        <p:nvPicPr>
          <p:cNvPr id="36872" name="Picture 2" descr="http://kafny.com/yahoo_site_admin/assets/images/dmm_Check_Mark_1.35082157_st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7113" y="3862388"/>
            <a:ext cx="11588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9154"/>
                                        </p:tgtEl>
                                        <p:attrNameLst>
                                          <p:attrName>style.visibility</p:attrName>
                                        </p:attrNameLst>
                                      </p:cBhvr>
                                      <p:to>
                                        <p:strVal val="visible"/>
                                      </p:to>
                                    </p:set>
                                    <p:animEffect transition="in" filter="fade">
                                      <p:cBhvr>
                                        <p:cTn id="11" dur="2000"/>
                                        <p:tgtEl>
                                          <p:spTgt spid="4915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5" fill="hold" nodeType="clickEffect">
                                  <p:stCondLst>
                                    <p:cond delay="0"/>
                                  </p:stCondLst>
                                  <p:childTnLst>
                                    <p:set>
                                      <p:cBhvr>
                                        <p:cTn id="15" dur="1" fill="hold">
                                          <p:stCondLst>
                                            <p:cond delay="0"/>
                                          </p:stCondLst>
                                        </p:cTn>
                                        <p:tgtEl>
                                          <p:spTgt spid="82947">
                                            <p:txEl>
                                              <p:pRg st="0" end="0"/>
                                            </p:txEl>
                                          </p:spTgt>
                                        </p:tgtEl>
                                        <p:attrNameLst>
                                          <p:attrName>style.visibility</p:attrName>
                                        </p:attrNameLst>
                                      </p:cBhvr>
                                      <p:to>
                                        <p:strVal val="visible"/>
                                      </p:to>
                                    </p:set>
                                    <p:animEffect transition="in" filter="blinds(vertical)">
                                      <p:cBhvr>
                                        <p:cTn id="16" dur="500"/>
                                        <p:tgtEl>
                                          <p:spTgt spid="829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2971800" y="147638"/>
            <a:ext cx="2971800" cy="528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2800" b="1" u="sng">
                <a:solidFill>
                  <a:srgbClr val="FFFF00"/>
                </a:solidFill>
                <a:latin typeface="Calibri" pitchFamily="34" charset="0"/>
              </a:rPr>
              <a:t>Presidential Trivia</a:t>
            </a:r>
          </a:p>
        </p:txBody>
      </p:sp>
      <p:pic>
        <p:nvPicPr>
          <p:cNvPr id="46097" name="Picture 68" descr="presidential-seal.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6858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368300" y="668338"/>
            <a:ext cx="2590800" cy="1046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2000" b="1" u="sng">
                <a:solidFill>
                  <a:srgbClr val="FF0000"/>
                </a:solidFill>
                <a:latin typeface="Calibri" pitchFamily="34" charset="0"/>
              </a:rPr>
              <a:t>Youngest President</a:t>
            </a:r>
            <a:r>
              <a:rPr lang="en-US" sz="2000" b="1">
                <a:solidFill>
                  <a:srgbClr val="FF0000"/>
                </a:solidFill>
                <a:latin typeface="Calibri" pitchFamily="34" charset="0"/>
              </a:rPr>
              <a:t>: </a:t>
            </a:r>
          </a:p>
          <a:p>
            <a:pPr eaLnBrk="1" hangingPunct="1"/>
            <a:r>
              <a:rPr lang="en-US" sz="1400" b="1">
                <a:solidFill>
                  <a:srgbClr val="FFFFFF"/>
                </a:solidFill>
                <a:latin typeface="Calibri" pitchFamily="34" charset="0"/>
              </a:rPr>
              <a:t>Theodore Roosevelt 42 yrs. (After William McKinley’s assassination in 1901.)</a:t>
            </a:r>
          </a:p>
        </p:txBody>
      </p:sp>
      <p:sp>
        <p:nvSpPr>
          <p:cNvPr id="23" name="TextBox 22"/>
          <p:cNvSpPr txBox="1">
            <a:spLocks noChangeArrowheads="1"/>
          </p:cNvSpPr>
          <p:nvPr/>
        </p:nvSpPr>
        <p:spPr bwMode="auto">
          <a:xfrm>
            <a:off x="685800" y="2895600"/>
            <a:ext cx="2895600"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2000" b="1" u="sng">
                <a:solidFill>
                  <a:srgbClr val="FF0000"/>
                </a:solidFill>
                <a:latin typeface="Calibri" pitchFamily="34" charset="0"/>
              </a:rPr>
              <a:t>Oldest Elected President</a:t>
            </a:r>
            <a:r>
              <a:rPr lang="en-US" sz="2000" b="1">
                <a:solidFill>
                  <a:srgbClr val="FF0000"/>
                </a:solidFill>
                <a:latin typeface="Calibri" pitchFamily="34" charset="0"/>
              </a:rPr>
              <a:t>: </a:t>
            </a:r>
          </a:p>
          <a:p>
            <a:pPr algn="ctr" eaLnBrk="1" hangingPunct="1"/>
            <a:r>
              <a:rPr lang="en-US" sz="1400" b="1">
                <a:solidFill>
                  <a:srgbClr val="FFFFFF"/>
                </a:solidFill>
                <a:latin typeface="Calibri" pitchFamily="34" charset="0"/>
              </a:rPr>
              <a:t>Ronald Reagan  #40</a:t>
            </a:r>
          </a:p>
          <a:p>
            <a:pPr algn="ctr" eaLnBrk="1" hangingPunct="1"/>
            <a:r>
              <a:rPr lang="en-US" sz="1400" b="1">
                <a:solidFill>
                  <a:srgbClr val="FFFFFF"/>
                </a:solidFill>
                <a:latin typeface="Calibri" pitchFamily="34" charset="0"/>
              </a:rPr>
              <a:t>69 yrs. 349 days (1981)</a:t>
            </a:r>
          </a:p>
        </p:txBody>
      </p:sp>
      <p:sp>
        <p:nvSpPr>
          <p:cNvPr id="24" name="TextBox 23"/>
          <p:cNvSpPr txBox="1">
            <a:spLocks noChangeArrowheads="1"/>
          </p:cNvSpPr>
          <p:nvPr/>
        </p:nvSpPr>
        <p:spPr bwMode="auto">
          <a:xfrm>
            <a:off x="5715000" y="685800"/>
            <a:ext cx="3238500"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2000" b="1" u="sng">
                <a:solidFill>
                  <a:srgbClr val="FF0000"/>
                </a:solidFill>
                <a:latin typeface="Calibri" pitchFamily="34" charset="0"/>
              </a:rPr>
              <a:t>Youngest Elected President</a:t>
            </a:r>
            <a:r>
              <a:rPr lang="en-US" sz="2000" b="1">
                <a:solidFill>
                  <a:srgbClr val="FF0000"/>
                </a:solidFill>
                <a:latin typeface="Calibri" pitchFamily="34" charset="0"/>
              </a:rPr>
              <a:t>: </a:t>
            </a:r>
          </a:p>
          <a:p>
            <a:pPr algn="ctr" eaLnBrk="1" hangingPunct="1"/>
            <a:r>
              <a:rPr lang="en-US" sz="1400" b="1">
                <a:solidFill>
                  <a:srgbClr val="FFFFFF"/>
                </a:solidFill>
                <a:latin typeface="Calibri" pitchFamily="34" charset="0"/>
              </a:rPr>
              <a:t>John F. Kennedy #35</a:t>
            </a:r>
          </a:p>
          <a:p>
            <a:pPr algn="ctr" eaLnBrk="1" hangingPunct="1"/>
            <a:r>
              <a:rPr lang="en-US" sz="1400" b="1">
                <a:solidFill>
                  <a:srgbClr val="FFFFFF"/>
                </a:solidFill>
                <a:latin typeface="Calibri" pitchFamily="34" charset="0"/>
              </a:rPr>
              <a:t>43 yrs.  (1960)</a:t>
            </a:r>
          </a:p>
        </p:txBody>
      </p:sp>
      <p:pic>
        <p:nvPicPr>
          <p:cNvPr id="25" name="Picture 24" descr="Teddy Roosevelt.jpg"/>
          <p:cNvPicPr>
            <a:picLocks noChangeAspect="1"/>
          </p:cNvPicPr>
          <p:nvPr/>
        </p:nvPicPr>
        <p:blipFill>
          <a:blip r:embed="rId3" cstate="print">
            <a:extLst/>
          </a:blip>
          <a:srcRect/>
          <a:stretch>
            <a:fillRect/>
          </a:stretch>
        </p:blipFill>
        <p:spPr bwMode="auto">
          <a:xfrm>
            <a:off x="2514600" y="914400"/>
            <a:ext cx="1451428" cy="1905000"/>
          </a:xfrm>
          <a:prstGeom prst="rect">
            <a:avLst/>
          </a:prstGeom>
          <a:ln>
            <a:noFill/>
          </a:ln>
          <a:effectLst>
            <a:softEdge rad="112500"/>
          </a:effectLst>
          <a:extLst/>
        </p:spPr>
      </p:pic>
      <p:pic>
        <p:nvPicPr>
          <p:cNvPr id="26" name="Picture 25" descr="President_Reagan.jpg"/>
          <p:cNvPicPr>
            <a:picLocks noChangeAspect="1"/>
          </p:cNvPicPr>
          <p:nvPr/>
        </p:nvPicPr>
        <p:blipFill>
          <a:blip r:embed="rId4" cstate="print">
            <a:extLst/>
          </a:blip>
          <a:srcRect/>
          <a:stretch>
            <a:fillRect/>
          </a:stretch>
        </p:blipFill>
        <p:spPr bwMode="auto">
          <a:xfrm>
            <a:off x="3733800" y="2438400"/>
            <a:ext cx="1338179" cy="1676400"/>
          </a:xfrm>
          <a:prstGeom prst="rect">
            <a:avLst/>
          </a:prstGeom>
          <a:ln>
            <a:noFill/>
          </a:ln>
          <a:effectLst>
            <a:softEdge rad="112500"/>
          </a:effectLst>
          <a:extLst/>
        </p:spPr>
      </p:pic>
      <p:pic>
        <p:nvPicPr>
          <p:cNvPr id="27" name="Picture 26" descr="JFK.jpg"/>
          <p:cNvPicPr>
            <a:picLocks noChangeAspect="1"/>
          </p:cNvPicPr>
          <p:nvPr/>
        </p:nvPicPr>
        <p:blipFill>
          <a:blip r:embed="rId5" cstate="print">
            <a:extLst/>
          </a:blip>
          <a:srcRect t="10757"/>
          <a:stretch>
            <a:fillRect/>
          </a:stretch>
        </p:blipFill>
        <p:spPr bwMode="auto">
          <a:xfrm>
            <a:off x="4724400" y="1066800"/>
            <a:ext cx="1348654" cy="1600200"/>
          </a:xfrm>
          <a:prstGeom prst="rect">
            <a:avLst/>
          </a:prstGeom>
          <a:ln>
            <a:noFill/>
          </a:ln>
          <a:effectLst>
            <a:softEdge rad="112500"/>
          </a:effectLst>
          <a:extLst/>
        </p:spPr>
      </p:pic>
      <p:sp>
        <p:nvSpPr>
          <p:cNvPr id="2" name="Slide Number Placeholder 1"/>
          <p:cNvSpPr>
            <a:spLocks noGrp="1"/>
          </p:cNvSpPr>
          <p:nvPr>
            <p:ph type="sldNum" sz="quarter" idx="12"/>
          </p:nvPr>
        </p:nvSpPr>
        <p:spPr/>
        <p:txBody>
          <a:bodyPr/>
          <a:lstStyle/>
          <a:p>
            <a:pPr>
              <a:defRPr/>
            </a:pPr>
            <a:fld id="{43A84973-442E-4401-B474-45C10B1ECD60}" type="slidenum">
              <a:rPr lang="en-US" smtClean="0">
                <a:solidFill>
                  <a:srgbClr val="FFFF00"/>
                </a:solidFill>
              </a:rPr>
              <a:pPr>
                <a:defRPr/>
              </a:pPr>
              <a:t>26</a:t>
            </a:fld>
            <a:endParaRPr lang="en-US"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46097"/>
                                        </p:tgtEl>
                                        <p:attrNameLst>
                                          <p:attrName>style.visibility</p:attrName>
                                        </p:attrNameLst>
                                      </p:cBhvr>
                                      <p:to>
                                        <p:strVal val="visible"/>
                                      </p:to>
                                    </p:set>
                                    <p:animEffect transition="in" filter="fade">
                                      <p:cBhvr>
                                        <p:cTn id="11" dur="2000"/>
                                        <p:tgtEl>
                                          <p:spTgt spid="46097"/>
                                        </p:tgtEl>
                                      </p:cBhvr>
                                    </p:animEffect>
                                  </p:childTnLst>
                                </p:cTn>
                              </p:par>
                            </p:childTnLst>
                          </p:cTn>
                        </p:par>
                        <p:par>
                          <p:cTn id="12" fill="hold" nodeType="afterGroup">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2000"/>
                                        <p:tgtEl>
                                          <p:spTgt spid="2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2000"/>
                                        <p:tgtEl>
                                          <p:spTgt spid="2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xEl>
                                              <p:pRg st="1" end="1"/>
                                            </p:txEl>
                                          </p:spTgt>
                                        </p:tgtEl>
                                        <p:attrNameLst>
                                          <p:attrName>style.visibility</p:attrName>
                                        </p:attrNameLst>
                                      </p:cBhvr>
                                      <p:to>
                                        <p:strVal val="visible"/>
                                      </p:to>
                                    </p:set>
                                    <p:animEffect transition="in" filter="fade">
                                      <p:cBhvr>
                                        <p:cTn id="25" dur="2000"/>
                                        <p:tgtEl>
                                          <p:spTgt spid="21">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Effect transition="in" filter="fade">
                                      <p:cBhvr>
                                        <p:cTn id="30" dur="2000"/>
                                        <p:tgtEl>
                                          <p:spTgt spid="24">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2000"/>
                                        <p:tgtEl>
                                          <p:spTgt spid="2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4">
                                            <p:txEl>
                                              <p:pRg st="1" end="1"/>
                                            </p:txEl>
                                          </p:spTgt>
                                        </p:tgtEl>
                                        <p:attrNameLst>
                                          <p:attrName>style.visibility</p:attrName>
                                        </p:attrNameLst>
                                      </p:cBhvr>
                                      <p:to>
                                        <p:strVal val="visible"/>
                                      </p:to>
                                    </p:set>
                                    <p:animEffect transition="in" filter="fade">
                                      <p:cBhvr>
                                        <p:cTn id="40" dur="2000"/>
                                        <p:tgtEl>
                                          <p:spTgt spid="24">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24">
                                            <p:txEl>
                                              <p:pRg st="2" end="2"/>
                                            </p:txEl>
                                          </p:spTgt>
                                        </p:tgtEl>
                                        <p:attrNameLst>
                                          <p:attrName>style.visibility</p:attrName>
                                        </p:attrNameLst>
                                      </p:cBhvr>
                                      <p:to>
                                        <p:strVal val="visible"/>
                                      </p:to>
                                    </p:set>
                                    <p:animEffect transition="in" filter="fade">
                                      <p:cBhvr>
                                        <p:cTn id="45" dur="2000"/>
                                        <p:tgtEl>
                                          <p:spTgt spid="24">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23">
                                            <p:txEl>
                                              <p:pRg st="0" end="0"/>
                                            </p:txEl>
                                          </p:spTgt>
                                        </p:tgtEl>
                                        <p:attrNameLst>
                                          <p:attrName>style.visibility</p:attrName>
                                        </p:attrNameLst>
                                      </p:cBhvr>
                                      <p:to>
                                        <p:strVal val="visible"/>
                                      </p:to>
                                    </p:set>
                                    <p:animEffect transition="in" filter="fade">
                                      <p:cBhvr>
                                        <p:cTn id="50" dur="2000"/>
                                        <p:tgtEl>
                                          <p:spTgt spid="23">
                                            <p:txEl>
                                              <p:pRg st="0" end="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2000"/>
                                        <p:tgtEl>
                                          <p:spTgt spid="2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23">
                                            <p:txEl>
                                              <p:pRg st="1" end="1"/>
                                            </p:txEl>
                                          </p:spTgt>
                                        </p:tgtEl>
                                        <p:attrNameLst>
                                          <p:attrName>style.visibility</p:attrName>
                                        </p:attrNameLst>
                                      </p:cBhvr>
                                      <p:to>
                                        <p:strVal val="visible"/>
                                      </p:to>
                                    </p:set>
                                    <p:animEffect transition="in" filter="fade">
                                      <p:cBhvr>
                                        <p:cTn id="60" dur="2000"/>
                                        <p:tgtEl>
                                          <p:spTgt spid="23">
                                            <p:txEl>
                                              <p:pRg st="1" end="1"/>
                                            </p:txEl>
                                          </p:spTgt>
                                        </p:tgtEl>
                                      </p:cBhvr>
                                    </p:animEffect>
                                  </p:childTnLst>
                                </p:cTn>
                              </p:par>
                            </p:childTnLst>
                          </p:cTn>
                        </p:par>
                        <p:par>
                          <p:cTn id="61" fill="hold" nodeType="afterGroup">
                            <p:stCondLst>
                              <p:cond delay="2000"/>
                            </p:stCondLst>
                            <p:childTnLst>
                              <p:par>
                                <p:cTn id="62" presetID="10" presetClass="entr" presetSubtype="0" fill="hold" nodeType="afterEffect">
                                  <p:stCondLst>
                                    <p:cond delay="0"/>
                                  </p:stCondLst>
                                  <p:childTnLst>
                                    <p:set>
                                      <p:cBhvr>
                                        <p:cTn id="63" dur="1" fill="hold">
                                          <p:stCondLst>
                                            <p:cond delay="0"/>
                                          </p:stCondLst>
                                        </p:cTn>
                                        <p:tgtEl>
                                          <p:spTgt spid="23">
                                            <p:txEl>
                                              <p:pRg st="2" end="2"/>
                                            </p:txEl>
                                          </p:spTgt>
                                        </p:tgtEl>
                                        <p:attrNameLst>
                                          <p:attrName>style.visibility</p:attrName>
                                        </p:attrNameLst>
                                      </p:cBhvr>
                                      <p:to>
                                        <p:strVal val="visible"/>
                                      </p:to>
                                    </p:set>
                                    <p:animEffect transition="in" filter="fade">
                                      <p:cBhvr>
                                        <p:cTn id="64" dur="20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CBF2DF-FDC1-449E-9194-ACE24FEDC45E}" type="slidenum">
              <a:rPr lang="en-US" smtClean="0"/>
              <a:pPr>
                <a:defRPr/>
              </a:pPr>
              <a:t>27</a:t>
            </a:fld>
            <a:endParaRPr lang="en-US"/>
          </a:p>
        </p:txBody>
      </p:sp>
      <p:sp>
        <p:nvSpPr>
          <p:cNvPr id="3" name="Rectangle 2"/>
          <p:cNvSpPr/>
          <p:nvPr/>
        </p:nvSpPr>
        <p:spPr>
          <a:xfrm>
            <a:off x="2667000" y="3733800"/>
            <a:ext cx="4572000" cy="923330"/>
          </a:xfrm>
          <a:prstGeom prst="rect">
            <a:avLst/>
          </a:prstGeom>
        </p:spPr>
        <p:txBody>
          <a:bodyPr>
            <a:spAutoFit/>
          </a:bodyPr>
          <a:lstStyle/>
          <a:p>
            <a:r>
              <a:rPr lang="en-US" sz="1800" u="sng" dirty="0">
                <a:hlinkClick r:id="rId2"/>
              </a:rPr>
              <a:t>http://</a:t>
            </a:r>
            <a:r>
              <a:rPr lang="en-US" sz="1800" u="sng" dirty="0" smtClean="0">
                <a:hlinkClick r:id="rId2"/>
              </a:rPr>
              <a:t>www.youtube.com/watch?v=Dh6-3IehOZ4&amp;feature=related</a:t>
            </a:r>
            <a:endParaRPr lang="en-US" sz="1800" u="sng" dirty="0" smtClean="0"/>
          </a:p>
          <a:p>
            <a:endParaRPr lang="en-US" sz="1800" dirty="0"/>
          </a:p>
        </p:txBody>
      </p:sp>
      <p:sp>
        <p:nvSpPr>
          <p:cNvPr id="4" name="TextBox 3"/>
          <p:cNvSpPr txBox="1"/>
          <p:nvPr/>
        </p:nvSpPr>
        <p:spPr>
          <a:xfrm>
            <a:off x="1828800" y="1981200"/>
            <a:ext cx="5257800" cy="400110"/>
          </a:xfrm>
          <a:prstGeom prst="rect">
            <a:avLst/>
          </a:prstGeom>
          <a:noFill/>
        </p:spPr>
        <p:txBody>
          <a:bodyPr wrap="square" rtlCol="0">
            <a:spAutoFit/>
          </a:bodyPr>
          <a:lstStyle/>
          <a:p>
            <a:r>
              <a:rPr lang="en-US" sz="2000" b="1" dirty="0" smtClean="0">
                <a:solidFill>
                  <a:srgbClr val="FFFF00"/>
                </a:solidFill>
                <a:latin typeface="Calibri" pitchFamily="34" charset="0"/>
                <a:cs typeface="Calibri" pitchFamily="34" charset="0"/>
              </a:rPr>
              <a:t>Now, just how many presidents have we had?</a:t>
            </a:r>
            <a:endParaRPr lang="en-US" sz="2000" b="1" dirty="0">
              <a:solidFill>
                <a:srgbClr val="FFFF00"/>
              </a:solidFill>
              <a:latin typeface="Calibri" pitchFamily="34" charset="0"/>
              <a:cs typeface="Calibri" pitchFamily="34" charset="0"/>
            </a:endParaRPr>
          </a:p>
        </p:txBody>
      </p:sp>
    </p:spTree>
    <p:extLst>
      <p:ext uri="{BB962C8B-B14F-4D97-AF65-F5344CB8AC3E}">
        <p14:creationId xmlns:p14="http://schemas.microsoft.com/office/powerpoint/2010/main" val="303098486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http://upload.wikimedia.org/wikipedia/commons/thumb/b/b8/FDR_in_1933.jpg/245px-FDR_in_1933.jpg">
            <a:hlinkClick r:id="rId2" tooltip="Franklin D. Roosevelt"/>
          </p:cNvPr>
          <p:cNvPicPr>
            <a:picLocks noChangeAspect="1" noChangeArrowheads="1"/>
          </p:cNvPicPr>
          <p:nvPr/>
        </p:nvPicPr>
        <p:blipFill>
          <a:blip r:embed="rId3" cstate="print">
            <a:extLst/>
          </a:blip>
          <a:srcRect/>
          <a:stretch>
            <a:fillRect/>
          </a:stretch>
        </p:blipFill>
        <p:spPr bwMode="auto">
          <a:xfrm>
            <a:off x="2466975" y="320620"/>
            <a:ext cx="1343025" cy="1578740"/>
          </a:xfrm>
          <a:prstGeom prst="rect">
            <a:avLst/>
          </a:prstGeom>
          <a:ln>
            <a:noFill/>
          </a:ln>
          <a:effectLst>
            <a:softEdge rad="112500"/>
          </a:effectLst>
          <a:extLst/>
        </p:spPr>
      </p:pic>
      <p:sp>
        <p:nvSpPr>
          <p:cNvPr id="43" name="TextBox 42"/>
          <p:cNvSpPr txBox="1">
            <a:spLocks noChangeArrowheads="1"/>
          </p:cNvSpPr>
          <p:nvPr/>
        </p:nvSpPr>
        <p:spPr bwMode="auto">
          <a:xfrm>
            <a:off x="5207000" y="511175"/>
            <a:ext cx="2336800"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r>
              <a:rPr lang="en-US" sz="2000" b="1" u="sng">
                <a:solidFill>
                  <a:srgbClr val="FF0000"/>
                </a:solidFill>
                <a:latin typeface="Calibri" pitchFamily="34" charset="0"/>
              </a:rPr>
              <a:t>Shortest Service:</a:t>
            </a:r>
            <a:endParaRPr lang="en-US" sz="1400" b="1">
              <a:solidFill>
                <a:srgbClr val="FFFFFF"/>
              </a:solidFill>
              <a:latin typeface="Calibri" pitchFamily="34" charset="0"/>
            </a:endParaRPr>
          </a:p>
          <a:p>
            <a:pPr algn="ctr" eaLnBrk="1" hangingPunct="1"/>
            <a:r>
              <a:rPr lang="en-US" sz="1400" b="1">
                <a:solidFill>
                  <a:srgbClr val="FFFFFF"/>
                </a:solidFill>
                <a:latin typeface="Calibri" pitchFamily="34" charset="0"/>
              </a:rPr>
              <a:t>William Henry Harrison #9 </a:t>
            </a:r>
          </a:p>
          <a:p>
            <a:pPr algn="ctr" eaLnBrk="1" hangingPunct="1"/>
            <a:r>
              <a:rPr lang="en-US" sz="1400" b="1">
                <a:solidFill>
                  <a:srgbClr val="FFFFFF"/>
                </a:solidFill>
                <a:latin typeface="Calibri" pitchFamily="34" charset="0"/>
              </a:rPr>
              <a:t>(1 month)</a:t>
            </a:r>
          </a:p>
        </p:txBody>
      </p:sp>
      <p:sp>
        <p:nvSpPr>
          <p:cNvPr id="67" name="TextBox 66"/>
          <p:cNvSpPr txBox="1">
            <a:spLocks noChangeArrowheads="1"/>
          </p:cNvSpPr>
          <p:nvPr/>
        </p:nvSpPr>
        <p:spPr bwMode="auto">
          <a:xfrm>
            <a:off x="5334000" y="1243013"/>
            <a:ext cx="25908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FFFFFF"/>
                </a:solidFill>
                <a:latin typeface="Calibri" pitchFamily="34" charset="0"/>
              </a:rPr>
              <a:t>-68 years old</a:t>
            </a:r>
          </a:p>
          <a:p>
            <a:pPr eaLnBrk="1" hangingPunct="1"/>
            <a:r>
              <a:rPr lang="en-US" sz="1400" b="1">
                <a:solidFill>
                  <a:srgbClr val="FFFFFF"/>
                </a:solidFill>
                <a:latin typeface="Calibri" pitchFamily="34" charset="0"/>
              </a:rPr>
              <a:t>-on a cold and wet day, gave longest (2hrs.) inaugural address</a:t>
            </a:r>
          </a:p>
          <a:p>
            <a:pPr eaLnBrk="1" hangingPunct="1"/>
            <a:r>
              <a:rPr lang="en-US" sz="1400" b="1">
                <a:solidFill>
                  <a:srgbClr val="FFFFFF"/>
                </a:solidFill>
                <a:latin typeface="Calibri" pitchFamily="34" charset="0"/>
              </a:rPr>
              <a:t>without a coat or hat</a:t>
            </a:r>
          </a:p>
          <a:p>
            <a:pPr eaLnBrk="1" hangingPunct="1"/>
            <a:r>
              <a:rPr lang="en-US" sz="1400" b="1">
                <a:solidFill>
                  <a:srgbClr val="FFFFFF"/>
                </a:solidFill>
                <a:latin typeface="Calibri" pitchFamily="34" charset="0"/>
              </a:rPr>
              <a:t>-afterwards rode in parade</a:t>
            </a:r>
          </a:p>
          <a:p>
            <a:pPr eaLnBrk="1" hangingPunct="1"/>
            <a:r>
              <a:rPr lang="en-US" sz="1400" b="1">
                <a:solidFill>
                  <a:srgbClr val="FFFFFF"/>
                </a:solidFill>
                <a:latin typeface="Calibri" pitchFamily="34" charset="0"/>
              </a:rPr>
              <a:t>-developed pneumonia </a:t>
            </a:r>
          </a:p>
          <a:p>
            <a:pPr eaLnBrk="1" hangingPunct="1"/>
            <a:r>
              <a:rPr lang="en-US" sz="1400" b="1">
                <a:solidFill>
                  <a:srgbClr val="FFFFFF"/>
                </a:solidFill>
                <a:latin typeface="Calibri" pitchFamily="34" charset="0"/>
              </a:rPr>
              <a:t>-died one month later</a:t>
            </a:r>
          </a:p>
        </p:txBody>
      </p:sp>
      <p:pic>
        <p:nvPicPr>
          <p:cNvPr id="46097" name="Picture 68" descr="presidential-seal.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228600"/>
            <a:ext cx="11652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1219200" y="2655888"/>
            <a:ext cx="2590800" cy="738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FFFF00"/>
                </a:solidFill>
                <a:latin typeface="Calibri" pitchFamily="34" charset="0"/>
              </a:rPr>
              <a:t>Andrew Johnson #16</a:t>
            </a:r>
          </a:p>
          <a:p>
            <a:pPr eaLnBrk="1" hangingPunct="1"/>
            <a:r>
              <a:rPr lang="en-US" sz="1400" b="1">
                <a:solidFill>
                  <a:srgbClr val="FFFF00"/>
                </a:solidFill>
                <a:latin typeface="Calibri" pitchFamily="34" charset="0"/>
              </a:rPr>
              <a:t>Impeached 1868</a:t>
            </a:r>
          </a:p>
          <a:p>
            <a:pPr eaLnBrk="1" hangingPunct="1"/>
            <a:r>
              <a:rPr lang="en-US" sz="1400" b="1">
                <a:solidFill>
                  <a:srgbClr val="FFFF00"/>
                </a:solidFill>
                <a:latin typeface="Calibri" pitchFamily="34" charset="0"/>
              </a:rPr>
              <a:t>Acquitted by one vote!</a:t>
            </a:r>
          </a:p>
        </p:txBody>
      </p:sp>
      <p:sp>
        <p:nvSpPr>
          <p:cNvPr id="23" name="TextBox 22"/>
          <p:cNvSpPr txBox="1">
            <a:spLocks noChangeArrowheads="1"/>
          </p:cNvSpPr>
          <p:nvPr/>
        </p:nvSpPr>
        <p:spPr bwMode="auto">
          <a:xfrm>
            <a:off x="1447800" y="3505200"/>
            <a:ext cx="1600200"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FFFF00"/>
                </a:solidFill>
                <a:latin typeface="Calibri" pitchFamily="34" charset="0"/>
              </a:rPr>
              <a:t>Bill Clinton #42</a:t>
            </a:r>
          </a:p>
          <a:p>
            <a:pPr eaLnBrk="1" hangingPunct="1"/>
            <a:r>
              <a:rPr lang="en-US" sz="1400" b="1">
                <a:solidFill>
                  <a:srgbClr val="FFFF00"/>
                </a:solidFill>
                <a:latin typeface="Calibri" pitchFamily="34" charset="0"/>
              </a:rPr>
              <a:t>Impeached -1998 - acquitted</a:t>
            </a:r>
          </a:p>
        </p:txBody>
      </p:sp>
      <p:sp>
        <p:nvSpPr>
          <p:cNvPr id="24" name="TextBox 23"/>
          <p:cNvSpPr txBox="1">
            <a:spLocks noChangeArrowheads="1"/>
          </p:cNvSpPr>
          <p:nvPr/>
        </p:nvSpPr>
        <p:spPr bwMode="auto">
          <a:xfrm>
            <a:off x="242888" y="598488"/>
            <a:ext cx="2449512"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r>
              <a:rPr lang="en-US" sz="2000" b="1" u="sng">
                <a:solidFill>
                  <a:srgbClr val="FF0000"/>
                </a:solidFill>
                <a:latin typeface="Calibri" pitchFamily="34" charset="0"/>
              </a:rPr>
              <a:t>Longest Serving</a:t>
            </a:r>
            <a:r>
              <a:rPr lang="en-US" sz="2000" b="1">
                <a:solidFill>
                  <a:srgbClr val="FF0000"/>
                </a:solidFill>
                <a:latin typeface="Calibri" pitchFamily="34" charset="0"/>
              </a:rPr>
              <a:t>: </a:t>
            </a:r>
          </a:p>
          <a:p>
            <a:pPr algn="ctr" eaLnBrk="1" hangingPunct="1"/>
            <a:r>
              <a:rPr lang="en-US" sz="1400" b="1">
                <a:solidFill>
                  <a:srgbClr val="FFFFFF"/>
                </a:solidFill>
                <a:latin typeface="Calibri" pitchFamily="34" charset="0"/>
              </a:rPr>
              <a:t>Franklin Roosevelt  #32</a:t>
            </a:r>
          </a:p>
          <a:p>
            <a:pPr algn="ctr" eaLnBrk="1" hangingPunct="1"/>
            <a:r>
              <a:rPr lang="en-US" sz="1400" b="1">
                <a:solidFill>
                  <a:srgbClr val="FFFFFF"/>
                </a:solidFill>
                <a:latin typeface="Calibri" pitchFamily="34" charset="0"/>
              </a:rPr>
              <a:t>1932-1944</a:t>
            </a:r>
          </a:p>
        </p:txBody>
      </p:sp>
      <p:pic>
        <p:nvPicPr>
          <p:cNvPr id="28" name="Picture 27" descr="William Henry  Harrison.jpg"/>
          <p:cNvPicPr>
            <a:picLocks noChangeAspect="1"/>
          </p:cNvPicPr>
          <p:nvPr/>
        </p:nvPicPr>
        <p:blipFill>
          <a:blip r:embed="rId5" cstate="print">
            <a:extLst/>
          </a:blip>
          <a:srcRect/>
          <a:stretch>
            <a:fillRect/>
          </a:stretch>
        </p:blipFill>
        <p:spPr bwMode="auto">
          <a:xfrm>
            <a:off x="7789068" y="342900"/>
            <a:ext cx="1338263" cy="1600200"/>
          </a:xfrm>
          <a:prstGeom prst="rect">
            <a:avLst/>
          </a:prstGeom>
          <a:ln>
            <a:noFill/>
          </a:ln>
          <a:effectLst>
            <a:softEdge rad="112500"/>
          </a:effectLst>
          <a:extLst/>
        </p:spPr>
      </p:pic>
      <p:sp>
        <p:nvSpPr>
          <p:cNvPr id="36" name="TextBox 35"/>
          <p:cNvSpPr txBox="1">
            <a:spLocks noChangeArrowheads="1"/>
          </p:cNvSpPr>
          <p:nvPr/>
        </p:nvSpPr>
        <p:spPr bwMode="auto">
          <a:xfrm>
            <a:off x="4419600" y="3279775"/>
            <a:ext cx="2895600"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2000" b="1" u="sng">
                <a:solidFill>
                  <a:srgbClr val="FF0000"/>
                </a:solidFill>
                <a:latin typeface="Calibri" pitchFamily="34" charset="0"/>
              </a:rPr>
              <a:t>Only President to Resign</a:t>
            </a:r>
            <a:r>
              <a:rPr lang="en-US" sz="2000" b="1">
                <a:solidFill>
                  <a:srgbClr val="FF0000"/>
                </a:solidFill>
                <a:latin typeface="Calibri" pitchFamily="34" charset="0"/>
              </a:rPr>
              <a:t>:</a:t>
            </a:r>
          </a:p>
          <a:p>
            <a:pPr algn="ctr" eaLnBrk="1" hangingPunct="1"/>
            <a:r>
              <a:rPr lang="en-US" sz="2000" b="1">
                <a:solidFill>
                  <a:srgbClr val="FF0000"/>
                </a:solidFill>
                <a:latin typeface="Calibri" pitchFamily="34" charset="0"/>
              </a:rPr>
              <a:t> </a:t>
            </a:r>
            <a:r>
              <a:rPr lang="en-US" sz="1400" b="1">
                <a:solidFill>
                  <a:srgbClr val="FFFFFF"/>
                </a:solidFill>
                <a:latin typeface="Calibri" pitchFamily="34" charset="0"/>
              </a:rPr>
              <a:t>Richard Nixon #37  (1974)</a:t>
            </a:r>
          </a:p>
        </p:txBody>
      </p:sp>
      <p:pic>
        <p:nvPicPr>
          <p:cNvPr id="5134" name="Picture 39" descr="Richard_Nixon.jpg"/>
          <p:cNvPicPr>
            <a:picLocks noChangeAspect="1"/>
          </p:cNvPicPr>
          <p:nvPr/>
        </p:nvPicPr>
        <p:blipFill>
          <a:blip r:embed="rId6" cstate="print">
            <a:extLst/>
          </a:blip>
          <a:srcRect/>
          <a:stretch>
            <a:fillRect/>
          </a:stretch>
        </p:blipFill>
        <p:spPr bwMode="auto">
          <a:xfrm>
            <a:off x="7278893" y="2956104"/>
            <a:ext cx="1484107" cy="1787113"/>
          </a:xfrm>
          <a:prstGeom prst="rect">
            <a:avLst/>
          </a:prstGeom>
          <a:ln>
            <a:noFill/>
          </a:ln>
          <a:effectLst>
            <a:softEdge rad="112500"/>
          </a:effectLst>
          <a:extLst/>
        </p:spPr>
      </p:pic>
      <p:sp>
        <p:nvSpPr>
          <p:cNvPr id="2" name="Slide Number Placeholder 1"/>
          <p:cNvSpPr>
            <a:spLocks noGrp="1"/>
          </p:cNvSpPr>
          <p:nvPr>
            <p:ph type="sldNum" sz="quarter" idx="12"/>
          </p:nvPr>
        </p:nvSpPr>
        <p:spPr/>
        <p:txBody>
          <a:bodyPr/>
          <a:lstStyle/>
          <a:p>
            <a:pPr>
              <a:defRPr/>
            </a:pPr>
            <a:fld id="{BC964D19-1B55-4F0E-B2A7-907301BE90CB}" type="slidenum">
              <a:rPr lang="en-US" smtClean="0">
                <a:solidFill>
                  <a:srgbClr val="FFFF00"/>
                </a:solidFill>
              </a:rPr>
              <a:pPr>
                <a:defRPr/>
              </a:pPr>
              <a:t>28</a:t>
            </a:fld>
            <a:endParaRPr lang="en-US" dirty="0">
              <a:solidFill>
                <a:srgbClr val="FFFF00"/>
              </a:solidFill>
            </a:endParaRPr>
          </a:p>
        </p:txBody>
      </p:sp>
      <p:pic>
        <p:nvPicPr>
          <p:cNvPr id="80898" name="Picture 2" descr="http://upload.wikimedia.org/wikipedia/commons/thumb/e/e6/Andrew_Johnson_photo_portrait_head_and_shoulders%2C_c1870-1880-Edit1.jpg/245px-Andrew_Johnson_photo_portrait_head_and_shoulders%2C_c1870-1880-Edit1.jpg">
            <a:hlinkClick r:id="rId7" tooltip="Andrew Johnson"/>
          </p:cNvPr>
          <p:cNvPicPr>
            <a:picLocks noChangeAspect="1" noChangeArrowheads="1"/>
          </p:cNvPicPr>
          <p:nvPr/>
        </p:nvPicPr>
        <p:blipFill rotWithShape="1">
          <a:blip r:embed="rId8" cstate="print">
            <a:extLst/>
          </a:blip>
          <a:srcRect l="18252" r="10237" b="31247"/>
          <a:stretch/>
        </p:blipFill>
        <p:spPr bwMode="auto">
          <a:xfrm>
            <a:off x="217395" y="2655684"/>
            <a:ext cx="1078005" cy="1332534"/>
          </a:xfrm>
          <a:prstGeom prst="rect">
            <a:avLst/>
          </a:prstGeom>
          <a:ln>
            <a:noFill/>
          </a:ln>
          <a:effectLst>
            <a:softEdge rad="112500"/>
          </a:effectLst>
          <a:extLst/>
        </p:spPr>
      </p:pic>
      <p:pic>
        <p:nvPicPr>
          <p:cNvPr id="80903" name="Picture 7" descr="http://www.worldnewsheardnow.com/wp-content/uploads/2010/09/Bill-Clinton.jpg"/>
          <p:cNvPicPr>
            <a:picLocks noChangeAspect="1" noChangeArrowheads="1"/>
          </p:cNvPicPr>
          <p:nvPr/>
        </p:nvPicPr>
        <p:blipFill>
          <a:blip r:embed="rId9" cstate="print">
            <a:extLst/>
          </a:blip>
          <a:srcRect/>
          <a:stretch>
            <a:fillRect/>
          </a:stretch>
        </p:blipFill>
        <p:spPr bwMode="auto">
          <a:xfrm>
            <a:off x="2971800" y="2895600"/>
            <a:ext cx="1557812" cy="1574429"/>
          </a:xfrm>
          <a:prstGeom prst="rect">
            <a:avLst/>
          </a:prstGeom>
          <a:ln>
            <a:noFill/>
          </a:ln>
          <a:effectLst>
            <a:softEdge rad="112500"/>
          </a:effectLst>
          <a:extLst/>
        </p:spPr>
      </p:pic>
      <p:sp>
        <p:nvSpPr>
          <p:cNvPr id="29" name="TextBox 28"/>
          <p:cNvSpPr txBox="1">
            <a:spLocks noChangeArrowheads="1"/>
          </p:cNvSpPr>
          <p:nvPr/>
        </p:nvSpPr>
        <p:spPr bwMode="auto">
          <a:xfrm>
            <a:off x="369888" y="2187575"/>
            <a:ext cx="3884612"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2000" b="1" u="sng">
                <a:solidFill>
                  <a:srgbClr val="FF0000"/>
                </a:solidFill>
                <a:latin typeface="Calibri" pitchFamily="34" charset="0"/>
              </a:rPr>
              <a:t>Only Presidents to be Impeached</a:t>
            </a:r>
            <a:r>
              <a:rPr lang="en-US" sz="2000" b="1">
                <a:solidFill>
                  <a:srgbClr val="FF0000"/>
                </a:solidFill>
                <a:latin typeface="Calibri"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6097"/>
                                        </p:tgtEl>
                                        <p:attrNameLst>
                                          <p:attrName>style.visibility</p:attrName>
                                        </p:attrNameLst>
                                      </p:cBhvr>
                                      <p:to>
                                        <p:strVal val="visible"/>
                                      </p:to>
                                    </p:set>
                                    <p:animEffect transition="in" filter="fade">
                                      <p:cBhvr>
                                        <p:cTn id="7" dur="2000"/>
                                        <p:tgtEl>
                                          <p:spTgt spid="460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3000"/>
                                        <p:tgtEl>
                                          <p:spTgt spid="2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0900"/>
                                        </p:tgtEl>
                                        <p:attrNameLst>
                                          <p:attrName>style.visibility</p:attrName>
                                        </p:attrNameLst>
                                      </p:cBhvr>
                                      <p:to>
                                        <p:strVal val="visible"/>
                                      </p:to>
                                    </p:set>
                                    <p:animEffect transition="in" filter="fade">
                                      <p:cBhvr>
                                        <p:cTn id="17" dur="3000"/>
                                        <p:tgtEl>
                                          <p:spTgt spid="809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1" end="1"/>
                                            </p:txEl>
                                          </p:spTgt>
                                        </p:tgtEl>
                                        <p:attrNameLst>
                                          <p:attrName>style.visibility</p:attrName>
                                        </p:attrNameLst>
                                      </p:cBhvr>
                                      <p:to>
                                        <p:strVal val="visible"/>
                                      </p:to>
                                    </p:set>
                                    <p:animEffect transition="in" filter="fade">
                                      <p:cBhvr>
                                        <p:cTn id="22" dur="3000"/>
                                        <p:tgtEl>
                                          <p:spTgt spid="24">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animEffect transition="in" filter="fade">
                                      <p:cBhvr>
                                        <p:cTn id="25" dur="3000"/>
                                        <p:tgtEl>
                                          <p:spTgt spid="24">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43">
                                            <p:txEl>
                                              <p:pRg st="0" end="0"/>
                                            </p:txEl>
                                          </p:spTgt>
                                        </p:tgtEl>
                                        <p:attrNameLst>
                                          <p:attrName>style.visibility</p:attrName>
                                        </p:attrNameLst>
                                      </p:cBhvr>
                                      <p:to>
                                        <p:strVal val="visible"/>
                                      </p:to>
                                    </p:set>
                                    <p:animEffect transition="in" filter="fade">
                                      <p:cBhvr>
                                        <p:cTn id="30" dur="3000"/>
                                        <p:tgtEl>
                                          <p:spTgt spid="43">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3000"/>
                                        <p:tgtEl>
                                          <p:spTgt spid="2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43">
                                            <p:txEl>
                                              <p:pRg st="1" end="1"/>
                                            </p:txEl>
                                          </p:spTgt>
                                        </p:tgtEl>
                                        <p:attrNameLst>
                                          <p:attrName>style.visibility</p:attrName>
                                        </p:attrNameLst>
                                      </p:cBhvr>
                                      <p:to>
                                        <p:strVal val="visible"/>
                                      </p:to>
                                    </p:set>
                                    <p:animEffect transition="in" filter="fade">
                                      <p:cBhvr>
                                        <p:cTn id="40" dur="2000"/>
                                        <p:tgtEl>
                                          <p:spTgt spid="43">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2000"/>
                                        <p:tgtEl>
                                          <p:spTgt spid="43">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67">
                                            <p:txEl>
                                              <p:pRg st="0" end="0"/>
                                            </p:txEl>
                                          </p:spTgt>
                                        </p:tgtEl>
                                        <p:attrNameLst>
                                          <p:attrName>style.visibility</p:attrName>
                                        </p:attrNameLst>
                                      </p:cBhvr>
                                      <p:to>
                                        <p:strVal val="visible"/>
                                      </p:to>
                                    </p:set>
                                    <p:animEffect transition="in" filter="fade">
                                      <p:cBhvr>
                                        <p:cTn id="50" dur="2000"/>
                                        <p:tgtEl>
                                          <p:spTgt spid="67">
                                            <p:txEl>
                                              <p:pRg st="0" end="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67">
                                            <p:txEl>
                                              <p:pRg st="1" end="1"/>
                                            </p:txEl>
                                          </p:spTgt>
                                        </p:tgtEl>
                                        <p:attrNameLst>
                                          <p:attrName>style.visibility</p:attrName>
                                        </p:attrNameLst>
                                      </p:cBhvr>
                                      <p:to>
                                        <p:strVal val="visible"/>
                                      </p:to>
                                    </p:set>
                                    <p:animEffect transition="in" filter="fade">
                                      <p:cBhvr>
                                        <p:cTn id="55" dur="2000"/>
                                        <p:tgtEl>
                                          <p:spTgt spid="67">
                                            <p:txEl>
                                              <p:pRg st="1" end="1"/>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67">
                                            <p:txEl>
                                              <p:pRg st="2" end="2"/>
                                            </p:txEl>
                                          </p:spTgt>
                                        </p:tgtEl>
                                        <p:attrNameLst>
                                          <p:attrName>style.visibility</p:attrName>
                                        </p:attrNameLst>
                                      </p:cBhvr>
                                      <p:to>
                                        <p:strVal val="visible"/>
                                      </p:to>
                                    </p:set>
                                    <p:animEffect transition="in" filter="fade">
                                      <p:cBhvr>
                                        <p:cTn id="58" dur="2000"/>
                                        <p:tgtEl>
                                          <p:spTgt spid="67">
                                            <p:txEl>
                                              <p:pRg st="2" end="2"/>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67">
                                            <p:txEl>
                                              <p:pRg st="3" end="3"/>
                                            </p:txEl>
                                          </p:spTgt>
                                        </p:tgtEl>
                                        <p:attrNameLst>
                                          <p:attrName>style.visibility</p:attrName>
                                        </p:attrNameLst>
                                      </p:cBhvr>
                                      <p:to>
                                        <p:strVal val="visible"/>
                                      </p:to>
                                    </p:set>
                                    <p:animEffect transition="in" filter="fade">
                                      <p:cBhvr>
                                        <p:cTn id="63" dur="2000"/>
                                        <p:tgtEl>
                                          <p:spTgt spid="67">
                                            <p:txEl>
                                              <p:pRg st="3" end="3"/>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67">
                                            <p:txEl>
                                              <p:pRg st="4" end="4"/>
                                            </p:txEl>
                                          </p:spTgt>
                                        </p:tgtEl>
                                        <p:attrNameLst>
                                          <p:attrName>style.visibility</p:attrName>
                                        </p:attrNameLst>
                                      </p:cBhvr>
                                      <p:to>
                                        <p:strVal val="visible"/>
                                      </p:to>
                                    </p:set>
                                    <p:animEffect transition="in" filter="fade">
                                      <p:cBhvr>
                                        <p:cTn id="68" dur="2000"/>
                                        <p:tgtEl>
                                          <p:spTgt spid="67">
                                            <p:txEl>
                                              <p:pRg st="4" end="4"/>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67">
                                            <p:txEl>
                                              <p:pRg st="5" end="5"/>
                                            </p:txEl>
                                          </p:spTgt>
                                        </p:tgtEl>
                                        <p:attrNameLst>
                                          <p:attrName>style.visibility</p:attrName>
                                        </p:attrNameLst>
                                      </p:cBhvr>
                                      <p:to>
                                        <p:strVal val="visible"/>
                                      </p:to>
                                    </p:set>
                                    <p:animEffect transition="in" filter="fade">
                                      <p:cBhvr>
                                        <p:cTn id="73" dur="3000"/>
                                        <p:tgtEl>
                                          <p:spTgt spid="67">
                                            <p:txEl>
                                              <p:pRg st="5" end="5"/>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3000"/>
                                        <p:tgtEl>
                                          <p:spTgt spid="29"/>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nodeType="clickEffect">
                                  <p:stCondLst>
                                    <p:cond delay="0"/>
                                  </p:stCondLst>
                                  <p:childTnLst>
                                    <p:set>
                                      <p:cBhvr>
                                        <p:cTn id="82" dur="1" fill="hold">
                                          <p:stCondLst>
                                            <p:cond delay="0"/>
                                          </p:stCondLst>
                                        </p:cTn>
                                        <p:tgtEl>
                                          <p:spTgt spid="80898"/>
                                        </p:tgtEl>
                                        <p:attrNameLst>
                                          <p:attrName>style.visibility</p:attrName>
                                        </p:attrNameLst>
                                      </p:cBhvr>
                                      <p:to>
                                        <p:strVal val="visible"/>
                                      </p:to>
                                    </p:set>
                                    <p:animEffect transition="in" filter="fade">
                                      <p:cBhvr>
                                        <p:cTn id="83" dur="2000"/>
                                        <p:tgtEl>
                                          <p:spTgt spid="8089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2000"/>
                                        <p:tgtEl>
                                          <p:spTgt spid="21"/>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nodeType="clickEffect">
                                  <p:stCondLst>
                                    <p:cond delay="0"/>
                                  </p:stCondLst>
                                  <p:childTnLst>
                                    <p:set>
                                      <p:cBhvr>
                                        <p:cTn id="92" dur="1" fill="hold">
                                          <p:stCondLst>
                                            <p:cond delay="0"/>
                                          </p:stCondLst>
                                        </p:cTn>
                                        <p:tgtEl>
                                          <p:spTgt spid="80903"/>
                                        </p:tgtEl>
                                        <p:attrNameLst>
                                          <p:attrName>style.visibility</p:attrName>
                                        </p:attrNameLst>
                                      </p:cBhvr>
                                      <p:to>
                                        <p:strVal val="visible"/>
                                      </p:to>
                                    </p:set>
                                    <p:animEffect transition="in" filter="fade">
                                      <p:cBhvr>
                                        <p:cTn id="93" dur="2000"/>
                                        <p:tgtEl>
                                          <p:spTgt spid="80903"/>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nodeType="clickEffect">
                                  <p:stCondLst>
                                    <p:cond delay="0"/>
                                  </p:stCondLst>
                                  <p:childTnLst>
                                    <p:set>
                                      <p:cBhvr>
                                        <p:cTn id="97" dur="1" fill="hold">
                                          <p:stCondLst>
                                            <p:cond delay="0"/>
                                          </p:stCondLst>
                                        </p:cTn>
                                        <p:tgtEl>
                                          <p:spTgt spid="23">
                                            <p:txEl>
                                              <p:pRg st="0" end="0"/>
                                            </p:txEl>
                                          </p:spTgt>
                                        </p:tgtEl>
                                        <p:attrNameLst>
                                          <p:attrName>style.visibility</p:attrName>
                                        </p:attrNameLst>
                                      </p:cBhvr>
                                      <p:to>
                                        <p:strVal val="visible"/>
                                      </p:to>
                                    </p:set>
                                    <p:animEffect transition="in" filter="fade">
                                      <p:cBhvr>
                                        <p:cTn id="98" dur="2000"/>
                                        <p:tgtEl>
                                          <p:spTgt spid="23">
                                            <p:txEl>
                                              <p:pRg st="0" end="0"/>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presetSubtype="0" fill="hold" nodeType="clickEffect">
                                  <p:stCondLst>
                                    <p:cond delay="0"/>
                                  </p:stCondLst>
                                  <p:childTnLst>
                                    <p:set>
                                      <p:cBhvr>
                                        <p:cTn id="102" dur="1" fill="hold">
                                          <p:stCondLst>
                                            <p:cond delay="0"/>
                                          </p:stCondLst>
                                        </p:cTn>
                                        <p:tgtEl>
                                          <p:spTgt spid="23">
                                            <p:txEl>
                                              <p:pRg st="1" end="1"/>
                                            </p:txEl>
                                          </p:spTgt>
                                        </p:tgtEl>
                                        <p:attrNameLst>
                                          <p:attrName>style.visibility</p:attrName>
                                        </p:attrNameLst>
                                      </p:cBhvr>
                                      <p:to>
                                        <p:strVal val="visible"/>
                                      </p:to>
                                    </p:set>
                                    <p:animEffect transition="in" filter="fade">
                                      <p:cBhvr>
                                        <p:cTn id="103" dur="2000"/>
                                        <p:tgtEl>
                                          <p:spTgt spid="23">
                                            <p:txEl>
                                              <p:pRg st="1" end="1"/>
                                            </p:txEl>
                                          </p:spTgt>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ntr" presetSubtype="0" fill="hold" nodeType="clickEffect">
                                  <p:stCondLst>
                                    <p:cond delay="0"/>
                                  </p:stCondLst>
                                  <p:childTnLst>
                                    <p:set>
                                      <p:cBhvr>
                                        <p:cTn id="107" dur="1" fill="hold">
                                          <p:stCondLst>
                                            <p:cond delay="0"/>
                                          </p:stCondLst>
                                        </p:cTn>
                                        <p:tgtEl>
                                          <p:spTgt spid="36">
                                            <p:txEl>
                                              <p:pRg st="0" end="0"/>
                                            </p:txEl>
                                          </p:spTgt>
                                        </p:tgtEl>
                                        <p:attrNameLst>
                                          <p:attrName>style.visibility</p:attrName>
                                        </p:attrNameLst>
                                      </p:cBhvr>
                                      <p:to>
                                        <p:strVal val="visible"/>
                                      </p:to>
                                    </p:set>
                                    <p:animEffect transition="in" filter="fade">
                                      <p:cBhvr>
                                        <p:cTn id="108" dur="3000"/>
                                        <p:tgtEl>
                                          <p:spTgt spid="36">
                                            <p:txEl>
                                              <p:pRg st="0" end="0"/>
                                            </p:txEl>
                                          </p:spTgt>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0" presetClass="entr" presetSubtype="0" fill="hold" nodeType="clickEffect">
                                  <p:stCondLst>
                                    <p:cond delay="0"/>
                                  </p:stCondLst>
                                  <p:childTnLst>
                                    <p:set>
                                      <p:cBhvr>
                                        <p:cTn id="112" dur="1" fill="hold">
                                          <p:stCondLst>
                                            <p:cond delay="0"/>
                                          </p:stCondLst>
                                        </p:cTn>
                                        <p:tgtEl>
                                          <p:spTgt spid="5134"/>
                                        </p:tgtEl>
                                        <p:attrNameLst>
                                          <p:attrName>style.visibility</p:attrName>
                                        </p:attrNameLst>
                                      </p:cBhvr>
                                      <p:to>
                                        <p:strVal val="visible"/>
                                      </p:to>
                                    </p:set>
                                    <p:animEffect transition="in" filter="fade">
                                      <p:cBhvr>
                                        <p:cTn id="113" dur="2000"/>
                                        <p:tgtEl>
                                          <p:spTgt spid="5134"/>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0" presetClass="entr" presetSubtype="0" fill="hold" nodeType="clickEffect">
                                  <p:stCondLst>
                                    <p:cond delay="0"/>
                                  </p:stCondLst>
                                  <p:childTnLst>
                                    <p:set>
                                      <p:cBhvr>
                                        <p:cTn id="117" dur="1" fill="hold">
                                          <p:stCondLst>
                                            <p:cond delay="0"/>
                                          </p:stCondLst>
                                        </p:cTn>
                                        <p:tgtEl>
                                          <p:spTgt spid="36">
                                            <p:txEl>
                                              <p:pRg st="1" end="1"/>
                                            </p:txEl>
                                          </p:spTgt>
                                        </p:tgtEl>
                                        <p:attrNameLst>
                                          <p:attrName>style.visibility</p:attrName>
                                        </p:attrNameLst>
                                      </p:cBhvr>
                                      <p:to>
                                        <p:strVal val="visible"/>
                                      </p:to>
                                    </p:set>
                                    <p:animEffect transition="in" filter="fade">
                                      <p:cBhvr>
                                        <p:cTn id="118" dur="20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97" name="Picture 68" descr="presidential-seal.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16002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a:spLocks noChangeArrowheads="1"/>
          </p:cNvSpPr>
          <p:nvPr/>
        </p:nvSpPr>
        <p:spPr bwMode="auto">
          <a:xfrm>
            <a:off x="1981200" y="914400"/>
            <a:ext cx="55626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3600" b="1">
                <a:solidFill>
                  <a:srgbClr val="FFFF00"/>
                </a:solidFill>
                <a:latin typeface="Calibri" pitchFamily="34" charset="0"/>
              </a:rPr>
              <a:t>Presidential Assassinations</a:t>
            </a:r>
          </a:p>
        </p:txBody>
      </p:sp>
      <p:sp>
        <p:nvSpPr>
          <p:cNvPr id="2" name="Slide Number Placeholder 1"/>
          <p:cNvSpPr>
            <a:spLocks noGrp="1"/>
          </p:cNvSpPr>
          <p:nvPr>
            <p:ph type="sldNum" sz="quarter" idx="12"/>
          </p:nvPr>
        </p:nvSpPr>
        <p:spPr/>
        <p:txBody>
          <a:bodyPr/>
          <a:lstStyle/>
          <a:p>
            <a:pPr>
              <a:defRPr/>
            </a:pPr>
            <a:fld id="{365ABF1A-A868-401A-8A92-FAB388ECA73A}" type="slidenum">
              <a:rPr lang="en-US" smtClean="0">
                <a:solidFill>
                  <a:srgbClr val="FFFF00"/>
                </a:solidFill>
              </a:rPr>
              <a:pPr>
                <a:defRPr/>
              </a:pPr>
              <a:t>29</a:t>
            </a:fld>
            <a:endParaRPr lang="en-US"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6097"/>
                                        </p:tgtEl>
                                        <p:attrNameLst>
                                          <p:attrName>style.visibility</p:attrName>
                                        </p:attrNameLst>
                                      </p:cBhvr>
                                      <p:to>
                                        <p:strVal val="visible"/>
                                      </p:to>
                                    </p:set>
                                    <p:animEffect transition="in" filter="fade">
                                      <p:cBhvr>
                                        <p:cTn id="7" dur="2000"/>
                                        <p:tgtEl>
                                          <p:spTgt spid="46097"/>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3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75690" y="349812"/>
            <a:ext cx="77724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b="1" dirty="0">
                <a:solidFill>
                  <a:schemeClr val="bg1"/>
                </a:solidFill>
                <a:latin typeface="Calibri" pitchFamily="34" charset="0"/>
              </a:rPr>
              <a:t>The Preamble</a:t>
            </a:r>
          </a:p>
          <a:p>
            <a:pPr algn="ctr" eaLnBrk="1" hangingPunct="1"/>
            <a:r>
              <a:rPr lang="en-US" sz="2400" b="1" dirty="0">
                <a:solidFill>
                  <a:schemeClr val="bg1"/>
                </a:solidFill>
                <a:latin typeface="Calibri" pitchFamily="34" charset="0"/>
              </a:rPr>
              <a:t>to the</a:t>
            </a:r>
          </a:p>
          <a:p>
            <a:pPr algn="ctr" eaLnBrk="1" hangingPunct="1"/>
            <a:r>
              <a:rPr lang="en-US" sz="2400" b="1" dirty="0">
                <a:solidFill>
                  <a:schemeClr val="bg1"/>
                </a:solidFill>
                <a:latin typeface="Calibri" pitchFamily="34" charset="0"/>
              </a:rPr>
              <a:t>United States Constitution:</a:t>
            </a:r>
          </a:p>
          <a:p>
            <a:pPr algn="ctr" eaLnBrk="1" hangingPunct="1"/>
            <a:r>
              <a:rPr lang="en-US" sz="2400" b="1" dirty="0">
                <a:solidFill>
                  <a:schemeClr val="bg1"/>
                </a:solidFill>
                <a:latin typeface="Calibri" pitchFamily="34" charset="0"/>
              </a:rPr>
              <a:t>We, the people of the United States, in Order to form a more perfect Union, establish Justice, insure domestic Tranquility, provide for the common </a:t>
            </a:r>
            <a:r>
              <a:rPr lang="en-US" sz="2400" b="1" dirty="0" err="1">
                <a:solidFill>
                  <a:schemeClr val="bg1"/>
                </a:solidFill>
                <a:latin typeface="Calibri" pitchFamily="34" charset="0"/>
              </a:rPr>
              <a:t>defence</a:t>
            </a:r>
            <a:r>
              <a:rPr lang="en-US" sz="2400" b="1" dirty="0">
                <a:solidFill>
                  <a:schemeClr val="bg1"/>
                </a:solidFill>
                <a:latin typeface="Calibri" pitchFamily="34" charset="0"/>
              </a:rPr>
              <a:t>, promote the general Welfare, and secure the Blessings of Liberty to ourselves and our Posterity, do ordain and establish this Constitution for the United States of America.</a:t>
            </a:r>
          </a:p>
        </p:txBody>
      </p:sp>
      <p:pic>
        <p:nvPicPr>
          <p:cNvPr id="3077" name="Picture 5" descr="us_constitution_flag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52400"/>
            <a:ext cx="1600200" cy="126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01870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3000"/>
                                        <p:tgtEl>
                                          <p:spTgt spid="3077"/>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074">
                                            <p:txEl>
                                              <p:pRg st="0" end="0"/>
                                            </p:txEl>
                                          </p:spTgt>
                                        </p:tgtEl>
                                        <p:attrNameLst>
                                          <p:attrName>style.visibility</p:attrName>
                                        </p:attrNameLst>
                                      </p:cBhvr>
                                      <p:to>
                                        <p:strVal val="visible"/>
                                      </p:to>
                                    </p:set>
                                    <p:animEffect transition="in" filter="fade">
                                      <p:cBhvr>
                                        <p:cTn id="11" dur="3000"/>
                                        <p:tgtEl>
                                          <p:spTgt spid="3074">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074">
                                            <p:txEl>
                                              <p:pRg st="1" end="1"/>
                                            </p:txEl>
                                          </p:spTgt>
                                        </p:tgtEl>
                                        <p:attrNameLst>
                                          <p:attrName>style.visibility</p:attrName>
                                        </p:attrNameLst>
                                      </p:cBhvr>
                                      <p:to>
                                        <p:strVal val="visible"/>
                                      </p:to>
                                    </p:set>
                                    <p:animEffect transition="in" filter="fade">
                                      <p:cBhvr>
                                        <p:cTn id="14" dur="500"/>
                                        <p:tgtEl>
                                          <p:spTgt spid="3074">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074">
                                            <p:txEl>
                                              <p:pRg st="2" end="2"/>
                                            </p:txEl>
                                          </p:spTgt>
                                        </p:tgtEl>
                                        <p:attrNameLst>
                                          <p:attrName>style.visibility</p:attrName>
                                        </p:attrNameLst>
                                      </p:cBhvr>
                                      <p:to>
                                        <p:strVal val="visible"/>
                                      </p:to>
                                    </p:set>
                                    <p:animEffect transition="in" filter="fade">
                                      <p:cBhvr>
                                        <p:cTn id="17" dur="500"/>
                                        <p:tgtEl>
                                          <p:spTgt spid="30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4">
                                            <p:txEl>
                                              <p:pRg st="3" end="3"/>
                                            </p:txEl>
                                          </p:spTgt>
                                        </p:tgtEl>
                                        <p:attrNameLst>
                                          <p:attrName>style.visibility</p:attrName>
                                        </p:attrNameLst>
                                      </p:cBhvr>
                                      <p:to>
                                        <p:strVal val="visible"/>
                                      </p:to>
                                    </p:set>
                                    <p:animEffect transition="in" filter="fade">
                                      <p:cBhvr>
                                        <p:cTn id="22" dur="1250"/>
                                        <p:tgtEl>
                                          <p:spTgt spid="30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a:spLocks noChangeArrowheads="1"/>
          </p:cNvSpPr>
          <p:nvPr/>
        </p:nvSpPr>
        <p:spPr bwMode="auto">
          <a:xfrm>
            <a:off x="228600" y="1828800"/>
            <a:ext cx="2590800" cy="1446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r>
              <a:rPr lang="en-US" sz="1800" b="1" u="sng">
                <a:solidFill>
                  <a:srgbClr val="FF0000"/>
                </a:solidFill>
                <a:latin typeface="Calibri" pitchFamily="34" charset="0"/>
              </a:rPr>
              <a:t>Abraham Lincoln</a:t>
            </a:r>
            <a:r>
              <a:rPr lang="en-US" sz="1800" b="1">
                <a:solidFill>
                  <a:srgbClr val="FF0000"/>
                </a:solidFill>
                <a:latin typeface="Calibri" pitchFamily="34" charset="0"/>
              </a:rPr>
              <a:t> </a:t>
            </a:r>
            <a:r>
              <a:rPr lang="en-US" sz="1400" b="1">
                <a:solidFill>
                  <a:srgbClr val="FF0000"/>
                </a:solidFill>
                <a:latin typeface="Calibri" pitchFamily="34" charset="0"/>
              </a:rPr>
              <a:t>#16</a:t>
            </a:r>
          </a:p>
          <a:p>
            <a:pPr algn="ctr" eaLnBrk="1" hangingPunct="1"/>
            <a:r>
              <a:rPr lang="en-US" sz="1400" b="1">
                <a:solidFill>
                  <a:srgbClr val="FF0000"/>
                </a:solidFill>
                <a:latin typeface="Calibri" pitchFamily="34" charset="0"/>
              </a:rPr>
              <a:t>April 15, 1865</a:t>
            </a:r>
          </a:p>
          <a:p>
            <a:pPr eaLnBrk="1" hangingPunct="1"/>
            <a:r>
              <a:rPr lang="en-US" sz="1400" b="1">
                <a:solidFill>
                  <a:srgbClr val="FFFFFF"/>
                </a:solidFill>
                <a:latin typeface="Calibri" pitchFamily="34" charset="0"/>
              </a:rPr>
              <a:t>was assassinated by John Wilkes Booth, a Southern sympathizer, angry at the defeat of the South in the Civil War.</a:t>
            </a:r>
          </a:p>
        </p:txBody>
      </p:sp>
      <p:pic>
        <p:nvPicPr>
          <p:cNvPr id="11267" name="Picture 68" descr="presidential-seal.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40513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Lincoln.jpg"/>
          <p:cNvPicPr>
            <a:picLocks noChangeAspect="1"/>
          </p:cNvPicPr>
          <p:nvPr/>
        </p:nvPicPr>
        <p:blipFill rotWithShape="1">
          <a:blip r:embed="rId3" cstate="print">
            <a:extLst/>
          </a:blip>
          <a:srcRect l="12086" r="24192" b="21658"/>
          <a:stretch/>
        </p:blipFill>
        <p:spPr bwMode="auto">
          <a:xfrm>
            <a:off x="990600" y="304800"/>
            <a:ext cx="943390" cy="1524000"/>
          </a:xfrm>
          <a:prstGeom prst="ellipse">
            <a:avLst/>
          </a:prstGeom>
          <a:ln>
            <a:noFill/>
          </a:ln>
          <a:effectLst>
            <a:outerShdw blurRad="292100" dist="139700" dir="2700000" algn="tl" rotWithShape="0">
              <a:srgbClr val="333333">
                <a:alpha val="65000"/>
              </a:srgbClr>
            </a:outerShdw>
          </a:effectLst>
          <a:extLst/>
        </p:spPr>
      </p:pic>
      <p:sp>
        <p:nvSpPr>
          <p:cNvPr id="2" name="Slide Number Placeholder 1"/>
          <p:cNvSpPr>
            <a:spLocks noGrp="1"/>
          </p:cNvSpPr>
          <p:nvPr>
            <p:ph type="sldNum" sz="quarter" idx="12"/>
          </p:nvPr>
        </p:nvSpPr>
        <p:spPr/>
        <p:txBody>
          <a:bodyPr/>
          <a:lstStyle/>
          <a:p>
            <a:pPr>
              <a:defRPr/>
            </a:pPr>
            <a:fld id="{5F9C7E71-4C1F-44DD-BADD-58D0EBC3EC6B}" type="slidenum">
              <a:rPr lang="en-US" smtClean="0">
                <a:solidFill>
                  <a:srgbClr val="FFFF00"/>
                </a:solidFill>
              </a:rPr>
              <a:pPr>
                <a:defRPr/>
              </a:pPr>
              <a:t>30</a:t>
            </a:fld>
            <a:endParaRPr lang="en-US" dirty="0">
              <a:solidFill>
                <a:srgbClr val="FFFF00"/>
              </a:solidFill>
            </a:endParaRPr>
          </a:p>
        </p:txBody>
      </p:sp>
      <p:pic>
        <p:nvPicPr>
          <p:cNvPr id="79876" name="Picture 4" descr="Lincoln Assassination"/>
          <p:cNvPicPr>
            <a:picLocks noChangeAspect="1" noChangeArrowheads="1"/>
          </p:cNvPicPr>
          <p:nvPr/>
        </p:nvPicPr>
        <p:blipFill>
          <a:blip r:embed="rId4" cstate="print"/>
          <a:srcRect/>
          <a:stretch>
            <a:fillRect/>
          </a:stretch>
        </p:blipFill>
        <p:spPr bwMode="auto">
          <a:xfrm>
            <a:off x="2895600" y="381000"/>
            <a:ext cx="2362200" cy="2213719"/>
          </a:xfrm>
          <a:prstGeom prst="rect">
            <a:avLst/>
          </a:prstGeom>
          <a:ln>
            <a:noFill/>
          </a:ln>
          <a:effectLst>
            <a:softEdge rad="112500"/>
          </a:effectLst>
        </p:spPr>
      </p:pic>
      <p:pic>
        <p:nvPicPr>
          <p:cNvPr id="79878" name="Picture 6" descr="http://lisawallerrogers.files.wordpress.com/2009/06/booth-john-wilkes.jpg"/>
          <p:cNvPicPr>
            <a:picLocks noChangeAspect="1" noChangeArrowheads="1"/>
          </p:cNvPicPr>
          <p:nvPr/>
        </p:nvPicPr>
        <p:blipFill>
          <a:blip r:embed="rId5" cstate="print"/>
          <a:srcRect/>
          <a:stretch>
            <a:fillRect/>
          </a:stretch>
        </p:blipFill>
        <p:spPr bwMode="auto">
          <a:xfrm>
            <a:off x="7696200" y="609600"/>
            <a:ext cx="1143000" cy="1680634"/>
          </a:xfrm>
          <a:prstGeom prst="ellipse">
            <a:avLst/>
          </a:prstGeom>
          <a:noFill/>
        </p:spPr>
      </p:pic>
      <p:sp>
        <p:nvSpPr>
          <p:cNvPr id="16" name="TextBox 15"/>
          <p:cNvSpPr txBox="1">
            <a:spLocks noChangeArrowheads="1"/>
          </p:cNvSpPr>
          <p:nvPr/>
        </p:nvSpPr>
        <p:spPr bwMode="auto">
          <a:xfrm>
            <a:off x="5334000" y="762000"/>
            <a:ext cx="2362200"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FF0000"/>
                </a:solidFill>
                <a:latin typeface="Calibri" pitchFamily="34" charset="0"/>
              </a:rPr>
              <a:t>Booth escaped, but was shot to death twelve days later, as Federal troops surrounded the farm at which he was hiding, some fifty miles south of Washington.</a:t>
            </a:r>
          </a:p>
        </p:txBody>
      </p:sp>
      <p:sp>
        <p:nvSpPr>
          <p:cNvPr id="17" name="TextBox 16"/>
          <p:cNvSpPr txBox="1">
            <a:spLocks noChangeArrowheads="1"/>
          </p:cNvSpPr>
          <p:nvPr/>
        </p:nvSpPr>
        <p:spPr bwMode="auto">
          <a:xfrm>
            <a:off x="6400800" y="2551113"/>
            <a:ext cx="2590800"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FFFFFF"/>
                </a:solidFill>
                <a:latin typeface="Calibri" pitchFamily="34" charset="0"/>
              </a:rPr>
              <a:t>Eight  other conspirators were captured and convicted.  Four were sentenced to prison and the rest  were hanged, including Mary Surratt, the first woman hanged by the U.S. government. </a:t>
            </a:r>
          </a:p>
        </p:txBody>
      </p:sp>
      <p:pic>
        <p:nvPicPr>
          <p:cNvPr id="10251" name="Picture 8" descr="File:Execution Lincoln assassins.jpg">
            <a:hlinkClick r:id="rId6"/>
          </p:cNvPr>
          <p:cNvPicPr>
            <a:picLocks noChangeAspect="1" noChangeArrowheads="1"/>
          </p:cNvPicPr>
          <p:nvPr/>
        </p:nvPicPr>
        <p:blipFill>
          <a:blip r:embed="rId7" cstate="print"/>
          <a:srcRect l="13026" t="18668" r="2307" b="20000"/>
          <a:stretch>
            <a:fillRect/>
          </a:stretch>
        </p:blipFill>
        <p:spPr bwMode="auto">
          <a:xfrm>
            <a:off x="1828800" y="3048000"/>
            <a:ext cx="4572000" cy="2695575"/>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0"/>
                                        <p:tgtEl>
                                          <p:spTgt spid="20"/>
                                        </p:tgtEl>
                                      </p:cBhvr>
                                    </p:animEffect>
                                  </p:childTnLst>
                                </p:cTn>
                              </p:par>
                            </p:childTnLst>
                          </p:cTn>
                        </p:par>
                        <p:par>
                          <p:cTn id="8" fill="hold" nodeType="afterGroup">
                            <p:stCondLst>
                              <p:cond delay="5000"/>
                            </p:stCondLst>
                            <p:childTnLst>
                              <p:par>
                                <p:cTn id="9" presetID="10" presetClass="entr" presetSubtype="0" fill="hold" nodeType="after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fade">
                                      <p:cBhvr>
                                        <p:cTn id="11" dur="2000"/>
                                        <p:tgtEl>
                                          <p:spTgt spid="30">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0">
                                            <p:txEl>
                                              <p:pRg st="1" end="1"/>
                                            </p:txEl>
                                          </p:spTgt>
                                        </p:tgtEl>
                                        <p:attrNameLst>
                                          <p:attrName>style.visibility</p:attrName>
                                        </p:attrNameLst>
                                      </p:cBhvr>
                                      <p:to>
                                        <p:strVal val="visible"/>
                                      </p:to>
                                    </p:set>
                                    <p:animEffect transition="in" filter="fade">
                                      <p:cBhvr>
                                        <p:cTn id="14" dur="2000"/>
                                        <p:tgtEl>
                                          <p:spTgt spid="30">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0">
                                            <p:txEl>
                                              <p:pRg st="2" end="2"/>
                                            </p:txEl>
                                          </p:spTgt>
                                        </p:tgtEl>
                                        <p:attrNameLst>
                                          <p:attrName>style.visibility</p:attrName>
                                        </p:attrNameLst>
                                      </p:cBhvr>
                                      <p:to>
                                        <p:strVal val="visible"/>
                                      </p:to>
                                    </p:set>
                                    <p:animEffect transition="in" filter="fade">
                                      <p:cBhvr>
                                        <p:cTn id="19" dur="2000"/>
                                        <p:tgtEl>
                                          <p:spTgt spid="30">
                                            <p:txEl>
                                              <p:pRg st="2" end="2"/>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79878"/>
                                        </p:tgtEl>
                                        <p:attrNameLst>
                                          <p:attrName>style.visibility</p:attrName>
                                        </p:attrNameLst>
                                      </p:cBhvr>
                                      <p:to>
                                        <p:strVal val="visible"/>
                                      </p:to>
                                    </p:set>
                                    <p:animEffect transition="in" filter="fade">
                                      <p:cBhvr>
                                        <p:cTn id="23" dur="5000"/>
                                        <p:tgtEl>
                                          <p:spTgt spid="79878"/>
                                        </p:tgtEl>
                                      </p:cBhvr>
                                    </p:animEffect>
                                  </p:childTnLst>
                                </p:cTn>
                              </p:par>
                            </p:childTnLst>
                          </p:cTn>
                        </p:par>
                        <p:par>
                          <p:cTn id="24" fill="hold" nodeType="afterGroup">
                            <p:stCondLst>
                              <p:cond delay="7000"/>
                            </p:stCondLst>
                            <p:childTnLst>
                              <p:par>
                                <p:cTn id="25" presetID="10" presetClass="entr" presetSubtype="0" fill="hold" nodeType="afterEffect">
                                  <p:stCondLst>
                                    <p:cond delay="0"/>
                                  </p:stCondLst>
                                  <p:childTnLst>
                                    <p:set>
                                      <p:cBhvr>
                                        <p:cTn id="26" dur="1" fill="hold">
                                          <p:stCondLst>
                                            <p:cond delay="0"/>
                                          </p:stCondLst>
                                        </p:cTn>
                                        <p:tgtEl>
                                          <p:spTgt spid="79876"/>
                                        </p:tgtEl>
                                        <p:attrNameLst>
                                          <p:attrName>style.visibility</p:attrName>
                                        </p:attrNameLst>
                                      </p:cBhvr>
                                      <p:to>
                                        <p:strVal val="visible"/>
                                      </p:to>
                                    </p:set>
                                    <p:animEffect transition="in" filter="fade">
                                      <p:cBhvr>
                                        <p:cTn id="27" dur="3000"/>
                                        <p:tgtEl>
                                          <p:spTgt spid="798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0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0251"/>
                                        </p:tgtEl>
                                        <p:attrNameLst>
                                          <p:attrName>style.visibility</p:attrName>
                                        </p:attrNameLst>
                                      </p:cBhvr>
                                      <p:to>
                                        <p:strVal val="visible"/>
                                      </p:to>
                                    </p:set>
                                    <p:animEffect transition="in" filter="fade">
                                      <p:cBhvr>
                                        <p:cTn id="37" dur="2000"/>
                                        <p:tgtEl>
                                          <p:spTgt spid="10251"/>
                                        </p:tgtEl>
                                      </p:cBhvr>
                                    </p:animEffect>
                                  </p:childTnLst>
                                </p:cTn>
                              </p:par>
                            </p:childTnLst>
                          </p:cTn>
                        </p:par>
                        <p:par>
                          <p:cTn id="38" fill="hold" nodeType="afterGroup">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2819400" y="2743200"/>
            <a:ext cx="3352800" cy="203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FFFF00"/>
                </a:solidFill>
                <a:latin typeface="Calibri" pitchFamily="34" charset="0"/>
              </a:rPr>
              <a:t>After a long, painful battle with infections, possibly brought on by his doctors' poking and probing the wound with unwashed hands and non-sterilized instruments, Garfield died on September 19, 11 weeks after being shot.  Most modern physicians familiar with the case state that Garfield would have easily recovered from his wounds with sterile medical care.</a:t>
            </a:r>
            <a:endParaRPr lang="en-US" sz="1400" b="1">
              <a:solidFill>
                <a:srgbClr val="FFFF00"/>
              </a:solidFill>
              <a:latin typeface="Calibri" pitchFamily="34" charset="0"/>
              <a:cs typeface="Calibri" pitchFamily="34" charset="0"/>
            </a:endParaRPr>
          </a:p>
        </p:txBody>
      </p:sp>
      <p:pic>
        <p:nvPicPr>
          <p:cNvPr id="12291" name="Picture 68" descr="presidential-seal.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3463" y="4316413"/>
            <a:ext cx="19319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a:spLocks noChangeArrowheads="1"/>
          </p:cNvSpPr>
          <p:nvPr/>
        </p:nvSpPr>
        <p:spPr bwMode="auto">
          <a:xfrm>
            <a:off x="381000" y="2438400"/>
            <a:ext cx="2032000" cy="2092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r>
              <a:rPr lang="en-US" sz="1800" b="1" u="sng">
                <a:solidFill>
                  <a:srgbClr val="FF0000"/>
                </a:solidFill>
                <a:latin typeface="Calibri" pitchFamily="34" charset="0"/>
              </a:rPr>
              <a:t>James Garfield </a:t>
            </a:r>
            <a:r>
              <a:rPr lang="en-US" sz="1400" b="1">
                <a:solidFill>
                  <a:srgbClr val="FF0000"/>
                </a:solidFill>
                <a:latin typeface="Calibri" pitchFamily="34" charset="0"/>
              </a:rPr>
              <a:t>#20</a:t>
            </a:r>
          </a:p>
          <a:p>
            <a:pPr algn="ctr" eaLnBrk="1" hangingPunct="1"/>
            <a:r>
              <a:rPr lang="en-US" sz="1400" b="1">
                <a:solidFill>
                  <a:srgbClr val="FF0000"/>
                </a:solidFill>
                <a:latin typeface="Calibri" pitchFamily="34" charset="0"/>
              </a:rPr>
              <a:t>July 2, 1881</a:t>
            </a:r>
          </a:p>
          <a:p>
            <a:pPr eaLnBrk="1" hangingPunct="1"/>
            <a:r>
              <a:rPr lang="en-US" sz="1400" b="1">
                <a:solidFill>
                  <a:srgbClr val="FFFFFF"/>
                </a:solidFill>
                <a:latin typeface="Calibri" pitchFamily="34" charset="0"/>
                <a:cs typeface="Calibri" pitchFamily="34" charset="0"/>
              </a:rPr>
              <a:t>Garfield was shot by Charles J. Guiteau, a mentally disturbed government office seeker, who wanted a government job, but was repeatedly turned down.</a:t>
            </a:r>
          </a:p>
        </p:txBody>
      </p:sp>
      <p:pic>
        <p:nvPicPr>
          <p:cNvPr id="35" name="Picture 34" descr="James Garfield.jpg"/>
          <p:cNvPicPr>
            <a:picLocks noChangeAspect="1"/>
          </p:cNvPicPr>
          <p:nvPr/>
        </p:nvPicPr>
        <p:blipFill rotWithShape="1">
          <a:blip r:embed="rId3" cstate="print">
            <a:extLst/>
          </a:blip>
          <a:srcRect l="17588" r="19565" b="26096"/>
          <a:stretch/>
        </p:blipFill>
        <p:spPr bwMode="auto">
          <a:xfrm>
            <a:off x="609600" y="381000"/>
            <a:ext cx="1295400" cy="1933117"/>
          </a:xfrm>
          <a:prstGeom prst="ellipse">
            <a:avLst/>
          </a:prstGeom>
          <a:ln>
            <a:noFill/>
          </a:ln>
          <a:effectLst>
            <a:outerShdw blurRad="292100" dist="139700" dir="2700000" algn="tl" rotWithShape="0">
              <a:srgbClr val="333333">
                <a:alpha val="65000"/>
              </a:srgbClr>
            </a:outerShdw>
          </a:effectLst>
          <a:extLst/>
        </p:spPr>
      </p:pic>
      <p:sp>
        <p:nvSpPr>
          <p:cNvPr id="2" name="Slide Number Placeholder 1"/>
          <p:cNvSpPr>
            <a:spLocks noGrp="1"/>
          </p:cNvSpPr>
          <p:nvPr>
            <p:ph type="sldNum" sz="quarter" idx="12"/>
          </p:nvPr>
        </p:nvSpPr>
        <p:spPr/>
        <p:txBody>
          <a:bodyPr/>
          <a:lstStyle/>
          <a:p>
            <a:pPr>
              <a:defRPr/>
            </a:pPr>
            <a:fld id="{982CA9CF-62DF-4678-89EF-F7B9237A96DA}" type="slidenum">
              <a:rPr lang="en-US" smtClean="0">
                <a:solidFill>
                  <a:srgbClr val="FFFF00"/>
                </a:solidFill>
              </a:rPr>
              <a:pPr>
                <a:defRPr/>
              </a:pPr>
              <a:t>31</a:t>
            </a:fld>
            <a:endParaRPr lang="en-US" dirty="0">
              <a:solidFill>
                <a:srgbClr val="FFFF00"/>
              </a:solidFill>
            </a:endParaRPr>
          </a:p>
        </p:txBody>
      </p:sp>
      <p:pic>
        <p:nvPicPr>
          <p:cNvPr id="11271" name="Picture 2" descr="http://www.capitolreportnewmexico.com/wp-content/uploads/2011/01/garfield-assassination.bmp">
            <a:hlinkClick r:id="rId4"/>
          </p:cNvPr>
          <p:cNvPicPr>
            <a:picLocks noChangeAspect="1" noChangeArrowheads="1"/>
          </p:cNvPicPr>
          <p:nvPr/>
        </p:nvPicPr>
        <p:blipFill>
          <a:blip r:embed="rId5" cstate="print"/>
          <a:srcRect/>
          <a:stretch>
            <a:fillRect/>
          </a:stretch>
        </p:blipFill>
        <p:spPr bwMode="auto">
          <a:xfrm>
            <a:off x="2743200" y="381000"/>
            <a:ext cx="3429000" cy="2332093"/>
          </a:xfrm>
          <a:prstGeom prst="rect">
            <a:avLst/>
          </a:prstGeom>
          <a:ln>
            <a:noFill/>
          </a:ln>
          <a:effectLst>
            <a:softEdge rad="112500"/>
          </a:effectLst>
        </p:spPr>
      </p:pic>
      <p:pic>
        <p:nvPicPr>
          <p:cNvPr id="10249" name="Picture 9" descr="http://3.bp.blogspot.com/_jUdBfsBG0oM/TKAkHHXET6I/AAAAAAAAHmU/Rxk54gs7CXQ/s1600/Charles_J_Guiteau.jpg"/>
          <p:cNvPicPr>
            <a:picLocks noChangeAspect="1" noChangeArrowheads="1"/>
          </p:cNvPicPr>
          <p:nvPr/>
        </p:nvPicPr>
        <p:blipFill>
          <a:blip r:embed="rId6" cstate="print"/>
          <a:srcRect/>
          <a:stretch>
            <a:fillRect/>
          </a:stretch>
        </p:blipFill>
        <p:spPr bwMode="auto">
          <a:xfrm>
            <a:off x="6858000" y="304800"/>
            <a:ext cx="1307383" cy="1752600"/>
          </a:xfrm>
          <a:prstGeom prst="ellipse">
            <a:avLst/>
          </a:prstGeom>
          <a:noFill/>
        </p:spPr>
      </p:pic>
      <p:sp>
        <p:nvSpPr>
          <p:cNvPr id="10" name="TextBox 9"/>
          <p:cNvSpPr txBox="1">
            <a:spLocks noChangeArrowheads="1"/>
          </p:cNvSpPr>
          <p:nvPr/>
        </p:nvSpPr>
        <p:spPr bwMode="auto">
          <a:xfrm>
            <a:off x="6400800" y="2133600"/>
            <a:ext cx="2438400" cy="203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FFFFFF"/>
                </a:solidFill>
                <a:latin typeface="Calibri" pitchFamily="34" charset="0"/>
              </a:rPr>
              <a:t>Guiteau was hanged on June 30, 1882, in the District of Columbia. While being led to his execution, Guiteau was said to have continued to smile and wave at spectators and reporters, happy to be at the center of attention to the very end. </a:t>
            </a:r>
            <a:endParaRPr lang="en-US" sz="1400" b="1">
              <a:solidFill>
                <a:srgbClr val="FFFF00"/>
              </a:solidFill>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3000"/>
                                        <p:tgtEl>
                                          <p:spTgt spid="35"/>
                                        </p:tgtEl>
                                      </p:cBhvr>
                                    </p:animEffect>
                                  </p:childTnLst>
                                </p:cTn>
                              </p:par>
                            </p:childTnLst>
                          </p:cTn>
                        </p:par>
                        <p:par>
                          <p:cTn id="8" fill="hold" nodeType="afterGroup">
                            <p:stCondLst>
                              <p:cond delay="3000"/>
                            </p:stCondLst>
                            <p:childTnLst>
                              <p:par>
                                <p:cTn id="9" presetID="10" presetClass="entr" presetSubtype="0" fill="hold"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2000"/>
                                        <p:tgtEl>
                                          <p:spTgt spid="34">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4">
                                            <p:txEl>
                                              <p:pRg st="1" end="1"/>
                                            </p:txEl>
                                          </p:spTgt>
                                        </p:tgtEl>
                                        <p:attrNameLst>
                                          <p:attrName>style.visibility</p:attrName>
                                        </p:attrNameLst>
                                      </p:cBhvr>
                                      <p:to>
                                        <p:strVal val="visible"/>
                                      </p:to>
                                    </p:set>
                                    <p:animEffect transition="in" filter="fade">
                                      <p:cBhvr>
                                        <p:cTn id="14" dur="2000"/>
                                        <p:tgtEl>
                                          <p:spTgt spid="34">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4">
                                            <p:txEl>
                                              <p:pRg st="2" end="2"/>
                                            </p:txEl>
                                          </p:spTgt>
                                        </p:tgtEl>
                                        <p:attrNameLst>
                                          <p:attrName>style.visibility</p:attrName>
                                        </p:attrNameLst>
                                      </p:cBhvr>
                                      <p:to>
                                        <p:strVal val="visible"/>
                                      </p:to>
                                    </p:set>
                                    <p:animEffect transition="in" filter="fade">
                                      <p:cBhvr>
                                        <p:cTn id="19" dur="2000"/>
                                        <p:tgtEl>
                                          <p:spTgt spid="34">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249"/>
                                        </p:tgtEl>
                                        <p:attrNameLst>
                                          <p:attrName>style.visibility</p:attrName>
                                        </p:attrNameLst>
                                      </p:cBhvr>
                                      <p:to>
                                        <p:strVal val="visible"/>
                                      </p:to>
                                    </p:set>
                                    <p:animEffect transition="in" filter="fade">
                                      <p:cBhvr>
                                        <p:cTn id="22" dur="3000"/>
                                        <p:tgtEl>
                                          <p:spTgt spid="10249"/>
                                        </p:tgtEl>
                                      </p:cBhvr>
                                    </p:animEffect>
                                  </p:childTnLst>
                                </p:cTn>
                              </p:par>
                            </p:childTnLst>
                          </p:cTn>
                        </p:par>
                        <p:par>
                          <p:cTn id="23" fill="hold" nodeType="afterGroup">
                            <p:stCondLst>
                              <p:cond delay="3000"/>
                            </p:stCondLst>
                            <p:childTnLst>
                              <p:par>
                                <p:cTn id="24" presetID="10" presetClass="entr" presetSubtype="0" fill="hold" nodeType="afterEffect">
                                  <p:stCondLst>
                                    <p:cond delay="0"/>
                                  </p:stCondLst>
                                  <p:childTnLst>
                                    <p:set>
                                      <p:cBhvr>
                                        <p:cTn id="25" dur="1" fill="hold">
                                          <p:stCondLst>
                                            <p:cond delay="0"/>
                                          </p:stCondLst>
                                        </p:cTn>
                                        <p:tgtEl>
                                          <p:spTgt spid="11271"/>
                                        </p:tgtEl>
                                        <p:attrNameLst>
                                          <p:attrName>style.visibility</p:attrName>
                                        </p:attrNameLst>
                                      </p:cBhvr>
                                      <p:to>
                                        <p:strVal val="visible"/>
                                      </p:to>
                                    </p:set>
                                    <p:animEffect transition="in" filter="fade">
                                      <p:cBhvr>
                                        <p:cTn id="26" dur="5000"/>
                                        <p:tgtEl>
                                          <p:spTgt spid="112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a:spLocks noChangeArrowheads="1"/>
          </p:cNvSpPr>
          <p:nvPr/>
        </p:nvSpPr>
        <p:spPr bwMode="auto">
          <a:xfrm>
            <a:off x="6196013" y="2325688"/>
            <a:ext cx="2298700"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r>
              <a:rPr lang="en-US" sz="1800" b="1" u="sng">
                <a:solidFill>
                  <a:srgbClr val="FF0000"/>
                </a:solidFill>
                <a:latin typeface="Calibri" pitchFamily="34" charset="0"/>
              </a:rPr>
              <a:t>William McKinley </a:t>
            </a:r>
            <a:r>
              <a:rPr lang="en-US" sz="1400" b="1">
                <a:solidFill>
                  <a:srgbClr val="FF0000"/>
                </a:solidFill>
                <a:latin typeface="Calibri" pitchFamily="34" charset="0"/>
              </a:rPr>
              <a:t>#25</a:t>
            </a:r>
          </a:p>
          <a:p>
            <a:pPr algn="ctr" eaLnBrk="1" hangingPunct="1"/>
            <a:r>
              <a:rPr lang="en-US" sz="1400" b="1">
                <a:solidFill>
                  <a:srgbClr val="FF0000"/>
                </a:solidFill>
                <a:latin typeface="Calibri" pitchFamily="34" charset="0"/>
              </a:rPr>
              <a:t>Sept. 6-14 1901</a:t>
            </a:r>
          </a:p>
          <a:p>
            <a:pPr eaLnBrk="1" hangingPunct="1"/>
            <a:r>
              <a:rPr lang="en-US" sz="1400" b="1">
                <a:solidFill>
                  <a:srgbClr val="FFFFFF"/>
                </a:solidFill>
                <a:latin typeface="Calibri" pitchFamily="34" charset="0"/>
                <a:cs typeface="Calibri" pitchFamily="34" charset="0"/>
              </a:rPr>
              <a:t>assassinated by anarchist Leon Czolgosz, who believed that the President was an “enemy of working people.” The President was attending the Pan-American Exposition in Buffalo , NY</a:t>
            </a:r>
          </a:p>
          <a:p>
            <a:pPr eaLnBrk="1" hangingPunct="1"/>
            <a:endParaRPr lang="en-US" sz="1400" b="1">
              <a:solidFill>
                <a:srgbClr val="FF0000"/>
              </a:solidFill>
              <a:latin typeface="Calibri" pitchFamily="34" charset="0"/>
            </a:endParaRPr>
          </a:p>
        </p:txBody>
      </p:sp>
      <p:pic>
        <p:nvPicPr>
          <p:cNvPr id="31" name="Picture 30" descr="William_McKinley.jpg"/>
          <p:cNvPicPr>
            <a:picLocks noChangeAspect="1"/>
          </p:cNvPicPr>
          <p:nvPr/>
        </p:nvPicPr>
        <p:blipFill rotWithShape="1">
          <a:blip r:embed="rId2" cstate="print">
            <a:extLst/>
          </a:blip>
          <a:srcRect l="786" r="2516" b="16560"/>
          <a:stretch/>
        </p:blipFill>
        <p:spPr bwMode="auto">
          <a:xfrm>
            <a:off x="6524059" y="381000"/>
            <a:ext cx="1524000" cy="1856117"/>
          </a:xfrm>
          <a:prstGeom prst="roundRect">
            <a:avLst/>
          </a:prstGeom>
          <a:ln>
            <a:noFill/>
          </a:ln>
          <a:effectLst>
            <a:outerShdw blurRad="292100" dist="139700" dir="2700000" algn="tl" rotWithShape="0">
              <a:srgbClr val="333333">
                <a:alpha val="65000"/>
              </a:srgbClr>
            </a:outerShdw>
          </a:effectLst>
          <a:extLst/>
        </p:spPr>
      </p:pic>
      <p:sp>
        <p:nvSpPr>
          <p:cNvPr id="2" name="Slide Number Placeholder 1"/>
          <p:cNvSpPr>
            <a:spLocks noGrp="1"/>
          </p:cNvSpPr>
          <p:nvPr>
            <p:ph type="sldNum" sz="quarter" idx="12"/>
          </p:nvPr>
        </p:nvSpPr>
        <p:spPr/>
        <p:txBody>
          <a:bodyPr/>
          <a:lstStyle/>
          <a:p>
            <a:pPr>
              <a:defRPr/>
            </a:pPr>
            <a:fld id="{B289E881-510F-413C-93BA-6772F57D3220}" type="slidenum">
              <a:rPr lang="en-US" smtClean="0">
                <a:solidFill>
                  <a:srgbClr val="FFFF00"/>
                </a:solidFill>
              </a:rPr>
              <a:pPr>
                <a:defRPr/>
              </a:pPr>
              <a:t>32</a:t>
            </a:fld>
            <a:endParaRPr lang="en-US" dirty="0">
              <a:solidFill>
                <a:srgbClr val="FFFF00"/>
              </a:solidFill>
            </a:endParaRPr>
          </a:p>
        </p:txBody>
      </p:sp>
      <p:pic>
        <p:nvPicPr>
          <p:cNvPr id="11271" name="Picture 2" descr="http://www.capitolreportnewmexico.com/wp-content/uploads/2011/01/mckinley-assassination.jpg"/>
          <p:cNvPicPr>
            <a:picLocks noChangeAspect="1" noChangeArrowheads="1"/>
          </p:cNvPicPr>
          <p:nvPr/>
        </p:nvPicPr>
        <p:blipFill>
          <a:blip r:embed="rId3" cstate="print"/>
          <a:srcRect/>
          <a:stretch>
            <a:fillRect/>
          </a:stretch>
        </p:blipFill>
        <p:spPr bwMode="auto">
          <a:xfrm>
            <a:off x="3429000" y="306735"/>
            <a:ext cx="1905000" cy="2595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73" name="Picture 9" descr="http://www.nndb.com/people/196/000057025/czolgosz-ms.jpg"/>
          <p:cNvPicPr>
            <a:picLocks noChangeAspect="1" noChangeArrowheads="1"/>
          </p:cNvPicPr>
          <p:nvPr/>
        </p:nvPicPr>
        <p:blipFill>
          <a:blip r:embed="rId4" cstate="print"/>
          <a:srcRect l="19200" r="10400" b="22491"/>
          <a:stretch>
            <a:fillRect/>
          </a:stretch>
        </p:blipFill>
        <p:spPr bwMode="auto">
          <a:xfrm>
            <a:off x="1066800" y="294035"/>
            <a:ext cx="1377043" cy="1752600"/>
          </a:xfrm>
          <a:prstGeom prst="roundRect">
            <a:avLst/>
          </a:prstGeom>
          <a:noFill/>
        </p:spPr>
      </p:pic>
      <p:sp>
        <p:nvSpPr>
          <p:cNvPr id="9" name="TextBox 8"/>
          <p:cNvSpPr txBox="1">
            <a:spLocks noChangeArrowheads="1"/>
          </p:cNvSpPr>
          <p:nvPr/>
        </p:nvSpPr>
        <p:spPr bwMode="auto">
          <a:xfrm>
            <a:off x="304800" y="2209800"/>
            <a:ext cx="3124200" cy="1169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a:solidFill>
                  <a:schemeClr val="bg1"/>
                </a:solidFill>
              </a:rPr>
              <a:t>Leon Czolgosz </a:t>
            </a:r>
            <a:r>
              <a:rPr lang="en-US" sz="1400">
                <a:solidFill>
                  <a:srgbClr val="FF0000"/>
                </a:solidFill>
              </a:rPr>
              <a:t>was convicted and then electrocuted at Auburn prison in New York. Three jolts are given, at 1700 volts each. Later that day, sulfuric acid is poured into his coffin.</a:t>
            </a:r>
            <a:endParaRPr lang="en-US" sz="1400" b="1">
              <a:solidFill>
                <a:srgbClr val="FF0000"/>
              </a:solidFill>
              <a:latin typeface="Calibri" pitchFamily="34" charset="0"/>
            </a:endParaRPr>
          </a:p>
        </p:txBody>
      </p:sp>
      <p:pic>
        <p:nvPicPr>
          <p:cNvPr id="13320" name="Picture 68" descr="presidential-seal.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4800" y="4800600"/>
            <a:ext cx="13811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319213" y="3405188"/>
            <a:ext cx="48768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200" b="1">
                <a:solidFill>
                  <a:srgbClr val="FFFF00"/>
                </a:solidFill>
                <a:latin typeface="Calibri" pitchFamily="34" charset="0"/>
                <a:cs typeface="Calibri" pitchFamily="34" charset="0"/>
              </a:rPr>
              <a:t>Emergency Room had no electricity (Exposition hall was filled with lights!</a:t>
            </a:r>
          </a:p>
          <a:p>
            <a:pPr eaLnBrk="1" hangingPunct="1"/>
            <a:r>
              <a:rPr lang="en-US" sz="1200" b="1">
                <a:solidFill>
                  <a:srgbClr val="FFFF00"/>
                </a:solidFill>
                <a:latin typeface="Calibri" pitchFamily="34" charset="0"/>
                <a:cs typeface="Calibri" pitchFamily="34" charset="0"/>
              </a:rPr>
              <a:t>Couldn’t operate by candlelight (ether used was flammable)</a:t>
            </a:r>
          </a:p>
          <a:p>
            <a:pPr eaLnBrk="1" hangingPunct="1"/>
            <a:r>
              <a:rPr lang="en-US" sz="1200" b="1">
                <a:solidFill>
                  <a:srgbClr val="FFFF00"/>
                </a:solidFill>
                <a:latin typeface="Calibri" pitchFamily="34" charset="0"/>
                <a:cs typeface="Calibri" pitchFamily="34" charset="0"/>
              </a:rPr>
              <a:t>Used pans to reflect sunlight onto the operating table!</a:t>
            </a:r>
          </a:p>
          <a:p>
            <a:pPr eaLnBrk="1" hangingPunct="1"/>
            <a:r>
              <a:rPr lang="en-US" sz="1200" b="1">
                <a:solidFill>
                  <a:srgbClr val="FFFF00"/>
                </a:solidFill>
                <a:latin typeface="Calibri" pitchFamily="34" charset="0"/>
                <a:cs typeface="Calibri" pitchFamily="34" charset="0"/>
              </a:rPr>
              <a:t>One bullet removed-couldn’t find the other</a:t>
            </a:r>
          </a:p>
          <a:p>
            <a:pPr eaLnBrk="1" hangingPunct="1"/>
            <a:r>
              <a:rPr lang="en-US" sz="1200" b="1">
                <a:solidFill>
                  <a:srgbClr val="FFFF00"/>
                </a:solidFill>
                <a:latin typeface="Calibri" pitchFamily="34" charset="0"/>
                <a:cs typeface="Calibri" pitchFamily="34" charset="0"/>
              </a:rPr>
              <a:t>New invention on display- X-Ray machine- didn’t use-afraid of effects!</a:t>
            </a:r>
          </a:p>
          <a:p>
            <a:pPr eaLnBrk="1" hangingPunct="1"/>
            <a:r>
              <a:rPr lang="en-US" sz="1200" b="1">
                <a:solidFill>
                  <a:srgbClr val="FFFF00"/>
                </a:solidFill>
                <a:latin typeface="Calibri" pitchFamily="34" charset="0"/>
                <a:cs typeface="Calibri" pitchFamily="34" charset="0"/>
              </a:rPr>
              <a:t>McKinley seemed to improve so doctors stopped.</a:t>
            </a:r>
          </a:p>
          <a:p>
            <a:pPr eaLnBrk="1" hangingPunct="1"/>
            <a:r>
              <a:rPr lang="en-US" sz="1200" b="1">
                <a:solidFill>
                  <a:srgbClr val="FFFF00"/>
                </a:solidFill>
                <a:latin typeface="Calibri" pitchFamily="34" charset="0"/>
                <a:cs typeface="Calibri" pitchFamily="34" charset="0"/>
              </a:rPr>
              <a:t>President dies a week later from infections.</a:t>
            </a:r>
            <a:endParaRPr lang="en-US" sz="1200" b="1">
              <a:solidFill>
                <a:srgbClr val="FFFFFF"/>
              </a:solidFill>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0"/>
                                        <p:tgtEl>
                                          <p:spTgt spid="31"/>
                                        </p:tgtEl>
                                      </p:cBhvr>
                                    </p:animEffect>
                                  </p:childTnLst>
                                </p:cTn>
                              </p:par>
                            </p:childTnLst>
                          </p:cTn>
                        </p:par>
                        <p:par>
                          <p:cTn id="8" fill="hold" nodeType="afterGroup">
                            <p:stCondLst>
                              <p:cond delay="5000"/>
                            </p:stCondLst>
                            <p:childTnLst>
                              <p:par>
                                <p:cTn id="9" presetID="10" presetClass="entr" presetSubtype="0" fill="hold" nodeType="after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fade">
                                      <p:cBhvr>
                                        <p:cTn id="11" dur="2000"/>
                                        <p:tgtEl>
                                          <p:spTgt spid="29">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9">
                                            <p:txEl>
                                              <p:pRg st="1" end="1"/>
                                            </p:txEl>
                                          </p:spTgt>
                                        </p:tgtEl>
                                        <p:attrNameLst>
                                          <p:attrName>style.visibility</p:attrName>
                                        </p:attrNameLst>
                                      </p:cBhvr>
                                      <p:to>
                                        <p:strVal val="visible"/>
                                      </p:to>
                                    </p:set>
                                    <p:animEffect transition="in" filter="fade">
                                      <p:cBhvr>
                                        <p:cTn id="14" dur="2000"/>
                                        <p:tgtEl>
                                          <p:spTgt spid="29">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animEffect transition="in" filter="fade">
                                      <p:cBhvr>
                                        <p:cTn id="19" dur="2000"/>
                                        <p:tgtEl>
                                          <p:spTgt spid="29">
                                            <p:txEl>
                                              <p:pRg st="2" end="2"/>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273"/>
                                        </p:tgtEl>
                                        <p:attrNameLst>
                                          <p:attrName>style.visibility</p:attrName>
                                        </p:attrNameLst>
                                      </p:cBhvr>
                                      <p:to>
                                        <p:strVal val="visible"/>
                                      </p:to>
                                    </p:set>
                                    <p:animEffect transition="in" filter="fade">
                                      <p:cBhvr>
                                        <p:cTn id="23" dur="5000"/>
                                        <p:tgtEl>
                                          <p:spTgt spid="11273"/>
                                        </p:tgtEl>
                                      </p:cBhvr>
                                    </p:animEffect>
                                  </p:childTnLst>
                                </p:cTn>
                              </p:par>
                            </p:childTnLst>
                          </p:cTn>
                        </p:par>
                        <p:par>
                          <p:cTn id="24" fill="hold" nodeType="afterGroup">
                            <p:stCondLst>
                              <p:cond delay="7000"/>
                            </p:stCondLst>
                            <p:childTnLst>
                              <p:par>
                                <p:cTn id="25" presetID="10" presetClass="entr" presetSubtype="0" fill="hold" nodeType="afterEffect">
                                  <p:stCondLst>
                                    <p:cond delay="0"/>
                                  </p:stCondLst>
                                  <p:childTnLst>
                                    <p:set>
                                      <p:cBhvr>
                                        <p:cTn id="26" dur="1" fill="hold">
                                          <p:stCondLst>
                                            <p:cond delay="0"/>
                                          </p:stCondLst>
                                        </p:cTn>
                                        <p:tgtEl>
                                          <p:spTgt spid="11271"/>
                                        </p:tgtEl>
                                        <p:attrNameLst>
                                          <p:attrName>style.visibility</p:attrName>
                                        </p:attrNameLst>
                                      </p:cBhvr>
                                      <p:to>
                                        <p:strVal val="visible"/>
                                      </p:to>
                                    </p:set>
                                    <p:animEffect transition="in" filter="fade">
                                      <p:cBhvr>
                                        <p:cTn id="27" dur="3000"/>
                                        <p:tgtEl>
                                          <p:spTgt spid="112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2000"/>
                                        <p:tgtEl>
                                          <p:spTgt spid="3">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2000"/>
                                        <p:tgtEl>
                                          <p:spTgt spid="3">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2000"/>
                                        <p:tgtEl>
                                          <p:spTgt spid="3">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fade">
                                      <p:cBhvr>
                                        <p:cTn id="47" dur="2000"/>
                                        <p:tgtEl>
                                          <p:spTgt spid="3">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2000"/>
                                        <p:tgtEl>
                                          <p:spTgt spid="3">
                                            <p:txEl>
                                              <p:pRg st="4" end="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2000"/>
                                        <p:tgtEl>
                                          <p:spTgt spid="3">
                                            <p:txEl>
                                              <p:pRg st="5" end="5"/>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2000"/>
                                        <p:tgtEl>
                                          <p:spTgt spid="3">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8" descr="presidential-seal.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495800"/>
            <a:ext cx="1839913"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JFK.jpg"/>
          <p:cNvPicPr>
            <a:picLocks noChangeAspect="1"/>
          </p:cNvPicPr>
          <p:nvPr/>
        </p:nvPicPr>
        <p:blipFill rotWithShape="1">
          <a:blip r:embed="rId3" cstate="print">
            <a:extLst/>
          </a:blip>
          <a:srcRect l="35555" t="10757" r="5453" b="33571"/>
          <a:stretch/>
        </p:blipFill>
        <p:spPr bwMode="auto">
          <a:xfrm>
            <a:off x="1066800" y="381000"/>
            <a:ext cx="1397383" cy="1752600"/>
          </a:xfrm>
          <a:prstGeom prst="rect">
            <a:avLst/>
          </a:prstGeom>
          <a:ln>
            <a:noFill/>
          </a:ln>
          <a:effectLst>
            <a:softEdge rad="112500"/>
          </a:effectLst>
          <a:extLst/>
        </p:spPr>
      </p:pic>
      <p:sp>
        <p:nvSpPr>
          <p:cNvPr id="33" name="TextBox 32"/>
          <p:cNvSpPr txBox="1">
            <a:spLocks noChangeArrowheads="1"/>
          </p:cNvSpPr>
          <p:nvPr/>
        </p:nvSpPr>
        <p:spPr bwMode="auto">
          <a:xfrm>
            <a:off x="457200" y="2133600"/>
            <a:ext cx="2667000" cy="1230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r>
              <a:rPr lang="en-US" sz="1800" b="1" u="sng">
                <a:solidFill>
                  <a:srgbClr val="FF0000"/>
                </a:solidFill>
                <a:latin typeface="Calibri" pitchFamily="34" charset="0"/>
              </a:rPr>
              <a:t>John F. Kennedy</a:t>
            </a:r>
            <a:r>
              <a:rPr lang="en-US" sz="1800" b="1">
                <a:solidFill>
                  <a:srgbClr val="FF0000"/>
                </a:solidFill>
                <a:latin typeface="Calibri" pitchFamily="34" charset="0"/>
              </a:rPr>
              <a:t> </a:t>
            </a:r>
            <a:r>
              <a:rPr lang="en-US" sz="1400" b="1">
                <a:solidFill>
                  <a:srgbClr val="FF0000"/>
                </a:solidFill>
                <a:latin typeface="Calibri" pitchFamily="34" charset="0"/>
              </a:rPr>
              <a:t>#35</a:t>
            </a:r>
          </a:p>
          <a:p>
            <a:pPr algn="ctr" eaLnBrk="1" hangingPunct="1"/>
            <a:r>
              <a:rPr lang="en-US" sz="1400" b="1">
                <a:solidFill>
                  <a:srgbClr val="FF0000"/>
                </a:solidFill>
                <a:latin typeface="Calibri" pitchFamily="34" charset="0"/>
              </a:rPr>
              <a:t>November 22, 1963</a:t>
            </a:r>
          </a:p>
          <a:p>
            <a:pPr eaLnBrk="1" hangingPunct="1"/>
            <a:r>
              <a:rPr lang="en-US" sz="1400" b="1">
                <a:solidFill>
                  <a:srgbClr val="FFFFFF"/>
                </a:solidFill>
                <a:latin typeface="Calibri" pitchFamily="34" charset="0"/>
                <a:cs typeface="Calibri" pitchFamily="34" charset="0"/>
              </a:rPr>
              <a:t> was assassinated by Lee Harvey Oswald  while on a campaign trip to Dallas, Texas.</a:t>
            </a:r>
            <a:endParaRPr lang="en-US" sz="1400" b="1">
              <a:solidFill>
                <a:srgbClr val="FFFFFF"/>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F24B7EC0-D486-45B8-8583-635F7E56324E}" type="slidenum">
              <a:rPr lang="en-US" smtClean="0">
                <a:solidFill>
                  <a:srgbClr val="FFFF00"/>
                </a:solidFill>
              </a:rPr>
              <a:pPr>
                <a:defRPr/>
              </a:pPr>
              <a:t>33</a:t>
            </a:fld>
            <a:endParaRPr lang="en-US" dirty="0">
              <a:solidFill>
                <a:srgbClr val="FFFF00"/>
              </a:solidFill>
            </a:endParaRPr>
          </a:p>
        </p:txBody>
      </p:sp>
      <p:pic>
        <p:nvPicPr>
          <p:cNvPr id="13319" name="Picture 2" descr="http://t0.gstatic.com/images?q=tbn:ANd9GcR0cHezYKg0sr646HgEQPjGwbz50dCDf-tLCWldhGb5yP_jZjJF&amp;t=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381000"/>
            <a:ext cx="29876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4" descr="http://t2.gstatic.com/images?q=tbn:ANd9GcTVWclGamQNXraa9tDlZoG5GrRIZueM5nwALuD5mcouEgzKYG8S-Q&amp;t=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3505200"/>
            <a:ext cx="41227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Box 8"/>
          <p:cNvSpPr txBox="1">
            <a:spLocks noChangeArrowheads="1"/>
          </p:cNvSpPr>
          <p:nvPr/>
        </p:nvSpPr>
        <p:spPr bwMode="auto">
          <a:xfrm>
            <a:off x="3200400" y="2362200"/>
            <a:ext cx="2438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FFFF00"/>
                </a:solidFill>
                <a:latin typeface="Calibri" pitchFamily="34" charset="0"/>
              </a:rPr>
              <a:t>Oswald himself was killed the following day, leaving many unanswered questions.</a:t>
            </a:r>
          </a:p>
        </p:txBody>
      </p:sp>
      <p:sp>
        <p:nvSpPr>
          <p:cNvPr id="13322" name="TextBox 9"/>
          <p:cNvSpPr txBox="1">
            <a:spLocks noChangeArrowheads="1"/>
          </p:cNvSpPr>
          <p:nvPr/>
        </p:nvSpPr>
        <p:spPr bwMode="auto">
          <a:xfrm>
            <a:off x="5791200" y="3048000"/>
            <a:ext cx="3048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2000" b="1">
                <a:solidFill>
                  <a:srgbClr val="FFFFFF"/>
                </a:solidFill>
                <a:latin typeface="Calibri" pitchFamily="34" charset="0"/>
              </a:rPr>
              <a:t>Many claim that Oswald acted alone, while others insist that there were others involved.</a:t>
            </a:r>
          </a:p>
        </p:txBody>
      </p:sp>
      <p:pic>
        <p:nvPicPr>
          <p:cNvPr id="93190" name="Picture 6" descr="http://t1.gstatic.com/images?q=tbn:ANd9GcTKPwDsKfOcmDiuFLWHVSD6Srbs4w6lnCKFCAeOfdkaypwFPSoklg&amp;t=1"/>
          <p:cNvPicPr>
            <a:picLocks noChangeAspect="1" noChangeArrowheads="1"/>
          </p:cNvPicPr>
          <p:nvPr/>
        </p:nvPicPr>
        <p:blipFill>
          <a:blip r:embed="rId6" cstate="print"/>
          <a:srcRect/>
          <a:stretch>
            <a:fillRect/>
          </a:stretch>
        </p:blipFill>
        <p:spPr bwMode="auto">
          <a:xfrm>
            <a:off x="3429000" y="381000"/>
            <a:ext cx="1524000" cy="1920241"/>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3000"/>
                                        <p:tgtEl>
                                          <p:spTgt spid="27"/>
                                        </p:tgtEl>
                                      </p:cBhvr>
                                    </p:animEffect>
                                  </p:childTnLst>
                                </p:cTn>
                              </p:par>
                            </p:childTnLst>
                          </p:cTn>
                        </p:par>
                        <p:par>
                          <p:cTn id="8" fill="hold" nodeType="afterGroup">
                            <p:stCondLst>
                              <p:cond delay="3000"/>
                            </p:stCondLst>
                            <p:childTnLst>
                              <p:par>
                                <p:cTn id="9" presetID="10" presetClass="entr" presetSubtype="0" fill="hold" nodeType="after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2000"/>
                                        <p:tgtEl>
                                          <p:spTgt spid="33">
                                            <p:txEl>
                                              <p:pRg st="0" end="0"/>
                                            </p:txEl>
                                          </p:spTgt>
                                        </p:tgtEl>
                                      </p:cBhvr>
                                    </p:animEffect>
                                  </p:childTnLst>
                                </p:cTn>
                              </p:par>
                            </p:childTnLst>
                          </p:cTn>
                        </p:par>
                        <p:par>
                          <p:cTn id="12" fill="hold" nodeType="afterGroup">
                            <p:stCondLst>
                              <p:cond delay="5000"/>
                            </p:stCondLst>
                            <p:childTnLst>
                              <p:par>
                                <p:cTn id="13" presetID="10" presetClass="entr" presetSubtype="0" fill="hold" nodeType="afterEffect">
                                  <p:stCondLst>
                                    <p:cond delay="0"/>
                                  </p:stCondLst>
                                  <p:childTnLst>
                                    <p:set>
                                      <p:cBhvr>
                                        <p:cTn id="14" dur="1" fill="hold">
                                          <p:stCondLst>
                                            <p:cond delay="0"/>
                                          </p:stCondLst>
                                        </p:cTn>
                                        <p:tgtEl>
                                          <p:spTgt spid="33">
                                            <p:txEl>
                                              <p:pRg st="1" end="1"/>
                                            </p:txEl>
                                          </p:spTgt>
                                        </p:tgtEl>
                                        <p:attrNameLst>
                                          <p:attrName>style.visibility</p:attrName>
                                        </p:attrNameLst>
                                      </p:cBhvr>
                                      <p:to>
                                        <p:strVal val="visible"/>
                                      </p:to>
                                    </p:set>
                                    <p:animEffect transition="in" filter="fade">
                                      <p:cBhvr>
                                        <p:cTn id="15" dur="2000"/>
                                        <p:tgtEl>
                                          <p:spTgt spid="3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3">
                                            <p:txEl>
                                              <p:pRg st="2" end="2"/>
                                            </p:txEl>
                                          </p:spTgt>
                                        </p:tgtEl>
                                        <p:attrNameLst>
                                          <p:attrName>style.visibility</p:attrName>
                                        </p:attrNameLst>
                                      </p:cBhvr>
                                      <p:to>
                                        <p:strVal val="visible"/>
                                      </p:to>
                                    </p:set>
                                    <p:animEffect transition="in" filter="fade">
                                      <p:cBhvr>
                                        <p:cTn id="20" dur="2000"/>
                                        <p:tgtEl>
                                          <p:spTgt spid="33">
                                            <p:txEl>
                                              <p:pRg st="2" end="2"/>
                                            </p:txEl>
                                          </p:spTgt>
                                        </p:tgtEl>
                                      </p:cBhvr>
                                    </p:animEffect>
                                  </p:childTnLst>
                                </p:cTn>
                              </p:par>
                            </p:childTnLst>
                          </p:cTn>
                        </p:par>
                        <p:par>
                          <p:cTn id="21" fill="hold" nodeType="afterGroup">
                            <p:stCondLst>
                              <p:cond delay="2000"/>
                            </p:stCondLst>
                            <p:childTnLst>
                              <p:par>
                                <p:cTn id="22" presetID="10" presetClass="entr" presetSubtype="0" fill="hold" nodeType="afterEffect">
                                  <p:stCondLst>
                                    <p:cond delay="0"/>
                                  </p:stCondLst>
                                  <p:childTnLst>
                                    <p:set>
                                      <p:cBhvr>
                                        <p:cTn id="23" dur="1" fill="hold">
                                          <p:stCondLst>
                                            <p:cond delay="0"/>
                                          </p:stCondLst>
                                        </p:cTn>
                                        <p:tgtEl>
                                          <p:spTgt spid="13320"/>
                                        </p:tgtEl>
                                        <p:attrNameLst>
                                          <p:attrName>style.visibility</p:attrName>
                                        </p:attrNameLst>
                                      </p:cBhvr>
                                      <p:to>
                                        <p:strVal val="visible"/>
                                      </p:to>
                                    </p:set>
                                    <p:animEffect transition="in" filter="fade">
                                      <p:cBhvr>
                                        <p:cTn id="24" dur="2000"/>
                                        <p:tgtEl>
                                          <p:spTgt spid="13320"/>
                                        </p:tgtEl>
                                      </p:cBhvr>
                                    </p:animEffect>
                                  </p:childTnLst>
                                </p:cTn>
                              </p:par>
                            </p:childTnLst>
                          </p:cTn>
                        </p:par>
                        <p:par>
                          <p:cTn id="25" fill="hold" nodeType="afterGroup">
                            <p:stCondLst>
                              <p:cond delay="4000"/>
                            </p:stCondLst>
                            <p:childTnLst>
                              <p:par>
                                <p:cTn id="26" presetID="10" presetClass="entr" presetSubtype="0" fill="hold" nodeType="afterEffect">
                                  <p:stCondLst>
                                    <p:cond delay="0"/>
                                  </p:stCondLst>
                                  <p:childTnLst>
                                    <p:set>
                                      <p:cBhvr>
                                        <p:cTn id="27" dur="1" fill="hold">
                                          <p:stCondLst>
                                            <p:cond delay="0"/>
                                          </p:stCondLst>
                                        </p:cTn>
                                        <p:tgtEl>
                                          <p:spTgt spid="93190"/>
                                        </p:tgtEl>
                                        <p:attrNameLst>
                                          <p:attrName>style.visibility</p:attrName>
                                        </p:attrNameLst>
                                      </p:cBhvr>
                                      <p:to>
                                        <p:strVal val="visible"/>
                                      </p:to>
                                    </p:set>
                                    <p:animEffect transition="in" filter="fade">
                                      <p:cBhvr>
                                        <p:cTn id="28" dur="5000"/>
                                        <p:tgtEl>
                                          <p:spTgt spid="9319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321"/>
                                        </p:tgtEl>
                                        <p:attrNameLst>
                                          <p:attrName>style.visibility</p:attrName>
                                        </p:attrNameLst>
                                      </p:cBhvr>
                                      <p:to>
                                        <p:strVal val="visible"/>
                                      </p:to>
                                    </p:set>
                                    <p:animEffect transition="in" filter="fade">
                                      <p:cBhvr>
                                        <p:cTn id="33" dur="2000"/>
                                        <p:tgtEl>
                                          <p:spTgt spid="13321"/>
                                        </p:tgtEl>
                                      </p:cBhvr>
                                    </p:animEffect>
                                  </p:childTnLst>
                                </p:cTn>
                              </p:par>
                            </p:childTnLst>
                          </p:cTn>
                        </p:par>
                        <p:par>
                          <p:cTn id="34" fill="hold" nodeType="afterGroup">
                            <p:stCondLst>
                              <p:cond delay="2000"/>
                            </p:stCondLst>
                            <p:childTnLst>
                              <p:par>
                                <p:cTn id="35" presetID="10" presetClass="entr" presetSubtype="0" fill="hold" nodeType="afterEffect">
                                  <p:stCondLst>
                                    <p:cond delay="0"/>
                                  </p:stCondLst>
                                  <p:childTnLst>
                                    <p:set>
                                      <p:cBhvr>
                                        <p:cTn id="36" dur="1" fill="hold">
                                          <p:stCondLst>
                                            <p:cond delay="0"/>
                                          </p:stCondLst>
                                        </p:cTn>
                                        <p:tgtEl>
                                          <p:spTgt spid="13319"/>
                                        </p:tgtEl>
                                        <p:attrNameLst>
                                          <p:attrName>style.visibility</p:attrName>
                                        </p:attrNameLst>
                                      </p:cBhvr>
                                      <p:to>
                                        <p:strVal val="visible"/>
                                      </p:to>
                                    </p:set>
                                    <p:animEffect transition="in" filter="fade">
                                      <p:cBhvr>
                                        <p:cTn id="37" dur="2000"/>
                                        <p:tgtEl>
                                          <p:spTgt spid="133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322"/>
                                        </p:tgtEl>
                                        <p:attrNameLst>
                                          <p:attrName>style.visibility</p:attrName>
                                        </p:attrNameLst>
                                      </p:cBhvr>
                                      <p:to>
                                        <p:strVal val="visible"/>
                                      </p:to>
                                    </p:set>
                                    <p:animEffect transition="in" filter="fade">
                                      <p:cBhvr>
                                        <p:cTn id="42" dur="20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P spid="133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97" name="Picture 68" descr="presidential-seal.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19812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a:spLocks noChangeArrowheads="1"/>
          </p:cNvSpPr>
          <p:nvPr/>
        </p:nvSpPr>
        <p:spPr bwMode="auto">
          <a:xfrm>
            <a:off x="1981200" y="914400"/>
            <a:ext cx="556260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r>
              <a:rPr lang="en-US" sz="3600" b="1">
                <a:solidFill>
                  <a:srgbClr val="FFFF00"/>
                </a:solidFill>
                <a:latin typeface="Calibri" pitchFamily="34" charset="0"/>
              </a:rPr>
              <a:t>Presidential Assassination Attempts</a:t>
            </a:r>
          </a:p>
        </p:txBody>
      </p:sp>
      <p:sp>
        <p:nvSpPr>
          <p:cNvPr id="2" name="Slide Number Placeholder 1"/>
          <p:cNvSpPr>
            <a:spLocks noGrp="1"/>
          </p:cNvSpPr>
          <p:nvPr>
            <p:ph type="sldNum" sz="quarter" idx="12"/>
          </p:nvPr>
        </p:nvSpPr>
        <p:spPr/>
        <p:txBody>
          <a:bodyPr/>
          <a:lstStyle/>
          <a:p>
            <a:pPr>
              <a:defRPr/>
            </a:pPr>
            <a:fld id="{0E1A18E0-965A-48A3-BB3F-F02FD86B2D95}" type="slidenum">
              <a:rPr lang="en-US" smtClean="0">
                <a:solidFill>
                  <a:srgbClr val="FFFF00"/>
                </a:solidFill>
              </a:rPr>
              <a:pPr>
                <a:defRPr/>
              </a:pPr>
              <a:t>34</a:t>
            </a:fld>
            <a:endParaRPr lang="en-US"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6097"/>
                                        </p:tgtEl>
                                        <p:attrNameLst>
                                          <p:attrName>style.visibility</p:attrName>
                                        </p:attrNameLst>
                                      </p:cBhvr>
                                      <p:to>
                                        <p:strVal val="visible"/>
                                      </p:to>
                                    </p:set>
                                    <p:animEffect transition="in" filter="fade">
                                      <p:cBhvr>
                                        <p:cTn id="7" dur="2000"/>
                                        <p:tgtEl>
                                          <p:spTgt spid="46097"/>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3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97" name="Picture 68" descr="presidential-seal.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36988"/>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a:spLocks noChangeArrowheads="1"/>
          </p:cNvSpPr>
          <p:nvPr/>
        </p:nvSpPr>
        <p:spPr bwMode="auto">
          <a:xfrm>
            <a:off x="236538" y="1879600"/>
            <a:ext cx="4030662" cy="2770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r>
              <a:rPr lang="en-US" sz="1800" b="1" u="sng">
                <a:solidFill>
                  <a:srgbClr val="FF0000"/>
                </a:solidFill>
                <a:latin typeface="Calibri" pitchFamily="34" charset="0"/>
              </a:rPr>
              <a:t>Andrew Jackson </a:t>
            </a:r>
            <a:r>
              <a:rPr lang="en-US" sz="1400" b="1">
                <a:solidFill>
                  <a:srgbClr val="FF0000"/>
                </a:solidFill>
                <a:latin typeface="Calibri" pitchFamily="34" charset="0"/>
              </a:rPr>
              <a:t>#7</a:t>
            </a:r>
          </a:p>
          <a:p>
            <a:pPr algn="ctr" eaLnBrk="1" hangingPunct="1"/>
            <a:r>
              <a:rPr lang="en-US" sz="1400" b="1">
                <a:solidFill>
                  <a:srgbClr val="FF0000"/>
                </a:solidFill>
                <a:latin typeface="Calibri" pitchFamily="34" charset="0"/>
              </a:rPr>
              <a:t>January 30, 1835</a:t>
            </a:r>
          </a:p>
          <a:p>
            <a:r>
              <a:rPr lang="en-US" sz="1600" b="1">
                <a:solidFill>
                  <a:srgbClr val="FFFFFF"/>
                </a:solidFill>
                <a:latin typeface="Calibri" pitchFamily="34" charset="0"/>
                <a:cs typeface="Calibri" pitchFamily="34" charset="0"/>
              </a:rPr>
              <a:t>Andrew Jackson was attending a funeral for Congressman Warren Davis when Richard Lawrence, attempted to shoot him with two different derringers, each of which misfired. He was tried for the attempted assassination but was found not guilty by reason of insanity. He spent the rest of his life in an insane asylum.</a:t>
            </a:r>
          </a:p>
          <a:p>
            <a:pPr eaLnBrk="1" hangingPunct="1"/>
            <a:endParaRPr lang="en-US" sz="1400" b="1">
              <a:solidFill>
                <a:srgbClr val="FFFFFF"/>
              </a:solidFill>
              <a:latin typeface="Calibri" pitchFamily="34" charset="0"/>
            </a:endParaRPr>
          </a:p>
        </p:txBody>
      </p:sp>
      <p:pic>
        <p:nvPicPr>
          <p:cNvPr id="13" name="Picture 2" descr="http://factofthedayblog.com/files/2011/02/Andrew-Jackson.jpg"/>
          <p:cNvPicPr>
            <a:picLocks noChangeAspect="1" noChangeArrowheads="1"/>
          </p:cNvPicPr>
          <p:nvPr/>
        </p:nvPicPr>
        <p:blipFill>
          <a:blip r:embed="rId3" cstate="print">
            <a:extLst>
              <a:ext uri="{28A0092B-C50C-407E-A947-70E740481C1C}">
                <a14:useLocalDpi xmlns:a14="http://schemas.microsoft.com/office/drawing/2010/main" val="0"/>
              </a:ext>
            </a:extLst>
          </a:blip>
          <a:srcRect l="7098" t="7043" r="7408" b="5768"/>
          <a:stretch>
            <a:fillRect/>
          </a:stretch>
        </p:blipFill>
        <p:spPr bwMode="auto">
          <a:xfrm>
            <a:off x="1689100" y="430213"/>
            <a:ext cx="117951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353AAA4-0DF3-4EE6-9A2A-046A597BF4BB}" type="slidenum">
              <a:rPr lang="en-US" smtClean="0">
                <a:solidFill>
                  <a:srgbClr val="FFFF00"/>
                </a:solidFill>
              </a:rPr>
              <a:pPr>
                <a:defRPr/>
              </a:pPr>
              <a:t>35</a:t>
            </a:fld>
            <a:endParaRPr lang="en-US" dirty="0">
              <a:solidFill>
                <a:srgbClr val="FFFF00"/>
              </a:solidFill>
            </a:endParaRPr>
          </a:p>
        </p:txBody>
      </p:sp>
      <p:sp>
        <p:nvSpPr>
          <p:cNvPr id="16390" name="AutoShape 2" descr="data:image/jpg;base64,/9j/4AAQSkZJRgABAQAAAQABAAD/2wCEAAkGBhQSERQUExQUFBUVFxUUFRcVFBUVFxUXFhgVFBQUFxcXHCYeFxkjGRQVHy8gJCcpLCwsFR8xNTAqNSYrLCkBCQoKDgwOFA8PFCkYFBgpKSkpKSkpKSkpKSkpKSkpKSkpKSkpKSkpKSkpKSkpKSkpKSkpKSkpKSkpKSkpKSkpKf/AABEIALwBCwMBIgACEQEDEQH/xAAcAAAABwEBAAAAAAAAAAAAAAABAgMEBQYHAAj/xABEEAABBAADBQYEAwQGCgMAAAABAAIDEQQhMQUGEkFRBxMiYXGBMpGhsRTB0SNCUnIkYoKy4fAVM0NTY3ODkrPDJZPx/8QAFwEBAQEBAAAAAAAAAAAAAAAAAAECA//EABwRAQEBAAMAAwAAAAAAAAAAAAABEQIhMRJBUf/aAAwDAQACEQMRAD8A29qGkDQjIApdSFcg5cuXIOXLkjisW2Npc9wa0akmggWXKi7e7TmQkNjYHGzZJ0ryChWdrUt3wR10zy90GqLllMfapJZca8mgE/M2KVng7S8MWNcSQXagatPO/JBb1yYbH21HiWccRsA0eqfoOXLlyArxkkUtJokgqOaEdcAuUQZcgCMEVyFAhQAEK5cg5ckpcS1vxOa31IH3RP8ASEeXjZnp4hmgcLkAKFBy5cuQckH6pdIv1QKtQoAhQcuXLkHLly5A3x2ObDG6R5prRZP+eaxbfLfp2JcRowfCL00N+ZyV17V9pOZh2xtIpxt2WoGmfrXzCxtsT3uIAH3QBJiSTZNkoLTyPd6Tkc0c7Flbyv2+qmVdR3EeqETEFLS4R41Y7/PlyTGQG8vexmEVoHZ3vb+Hl4H/AAvpvobyP1W1Nda8twzEGxa3Xs026cRhA12boiGeZGoJRKuC5cuVQSXRJtCVk0SbUQNoQupCEAhCgQhFcm2N2iyJvE9wA+vyQbQxwibxH/Pmsb313x7xz2RymjzbkD14na+QAyQaQd+I3EiNvGR0cBda5Kj7f7WpXkshb3VZEmi6/wAlmWIxbhQaXDO7B+tjmiMl4Tr4k1cW1++uIcSXSFxqs/nomB3gfeRrnkclBRzOuihD1No0Hd/tMlhADj3jRlTjyWobv72RYpgIIa48iRrovOLJB1/wUns3bRjBokGwWkGqPP2KumPS65VfcPej8ZB4vjjoO8xycrQiOSTjmlSmsmqByEKAIUHLlyC0ArkFrrQYx2l7aM2LMQ0jPAPM/vFNdnbOaxoyz5+qa43Ck42d2oEsmf8AbKlMO0lagewQ5ZJw2AWlsPhMh1SxhWmTJ+BadQFD4/YrDyVpjgBUXtJlFFZ7tXZ/BJQy6K+dkmIcJZA1tjgAfmRXiyIFZ81Xt44OJgcNWm/1+6k+yiRxxZAcAKt/VwF0B7kLFna/TalyAFcSsjpNEmAheckUFVBwhRLQcSBVBaS7xMNu7R7rDzSc2RvcPUA19aTBnPafviRL3MbsgPGOTj5+Vcuay905c46Zk/5H1RMXjHOkc5x4nuPEScyScykgCRoclLWsC05ny080SVguwRXqljBeaBmGNUTl0UBYhzP0Rw0m+G/kjhvKr+iO1pboa/JAaDCudqQCdMsynEuyHtF1aQwLz3gJvKvP091eY4gQLGa1Jpae9j8pbK/+sAK/NbDazrs+w0TJ38nub4ennXmtDtL0gSVHzT+Ip296ipn+IqyImwVxRQUV5UUe11pIORS9AtxIr5Mkl3ij9t7WGHiMhHFRAAurJyGauIyiJtji5uc5x9S4kqUw1CuqicPbocsvE7+8VGzzvYbD2itA5wBPpzK1qr9C7LUpYtN2qTsveqWwHtBHUK0N2uCzi9U9TEkBYUNtFn56ptJvvCyw7XyUdPvPHIeIZD1tNMJY3QpTsuw5O0Rw3wta9x9KAr5kfJIyYgOBIzCtXZDsv9nNiDq9/A3+VuZ+pHyWarSrRHOXAFFUQKKXrnnIpu+RUKl6TdMm0k6bPxKuB4cQqr2kY8t2fNR+IsZ7OcAVLOxKq3aG/iwL/J0Z+TgrRjMrT3oPUp05mYAsVzSvACetX89EnNNRPSrv3yXJsUu++X2/JHi4nXXIa2g7ux9APNS+E3YlcziLTVc9D9CriIrBxHi8WnkbtSGFwjSfhPoM0fCbKIJ4hXU3dewsqVjgaB0FUOp9hmrIGEezzdgc+WZVgwL3FtOFEaXql9mssCxXTKj5aJ1NHZyW5MQTZ+PMcrXjItIK1eKbiAI0IB+ax+ZueS1XZf8AqY/5G/YKVDwuUZOfEVIEqLmPiKQTjXZIHORG6IHOUHOeki9c8ohVBy5QO+UXHhXeTmO+Rr81MlyY7Yw3eQSNGpb9s/yVGdmAcAaNKvLzNlJDYXGwNpw4STbSGkg1YJIPQZ+Scd4A4dFMQ4drmjn6H7q4K5idlsDi5oDTlTRoKACez0cPXM5I20yA8NaKoLp2Huga5goIPB7uRlx4zfhJBy+Ijw3kaF+SaN2ZK0asu6DQWuyzslwA8svLkrRgmB7cjThloDfkQUo7CAAl1DLpX5qYuoD8ORE7KjwnL2U72ezzDEYeJrj3bQ4vFmiKJOWgzKj3v4jQrSlftwNiCOMykeJ/hb5MH6mz7KUW0BEKVRXtWUN8QfD8lHySp5jXU0+yiJZFuAJpk0klQyPTZ71QZ0iid6MN3uEmZzLCR6t8Q+oUgXIjzYr2QYdDihw60RX6pu6ibHM9emXzSW1cKY55GacL3N+RS2BwheaGv59VxbWDdvZnGeI6NqvUlT22mB3C4cTac3hLQSRnTG3o26JRNnARsDK0+p6/RSUuCdKw8LuFrbIIoE3zv5ZLpJ0zTSbD2OIAE55kHTVN8Jhy6jrdD1J09VO4SdoaLPecLQwnk4hoDjXraUhxTQ4HgGX0yr7K4Fotl0AunaGA355qS/EAtuvRVnagLzmSM7NKoj8ftoMJNfVa1uzje9wkDxzY36Zfkss2TsluIxMTZCe742hwNUda5eQC2ePDBjQ1oAAFADIADksqI5Rc7vEVKPCiJ/iKsRN8SIV3Fkk3FQAX5JPiyRiUQKjggJQ0gIQZ3vYAMQ8NAHw6daBJ+ZQbIxNfEcgib1H+lS+o+wUb31anLmqp1tfEkvBjo8jYNV7IcftuR0TmMistDfJtjzTfDbbiGXC9x5hrHe2ZTk7VgrSRvrG7I659fZQKbMjLW2dTmQOV8k22ntB2ibf6ZY4017T6Gjl5JniJ+JNE9unsR2LkdTw0NousEmj/AA+a13DQhjQ1uQaAB6BUDssh/wBe7l4G+/iK0NqzQdAUNoLWURu03Uw+oUJI9Tu2R+zPq1Vx7l0gTkekHORpHJBzlQLnopeikqN25tYQQufz0aOrjp+vsgzfezZrvx0tc3B2X9aipXZGzGxNvUnU/koGHarmyF7vFxG3XqfNW7CTNkYHMzH2PQ+axO60cNiR8PI8AsA4m60cvqjQZI7ZPEPNbZPI8KeEA0CcyBoCjNwwzPRLMkRp8R4a90DZ+K4TfMCv1UXjMbbsqRsdiqtRrYzdk6qWrD/ByEHLUUeeRBy9M1sOydoieFkg/eGfk4ZOHzWPbLjxElsgg7zhzcQQMidTfNaluls6SGCpRwuLi7hu+EGhWWV5X7qUSU5UNMfEVMYgqEm+I5qxE0TaK4I7WrpW3WdIESEJCMQkp3hoJcQB5mkA2gKqO1+0jDQktaTK4fwfD/3c1SNr9p2JlsMIibpTc3H+0VNVPdoGJjGIaGG38FyAZ8IBAaT55/QKuRYkkilE4eV34bEzkkuDoxZzJz4na+gT9pyD2Z3nX6KKkIhMXeCweV6H5o2JxWMaCHCOtCQBfskzte2jqEmdr8RAv/I1VQ2dOSDYPqU2E/6AalL43aHGeFuaQljEUbnn4gCb6eQWaq77m78Q4OMxTNcC53ecbfEHBwFelAUrxgd+sHLQbOwE8nHhP1WE7XwrmYfCPP78JHu1xP2ePkotsyamPVMUwcAQQR5G0biXmzZe8U8P+rlkaOgca+WismD7UcW3V7X11aPuEMa9t137L+0PzVYe5R2xd+340PjewNLWh9g9HAVR/mT55WolJvckXFHkKh9v7XEERdq45MHn+g1WgO09uxQ5Pd4v4Rmf8FQN6N5vxLgGghjOR1s6n5ZJhNOXuLnGyTZKZzQ8xr1XO8tawQOUjszaRicCNNHDqP1UUyS8jken5hK8Y/JZVpUbQ6NsjDxMf8LhoSNW+ThzBTDHkinAnXRQu6G8XcPMctmCSg9t6H92RvRw69FZ9t7OdEc/Ex9lj+Th0NaOHMfLJdJdjJODaYI1/VBPtD29VUcRjHRur5JZm0r1U+Ric4+IrsTOGjmTyAFn6JhFIasFTG6mx/xOJbG8kNIcTw60Bfsmqv3Ztsl0cLpHFp73hLeE2QBeR6ZnRXIphsnZceHjEcdhtk5kuNnXMp256ITnKgp/iKl5JLUPO7xFaiJoO8PSk02ltWOBhfI4NH1J8hzVW3h7RmQSPhjbxvbYc4mg13SudWs8x22ZJXF0jy4+eevIDkpq4uO2e045iBlf1nZn2byVF2tt2aY3I9zvUmvlomz3ZpFzsiVnVwymNpFzwnE8np/+JpK4KC47vbP73Zs+V3LR9OFvL3Ufu1iLaY3fEwlvuFZNw9pti2eWljnCTEFriBfCOFniPkByCitvbEOHxXG34Jda/iFZ+4orX4DYvAg6j9VEybIJd4bA9SrXgQJG56jX9U4/BC+SuamoTA7IoaKP3kaS1sTdXua360rlLHwtKY7D3fM+J7x2TYc/V37oH3+SWGo3fGAsw7Wvy7swCNvQPZJ3nzLAfYKlh6t/aLjWl7WNN0c/VjQ2/wDuc8eypgKzfVh5DInHGo5kidMksLKrh2dP/by/8r/2Rq+vcs87OXftpj/wv/ZGrvisSQwljS88mt5nlnyC6cfGKZbb20zDs4nZuPwtGrj+Q81nG1NsvndxPPoBoB0Cmdq7uYyUulkZZ1oOBIHIAcgqxJC5p8TXCtbaVOVrUAXoojvQWiMlHEL6j5dFtu8O1GwRRsw4DZHkBvdxgua0C3ODazNLMmjETsqQ5iN5rox36JRmxsQf9hL/APW/P6LXsdj3NMEBxEgMhEkr5C1j2RgZR03IEnkmO8O0nySysZLIx8bmMgijJBe51EyP6tpXDWcx7BxB0glP/Td+i0XdFsj4Dh8VC+smguabP8Lmk6ObplySG3MRLiMWI2EgNqFr+ItaJBTnuy1ORFeSlsXNJ+Ilm4XOGFj7uMcJ8UrhTngAZ+ys6RVNs7hzmRwiAlaDk4OaMuhBNtKjsFuTijx33YDTR/aB3CejuG+FWbd3Bzt45YmPBMYjtwcO8me6y8601o5np5qc3c3cmw8OIEpaS+yKJNngIJJrqmGqXHuZjQaEQ9eNleuq0Tc3doYRvE8h0rhTiNGjUtb+ZTzZ5Pds4teFt+tC0tNtKOMW+RjR1c9o+5VkxNS4xKI+W0zjmDgHNIIIBBGhB0I8kpaoMXKMmPiKfkqOmPiOqow847vJZJDmXvc8+riSlHyZWPr81CbNxPVOX4rKlybPC+6803leRkmxxVNB+a4yKAkklmugSEhRWz0XXl66I2XVBovZTthj45cG747MsQ/jsASNH9YAcQHMWrNtvCsdHwH4m0WHqQMh9PqsVhe6N7XxuLXNcHNc3ItINgj3WybnbfbtFhc14hxkY/aD914P77W9Cda0Pst8b9M1WGbZbG6i17XDVpFFHk3lyPC0Z9T+iuW3NifiA0YiIXWUjCGPadCASKcBrV15Ki7S3JlhHGwmWOrPC2ntAogltZirzbat0B/p+WQhjdSQ0Na2ySTVZrYNjbvdxhmMJHHrI7+sdfyHss77M9hNMrsS8eGG+AusgyUQXWcvC0/NwV+l2lJI5zWiotLqnP6nPQX7nn0UmlZD2jStfO17Kq5mGuschF+4o+6pzSrr2mYVsc2X71v+YaD/AHVSGLN9WeB7z5+QRmy0M+aC0ScfdRV57M3kzzULIh0/6kaueP2q2LxEEHpoPmqX2Q54rEX/ALj/ANsa03FYBrx4gCOhFrpx8ZqnbQ39ijA4iLPQ3Xqouba8+JFYaEniys+EZ8812+m5EclujAjkGYoUHeTgPurvsUMDW0BoNPTNXsZi/s2xDWGWWRkbNSS9oq+VAEk3yC0LY203z0+JmEdJEyuJ8koeBoSAYxQPkn0MrMy8NIjdIRxCw0WbOemSR2JgmiSXEBvAJGkMZVU2gS4jkXEXXJTMNE2n38YdNK3At4aJcWSPdloBpn0SmGhxMwjmbLh2mQCiMOS6nAmiS8lRm9008veFsJMLGuALjw5kU6Xh1NCwPfqE93MxMjsNDxtDWt4WsIJLnDNvEf4ddEEVjt53xTcDsU9zWupz4sNFwNdzALjmR5Kw4gObF3zsdiDH3fecTO7FjLTweaq0exZovxURmYcO0Oc8WxzuKrY0NObHnw2VaMFsfhwMcM2ncuD9fDo8/K/ogrGK2rOwskmfijhpaotxR4mh2YLuEAXWdeualNu7OhjaxrHyOkmLg10uJl4GsA4nSOzzAFZc7UPhsJC/CPjjxDp3PpsETraWOLsvBZ6XxaAWpHfDYbmwYeQtMrcOQ2RtmiymAk1mBbavzQH3R3egkbL3skeJo+EskkNCuYsc9MuSsEe4WGEkbwxoaALY4FzXeeZu1XNzYoX4oyYZr42CMtkadA4uHCAbN5AlaDI4hnGX8LWssgMBOQzN8z5IGsDA1oaAAG+EACgALAA8kpxJFp1ok5nM655owctIUtMJnGyngcmUup/VIPNeFn1HK/ztKSS5euX6KNw8uadzv8H6Li2dxy+FEZPWWfl6f4JHBPtq6bqOWf6oFuJcWjVJtflkgdJkilmyqx9nsrhtCIx/GQ4DOryuvpoqo16l92cZ3eKgfdVIzyyJo/dWI9EMw7nHic4i9Q00MsiQfVOO5YxpOd1qToOruvuiwPFDKxXl6dUhjn+GjpY9TmKBXVgpgtmtcRYPCCXFuQbZujQ55805xcYa8N06a5CuafYJlN0oCi4/ko/akh75hBGTdffQ5qDIu1wj8SAKyby9v0VAiFq49qWLvGO5UAMlToH6rnfWo4DNC9HaF0miirh2PH+lYg1/sR/5Y1qG0ZnNaSFmPZTK2OacnL9k36ysWm43aMfdklw+a6cfGaoG1N4JHycLvqnWB2rw+2oUHtd8EjiS7gcPheD9xzCrOI3pLCWHMjLiacq6qaYum3d5WSNEbZ2Q+Iufx1xE8VtFE/Doc9ck42DvvhsOyTv8SJ3v/evQAEcOpys3ksix2L72Uv60PYAAfZAGBT5LjZNsdpWBmiMZe8B1cXBxgmv3b7s5Jns7tMwOFYGRMfQcHEnjcTXW2hZSbCHitPkY0GbtDwH4n8R3MpdxcfDQ4OL+Ki8HzrS1JYjt1aXDhgdVEZ8I1r+seiyKViSCupjSMH2ixwyGSHCsa43mXXQOoAogey0HY29kk+HEvE0NdmW1fCBTXjzN2vP8b1o3ZhtS+8w7sxRe2/k8fYpxq2NUwmGDR4XFoOfg8IPnQS7cOKriefV7v1UJu1jLY5hObDX5KcDltkrCwNFD7nmjcSR4lwKBUPTGWTM6pzaYTHMpEeaMOReaWlFDLRNmIZHFcnQ4wr8k4dJlkmMBTpoQcDRr5IzknM35hA11+6ilGhKscRmOWiI0IxQekt38cJMPG+7tjCT/ADC6/wA9UO0sT8DRRtzS48uEHRVvs42l/wDHxHLw2ys/3SRy9lMXY4nZcRutfy8l2c1xZKC132006j2Cg9rTDvGGtWnpmQRfupAzGqytwq+XLPz1ChtrtAEfi/j9jQNj3CgxXtAmvGSD0/NVmOWlNb7TXi5Dr8OfsFXmHNc763D5kyMZLNJo12SPBJlaguG5j2B2IL3Bo7tos9e8ZSru8m0Q15bHM596040Ek6WsPOf+Vr/P/gq6Sqhc459VxFJh2aKAjBqBVkQ1HySjT7JFqXaUaGc/JJvdSM9mVjl0+6btlURznpNoQuXMVQZqnN2tpdxiY5LyDqd/K7wu+h+ihS3JLQORW47Jn4MYQPhlF+/X6fVWxpWbbB2nxwYeU5ujIa4/ykD7UVo7SujA7QjkpIOXOKoPajpj4inlphM7xFWDzXGEcjJdCEEpXFsDCnbDlmmcevzT+KMFtpSExJqk8O7Mj5IxTfizQSJdWiDjRefqjVn9VFaN2cYoug7sHSR314SB9StDrwigRlz09fosr7OTYcP+J92tWqYcfszndcX+T8l1l6YsTsOK8QaW5FoAusueXr1UZvE6omHLIvF9LaaHkpNs3gBoEgDP+yDyVY3iJ4BmSC42OWhRGMb4CsVJ/Z/utOoUE0Ke3qj/AKS/n8Gv8jVBOK51sWV2VdUeInl90DGAvF9QE4kjAtRSt/0fEZ/7r++oIKbjH9HxPpD/AORQzQqz9lGw2lBElIBl9EfhU1Tcx5oQErIELWoojZaY5tZkjPpV/qmzk4cEhw2qhMoWrnBcxVCrXZruLhPkUAC6Vqirfuttjha6I/C8tcPUZH5j7LbMO/IVpQXmnZ05a8UvQG7mJL8NETqW/Za4/jNTbnIAkA9GDltCpKYyjMpfjUbO/wARQf/Z"/>
          <p:cNvSpPr>
            <a:spLocks noChangeAspect="1" noChangeArrowheads="1"/>
          </p:cNvSpPr>
          <p:nvPr/>
        </p:nvSpPr>
        <p:spPr bwMode="auto">
          <a:xfrm>
            <a:off x="173038" y="-852488"/>
            <a:ext cx="2543175"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91" name="AutoShape 4" descr="data:image/jpg;base64,/9j/4AAQSkZJRgABAQAAAQABAAD/2wCEAAkGBhQSERQUExQUFBUVFxUUFRcVFBUVFxUXFhgVFBQUFxcXHCYeFxkjGRQVHy8gJCcpLCwsFR8xNTAqNSYrLCkBCQoKDgwOFA8PFCkYFBgpKSkpKSkpKSkpKSkpKSkpKSkpKSkpKSkpKSkpKSkpKSkpKSkpKSkpKSkpKSkpKSkpKf/AABEIALwBCwMBIgACEQEDEQH/xAAcAAAABwEBAAAAAAAAAAAAAAABAgMEBQYHAAj/xABEEAABBAADBQYEAwQGCgMAAAABAAIDEQQhMQUGEkFRBxMiYXGBMpGhsRTB0SNCUnIkYoKy4fAVM0NTY3ODkrPDJZPx/8QAFwEBAQEBAAAAAAAAAAAAAAAAAAECA//EABwRAQEBAAMAAwAAAAAAAAAAAAABEQIhMRJBUf/aAAwDAQACEQMRAD8A29qGkDQjIApdSFcg5cuXIOXLkjisW2Npc9wa0akmggWXKi7e7TmQkNjYHGzZJ0ryChWdrUt3wR10zy90GqLllMfapJZca8mgE/M2KVng7S8MWNcSQXagatPO/JBb1yYbH21HiWccRsA0eqfoOXLlyArxkkUtJokgqOaEdcAuUQZcgCMEVyFAhQAEK5cg5ckpcS1vxOa31IH3RP8ASEeXjZnp4hmgcLkAKFBy5cuQckH6pdIv1QKtQoAhQcuXLkHLly5A3x2ObDG6R5prRZP+eaxbfLfp2JcRowfCL00N+ZyV17V9pOZh2xtIpxt2WoGmfrXzCxtsT3uIAH3QBJiSTZNkoLTyPd6Tkc0c7Flbyv2+qmVdR3EeqETEFLS4R41Y7/PlyTGQG8vexmEVoHZ3vb+Hl4H/AAvpvobyP1W1Nda8twzEGxa3Xs026cRhA12boiGeZGoJRKuC5cuVQSXRJtCVk0SbUQNoQupCEAhCgQhFcm2N2iyJvE9wA+vyQbQxwibxH/Pmsb313x7xz2RymjzbkD14na+QAyQaQd+I3EiNvGR0cBda5Kj7f7WpXkshb3VZEmi6/wAlmWIxbhQaXDO7B+tjmiMl4Tr4k1cW1++uIcSXSFxqs/nomB3gfeRrnkclBRzOuihD1No0Hd/tMlhADj3jRlTjyWobv72RYpgIIa48iRrovOLJB1/wUns3bRjBokGwWkGqPP2KumPS65VfcPej8ZB4vjjoO8xycrQiOSTjmlSmsmqByEKAIUHLlyC0ArkFrrQYx2l7aM2LMQ0jPAPM/vFNdnbOaxoyz5+qa43Ck42d2oEsmf8AbKlMO0lagewQ5ZJw2AWlsPhMh1SxhWmTJ+BadQFD4/YrDyVpjgBUXtJlFFZ7tXZ/BJQy6K+dkmIcJZA1tjgAfmRXiyIFZ81Xt44OJgcNWm/1+6k+yiRxxZAcAKt/VwF0B7kLFna/TalyAFcSsjpNEmAheckUFVBwhRLQcSBVBaS7xMNu7R7rDzSc2RvcPUA19aTBnPafviRL3MbsgPGOTj5+Vcuay905c46Zk/5H1RMXjHOkc5x4nuPEScyScykgCRoclLWsC05ny080SVguwRXqljBeaBmGNUTl0UBYhzP0Rw0m+G/kjhvKr+iO1pboa/JAaDCudqQCdMsynEuyHtF1aQwLz3gJvKvP091eY4gQLGa1Jpae9j8pbK/+sAK/NbDazrs+w0TJ38nub4ennXmtDtL0gSVHzT+Ip296ipn+IqyImwVxRQUV5UUe11pIORS9AtxIr5Mkl3ij9t7WGHiMhHFRAAurJyGauIyiJtji5uc5x9S4kqUw1CuqicPbocsvE7+8VGzzvYbD2itA5wBPpzK1qr9C7LUpYtN2qTsveqWwHtBHUK0N2uCzi9U9TEkBYUNtFn56ptJvvCyw7XyUdPvPHIeIZD1tNMJY3QpTsuw5O0Rw3wta9x9KAr5kfJIyYgOBIzCtXZDsv9nNiDq9/A3+VuZ+pHyWarSrRHOXAFFUQKKXrnnIpu+RUKl6TdMm0k6bPxKuB4cQqr2kY8t2fNR+IsZ7OcAVLOxKq3aG/iwL/J0Z+TgrRjMrT3oPUp05mYAsVzSvACetX89EnNNRPSrv3yXJsUu++X2/JHi4nXXIa2g7ux9APNS+E3YlcziLTVc9D9CriIrBxHi8WnkbtSGFwjSfhPoM0fCbKIJ4hXU3dewsqVjgaB0FUOp9hmrIGEezzdgc+WZVgwL3FtOFEaXql9mssCxXTKj5aJ1NHZyW5MQTZ+PMcrXjItIK1eKbiAI0IB+ax+ZueS1XZf8AqY/5G/YKVDwuUZOfEVIEqLmPiKQTjXZIHORG6IHOUHOeki9c8ohVBy5QO+UXHhXeTmO+Rr81MlyY7Yw3eQSNGpb9s/yVGdmAcAaNKvLzNlJDYXGwNpw4STbSGkg1YJIPQZ+Scd4A4dFMQ4drmjn6H7q4K5idlsDi5oDTlTRoKACez0cPXM5I20yA8NaKoLp2Huga5goIPB7uRlx4zfhJBy+Ijw3kaF+SaN2ZK0asu6DQWuyzslwA8svLkrRgmB7cjThloDfkQUo7CAAl1DLpX5qYuoD8ORE7KjwnL2U72ezzDEYeJrj3bQ4vFmiKJOWgzKj3v4jQrSlftwNiCOMykeJ/hb5MH6mz7KUW0BEKVRXtWUN8QfD8lHySp5jXU0+yiJZFuAJpk0klQyPTZ71QZ0iid6MN3uEmZzLCR6t8Q+oUgXIjzYr2QYdDihw60RX6pu6ibHM9emXzSW1cKY55GacL3N+RS2BwheaGv59VxbWDdvZnGeI6NqvUlT22mB3C4cTac3hLQSRnTG3o26JRNnARsDK0+p6/RSUuCdKw8LuFrbIIoE3zv5ZLpJ0zTSbD2OIAE55kHTVN8Jhy6jrdD1J09VO4SdoaLPecLQwnk4hoDjXraUhxTQ4HgGX0yr7K4Fotl0AunaGA355qS/EAtuvRVnagLzmSM7NKoj8ftoMJNfVa1uzje9wkDxzY36Zfkss2TsluIxMTZCe742hwNUda5eQC2ePDBjQ1oAAFADIADksqI5Rc7vEVKPCiJ/iKsRN8SIV3Fkk3FQAX5JPiyRiUQKjggJQ0gIQZ3vYAMQ8NAHw6daBJ+ZQbIxNfEcgib1H+lS+o+wUb31anLmqp1tfEkvBjo8jYNV7IcftuR0TmMistDfJtjzTfDbbiGXC9x5hrHe2ZTk7VgrSRvrG7I659fZQKbMjLW2dTmQOV8k22ntB2ibf6ZY4017T6Gjl5JniJ+JNE9unsR2LkdTw0NousEmj/AA+a13DQhjQ1uQaAB6BUDssh/wBe7l4G+/iK0NqzQdAUNoLWURu03Uw+oUJI9Tu2R+zPq1Vx7l0gTkekHORpHJBzlQLnopeikqN25tYQQufz0aOrjp+vsgzfezZrvx0tc3B2X9aipXZGzGxNvUnU/koGHarmyF7vFxG3XqfNW7CTNkYHMzH2PQ+axO60cNiR8PI8AsA4m60cvqjQZI7ZPEPNbZPI8KeEA0CcyBoCjNwwzPRLMkRp8R4a90DZ+K4TfMCv1UXjMbbsqRsdiqtRrYzdk6qWrD/ByEHLUUeeRBy9M1sOydoieFkg/eGfk4ZOHzWPbLjxElsgg7zhzcQQMidTfNaluls6SGCpRwuLi7hu+EGhWWV5X7qUSU5UNMfEVMYgqEm+I5qxE0TaK4I7WrpW3WdIESEJCMQkp3hoJcQB5mkA2gKqO1+0jDQktaTK4fwfD/3c1SNr9p2JlsMIibpTc3H+0VNVPdoGJjGIaGG38FyAZ8IBAaT55/QKuRYkkilE4eV34bEzkkuDoxZzJz4na+gT9pyD2Z3nX6KKkIhMXeCweV6H5o2JxWMaCHCOtCQBfskzte2jqEmdr8RAv/I1VQ2dOSDYPqU2E/6AalL43aHGeFuaQljEUbnn4gCb6eQWaq77m78Q4OMxTNcC53ecbfEHBwFelAUrxgd+sHLQbOwE8nHhP1WE7XwrmYfCPP78JHu1xP2ePkotsyamPVMUwcAQQR5G0biXmzZe8U8P+rlkaOgca+WismD7UcW3V7X11aPuEMa9t137L+0PzVYe5R2xd+340PjewNLWh9g9HAVR/mT55WolJvckXFHkKh9v7XEERdq45MHn+g1WgO09uxQ5Pd4v4Rmf8FQN6N5vxLgGghjOR1s6n5ZJhNOXuLnGyTZKZzQ8xr1XO8tawQOUjszaRicCNNHDqP1UUyS8jken5hK8Y/JZVpUbQ6NsjDxMf8LhoSNW+ThzBTDHkinAnXRQu6G8XcPMctmCSg9t6H92RvRw69FZ9t7OdEc/Ex9lj+Th0NaOHMfLJdJdjJODaYI1/VBPtD29VUcRjHRur5JZm0r1U+Ric4+IrsTOGjmTyAFn6JhFIasFTG6mx/xOJbG8kNIcTw60Bfsmqv3Ztsl0cLpHFp73hLeE2QBeR6ZnRXIphsnZceHjEcdhtk5kuNnXMp256ITnKgp/iKl5JLUPO7xFaiJoO8PSk02ltWOBhfI4NH1J8hzVW3h7RmQSPhjbxvbYc4mg13SudWs8x22ZJXF0jy4+eevIDkpq4uO2e045iBlf1nZn2byVF2tt2aY3I9zvUmvlomz3ZpFzsiVnVwymNpFzwnE8np/+JpK4KC47vbP73Zs+V3LR9OFvL3Ufu1iLaY3fEwlvuFZNw9pti2eWljnCTEFriBfCOFniPkByCitvbEOHxXG34Jda/iFZ+4orX4DYvAg6j9VEybIJd4bA9SrXgQJG56jX9U4/BC+SuamoTA7IoaKP3kaS1sTdXua360rlLHwtKY7D3fM+J7x2TYc/V37oH3+SWGo3fGAsw7Wvy7swCNvQPZJ3nzLAfYKlh6t/aLjWl7WNN0c/VjQ2/wDuc8eypgKzfVh5DInHGo5kidMksLKrh2dP/by/8r/2Rq+vcs87OXftpj/wv/ZGrvisSQwljS88mt5nlnyC6cfGKZbb20zDs4nZuPwtGrj+Q81nG1NsvndxPPoBoB0Cmdq7uYyUulkZZ1oOBIHIAcgqxJC5p8TXCtbaVOVrUAXoojvQWiMlHEL6j5dFtu8O1GwRRsw4DZHkBvdxgua0C3ODazNLMmjETsqQ5iN5rox36JRmxsQf9hL/APW/P6LXsdj3NMEBxEgMhEkr5C1j2RgZR03IEnkmO8O0nySysZLIx8bmMgijJBe51EyP6tpXDWcx7BxB0glP/Td+i0XdFsj4Dh8VC+smguabP8Lmk6ObplySG3MRLiMWI2EgNqFr+ItaJBTnuy1ORFeSlsXNJ+Ilm4XOGFj7uMcJ8UrhTngAZ+ys6RVNs7hzmRwiAlaDk4OaMuhBNtKjsFuTijx33YDTR/aB3CejuG+FWbd3Bzt45YmPBMYjtwcO8me6y8601o5np5qc3c3cmw8OIEpaS+yKJNngIJJrqmGqXHuZjQaEQ9eNleuq0Tc3doYRvE8h0rhTiNGjUtb+ZTzZ5Pds4teFt+tC0tNtKOMW+RjR1c9o+5VkxNS4xKI+W0zjmDgHNIIIBBGhB0I8kpaoMXKMmPiKfkqOmPiOqow847vJZJDmXvc8+riSlHyZWPr81CbNxPVOX4rKlybPC+6803leRkmxxVNB+a4yKAkklmugSEhRWz0XXl66I2XVBovZTthj45cG747MsQ/jsASNH9YAcQHMWrNtvCsdHwH4m0WHqQMh9PqsVhe6N7XxuLXNcHNc3ItINgj3WybnbfbtFhc14hxkY/aD914P77W9Cda0Pst8b9M1WGbZbG6i17XDVpFFHk3lyPC0Z9T+iuW3NifiA0YiIXWUjCGPadCASKcBrV15Ki7S3JlhHGwmWOrPC2ntAogltZirzbat0B/p+WQhjdSQ0Na2ySTVZrYNjbvdxhmMJHHrI7+sdfyHss77M9hNMrsS8eGG+AusgyUQXWcvC0/NwV+l2lJI5zWiotLqnP6nPQX7nn0UmlZD2jStfO17Kq5mGuschF+4o+6pzSrr2mYVsc2X71v+YaD/AHVSGLN9WeB7z5+QRmy0M+aC0ScfdRV57M3kzzULIh0/6kaueP2q2LxEEHpoPmqX2Q54rEX/ALj/ANsa03FYBrx4gCOhFrpx8ZqnbQ39ijA4iLPQ3Xqouba8+JFYaEniys+EZ8812+m5EclujAjkGYoUHeTgPurvsUMDW0BoNPTNXsZi/s2xDWGWWRkbNSS9oq+VAEk3yC0LY203z0+JmEdJEyuJ8koeBoSAYxQPkn0MrMy8NIjdIRxCw0WbOemSR2JgmiSXEBvAJGkMZVU2gS4jkXEXXJTMNE2n38YdNK3At4aJcWSPdloBpn0SmGhxMwjmbLh2mQCiMOS6nAmiS8lRm9008veFsJMLGuALjw5kU6Xh1NCwPfqE93MxMjsNDxtDWt4WsIJLnDNvEf4ddEEVjt53xTcDsU9zWupz4sNFwNdzALjmR5Kw4gObF3zsdiDH3fecTO7FjLTweaq0exZovxURmYcO0Oc8WxzuKrY0NObHnw2VaMFsfhwMcM2ncuD9fDo8/K/ogrGK2rOwskmfijhpaotxR4mh2YLuEAXWdeualNu7OhjaxrHyOkmLg10uJl4GsA4nSOzzAFZc7UPhsJC/CPjjxDp3PpsETraWOLsvBZ6XxaAWpHfDYbmwYeQtMrcOQ2RtmiymAk1mBbavzQH3R3egkbL3skeJo+EskkNCuYsc9MuSsEe4WGEkbwxoaALY4FzXeeZu1XNzYoX4oyYZr42CMtkadA4uHCAbN5AlaDI4hnGX8LWssgMBOQzN8z5IGsDA1oaAAG+EACgALAA8kpxJFp1ok5nM655owctIUtMJnGyngcmUup/VIPNeFn1HK/ztKSS5euX6KNw8uadzv8H6Li2dxy+FEZPWWfl6f4JHBPtq6bqOWf6oFuJcWjVJtflkgdJkilmyqx9nsrhtCIx/GQ4DOryuvpoqo16l92cZ3eKgfdVIzyyJo/dWI9EMw7nHic4i9Q00MsiQfVOO5YxpOd1qToOruvuiwPFDKxXl6dUhjn+GjpY9TmKBXVgpgtmtcRYPCCXFuQbZujQ55805xcYa8N06a5CuafYJlN0oCi4/ko/akh75hBGTdffQ5qDIu1wj8SAKyby9v0VAiFq49qWLvGO5UAMlToH6rnfWo4DNC9HaF0miirh2PH+lYg1/sR/5Y1qG0ZnNaSFmPZTK2OacnL9k36ysWm43aMfdklw+a6cfGaoG1N4JHycLvqnWB2rw+2oUHtd8EjiS7gcPheD9xzCrOI3pLCWHMjLiacq6qaYum3d5WSNEbZ2Q+Iufx1xE8VtFE/Doc9ck42DvvhsOyTv8SJ3v/evQAEcOpys3ksix2L72Uv60PYAAfZAGBT5LjZNsdpWBmiMZe8B1cXBxgmv3b7s5Jns7tMwOFYGRMfQcHEnjcTXW2hZSbCHitPkY0GbtDwH4n8R3MpdxcfDQ4OL+Ki8HzrS1JYjt1aXDhgdVEZ8I1r+seiyKViSCupjSMH2ixwyGSHCsa43mXXQOoAogey0HY29kk+HEvE0NdmW1fCBTXjzN2vP8b1o3ZhtS+8w7sxRe2/k8fYpxq2NUwmGDR4XFoOfg8IPnQS7cOKriefV7v1UJu1jLY5hObDX5KcDltkrCwNFD7nmjcSR4lwKBUPTGWTM6pzaYTHMpEeaMOReaWlFDLRNmIZHFcnQ4wr8k4dJlkmMBTpoQcDRr5IzknM35hA11+6ilGhKscRmOWiI0IxQekt38cJMPG+7tjCT/ADC6/wA9UO0sT8DRRtzS48uEHRVvs42l/wDHxHLw2ys/3SRy9lMXY4nZcRutfy8l2c1xZKC132006j2Cg9rTDvGGtWnpmQRfupAzGqytwq+XLPz1ChtrtAEfi/j9jQNj3CgxXtAmvGSD0/NVmOWlNb7TXi5Dr8OfsFXmHNc763D5kyMZLNJo12SPBJlaguG5j2B2IL3Bo7tos9e8ZSru8m0Q15bHM596040Ek6WsPOf+Vr/P/gq6Sqhc459VxFJh2aKAjBqBVkQ1HySjT7JFqXaUaGc/JJvdSM9mVjl0+6btlURznpNoQuXMVQZqnN2tpdxiY5LyDqd/K7wu+h+ihS3JLQORW47Jn4MYQPhlF+/X6fVWxpWbbB2nxwYeU5ujIa4/ykD7UVo7SujA7QjkpIOXOKoPajpj4inlphM7xFWDzXGEcjJdCEEpXFsDCnbDlmmcevzT+KMFtpSExJqk8O7Mj5IxTfizQSJdWiDjRefqjVn9VFaN2cYoug7sHSR314SB9StDrwigRlz09fosr7OTYcP+J92tWqYcfszndcX+T8l1l6YsTsOK8QaW5FoAusueXr1UZvE6omHLIvF9LaaHkpNs3gBoEgDP+yDyVY3iJ4BmSC42OWhRGMb4CsVJ/Z/utOoUE0Ke3qj/AKS/n8Gv8jVBOK51sWV2VdUeInl90DGAvF9QE4kjAtRSt/0fEZ/7r++oIKbjH9HxPpD/AORQzQqz9lGw2lBElIBl9EfhU1Tcx5oQErIELWoojZaY5tZkjPpV/qmzk4cEhw2qhMoWrnBcxVCrXZruLhPkUAC6Vqirfuttjha6I/C8tcPUZH5j7LbMO/IVpQXmnZ05a8UvQG7mJL8NETqW/Za4/jNTbnIAkA9GDltCpKYyjMpfjUbO/wARQf/Z"/>
          <p:cNvSpPr>
            <a:spLocks noChangeAspect="1" noChangeArrowheads="1"/>
          </p:cNvSpPr>
          <p:nvPr/>
        </p:nvSpPr>
        <p:spPr bwMode="auto">
          <a:xfrm>
            <a:off x="325438" y="-700088"/>
            <a:ext cx="2543175"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92" name="AutoShape 6" descr="data:image/jpg;base64,/9j/4AAQSkZJRgABAQAAAQABAAD/2wCEAAkGBhQSERQUExQUFBUVFxUUFRcVFBUVFxUXFhgVFBQUFxcXHCYeFxkjGRQVHy8gJCcpLCwsFR8xNTAqNSYrLCkBCQoKDgwOFA8PFCkYFBgpKSkpKSkpKSkpKSkpKSkpKSkpKSkpKSkpKSkpKSkpKSkpKSkpKSkpKSkpKSkpKSkpKf/AABEIALwBCwMBIgACEQEDEQH/xAAcAAAABwEBAAAAAAAAAAAAAAABAgMEBQYHAAj/xABEEAABBAADBQYEAwQGCgMAAAABAAIDEQQhMQUGEkFRBxMiYXGBMpGhsRTB0SNCUnIkYoKy4fAVM0NTY3ODkrPDJZPx/8QAFwEBAQEBAAAAAAAAAAAAAAAAAAECA//EABwRAQEBAAMAAwAAAAAAAAAAAAABEQIhMRJBUf/aAAwDAQACEQMRAD8A29qGkDQjIApdSFcg5cuXIOXLkjisW2Npc9wa0akmggWXKi7e7TmQkNjYHGzZJ0ryChWdrUt3wR10zy90GqLllMfapJZca8mgE/M2KVng7S8MWNcSQXagatPO/JBb1yYbH21HiWccRsA0eqfoOXLlyArxkkUtJokgqOaEdcAuUQZcgCMEVyFAhQAEK5cg5ckpcS1vxOa31IH3RP8ASEeXjZnp4hmgcLkAKFBy5cuQckH6pdIv1QKtQoAhQcuXLkHLly5A3x2ObDG6R5prRZP+eaxbfLfp2JcRowfCL00N+ZyV17V9pOZh2xtIpxt2WoGmfrXzCxtsT3uIAH3QBJiSTZNkoLTyPd6Tkc0c7Flbyv2+qmVdR3EeqETEFLS4R41Y7/PlyTGQG8vexmEVoHZ3vb+Hl4H/AAvpvobyP1W1Nda8twzEGxa3Xs026cRhA12boiGeZGoJRKuC5cuVQSXRJtCVk0SbUQNoQupCEAhCgQhFcm2N2iyJvE9wA+vyQbQxwibxH/Pmsb313x7xz2RymjzbkD14na+QAyQaQd+I3EiNvGR0cBda5Kj7f7WpXkshb3VZEmi6/wAlmWIxbhQaXDO7B+tjmiMl4Tr4k1cW1++uIcSXSFxqs/nomB3gfeRrnkclBRzOuihD1No0Hd/tMlhADj3jRlTjyWobv72RYpgIIa48iRrovOLJB1/wUns3bRjBokGwWkGqPP2KumPS65VfcPej8ZB4vjjoO8xycrQiOSTjmlSmsmqByEKAIUHLlyC0ArkFrrQYx2l7aM2LMQ0jPAPM/vFNdnbOaxoyz5+qa43Ck42d2oEsmf8AbKlMO0lagewQ5ZJw2AWlsPhMh1SxhWmTJ+BadQFD4/YrDyVpjgBUXtJlFFZ7tXZ/BJQy6K+dkmIcJZA1tjgAfmRXiyIFZ81Xt44OJgcNWm/1+6k+yiRxxZAcAKt/VwF0B7kLFna/TalyAFcSsjpNEmAheckUFVBwhRLQcSBVBaS7xMNu7R7rDzSc2RvcPUA19aTBnPafviRL3MbsgPGOTj5+Vcuay905c46Zk/5H1RMXjHOkc5x4nuPEScyScykgCRoclLWsC05ny080SVguwRXqljBeaBmGNUTl0UBYhzP0Rw0m+G/kjhvKr+iO1pboa/JAaDCudqQCdMsynEuyHtF1aQwLz3gJvKvP091eY4gQLGa1Jpae9j8pbK/+sAK/NbDazrs+w0TJ38nub4ennXmtDtL0gSVHzT+Ip296ipn+IqyImwVxRQUV5UUe11pIORS9AtxIr5Mkl3ij9t7WGHiMhHFRAAurJyGauIyiJtji5uc5x9S4kqUw1CuqicPbocsvE7+8VGzzvYbD2itA5wBPpzK1qr9C7LUpYtN2qTsveqWwHtBHUK0N2uCzi9U9TEkBYUNtFn56ptJvvCyw7XyUdPvPHIeIZD1tNMJY3QpTsuw5O0Rw3wta9x9KAr5kfJIyYgOBIzCtXZDsv9nNiDq9/A3+VuZ+pHyWarSrRHOXAFFUQKKXrnnIpu+RUKl6TdMm0k6bPxKuB4cQqr2kY8t2fNR+IsZ7OcAVLOxKq3aG/iwL/J0Z+TgrRjMrT3oPUp05mYAsVzSvACetX89EnNNRPSrv3yXJsUu++X2/JHi4nXXIa2g7ux9APNS+E3YlcziLTVc9D9CriIrBxHi8WnkbtSGFwjSfhPoM0fCbKIJ4hXU3dewsqVjgaB0FUOp9hmrIGEezzdgc+WZVgwL3FtOFEaXql9mssCxXTKj5aJ1NHZyW5MQTZ+PMcrXjItIK1eKbiAI0IB+ax+ZueS1XZf8AqY/5G/YKVDwuUZOfEVIEqLmPiKQTjXZIHORG6IHOUHOeki9c8ohVBy5QO+UXHhXeTmO+Rr81MlyY7Yw3eQSNGpb9s/yVGdmAcAaNKvLzNlJDYXGwNpw4STbSGkg1YJIPQZ+Scd4A4dFMQ4drmjn6H7q4K5idlsDi5oDTlTRoKACez0cPXM5I20yA8NaKoLp2Huga5goIPB7uRlx4zfhJBy+Ijw3kaF+SaN2ZK0asu6DQWuyzslwA8svLkrRgmB7cjThloDfkQUo7CAAl1DLpX5qYuoD8ORE7KjwnL2U72ezzDEYeJrj3bQ4vFmiKJOWgzKj3v4jQrSlftwNiCOMykeJ/hb5MH6mz7KUW0BEKVRXtWUN8QfD8lHySp5jXU0+yiJZFuAJpk0klQyPTZ71QZ0iid6MN3uEmZzLCR6t8Q+oUgXIjzYr2QYdDihw60RX6pu6ibHM9emXzSW1cKY55GacL3N+RS2BwheaGv59VxbWDdvZnGeI6NqvUlT22mB3C4cTac3hLQSRnTG3o26JRNnARsDK0+p6/RSUuCdKw8LuFrbIIoE3zv5ZLpJ0zTSbD2OIAE55kHTVN8Jhy6jrdD1J09VO4SdoaLPecLQwnk4hoDjXraUhxTQ4HgGX0yr7K4Fotl0AunaGA355qS/EAtuvRVnagLzmSM7NKoj8ftoMJNfVa1uzje9wkDxzY36Zfkss2TsluIxMTZCe742hwNUda5eQC2ePDBjQ1oAAFADIADksqI5Rc7vEVKPCiJ/iKsRN8SIV3Fkk3FQAX5JPiyRiUQKjggJQ0gIQZ3vYAMQ8NAHw6daBJ+ZQbIxNfEcgib1H+lS+o+wUb31anLmqp1tfEkvBjo8jYNV7IcftuR0TmMistDfJtjzTfDbbiGXC9x5hrHe2ZTk7VgrSRvrG7I659fZQKbMjLW2dTmQOV8k22ntB2ibf6ZY4017T6Gjl5JniJ+JNE9unsR2LkdTw0NousEmj/AA+a13DQhjQ1uQaAB6BUDssh/wBe7l4G+/iK0NqzQdAUNoLWURu03Uw+oUJI9Tu2R+zPq1Vx7l0gTkekHORpHJBzlQLnopeikqN25tYQQufz0aOrjp+vsgzfezZrvx0tc3B2X9aipXZGzGxNvUnU/koGHarmyF7vFxG3XqfNW7CTNkYHMzH2PQ+axO60cNiR8PI8AsA4m60cvqjQZI7ZPEPNbZPI8KeEA0CcyBoCjNwwzPRLMkRp8R4a90DZ+K4TfMCv1UXjMbbsqRsdiqtRrYzdk6qWrD/ByEHLUUeeRBy9M1sOydoieFkg/eGfk4ZOHzWPbLjxElsgg7zhzcQQMidTfNaluls6SGCpRwuLi7hu+EGhWWV5X7qUSU5UNMfEVMYgqEm+I5qxE0TaK4I7WrpW3WdIESEJCMQkp3hoJcQB5mkA2gKqO1+0jDQktaTK4fwfD/3c1SNr9p2JlsMIibpTc3H+0VNVPdoGJjGIaGG38FyAZ8IBAaT55/QKuRYkkilE4eV34bEzkkuDoxZzJz4na+gT9pyD2Z3nX6KKkIhMXeCweV6H5o2JxWMaCHCOtCQBfskzte2jqEmdr8RAv/I1VQ2dOSDYPqU2E/6AalL43aHGeFuaQljEUbnn4gCb6eQWaq77m78Q4OMxTNcC53ecbfEHBwFelAUrxgd+sHLQbOwE8nHhP1WE7XwrmYfCPP78JHu1xP2ePkotsyamPVMUwcAQQR5G0biXmzZe8U8P+rlkaOgca+WismD7UcW3V7X11aPuEMa9t137L+0PzVYe5R2xd+340PjewNLWh9g9HAVR/mT55WolJvckXFHkKh9v7XEERdq45MHn+g1WgO09uxQ5Pd4v4Rmf8FQN6N5vxLgGghjOR1s6n5ZJhNOXuLnGyTZKZzQ8xr1XO8tawQOUjszaRicCNNHDqP1UUyS8jken5hK8Y/JZVpUbQ6NsjDxMf8LhoSNW+ThzBTDHkinAnXRQu6G8XcPMctmCSg9t6H92RvRw69FZ9t7OdEc/Ex9lj+Th0NaOHMfLJdJdjJODaYI1/VBPtD29VUcRjHRur5JZm0r1U+Ric4+IrsTOGjmTyAFn6JhFIasFTG6mx/xOJbG8kNIcTw60Bfsmqv3Ztsl0cLpHFp73hLeE2QBeR6ZnRXIphsnZceHjEcdhtk5kuNnXMp256ITnKgp/iKl5JLUPO7xFaiJoO8PSk02ltWOBhfI4NH1J8hzVW3h7RmQSPhjbxvbYc4mg13SudWs8x22ZJXF0jy4+eevIDkpq4uO2e045iBlf1nZn2byVF2tt2aY3I9zvUmvlomz3ZpFzsiVnVwymNpFzwnE8np/+JpK4KC47vbP73Zs+V3LR9OFvL3Ufu1iLaY3fEwlvuFZNw9pti2eWljnCTEFriBfCOFniPkByCitvbEOHxXG34Jda/iFZ+4orX4DYvAg6j9VEybIJd4bA9SrXgQJG56jX9U4/BC+SuamoTA7IoaKP3kaS1sTdXua360rlLHwtKY7D3fM+J7x2TYc/V37oH3+SWGo3fGAsw7Wvy7swCNvQPZJ3nzLAfYKlh6t/aLjWl7WNN0c/VjQ2/wDuc8eypgKzfVh5DInHGo5kidMksLKrh2dP/by/8r/2Rq+vcs87OXftpj/wv/ZGrvisSQwljS88mt5nlnyC6cfGKZbb20zDs4nZuPwtGrj+Q81nG1NsvndxPPoBoB0Cmdq7uYyUulkZZ1oOBIHIAcgqxJC5p8TXCtbaVOVrUAXoojvQWiMlHEL6j5dFtu8O1GwRRsw4DZHkBvdxgua0C3ODazNLMmjETsqQ5iN5rox36JRmxsQf9hL/APW/P6LXsdj3NMEBxEgMhEkr5C1j2RgZR03IEnkmO8O0nySysZLIx8bmMgijJBe51EyP6tpXDWcx7BxB0glP/Td+i0XdFsj4Dh8VC+smguabP8Lmk6ObplySG3MRLiMWI2EgNqFr+ItaJBTnuy1ORFeSlsXNJ+Ilm4XOGFj7uMcJ8UrhTngAZ+ys6RVNs7hzmRwiAlaDk4OaMuhBNtKjsFuTijx33YDTR/aB3CejuG+FWbd3Bzt45YmPBMYjtwcO8me6y8601o5np5qc3c3cmw8OIEpaS+yKJNngIJJrqmGqXHuZjQaEQ9eNleuq0Tc3doYRvE8h0rhTiNGjUtb+ZTzZ5Pds4teFt+tC0tNtKOMW+RjR1c9o+5VkxNS4xKI+W0zjmDgHNIIIBBGhB0I8kpaoMXKMmPiKfkqOmPiOqow847vJZJDmXvc8+riSlHyZWPr81CbNxPVOX4rKlybPC+6803leRkmxxVNB+a4yKAkklmugSEhRWz0XXl66I2XVBovZTthj45cG747MsQ/jsASNH9YAcQHMWrNtvCsdHwH4m0WHqQMh9PqsVhe6N7XxuLXNcHNc3ItINgj3WybnbfbtFhc14hxkY/aD914P77W9Cda0Pst8b9M1WGbZbG6i17XDVpFFHk3lyPC0Z9T+iuW3NifiA0YiIXWUjCGPadCASKcBrV15Ki7S3JlhHGwmWOrPC2ntAogltZirzbat0B/p+WQhjdSQ0Na2ySTVZrYNjbvdxhmMJHHrI7+sdfyHss77M9hNMrsS8eGG+AusgyUQXWcvC0/NwV+l2lJI5zWiotLqnP6nPQX7nn0UmlZD2jStfO17Kq5mGuschF+4o+6pzSrr2mYVsc2X71v+YaD/AHVSGLN9WeB7z5+QRmy0M+aC0ScfdRV57M3kzzULIh0/6kaueP2q2LxEEHpoPmqX2Q54rEX/ALj/ANsa03FYBrx4gCOhFrpx8ZqnbQ39ijA4iLPQ3Xqouba8+JFYaEniys+EZ8812+m5EclujAjkGYoUHeTgPurvsUMDW0BoNPTNXsZi/s2xDWGWWRkbNSS9oq+VAEk3yC0LY203z0+JmEdJEyuJ8koeBoSAYxQPkn0MrMy8NIjdIRxCw0WbOemSR2JgmiSXEBvAJGkMZVU2gS4jkXEXXJTMNE2n38YdNK3At4aJcWSPdloBpn0SmGhxMwjmbLh2mQCiMOS6nAmiS8lRm9008veFsJMLGuALjw5kU6Xh1NCwPfqE93MxMjsNDxtDWt4WsIJLnDNvEf4ddEEVjt53xTcDsU9zWupz4sNFwNdzALjmR5Kw4gObF3zsdiDH3fecTO7FjLTweaq0exZovxURmYcO0Oc8WxzuKrY0NObHnw2VaMFsfhwMcM2ncuD9fDo8/K/ogrGK2rOwskmfijhpaotxR4mh2YLuEAXWdeualNu7OhjaxrHyOkmLg10uJl4GsA4nSOzzAFZc7UPhsJC/CPjjxDp3PpsETraWOLsvBZ6XxaAWpHfDYbmwYeQtMrcOQ2RtmiymAk1mBbavzQH3R3egkbL3skeJo+EskkNCuYsc9MuSsEe4WGEkbwxoaALY4FzXeeZu1XNzYoX4oyYZr42CMtkadA4uHCAbN5AlaDI4hnGX8LWssgMBOQzN8z5IGsDA1oaAAG+EACgALAA8kpxJFp1ok5nM655owctIUtMJnGyngcmUup/VIPNeFn1HK/ztKSS5euX6KNw8uadzv8H6Li2dxy+FEZPWWfl6f4JHBPtq6bqOWf6oFuJcWjVJtflkgdJkilmyqx9nsrhtCIx/GQ4DOryuvpoqo16l92cZ3eKgfdVIzyyJo/dWI9EMw7nHic4i9Q00MsiQfVOO5YxpOd1qToOruvuiwPFDKxXl6dUhjn+GjpY9TmKBXVgpgtmtcRYPCCXFuQbZujQ55805xcYa8N06a5CuafYJlN0oCi4/ko/akh75hBGTdffQ5qDIu1wj8SAKyby9v0VAiFq49qWLvGO5UAMlToH6rnfWo4DNC9HaF0miirh2PH+lYg1/sR/5Y1qG0ZnNaSFmPZTK2OacnL9k36ysWm43aMfdklw+a6cfGaoG1N4JHycLvqnWB2rw+2oUHtd8EjiS7gcPheD9xzCrOI3pLCWHMjLiacq6qaYum3d5WSNEbZ2Q+Iufx1xE8VtFE/Doc9ck42DvvhsOyTv8SJ3v/evQAEcOpys3ksix2L72Uv60PYAAfZAGBT5LjZNsdpWBmiMZe8B1cXBxgmv3b7s5Jns7tMwOFYGRMfQcHEnjcTXW2hZSbCHitPkY0GbtDwH4n8R3MpdxcfDQ4OL+Ki8HzrS1JYjt1aXDhgdVEZ8I1r+seiyKViSCupjSMH2ixwyGSHCsa43mXXQOoAogey0HY29kk+HEvE0NdmW1fCBTXjzN2vP8b1o3ZhtS+8w7sxRe2/k8fYpxq2NUwmGDR4XFoOfg8IPnQS7cOKriefV7v1UJu1jLY5hObDX5KcDltkrCwNFD7nmjcSR4lwKBUPTGWTM6pzaYTHMpEeaMOReaWlFDLRNmIZHFcnQ4wr8k4dJlkmMBTpoQcDRr5IzknM35hA11+6ilGhKscRmOWiI0IxQekt38cJMPG+7tjCT/ADC6/wA9UO0sT8DRRtzS48uEHRVvs42l/wDHxHLw2ys/3SRy9lMXY4nZcRutfy8l2c1xZKC132006j2Cg9rTDvGGtWnpmQRfupAzGqytwq+XLPz1ChtrtAEfi/j9jQNj3CgxXtAmvGSD0/NVmOWlNb7TXi5Dr8OfsFXmHNc763D5kyMZLNJo12SPBJlaguG5j2B2IL3Bo7tos9e8ZSru8m0Q15bHM596040Ek6WsPOf+Vr/P/gq6Sqhc459VxFJh2aKAjBqBVkQ1HySjT7JFqXaUaGc/JJvdSM9mVjl0+6btlURznpNoQuXMVQZqnN2tpdxiY5LyDqd/K7wu+h+ihS3JLQORW47Jn4MYQPhlF+/X6fVWxpWbbB2nxwYeU5ujIa4/ykD7UVo7SujA7QjkpIOXOKoPajpj4inlphM7xFWDzXGEcjJdCEEpXFsDCnbDlmmcevzT+KMFtpSExJqk8O7Mj5IxTfizQSJdWiDjRefqjVn9VFaN2cYoug7sHSR314SB9StDrwigRlz09fosr7OTYcP+J92tWqYcfszndcX+T8l1l6YsTsOK8QaW5FoAusueXr1UZvE6omHLIvF9LaaHkpNs3gBoEgDP+yDyVY3iJ4BmSC42OWhRGMb4CsVJ/Z/utOoUE0Ke3qj/AKS/n8Gv8jVBOK51sWV2VdUeInl90DGAvF9QE4kjAtRSt/0fEZ/7r++oIKbjH9HxPpD/AORQzQqz9lGw2lBElIBl9EfhU1Tcx5oQErIELWoojZaY5tZkjPpV/qmzk4cEhw2qhMoWrnBcxVCrXZruLhPkUAC6Vqirfuttjha6I/C8tcPUZH5j7LbMO/IVpQXmnZ05a8UvQG7mJL8NETqW/Za4/jNTbnIAkA9GDltCpKYyjMpfjUbO/wARQf/Z"/>
          <p:cNvSpPr>
            <a:spLocks noChangeAspect="1" noChangeArrowheads="1"/>
          </p:cNvSpPr>
          <p:nvPr/>
        </p:nvSpPr>
        <p:spPr bwMode="auto">
          <a:xfrm>
            <a:off x="173038" y="-661988"/>
            <a:ext cx="1971675" cy="139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346" name="Picture 2" descr="http://images4.wikia.nocookie.net/althistory/images/2/23/800px-JacksonAssassinationAttemp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430213"/>
            <a:ext cx="4464050" cy="30813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0"/>
                                        <p:tgtEl>
                                          <p:spTgt spid="13"/>
                                        </p:tgtEl>
                                      </p:cBhvr>
                                    </p:animEffect>
                                  </p:childTnLst>
                                </p:cTn>
                              </p:par>
                            </p:childTnLst>
                          </p:cTn>
                        </p:par>
                        <p:par>
                          <p:cTn id="8" fill="hold" nodeType="afterGroup">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2000"/>
                                        <p:tgtEl>
                                          <p:spTgt spid="29"/>
                                        </p:tgtEl>
                                      </p:cBhvr>
                                    </p:animEffect>
                                  </p:childTnLst>
                                </p:cTn>
                              </p:par>
                            </p:childTnLst>
                          </p:cTn>
                        </p:par>
                        <p:par>
                          <p:cTn id="12" fill="hold" nodeType="afterGroup">
                            <p:stCondLst>
                              <p:cond delay="5000"/>
                            </p:stCondLst>
                            <p:childTnLst>
                              <p:par>
                                <p:cTn id="13" presetID="10" presetClass="entr" presetSubtype="0" fill="hold" nodeType="afterEffect">
                                  <p:stCondLst>
                                    <p:cond delay="0"/>
                                  </p:stCondLst>
                                  <p:childTnLst>
                                    <p:set>
                                      <p:cBhvr>
                                        <p:cTn id="14" dur="1" fill="hold">
                                          <p:stCondLst>
                                            <p:cond delay="0"/>
                                          </p:stCondLst>
                                        </p:cTn>
                                        <p:tgtEl>
                                          <p:spTgt spid="46097"/>
                                        </p:tgtEl>
                                        <p:attrNameLst>
                                          <p:attrName>style.visibility</p:attrName>
                                        </p:attrNameLst>
                                      </p:cBhvr>
                                      <p:to>
                                        <p:strVal val="visible"/>
                                      </p:to>
                                    </p:set>
                                    <p:animEffect transition="in" filter="fade">
                                      <p:cBhvr>
                                        <p:cTn id="15" dur="2000"/>
                                        <p:tgtEl>
                                          <p:spTgt spid="46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8" descr="presidential-seal.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038" y="428625"/>
            <a:ext cx="12255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a:spLocks noChangeArrowheads="1"/>
          </p:cNvSpPr>
          <p:nvPr/>
        </p:nvSpPr>
        <p:spPr bwMode="auto">
          <a:xfrm>
            <a:off x="173038" y="2170113"/>
            <a:ext cx="4513262" cy="3509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r>
              <a:rPr lang="en-US" sz="1800" b="1" u="sng">
                <a:solidFill>
                  <a:srgbClr val="FF0000"/>
                </a:solidFill>
                <a:latin typeface="Calibri" pitchFamily="34" charset="0"/>
              </a:rPr>
              <a:t>Theodore Roosevelt</a:t>
            </a:r>
            <a:r>
              <a:rPr lang="en-US" sz="1400" b="1">
                <a:solidFill>
                  <a:srgbClr val="FF0000"/>
                </a:solidFill>
                <a:latin typeface="Calibri" pitchFamily="34" charset="0"/>
              </a:rPr>
              <a:t> #26</a:t>
            </a:r>
          </a:p>
          <a:p>
            <a:pPr algn="ctr" eaLnBrk="1" hangingPunct="1"/>
            <a:r>
              <a:rPr lang="en-US" sz="1400" b="1">
                <a:solidFill>
                  <a:srgbClr val="FF0000"/>
                </a:solidFill>
                <a:latin typeface="Calibri" pitchFamily="34" charset="0"/>
              </a:rPr>
              <a:t>1912</a:t>
            </a:r>
          </a:p>
          <a:p>
            <a:pPr eaLnBrk="1" hangingPunct="1"/>
            <a:r>
              <a:rPr lang="en-US" sz="1600" b="1">
                <a:solidFill>
                  <a:srgbClr val="FFFFFF"/>
                </a:solidFill>
                <a:latin typeface="Calibri" pitchFamily="34" charset="0"/>
                <a:cs typeface="Calibri" pitchFamily="34" charset="0"/>
              </a:rPr>
              <a:t>As he was leaving to deliver a campaign speech, he was shot in the chest by John Schrank, a mentally disturbed New York saloonkeeper. Luckily, Roosevelt had a 50-page speech and his spectacle case in his pocket that slowed down the .38 caliber bullet, which lodged three inches deep into his chest.   Because he didn’t cough up any blood, he decided to travel to his appointed place and delivered a 90-minute speech.  After finishing, he went to the hospital for treatment.  The bullet was never removed but allowed to heal over.</a:t>
            </a:r>
          </a:p>
          <a:p>
            <a:pPr algn="ctr" eaLnBrk="1" hangingPunct="1"/>
            <a:endParaRPr lang="en-US" sz="1400" b="1">
              <a:solidFill>
                <a:srgbClr val="FF0000"/>
              </a:solidFill>
              <a:latin typeface="Calibri" pitchFamily="34" charset="0"/>
            </a:endParaRPr>
          </a:p>
        </p:txBody>
      </p:sp>
      <p:pic>
        <p:nvPicPr>
          <p:cNvPr id="192524" name="Picture 12" descr="Theodore Roosevelt laughing 246x300 Oval Office Carpet Copyrighting Misquote: Teddy Roosevel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2738" y="428625"/>
            <a:ext cx="14192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AB38EB1-2739-4A98-A4DC-172A6E94AF5D}" type="slidenum">
              <a:rPr lang="en-US" smtClean="0">
                <a:solidFill>
                  <a:srgbClr val="FFFF00"/>
                </a:solidFill>
              </a:rPr>
              <a:pPr>
                <a:defRPr/>
              </a:pPr>
              <a:t>36</a:t>
            </a:fld>
            <a:endParaRPr lang="en-US" dirty="0">
              <a:solidFill>
                <a:srgbClr val="FFFF00"/>
              </a:solidFill>
            </a:endParaRPr>
          </a:p>
        </p:txBody>
      </p:sp>
      <p:sp>
        <p:nvSpPr>
          <p:cNvPr id="17414" name="AutoShape 2" descr="data:image/jpg;base64,/9j/4AAQSkZJRgABAQAAAQABAAD/2wCEAAkGBhQSERQUExQUFBUVFxUUFRcVFBUVFxUXFhgVFBQUFxcXHCYeFxkjGRQVHy8gJCcpLCwsFR8xNTAqNSYrLCkBCQoKDgwOFA8PFCkYFBgpKSkpKSkpKSkpKSkpKSkpKSkpKSkpKSkpKSkpKSkpKSkpKSkpKSkpKSkpKSkpKSkpKf/AABEIALwBCwMBIgACEQEDEQH/xAAcAAAABwEBAAAAAAAAAAAAAAABAgMEBQYHAAj/xABEEAABBAADBQYEAwQGCgMAAAABAAIDEQQhMQUGEkFRBxMiYXGBMpGhsRTB0SNCUnIkYoKy4fAVM0NTY3ODkrPDJZPx/8QAFwEBAQEBAAAAAAAAAAAAAAAAAAECA//EABwRAQEBAAMAAwAAAAAAAAAAAAABEQIhMRJBUf/aAAwDAQACEQMRAD8A29qGkDQjIApdSFcg5cuXIOXLkjisW2Npc9wa0akmggWXKi7e7TmQkNjYHGzZJ0ryChWdrUt3wR10zy90GqLllMfapJZca8mgE/M2KVng7S8MWNcSQXagatPO/JBb1yYbH21HiWccRsA0eqfoOXLlyArxkkUtJokgqOaEdcAuUQZcgCMEVyFAhQAEK5cg5ckpcS1vxOa31IH3RP8ASEeXjZnp4hmgcLkAKFBy5cuQckH6pdIv1QKtQoAhQcuXLkHLly5A3x2ObDG6R5prRZP+eaxbfLfp2JcRowfCL00N+ZyV17V9pOZh2xtIpxt2WoGmfrXzCxtsT3uIAH3QBJiSTZNkoLTyPd6Tkc0c7Flbyv2+qmVdR3EeqETEFLS4R41Y7/PlyTGQG8vexmEVoHZ3vb+Hl4H/AAvpvobyP1W1Nda8twzEGxa3Xs026cRhA12boiGeZGoJRKuC5cuVQSXRJtCVk0SbUQNoQupCEAhCgQhFcm2N2iyJvE9wA+vyQbQxwibxH/Pmsb313x7xz2RymjzbkD14na+QAyQaQd+I3EiNvGR0cBda5Kj7f7WpXkshb3VZEmi6/wAlmWIxbhQaXDO7B+tjmiMl4Tr4k1cW1++uIcSXSFxqs/nomB3gfeRrnkclBRzOuihD1No0Hd/tMlhADj3jRlTjyWobv72RYpgIIa48iRrovOLJB1/wUns3bRjBokGwWkGqPP2KumPS65VfcPej8ZB4vjjoO8xycrQiOSTjmlSmsmqByEKAIUHLlyC0ArkFrrQYx2l7aM2LMQ0jPAPM/vFNdnbOaxoyz5+qa43Ck42d2oEsmf8AbKlMO0lagewQ5ZJw2AWlsPhMh1SxhWmTJ+BadQFD4/YrDyVpjgBUXtJlFFZ7tXZ/BJQy6K+dkmIcJZA1tjgAfmRXiyIFZ81Xt44OJgcNWm/1+6k+yiRxxZAcAKt/VwF0B7kLFna/TalyAFcSsjpNEmAheckUFVBwhRLQcSBVBaS7xMNu7R7rDzSc2RvcPUA19aTBnPafviRL3MbsgPGOTj5+Vcuay905c46Zk/5H1RMXjHOkc5x4nuPEScyScykgCRoclLWsC05ny080SVguwRXqljBeaBmGNUTl0UBYhzP0Rw0m+G/kjhvKr+iO1pboa/JAaDCudqQCdMsynEuyHtF1aQwLz3gJvKvP091eY4gQLGa1Jpae9j8pbK/+sAK/NbDazrs+w0TJ38nub4ennXmtDtL0gSVHzT+Ip296ipn+IqyImwVxRQUV5UUe11pIORS9AtxIr5Mkl3ij9t7WGHiMhHFRAAurJyGauIyiJtji5uc5x9S4kqUw1CuqicPbocsvE7+8VGzzvYbD2itA5wBPpzK1qr9C7LUpYtN2qTsveqWwHtBHUK0N2uCzi9U9TEkBYUNtFn56ptJvvCyw7XyUdPvPHIeIZD1tNMJY3QpTsuw5O0Rw3wta9x9KAr5kfJIyYgOBIzCtXZDsv9nNiDq9/A3+VuZ+pHyWarSrRHOXAFFUQKKXrnnIpu+RUKl6TdMm0k6bPxKuB4cQqr2kY8t2fNR+IsZ7OcAVLOxKq3aG/iwL/J0Z+TgrRjMrT3oPUp05mYAsVzSvACetX89EnNNRPSrv3yXJsUu++X2/JHi4nXXIa2g7ux9APNS+E3YlcziLTVc9D9CriIrBxHi8WnkbtSGFwjSfhPoM0fCbKIJ4hXU3dewsqVjgaB0FUOp9hmrIGEezzdgc+WZVgwL3FtOFEaXql9mssCxXTKj5aJ1NHZyW5MQTZ+PMcrXjItIK1eKbiAI0IB+ax+ZueS1XZf8AqY/5G/YKVDwuUZOfEVIEqLmPiKQTjXZIHORG6IHOUHOeki9c8ohVBy5QO+UXHhXeTmO+Rr81MlyY7Yw3eQSNGpb9s/yVGdmAcAaNKvLzNlJDYXGwNpw4STbSGkg1YJIPQZ+Scd4A4dFMQ4drmjn6H7q4K5idlsDi5oDTlTRoKACez0cPXM5I20yA8NaKoLp2Huga5goIPB7uRlx4zfhJBy+Ijw3kaF+SaN2ZK0asu6DQWuyzslwA8svLkrRgmB7cjThloDfkQUo7CAAl1DLpX5qYuoD8ORE7KjwnL2U72ezzDEYeJrj3bQ4vFmiKJOWgzKj3v4jQrSlftwNiCOMykeJ/hb5MH6mz7KUW0BEKVRXtWUN8QfD8lHySp5jXU0+yiJZFuAJpk0klQyPTZ71QZ0iid6MN3uEmZzLCR6t8Q+oUgXIjzYr2QYdDihw60RX6pu6ibHM9emXzSW1cKY55GacL3N+RS2BwheaGv59VxbWDdvZnGeI6NqvUlT22mB3C4cTac3hLQSRnTG3o26JRNnARsDK0+p6/RSUuCdKw8LuFrbIIoE3zv5ZLpJ0zTSbD2OIAE55kHTVN8Jhy6jrdD1J09VO4SdoaLPecLQwnk4hoDjXraUhxTQ4HgGX0yr7K4Fotl0AunaGA355qS/EAtuvRVnagLzmSM7NKoj8ftoMJNfVa1uzje9wkDxzY36Zfkss2TsluIxMTZCe742hwNUda5eQC2ePDBjQ1oAAFADIADksqI5Rc7vEVKPCiJ/iKsRN8SIV3Fkk3FQAX5JPiyRiUQKjggJQ0gIQZ3vYAMQ8NAHw6daBJ+ZQbIxNfEcgib1H+lS+o+wUb31anLmqp1tfEkvBjo8jYNV7IcftuR0TmMistDfJtjzTfDbbiGXC9x5hrHe2ZTk7VgrSRvrG7I659fZQKbMjLW2dTmQOV8k22ntB2ibf6ZY4017T6Gjl5JniJ+JNE9unsR2LkdTw0NousEmj/AA+a13DQhjQ1uQaAB6BUDssh/wBe7l4G+/iK0NqzQdAUNoLWURu03Uw+oUJI9Tu2R+zPq1Vx7l0gTkekHORpHJBzlQLnopeikqN25tYQQufz0aOrjp+vsgzfezZrvx0tc3B2X9aipXZGzGxNvUnU/koGHarmyF7vFxG3XqfNW7CTNkYHMzH2PQ+axO60cNiR8PI8AsA4m60cvqjQZI7ZPEPNbZPI8KeEA0CcyBoCjNwwzPRLMkRp8R4a90DZ+K4TfMCv1UXjMbbsqRsdiqtRrYzdk6qWrD/ByEHLUUeeRBy9M1sOydoieFkg/eGfk4ZOHzWPbLjxElsgg7zhzcQQMidTfNaluls6SGCpRwuLi7hu+EGhWWV5X7qUSU5UNMfEVMYgqEm+I5qxE0TaK4I7WrpW3WdIESEJCMQkp3hoJcQB5mkA2gKqO1+0jDQktaTK4fwfD/3c1SNr9p2JlsMIibpTc3H+0VNVPdoGJjGIaGG38FyAZ8IBAaT55/QKuRYkkilE4eV34bEzkkuDoxZzJz4na+gT9pyD2Z3nX6KKkIhMXeCweV6H5o2JxWMaCHCOtCQBfskzte2jqEmdr8RAv/I1VQ2dOSDYPqU2E/6AalL43aHGeFuaQljEUbnn4gCb6eQWaq77m78Q4OMxTNcC53ecbfEHBwFelAUrxgd+sHLQbOwE8nHhP1WE7XwrmYfCPP78JHu1xP2ePkotsyamPVMUwcAQQR5G0biXmzZe8U8P+rlkaOgca+WismD7UcW3V7X11aPuEMa9t137L+0PzVYe5R2xd+340PjewNLWh9g9HAVR/mT55WolJvckXFHkKh9v7XEERdq45MHn+g1WgO09uxQ5Pd4v4Rmf8FQN6N5vxLgGghjOR1s6n5ZJhNOXuLnGyTZKZzQ8xr1XO8tawQOUjszaRicCNNHDqP1UUyS8jken5hK8Y/JZVpUbQ6NsjDxMf8LhoSNW+ThzBTDHkinAnXRQu6G8XcPMctmCSg9t6H92RvRw69FZ9t7OdEc/Ex9lj+Th0NaOHMfLJdJdjJODaYI1/VBPtD29VUcRjHRur5JZm0r1U+Ric4+IrsTOGjmTyAFn6JhFIasFTG6mx/xOJbG8kNIcTw60Bfsmqv3Ztsl0cLpHFp73hLeE2QBeR6ZnRXIphsnZceHjEcdhtk5kuNnXMp256ITnKgp/iKl5JLUPO7xFaiJoO8PSk02ltWOBhfI4NH1J8hzVW3h7RmQSPhjbxvbYc4mg13SudWs8x22ZJXF0jy4+eevIDkpq4uO2e045iBlf1nZn2byVF2tt2aY3I9zvUmvlomz3ZpFzsiVnVwymNpFzwnE8np/+JpK4KC47vbP73Zs+V3LR9OFvL3Ufu1iLaY3fEwlvuFZNw9pti2eWljnCTEFriBfCOFniPkByCitvbEOHxXG34Jda/iFZ+4orX4DYvAg6j9VEybIJd4bA9SrXgQJG56jX9U4/BC+SuamoTA7IoaKP3kaS1sTdXua360rlLHwtKY7D3fM+J7x2TYc/V37oH3+SWGo3fGAsw7Wvy7swCNvQPZJ3nzLAfYKlh6t/aLjWl7WNN0c/VjQ2/wDuc8eypgKzfVh5DInHGo5kidMksLKrh2dP/by/8r/2Rq+vcs87OXftpj/wv/ZGrvisSQwljS88mt5nlnyC6cfGKZbb20zDs4nZuPwtGrj+Q81nG1NsvndxPPoBoB0Cmdq7uYyUulkZZ1oOBIHIAcgqxJC5p8TXCtbaVOVrUAXoojvQWiMlHEL6j5dFtu8O1GwRRsw4DZHkBvdxgua0C3ODazNLMmjETsqQ5iN5rox36JRmxsQf9hL/APW/P6LXsdj3NMEBxEgMhEkr5C1j2RgZR03IEnkmO8O0nySysZLIx8bmMgijJBe51EyP6tpXDWcx7BxB0glP/Td+i0XdFsj4Dh8VC+smguabP8Lmk6ObplySG3MRLiMWI2EgNqFr+ItaJBTnuy1ORFeSlsXNJ+Ilm4XOGFj7uMcJ8UrhTngAZ+ys6RVNs7hzmRwiAlaDk4OaMuhBNtKjsFuTijx33YDTR/aB3CejuG+FWbd3Bzt45YmPBMYjtwcO8me6y8601o5np5qc3c3cmw8OIEpaS+yKJNngIJJrqmGqXHuZjQaEQ9eNleuq0Tc3doYRvE8h0rhTiNGjUtb+ZTzZ5Pds4teFt+tC0tNtKOMW+RjR1c9o+5VkxNS4xKI+W0zjmDgHNIIIBBGhB0I8kpaoMXKMmPiKfkqOmPiOqow847vJZJDmXvc8+riSlHyZWPr81CbNxPVOX4rKlybPC+6803leRkmxxVNB+a4yKAkklmugSEhRWz0XXl66I2XVBovZTthj45cG747MsQ/jsASNH9YAcQHMWrNtvCsdHwH4m0WHqQMh9PqsVhe6N7XxuLXNcHNc3ItINgj3WybnbfbtFhc14hxkY/aD914P77W9Cda0Pst8b9M1WGbZbG6i17XDVpFFHk3lyPC0Z9T+iuW3NifiA0YiIXWUjCGPadCASKcBrV15Ki7S3JlhHGwmWOrPC2ntAogltZirzbat0B/p+WQhjdSQ0Na2ySTVZrYNjbvdxhmMJHHrI7+sdfyHss77M9hNMrsS8eGG+AusgyUQXWcvC0/NwV+l2lJI5zWiotLqnP6nPQX7nn0UmlZD2jStfO17Kq5mGuschF+4o+6pzSrr2mYVsc2X71v+YaD/AHVSGLN9WeB7z5+QRmy0M+aC0ScfdRV57M3kzzULIh0/6kaueP2q2LxEEHpoPmqX2Q54rEX/ALj/ANsa03FYBrx4gCOhFrpx8ZqnbQ39ijA4iLPQ3Xqouba8+JFYaEniys+EZ8812+m5EclujAjkGYoUHeTgPurvsUMDW0BoNPTNXsZi/s2xDWGWWRkbNSS9oq+VAEk3yC0LY203z0+JmEdJEyuJ8koeBoSAYxQPkn0MrMy8NIjdIRxCw0WbOemSR2JgmiSXEBvAJGkMZVU2gS4jkXEXXJTMNE2n38YdNK3At4aJcWSPdloBpn0SmGhxMwjmbLh2mQCiMOS6nAmiS8lRm9008veFsJMLGuALjw5kU6Xh1NCwPfqE93MxMjsNDxtDWt4WsIJLnDNvEf4ddEEVjt53xTcDsU9zWupz4sNFwNdzALjmR5Kw4gObF3zsdiDH3fecTO7FjLTweaq0exZovxURmYcO0Oc8WxzuKrY0NObHnw2VaMFsfhwMcM2ncuD9fDo8/K/ogrGK2rOwskmfijhpaotxR4mh2YLuEAXWdeualNu7OhjaxrHyOkmLg10uJl4GsA4nSOzzAFZc7UPhsJC/CPjjxDp3PpsETraWOLsvBZ6XxaAWpHfDYbmwYeQtMrcOQ2RtmiymAk1mBbavzQH3R3egkbL3skeJo+EskkNCuYsc9MuSsEe4WGEkbwxoaALY4FzXeeZu1XNzYoX4oyYZr42CMtkadA4uHCAbN5AlaDI4hnGX8LWssgMBOQzN8z5IGsDA1oaAAG+EACgALAA8kpxJFp1ok5nM655owctIUtMJnGyngcmUup/VIPNeFn1HK/ztKSS5euX6KNw8uadzv8H6Li2dxy+FEZPWWfl6f4JHBPtq6bqOWf6oFuJcWjVJtflkgdJkilmyqx9nsrhtCIx/GQ4DOryuvpoqo16l92cZ3eKgfdVIzyyJo/dWI9EMw7nHic4i9Q00MsiQfVOO5YxpOd1qToOruvuiwPFDKxXl6dUhjn+GjpY9TmKBXVgpgtmtcRYPCCXFuQbZujQ55805xcYa8N06a5CuafYJlN0oCi4/ko/akh75hBGTdffQ5qDIu1wj8SAKyby9v0VAiFq49qWLvGO5UAMlToH6rnfWo4DNC9HaF0miirh2PH+lYg1/sR/5Y1qG0ZnNaSFmPZTK2OacnL9k36ysWm43aMfdklw+a6cfGaoG1N4JHycLvqnWB2rw+2oUHtd8EjiS7gcPheD9xzCrOI3pLCWHMjLiacq6qaYum3d5WSNEbZ2Q+Iufx1xE8VtFE/Doc9ck42DvvhsOyTv8SJ3v/evQAEcOpys3ksix2L72Uv60PYAAfZAGBT5LjZNsdpWBmiMZe8B1cXBxgmv3b7s5Jns7tMwOFYGRMfQcHEnjcTXW2hZSbCHitPkY0GbtDwH4n8R3MpdxcfDQ4OL+Ki8HzrS1JYjt1aXDhgdVEZ8I1r+seiyKViSCupjSMH2ixwyGSHCsa43mXXQOoAogey0HY29kk+HEvE0NdmW1fCBTXjzN2vP8b1o3ZhtS+8w7sxRe2/k8fYpxq2NUwmGDR4XFoOfg8IPnQS7cOKriefV7v1UJu1jLY5hObDX5KcDltkrCwNFD7nmjcSR4lwKBUPTGWTM6pzaYTHMpEeaMOReaWlFDLRNmIZHFcnQ4wr8k4dJlkmMBTpoQcDRr5IzknM35hA11+6ilGhKscRmOWiI0IxQekt38cJMPG+7tjCT/ADC6/wA9UO0sT8DRRtzS48uEHRVvs42l/wDHxHLw2ys/3SRy9lMXY4nZcRutfy8l2c1xZKC132006j2Cg9rTDvGGtWnpmQRfupAzGqytwq+XLPz1ChtrtAEfi/j9jQNj3CgxXtAmvGSD0/NVmOWlNb7TXi5Dr8OfsFXmHNc763D5kyMZLNJo12SPBJlaguG5j2B2IL3Bo7tos9e8ZSru8m0Q15bHM596040Ek6WsPOf+Vr/P/gq6Sqhc459VxFJh2aKAjBqBVkQ1HySjT7JFqXaUaGc/JJvdSM9mVjl0+6btlURznpNoQuXMVQZqnN2tpdxiY5LyDqd/K7wu+h+ihS3JLQORW47Jn4MYQPhlF+/X6fVWxpWbbB2nxwYeU5ujIa4/ykD7UVo7SujA7QjkpIOXOKoPajpj4inlphM7xFWDzXGEcjJdCEEpXFsDCnbDlmmcevzT+KMFtpSExJqk8O7Mj5IxTfizQSJdWiDjRefqjVn9VFaN2cYoug7sHSR314SB9StDrwigRlz09fosr7OTYcP+J92tWqYcfszndcX+T8l1l6YsTsOK8QaW5FoAusueXr1UZvE6omHLIvF9LaaHkpNs3gBoEgDP+yDyVY3iJ4BmSC42OWhRGMb4CsVJ/Z/utOoUE0Ke3qj/AKS/n8Gv8jVBOK51sWV2VdUeInl90DGAvF9QE4kjAtRSt/0fEZ/7r++oIKbjH9HxPpD/AORQzQqz9lGw2lBElIBl9EfhU1Tcx5oQErIELWoojZaY5tZkjPpV/qmzk4cEhw2qhMoWrnBcxVCrXZruLhPkUAC6Vqirfuttjha6I/C8tcPUZH5j7LbMO/IVpQXmnZ05a8UvQG7mJL8NETqW/Za4/jNTbnIAkA9GDltCpKYyjMpfjUbO/wARQf/Z"/>
          <p:cNvSpPr>
            <a:spLocks noChangeAspect="1" noChangeArrowheads="1"/>
          </p:cNvSpPr>
          <p:nvPr/>
        </p:nvSpPr>
        <p:spPr bwMode="auto">
          <a:xfrm>
            <a:off x="173038" y="-852488"/>
            <a:ext cx="2543175"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15" name="AutoShape 6" descr="data:image/jpg;base64,/9j/4AAQSkZJRgABAQAAAQABAAD/2wCEAAkGBhQSERQUExQUFBUVFxUUFRcVFBUVFxUXFhgVFBQUFxcXHCYeFxkjGRQVHy8gJCcpLCwsFR8xNTAqNSYrLCkBCQoKDgwOFA8PFCkYFBgpKSkpKSkpKSkpKSkpKSkpKSkpKSkpKSkpKSkpKSkpKSkpKSkpKSkpKSkpKSkpKSkpKf/AABEIALwBCwMBIgACEQEDEQH/xAAcAAAABwEBAAAAAAAAAAAAAAABAgMEBQYHAAj/xABEEAABBAADBQYEAwQGCgMAAAABAAIDEQQhMQUGEkFRBxMiYXGBMpGhsRTB0SNCUnIkYoKy4fAVM0NTY3ODkrPDJZPx/8QAFwEBAQEBAAAAAAAAAAAAAAAAAAECA//EABwRAQEBAAMAAwAAAAAAAAAAAAABEQIhMRJBUf/aAAwDAQACEQMRAD8A29qGkDQjIApdSFcg5cuXIOXLkjisW2Npc9wa0akmggWXKi7e7TmQkNjYHGzZJ0ryChWdrUt3wR10zy90GqLllMfapJZca8mgE/M2KVng7S8MWNcSQXagatPO/JBb1yYbH21HiWccRsA0eqfoOXLlyArxkkUtJokgqOaEdcAuUQZcgCMEVyFAhQAEK5cg5ckpcS1vxOa31IH3RP8ASEeXjZnp4hmgcLkAKFBy5cuQckH6pdIv1QKtQoAhQcuXLkHLly5A3x2ObDG6R5prRZP+eaxbfLfp2JcRowfCL00N+ZyV17V9pOZh2xtIpxt2WoGmfrXzCxtsT3uIAH3QBJiSTZNkoLTyPd6Tkc0c7Flbyv2+qmVdR3EeqETEFLS4R41Y7/PlyTGQG8vexmEVoHZ3vb+Hl4H/AAvpvobyP1W1Nda8twzEGxa3Xs026cRhA12boiGeZGoJRKuC5cuVQSXRJtCVk0SbUQNoQupCEAhCgQhFcm2N2iyJvE9wA+vyQbQxwibxH/Pmsb313x7xz2RymjzbkD14na+QAyQaQd+I3EiNvGR0cBda5Kj7f7WpXkshb3VZEmi6/wAlmWIxbhQaXDO7B+tjmiMl4Tr4k1cW1++uIcSXSFxqs/nomB3gfeRrnkclBRzOuihD1No0Hd/tMlhADj3jRlTjyWobv72RYpgIIa48iRrovOLJB1/wUns3bRjBokGwWkGqPP2KumPS65VfcPej8ZB4vjjoO8xycrQiOSTjmlSmsmqByEKAIUHLlyC0ArkFrrQYx2l7aM2LMQ0jPAPM/vFNdnbOaxoyz5+qa43Ck42d2oEsmf8AbKlMO0lagewQ5ZJw2AWlsPhMh1SxhWmTJ+BadQFD4/YrDyVpjgBUXtJlFFZ7tXZ/BJQy6K+dkmIcJZA1tjgAfmRXiyIFZ81Xt44OJgcNWm/1+6k+yiRxxZAcAKt/VwF0B7kLFna/TalyAFcSsjpNEmAheckUFVBwhRLQcSBVBaS7xMNu7R7rDzSc2RvcPUA19aTBnPafviRL3MbsgPGOTj5+Vcuay905c46Zk/5H1RMXjHOkc5x4nuPEScyScykgCRoclLWsC05ny080SVguwRXqljBeaBmGNUTl0UBYhzP0Rw0m+G/kjhvKr+iO1pboa/JAaDCudqQCdMsynEuyHtF1aQwLz3gJvKvP091eY4gQLGa1Jpae9j8pbK/+sAK/NbDazrs+w0TJ38nub4ennXmtDtL0gSVHzT+Ip296ipn+IqyImwVxRQUV5UUe11pIORS9AtxIr5Mkl3ij9t7WGHiMhHFRAAurJyGauIyiJtji5uc5x9S4kqUw1CuqicPbocsvE7+8VGzzvYbD2itA5wBPpzK1qr9C7LUpYtN2qTsveqWwHtBHUK0N2uCzi9U9TEkBYUNtFn56ptJvvCyw7XyUdPvPHIeIZD1tNMJY3QpTsuw5O0Rw3wta9x9KAr5kfJIyYgOBIzCtXZDsv9nNiDq9/A3+VuZ+pHyWarSrRHOXAFFUQKKXrnnIpu+RUKl6TdMm0k6bPxKuB4cQqr2kY8t2fNR+IsZ7OcAVLOxKq3aG/iwL/J0Z+TgrRjMrT3oPUp05mYAsVzSvACetX89EnNNRPSrv3yXJsUu++X2/JHi4nXXIa2g7ux9APNS+E3YlcziLTVc9D9CriIrBxHi8WnkbtSGFwjSfhPoM0fCbKIJ4hXU3dewsqVjgaB0FUOp9hmrIGEezzdgc+WZVgwL3FtOFEaXql9mssCxXTKj5aJ1NHZyW5MQTZ+PMcrXjItIK1eKbiAI0IB+ax+ZueS1XZf8AqY/5G/YKVDwuUZOfEVIEqLmPiKQTjXZIHORG6IHOUHOeki9c8ohVBy5QO+UXHhXeTmO+Rr81MlyY7Yw3eQSNGpb9s/yVGdmAcAaNKvLzNlJDYXGwNpw4STbSGkg1YJIPQZ+Scd4A4dFMQ4drmjn6H7q4K5idlsDi5oDTlTRoKACez0cPXM5I20yA8NaKoLp2Huga5goIPB7uRlx4zfhJBy+Ijw3kaF+SaN2ZK0asu6DQWuyzslwA8svLkrRgmB7cjThloDfkQUo7CAAl1DLpX5qYuoD8ORE7KjwnL2U72ezzDEYeJrj3bQ4vFmiKJOWgzKj3v4jQrSlftwNiCOMykeJ/hb5MH6mz7KUW0BEKVRXtWUN8QfD8lHySp5jXU0+yiJZFuAJpk0klQyPTZ71QZ0iid6MN3uEmZzLCR6t8Q+oUgXIjzYr2QYdDihw60RX6pu6ibHM9emXzSW1cKY55GacL3N+RS2BwheaGv59VxbWDdvZnGeI6NqvUlT22mB3C4cTac3hLQSRnTG3o26JRNnARsDK0+p6/RSUuCdKw8LuFrbIIoE3zv5ZLpJ0zTSbD2OIAE55kHTVN8Jhy6jrdD1J09VO4SdoaLPecLQwnk4hoDjXraUhxTQ4HgGX0yr7K4Fotl0AunaGA355qS/EAtuvRVnagLzmSM7NKoj8ftoMJNfVa1uzje9wkDxzY36Zfkss2TsluIxMTZCe742hwNUda5eQC2ePDBjQ1oAAFADIADksqI5Rc7vEVKPCiJ/iKsRN8SIV3Fkk3FQAX5JPiyRiUQKjggJQ0gIQZ3vYAMQ8NAHw6daBJ+ZQbIxNfEcgib1H+lS+o+wUb31anLmqp1tfEkvBjo8jYNV7IcftuR0TmMistDfJtjzTfDbbiGXC9x5hrHe2ZTk7VgrSRvrG7I659fZQKbMjLW2dTmQOV8k22ntB2ibf6ZY4017T6Gjl5JniJ+JNE9unsR2LkdTw0NousEmj/AA+a13DQhjQ1uQaAB6BUDssh/wBe7l4G+/iK0NqzQdAUNoLWURu03Uw+oUJI9Tu2R+zPq1Vx7l0gTkekHORpHJBzlQLnopeikqN25tYQQufz0aOrjp+vsgzfezZrvx0tc3B2X9aipXZGzGxNvUnU/koGHarmyF7vFxG3XqfNW7CTNkYHMzH2PQ+axO60cNiR8PI8AsA4m60cvqjQZI7ZPEPNbZPI8KeEA0CcyBoCjNwwzPRLMkRp8R4a90DZ+K4TfMCv1UXjMbbsqRsdiqtRrYzdk6qWrD/ByEHLUUeeRBy9M1sOydoieFkg/eGfk4ZOHzWPbLjxElsgg7zhzcQQMidTfNaluls6SGCpRwuLi7hu+EGhWWV5X7qUSU5UNMfEVMYgqEm+I5qxE0TaK4I7WrpW3WdIESEJCMQkp3hoJcQB5mkA2gKqO1+0jDQktaTK4fwfD/3c1SNr9p2JlsMIibpTc3H+0VNVPdoGJjGIaGG38FyAZ8IBAaT55/QKuRYkkilE4eV34bEzkkuDoxZzJz4na+gT9pyD2Z3nX6KKkIhMXeCweV6H5o2JxWMaCHCOtCQBfskzte2jqEmdr8RAv/I1VQ2dOSDYPqU2E/6AalL43aHGeFuaQljEUbnn4gCb6eQWaq77m78Q4OMxTNcC53ecbfEHBwFelAUrxgd+sHLQbOwE8nHhP1WE7XwrmYfCPP78JHu1xP2ePkotsyamPVMUwcAQQR5G0biXmzZe8U8P+rlkaOgca+WismD7UcW3V7X11aPuEMa9t137L+0PzVYe5R2xd+340PjewNLWh9g9HAVR/mT55WolJvckXFHkKh9v7XEERdq45MHn+g1WgO09uxQ5Pd4v4Rmf8FQN6N5vxLgGghjOR1s6n5ZJhNOXuLnGyTZKZzQ8xr1XO8tawQOUjszaRicCNNHDqP1UUyS8jken5hK8Y/JZVpUbQ6NsjDxMf8LhoSNW+ThzBTDHkinAnXRQu6G8XcPMctmCSg9t6H92RvRw69FZ9t7OdEc/Ex9lj+Th0NaOHMfLJdJdjJODaYI1/VBPtD29VUcRjHRur5JZm0r1U+Ric4+IrsTOGjmTyAFn6JhFIasFTG6mx/xOJbG8kNIcTw60Bfsmqv3Ztsl0cLpHFp73hLeE2QBeR6ZnRXIphsnZceHjEcdhtk5kuNnXMp256ITnKgp/iKl5JLUPO7xFaiJoO8PSk02ltWOBhfI4NH1J8hzVW3h7RmQSPhjbxvbYc4mg13SudWs8x22ZJXF0jy4+eevIDkpq4uO2e045iBlf1nZn2byVF2tt2aY3I9zvUmvlomz3ZpFzsiVnVwymNpFzwnE8np/+JpK4KC47vbP73Zs+V3LR9OFvL3Ufu1iLaY3fEwlvuFZNw9pti2eWljnCTEFriBfCOFniPkByCitvbEOHxXG34Jda/iFZ+4orX4DYvAg6j9VEybIJd4bA9SrXgQJG56jX9U4/BC+SuamoTA7IoaKP3kaS1sTdXua360rlLHwtKY7D3fM+J7x2TYc/V37oH3+SWGo3fGAsw7Wvy7swCNvQPZJ3nzLAfYKlh6t/aLjWl7WNN0c/VjQ2/wDuc8eypgKzfVh5DInHGo5kidMksLKrh2dP/by/8r/2Rq+vcs87OXftpj/wv/ZGrvisSQwljS88mt5nlnyC6cfGKZbb20zDs4nZuPwtGrj+Q81nG1NsvndxPPoBoB0Cmdq7uYyUulkZZ1oOBIHIAcgqxJC5p8TXCtbaVOVrUAXoojvQWiMlHEL6j5dFtu8O1GwRRsw4DZHkBvdxgua0C3ODazNLMmjETsqQ5iN5rox36JRmxsQf9hL/APW/P6LXsdj3NMEBxEgMhEkr5C1j2RgZR03IEnkmO8O0nySysZLIx8bmMgijJBe51EyP6tpXDWcx7BxB0glP/Td+i0XdFsj4Dh8VC+smguabP8Lmk6ObplySG3MRLiMWI2EgNqFr+ItaJBTnuy1ORFeSlsXNJ+Ilm4XOGFj7uMcJ8UrhTngAZ+ys6RVNs7hzmRwiAlaDk4OaMuhBNtKjsFuTijx33YDTR/aB3CejuG+FWbd3Bzt45YmPBMYjtwcO8me6y8601o5np5qc3c3cmw8OIEpaS+yKJNngIJJrqmGqXHuZjQaEQ9eNleuq0Tc3doYRvE8h0rhTiNGjUtb+ZTzZ5Pds4teFt+tC0tNtKOMW+RjR1c9o+5VkxNS4xKI+W0zjmDgHNIIIBBGhB0I8kpaoMXKMmPiKfkqOmPiOqow847vJZJDmXvc8+riSlHyZWPr81CbNxPVOX4rKlybPC+6803leRkmxxVNB+a4yKAkklmugSEhRWz0XXl66I2XVBovZTthj45cG747MsQ/jsASNH9YAcQHMWrNtvCsdHwH4m0WHqQMh9PqsVhe6N7XxuLXNcHNc3ItINgj3WybnbfbtFhc14hxkY/aD914P77W9Cda0Pst8b9M1WGbZbG6i17XDVpFFHk3lyPC0Z9T+iuW3NifiA0YiIXWUjCGPadCASKcBrV15Ki7S3JlhHGwmWOrPC2ntAogltZirzbat0B/p+WQhjdSQ0Na2ySTVZrYNjbvdxhmMJHHrI7+sdfyHss77M9hNMrsS8eGG+AusgyUQXWcvC0/NwV+l2lJI5zWiotLqnP6nPQX7nn0UmlZD2jStfO17Kq5mGuschF+4o+6pzSrr2mYVsc2X71v+YaD/AHVSGLN9WeB7z5+QRmy0M+aC0ScfdRV57M3kzzULIh0/6kaueP2q2LxEEHpoPmqX2Q54rEX/ALj/ANsa03FYBrx4gCOhFrpx8ZqnbQ39ijA4iLPQ3Xqouba8+JFYaEniys+EZ8812+m5EclujAjkGYoUHeTgPurvsUMDW0BoNPTNXsZi/s2xDWGWWRkbNSS9oq+VAEk3yC0LY203z0+JmEdJEyuJ8koeBoSAYxQPkn0MrMy8NIjdIRxCw0WbOemSR2JgmiSXEBvAJGkMZVU2gS4jkXEXXJTMNE2n38YdNK3At4aJcWSPdloBpn0SmGhxMwjmbLh2mQCiMOS6nAmiS8lRm9008veFsJMLGuALjw5kU6Xh1NCwPfqE93MxMjsNDxtDWt4WsIJLnDNvEf4ddEEVjt53xTcDsU9zWupz4sNFwNdzALjmR5Kw4gObF3zsdiDH3fecTO7FjLTweaq0exZovxURmYcO0Oc8WxzuKrY0NObHnw2VaMFsfhwMcM2ncuD9fDo8/K/ogrGK2rOwskmfijhpaotxR4mh2YLuEAXWdeualNu7OhjaxrHyOkmLg10uJl4GsA4nSOzzAFZc7UPhsJC/CPjjxDp3PpsETraWOLsvBZ6XxaAWpHfDYbmwYeQtMrcOQ2RtmiymAk1mBbavzQH3R3egkbL3skeJo+EskkNCuYsc9MuSsEe4WGEkbwxoaALY4FzXeeZu1XNzYoX4oyYZr42CMtkadA4uHCAbN5AlaDI4hnGX8LWssgMBOQzN8z5IGsDA1oaAAG+EACgALAA8kpxJFp1ok5nM655owctIUtMJnGyngcmUup/VIPNeFn1HK/ztKSS5euX6KNw8uadzv8H6Li2dxy+FEZPWWfl6f4JHBPtq6bqOWf6oFuJcWjVJtflkgdJkilmyqx9nsrhtCIx/GQ4DOryuvpoqo16l92cZ3eKgfdVIzyyJo/dWI9EMw7nHic4i9Q00MsiQfVOO5YxpOd1qToOruvuiwPFDKxXl6dUhjn+GjpY9TmKBXVgpgtmtcRYPCCXFuQbZujQ55805xcYa8N06a5CuafYJlN0oCi4/ko/akh75hBGTdffQ5qDIu1wj8SAKyby9v0VAiFq49qWLvGO5UAMlToH6rnfWo4DNC9HaF0miirh2PH+lYg1/sR/5Y1qG0ZnNaSFmPZTK2OacnL9k36ysWm43aMfdklw+a6cfGaoG1N4JHycLvqnWB2rw+2oUHtd8EjiS7gcPheD9xzCrOI3pLCWHMjLiacq6qaYum3d5WSNEbZ2Q+Iufx1xE8VtFE/Doc9ck42DvvhsOyTv8SJ3v/evQAEcOpys3ksix2L72Uv60PYAAfZAGBT5LjZNsdpWBmiMZe8B1cXBxgmv3b7s5Jns7tMwOFYGRMfQcHEnjcTXW2hZSbCHitPkY0GbtDwH4n8R3MpdxcfDQ4OL+Ki8HzrS1JYjt1aXDhgdVEZ8I1r+seiyKViSCupjSMH2ixwyGSHCsa43mXXQOoAogey0HY29kk+HEvE0NdmW1fCBTXjzN2vP8b1o3ZhtS+8w7sxRe2/k8fYpxq2NUwmGDR4XFoOfg8IPnQS7cOKriefV7v1UJu1jLY5hObDX5KcDltkrCwNFD7nmjcSR4lwKBUPTGWTM6pzaYTHMpEeaMOReaWlFDLRNmIZHFcnQ4wr8k4dJlkmMBTpoQcDRr5IzknM35hA11+6ilGhKscRmOWiI0IxQekt38cJMPG+7tjCT/ADC6/wA9UO0sT8DRRtzS48uEHRVvs42l/wDHxHLw2ys/3SRy9lMXY4nZcRutfy8l2c1xZKC132006j2Cg9rTDvGGtWnpmQRfupAzGqytwq+XLPz1ChtrtAEfi/j9jQNj3CgxXtAmvGSD0/NVmOWlNb7TXi5Dr8OfsFXmHNc763D5kyMZLNJo12SPBJlaguG5j2B2IL3Bo7tos9e8ZSru8m0Q15bHM596040Ek6WsPOf+Vr/P/gq6Sqhc459VxFJh2aKAjBqBVkQ1HySjT7JFqXaUaGc/JJvdSM9mVjl0+6btlURznpNoQuXMVQZqnN2tpdxiY5LyDqd/K7wu+h+ihS3JLQORW47Jn4MYQPhlF+/X6fVWxpWbbB2nxwYeU5ujIa4/ykD7UVo7SujA7QjkpIOXOKoPajpj4inlphM7xFWDzXGEcjJdCEEpXFsDCnbDlmmcevzT+KMFtpSExJqk8O7Mj5IxTfizQSJdWiDjRefqjVn9VFaN2cYoug7sHSR314SB9StDrwigRlz09fosr7OTYcP+J92tWqYcfszndcX+T8l1l6YsTsOK8QaW5FoAusueXr1UZvE6omHLIvF9LaaHkpNs3gBoEgDP+yDyVY3iJ4BmSC42OWhRGMb4CsVJ/Z/utOoUE0Ke3qj/AKS/n8Gv8jVBOK51sWV2VdUeInl90DGAvF9QE4kjAtRSt/0fEZ/7r++oIKbjH9HxPpD/AORQzQqz9lGw2lBElIBl9EfhU1Tcx5oQErIELWoojZaY5tZkjPpV/qmzk4cEhw2qhMoWrnBcxVCrXZruLhPkUAC6Vqirfuttjha6I/C8tcPUZH5j7LbMO/IVpQXmnZ05a8UvQG7mJL8NETqW/Za4/jNTbnIAkA9GDltCpKYyjMpfjUbO/wARQf/Z"/>
          <p:cNvSpPr>
            <a:spLocks noChangeAspect="1" noChangeArrowheads="1"/>
          </p:cNvSpPr>
          <p:nvPr/>
        </p:nvSpPr>
        <p:spPr bwMode="auto">
          <a:xfrm>
            <a:off x="173038" y="-661988"/>
            <a:ext cx="1971675" cy="139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5370" name="Picture 10" descr="http://www.nps.gov/thrb/historyculture/images/John_Schran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592138"/>
            <a:ext cx="9048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4" descr="http://svr225.stepx.com:3388/theodore-roosevelt/file/79356.jpg"/>
          <p:cNvPicPr>
            <a:picLocks noChangeAspect="1" noChangeArrowheads="1"/>
          </p:cNvPicPr>
          <p:nvPr/>
        </p:nvPicPr>
        <p:blipFill>
          <a:blip r:embed="rId6" cstate="print">
            <a:extLst>
              <a:ext uri="{28A0092B-C50C-407E-A947-70E740481C1C}">
                <a14:useLocalDpi xmlns:a14="http://schemas.microsoft.com/office/drawing/2010/main" val="0"/>
              </a:ext>
            </a:extLst>
          </a:blip>
          <a:srcRect l="3922" r="3922"/>
          <a:stretch>
            <a:fillRect/>
          </a:stretch>
        </p:blipFill>
        <p:spPr bwMode="auto">
          <a:xfrm>
            <a:off x="6553200" y="304800"/>
            <a:ext cx="21844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6" descr="http://msnbcmedia3.msn.com/j/msnbc/Components/Photos/071011/071011_nobel_roosevelt_vmed12p.wide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06900" y="644525"/>
            <a:ext cx="1752600" cy="20177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TextBox 5"/>
          <p:cNvSpPr txBox="1">
            <a:spLocks noChangeArrowheads="1"/>
          </p:cNvSpPr>
          <p:nvPr/>
        </p:nvSpPr>
        <p:spPr bwMode="auto">
          <a:xfrm>
            <a:off x="3101975" y="1849438"/>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200" b="1">
                <a:solidFill>
                  <a:srgbClr val="FFFFFF"/>
                </a:solidFill>
                <a:latin typeface="Calibri" pitchFamily="34" charset="0"/>
                <a:cs typeface="Calibri" pitchFamily="34" charset="0"/>
              </a:rPr>
              <a:t>John Schrank</a:t>
            </a:r>
          </a:p>
        </p:txBody>
      </p:sp>
      <p:pic>
        <p:nvPicPr>
          <p:cNvPr id="15374" name="Picture 18" descr="File:TR-Xray.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l="1688" t="3882" r="6479" b="5675"/>
          <a:stretch>
            <a:fillRect/>
          </a:stretch>
        </p:blipFill>
        <p:spPr bwMode="auto">
          <a:xfrm>
            <a:off x="4740275" y="2895600"/>
            <a:ext cx="383857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375" name="Straight Arrow Connector 7"/>
          <p:cNvCxnSpPr>
            <a:cxnSpLocks noChangeShapeType="1"/>
          </p:cNvCxnSpPr>
          <p:nvPr/>
        </p:nvCxnSpPr>
        <p:spPr bwMode="auto">
          <a:xfrm flipH="1">
            <a:off x="5664200" y="4240213"/>
            <a:ext cx="152400" cy="207962"/>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92524"/>
                                        </p:tgtEl>
                                        <p:attrNameLst>
                                          <p:attrName>style.visibility</p:attrName>
                                        </p:attrNameLst>
                                      </p:cBhvr>
                                      <p:to>
                                        <p:strVal val="visible"/>
                                      </p:to>
                                    </p:set>
                                    <p:animEffect transition="in" filter="fade">
                                      <p:cBhvr>
                                        <p:cTn id="7" dur="3000"/>
                                        <p:tgtEl>
                                          <p:spTgt spid="192524"/>
                                        </p:tgtEl>
                                      </p:cBhvr>
                                    </p:animEffect>
                                  </p:childTnLst>
                                </p:cTn>
                              </p:par>
                            </p:childTnLst>
                          </p:cTn>
                        </p:par>
                        <p:par>
                          <p:cTn id="8" fill="hold" nodeType="afterGroup">
                            <p:stCondLst>
                              <p:cond delay="3000"/>
                            </p:stCondLst>
                            <p:childTnLst>
                              <p:par>
                                <p:cTn id="9" presetID="10" presetClass="entr" presetSubtype="0" fill="hold"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5000"/>
                                        <p:tgtEl>
                                          <p:spTgt spid="34">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4">
                                            <p:txEl>
                                              <p:pRg st="1" end="1"/>
                                            </p:txEl>
                                          </p:spTgt>
                                        </p:tgtEl>
                                        <p:attrNameLst>
                                          <p:attrName>style.visibility</p:attrName>
                                        </p:attrNameLst>
                                      </p:cBhvr>
                                      <p:to>
                                        <p:strVal val="visible"/>
                                      </p:to>
                                    </p:set>
                                    <p:animEffect transition="in" filter="fade">
                                      <p:cBhvr>
                                        <p:cTn id="14" dur="3000"/>
                                        <p:tgtEl>
                                          <p:spTgt spid="34">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4">
                                            <p:txEl>
                                              <p:pRg st="2" end="2"/>
                                            </p:txEl>
                                          </p:spTgt>
                                        </p:tgtEl>
                                        <p:attrNameLst>
                                          <p:attrName>style.visibility</p:attrName>
                                        </p:attrNameLst>
                                      </p:cBhvr>
                                      <p:to>
                                        <p:strVal val="visible"/>
                                      </p:to>
                                    </p:set>
                                    <p:animEffect transition="in" filter="fade">
                                      <p:cBhvr>
                                        <p:cTn id="19" dur="2000"/>
                                        <p:tgtEl>
                                          <p:spTgt spid="34">
                                            <p:txEl>
                                              <p:pRg st="2" end="2"/>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370"/>
                                        </p:tgtEl>
                                        <p:attrNameLst>
                                          <p:attrName>style.visibility</p:attrName>
                                        </p:attrNameLst>
                                      </p:cBhvr>
                                      <p:to>
                                        <p:strVal val="visible"/>
                                      </p:to>
                                    </p:set>
                                    <p:animEffect transition="in" filter="fade">
                                      <p:cBhvr>
                                        <p:cTn id="23" dur="3000"/>
                                        <p:tgtEl>
                                          <p:spTgt spid="1537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373"/>
                                        </p:tgtEl>
                                        <p:attrNameLst>
                                          <p:attrName>style.visibility</p:attrName>
                                        </p:attrNameLst>
                                      </p:cBhvr>
                                      <p:to>
                                        <p:strVal val="visible"/>
                                      </p:to>
                                    </p:set>
                                    <p:animEffect transition="in" filter="fade">
                                      <p:cBhvr>
                                        <p:cTn id="26" dur="3000"/>
                                        <p:tgtEl>
                                          <p:spTgt spid="1537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5372"/>
                                        </p:tgtEl>
                                        <p:attrNameLst>
                                          <p:attrName>style.visibility</p:attrName>
                                        </p:attrNameLst>
                                      </p:cBhvr>
                                      <p:to>
                                        <p:strVal val="visible"/>
                                      </p:to>
                                    </p:set>
                                    <p:animEffect transition="in" filter="fade">
                                      <p:cBhvr>
                                        <p:cTn id="31" dur="3000"/>
                                        <p:tgtEl>
                                          <p:spTgt spid="1537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5371"/>
                                        </p:tgtEl>
                                        <p:attrNameLst>
                                          <p:attrName>style.visibility</p:attrName>
                                        </p:attrNameLst>
                                      </p:cBhvr>
                                      <p:to>
                                        <p:strVal val="visible"/>
                                      </p:to>
                                    </p:set>
                                    <p:animEffect transition="in" filter="fade">
                                      <p:cBhvr>
                                        <p:cTn id="36" dur="3000"/>
                                        <p:tgtEl>
                                          <p:spTgt spid="1537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5374"/>
                                        </p:tgtEl>
                                        <p:attrNameLst>
                                          <p:attrName>style.visibility</p:attrName>
                                        </p:attrNameLst>
                                      </p:cBhvr>
                                      <p:to>
                                        <p:strVal val="visible"/>
                                      </p:to>
                                    </p:set>
                                    <p:animEffect transition="in" filter="fade">
                                      <p:cBhvr>
                                        <p:cTn id="41" dur="3000"/>
                                        <p:tgtEl>
                                          <p:spTgt spid="15374"/>
                                        </p:tgtEl>
                                      </p:cBhvr>
                                    </p:animEffect>
                                  </p:childTnLst>
                                </p:cTn>
                              </p:par>
                              <p:par>
                                <p:cTn id="42" presetID="10" presetClass="entr" presetSubtype="0" fill="hold" nodeType="withEffect">
                                  <p:stCondLst>
                                    <p:cond delay="0"/>
                                  </p:stCondLst>
                                  <p:childTnLst>
                                    <p:set>
                                      <p:cBhvr>
                                        <p:cTn id="43" dur="1" fill="hold">
                                          <p:stCondLst>
                                            <p:cond delay="0"/>
                                          </p:stCondLst>
                                        </p:cTn>
                                        <p:tgtEl>
                                          <p:spTgt spid="15375"/>
                                        </p:tgtEl>
                                        <p:attrNameLst>
                                          <p:attrName>style.visibility</p:attrName>
                                        </p:attrNameLst>
                                      </p:cBhvr>
                                      <p:to>
                                        <p:strVal val="visible"/>
                                      </p:to>
                                    </p:set>
                                    <p:animEffect transition="in" filter="fade">
                                      <p:cBhvr>
                                        <p:cTn id="44" dur="2000"/>
                                        <p:tgtEl>
                                          <p:spTgt spid="15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8" descr="presidential-seal.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938" y="4154488"/>
            <a:ext cx="1677987"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a:spLocks noChangeArrowheads="1"/>
          </p:cNvSpPr>
          <p:nvPr/>
        </p:nvSpPr>
        <p:spPr bwMode="auto">
          <a:xfrm>
            <a:off x="2286000" y="319088"/>
            <a:ext cx="5029200"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r>
              <a:rPr lang="en-US" sz="1800" b="1" u="sng">
                <a:solidFill>
                  <a:srgbClr val="FF0000"/>
                </a:solidFill>
                <a:latin typeface="Calibri" pitchFamily="34" charset="0"/>
              </a:rPr>
              <a:t>Franklin Roosevelt </a:t>
            </a:r>
            <a:r>
              <a:rPr lang="en-US" sz="1400" b="1">
                <a:solidFill>
                  <a:srgbClr val="FF0000"/>
                </a:solidFill>
                <a:latin typeface="Calibri" pitchFamily="34" charset="0"/>
              </a:rPr>
              <a:t>#32</a:t>
            </a:r>
          </a:p>
          <a:p>
            <a:pPr algn="ctr" eaLnBrk="1" hangingPunct="1"/>
            <a:r>
              <a:rPr lang="en-US" sz="1400" b="1">
                <a:solidFill>
                  <a:srgbClr val="FF0000"/>
                </a:solidFill>
                <a:latin typeface="Calibri" pitchFamily="34" charset="0"/>
              </a:rPr>
              <a:t>1933</a:t>
            </a:r>
          </a:p>
          <a:p>
            <a:r>
              <a:rPr lang="en-US" sz="1400" b="1">
                <a:solidFill>
                  <a:srgbClr val="FFFFFF"/>
                </a:solidFill>
                <a:latin typeface="Calibri" pitchFamily="34" charset="0"/>
                <a:cs typeface="Calibri" pitchFamily="34" charset="0"/>
              </a:rPr>
              <a:t>After Roosevelt gave a speech in Miami on February 15, 1933, Giuseppe Zangara shot six shots into the crowd. None hit Roosevelt though the Mayor of Chicago, Anton Cermak was shot in the stomach. Zangara blamed wealthy capitalists for his plights and those of other working people. He was convicted of attempted murder and then after Cermak's death due to the shooting he was retried for murder. He was executed by electric chair in March</a:t>
            </a:r>
            <a:r>
              <a:rPr lang="en-US" sz="1400">
                <a:solidFill>
                  <a:srgbClr val="FFFFFF"/>
                </a:solidFill>
                <a:latin typeface="Calibri" pitchFamily="34" charset="0"/>
                <a:cs typeface="Calibri" pitchFamily="34" charset="0"/>
              </a:rPr>
              <a:t>, 1933.</a:t>
            </a:r>
          </a:p>
        </p:txBody>
      </p:sp>
      <p:pic>
        <p:nvPicPr>
          <p:cNvPr id="192526" name="Picture 14" descr="http://www.jimnicholsufo.com/wp-content/uploads/2007/09/franklin-roosevelt.jpg"/>
          <p:cNvPicPr>
            <a:picLocks noChangeAspect="1" noChangeArrowheads="1"/>
          </p:cNvPicPr>
          <p:nvPr/>
        </p:nvPicPr>
        <p:blipFill>
          <a:blip r:embed="rId3" cstate="print">
            <a:extLst>
              <a:ext uri="{28A0092B-C50C-407E-A947-70E740481C1C}">
                <a14:useLocalDpi xmlns:a14="http://schemas.microsoft.com/office/drawing/2010/main" val="0"/>
              </a:ext>
            </a:extLst>
          </a:blip>
          <a:srcRect l="19171" r="4491"/>
          <a:stretch>
            <a:fillRect/>
          </a:stretch>
        </p:blipFill>
        <p:spPr bwMode="auto">
          <a:xfrm>
            <a:off x="388938" y="274638"/>
            <a:ext cx="178911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9AA2CF5E-B056-494F-A495-5DA50ED8B228}" type="slidenum">
              <a:rPr lang="en-US" smtClean="0">
                <a:solidFill>
                  <a:srgbClr val="FFFF00"/>
                </a:solidFill>
              </a:rPr>
              <a:pPr>
                <a:defRPr/>
              </a:pPr>
              <a:t>37</a:t>
            </a:fld>
            <a:endParaRPr lang="en-US" dirty="0">
              <a:solidFill>
                <a:srgbClr val="FFFF00"/>
              </a:solidFill>
            </a:endParaRPr>
          </a:p>
        </p:txBody>
      </p:sp>
      <p:sp>
        <p:nvSpPr>
          <p:cNvPr id="18438" name="AutoShape 2" descr="data:image/jpg;base64,/9j/4AAQSkZJRgABAQAAAQABAAD/2wCEAAkGBhQSERQUExQUFBUVFxUUFRcVFBUVFxUXFhgVFBQUFxcXHCYeFxkjGRQVHy8gJCcpLCwsFR8xNTAqNSYrLCkBCQoKDgwOFA8PFCkYFBgpKSkpKSkpKSkpKSkpKSkpKSkpKSkpKSkpKSkpKSkpKSkpKSkpKSkpKSkpKSkpKSkpKf/AABEIALwBCwMBIgACEQEDEQH/xAAcAAAABwEBAAAAAAAAAAAAAAABAgMEBQYHAAj/xABEEAABBAADBQYEAwQGCgMAAAABAAIDEQQhMQUGEkFRBxMiYXGBMpGhsRTB0SNCUnIkYoKy4fAVM0NTY3ODkrPDJZPx/8QAFwEBAQEBAAAAAAAAAAAAAAAAAAECA//EABwRAQEBAAMAAwAAAAAAAAAAAAABEQIhMRJBUf/aAAwDAQACEQMRAD8A29qGkDQjIApdSFcg5cuXIOXLkjisW2Npc9wa0akmggWXKi7e7TmQkNjYHGzZJ0ryChWdrUt3wR10zy90GqLllMfapJZca8mgE/M2KVng7S8MWNcSQXagatPO/JBb1yYbH21HiWccRsA0eqfoOXLlyArxkkUtJokgqOaEdcAuUQZcgCMEVyFAhQAEK5cg5ckpcS1vxOa31IH3RP8ASEeXjZnp4hmgcLkAKFBy5cuQckH6pdIv1QKtQoAhQcuXLkHLly5A3x2ObDG6R5prRZP+eaxbfLfp2JcRowfCL00N+ZyV17V9pOZh2xtIpxt2WoGmfrXzCxtsT3uIAH3QBJiSTZNkoLTyPd6Tkc0c7Flbyv2+qmVdR3EeqETEFLS4R41Y7/PlyTGQG8vexmEVoHZ3vb+Hl4H/AAvpvobyP1W1Nda8twzEGxa3Xs026cRhA12boiGeZGoJRKuC5cuVQSXRJtCVk0SbUQNoQupCEAhCgQhFcm2N2iyJvE9wA+vyQbQxwibxH/Pmsb313x7xz2RymjzbkD14na+QAyQaQd+I3EiNvGR0cBda5Kj7f7WpXkshb3VZEmi6/wAlmWIxbhQaXDO7B+tjmiMl4Tr4k1cW1++uIcSXSFxqs/nomB3gfeRrnkclBRzOuihD1No0Hd/tMlhADj3jRlTjyWobv72RYpgIIa48iRrovOLJB1/wUns3bRjBokGwWkGqPP2KumPS65VfcPej8ZB4vjjoO8xycrQiOSTjmlSmsmqByEKAIUHLlyC0ArkFrrQYx2l7aM2LMQ0jPAPM/vFNdnbOaxoyz5+qa43Ck42d2oEsmf8AbKlMO0lagewQ5ZJw2AWlsPhMh1SxhWmTJ+BadQFD4/YrDyVpjgBUXtJlFFZ7tXZ/BJQy6K+dkmIcJZA1tjgAfmRXiyIFZ81Xt44OJgcNWm/1+6k+yiRxxZAcAKt/VwF0B7kLFna/TalyAFcSsjpNEmAheckUFVBwhRLQcSBVBaS7xMNu7R7rDzSc2RvcPUA19aTBnPafviRL3MbsgPGOTj5+Vcuay905c46Zk/5H1RMXjHOkc5x4nuPEScyScykgCRoclLWsC05ny080SVguwRXqljBeaBmGNUTl0UBYhzP0Rw0m+G/kjhvKr+iO1pboa/JAaDCudqQCdMsynEuyHtF1aQwLz3gJvKvP091eY4gQLGa1Jpae9j8pbK/+sAK/NbDazrs+w0TJ38nub4ennXmtDtL0gSVHzT+Ip296ipn+IqyImwVxRQUV5UUe11pIORS9AtxIr5Mkl3ij9t7WGHiMhHFRAAurJyGauIyiJtji5uc5x9S4kqUw1CuqicPbocsvE7+8VGzzvYbD2itA5wBPpzK1qr9C7LUpYtN2qTsveqWwHtBHUK0N2uCzi9U9TEkBYUNtFn56ptJvvCyw7XyUdPvPHIeIZD1tNMJY3QpTsuw5O0Rw3wta9x9KAr5kfJIyYgOBIzCtXZDsv9nNiDq9/A3+VuZ+pHyWarSrRHOXAFFUQKKXrnnIpu+RUKl6TdMm0k6bPxKuB4cQqr2kY8t2fNR+IsZ7OcAVLOxKq3aG/iwL/J0Z+TgrRjMrT3oPUp05mYAsVzSvACetX89EnNNRPSrv3yXJsUu++X2/JHi4nXXIa2g7ux9APNS+E3YlcziLTVc9D9CriIrBxHi8WnkbtSGFwjSfhPoM0fCbKIJ4hXU3dewsqVjgaB0FUOp9hmrIGEezzdgc+WZVgwL3FtOFEaXql9mssCxXTKj5aJ1NHZyW5MQTZ+PMcrXjItIK1eKbiAI0IB+ax+ZueS1XZf8AqY/5G/YKVDwuUZOfEVIEqLmPiKQTjXZIHORG6IHOUHOeki9c8ohVBy5QO+UXHhXeTmO+Rr81MlyY7Yw3eQSNGpb9s/yVGdmAcAaNKvLzNlJDYXGwNpw4STbSGkg1YJIPQZ+Scd4A4dFMQ4drmjn6H7q4K5idlsDi5oDTlTRoKACez0cPXM5I20yA8NaKoLp2Huga5goIPB7uRlx4zfhJBy+Ijw3kaF+SaN2ZK0asu6DQWuyzslwA8svLkrRgmB7cjThloDfkQUo7CAAl1DLpX5qYuoD8ORE7KjwnL2U72ezzDEYeJrj3bQ4vFmiKJOWgzKj3v4jQrSlftwNiCOMykeJ/hb5MH6mz7KUW0BEKVRXtWUN8QfD8lHySp5jXU0+yiJZFuAJpk0klQyPTZ71QZ0iid6MN3uEmZzLCR6t8Q+oUgXIjzYr2QYdDihw60RX6pu6ibHM9emXzSW1cKY55GacL3N+RS2BwheaGv59VxbWDdvZnGeI6NqvUlT22mB3C4cTac3hLQSRnTG3o26JRNnARsDK0+p6/RSUuCdKw8LuFrbIIoE3zv5ZLpJ0zTSbD2OIAE55kHTVN8Jhy6jrdD1J09VO4SdoaLPecLQwnk4hoDjXraUhxTQ4HgGX0yr7K4Fotl0AunaGA355qS/EAtuvRVnagLzmSM7NKoj8ftoMJNfVa1uzje9wkDxzY36Zfkss2TsluIxMTZCe742hwNUda5eQC2ePDBjQ1oAAFADIADksqI5Rc7vEVKPCiJ/iKsRN8SIV3Fkk3FQAX5JPiyRiUQKjggJQ0gIQZ3vYAMQ8NAHw6daBJ+ZQbIxNfEcgib1H+lS+o+wUb31anLmqp1tfEkvBjo8jYNV7IcftuR0TmMistDfJtjzTfDbbiGXC9x5hrHe2ZTk7VgrSRvrG7I659fZQKbMjLW2dTmQOV8k22ntB2ibf6ZY4017T6Gjl5JniJ+JNE9unsR2LkdTw0NousEmj/AA+a13DQhjQ1uQaAB6BUDssh/wBe7l4G+/iK0NqzQdAUNoLWURu03Uw+oUJI9Tu2R+zPq1Vx7l0gTkekHORpHJBzlQLnopeikqN25tYQQufz0aOrjp+vsgzfezZrvx0tc3B2X9aipXZGzGxNvUnU/koGHarmyF7vFxG3XqfNW7CTNkYHMzH2PQ+axO60cNiR8PI8AsA4m60cvqjQZI7ZPEPNbZPI8KeEA0CcyBoCjNwwzPRLMkRp8R4a90DZ+K4TfMCv1UXjMbbsqRsdiqtRrYzdk6qWrD/ByEHLUUeeRBy9M1sOydoieFkg/eGfk4ZOHzWPbLjxElsgg7zhzcQQMidTfNaluls6SGCpRwuLi7hu+EGhWWV5X7qUSU5UNMfEVMYgqEm+I5qxE0TaK4I7WrpW3WdIESEJCMQkp3hoJcQB5mkA2gKqO1+0jDQktaTK4fwfD/3c1SNr9p2JlsMIibpTc3H+0VNVPdoGJjGIaGG38FyAZ8IBAaT55/QKuRYkkilE4eV34bEzkkuDoxZzJz4na+gT9pyD2Z3nX6KKkIhMXeCweV6H5o2JxWMaCHCOtCQBfskzte2jqEmdr8RAv/I1VQ2dOSDYPqU2E/6AalL43aHGeFuaQljEUbnn4gCb6eQWaq77m78Q4OMxTNcC53ecbfEHBwFelAUrxgd+sHLQbOwE8nHhP1WE7XwrmYfCPP78JHu1xP2ePkotsyamPVMUwcAQQR5G0biXmzZe8U8P+rlkaOgca+WismD7UcW3V7X11aPuEMa9t137L+0PzVYe5R2xd+340PjewNLWh9g9HAVR/mT55WolJvckXFHkKh9v7XEERdq45MHn+g1WgO09uxQ5Pd4v4Rmf8FQN6N5vxLgGghjOR1s6n5ZJhNOXuLnGyTZKZzQ8xr1XO8tawQOUjszaRicCNNHDqP1UUyS8jken5hK8Y/JZVpUbQ6NsjDxMf8LhoSNW+ThzBTDHkinAnXRQu6G8XcPMctmCSg9t6H92RvRw69FZ9t7OdEc/Ex9lj+Th0NaOHMfLJdJdjJODaYI1/VBPtD29VUcRjHRur5JZm0r1U+Ric4+IrsTOGjmTyAFn6JhFIasFTG6mx/xOJbG8kNIcTw60Bfsmqv3Ztsl0cLpHFp73hLeE2QBeR6ZnRXIphsnZceHjEcdhtk5kuNnXMp256ITnKgp/iKl5JLUPO7xFaiJoO8PSk02ltWOBhfI4NH1J8hzVW3h7RmQSPhjbxvbYc4mg13SudWs8x22ZJXF0jy4+eevIDkpq4uO2e045iBlf1nZn2byVF2tt2aY3I9zvUmvlomz3ZpFzsiVnVwymNpFzwnE8np/+JpK4KC47vbP73Zs+V3LR9OFvL3Ufu1iLaY3fEwlvuFZNw9pti2eWljnCTEFriBfCOFniPkByCitvbEOHxXG34Jda/iFZ+4orX4DYvAg6j9VEybIJd4bA9SrXgQJG56jX9U4/BC+SuamoTA7IoaKP3kaS1sTdXua360rlLHwtKY7D3fM+J7x2TYc/V37oH3+SWGo3fGAsw7Wvy7swCNvQPZJ3nzLAfYKlh6t/aLjWl7WNN0c/VjQ2/wDuc8eypgKzfVh5DInHGo5kidMksLKrh2dP/by/8r/2Rq+vcs87OXftpj/wv/ZGrvisSQwljS88mt5nlnyC6cfGKZbb20zDs4nZuPwtGrj+Q81nG1NsvndxPPoBoB0Cmdq7uYyUulkZZ1oOBIHIAcgqxJC5p8TXCtbaVOVrUAXoojvQWiMlHEL6j5dFtu8O1GwRRsw4DZHkBvdxgua0C3ODazNLMmjETsqQ5iN5rox36JRmxsQf9hL/APW/P6LXsdj3NMEBxEgMhEkr5C1j2RgZR03IEnkmO8O0nySysZLIx8bmMgijJBe51EyP6tpXDWcx7BxB0glP/Td+i0XdFsj4Dh8VC+smguabP8Lmk6ObplySG3MRLiMWI2EgNqFr+ItaJBTnuy1ORFeSlsXNJ+Ilm4XOGFj7uMcJ8UrhTngAZ+ys6RVNs7hzmRwiAlaDk4OaMuhBNtKjsFuTijx33YDTR/aB3CejuG+FWbd3Bzt45YmPBMYjtwcO8me6y8601o5np5qc3c3cmw8OIEpaS+yKJNngIJJrqmGqXHuZjQaEQ9eNleuq0Tc3doYRvE8h0rhTiNGjUtb+ZTzZ5Pds4teFt+tC0tNtKOMW+RjR1c9o+5VkxNS4xKI+W0zjmDgHNIIIBBGhB0I8kpaoMXKMmPiKfkqOmPiOqow847vJZJDmXvc8+riSlHyZWPr81CbNxPVOX4rKlybPC+6803leRkmxxVNB+a4yKAkklmugSEhRWz0XXl66I2XVBovZTthj45cG747MsQ/jsASNH9YAcQHMWrNtvCsdHwH4m0WHqQMh9PqsVhe6N7XxuLXNcHNc3ItINgj3WybnbfbtFhc14hxkY/aD914P77W9Cda0Pst8b9M1WGbZbG6i17XDVpFFHk3lyPC0Z9T+iuW3NifiA0YiIXWUjCGPadCASKcBrV15Ki7S3JlhHGwmWOrPC2ntAogltZirzbat0B/p+WQhjdSQ0Na2ySTVZrYNjbvdxhmMJHHrI7+sdfyHss77M9hNMrsS8eGG+AusgyUQXWcvC0/NwV+l2lJI5zWiotLqnP6nPQX7nn0UmlZD2jStfO17Kq5mGuschF+4o+6pzSrr2mYVsc2X71v+YaD/AHVSGLN9WeB7z5+QRmy0M+aC0ScfdRV57M3kzzULIh0/6kaueP2q2LxEEHpoPmqX2Q54rEX/ALj/ANsa03FYBrx4gCOhFrpx8ZqnbQ39ijA4iLPQ3Xqouba8+JFYaEniys+EZ8812+m5EclujAjkGYoUHeTgPurvsUMDW0BoNPTNXsZi/s2xDWGWWRkbNSS9oq+VAEk3yC0LY203z0+JmEdJEyuJ8koeBoSAYxQPkn0MrMy8NIjdIRxCw0WbOemSR2JgmiSXEBvAJGkMZVU2gS4jkXEXXJTMNE2n38YdNK3At4aJcWSPdloBpn0SmGhxMwjmbLh2mQCiMOS6nAmiS8lRm9008veFsJMLGuALjw5kU6Xh1NCwPfqE93MxMjsNDxtDWt4WsIJLnDNvEf4ddEEVjt53xTcDsU9zWupz4sNFwNdzALjmR5Kw4gObF3zsdiDH3fecTO7FjLTweaq0exZovxURmYcO0Oc8WxzuKrY0NObHnw2VaMFsfhwMcM2ncuD9fDo8/K/ogrGK2rOwskmfijhpaotxR4mh2YLuEAXWdeualNu7OhjaxrHyOkmLg10uJl4GsA4nSOzzAFZc7UPhsJC/CPjjxDp3PpsETraWOLsvBZ6XxaAWpHfDYbmwYeQtMrcOQ2RtmiymAk1mBbavzQH3R3egkbL3skeJo+EskkNCuYsc9MuSsEe4WGEkbwxoaALY4FzXeeZu1XNzYoX4oyYZr42CMtkadA4uHCAbN5AlaDI4hnGX8LWssgMBOQzN8z5IGsDA1oaAAG+EACgALAA8kpxJFp1ok5nM655owctIUtMJnGyngcmUup/VIPNeFn1HK/ztKSS5euX6KNw8uadzv8H6Li2dxy+FEZPWWfl6f4JHBPtq6bqOWf6oFuJcWjVJtflkgdJkilmyqx9nsrhtCIx/GQ4DOryuvpoqo16l92cZ3eKgfdVIzyyJo/dWI9EMw7nHic4i9Q00MsiQfVOO5YxpOd1qToOruvuiwPFDKxXl6dUhjn+GjpY9TmKBXVgpgtmtcRYPCCXFuQbZujQ55805xcYa8N06a5CuafYJlN0oCi4/ko/akh75hBGTdffQ5qDIu1wj8SAKyby9v0VAiFq49qWLvGO5UAMlToH6rnfWo4DNC9HaF0miirh2PH+lYg1/sR/5Y1qG0ZnNaSFmPZTK2OacnL9k36ysWm43aMfdklw+a6cfGaoG1N4JHycLvqnWB2rw+2oUHtd8EjiS7gcPheD9xzCrOI3pLCWHMjLiacq6qaYum3d5WSNEbZ2Q+Iufx1xE8VtFE/Doc9ck42DvvhsOyTv8SJ3v/evQAEcOpys3ksix2L72Uv60PYAAfZAGBT5LjZNsdpWBmiMZe8B1cXBxgmv3b7s5Jns7tMwOFYGRMfQcHEnjcTXW2hZSbCHitPkY0GbtDwH4n8R3MpdxcfDQ4OL+Ki8HzrS1JYjt1aXDhgdVEZ8I1r+seiyKViSCupjSMH2ixwyGSHCsa43mXXQOoAogey0HY29kk+HEvE0NdmW1fCBTXjzN2vP8b1o3ZhtS+8w7sxRe2/k8fYpxq2NUwmGDR4XFoOfg8IPnQS7cOKriefV7v1UJu1jLY5hObDX5KcDltkrCwNFD7nmjcSR4lwKBUPTGWTM6pzaYTHMpEeaMOReaWlFDLRNmIZHFcnQ4wr8k4dJlkmMBTpoQcDRr5IzknM35hA11+6ilGhKscRmOWiI0IxQekt38cJMPG+7tjCT/ADC6/wA9UO0sT8DRRtzS48uEHRVvs42l/wDHxHLw2ys/3SRy9lMXY4nZcRutfy8l2c1xZKC132006j2Cg9rTDvGGtWnpmQRfupAzGqytwq+XLPz1ChtrtAEfi/j9jQNj3CgxXtAmvGSD0/NVmOWlNb7TXi5Dr8OfsFXmHNc763D5kyMZLNJo12SPBJlaguG5j2B2IL3Bo7tos9e8ZSru8m0Q15bHM596040Ek6WsPOf+Vr/P/gq6Sqhc459VxFJh2aKAjBqBVkQ1HySjT7JFqXaUaGc/JJvdSM9mVjl0+6btlURznpNoQuXMVQZqnN2tpdxiY5LyDqd/K7wu+h+ihS3JLQORW47Jn4MYQPhlF+/X6fVWxpWbbB2nxwYeU5ujIa4/ykD7UVo7SujA7QjkpIOXOKoPajpj4inlphM7xFWDzXGEcjJdCEEpXFsDCnbDlmmcevzT+KMFtpSExJqk8O7Mj5IxTfizQSJdWiDjRefqjVn9VFaN2cYoug7sHSR314SB9StDrwigRlz09fosr7OTYcP+J92tWqYcfszndcX+T8l1l6YsTsOK8QaW5FoAusueXr1UZvE6omHLIvF9LaaHkpNs3gBoEgDP+yDyVY3iJ4BmSC42OWhRGMb4CsVJ/Z/utOoUE0Ke3qj/AKS/n8Gv8jVBOK51sWV2VdUeInl90DGAvF9QE4kjAtRSt/0fEZ/7r++oIKbjH9HxPpD/AORQzQqz9lGw2lBElIBl9EfhU1Tcx5oQErIELWoojZaY5tZkjPpV/qmzk4cEhw2qhMoWrnBcxVCrXZruLhPkUAC6Vqirfuttjha6I/C8tcPUZH5j7LbMO/IVpQXmnZ05a8UvQG7mJL8NETqW/Za4/jNTbnIAkA9GDltCpKYyjMpfjUbO/wARQf/Z"/>
          <p:cNvSpPr>
            <a:spLocks noChangeAspect="1" noChangeArrowheads="1"/>
          </p:cNvSpPr>
          <p:nvPr/>
        </p:nvSpPr>
        <p:spPr bwMode="auto">
          <a:xfrm>
            <a:off x="173038" y="2209800"/>
            <a:ext cx="25431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39" name="AutoShape 4" descr="data:image/jpg;base64,/9j/4AAQSkZJRgABAQAAAQABAAD/2wCEAAkGBhQSERQUExQUFBUVFxUUFRcVFBUVFxUXFhgVFBQUFxcXHCYeFxkjGRQVHy8gJCcpLCwsFR8xNTAqNSYrLCkBCQoKDgwOFA8PFCkYFBgpKSkpKSkpKSkpKSkpKSkpKSkpKSkpKSkpKSkpKSkpKSkpKSkpKSkpKSkpKSkpKSkpKf/AABEIALwBCwMBIgACEQEDEQH/xAAcAAAABwEBAAAAAAAAAAAAAAABAgMEBQYHAAj/xABEEAABBAADBQYEAwQGCgMAAAABAAIDEQQhMQUGEkFRBxMiYXGBMpGhsRTB0SNCUnIkYoKy4fAVM0NTY3ODkrPDJZPx/8QAFwEBAQEBAAAAAAAAAAAAAAAAAAECA//EABwRAQEBAAMAAwAAAAAAAAAAAAABEQIhMRJBUf/aAAwDAQACEQMRAD8A29qGkDQjIApdSFcg5cuXIOXLkjisW2Npc9wa0akmggWXKi7e7TmQkNjYHGzZJ0ryChWdrUt3wR10zy90GqLllMfapJZca8mgE/M2KVng7S8MWNcSQXagatPO/JBb1yYbH21HiWccRsA0eqfoOXLlyArxkkUtJokgqOaEdcAuUQZcgCMEVyFAhQAEK5cg5ckpcS1vxOa31IH3RP8ASEeXjZnp4hmgcLkAKFBy5cuQckH6pdIv1QKtQoAhQcuXLkHLly5A3x2ObDG6R5prRZP+eaxbfLfp2JcRowfCL00N+ZyV17V9pOZh2xtIpxt2WoGmfrXzCxtsT3uIAH3QBJiSTZNkoLTyPd6Tkc0c7Flbyv2+qmVdR3EeqETEFLS4R41Y7/PlyTGQG8vexmEVoHZ3vb+Hl4H/AAvpvobyP1W1Nda8twzEGxa3Xs026cRhA12boiGeZGoJRKuC5cuVQSXRJtCVk0SbUQNoQupCEAhCgQhFcm2N2iyJvE9wA+vyQbQxwibxH/Pmsb313x7xz2RymjzbkD14na+QAyQaQd+I3EiNvGR0cBda5Kj7f7WpXkshb3VZEmi6/wAlmWIxbhQaXDO7B+tjmiMl4Tr4k1cW1++uIcSXSFxqs/nomB3gfeRrnkclBRzOuihD1No0Hd/tMlhADj3jRlTjyWobv72RYpgIIa48iRrovOLJB1/wUns3bRjBokGwWkGqPP2KumPS65VfcPej8ZB4vjjoO8xycrQiOSTjmlSmsmqByEKAIUHLlyC0ArkFrrQYx2l7aM2LMQ0jPAPM/vFNdnbOaxoyz5+qa43Ck42d2oEsmf8AbKlMO0lagewQ5ZJw2AWlsPhMh1SxhWmTJ+BadQFD4/YrDyVpjgBUXtJlFFZ7tXZ/BJQy6K+dkmIcJZA1tjgAfmRXiyIFZ81Xt44OJgcNWm/1+6k+yiRxxZAcAKt/VwF0B7kLFna/TalyAFcSsjpNEmAheckUFVBwhRLQcSBVBaS7xMNu7R7rDzSc2RvcPUA19aTBnPafviRL3MbsgPGOTj5+Vcuay905c46Zk/5H1RMXjHOkc5x4nuPEScyScykgCRoclLWsC05ny080SVguwRXqljBeaBmGNUTl0UBYhzP0Rw0m+G/kjhvKr+iO1pboa/JAaDCudqQCdMsynEuyHtF1aQwLz3gJvKvP091eY4gQLGa1Jpae9j8pbK/+sAK/NbDazrs+w0TJ38nub4ennXmtDtL0gSVHzT+Ip296ipn+IqyImwVxRQUV5UUe11pIORS9AtxIr5Mkl3ij9t7WGHiMhHFRAAurJyGauIyiJtji5uc5x9S4kqUw1CuqicPbocsvE7+8VGzzvYbD2itA5wBPpzK1qr9C7LUpYtN2qTsveqWwHtBHUK0N2uCzi9U9TEkBYUNtFn56ptJvvCyw7XyUdPvPHIeIZD1tNMJY3QpTsuw5O0Rw3wta9x9KAr5kfJIyYgOBIzCtXZDsv9nNiDq9/A3+VuZ+pHyWarSrRHOXAFFUQKKXrnnIpu+RUKl6TdMm0k6bPxKuB4cQqr2kY8t2fNR+IsZ7OcAVLOxKq3aG/iwL/J0Z+TgrRjMrT3oPUp05mYAsVzSvACetX89EnNNRPSrv3yXJsUu++X2/JHi4nXXIa2g7ux9APNS+E3YlcziLTVc9D9CriIrBxHi8WnkbtSGFwjSfhPoM0fCbKIJ4hXU3dewsqVjgaB0FUOp9hmrIGEezzdgc+WZVgwL3FtOFEaXql9mssCxXTKj5aJ1NHZyW5MQTZ+PMcrXjItIK1eKbiAI0IB+ax+ZueS1XZf8AqY/5G/YKVDwuUZOfEVIEqLmPiKQTjXZIHORG6IHOUHOeki9c8ohVBy5QO+UXHhXeTmO+Rr81MlyY7Yw3eQSNGpb9s/yVGdmAcAaNKvLzNlJDYXGwNpw4STbSGkg1YJIPQZ+Scd4A4dFMQ4drmjn6H7q4K5idlsDi5oDTlTRoKACez0cPXM5I20yA8NaKoLp2Huga5goIPB7uRlx4zfhJBy+Ijw3kaF+SaN2ZK0asu6DQWuyzslwA8svLkrRgmB7cjThloDfkQUo7CAAl1DLpX5qYuoD8ORE7KjwnL2U72ezzDEYeJrj3bQ4vFmiKJOWgzKj3v4jQrSlftwNiCOMykeJ/hb5MH6mz7KUW0BEKVRXtWUN8QfD8lHySp5jXU0+yiJZFuAJpk0klQyPTZ71QZ0iid6MN3uEmZzLCR6t8Q+oUgXIjzYr2QYdDihw60RX6pu6ibHM9emXzSW1cKY55GacL3N+RS2BwheaGv59VxbWDdvZnGeI6NqvUlT22mB3C4cTac3hLQSRnTG3o26JRNnARsDK0+p6/RSUuCdKw8LuFrbIIoE3zv5ZLpJ0zTSbD2OIAE55kHTVN8Jhy6jrdD1J09VO4SdoaLPecLQwnk4hoDjXraUhxTQ4HgGX0yr7K4Fotl0AunaGA355qS/EAtuvRVnagLzmSM7NKoj8ftoMJNfVa1uzje9wkDxzY36Zfkss2TsluIxMTZCe742hwNUda5eQC2ePDBjQ1oAAFADIADksqI5Rc7vEVKPCiJ/iKsRN8SIV3Fkk3FQAX5JPiyRiUQKjggJQ0gIQZ3vYAMQ8NAHw6daBJ+ZQbIxNfEcgib1H+lS+o+wUb31anLmqp1tfEkvBjo8jYNV7IcftuR0TmMistDfJtjzTfDbbiGXC9x5hrHe2ZTk7VgrSRvrG7I659fZQKbMjLW2dTmQOV8k22ntB2ibf6ZY4017T6Gjl5JniJ+JNE9unsR2LkdTw0NousEmj/AA+a13DQhjQ1uQaAB6BUDssh/wBe7l4G+/iK0NqzQdAUNoLWURu03Uw+oUJI9Tu2R+zPq1Vx7l0gTkekHORpHJBzlQLnopeikqN25tYQQufz0aOrjp+vsgzfezZrvx0tc3B2X9aipXZGzGxNvUnU/koGHarmyF7vFxG3XqfNW7CTNkYHMzH2PQ+axO60cNiR8PI8AsA4m60cvqjQZI7ZPEPNbZPI8KeEA0CcyBoCjNwwzPRLMkRp8R4a90DZ+K4TfMCv1UXjMbbsqRsdiqtRrYzdk6qWrD/ByEHLUUeeRBy9M1sOydoieFkg/eGfk4ZOHzWPbLjxElsgg7zhzcQQMidTfNaluls6SGCpRwuLi7hu+EGhWWV5X7qUSU5UNMfEVMYgqEm+I5qxE0TaK4I7WrpW3WdIESEJCMQkp3hoJcQB5mkA2gKqO1+0jDQktaTK4fwfD/3c1SNr9p2JlsMIibpTc3H+0VNVPdoGJjGIaGG38FyAZ8IBAaT55/QKuRYkkilE4eV34bEzkkuDoxZzJz4na+gT9pyD2Z3nX6KKkIhMXeCweV6H5o2JxWMaCHCOtCQBfskzte2jqEmdr8RAv/I1VQ2dOSDYPqU2E/6AalL43aHGeFuaQljEUbnn4gCb6eQWaq77m78Q4OMxTNcC53ecbfEHBwFelAUrxgd+sHLQbOwE8nHhP1WE7XwrmYfCPP78JHu1xP2ePkotsyamPVMUwcAQQR5G0biXmzZe8U8P+rlkaOgca+WismD7UcW3V7X11aPuEMa9t137L+0PzVYe5R2xd+340PjewNLWh9g9HAVR/mT55WolJvckXFHkKh9v7XEERdq45MHn+g1WgO09uxQ5Pd4v4Rmf8FQN6N5vxLgGghjOR1s6n5ZJhNOXuLnGyTZKZzQ8xr1XO8tawQOUjszaRicCNNHDqP1UUyS8jken5hK8Y/JZVpUbQ6NsjDxMf8LhoSNW+ThzBTDHkinAnXRQu6G8XcPMctmCSg9t6H92RvRw69FZ9t7OdEc/Ex9lj+Th0NaOHMfLJdJdjJODaYI1/VBPtD29VUcRjHRur5JZm0r1U+Ric4+IrsTOGjmTyAFn6JhFIasFTG6mx/xOJbG8kNIcTw60Bfsmqv3Ztsl0cLpHFp73hLeE2QBeR6ZnRXIphsnZceHjEcdhtk5kuNnXMp256ITnKgp/iKl5JLUPO7xFaiJoO8PSk02ltWOBhfI4NH1J8hzVW3h7RmQSPhjbxvbYc4mg13SudWs8x22ZJXF0jy4+eevIDkpq4uO2e045iBlf1nZn2byVF2tt2aY3I9zvUmvlomz3ZpFzsiVnVwymNpFzwnE8np/+JpK4KC47vbP73Zs+V3LR9OFvL3Ufu1iLaY3fEwlvuFZNw9pti2eWljnCTEFriBfCOFniPkByCitvbEOHxXG34Jda/iFZ+4orX4DYvAg6j9VEybIJd4bA9SrXgQJG56jX9U4/BC+SuamoTA7IoaKP3kaS1sTdXua360rlLHwtKY7D3fM+J7x2TYc/V37oH3+SWGo3fGAsw7Wvy7swCNvQPZJ3nzLAfYKlh6t/aLjWl7WNN0c/VjQ2/wDuc8eypgKzfVh5DInHGo5kidMksLKrh2dP/by/8r/2Rq+vcs87OXftpj/wv/ZGrvisSQwljS88mt5nlnyC6cfGKZbb20zDs4nZuPwtGrj+Q81nG1NsvndxPPoBoB0Cmdq7uYyUulkZZ1oOBIHIAcgqxJC5p8TXCtbaVOVrUAXoojvQWiMlHEL6j5dFtu8O1GwRRsw4DZHkBvdxgua0C3ODazNLMmjETsqQ5iN5rox36JRmxsQf9hL/APW/P6LXsdj3NMEBxEgMhEkr5C1j2RgZR03IEnkmO8O0nySysZLIx8bmMgijJBe51EyP6tpXDWcx7BxB0glP/Td+i0XdFsj4Dh8VC+smguabP8Lmk6ObplySG3MRLiMWI2EgNqFr+ItaJBTnuy1ORFeSlsXNJ+Ilm4XOGFj7uMcJ8UrhTngAZ+ys6RVNs7hzmRwiAlaDk4OaMuhBNtKjsFuTijx33YDTR/aB3CejuG+FWbd3Bzt45YmPBMYjtwcO8me6y8601o5np5qc3c3cmw8OIEpaS+yKJNngIJJrqmGqXHuZjQaEQ9eNleuq0Tc3doYRvE8h0rhTiNGjUtb+ZTzZ5Pds4teFt+tC0tNtKOMW+RjR1c9o+5VkxNS4xKI+W0zjmDgHNIIIBBGhB0I8kpaoMXKMmPiKfkqOmPiOqow847vJZJDmXvc8+riSlHyZWPr81CbNxPVOX4rKlybPC+6803leRkmxxVNB+a4yKAkklmugSEhRWz0XXl66I2XVBovZTthj45cG747MsQ/jsASNH9YAcQHMWrNtvCsdHwH4m0WHqQMh9PqsVhe6N7XxuLXNcHNc3ItINgj3WybnbfbtFhc14hxkY/aD914P77W9Cda0Pst8b9M1WGbZbG6i17XDVpFFHk3lyPC0Z9T+iuW3NifiA0YiIXWUjCGPadCASKcBrV15Ki7S3JlhHGwmWOrPC2ntAogltZirzbat0B/p+WQhjdSQ0Na2ySTVZrYNjbvdxhmMJHHrI7+sdfyHss77M9hNMrsS8eGG+AusgyUQXWcvC0/NwV+l2lJI5zWiotLqnP6nPQX7nn0UmlZD2jStfO17Kq5mGuschF+4o+6pzSrr2mYVsc2X71v+YaD/AHVSGLN9WeB7z5+QRmy0M+aC0ScfdRV57M3kzzULIh0/6kaueP2q2LxEEHpoPmqX2Q54rEX/ALj/ANsa03FYBrx4gCOhFrpx8ZqnbQ39ijA4iLPQ3Xqouba8+JFYaEniys+EZ8812+m5EclujAjkGYoUHeTgPurvsUMDW0BoNPTNXsZi/s2xDWGWWRkbNSS9oq+VAEk3yC0LY203z0+JmEdJEyuJ8koeBoSAYxQPkn0MrMy8NIjdIRxCw0WbOemSR2JgmiSXEBvAJGkMZVU2gS4jkXEXXJTMNE2n38YdNK3At4aJcWSPdloBpn0SmGhxMwjmbLh2mQCiMOS6nAmiS8lRm9008veFsJMLGuALjw5kU6Xh1NCwPfqE93MxMjsNDxtDWt4WsIJLnDNvEf4ddEEVjt53xTcDsU9zWupz4sNFwNdzALjmR5Kw4gObF3zsdiDH3fecTO7FjLTweaq0exZovxURmYcO0Oc8WxzuKrY0NObHnw2VaMFsfhwMcM2ncuD9fDo8/K/ogrGK2rOwskmfijhpaotxR4mh2YLuEAXWdeualNu7OhjaxrHyOkmLg10uJl4GsA4nSOzzAFZc7UPhsJC/CPjjxDp3PpsETraWOLsvBZ6XxaAWpHfDYbmwYeQtMrcOQ2RtmiymAk1mBbavzQH3R3egkbL3skeJo+EskkNCuYsc9MuSsEe4WGEkbwxoaALY4FzXeeZu1XNzYoX4oyYZr42CMtkadA4uHCAbN5AlaDI4hnGX8LWssgMBOQzN8z5IGsDA1oaAAG+EACgALAA8kpxJFp1ok5nM655owctIUtMJnGyngcmUup/VIPNeFn1HK/ztKSS5euX6KNw8uadzv8H6Li2dxy+FEZPWWfl6f4JHBPtq6bqOWf6oFuJcWjVJtflkgdJkilmyqx9nsrhtCIx/GQ4DOryuvpoqo16l92cZ3eKgfdVIzyyJo/dWI9EMw7nHic4i9Q00MsiQfVOO5YxpOd1qToOruvuiwPFDKxXl6dUhjn+GjpY9TmKBXVgpgtmtcRYPCCXFuQbZujQ55805xcYa8N06a5CuafYJlN0oCi4/ko/akh75hBGTdffQ5qDIu1wj8SAKyby9v0VAiFq49qWLvGO5UAMlToH6rnfWo4DNC9HaF0miirh2PH+lYg1/sR/5Y1qG0ZnNaSFmPZTK2OacnL9k36ysWm43aMfdklw+a6cfGaoG1N4JHycLvqnWB2rw+2oUHtd8EjiS7gcPheD9xzCrOI3pLCWHMjLiacq6qaYum3d5WSNEbZ2Q+Iufx1xE8VtFE/Doc9ck42DvvhsOyTv8SJ3v/evQAEcOpys3ksix2L72Uv60PYAAfZAGBT5LjZNsdpWBmiMZe8B1cXBxgmv3b7s5Jns7tMwOFYGRMfQcHEnjcTXW2hZSbCHitPkY0GbtDwH4n8R3MpdxcfDQ4OL+Ki8HzrS1JYjt1aXDhgdVEZ8I1r+seiyKViSCupjSMH2ixwyGSHCsa43mXXQOoAogey0HY29kk+HEvE0NdmW1fCBTXjzN2vP8b1o3ZhtS+8w7sxRe2/k8fYpxq2NUwmGDR4XFoOfg8IPnQS7cOKriefV7v1UJu1jLY5hObDX5KcDltkrCwNFD7nmjcSR4lwKBUPTGWTM6pzaYTHMpEeaMOReaWlFDLRNmIZHFcnQ4wr8k4dJlkmMBTpoQcDRr5IzknM35hA11+6ilGhKscRmOWiI0IxQekt38cJMPG+7tjCT/ADC6/wA9UO0sT8DRRtzS48uEHRVvs42l/wDHxHLw2ys/3SRy9lMXY4nZcRutfy8l2c1xZKC132006j2Cg9rTDvGGtWnpmQRfupAzGqytwq+XLPz1ChtrtAEfi/j9jQNj3CgxXtAmvGSD0/NVmOWlNb7TXi5Dr8OfsFXmHNc763D5kyMZLNJo12SPBJlaguG5j2B2IL3Bo7tos9e8ZSru8m0Q15bHM596040Ek6WsPOf+Vr/P/gq6Sqhc459VxFJh2aKAjBqBVkQ1HySjT7JFqXaUaGc/JJvdSM9mVjl0+6btlURznpNoQuXMVQZqnN2tpdxiY5LyDqd/K7wu+h+ihS3JLQORW47Jn4MYQPhlF+/X6fVWxpWbbB2nxwYeU5ujIa4/ykD7UVo7SujA7QjkpIOXOKoPajpj4inlphM7xFWDzXGEcjJdCEEpXFsDCnbDlmmcevzT+KMFtpSExJqk8O7Mj5IxTfizQSJdWiDjRefqjVn9VFaN2cYoug7sHSR314SB9StDrwigRlz09fosr7OTYcP+J92tWqYcfszndcX+T8l1l6YsTsOK8QaW5FoAusueXr1UZvE6omHLIvF9LaaHkpNs3gBoEgDP+yDyVY3iJ4BmSC42OWhRGMb4CsVJ/Z/utOoUE0Ke3qj/AKS/n8Gv8jVBOK51sWV2VdUeInl90DGAvF9QE4kjAtRSt/0fEZ/7r++oIKbjH9HxPpD/AORQzQqz9lGw2lBElIBl9EfhU1Tcx5oQErIELWoojZaY5tZkjPpV/qmzk4cEhw2qhMoWrnBcxVCrXZruLhPkUAC6Vqirfuttjha6I/C8tcPUZH5j7LbMO/IVpQXmnZ05a8UvQG7mJL8NETqW/Za4/jNTbnIAkA9GDltCpKYyjMpfjUbO/wARQf/Z"/>
          <p:cNvSpPr>
            <a:spLocks noChangeAspect="1" noChangeArrowheads="1"/>
          </p:cNvSpPr>
          <p:nvPr/>
        </p:nvSpPr>
        <p:spPr bwMode="auto">
          <a:xfrm>
            <a:off x="325438" y="-700088"/>
            <a:ext cx="2543175"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0" name="AutoShape 6" descr="data:image/jpg;base64,/9j/4AAQSkZJRgABAQAAAQABAAD/2wCEAAkGBhQSERQUExQUFBUVFxUUFRcVFBUVFxUXFhgVFBQUFxcXHCYeFxkjGRQVHy8gJCcpLCwsFR8xNTAqNSYrLCkBCQoKDgwOFA8PFCkYFBgpKSkpKSkpKSkpKSkpKSkpKSkpKSkpKSkpKSkpKSkpKSkpKSkpKSkpKSkpKSkpKSkpKf/AABEIALwBCwMBIgACEQEDEQH/xAAcAAAABwEBAAAAAAAAAAAAAAABAgMEBQYHAAj/xABEEAABBAADBQYEAwQGCgMAAAABAAIDEQQhMQUGEkFRBxMiYXGBMpGhsRTB0SNCUnIkYoKy4fAVM0NTY3ODkrPDJZPx/8QAFwEBAQEBAAAAAAAAAAAAAAAAAAECA//EABwRAQEBAAMAAwAAAAAAAAAAAAABEQIhMRJBUf/aAAwDAQACEQMRAD8A29qGkDQjIApdSFcg5cuXIOXLkjisW2Npc9wa0akmggWXKi7e7TmQkNjYHGzZJ0ryChWdrUt3wR10zy90GqLllMfapJZca8mgE/M2KVng7S8MWNcSQXagatPO/JBb1yYbH21HiWccRsA0eqfoOXLlyArxkkUtJokgqOaEdcAuUQZcgCMEVyFAhQAEK5cg5ckpcS1vxOa31IH3RP8ASEeXjZnp4hmgcLkAKFBy5cuQckH6pdIv1QKtQoAhQcuXLkHLly5A3x2ObDG6R5prRZP+eaxbfLfp2JcRowfCL00N+ZyV17V9pOZh2xtIpxt2WoGmfrXzCxtsT3uIAH3QBJiSTZNkoLTyPd6Tkc0c7Flbyv2+qmVdR3EeqETEFLS4R41Y7/PlyTGQG8vexmEVoHZ3vb+Hl4H/AAvpvobyP1W1Nda8twzEGxa3Xs026cRhA12boiGeZGoJRKuC5cuVQSXRJtCVk0SbUQNoQupCEAhCgQhFcm2N2iyJvE9wA+vyQbQxwibxH/Pmsb313x7xz2RymjzbkD14na+QAyQaQd+I3EiNvGR0cBda5Kj7f7WpXkshb3VZEmi6/wAlmWIxbhQaXDO7B+tjmiMl4Tr4k1cW1++uIcSXSFxqs/nomB3gfeRrnkclBRzOuihD1No0Hd/tMlhADj3jRlTjyWobv72RYpgIIa48iRrovOLJB1/wUns3bRjBokGwWkGqPP2KumPS65VfcPej8ZB4vjjoO8xycrQiOSTjmlSmsmqByEKAIUHLlyC0ArkFrrQYx2l7aM2LMQ0jPAPM/vFNdnbOaxoyz5+qa43Ck42d2oEsmf8AbKlMO0lagewQ5ZJw2AWlsPhMh1SxhWmTJ+BadQFD4/YrDyVpjgBUXtJlFFZ7tXZ/BJQy6K+dkmIcJZA1tjgAfmRXiyIFZ81Xt44OJgcNWm/1+6k+yiRxxZAcAKt/VwF0B7kLFna/TalyAFcSsjpNEmAheckUFVBwhRLQcSBVBaS7xMNu7R7rDzSc2RvcPUA19aTBnPafviRL3MbsgPGOTj5+Vcuay905c46Zk/5H1RMXjHOkc5x4nuPEScyScykgCRoclLWsC05ny080SVguwRXqljBeaBmGNUTl0UBYhzP0Rw0m+G/kjhvKr+iO1pboa/JAaDCudqQCdMsynEuyHtF1aQwLz3gJvKvP091eY4gQLGa1Jpae9j8pbK/+sAK/NbDazrs+w0TJ38nub4ennXmtDtL0gSVHzT+Ip296ipn+IqyImwVxRQUV5UUe11pIORS9AtxIr5Mkl3ij9t7WGHiMhHFRAAurJyGauIyiJtji5uc5x9S4kqUw1CuqicPbocsvE7+8VGzzvYbD2itA5wBPpzK1qr9C7LUpYtN2qTsveqWwHtBHUK0N2uCzi9U9TEkBYUNtFn56ptJvvCyw7XyUdPvPHIeIZD1tNMJY3QpTsuw5O0Rw3wta9x9KAr5kfJIyYgOBIzCtXZDsv9nNiDq9/A3+VuZ+pHyWarSrRHOXAFFUQKKXrnnIpu+RUKl6TdMm0k6bPxKuB4cQqr2kY8t2fNR+IsZ7OcAVLOxKq3aG/iwL/J0Z+TgrRjMrT3oPUp05mYAsVzSvACetX89EnNNRPSrv3yXJsUu++X2/JHi4nXXIa2g7ux9APNS+E3YlcziLTVc9D9CriIrBxHi8WnkbtSGFwjSfhPoM0fCbKIJ4hXU3dewsqVjgaB0FUOp9hmrIGEezzdgc+WZVgwL3FtOFEaXql9mssCxXTKj5aJ1NHZyW5MQTZ+PMcrXjItIK1eKbiAI0IB+ax+ZueS1XZf8AqY/5G/YKVDwuUZOfEVIEqLmPiKQTjXZIHORG6IHOUHOeki9c8ohVBy5QO+UXHhXeTmO+Rr81MlyY7Yw3eQSNGpb9s/yVGdmAcAaNKvLzNlJDYXGwNpw4STbSGkg1YJIPQZ+Scd4A4dFMQ4drmjn6H7q4K5idlsDi5oDTlTRoKACez0cPXM5I20yA8NaKoLp2Huga5goIPB7uRlx4zfhJBy+Ijw3kaF+SaN2ZK0asu6DQWuyzslwA8svLkrRgmB7cjThloDfkQUo7CAAl1DLpX5qYuoD8ORE7KjwnL2U72ezzDEYeJrj3bQ4vFmiKJOWgzKj3v4jQrSlftwNiCOMykeJ/hb5MH6mz7KUW0BEKVRXtWUN8QfD8lHySp5jXU0+yiJZFuAJpk0klQyPTZ71QZ0iid6MN3uEmZzLCR6t8Q+oUgXIjzYr2QYdDihw60RX6pu6ibHM9emXzSW1cKY55GacL3N+RS2BwheaGv59VxbWDdvZnGeI6NqvUlT22mB3C4cTac3hLQSRnTG3o26JRNnARsDK0+p6/RSUuCdKw8LuFrbIIoE3zv5ZLpJ0zTSbD2OIAE55kHTVN8Jhy6jrdD1J09VO4SdoaLPecLQwnk4hoDjXraUhxTQ4HgGX0yr7K4Fotl0AunaGA355qS/EAtuvRVnagLzmSM7NKoj8ftoMJNfVa1uzje9wkDxzY36Zfkss2TsluIxMTZCe742hwNUda5eQC2ePDBjQ1oAAFADIADksqI5Rc7vEVKPCiJ/iKsRN8SIV3Fkk3FQAX5JPiyRiUQKjggJQ0gIQZ3vYAMQ8NAHw6daBJ+ZQbIxNfEcgib1H+lS+o+wUb31anLmqp1tfEkvBjo8jYNV7IcftuR0TmMistDfJtjzTfDbbiGXC9x5hrHe2ZTk7VgrSRvrG7I659fZQKbMjLW2dTmQOV8k22ntB2ibf6ZY4017T6Gjl5JniJ+JNE9unsR2LkdTw0NousEmj/AA+a13DQhjQ1uQaAB6BUDssh/wBe7l4G+/iK0NqzQdAUNoLWURu03Uw+oUJI9Tu2R+zPq1Vx7l0gTkekHORpHJBzlQLnopeikqN25tYQQufz0aOrjp+vsgzfezZrvx0tc3B2X9aipXZGzGxNvUnU/koGHarmyF7vFxG3XqfNW7CTNkYHMzH2PQ+axO60cNiR8PI8AsA4m60cvqjQZI7ZPEPNbZPI8KeEA0CcyBoCjNwwzPRLMkRp8R4a90DZ+K4TfMCv1UXjMbbsqRsdiqtRrYzdk6qWrD/ByEHLUUeeRBy9M1sOydoieFkg/eGfk4ZOHzWPbLjxElsgg7zhzcQQMidTfNaluls6SGCpRwuLi7hu+EGhWWV5X7qUSU5UNMfEVMYgqEm+I5qxE0TaK4I7WrpW3WdIESEJCMQkp3hoJcQB5mkA2gKqO1+0jDQktaTK4fwfD/3c1SNr9p2JlsMIibpTc3H+0VNVPdoGJjGIaGG38FyAZ8IBAaT55/QKuRYkkilE4eV34bEzkkuDoxZzJz4na+gT9pyD2Z3nX6KKkIhMXeCweV6H5o2JxWMaCHCOtCQBfskzte2jqEmdr8RAv/I1VQ2dOSDYPqU2E/6AalL43aHGeFuaQljEUbnn4gCb6eQWaq77m78Q4OMxTNcC53ecbfEHBwFelAUrxgd+sHLQbOwE8nHhP1WE7XwrmYfCPP78JHu1xP2ePkotsyamPVMUwcAQQR5G0biXmzZe8U8P+rlkaOgca+WismD7UcW3V7X11aPuEMa9t137L+0PzVYe5R2xd+340PjewNLWh9g9HAVR/mT55WolJvckXFHkKh9v7XEERdq45MHn+g1WgO09uxQ5Pd4v4Rmf8FQN6N5vxLgGghjOR1s6n5ZJhNOXuLnGyTZKZzQ8xr1XO8tawQOUjszaRicCNNHDqP1UUyS8jken5hK8Y/JZVpUbQ6NsjDxMf8LhoSNW+ThzBTDHkinAnXRQu6G8XcPMctmCSg9t6H92RvRw69FZ9t7OdEc/Ex9lj+Th0NaOHMfLJdJdjJODaYI1/VBPtD29VUcRjHRur5JZm0r1U+Ric4+IrsTOGjmTyAFn6JhFIasFTG6mx/xOJbG8kNIcTw60Bfsmqv3Ztsl0cLpHFp73hLeE2QBeR6ZnRXIphsnZceHjEcdhtk5kuNnXMp256ITnKgp/iKl5JLUPO7xFaiJoO8PSk02ltWOBhfI4NH1J8hzVW3h7RmQSPhjbxvbYc4mg13SudWs8x22ZJXF0jy4+eevIDkpq4uO2e045iBlf1nZn2byVF2tt2aY3I9zvUmvlomz3ZpFzsiVnVwymNpFzwnE8np/+JpK4KC47vbP73Zs+V3LR9OFvL3Ufu1iLaY3fEwlvuFZNw9pti2eWljnCTEFriBfCOFniPkByCitvbEOHxXG34Jda/iFZ+4orX4DYvAg6j9VEybIJd4bA9SrXgQJG56jX9U4/BC+SuamoTA7IoaKP3kaS1sTdXua360rlLHwtKY7D3fM+J7x2TYc/V37oH3+SWGo3fGAsw7Wvy7swCNvQPZJ3nzLAfYKlh6t/aLjWl7WNN0c/VjQ2/wDuc8eypgKzfVh5DInHGo5kidMksLKrh2dP/by/8r/2Rq+vcs87OXftpj/wv/ZGrvisSQwljS88mt5nlnyC6cfGKZbb20zDs4nZuPwtGrj+Q81nG1NsvndxPPoBoB0Cmdq7uYyUulkZZ1oOBIHIAcgqxJC5p8TXCtbaVOVrUAXoojvQWiMlHEL6j5dFtu8O1GwRRsw4DZHkBvdxgua0C3ODazNLMmjETsqQ5iN5rox36JRmxsQf9hL/APW/P6LXsdj3NMEBxEgMhEkr5C1j2RgZR03IEnkmO8O0nySysZLIx8bmMgijJBe51EyP6tpXDWcx7BxB0glP/Td+i0XdFsj4Dh8VC+smguabP8Lmk6ObplySG3MRLiMWI2EgNqFr+ItaJBTnuy1ORFeSlsXNJ+Ilm4XOGFj7uMcJ8UrhTngAZ+ys6RVNs7hzmRwiAlaDk4OaMuhBNtKjsFuTijx33YDTR/aB3CejuG+FWbd3Bzt45YmPBMYjtwcO8me6y8601o5np5qc3c3cmw8OIEpaS+yKJNngIJJrqmGqXHuZjQaEQ9eNleuq0Tc3doYRvE8h0rhTiNGjUtb+ZTzZ5Pds4teFt+tC0tNtKOMW+RjR1c9o+5VkxNS4xKI+W0zjmDgHNIIIBBGhB0I8kpaoMXKMmPiKfkqOmPiOqow847vJZJDmXvc8+riSlHyZWPr81CbNxPVOX4rKlybPC+6803leRkmxxVNB+a4yKAkklmugSEhRWz0XXl66I2XVBovZTthj45cG747MsQ/jsASNH9YAcQHMWrNtvCsdHwH4m0WHqQMh9PqsVhe6N7XxuLXNcHNc3ItINgj3WybnbfbtFhc14hxkY/aD914P77W9Cda0Pst8b9M1WGbZbG6i17XDVpFFHk3lyPC0Z9T+iuW3NifiA0YiIXWUjCGPadCASKcBrV15Ki7S3JlhHGwmWOrPC2ntAogltZirzbat0B/p+WQhjdSQ0Na2ySTVZrYNjbvdxhmMJHHrI7+sdfyHss77M9hNMrsS8eGG+AusgyUQXWcvC0/NwV+l2lJI5zWiotLqnP6nPQX7nn0UmlZD2jStfO17Kq5mGuschF+4o+6pzSrr2mYVsc2X71v+YaD/AHVSGLN9WeB7z5+QRmy0M+aC0ScfdRV57M3kzzULIh0/6kaueP2q2LxEEHpoPmqX2Q54rEX/ALj/ANsa03FYBrx4gCOhFrpx8ZqnbQ39ijA4iLPQ3Xqouba8+JFYaEniys+EZ8812+m5EclujAjkGYoUHeTgPurvsUMDW0BoNPTNXsZi/s2xDWGWWRkbNSS9oq+VAEk3yC0LY203z0+JmEdJEyuJ8koeBoSAYxQPkn0MrMy8NIjdIRxCw0WbOemSR2JgmiSXEBvAJGkMZVU2gS4jkXEXXJTMNE2n38YdNK3At4aJcWSPdloBpn0SmGhxMwjmbLh2mQCiMOS6nAmiS8lRm9008veFsJMLGuALjw5kU6Xh1NCwPfqE93MxMjsNDxtDWt4WsIJLnDNvEf4ddEEVjt53xTcDsU9zWupz4sNFwNdzALjmR5Kw4gObF3zsdiDH3fecTO7FjLTweaq0exZovxURmYcO0Oc8WxzuKrY0NObHnw2VaMFsfhwMcM2ncuD9fDo8/K/ogrGK2rOwskmfijhpaotxR4mh2YLuEAXWdeualNu7OhjaxrHyOkmLg10uJl4GsA4nSOzzAFZc7UPhsJC/CPjjxDp3PpsETraWOLsvBZ6XxaAWpHfDYbmwYeQtMrcOQ2RtmiymAk1mBbavzQH3R3egkbL3skeJo+EskkNCuYsc9MuSsEe4WGEkbwxoaALY4FzXeeZu1XNzYoX4oyYZr42CMtkadA4uHCAbN5AlaDI4hnGX8LWssgMBOQzN8z5IGsDA1oaAAG+EACgALAA8kpxJFp1ok5nM655owctIUtMJnGyngcmUup/VIPNeFn1HK/ztKSS5euX6KNw8uadzv8H6Li2dxy+FEZPWWfl6f4JHBPtq6bqOWf6oFuJcWjVJtflkgdJkilmyqx9nsrhtCIx/GQ4DOryuvpoqo16l92cZ3eKgfdVIzyyJo/dWI9EMw7nHic4i9Q00MsiQfVOO5YxpOd1qToOruvuiwPFDKxXl6dUhjn+GjpY9TmKBXVgpgtmtcRYPCCXFuQbZujQ55805xcYa8N06a5CuafYJlN0oCi4/ko/akh75hBGTdffQ5qDIu1wj8SAKyby9v0VAiFq49qWLvGO5UAMlToH6rnfWo4DNC9HaF0miirh2PH+lYg1/sR/5Y1qG0ZnNaSFmPZTK2OacnL9k36ysWm43aMfdklw+a6cfGaoG1N4JHycLvqnWB2rw+2oUHtd8EjiS7gcPheD9xzCrOI3pLCWHMjLiacq6qaYum3d5WSNEbZ2Q+Iufx1xE8VtFE/Doc9ck42DvvhsOyTv8SJ3v/evQAEcOpys3ksix2L72Uv60PYAAfZAGBT5LjZNsdpWBmiMZe8B1cXBxgmv3b7s5Jns7tMwOFYGRMfQcHEnjcTXW2hZSbCHitPkY0GbtDwH4n8R3MpdxcfDQ4OL+Ki8HzrS1JYjt1aXDhgdVEZ8I1r+seiyKViSCupjSMH2ixwyGSHCsa43mXXQOoAogey0HY29kk+HEvE0NdmW1fCBTXjzN2vP8b1o3ZhtS+8w7sxRe2/k8fYpxq2NUwmGDR4XFoOfg8IPnQS7cOKriefV7v1UJu1jLY5hObDX5KcDltkrCwNFD7nmjcSR4lwKBUPTGWTM6pzaYTHMpEeaMOReaWlFDLRNmIZHFcnQ4wr8k4dJlkmMBTpoQcDRr5IzknM35hA11+6ilGhKscRmOWiI0IxQekt38cJMPG+7tjCT/ADC6/wA9UO0sT8DRRtzS48uEHRVvs42l/wDHxHLw2ys/3SRy9lMXY4nZcRutfy8l2c1xZKC132006j2Cg9rTDvGGtWnpmQRfupAzGqytwq+XLPz1ChtrtAEfi/j9jQNj3CgxXtAmvGSD0/NVmOWlNb7TXi5Dr8OfsFXmHNc763D5kyMZLNJo12SPBJlaguG5j2B2IL3Bo7tos9e8ZSru8m0Q15bHM596040Ek6WsPOf+Vr/P/gq6Sqhc459VxFJh2aKAjBqBVkQ1HySjT7JFqXaUaGc/JJvdSM9mVjl0+6btlURznpNoQuXMVQZqnN2tpdxiY5LyDqd/K7wu+h+ihS3JLQORW47Jn4MYQPhlF+/X6fVWxpWbbB2nxwYeU5ujIa4/ykD7UVo7SujA7QjkpIOXOKoPajpj4inlphM7xFWDzXGEcjJdCEEpXFsDCnbDlmmcevzT+KMFtpSExJqk8O7Mj5IxTfizQSJdWiDjRefqjVn9VFaN2cYoug7sHSR314SB9StDrwigRlz09fosr7OTYcP+J92tWqYcfszndcX+T8l1l6YsTsOK8QaW5FoAusueXr1UZvE6omHLIvF9LaaHkpNs3gBoEgDP+yDyVY3iJ4BmSC42OWhRGMb4CsVJ/Z/utOoUE0Ke3qj/AKS/n8Gv8jVBOK51sWV2VdUeInl90DGAvF9QE4kjAtRSt/0fEZ/7r++oIKbjH9HxPpD/AORQzQqz9lGw2lBElIBl9EfhU1Tcx5oQErIELWoojZaY5tZkjPpV/qmzk4cEhw2qhMoWrnBcxVCrXZruLhPkUAC6Vqirfuttjha6I/C8tcPUZH5j7LbMO/IVpQXmnZ05a8UvQG7mJL8NETqW/Za4/jNTbnIAkA9GDltCpKYyjMpfjUbO/wARQf/Z"/>
          <p:cNvSpPr>
            <a:spLocks noChangeAspect="1" noChangeArrowheads="1"/>
          </p:cNvSpPr>
          <p:nvPr/>
        </p:nvSpPr>
        <p:spPr bwMode="auto">
          <a:xfrm>
            <a:off x="173038" y="-661988"/>
            <a:ext cx="1971675" cy="139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5000" name="Picture 8" descr="http://www.dc.state.fl.us/oth/timeline/images/1932/Zangara.jpg"/>
          <p:cNvPicPr>
            <a:picLocks noChangeAspect="1" noChangeArrowheads="1"/>
          </p:cNvPicPr>
          <p:nvPr/>
        </p:nvPicPr>
        <p:blipFill rotWithShape="1">
          <a:blip r:embed="rId4" cstate="print">
            <a:extLst/>
          </a:blip>
          <a:srcRect l="4189" r="52169"/>
          <a:stretch/>
        </p:blipFill>
        <p:spPr bwMode="auto">
          <a:xfrm>
            <a:off x="7315200" y="293688"/>
            <a:ext cx="1225536" cy="1979712"/>
          </a:xfrm>
          <a:prstGeom prst="rect">
            <a:avLst/>
          </a:prstGeom>
          <a:ln>
            <a:noFill/>
          </a:ln>
          <a:effectLst>
            <a:softEdge rad="112500"/>
          </a:effectLst>
          <a:extLst/>
        </p:spPr>
      </p:pic>
      <p:sp>
        <p:nvSpPr>
          <p:cNvPr id="15" name="TextBox 14"/>
          <p:cNvSpPr txBox="1">
            <a:spLocks noChangeArrowheads="1"/>
          </p:cNvSpPr>
          <p:nvPr/>
        </p:nvSpPr>
        <p:spPr bwMode="auto">
          <a:xfrm>
            <a:off x="7051675" y="2238375"/>
            <a:ext cx="1752600" cy="306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r>
              <a:rPr lang="en-US" sz="1400" b="1">
                <a:solidFill>
                  <a:srgbClr val="FF0000"/>
                </a:solidFill>
                <a:latin typeface="Calibri" pitchFamily="34" charset="0"/>
              </a:rPr>
              <a:t>Giuseppe Zangara</a:t>
            </a:r>
          </a:p>
        </p:txBody>
      </p:sp>
      <p:pic>
        <p:nvPicPr>
          <p:cNvPr id="16395" name="Picture 2" descr="http://www.capitolreportnewmexico.com/wp-content/uploads/2011/01/anton-cermak.jpg"/>
          <p:cNvPicPr>
            <a:picLocks noChangeAspect="1" noChangeArrowheads="1"/>
          </p:cNvPicPr>
          <p:nvPr/>
        </p:nvPicPr>
        <p:blipFill>
          <a:blip r:embed="rId5" cstate="print"/>
          <a:srcRect/>
          <a:stretch>
            <a:fillRect/>
          </a:stretch>
        </p:blipFill>
        <p:spPr bwMode="auto">
          <a:xfrm>
            <a:off x="3962400" y="2627313"/>
            <a:ext cx="2960688" cy="2216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2286000" y="2951163"/>
            <a:ext cx="1676400" cy="52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FFFF00"/>
                </a:solidFill>
                <a:latin typeface="Calibri" pitchFamily="34" charset="0"/>
              </a:rPr>
              <a:t>Mayor Cermak </a:t>
            </a:r>
          </a:p>
          <a:p>
            <a:pPr eaLnBrk="1" hangingPunct="1"/>
            <a:r>
              <a:rPr lang="en-US" sz="1400" b="1">
                <a:solidFill>
                  <a:srgbClr val="FFFF00"/>
                </a:solidFill>
                <a:latin typeface="Calibri" pitchFamily="34" charset="0"/>
              </a:rPr>
              <a:t>after the shooting:</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92526"/>
                                        </p:tgtEl>
                                        <p:attrNameLst>
                                          <p:attrName>style.visibility</p:attrName>
                                        </p:attrNameLst>
                                      </p:cBhvr>
                                      <p:to>
                                        <p:strVal val="visible"/>
                                      </p:to>
                                    </p:set>
                                    <p:animEffect transition="in" filter="fade">
                                      <p:cBhvr>
                                        <p:cTn id="7" dur="3000"/>
                                        <p:tgtEl>
                                          <p:spTgt spid="192526"/>
                                        </p:tgtEl>
                                      </p:cBhvr>
                                    </p:animEffect>
                                  </p:childTnLst>
                                </p:cTn>
                              </p:par>
                              <p:par>
                                <p:cTn id="8" presetID="10" presetClass="entr" presetSubtype="0" fill="hold" nodeType="withEffect">
                                  <p:stCondLst>
                                    <p:cond delay="0"/>
                                  </p:stCondLst>
                                  <p:childTnLst>
                                    <p:set>
                                      <p:cBhvr>
                                        <p:cTn id="9" dur="1" fill="hold">
                                          <p:stCondLst>
                                            <p:cond delay="0"/>
                                          </p:stCondLst>
                                        </p:cTn>
                                        <p:tgtEl>
                                          <p:spTgt spid="29">
                                            <p:txEl>
                                              <p:pRg st="0" end="0"/>
                                            </p:txEl>
                                          </p:spTgt>
                                        </p:tgtEl>
                                        <p:attrNameLst>
                                          <p:attrName>style.visibility</p:attrName>
                                        </p:attrNameLst>
                                      </p:cBhvr>
                                      <p:to>
                                        <p:strVal val="visible"/>
                                      </p:to>
                                    </p:set>
                                    <p:animEffect transition="in" filter="fade">
                                      <p:cBhvr>
                                        <p:cTn id="10" dur="5000"/>
                                        <p:tgtEl>
                                          <p:spTgt spid="2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Effect transition="in" filter="fade">
                                      <p:cBhvr>
                                        <p:cTn id="13" dur="5000"/>
                                        <p:tgtEl>
                                          <p:spTgt spid="29">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9">
                                            <p:txEl>
                                              <p:pRg st="2" end="2"/>
                                            </p:txEl>
                                          </p:spTgt>
                                        </p:tgtEl>
                                        <p:attrNameLst>
                                          <p:attrName>style.visibility</p:attrName>
                                        </p:attrNameLst>
                                      </p:cBhvr>
                                      <p:to>
                                        <p:strVal val="visible"/>
                                      </p:to>
                                    </p:set>
                                    <p:animEffect transition="in" filter="fade">
                                      <p:cBhvr>
                                        <p:cTn id="18" dur="2000"/>
                                        <p:tgtEl>
                                          <p:spTgt spid="29">
                                            <p:txEl>
                                              <p:pRg st="2" end="2"/>
                                            </p:txEl>
                                          </p:spTgt>
                                        </p:tgtEl>
                                      </p:cBhvr>
                                    </p:animEffect>
                                  </p:childTnLst>
                                </p:cTn>
                              </p:par>
                            </p:childTnLst>
                          </p:cTn>
                        </p:par>
                        <p:par>
                          <p:cTn id="19" fill="hold" nodeType="afterGroup">
                            <p:stCondLst>
                              <p:cond delay="2000"/>
                            </p:stCondLst>
                            <p:childTnLst>
                              <p:par>
                                <p:cTn id="20" presetID="10" presetClass="entr" presetSubtype="0" fill="hold" nodeType="afterEffect">
                                  <p:stCondLst>
                                    <p:cond delay="0"/>
                                  </p:stCondLst>
                                  <p:childTnLst>
                                    <p:set>
                                      <p:cBhvr>
                                        <p:cTn id="21" dur="1" fill="hold">
                                          <p:stCondLst>
                                            <p:cond delay="0"/>
                                          </p:stCondLst>
                                        </p:cTn>
                                        <p:tgtEl>
                                          <p:spTgt spid="85000"/>
                                        </p:tgtEl>
                                        <p:attrNameLst>
                                          <p:attrName>style.visibility</p:attrName>
                                        </p:attrNameLst>
                                      </p:cBhvr>
                                      <p:to>
                                        <p:strVal val="visible"/>
                                      </p:to>
                                    </p:set>
                                    <p:animEffect transition="in" filter="fade">
                                      <p:cBhvr>
                                        <p:cTn id="22" dur="5000"/>
                                        <p:tgtEl>
                                          <p:spTgt spid="8500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0"/>
                                        <p:tgtEl>
                                          <p:spTgt spid="15"/>
                                        </p:tgtEl>
                                      </p:cBhvr>
                                    </p:animEffect>
                                  </p:childTnLst>
                                </p:cTn>
                              </p:par>
                            </p:childTnLst>
                          </p:cTn>
                        </p:par>
                        <p:par>
                          <p:cTn id="26" fill="hold" nodeType="afterGroup">
                            <p:stCondLst>
                              <p:cond delay="7000"/>
                            </p:stCondLst>
                            <p:childTnLst>
                              <p:par>
                                <p:cTn id="27" presetID="10" presetClass="entr" presetSubtype="0" fill="hold" nodeType="afterEffect">
                                  <p:stCondLst>
                                    <p:cond delay="4000"/>
                                  </p:stCondLst>
                                  <p:childTnLst>
                                    <p:set>
                                      <p:cBhvr>
                                        <p:cTn id="28" dur="1" fill="hold">
                                          <p:stCondLst>
                                            <p:cond delay="0"/>
                                          </p:stCondLst>
                                        </p:cTn>
                                        <p:tgtEl>
                                          <p:spTgt spid="16395"/>
                                        </p:tgtEl>
                                        <p:attrNameLst>
                                          <p:attrName>style.visibility</p:attrName>
                                        </p:attrNameLst>
                                      </p:cBhvr>
                                      <p:to>
                                        <p:strVal val="visible"/>
                                      </p:to>
                                    </p:set>
                                    <p:animEffect transition="in" filter="fade">
                                      <p:cBhvr>
                                        <p:cTn id="29" dur="3000"/>
                                        <p:tgtEl>
                                          <p:spTgt spid="1639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a:spLocks noChangeArrowheads="1"/>
          </p:cNvSpPr>
          <p:nvPr/>
        </p:nvSpPr>
        <p:spPr bwMode="auto">
          <a:xfrm>
            <a:off x="2133600" y="304800"/>
            <a:ext cx="3886200" cy="3754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r>
              <a:rPr lang="en-US" sz="1400" b="1">
                <a:solidFill>
                  <a:srgbClr val="FF0000"/>
                </a:solidFill>
                <a:latin typeface="Calibri" pitchFamily="34" charset="0"/>
              </a:rPr>
              <a:t>Harry Truman #33</a:t>
            </a:r>
          </a:p>
          <a:p>
            <a:pPr algn="ctr" eaLnBrk="1" hangingPunct="1"/>
            <a:r>
              <a:rPr lang="en-US" sz="1400" b="1">
                <a:solidFill>
                  <a:srgbClr val="FF0000"/>
                </a:solidFill>
                <a:latin typeface="Calibri" pitchFamily="34" charset="0"/>
              </a:rPr>
              <a:t>1950</a:t>
            </a:r>
          </a:p>
          <a:p>
            <a:pPr eaLnBrk="1" hangingPunct="1"/>
            <a:r>
              <a:rPr lang="en-US" sz="1400" b="1">
                <a:solidFill>
                  <a:srgbClr val="FFFFFF"/>
                </a:solidFill>
                <a:latin typeface="Calibri" pitchFamily="34" charset="0"/>
                <a:cs typeface="Calibri" pitchFamily="34" charset="0"/>
              </a:rPr>
              <a:t>On November 1, 1950, two Puerto Rican nationals attempted to kill President Truman to bring attention to the case for Puerto Rican independence. The President and his family were staying at the Blair House across from the White House. </a:t>
            </a:r>
          </a:p>
          <a:p>
            <a:pPr eaLnBrk="1" hangingPunct="1"/>
            <a:r>
              <a:rPr lang="en-US" sz="1400" b="1">
                <a:solidFill>
                  <a:srgbClr val="FFFF00"/>
                </a:solidFill>
                <a:latin typeface="Calibri" pitchFamily="34" charset="0"/>
                <a:cs typeface="Calibri" pitchFamily="34" charset="0"/>
              </a:rPr>
              <a:t>The two attempted assassins, Oscar Collazo and Griselio Torresola, tried to shoot their way into the house. Torresola killed one and wounded another policeman while Collazo wounded one policeman. Torresola died in the gunfight. Collazo was arrested and sentenced to death which Truman commuted to life in prison.  President Carter freed Collazo from prison in 1979.</a:t>
            </a:r>
          </a:p>
          <a:p>
            <a:pPr algn="ctr" eaLnBrk="1" hangingPunct="1"/>
            <a:endParaRPr lang="en-US" sz="1400" b="1">
              <a:solidFill>
                <a:srgbClr val="FF0000"/>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39336119-FAF8-4C81-B772-25ADA297A394}" type="slidenum">
              <a:rPr lang="en-US" smtClean="0">
                <a:solidFill>
                  <a:srgbClr val="FFFF00"/>
                </a:solidFill>
              </a:rPr>
              <a:pPr>
                <a:defRPr/>
              </a:pPr>
              <a:t>38</a:t>
            </a:fld>
            <a:endParaRPr lang="en-US" dirty="0">
              <a:solidFill>
                <a:srgbClr val="FFFF00"/>
              </a:solidFill>
            </a:endParaRPr>
          </a:p>
        </p:txBody>
      </p:sp>
      <p:pic>
        <p:nvPicPr>
          <p:cNvPr id="16396" name="Picture 12" descr="http://www.latinamericanstudies.org/puertorico/blair-house.jpg"/>
          <p:cNvPicPr>
            <a:picLocks noChangeAspect="1" noChangeArrowheads="1"/>
          </p:cNvPicPr>
          <p:nvPr/>
        </p:nvPicPr>
        <p:blipFill>
          <a:blip r:embed="rId2" cstate="print"/>
          <a:srcRect/>
          <a:stretch>
            <a:fillRect/>
          </a:stretch>
        </p:blipFill>
        <p:spPr bwMode="auto">
          <a:xfrm>
            <a:off x="5898878" y="304800"/>
            <a:ext cx="3102852" cy="2667000"/>
          </a:xfrm>
          <a:prstGeom prst="rect">
            <a:avLst/>
          </a:prstGeom>
          <a:ln>
            <a:noFill/>
          </a:ln>
          <a:effectLst>
            <a:softEdge rad="112500"/>
          </a:effectLst>
        </p:spPr>
      </p:pic>
      <p:pic>
        <p:nvPicPr>
          <p:cNvPr id="16398" name="Picture 14" descr="http://www.latinamericanstudies.org/politics/truman.jpg"/>
          <p:cNvPicPr>
            <a:picLocks noChangeAspect="1" noChangeArrowheads="1"/>
          </p:cNvPicPr>
          <p:nvPr/>
        </p:nvPicPr>
        <p:blipFill>
          <a:blip r:embed="rId3" cstate="print"/>
          <a:srcRect/>
          <a:stretch>
            <a:fillRect/>
          </a:stretch>
        </p:blipFill>
        <p:spPr bwMode="auto">
          <a:xfrm>
            <a:off x="248230" y="304800"/>
            <a:ext cx="1719689" cy="2209800"/>
          </a:xfrm>
          <a:prstGeom prst="rect">
            <a:avLst/>
          </a:prstGeom>
          <a:ln>
            <a:noFill/>
          </a:ln>
          <a:effectLst>
            <a:softEdge rad="112500"/>
          </a:effectLst>
        </p:spPr>
      </p:pic>
      <p:pic>
        <p:nvPicPr>
          <p:cNvPr id="17415" name="Picture 16" descr="http://www.latinamericanstudies.org/puertorico/torresola-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895600"/>
            <a:ext cx="11493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11"/>
          <p:cNvSpPr txBox="1">
            <a:spLocks noChangeArrowheads="1"/>
          </p:cNvSpPr>
          <p:nvPr/>
        </p:nvSpPr>
        <p:spPr bwMode="auto">
          <a:xfrm>
            <a:off x="457200" y="4648200"/>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FF0000"/>
                </a:solidFill>
                <a:latin typeface="Calibri" pitchFamily="34" charset="0"/>
              </a:rPr>
              <a:t>Grisello Torresola</a:t>
            </a:r>
          </a:p>
        </p:txBody>
      </p:sp>
      <p:pic>
        <p:nvPicPr>
          <p:cNvPr id="16402" name="Picture 18" descr="http://www.latinamericanstudies.org/puertorico/collazo-cuffs.jpg"/>
          <p:cNvPicPr>
            <a:picLocks noChangeAspect="1" noChangeArrowheads="1"/>
          </p:cNvPicPr>
          <p:nvPr/>
        </p:nvPicPr>
        <p:blipFill>
          <a:blip r:embed="rId5" cstate="print"/>
          <a:srcRect r="23529"/>
          <a:stretch>
            <a:fillRect/>
          </a:stretch>
        </p:blipFill>
        <p:spPr bwMode="auto">
          <a:xfrm>
            <a:off x="5886178" y="3048000"/>
            <a:ext cx="1981200" cy="3155618"/>
          </a:xfrm>
          <a:prstGeom prst="rect">
            <a:avLst/>
          </a:prstGeom>
          <a:ln>
            <a:noFill/>
          </a:ln>
          <a:effectLst>
            <a:softEdge rad="112500"/>
          </a:effectLst>
        </p:spPr>
      </p:pic>
      <p:sp>
        <p:nvSpPr>
          <p:cNvPr id="17418" name="TextBox 13"/>
          <p:cNvSpPr txBox="1">
            <a:spLocks noChangeArrowheads="1"/>
          </p:cNvSpPr>
          <p:nvPr/>
        </p:nvSpPr>
        <p:spPr bwMode="auto">
          <a:xfrm>
            <a:off x="7827963" y="313690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600" b="1">
                <a:solidFill>
                  <a:srgbClr val="FF0000"/>
                </a:solidFill>
                <a:latin typeface="Calibri" pitchFamily="34" charset="0"/>
              </a:rPr>
              <a:t>Oscar Collazo</a:t>
            </a:r>
          </a:p>
        </p:txBody>
      </p:sp>
      <p:pic>
        <p:nvPicPr>
          <p:cNvPr id="19466" name="Picture 68" descr="presidential-seal.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1800" y="407987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6398"/>
                                        </p:tgtEl>
                                        <p:attrNameLst>
                                          <p:attrName>style.visibility</p:attrName>
                                        </p:attrNameLst>
                                      </p:cBhvr>
                                      <p:to>
                                        <p:strVal val="visible"/>
                                      </p:to>
                                    </p:set>
                                    <p:animEffect transition="in" filter="fade">
                                      <p:cBhvr>
                                        <p:cTn id="7" dur="3000"/>
                                        <p:tgtEl>
                                          <p:spTgt spid="16398"/>
                                        </p:tgtEl>
                                      </p:cBhvr>
                                    </p:animEffect>
                                  </p:childTnLst>
                                </p:cTn>
                              </p:par>
                              <p:par>
                                <p:cTn id="8" presetID="10" presetClass="entr" presetSubtype="0" fill="hold" nodeType="withEffect">
                                  <p:stCondLst>
                                    <p:cond delay="0"/>
                                  </p:stCondLst>
                                  <p:childTnLst>
                                    <p:set>
                                      <p:cBhvr>
                                        <p:cTn id="9" dur="1" fill="hold">
                                          <p:stCondLst>
                                            <p:cond delay="0"/>
                                          </p:stCondLst>
                                        </p:cTn>
                                        <p:tgtEl>
                                          <p:spTgt spid="33">
                                            <p:txEl>
                                              <p:pRg st="0" end="0"/>
                                            </p:txEl>
                                          </p:spTgt>
                                        </p:tgtEl>
                                        <p:attrNameLst>
                                          <p:attrName>style.visibility</p:attrName>
                                        </p:attrNameLst>
                                      </p:cBhvr>
                                      <p:to>
                                        <p:strVal val="visible"/>
                                      </p:to>
                                    </p:set>
                                    <p:animEffect transition="in" filter="fade">
                                      <p:cBhvr>
                                        <p:cTn id="10" dur="5000"/>
                                        <p:tgtEl>
                                          <p:spTgt spid="3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xEl>
                                              <p:pRg st="1" end="1"/>
                                            </p:txEl>
                                          </p:spTgt>
                                        </p:tgtEl>
                                        <p:attrNameLst>
                                          <p:attrName>style.visibility</p:attrName>
                                        </p:attrNameLst>
                                      </p:cBhvr>
                                      <p:to>
                                        <p:strVal val="visible"/>
                                      </p:to>
                                    </p:set>
                                    <p:animEffect transition="in" filter="fade">
                                      <p:cBhvr>
                                        <p:cTn id="13" dur="5000"/>
                                        <p:tgtEl>
                                          <p:spTgt spid="3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3">
                                            <p:txEl>
                                              <p:pRg st="2" end="2"/>
                                            </p:txEl>
                                          </p:spTgt>
                                        </p:tgtEl>
                                        <p:attrNameLst>
                                          <p:attrName>style.visibility</p:attrName>
                                        </p:attrNameLst>
                                      </p:cBhvr>
                                      <p:to>
                                        <p:strVal val="visible"/>
                                      </p:to>
                                    </p:set>
                                    <p:animEffect transition="in" filter="fade">
                                      <p:cBhvr>
                                        <p:cTn id="18" dur="500"/>
                                        <p:tgtEl>
                                          <p:spTgt spid="33">
                                            <p:txEl>
                                              <p:pRg st="2" end="2"/>
                                            </p:txEl>
                                          </p:spTgt>
                                        </p:tgtEl>
                                      </p:cBhvr>
                                    </p:animEffect>
                                  </p:childTnLst>
                                </p:cTn>
                              </p:par>
                            </p:childTnLst>
                          </p:cTn>
                        </p:par>
                        <p:par>
                          <p:cTn id="19" fill="hold" nodeType="afterGroup">
                            <p:stCondLst>
                              <p:cond delay="500"/>
                            </p:stCondLst>
                            <p:childTnLst>
                              <p:par>
                                <p:cTn id="20" presetID="10" presetClass="entr" presetSubtype="0" fill="hold" nodeType="afterEffect">
                                  <p:stCondLst>
                                    <p:cond delay="0"/>
                                  </p:stCondLst>
                                  <p:childTnLst>
                                    <p:set>
                                      <p:cBhvr>
                                        <p:cTn id="21" dur="1" fill="hold">
                                          <p:stCondLst>
                                            <p:cond delay="0"/>
                                          </p:stCondLst>
                                        </p:cTn>
                                        <p:tgtEl>
                                          <p:spTgt spid="16396"/>
                                        </p:tgtEl>
                                        <p:attrNameLst>
                                          <p:attrName>style.visibility</p:attrName>
                                        </p:attrNameLst>
                                      </p:cBhvr>
                                      <p:to>
                                        <p:strVal val="visible"/>
                                      </p:to>
                                    </p:set>
                                    <p:animEffect transition="in" filter="fade">
                                      <p:cBhvr>
                                        <p:cTn id="22" dur="5000"/>
                                        <p:tgtEl>
                                          <p:spTgt spid="163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xEl>
                                              <p:pRg st="3" end="3"/>
                                            </p:txEl>
                                          </p:spTgt>
                                        </p:tgtEl>
                                        <p:attrNameLst>
                                          <p:attrName>style.visibility</p:attrName>
                                        </p:attrNameLst>
                                      </p:cBhvr>
                                      <p:to>
                                        <p:strVal val="visible"/>
                                      </p:to>
                                    </p:set>
                                    <p:animEffect transition="in" filter="fade">
                                      <p:cBhvr>
                                        <p:cTn id="27" dur="2000"/>
                                        <p:tgtEl>
                                          <p:spTgt spid="3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7415"/>
                                        </p:tgtEl>
                                        <p:attrNameLst>
                                          <p:attrName>style.visibility</p:attrName>
                                        </p:attrNameLst>
                                      </p:cBhvr>
                                      <p:to>
                                        <p:strVal val="visible"/>
                                      </p:to>
                                    </p:set>
                                    <p:animEffect transition="in" filter="fade">
                                      <p:cBhvr>
                                        <p:cTn id="30" dur="5000"/>
                                        <p:tgtEl>
                                          <p:spTgt spid="174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416"/>
                                        </p:tgtEl>
                                        <p:attrNameLst>
                                          <p:attrName>style.visibility</p:attrName>
                                        </p:attrNameLst>
                                      </p:cBhvr>
                                      <p:to>
                                        <p:strVal val="visible"/>
                                      </p:to>
                                    </p:set>
                                    <p:animEffect transition="in" filter="fade">
                                      <p:cBhvr>
                                        <p:cTn id="33" dur="5000"/>
                                        <p:tgtEl>
                                          <p:spTgt spid="17416"/>
                                        </p:tgtEl>
                                      </p:cBhvr>
                                    </p:animEffect>
                                  </p:childTnLst>
                                </p:cTn>
                              </p:par>
                            </p:childTnLst>
                          </p:cTn>
                        </p:par>
                        <p:par>
                          <p:cTn id="34" fill="hold" nodeType="afterGroup">
                            <p:stCondLst>
                              <p:cond delay="5000"/>
                            </p:stCondLst>
                            <p:childTnLst>
                              <p:par>
                                <p:cTn id="35" presetID="10" presetClass="entr" presetSubtype="0" fill="hold" nodeType="afterEffect">
                                  <p:stCondLst>
                                    <p:cond delay="0"/>
                                  </p:stCondLst>
                                  <p:childTnLst>
                                    <p:set>
                                      <p:cBhvr>
                                        <p:cTn id="36" dur="1" fill="hold">
                                          <p:stCondLst>
                                            <p:cond delay="0"/>
                                          </p:stCondLst>
                                        </p:cTn>
                                        <p:tgtEl>
                                          <p:spTgt spid="16402"/>
                                        </p:tgtEl>
                                        <p:attrNameLst>
                                          <p:attrName>style.visibility</p:attrName>
                                        </p:attrNameLst>
                                      </p:cBhvr>
                                      <p:to>
                                        <p:strVal val="visible"/>
                                      </p:to>
                                    </p:set>
                                    <p:animEffect transition="in" filter="fade">
                                      <p:cBhvr>
                                        <p:cTn id="37" dur="3000"/>
                                        <p:tgtEl>
                                          <p:spTgt spid="1640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418"/>
                                        </p:tgtEl>
                                        <p:attrNameLst>
                                          <p:attrName>style.visibility</p:attrName>
                                        </p:attrNameLst>
                                      </p:cBhvr>
                                      <p:to>
                                        <p:strVal val="visible"/>
                                      </p:to>
                                    </p:set>
                                    <p:animEffect transition="in" filter="fade">
                                      <p:cBhvr>
                                        <p:cTn id="40" dur="30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P spid="174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8" descr="presidential-seal.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383088"/>
            <a:ext cx="155892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descr="http://theamalgam.files.wordpress.com/2008/09/teddy-roosevelt1.jpg"/>
          <p:cNvPicPr>
            <a:picLocks noChangeAspect="1" noChangeArrowheads="1"/>
          </p:cNvPicPr>
          <p:nvPr/>
        </p:nvPicPr>
        <p:blipFill>
          <a:blip r:embed="rId3" cstate="print">
            <a:extLst>
              <a:ext uri="{28A0092B-C50C-407E-A947-70E740481C1C}">
                <a14:useLocalDpi xmlns:a14="http://schemas.microsoft.com/office/drawing/2010/main" val="0"/>
              </a:ext>
            </a:extLst>
          </a:blip>
          <a:srcRect l="-28294" t="183626" r="50000" b="-183626"/>
          <a:stretch>
            <a:fillRect/>
          </a:stretch>
        </p:blipFill>
        <p:spPr bwMode="auto">
          <a:xfrm>
            <a:off x="1955800" y="3800475"/>
            <a:ext cx="11811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381000" y="2362200"/>
            <a:ext cx="1752600" cy="800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r>
              <a:rPr lang="en-US" sz="1800" b="1" u="sng">
                <a:solidFill>
                  <a:srgbClr val="FF0000"/>
                </a:solidFill>
                <a:latin typeface="Calibri" pitchFamily="34" charset="0"/>
              </a:rPr>
              <a:t>Gerald Ford </a:t>
            </a:r>
            <a:r>
              <a:rPr lang="en-US" sz="1400" b="1">
                <a:solidFill>
                  <a:srgbClr val="FF0000"/>
                </a:solidFill>
                <a:latin typeface="Calibri" pitchFamily="34" charset="0"/>
              </a:rPr>
              <a:t>#38</a:t>
            </a:r>
          </a:p>
          <a:p>
            <a:pPr algn="ctr" eaLnBrk="1" hangingPunct="1"/>
            <a:r>
              <a:rPr lang="en-US" sz="1400" b="1">
                <a:solidFill>
                  <a:srgbClr val="FF0000"/>
                </a:solidFill>
                <a:latin typeface="Calibri" pitchFamily="34" charset="0"/>
              </a:rPr>
              <a:t>1975 (TWICE!)</a:t>
            </a:r>
          </a:p>
          <a:p>
            <a:pPr algn="ctr" eaLnBrk="1" hangingPunct="1"/>
            <a:endParaRPr lang="en-US" sz="1400" b="1">
              <a:solidFill>
                <a:srgbClr val="FF0000"/>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31558183-C64A-4196-86B0-AE71480A693C}" type="slidenum">
              <a:rPr lang="en-US" smtClean="0">
                <a:solidFill>
                  <a:srgbClr val="FFFF00"/>
                </a:solidFill>
              </a:rPr>
              <a:pPr>
                <a:defRPr/>
              </a:pPr>
              <a:t>39</a:t>
            </a:fld>
            <a:endParaRPr lang="en-US" dirty="0">
              <a:solidFill>
                <a:srgbClr val="FFFF00"/>
              </a:solidFill>
            </a:endParaRPr>
          </a:p>
        </p:txBody>
      </p:sp>
      <p:sp>
        <p:nvSpPr>
          <p:cNvPr id="12" name="TextBox 11"/>
          <p:cNvSpPr txBox="1">
            <a:spLocks noChangeArrowheads="1"/>
          </p:cNvSpPr>
          <p:nvPr/>
        </p:nvSpPr>
        <p:spPr bwMode="auto">
          <a:xfrm>
            <a:off x="4495800" y="228600"/>
            <a:ext cx="4495800" cy="2338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r>
              <a:rPr lang="en-US" sz="2000" b="1">
                <a:solidFill>
                  <a:srgbClr val="FFFF00"/>
                </a:solidFill>
                <a:latin typeface="Calibri" pitchFamily="34" charset="0"/>
              </a:rPr>
              <a:t>#1</a:t>
            </a:r>
          </a:p>
          <a:p>
            <a:pPr eaLnBrk="1" hangingPunct="1"/>
            <a:r>
              <a:rPr lang="en-US" sz="1800" b="1">
                <a:solidFill>
                  <a:srgbClr val="FFFFFF"/>
                </a:solidFill>
                <a:latin typeface="Calibri" pitchFamily="34" charset="0"/>
                <a:cs typeface="Calibri" pitchFamily="34" charset="0"/>
              </a:rPr>
              <a:t>Ford escaped two assassination attempts, both by women. </a:t>
            </a:r>
          </a:p>
          <a:p>
            <a:pPr eaLnBrk="1" hangingPunct="1"/>
            <a:r>
              <a:rPr lang="en-US" sz="1800" b="1">
                <a:solidFill>
                  <a:srgbClr val="FF0000"/>
                </a:solidFill>
                <a:latin typeface="Calibri" pitchFamily="34" charset="0"/>
                <a:cs typeface="Calibri" pitchFamily="34" charset="0"/>
              </a:rPr>
              <a:t>First on September 5, 1975, Lynette Fromme, a follower of Charles Manson, pointed a gun at him but did not fire. </a:t>
            </a:r>
            <a:r>
              <a:rPr lang="en-US" sz="1800" b="1">
                <a:solidFill>
                  <a:srgbClr val="FFFF00"/>
                </a:solidFill>
                <a:latin typeface="Calibri" pitchFamily="34" charset="0"/>
                <a:cs typeface="Calibri" pitchFamily="34" charset="0"/>
              </a:rPr>
              <a:t>She was convicted of attempting to assassinate the president and sentenced to life in prison.</a:t>
            </a:r>
          </a:p>
        </p:txBody>
      </p:sp>
      <p:pic>
        <p:nvPicPr>
          <p:cNvPr id="18439" name="Picture 2" descr="http://t2.gstatic.com/images?q=tbn:ANd9GcTnOojoFXa5YoE5CNYwJ0ZagwF8inHe9v8L7TsWqF5rLDjVDMD9Iw&amp;t=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501650"/>
            <a:ext cx="154305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4" descr="http://cdn.crooksandliars.com/files/vfs/2010/09/Squeaky-Fromme-resized.jpg"/>
          <p:cNvPicPr>
            <a:picLocks noChangeAspect="1" noChangeArrowheads="1"/>
          </p:cNvPicPr>
          <p:nvPr/>
        </p:nvPicPr>
        <p:blipFill>
          <a:blip r:embed="rId5" cstate="print">
            <a:extLst/>
          </a:blip>
          <a:srcRect/>
          <a:stretch>
            <a:fillRect/>
          </a:stretch>
        </p:blipFill>
        <p:spPr bwMode="auto">
          <a:xfrm>
            <a:off x="4857750" y="2665412"/>
            <a:ext cx="4000500" cy="3000376"/>
          </a:xfrm>
          <a:prstGeom prst="rect">
            <a:avLst/>
          </a:prstGeom>
          <a:ln>
            <a:noFill/>
          </a:ln>
          <a:effectLst>
            <a:softEdge rad="112500"/>
          </a:effectLst>
          <a:extLst/>
        </p:spPr>
      </p:pic>
      <p:pic>
        <p:nvPicPr>
          <p:cNvPr id="19472" name="Picture 16" descr="http://www.kylemwright.com/rant/uploaded_images/ford-766923.jpg"/>
          <p:cNvPicPr>
            <a:picLocks noChangeAspect="1" noChangeArrowheads="1"/>
          </p:cNvPicPr>
          <p:nvPr/>
        </p:nvPicPr>
        <p:blipFill>
          <a:blip r:embed="rId6" cstate="print"/>
          <a:srcRect/>
          <a:stretch>
            <a:fillRect/>
          </a:stretch>
        </p:blipFill>
        <p:spPr bwMode="auto">
          <a:xfrm>
            <a:off x="381000" y="228600"/>
            <a:ext cx="2143125" cy="2162176"/>
          </a:xfrm>
          <a:prstGeom prst="rect">
            <a:avLst/>
          </a:prstGeom>
          <a:ln>
            <a:noFill/>
          </a:ln>
          <a:effectLst>
            <a:softEdge rad="112500"/>
          </a:effectLst>
        </p:spPr>
      </p:pic>
      <p:pic>
        <p:nvPicPr>
          <p:cNvPr id="19474" name="Picture 18" descr="http://www.carpenoctem.tv/img/manson.jpg"/>
          <p:cNvPicPr>
            <a:picLocks noChangeAspect="1" noChangeArrowheads="1"/>
          </p:cNvPicPr>
          <p:nvPr/>
        </p:nvPicPr>
        <p:blipFill>
          <a:blip r:embed="rId7" cstate="print"/>
          <a:srcRect/>
          <a:stretch>
            <a:fillRect/>
          </a:stretch>
        </p:blipFill>
        <p:spPr bwMode="auto">
          <a:xfrm>
            <a:off x="381000" y="3136900"/>
            <a:ext cx="2066925" cy="2057401"/>
          </a:xfrm>
          <a:prstGeom prst="rect">
            <a:avLst/>
          </a:prstGeom>
          <a:ln>
            <a:noFill/>
          </a:ln>
          <a:effectLst>
            <a:softEdge rad="112500"/>
          </a:effectLst>
        </p:spPr>
      </p:pic>
      <p:sp>
        <p:nvSpPr>
          <p:cNvPr id="18443" name="TextBox 16"/>
          <p:cNvSpPr txBox="1">
            <a:spLocks noChangeArrowheads="1"/>
          </p:cNvSpPr>
          <p:nvPr/>
        </p:nvSpPr>
        <p:spPr bwMode="auto">
          <a:xfrm>
            <a:off x="2447925" y="2844800"/>
            <a:ext cx="2581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FFFFFF"/>
                </a:solidFill>
                <a:latin typeface="Calibri" pitchFamily="34" charset="0"/>
              </a:rPr>
              <a:t>Charles Manson and his followers were responsible for a string of  brutal murders in the  Los Angeles in 1968-69.</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9472"/>
                                        </p:tgtEl>
                                        <p:attrNameLst>
                                          <p:attrName>style.visibility</p:attrName>
                                        </p:attrNameLst>
                                      </p:cBhvr>
                                      <p:to>
                                        <p:strVal val="visible"/>
                                      </p:to>
                                    </p:set>
                                    <p:animEffect transition="in" filter="fade">
                                      <p:cBhvr>
                                        <p:cTn id="7" dur="3000"/>
                                        <p:tgtEl>
                                          <p:spTgt spid="19472"/>
                                        </p:tgtEl>
                                      </p:cBhvr>
                                    </p:animEffect>
                                  </p:childTnLst>
                                </p:cTn>
                              </p:par>
                            </p:childTnLst>
                          </p:cTn>
                        </p:par>
                        <p:par>
                          <p:cTn id="8" fill="hold" nodeType="afterGroup">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3000"/>
                                        <p:tgtEl>
                                          <p:spTgt spid="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2000"/>
                                        <p:tgtEl>
                                          <p:spTgt spid="12">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2000"/>
                                        <p:tgtEl>
                                          <p:spTgt spid="12">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fade">
                                      <p:cBhvr>
                                        <p:cTn id="24" dur="2000"/>
                                        <p:tgtEl>
                                          <p:spTgt spid="12">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81924"/>
                                        </p:tgtEl>
                                        <p:attrNameLst>
                                          <p:attrName>style.visibility</p:attrName>
                                        </p:attrNameLst>
                                      </p:cBhvr>
                                      <p:to>
                                        <p:strVal val="visible"/>
                                      </p:to>
                                    </p:set>
                                    <p:animEffect transition="in" filter="fade">
                                      <p:cBhvr>
                                        <p:cTn id="29" dur="2000"/>
                                        <p:tgtEl>
                                          <p:spTgt spid="8192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9474"/>
                                        </p:tgtEl>
                                        <p:attrNameLst>
                                          <p:attrName>style.visibility</p:attrName>
                                        </p:attrNameLst>
                                      </p:cBhvr>
                                      <p:to>
                                        <p:strVal val="visible"/>
                                      </p:to>
                                    </p:set>
                                    <p:animEffect transition="in" filter="fade">
                                      <p:cBhvr>
                                        <p:cTn id="34" dur="3000"/>
                                        <p:tgtEl>
                                          <p:spTgt spid="19474"/>
                                        </p:tgtEl>
                                      </p:cBhvr>
                                    </p:animEffect>
                                  </p:childTnLst>
                                </p:cTn>
                              </p:par>
                            </p:childTnLst>
                          </p:cTn>
                        </p:par>
                        <p:par>
                          <p:cTn id="35" fill="hold" nodeType="afterGroup">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18443"/>
                                        </p:tgtEl>
                                        <p:attrNameLst>
                                          <p:attrName>style.visibility</p:attrName>
                                        </p:attrNameLst>
                                      </p:cBhvr>
                                      <p:to>
                                        <p:strVal val="visible"/>
                                      </p:to>
                                    </p:set>
                                    <p:animEffect transition="in" filter="fade">
                                      <p:cBhvr>
                                        <p:cTn id="38" dur="2000"/>
                                        <p:tgtEl>
                                          <p:spTgt spid="18443"/>
                                        </p:tgtEl>
                                      </p:cBhvr>
                                    </p:animEffect>
                                  </p:childTnLst>
                                </p:cTn>
                              </p:par>
                            </p:childTnLst>
                          </p:cTn>
                        </p:par>
                        <p:par>
                          <p:cTn id="39" fill="hold" nodeType="afterGroup">
                            <p:stCondLst>
                              <p:cond delay="5000"/>
                            </p:stCondLst>
                            <p:childTnLst>
                              <p:par>
                                <p:cTn id="40" presetID="10" presetClass="entr" presetSubtype="0" fill="hold" nodeType="afterEffect">
                                  <p:stCondLst>
                                    <p:cond delay="4000"/>
                                  </p:stCondLst>
                                  <p:childTnLst>
                                    <p:set>
                                      <p:cBhvr>
                                        <p:cTn id="41" dur="1" fill="hold">
                                          <p:stCondLst>
                                            <p:cond delay="0"/>
                                          </p:stCondLst>
                                        </p:cTn>
                                        <p:tgtEl>
                                          <p:spTgt spid="18439"/>
                                        </p:tgtEl>
                                        <p:attrNameLst>
                                          <p:attrName>style.visibility</p:attrName>
                                        </p:attrNameLst>
                                      </p:cBhvr>
                                      <p:to>
                                        <p:strVal val="visible"/>
                                      </p:to>
                                    </p:set>
                                    <p:animEffect transition="in" filter="fade">
                                      <p:cBhvr>
                                        <p:cTn id="42" dur="30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4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81000" y="1371600"/>
            <a:ext cx="1676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dirty="0" smtClean="0">
                <a:solidFill>
                  <a:srgbClr val="FFFFFF"/>
                </a:solidFill>
                <a:latin typeface="Calibri" pitchFamily="34" charset="0"/>
              </a:rPr>
              <a:t>So…,</a:t>
            </a:r>
            <a:endParaRPr lang="en-US" b="1" dirty="0">
              <a:solidFill>
                <a:srgbClr val="FFFFFF"/>
              </a:solidFill>
              <a:latin typeface="Calibri" pitchFamily="34" charset="0"/>
            </a:endParaRPr>
          </a:p>
        </p:txBody>
      </p:sp>
      <p:pic>
        <p:nvPicPr>
          <p:cNvPr id="3077" name="Picture 5" descr="us_constitution_flag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04800"/>
            <a:ext cx="259080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533400" y="3048000"/>
            <a:ext cx="8153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dirty="0" smtClean="0">
                <a:solidFill>
                  <a:srgbClr val="FFFFFF"/>
                </a:solidFill>
                <a:latin typeface="Calibri" pitchFamily="34" charset="0"/>
              </a:rPr>
              <a:t>just what do these words mean?</a:t>
            </a:r>
            <a:endParaRPr lang="en-US" b="1" dirty="0">
              <a:solidFill>
                <a:srgbClr val="FFFFFF"/>
              </a:solidFill>
              <a:latin typeface="Calibri" pitchFamily="34" charset="0"/>
            </a:endParaRPr>
          </a:p>
        </p:txBody>
      </p:sp>
    </p:spTree>
    <p:extLst>
      <p:ext uri="{BB962C8B-B14F-4D97-AF65-F5344CB8AC3E}">
        <p14:creationId xmlns:p14="http://schemas.microsoft.com/office/powerpoint/2010/main" val="340898774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3000"/>
                                        <p:tgtEl>
                                          <p:spTgt spid="3077"/>
                                        </p:tgtEl>
                                      </p:cBhvr>
                                    </p:animEffect>
                                  </p:childTnLst>
                                </p:cTn>
                              </p:par>
                            </p:childTnLst>
                          </p:cTn>
                        </p:par>
                        <p:par>
                          <p:cTn id="8" fill="hold" nodeType="withGroup">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30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8" descr="presidential-seal.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4300" y="4481513"/>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http://theamalgam.files.wordpress.com/2008/09/teddy-roosevelt1.jpg"/>
          <p:cNvPicPr>
            <a:picLocks noChangeAspect="1" noChangeArrowheads="1"/>
          </p:cNvPicPr>
          <p:nvPr/>
        </p:nvPicPr>
        <p:blipFill>
          <a:blip r:embed="rId3" cstate="print">
            <a:extLst>
              <a:ext uri="{28A0092B-C50C-407E-A947-70E740481C1C}">
                <a14:useLocalDpi xmlns:a14="http://schemas.microsoft.com/office/drawing/2010/main" val="0"/>
              </a:ext>
            </a:extLst>
          </a:blip>
          <a:srcRect l="-28294" t="183626" r="50000" b="-183626"/>
          <a:stretch>
            <a:fillRect/>
          </a:stretch>
        </p:blipFill>
        <p:spPr bwMode="auto">
          <a:xfrm>
            <a:off x="1955800" y="3800475"/>
            <a:ext cx="11811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152400" y="2133600"/>
            <a:ext cx="3276600"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r>
              <a:rPr lang="en-US" sz="1400" b="1">
                <a:solidFill>
                  <a:srgbClr val="FF0000"/>
                </a:solidFill>
                <a:latin typeface="Calibri" pitchFamily="34" charset="0"/>
              </a:rPr>
              <a:t>President Ford reacts to the shot!</a:t>
            </a:r>
          </a:p>
          <a:p>
            <a:pPr algn="ctr" eaLnBrk="1" hangingPunct="1"/>
            <a:r>
              <a:rPr lang="en-US" sz="1400" b="1">
                <a:solidFill>
                  <a:srgbClr val="FFFFFF"/>
                </a:solidFill>
                <a:latin typeface="Calibri" pitchFamily="34" charset="0"/>
              </a:rPr>
              <a:t>(The bullet missed his head by 6 inches!)</a:t>
            </a:r>
          </a:p>
          <a:p>
            <a:pPr algn="ctr" eaLnBrk="1" hangingPunct="1"/>
            <a:endParaRPr lang="en-US" sz="1400" b="1">
              <a:solidFill>
                <a:srgbClr val="FF0000"/>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B02DF498-1AA1-44B1-B845-24E5D2F57A1A}" type="slidenum">
              <a:rPr lang="en-US" smtClean="0">
                <a:solidFill>
                  <a:srgbClr val="FFFF00"/>
                </a:solidFill>
              </a:rPr>
              <a:pPr>
                <a:defRPr/>
              </a:pPr>
              <a:t>40</a:t>
            </a:fld>
            <a:endParaRPr lang="en-US" dirty="0">
              <a:solidFill>
                <a:srgbClr val="FFFF00"/>
              </a:solidFill>
            </a:endParaRPr>
          </a:p>
        </p:txBody>
      </p:sp>
      <p:sp>
        <p:nvSpPr>
          <p:cNvPr id="11" name="TextBox 10"/>
          <p:cNvSpPr txBox="1">
            <a:spLocks noChangeArrowheads="1"/>
          </p:cNvSpPr>
          <p:nvPr/>
        </p:nvSpPr>
        <p:spPr bwMode="auto">
          <a:xfrm>
            <a:off x="6477000" y="0"/>
            <a:ext cx="2438400" cy="3324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r>
              <a:rPr lang="en-US" sz="2000" b="1" u="sng">
                <a:solidFill>
                  <a:srgbClr val="FF0000"/>
                </a:solidFill>
                <a:latin typeface="Calibri" pitchFamily="34" charset="0"/>
              </a:rPr>
              <a:t>#2</a:t>
            </a:r>
          </a:p>
          <a:p>
            <a:pPr eaLnBrk="1" hangingPunct="1"/>
            <a:r>
              <a:rPr lang="en-US" sz="1600" b="1">
                <a:solidFill>
                  <a:srgbClr val="FFFFFF"/>
                </a:solidFill>
                <a:latin typeface="Calibri" pitchFamily="34" charset="0"/>
                <a:cs typeface="Calibri" pitchFamily="34" charset="0"/>
              </a:rPr>
              <a:t>The second attempt on Ford's life occurred on September 22, 1975 when Sara Jane Moore fired one shot that was deflected by a bystander. </a:t>
            </a:r>
          </a:p>
          <a:p>
            <a:pPr eaLnBrk="1" hangingPunct="1"/>
            <a:r>
              <a:rPr lang="en-US" sz="1600" b="1">
                <a:solidFill>
                  <a:srgbClr val="FFFFFF"/>
                </a:solidFill>
                <a:latin typeface="Calibri" pitchFamily="34" charset="0"/>
                <a:cs typeface="Calibri" pitchFamily="34" charset="0"/>
              </a:rPr>
              <a:t>Moore was trying to prove herself to some radical friends with the assassination of the president. </a:t>
            </a:r>
          </a:p>
          <a:p>
            <a:pPr algn="ctr" eaLnBrk="1" hangingPunct="1"/>
            <a:endParaRPr lang="en-US" sz="1400" b="1">
              <a:solidFill>
                <a:srgbClr val="FF0000"/>
              </a:solidFill>
              <a:latin typeface="Calibri" pitchFamily="34" charset="0"/>
            </a:endParaRPr>
          </a:p>
        </p:txBody>
      </p:sp>
      <p:pic>
        <p:nvPicPr>
          <p:cNvPr id="19467" name="Picture 6" descr="http://www.ford.utexas.edu/avproj/A6521-22A.jpg"/>
          <p:cNvPicPr>
            <a:picLocks noChangeAspect="1" noChangeArrowheads="1"/>
          </p:cNvPicPr>
          <p:nvPr/>
        </p:nvPicPr>
        <p:blipFill>
          <a:blip r:embed="rId4" cstate="print"/>
          <a:srcRect/>
          <a:stretch>
            <a:fillRect/>
          </a:stretch>
        </p:blipFill>
        <p:spPr bwMode="auto">
          <a:xfrm>
            <a:off x="228600" y="354412"/>
            <a:ext cx="2819400" cy="1779187"/>
          </a:xfrm>
          <a:prstGeom prst="rect">
            <a:avLst/>
          </a:prstGeom>
          <a:ln>
            <a:noFill/>
          </a:ln>
          <a:effectLst>
            <a:softEdge rad="112500"/>
          </a:effectLst>
        </p:spPr>
      </p:pic>
      <p:pic>
        <p:nvPicPr>
          <p:cNvPr id="19469" name="Picture 10" descr="http://assets.nydailynews.com/img/2008/01/01/amd_moore-subdued.jpg"/>
          <p:cNvPicPr>
            <a:picLocks noChangeAspect="1" noChangeArrowheads="1"/>
          </p:cNvPicPr>
          <p:nvPr/>
        </p:nvPicPr>
        <p:blipFill>
          <a:blip r:embed="rId5" cstate="print"/>
          <a:srcRect/>
          <a:stretch>
            <a:fillRect/>
          </a:stretch>
        </p:blipFill>
        <p:spPr bwMode="auto">
          <a:xfrm>
            <a:off x="3276599" y="304800"/>
            <a:ext cx="3160889" cy="2133600"/>
          </a:xfrm>
          <a:prstGeom prst="rect">
            <a:avLst/>
          </a:prstGeom>
          <a:ln>
            <a:noFill/>
          </a:ln>
          <a:effectLst>
            <a:softEdge rad="112500"/>
          </a:effectLst>
        </p:spPr>
      </p:pic>
      <p:pic>
        <p:nvPicPr>
          <p:cNvPr id="19470" name="Picture 12" descr="http://t1.gstatic.com/images?q=tbn:ANd9GcTVJrE6mGh1Wm4mX--MB8N0UZHC9k7oSvzgzuUCOtoMb0An6KAw&amp;t=1"/>
          <p:cNvPicPr>
            <a:picLocks noChangeAspect="1" noChangeArrowheads="1"/>
          </p:cNvPicPr>
          <p:nvPr/>
        </p:nvPicPr>
        <p:blipFill>
          <a:blip r:embed="rId6" cstate="print"/>
          <a:srcRect/>
          <a:stretch>
            <a:fillRect/>
          </a:stretch>
        </p:blipFill>
        <p:spPr bwMode="auto">
          <a:xfrm>
            <a:off x="1295400" y="2743200"/>
            <a:ext cx="2425360" cy="2362200"/>
          </a:xfrm>
          <a:prstGeom prst="rect">
            <a:avLst/>
          </a:prstGeom>
          <a:ln>
            <a:noFill/>
          </a:ln>
          <a:effectLst>
            <a:softEdge rad="112500"/>
          </a:effectLst>
        </p:spPr>
      </p:pic>
      <p:sp>
        <p:nvSpPr>
          <p:cNvPr id="15" name="TextBox 14"/>
          <p:cNvSpPr txBox="1">
            <a:spLocks noChangeArrowheads="1"/>
          </p:cNvSpPr>
          <p:nvPr/>
        </p:nvSpPr>
        <p:spPr bwMode="auto">
          <a:xfrm>
            <a:off x="3733800" y="2671763"/>
            <a:ext cx="2438400" cy="1784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600" b="1">
                <a:solidFill>
                  <a:srgbClr val="FFFF00"/>
                </a:solidFill>
                <a:latin typeface="Calibri" pitchFamily="34" charset="0"/>
                <a:cs typeface="Calibri" pitchFamily="34" charset="0"/>
              </a:rPr>
              <a:t>She was convicted of attempted assassination and sentenced to life in prison. She was released from prison at age 77, after serving 32 years.</a:t>
            </a:r>
          </a:p>
          <a:p>
            <a:pPr algn="ctr" eaLnBrk="1" hangingPunct="1"/>
            <a:endParaRPr lang="en-US" sz="1400" b="1">
              <a:solidFill>
                <a:srgbClr val="FF0000"/>
              </a:solidFill>
              <a:latin typeface="Calibri" pitchFamily="34" charset="0"/>
            </a:endParaRPr>
          </a:p>
        </p:txBody>
      </p:sp>
      <p:pic>
        <p:nvPicPr>
          <p:cNvPr id="94210" name="Picture 2" descr="http://blog.mlive.com/grpress/news_impact/2009/05/medium_Sara-Jane-Moore-Today-240.jpg"/>
          <p:cNvPicPr>
            <a:picLocks noChangeAspect="1" noChangeArrowheads="1"/>
          </p:cNvPicPr>
          <p:nvPr/>
        </p:nvPicPr>
        <p:blipFill>
          <a:blip r:embed="rId7" cstate="print"/>
          <a:srcRect/>
          <a:stretch>
            <a:fillRect/>
          </a:stretch>
        </p:blipFill>
        <p:spPr bwMode="auto">
          <a:xfrm>
            <a:off x="6096000" y="3124200"/>
            <a:ext cx="1755195" cy="23622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30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3000"/>
                                        <p:tgtEl>
                                          <p:spTgt spid="11">
                                            <p:txEl>
                                              <p:pRg st="1" end="1"/>
                                            </p:txEl>
                                          </p:spTgt>
                                        </p:tgtEl>
                                      </p:cBhvr>
                                    </p:animEffect>
                                  </p:childTnLst>
                                </p:cTn>
                              </p:par>
                            </p:childTnLst>
                          </p:cTn>
                        </p:par>
                        <p:par>
                          <p:cTn id="11" fill="hold" nodeType="afterGroup">
                            <p:stCondLst>
                              <p:cond delay="3000"/>
                            </p:stCondLst>
                            <p:childTnLst>
                              <p:par>
                                <p:cTn id="12" presetID="10" presetClass="entr" presetSubtype="0" fill="hold" nodeType="afterEffect">
                                  <p:stCondLst>
                                    <p:cond delay="1000"/>
                                  </p:stCondLst>
                                  <p:childTnLst>
                                    <p:set>
                                      <p:cBhvr>
                                        <p:cTn id="13" dur="1" fill="hold">
                                          <p:stCondLst>
                                            <p:cond delay="0"/>
                                          </p:stCondLst>
                                        </p:cTn>
                                        <p:tgtEl>
                                          <p:spTgt spid="19467"/>
                                        </p:tgtEl>
                                        <p:attrNameLst>
                                          <p:attrName>style.visibility</p:attrName>
                                        </p:attrNameLst>
                                      </p:cBhvr>
                                      <p:to>
                                        <p:strVal val="visible"/>
                                      </p:to>
                                    </p:set>
                                    <p:animEffect transition="in" filter="fade">
                                      <p:cBhvr>
                                        <p:cTn id="14" dur="5000"/>
                                        <p:tgtEl>
                                          <p:spTgt spid="1946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30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469"/>
                                        </p:tgtEl>
                                        <p:attrNameLst>
                                          <p:attrName>style.visibility</p:attrName>
                                        </p:attrNameLst>
                                      </p:cBhvr>
                                      <p:to>
                                        <p:strVal val="visible"/>
                                      </p:to>
                                    </p:set>
                                    <p:animEffect transition="in" filter="fade">
                                      <p:cBhvr>
                                        <p:cTn id="22" dur="3000"/>
                                        <p:tgtEl>
                                          <p:spTgt spid="19469"/>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fade">
                                      <p:cBhvr>
                                        <p:cTn id="25" dur="5000"/>
                                        <p:tgtEl>
                                          <p:spTgt spid="11">
                                            <p:txEl>
                                              <p:pRg st="2" end="2"/>
                                            </p:txEl>
                                          </p:spTgt>
                                        </p:tgtEl>
                                      </p:cBhvr>
                                    </p:animEffect>
                                  </p:childTnLst>
                                </p:cTn>
                              </p:par>
                            </p:childTnLst>
                          </p:cTn>
                        </p:par>
                        <p:par>
                          <p:cTn id="26" fill="hold" nodeType="afterGroup">
                            <p:stCondLst>
                              <p:cond delay="5000"/>
                            </p:stCondLst>
                            <p:childTnLst>
                              <p:par>
                                <p:cTn id="27" presetID="10" presetClass="entr" presetSubtype="0" fill="hold" nodeType="afterEffect">
                                  <p:stCondLst>
                                    <p:cond delay="1500"/>
                                  </p:stCondLst>
                                  <p:childTnLst>
                                    <p:set>
                                      <p:cBhvr>
                                        <p:cTn id="28" dur="1" fill="hold">
                                          <p:stCondLst>
                                            <p:cond delay="0"/>
                                          </p:stCondLst>
                                        </p:cTn>
                                        <p:tgtEl>
                                          <p:spTgt spid="19470"/>
                                        </p:tgtEl>
                                        <p:attrNameLst>
                                          <p:attrName>style.visibility</p:attrName>
                                        </p:attrNameLst>
                                      </p:cBhvr>
                                      <p:to>
                                        <p:strVal val="visible"/>
                                      </p:to>
                                    </p:set>
                                    <p:animEffect transition="in" filter="fade">
                                      <p:cBhvr>
                                        <p:cTn id="29" dur="2000"/>
                                        <p:tgtEl>
                                          <p:spTgt spid="1947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3000"/>
                                        <p:tgtEl>
                                          <p:spTgt spid="15"/>
                                        </p:tgtEl>
                                      </p:cBhvr>
                                    </p:animEffect>
                                  </p:childTnLst>
                                </p:cTn>
                              </p:par>
                            </p:childTnLst>
                          </p:cTn>
                        </p:par>
                        <p:par>
                          <p:cTn id="35" fill="hold" nodeType="afterGroup">
                            <p:stCondLst>
                              <p:cond delay="3000"/>
                            </p:stCondLst>
                            <p:childTnLst>
                              <p:par>
                                <p:cTn id="36" presetID="10" presetClass="entr" presetSubtype="0" fill="hold" nodeType="afterEffect">
                                  <p:stCondLst>
                                    <p:cond delay="1000"/>
                                  </p:stCondLst>
                                  <p:childTnLst>
                                    <p:set>
                                      <p:cBhvr>
                                        <p:cTn id="37" dur="1" fill="hold">
                                          <p:stCondLst>
                                            <p:cond delay="0"/>
                                          </p:stCondLst>
                                        </p:cTn>
                                        <p:tgtEl>
                                          <p:spTgt spid="94210"/>
                                        </p:tgtEl>
                                        <p:attrNameLst>
                                          <p:attrName>style.visibility</p:attrName>
                                        </p:attrNameLst>
                                      </p:cBhvr>
                                      <p:to>
                                        <p:strVal val="visible"/>
                                      </p:to>
                                    </p:set>
                                    <p:animEffect transition="in" filter="fade">
                                      <p:cBhvr>
                                        <p:cTn id="38" dur="3000"/>
                                        <p:tgtEl>
                                          <p:spTgt spid="9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8" descr="presidential-seal.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2725" y="4665663"/>
            <a:ext cx="16954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descr="http://theamalgam.files.wordpress.com/2008/09/teddy-roosevelt1.jpg"/>
          <p:cNvPicPr>
            <a:picLocks noChangeAspect="1" noChangeArrowheads="1"/>
          </p:cNvPicPr>
          <p:nvPr/>
        </p:nvPicPr>
        <p:blipFill>
          <a:blip r:embed="rId3" cstate="print">
            <a:extLst>
              <a:ext uri="{28A0092B-C50C-407E-A947-70E740481C1C}">
                <a14:useLocalDpi xmlns:a14="http://schemas.microsoft.com/office/drawing/2010/main" val="0"/>
              </a:ext>
            </a:extLst>
          </a:blip>
          <a:srcRect l="-28294" t="183626" r="50000" b="-183626"/>
          <a:stretch>
            <a:fillRect/>
          </a:stretch>
        </p:blipFill>
        <p:spPr bwMode="auto">
          <a:xfrm>
            <a:off x="1955800" y="3800475"/>
            <a:ext cx="11811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3098800" y="333375"/>
            <a:ext cx="4191000" cy="203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400" b="1">
                <a:solidFill>
                  <a:srgbClr val="FFFFFF"/>
                </a:solidFill>
                <a:latin typeface="Calibri" pitchFamily="34" charset="0"/>
                <a:cs typeface="Calibri" pitchFamily="34" charset="0"/>
              </a:rPr>
              <a:t>John Hinckley, Jr.  hoped that by assassinating someone important, he would earn enough notoriety to impress actress Jodie Foster. </a:t>
            </a:r>
          </a:p>
          <a:p>
            <a:pPr eaLnBrk="1" hangingPunct="1"/>
            <a:r>
              <a:rPr lang="en-US" sz="1400" b="1">
                <a:solidFill>
                  <a:srgbClr val="FFFF00"/>
                </a:solidFill>
                <a:latin typeface="Calibri" pitchFamily="34" charset="0"/>
                <a:cs typeface="Calibri" pitchFamily="34" charset="0"/>
              </a:rPr>
              <a:t>Besides shooting the President in the lung, Hinckley also shot Press Secretary James Brady , a police officer and a security agent. </a:t>
            </a:r>
          </a:p>
          <a:p>
            <a:pPr eaLnBrk="1" hangingPunct="1"/>
            <a:r>
              <a:rPr lang="en-US" sz="1400" b="1">
                <a:solidFill>
                  <a:srgbClr val="FFFF00"/>
                </a:solidFill>
                <a:latin typeface="Calibri" pitchFamily="34" charset="0"/>
                <a:cs typeface="Calibri" pitchFamily="34" charset="0"/>
              </a:rPr>
              <a:t>He was arrested but found not guilty by reason of insanity and</a:t>
            </a:r>
            <a:r>
              <a:rPr lang="en-US" sz="1400" b="1">
                <a:solidFill>
                  <a:srgbClr val="FF0000"/>
                </a:solidFill>
                <a:latin typeface="Calibri" pitchFamily="34" charset="0"/>
                <a:cs typeface="Calibri" pitchFamily="34" charset="0"/>
              </a:rPr>
              <a:t> sentenced to life in a mental institution. </a:t>
            </a:r>
          </a:p>
          <a:p>
            <a:pPr algn="ctr" eaLnBrk="1" hangingPunct="1"/>
            <a:endParaRPr lang="en-US" sz="1400" b="1">
              <a:solidFill>
                <a:srgbClr val="FF0000"/>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A0FEF5C0-24DB-4184-9598-A5BE2CA93379}" type="slidenum">
              <a:rPr lang="en-US" smtClean="0">
                <a:solidFill>
                  <a:srgbClr val="FFFF00"/>
                </a:solidFill>
              </a:rPr>
              <a:pPr>
                <a:defRPr/>
              </a:pPr>
              <a:t>41</a:t>
            </a:fld>
            <a:endParaRPr lang="en-US" dirty="0">
              <a:solidFill>
                <a:srgbClr val="FFFF00"/>
              </a:solidFill>
            </a:endParaRPr>
          </a:p>
        </p:txBody>
      </p:sp>
      <p:pic>
        <p:nvPicPr>
          <p:cNvPr id="20486" name="Picture 8" descr="http://www.maggiesnotebook.com/wp-content/uploads/2011/02/Ronald_Reagan_Assassination_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9929" y="2590800"/>
            <a:ext cx="2869483" cy="20742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4" descr="http://photos.upi.com/topics-John-Hinckley-Jr-the-man-convicted-of-trying-to-kill-the-president/85f7d6c82aac0e05268dbcfe860aaaf6/J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2188" y="2457450"/>
            <a:ext cx="2514600"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16" descr="http://www.science.co.il/People/Ronald-Reagan/images/Ronald-Reagan-1981.jpg"/>
          <p:cNvPicPr>
            <a:picLocks noChangeAspect="1" noChangeArrowheads="1"/>
          </p:cNvPicPr>
          <p:nvPr/>
        </p:nvPicPr>
        <p:blipFill>
          <a:blip r:embed="rId6" cstate="print"/>
          <a:srcRect/>
          <a:stretch>
            <a:fillRect/>
          </a:stretch>
        </p:blipFill>
        <p:spPr bwMode="auto">
          <a:xfrm>
            <a:off x="7304958" y="245577"/>
            <a:ext cx="1469308" cy="1888023"/>
          </a:xfrm>
          <a:prstGeom prst="rect">
            <a:avLst/>
          </a:prstGeom>
          <a:ln>
            <a:noFill/>
          </a:ln>
          <a:effectLst>
            <a:softEdge rad="112500"/>
          </a:effectLst>
        </p:spPr>
      </p:pic>
      <p:pic>
        <p:nvPicPr>
          <p:cNvPr id="20490" name="Picture 10" descr="http://www.zuguide.com/image/Jodie-Foster-Taxi-Driver.5.jpg"/>
          <p:cNvPicPr>
            <a:picLocks noChangeAspect="1" noChangeArrowheads="1"/>
          </p:cNvPicPr>
          <p:nvPr/>
        </p:nvPicPr>
        <p:blipFill>
          <a:blip r:embed="rId7" cstate="print">
            <a:extLst>
              <a:ext uri="{28A0092B-C50C-407E-A947-70E740481C1C}">
                <a14:useLocalDpi xmlns:a14="http://schemas.microsoft.com/office/drawing/2010/main" val="0"/>
              </a:ext>
            </a:extLst>
          </a:blip>
          <a:srcRect r="27550"/>
          <a:stretch>
            <a:fillRect/>
          </a:stretch>
        </p:blipFill>
        <p:spPr bwMode="auto">
          <a:xfrm>
            <a:off x="444500" y="333375"/>
            <a:ext cx="15113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2" descr="http://rawhidedown.com/wordpress/wp-content/themes/RawhideDown/Images/Timeline/Photos/PhotocopyOfJodieFosterLetter-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200" y="1706563"/>
            <a:ext cx="290830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7099300" y="2057400"/>
            <a:ext cx="1879600" cy="800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r>
              <a:rPr lang="en-US" sz="1800" b="1" u="sng">
                <a:solidFill>
                  <a:srgbClr val="FF0000"/>
                </a:solidFill>
                <a:latin typeface="Calibri" pitchFamily="34" charset="0"/>
              </a:rPr>
              <a:t>Ronald Reagan</a:t>
            </a:r>
            <a:r>
              <a:rPr lang="en-US" sz="1800" b="1">
                <a:solidFill>
                  <a:srgbClr val="FF0000"/>
                </a:solidFill>
                <a:latin typeface="Calibri" pitchFamily="34" charset="0"/>
              </a:rPr>
              <a:t> </a:t>
            </a:r>
            <a:r>
              <a:rPr lang="en-US" sz="1200" b="1">
                <a:solidFill>
                  <a:srgbClr val="FF0000"/>
                </a:solidFill>
                <a:latin typeface="Calibri" pitchFamily="34" charset="0"/>
              </a:rPr>
              <a:t>#40</a:t>
            </a:r>
          </a:p>
          <a:p>
            <a:pPr algn="ctr" eaLnBrk="1" hangingPunct="1"/>
            <a:r>
              <a:rPr lang="en-US" sz="1400" b="1">
                <a:solidFill>
                  <a:srgbClr val="FF0000"/>
                </a:solidFill>
                <a:latin typeface="Calibri" pitchFamily="34" charset="0"/>
              </a:rPr>
              <a:t>March 30, 1981</a:t>
            </a:r>
            <a:r>
              <a:rPr lang="en-US" sz="1400" b="1" u="sng">
                <a:hlinkClick r:id="rId9"/>
              </a:rPr>
              <a:t> </a:t>
            </a:r>
          </a:p>
          <a:p>
            <a:pPr algn="ctr" eaLnBrk="1" hangingPunct="1"/>
            <a:endParaRPr lang="en-US" sz="1400" b="1">
              <a:solidFill>
                <a:srgbClr val="FF0000"/>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8448"/>
                                        </p:tgtEl>
                                        <p:attrNameLst>
                                          <p:attrName>style.visibility</p:attrName>
                                        </p:attrNameLst>
                                      </p:cBhvr>
                                      <p:to>
                                        <p:strVal val="visible"/>
                                      </p:to>
                                    </p:set>
                                    <p:animEffect transition="in" filter="fade">
                                      <p:cBhvr>
                                        <p:cTn id="7" dur="3000"/>
                                        <p:tgtEl>
                                          <p:spTgt spid="18448"/>
                                        </p:tgtEl>
                                      </p:cBhvr>
                                    </p:animEffect>
                                  </p:childTnLst>
                                </p:cTn>
                              </p:par>
                            </p:childTnLst>
                          </p:cTn>
                        </p:par>
                        <p:par>
                          <p:cTn id="8" fill="hold" nodeType="afterGroup">
                            <p:stCondLst>
                              <p:cond delay="3000"/>
                            </p:stCondLst>
                            <p:childTnLst>
                              <p:par>
                                <p:cTn id="9" presetID="1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3000"/>
                                        <p:tgtEl>
                                          <p:spTgt spid="11">
                                            <p:txEl>
                                              <p:pRg st="0" end="0"/>
                                            </p:txEl>
                                          </p:spTgt>
                                        </p:tgtEl>
                                      </p:cBhvr>
                                    </p:animEffect>
                                  </p:childTnLst>
                                </p:cTn>
                              </p:par>
                            </p:childTnLst>
                          </p:cTn>
                        </p:par>
                        <p:par>
                          <p:cTn id="12" fill="hold" nodeType="afterGroup">
                            <p:stCondLst>
                              <p:cond delay="6000"/>
                            </p:stCondLst>
                            <p:childTnLst>
                              <p:par>
                                <p:cTn id="13" presetID="10" presetClass="entr" presetSubtype="0" fill="hold"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3000"/>
                                        <p:tgtEl>
                                          <p:spTgt spid="1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2000"/>
                                        <p:tgtEl>
                                          <p:spTgt spid="21">
                                            <p:txEl>
                                              <p:pRg st="0" end="0"/>
                                            </p:txEl>
                                          </p:spTgt>
                                        </p:tgtEl>
                                      </p:cBhvr>
                                    </p:animEffect>
                                  </p:childTnLst>
                                </p:cTn>
                              </p:par>
                            </p:childTnLst>
                          </p:cTn>
                        </p:par>
                        <p:par>
                          <p:cTn id="21" fill="hold" nodeType="afterGroup">
                            <p:stCondLst>
                              <p:cond delay="2000"/>
                            </p:stCondLst>
                            <p:childTnLst>
                              <p:par>
                                <p:cTn id="22" presetID="10" presetClass="entr" presetSubtype="0" fill="hold" nodeType="afterEffect">
                                  <p:stCondLst>
                                    <p:cond delay="0"/>
                                  </p:stCondLst>
                                  <p:childTnLst>
                                    <p:set>
                                      <p:cBhvr>
                                        <p:cTn id="23" dur="1" fill="hold">
                                          <p:stCondLst>
                                            <p:cond delay="0"/>
                                          </p:stCondLst>
                                        </p:cTn>
                                        <p:tgtEl>
                                          <p:spTgt spid="20490"/>
                                        </p:tgtEl>
                                        <p:attrNameLst>
                                          <p:attrName>style.visibility</p:attrName>
                                        </p:attrNameLst>
                                      </p:cBhvr>
                                      <p:to>
                                        <p:strVal val="visible"/>
                                      </p:to>
                                    </p:set>
                                    <p:animEffect transition="in" filter="fade">
                                      <p:cBhvr>
                                        <p:cTn id="24" dur="3000"/>
                                        <p:tgtEl>
                                          <p:spTgt spid="20490"/>
                                        </p:tgtEl>
                                      </p:cBhvr>
                                    </p:animEffect>
                                  </p:childTnLst>
                                </p:cTn>
                              </p:par>
                              <p:par>
                                <p:cTn id="25" presetID="10" presetClass="entr" presetSubtype="0" fill="hold" nodeType="withEffect">
                                  <p:stCondLst>
                                    <p:cond delay="0"/>
                                  </p:stCondLst>
                                  <p:childTnLst>
                                    <p:set>
                                      <p:cBhvr>
                                        <p:cTn id="26" dur="1" fill="hold">
                                          <p:stCondLst>
                                            <p:cond delay="0"/>
                                          </p:stCondLst>
                                        </p:cTn>
                                        <p:tgtEl>
                                          <p:spTgt spid="20492"/>
                                        </p:tgtEl>
                                        <p:attrNameLst>
                                          <p:attrName>style.visibility</p:attrName>
                                        </p:attrNameLst>
                                      </p:cBhvr>
                                      <p:to>
                                        <p:strVal val="visible"/>
                                      </p:to>
                                    </p:set>
                                    <p:animEffect transition="in" filter="fade">
                                      <p:cBhvr>
                                        <p:cTn id="27" dur="2000"/>
                                        <p:tgtEl>
                                          <p:spTgt spid="2049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0486"/>
                                        </p:tgtEl>
                                        <p:attrNameLst>
                                          <p:attrName>style.visibility</p:attrName>
                                        </p:attrNameLst>
                                      </p:cBhvr>
                                      <p:to>
                                        <p:strVal val="visible"/>
                                      </p:to>
                                    </p:set>
                                    <p:animEffect transition="in" filter="fade">
                                      <p:cBhvr>
                                        <p:cTn id="32" dur="2000"/>
                                        <p:tgtEl>
                                          <p:spTgt spid="20486"/>
                                        </p:tgtEl>
                                      </p:cBhvr>
                                    </p:animEffect>
                                  </p:childTnLst>
                                </p:cTn>
                              </p:par>
                            </p:childTnLst>
                          </p:cTn>
                        </p:par>
                        <p:par>
                          <p:cTn id="33" fill="hold" nodeType="afterGroup">
                            <p:stCondLst>
                              <p:cond delay="2000"/>
                            </p:stCondLst>
                            <p:childTnLst>
                              <p:par>
                                <p:cTn id="34" presetID="10" presetClass="entr" presetSubtype="0" fill="hold" nodeType="afterEffect">
                                  <p:stCondLst>
                                    <p:cond delay="0"/>
                                  </p:stCondLst>
                                  <p:childTnLst>
                                    <p:set>
                                      <p:cBhvr>
                                        <p:cTn id="35" dur="1" fill="hold">
                                          <p:stCondLst>
                                            <p:cond delay="0"/>
                                          </p:stCondLst>
                                        </p:cTn>
                                        <p:tgtEl>
                                          <p:spTgt spid="21">
                                            <p:txEl>
                                              <p:pRg st="1" end="1"/>
                                            </p:txEl>
                                          </p:spTgt>
                                        </p:tgtEl>
                                        <p:attrNameLst>
                                          <p:attrName>style.visibility</p:attrName>
                                        </p:attrNameLst>
                                      </p:cBhvr>
                                      <p:to>
                                        <p:strVal val="visible"/>
                                      </p:to>
                                    </p:set>
                                    <p:animEffect transition="in" filter="fade">
                                      <p:cBhvr>
                                        <p:cTn id="36" dur="2000"/>
                                        <p:tgtEl>
                                          <p:spTgt spid="21">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0487"/>
                                        </p:tgtEl>
                                        <p:attrNameLst>
                                          <p:attrName>style.visibility</p:attrName>
                                        </p:attrNameLst>
                                      </p:cBhvr>
                                      <p:to>
                                        <p:strVal val="visible"/>
                                      </p:to>
                                    </p:set>
                                    <p:animEffect transition="in" filter="fade">
                                      <p:cBhvr>
                                        <p:cTn id="41" dur="2000"/>
                                        <p:tgtEl>
                                          <p:spTgt spid="20487"/>
                                        </p:tgtEl>
                                      </p:cBhvr>
                                    </p:animEffect>
                                  </p:childTnLst>
                                </p:cTn>
                              </p:par>
                            </p:childTnLst>
                          </p:cTn>
                        </p:par>
                        <p:par>
                          <p:cTn id="42" fill="hold" nodeType="afterGroup">
                            <p:stCondLst>
                              <p:cond delay="2000"/>
                            </p:stCondLst>
                            <p:childTnLst>
                              <p:par>
                                <p:cTn id="43" presetID="10" presetClass="entr" presetSubtype="0" fill="hold" nodeType="afterEffect">
                                  <p:stCondLst>
                                    <p:cond delay="0"/>
                                  </p:stCondLst>
                                  <p:childTnLst>
                                    <p:set>
                                      <p:cBhvr>
                                        <p:cTn id="44" dur="1" fill="hold">
                                          <p:stCondLst>
                                            <p:cond delay="0"/>
                                          </p:stCondLst>
                                        </p:cTn>
                                        <p:tgtEl>
                                          <p:spTgt spid="21">
                                            <p:txEl>
                                              <p:pRg st="2" end="2"/>
                                            </p:txEl>
                                          </p:spTgt>
                                        </p:tgtEl>
                                        <p:attrNameLst>
                                          <p:attrName>style.visibility</p:attrName>
                                        </p:attrNameLst>
                                      </p:cBhvr>
                                      <p:to>
                                        <p:strVal val="visible"/>
                                      </p:to>
                                    </p:set>
                                    <p:animEffect transition="in" filter="fade">
                                      <p:cBhvr>
                                        <p:cTn id="45" dur="30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a:spLocks noChangeArrowheads="1"/>
          </p:cNvSpPr>
          <p:nvPr/>
        </p:nvSpPr>
        <p:spPr bwMode="auto">
          <a:xfrm>
            <a:off x="381000" y="228600"/>
            <a:ext cx="4876800" cy="4770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600" b="1" dirty="0">
                <a:solidFill>
                  <a:srgbClr val="FFFF00"/>
                </a:solidFill>
                <a:latin typeface="Calibri" pitchFamily="34" charset="0"/>
              </a:rPr>
              <a:t>1. Vice President of the United States </a:t>
            </a:r>
          </a:p>
          <a:p>
            <a:pPr eaLnBrk="1" hangingPunct="1"/>
            <a:r>
              <a:rPr lang="en-US" sz="1600" b="1" dirty="0">
                <a:solidFill>
                  <a:srgbClr val="FFFF00"/>
                </a:solidFill>
                <a:latin typeface="Calibri" pitchFamily="34" charset="0"/>
              </a:rPr>
              <a:t>2. Speaker of the House </a:t>
            </a:r>
          </a:p>
          <a:p>
            <a:pPr eaLnBrk="1" hangingPunct="1"/>
            <a:r>
              <a:rPr lang="en-US" sz="1600" b="1" dirty="0">
                <a:solidFill>
                  <a:srgbClr val="FFFF00"/>
                </a:solidFill>
                <a:latin typeface="Calibri" pitchFamily="34" charset="0"/>
              </a:rPr>
              <a:t>3. President pro Tempore of the Senate</a:t>
            </a:r>
          </a:p>
          <a:p>
            <a:pPr eaLnBrk="1" hangingPunct="1"/>
            <a:r>
              <a:rPr lang="en-US" sz="1600" b="1" dirty="0">
                <a:solidFill>
                  <a:srgbClr val="FFFF00"/>
                </a:solidFill>
                <a:latin typeface="Calibri" pitchFamily="34" charset="0"/>
              </a:rPr>
              <a:t>4. Secretary of State</a:t>
            </a:r>
          </a:p>
          <a:p>
            <a:pPr eaLnBrk="1" hangingPunct="1"/>
            <a:r>
              <a:rPr lang="en-US" sz="1600" b="1" dirty="0">
                <a:solidFill>
                  <a:srgbClr val="FFFF00"/>
                </a:solidFill>
                <a:latin typeface="Calibri" pitchFamily="34" charset="0"/>
              </a:rPr>
              <a:t>5. Secretary of the Treasury</a:t>
            </a:r>
          </a:p>
          <a:p>
            <a:pPr eaLnBrk="1" hangingPunct="1"/>
            <a:r>
              <a:rPr lang="en-US" sz="1600" b="1" dirty="0">
                <a:solidFill>
                  <a:srgbClr val="FFFF00"/>
                </a:solidFill>
                <a:latin typeface="Calibri" pitchFamily="34" charset="0"/>
              </a:rPr>
              <a:t>6. Secretary of Defense </a:t>
            </a:r>
          </a:p>
          <a:p>
            <a:pPr eaLnBrk="1" hangingPunct="1"/>
            <a:r>
              <a:rPr lang="en-US" sz="1600" b="1" dirty="0">
                <a:solidFill>
                  <a:srgbClr val="FFFF00"/>
                </a:solidFill>
                <a:latin typeface="Calibri" pitchFamily="34" charset="0"/>
              </a:rPr>
              <a:t>7. Attorney General </a:t>
            </a:r>
          </a:p>
          <a:p>
            <a:pPr eaLnBrk="1" hangingPunct="1"/>
            <a:r>
              <a:rPr lang="en-US" sz="1600" b="1" dirty="0">
                <a:solidFill>
                  <a:srgbClr val="FFFF00"/>
                </a:solidFill>
                <a:latin typeface="Calibri" pitchFamily="34" charset="0"/>
              </a:rPr>
              <a:t>8. Secretary of the Interior  </a:t>
            </a:r>
          </a:p>
          <a:p>
            <a:pPr eaLnBrk="1" hangingPunct="1"/>
            <a:r>
              <a:rPr lang="en-US" sz="1600" b="1" dirty="0">
                <a:solidFill>
                  <a:srgbClr val="FFFF00"/>
                </a:solidFill>
                <a:latin typeface="Calibri" pitchFamily="34" charset="0"/>
              </a:rPr>
              <a:t>9. Secretary of Agriculture </a:t>
            </a:r>
          </a:p>
          <a:p>
            <a:pPr eaLnBrk="1" hangingPunct="1"/>
            <a:r>
              <a:rPr lang="en-US" sz="1600" b="1" dirty="0">
                <a:solidFill>
                  <a:srgbClr val="FFFF00"/>
                </a:solidFill>
                <a:latin typeface="Calibri" pitchFamily="34" charset="0"/>
              </a:rPr>
              <a:t>10. Secretary of Commerce </a:t>
            </a:r>
          </a:p>
          <a:p>
            <a:pPr eaLnBrk="1" hangingPunct="1"/>
            <a:r>
              <a:rPr lang="en-US" sz="1600" b="1" dirty="0">
                <a:solidFill>
                  <a:srgbClr val="FFFF00"/>
                </a:solidFill>
                <a:latin typeface="Calibri" pitchFamily="34" charset="0"/>
              </a:rPr>
              <a:t>11. Secretary of Labor </a:t>
            </a:r>
          </a:p>
          <a:p>
            <a:pPr eaLnBrk="1" hangingPunct="1"/>
            <a:r>
              <a:rPr lang="en-US" sz="1600" b="1" dirty="0">
                <a:solidFill>
                  <a:srgbClr val="FFFF00"/>
                </a:solidFill>
                <a:latin typeface="Calibri" pitchFamily="34" charset="0"/>
              </a:rPr>
              <a:t>12. Secretary of Health &amp; Human Services </a:t>
            </a:r>
          </a:p>
          <a:p>
            <a:pPr eaLnBrk="1" hangingPunct="1"/>
            <a:r>
              <a:rPr lang="en-US" sz="1600" b="1" dirty="0">
                <a:solidFill>
                  <a:srgbClr val="FFFF00"/>
                </a:solidFill>
                <a:latin typeface="Calibri" pitchFamily="34" charset="0"/>
              </a:rPr>
              <a:t>13. Secretary of Housing &amp; Urban Development </a:t>
            </a:r>
          </a:p>
          <a:p>
            <a:pPr eaLnBrk="1" hangingPunct="1"/>
            <a:r>
              <a:rPr lang="en-US" sz="1600" b="1" dirty="0">
                <a:solidFill>
                  <a:srgbClr val="FFFF00"/>
                </a:solidFill>
                <a:latin typeface="Calibri" pitchFamily="34" charset="0"/>
              </a:rPr>
              <a:t>14. Secretary of Transportation </a:t>
            </a:r>
          </a:p>
          <a:p>
            <a:pPr eaLnBrk="1" hangingPunct="1"/>
            <a:r>
              <a:rPr lang="en-US" sz="1600" b="1" dirty="0">
                <a:solidFill>
                  <a:srgbClr val="FFFF00"/>
                </a:solidFill>
                <a:latin typeface="Calibri" pitchFamily="34" charset="0"/>
              </a:rPr>
              <a:t>15. Secretary of Energy </a:t>
            </a:r>
          </a:p>
          <a:p>
            <a:pPr eaLnBrk="1" hangingPunct="1"/>
            <a:r>
              <a:rPr lang="en-US" sz="1600" b="1" dirty="0">
                <a:solidFill>
                  <a:srgbClr val="FFFF00"/>
                </a:solidFill>
                <a:latin typeface="Calibri" pitchFamily="34" charset="0"/>
              </a:rPr>
              <a:t>16. Secretary of Education</a:t>
            </a:r>
          </a:p>
          <a:p>
            <a:pPr eaLnBrk="1" hangingPunct="1"/>
            <a:r>
              <a:rPr lang="en-US" sz="1600" b="1" dirty="0">
                <a:solidFill>
                  <a:srgbClr val="FFFF00"/>
                </a:solidFill>
                <a:latin typeface="Calibri" pitchFamily="34" charset="0"/>
              </a:rPr>
              <a:t>17. Secretary of Veterans' </a:t>
            </a:r>
            <a:r>
              <a:rPr lang="en-US" sz="1600" b="1" dirty="0" smtClean="0">
                <a:solidFill>
                  <a:srgbClr val="FFFF00"/>
                </a:solidFill>
                <a:latin typeface="Calibri" pitchFamily="34" charset="0"/>
              </a:rPr>
              <a:t>Affairs</a:t>
            </a:r>
          </a:p>
          <a:p>
            <a:pPr eaLnBrk="1" hangingPunct="1"/>
            <a:r>
              <a:rPr lang="en-US" sz="1600" b="1" dirty="0" smtClean="0">
                <a:solidFill>
                  <a:srgbClr val="FFFF00"/>
                </a:solidFill>
                <a:latin typeface="Calibri" pitchFamily="34" charset="0"/>
              </a:rPr>
              <a:t>And then finally, </a:t>
            </a:r>
          </a:p>
          <a:p>
            <a:pPr eaLnBrk="1" hangingPunct="1"/>
            <a:endParaRPr lang="en-US" sz="1600" b="1" dirty="0">
              <a:solidFill>
                <a:srgbClr val="FFFF00"/>
              </a:solidFill>
              <a:latin typeface="Calibri" pitchFamily="34" charset="0"/>
            </a:endParaRPr>
          </a:p>
        </p:txBody>
      </p:sp>
      <p:pic>
        <p:nvPicPr>
          <p:cNvPr id="46097" name="Picture 68" descr="presidential-seal.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3048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a:spLocks noChangeArrowheads="1"/>
          </p:cNvSpPr>
          <p:nvPr/>
        </p:nvSpPr>
        <p:spPr bwMode="auto">
          <a:xfrm>
            <a:off x="4648200" y="685800"/>
            <a:ext cx="1752600"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2000" b="1">
                <a:solidFill>
                  <a:srgbClr val="FF0000"/>
                </a:solidFill>
                <a:latin typeface="Calibri" pitchFamily="34" charset="0"/>
              </a:rPr>
              <a:t>Presidential Succession</a:t>
            </a:r>
          </a:p>
        </p:txBody>
      </p:sp>
      <p:sp>
        <p:nvSpPr>
          <p:cNvPr id="13" name="TextBox 12"/>
          <p:cNvSpPr txBox="1">
            <a:spLocks noChangeArrowheads="1"/>
          </p:cNvSpPr>
          <p:nvPr/>
        </p:nvSpPr>
        <p:spPr bwMode="auto">
          <a:xfrm>
            <a:off x="4495800" y="1981200"/>
            <a:ext cx="419100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800" b="1">
                <a:solidFill>
                  <a:srgbClr val="FF0000"/>
                </a:solidFill>
                <a:latin typeface="Calibri" pitchFamily="34" charset="0"/>
              </a:rPr>
              <a:t>If something happens to the President that makes it impossible for him to do his job, this is the order in which his successor is chosen. </a:t>
            </a:r>
          </a:p>
        </p:txBody>
      </p:sp>
      <p:sp>
        <p:nvSpPr>
          <p:cNvPr id="7174" name="Text Box 6"/>
          <p:cNvSpPr txBox="1">
            <a:spLocks noChangeArrowheads="1"/>
          </p:cNvSpPr>
          <p:nvPr/>
        </p:nvSpPr>
        <p:spPr bwMode="auto">
          <a:xfrm>
            <a:off x="1981200" y="4419600"/>
            <a:ext cx="4724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600" b="1" dirty="0">
                <a:solidFill>
                  <a:srgbClr val="FF0000"/>
                </a:solidFill>
                <a:latin typeface="Calibri" pitchFamily="34" charset="0"/>
              </a:rPr>
              <a:t>18. </a:t>
            </a:r>
            <a:r>
              <a:rPr lang="en-US" sz="1600" b="1" dirty="0" smtClean="0">
                <a:solidFill>
                  <a:srgbClr val="FF0000"/>
                </a:solidFill>
                <a:latin typeface="Calibri" pitchFamily="34" charset="0"/>
              </a:rPr>
              <a:t>A Swope </a:t>
            </a:r>
            <a:r>
              <a:rPr lang="en-US" sz="1600" b="1" dirty="0">
                <a:solidFill>
                  <a:srgbClr val="FF0000"/>
                </a:solidFill>
                <a:latin typeface="Calibri" pitchFamily="34" charset="0"/>
              </a:rPr>
              <a:t>Middle School Social Studies Teacher</a:t>
            </a:r>
            <a:endParaRPr lang="en-US" sz="1600" dirty="0">
              <a:latin typeface="Calibri" pitchFamily="34" charset="0"/>
            </a:endParaRPr>
          </a:p>
        </p:txBody>
      </p:sp>
      <p:pic>
        <p:nvPicPr>
          <p:cNvPr id="7175" name="j021594.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5" cstate="print">
            <a:extLst>
              <a:ext uri="{28A0092B-C50C-407E-A947-70E740481C1C}">
                <a14:useLocalDpi xmlns:a14="http://schemas.microsoft.com/office/drawing/2010/main" val="0"/>
              </a:ext>
            </a:extLst>
          </a:blip>
          <a:srcRect/>
          <a:stretch>
            <a:fillRect/>
          </a:stretch>
        </p:blipFill>
        <p:spPr bwMode="auto">
          <a:xfrm>
            <a:off x="8153400" y="5791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6FF4BFB-D2B6-4FA5-A98D-8BF2AECE2826}" type="slidenum">
              <a:rPr lang="en-US" smtClean="0">
                <a:solidFill>
                  <a:srgbClr val="FFFF00"/>
                </a:solidFill>
              </a:rPr>
              <a:pPr>
                <a:defRPr/>
              </a:pPr>
              <a:t>42</a:t>
            </a:fld>
            <a:endParaRPr lang="en-US"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46097"/>
                                        </p:tgtEl>
                                        <p:attrNameLst>
                                          <p:attrName>style.visibility</p:attrName>
                                        </p:attrNameLst>
                                      </p:cBhvr>
                                      <p:to>
                                        <p:strVal val="visible"/>
                                      </p:to>
                                    </p:set>
                                    <p:animEffect transition="in" filter="fade">
                                      <p:cBhvr>
                                        <p:cTn id="11" dur="2000"/>
                                        <p:tgtEl>
                                          <p:spTgt spid="4609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Effect transition="in" filter="fade">
                                      <p:cBhvr>
                                        <p:cTn id="19" dur="2000"/>
                                        <p:tgtEl>
                                          <p:spTgt spid="30">
                                            <p:txEl>
                                              <p:pRg st="0" end="0"/>
                                            </p:txEl>
                                          </p:spTgt>
                                        </p:tgtEl>
                                      </p:cBhvr>
                                    </p:animEffect>
                                  </p:childTnLst>
                                </p:cTn>
                              </p:par>
                            </p:childTnLst>
                          </p:cTn>
                        </p:par>
                      </p:childTnLst>
                    </p:cTn>
                  </p:par>
                  <p:par>
                    <p:cTn id="20" fill="hold">
                      <p:stCondLst>
                        <p:cond delay="indefinite"/>
                      </p:stCondLst>
                      <p:childTnLst>
                        <p:par>
                          <p:cTn id="21" fill="hold" nodeType="after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30">
                                            <p:txEl>
                                              <p:pRg st="1" end="1"/>
                                            </p:txEl>
                                          </p:spTgt>
                                        </p:tgtEl>
                                        <p:attrNameLst>
                                          <p:attrName>style.visibility</p:attrName>
                                        </p:attrNameLst>
                                      </p:cBhvr>
                                      <p:to>
                                        <p:strVal val="visible"/>
                                      </p:to>
                                    </p:set>
                                    <p:animEffect transition="in" filter="fade">
                                      <p:cBhvr>
                                        <p:cTn id="24" dur="1000"/>
                                        <p:tgtEl>
                                          <p:spTgt spid="30">
                                            <p:txEl>
                                              <p:pRg st="1" end="1"/>
                                            </p:txEl>
                                          </p:spTgt>
                                        </p:tgtEl>
                                      </p:cBhvr>
                                    </p:animEffect>
                                  </p:childTnLst>
                                </p:cTn>
                              </p:par>
                            </p:childTnLst>
                          </p:cTn>
                        </p:par>
                      </p:childTnLst>
                    </p:cTn>
                  </p:par>
                  <p:par>
                    <p:cTn id="25" fill="hold">
                      <p:stCondLst>
                        <p:cond delay="indefinite"/>
                      </p:stCondLst>
                      <p:childTnLst>
                        <p:par>
                          <p:cTn id="26" fill="hold" nodeType="after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30">
                                            <p:txEl>
                                              <p:pRg st="2" end="2"/>
                                            </p:txEl>
                                          </p:spTgt>
                                        </p:tgtEl>
                                        <p:attrNameLst>
                                          <p:attrName>style.visibility</p:attrName>
                                        </p:attrNameLst>
                                      </p:cBhvr>
                                      <p:to>
                                        <p:strVal val="visible"/>
                                      </p:to>
                                    </p:set>
                                    <p:animEffect transition="in" filter="fade">
                                      <p:cBhvr>
                                        <p:cTn id="29" dur="1000"/>
                                        <p:tgtEl>
                                          <p:spTgt spid="30">
                                            <p:txEl>
                                              <p:pRg st="2" end="2"/>
                                            </p:txEl>
                                          </p:spTgt>
                                        </p:tgtEl>
                                      </p:cBhvr>
                                    </p:animEffect>
                                  </p:childTnLst>
                                </p:cTn>
                              </p:par>
                            </p:childTnLst>
                          </p:cTn>
                        </p:par>
                      </p:childTnLst>
                    </p:cTn>
                  </p:par>
                  <p:par>
                    <p:cTn id="30" fill="hold">
                      <p:stCondLst>
                        <p:cond delay="indefinite"/>
                      </p:stCondLst>
                      <p:childTnLst>
                        <p:par>
                          <p:cTn id="31" fill="hold" nodeType="after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30">
                                            <p:txEl>
                                              <p:pRg st="3" end="3"/>
                                            </p:txEl>
                                          </p:spTgt>
                                        </p:tgtEl>
                                        <p:attrNameLst>
                                          <p:attrName>style.visibility</p:attrName>
                                        </p:attrNameLst>
                                      </p:cBhvr>
                                      <p:to>
                                        <p:strVal val="visible"/>
                                      </p:to>
                                    </p:set>
                                    <p:animEffect transition="in" filter="fade">
                                      <p:cBhvr>
                                        <p:cTn id="34" dur="1000"/>
                                        <p:tgtEl>
                                          <p:spTgt spid="30">
                                            <p:txEl>
                                              <p:pRg st="3" end="3"/>
                                            </p:txEl>
                                          </p:spTgt>
                                        </p:tgtEl>
                                      </p:cBhvr>
                                    </p:animEffect>
                                  </p:childTnLst>
                                </p:cTn>
                              </p:par>
                            </p:childTnLst>
                          </p:cTn>
                        </p:par>
                      </p:childTnLst>
                    </p:cTn>
                  </p:par>
                  <p:par>
                    <p:cTn id="35" fill="hold">
                      <p:stCondLst>
                        <p:cond delay="indefinite"/>
                      </p:stCondLst>
                      <p:childTnLst>
                        <p:par>
                          <p:cTn id="36" fill="hold" nodeType="after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30">
                                            <p:txEl>
                                              <p:pRg st="4" end="4"/>
                                            </p:txEl>
                                          </p:spTgt>
                                        </p:tgtEl>
                                        <p:attrNameLst>
                                          <p:attrName>style.visibility</p:attrName>
                                        </p:attrNameLst>
                                      </p:cBhvr>
                                      <p:to>
                                        <p:strVal val="visible"/>
                                      </p:to>
                                    </p:set>
                                    <p:animEffect transition="in" filter="fade">
                                      <p:cBhvr>
                                        <p:cTn id="39" dur="1000"/>
                                        <p:tgtEl>
                                          <p:spTgt spid="30">
                                            <p:txEl>
                                              <p:pRg st="4" end="4"/>
                                            </p:txEl>
                                          </p:spTgt>
                                        </p:tgtEl>
                                      </p:cBhvr>
                                    </p:animEffect>
                                  </p:childTnLst>
                                </p:cTn>
                              </p:par>
                            </p:childTnLst>
                          </p:cTn>
                        </p:par>
                      </p:childTnLst>
                    </p:cTn>
                  </p:par>
                  <p:par>
                    <p:cTn id="40" fill="hold">
                      <p:stCondLst>
                        <p:cond delay="indefinite"/>
                      </p:stCondLst>
                      <p:childTnLst>
                        <p:par>
                          <p:cTn id="41" fill="hold" nodeType="after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30">
                                            <p:txEl>
                                              <p:pRg st="5" end="5"/>
                                            </p:txEl>
                                          </p:spTgt>
                                        </p:tgtEl>
                                        <p:attrNameLst>
                                          <p:attrName>style.visibility</p:attrName>
                                        </p:attrNameLst>
                                      </p:cBhvr>
                                      <p:to>
                                        <p:strVal val="visible"/>
                                      </p:to>
                                    </p:set>
                                    <p:animEffect transition="in" filter="fade">
                                      <p:cBhvr>
                                        <p:cTn id="44" dur="1000"/>
                                        <p:tgtEl>
                                          <p:spTgt spid="30">
                                            <p:txEl>
                                              <p:pRg st="5" end="5"/>
                                            </p:txEl>
                                          </p:spTgt>
                                        </p:tgtEl>
                                      </p:cBhvr>
                                    </p:animEffect>
                                  </p:childTnLst>
                                </p:cTn>
                              </p:par>
                            </p:childTnLst>
                          </p:cTn>
                        </p:par>
                      </p:childTnLst>
                    </p:cTn>
                  </p:par>
                  <p:par>
                    <p:cTn id="45" fill="hold">
                      <p:stCondLst>
                        <p:cond delay="indefinite"/>
                      </p:stCondLst>
                      <p:childTnLst>
                        <p:par>
                          <p:cTn id="46" fill="hold" nodeType="after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30">
                                            <p:txEl>
                                              <p:pRg st="6" end="6"/>
                                            </p:txEl>
                                          </p:spTgt>
                                        </p:tgtEl>
                                        <p:attrNameLst>
                                          <p:attrName>style.visibility</p:attrName>
                                        </p:attrNameLst>
                                      </p:cBhvr>
                                      <p:to>
                                        <p:strVal val="visible"/>
                                      </p:to>
                                    </p:set>
                                    <p:animEffect transition="in" filter="fade">
                                      <p:cBhvr>
                                        <p:cTn id="49" dur="1000"/>
                                        <p:tgtEl>
                                          <p:spTgt spid="30">
                                            <p:txEl>
                                              <p:pRg st="6" end="6"/>
                                            </p:txEl>
                                          </p:spTgt>
                                        </p:tgtEl>
                                      </p:cBhvr>
                                    </p:animEffect>
                                  </p:childTnLst>
                                </p:cTn>
                              </p:par>
                            </p:childTnLst>
                          </p:cTn>
                        </p:par>
                      </p:childTnLst>
                    </p:cTn>
                  </p:par>
                  <p:par>
                    <p:cTn id="50" fill="hold">
                      <p:stCondLst>
                        <p:cond delay="indefinite"/>
                      </p:stCondLst>
                      <p:childTnLst>
                        <p:par>
                          <p:cTn id="51" fill="hold" nodeType="after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30">
                                            <p:txEl>
                                              <p:pRg st="7" end="7"/>
                                            </p:txEl>
                                          </p:spTgt>
                                        </p:tgtEl>
                                        <p:attrNameLst>
                                          <p:attrName>style.visibility</p:attrName>
                                        </p:attrNameLst>
                                      </p:cBhvr>
                                      <p:to>
                                        <p:strVal val="visible"/>
                                      </p:to>
                                    </p:set>
                                    <p:animEffect transition="in" filter="fade">
                                      <p:cBhvr>
                                        <p:cTn id="54" dur="1000"/>
                                        <p:tgtEl>
                                          <p:spTgt spid="30">
                                            <p:txEl>
                                              <p:pRg st="7" end="7"/>
                                            </p:txEl>
                                          </p:spTgt>
                                        </p:tgtEl>
                                      </p:cBhvr>
                                    </p:animEffect>
                                  </p:childTnLst>
                                </p:cTn>
                              </p:par>
                            </p:childTnLst>
                          </p:cTn>
                        </p:par>
                      </p:childTnLst>
                    </p:cTn>
                  </p:par>
                  <p:par>
                    <p:cTn id="55" fill="hold">
                      <p:stCondLst>
                        <p:cond delay="indefinite"/>
                      </p:stCondLst>
                      <p:childTnLst>
                        <p:par>
                          <p:cTn id="56" fill="hold" nodeType="after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30">
                                            <p:txEl>
                                              <p:pRg st="8" end="8"/>
                                            </p:txEl>
                                          </p:spTgt>
                                        </p:tgtEl>
                                        <p:attrNameLst>
                                          <p:attrName>style.visibility</p:attrName>
                                        </p:attrNameLst>
                                      </p:cBhvr>
                                      <p:to>
                                        <p:strVal val="visible"/>
                                      </p:to>
                                    </p:set>
                                    <p:animEffect transition="in" filter="fade">
                                      <p:cBhvr>
                                        <p:cTn id="59" dur="1000"/>
                                        <p:tgtEl>
                                          <p:spTgt spid="30">
                                            <p:txEl>
                                              <p:pRg st="8" end="8"/>
                                            </p:txEl>
                                          </p:spTgt>
                                        </p:tgtEl>
                                      </p:cBhvr>
                                    </p:animEffect>
                                  </p:childTnLst>
                                </p:cTn>
                              </p:par>
                            </p:childTnLst>
                          </p:cTn>
                        </p:par>
                      </p:childTnLst>
                    </p:cTn>
                  </p:par>
                  <p:par>
                    <p:cTn id="60" fill="hold">
                      <p:stCondLst>
                        <p:cond delay="indefinite"/>
                      </p:stCondLst>
                      <p:childTnLst>
                        <p:par>
                          <p:cTn id="61" fill="hold" nodeType="after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30">
                                            <p:txEl>
                                              <p:pRg st="9" end="9"/>
                                            </p:txEl>
                                          </p:spTgt>
                                        </p:tgtEl>
                                        <p:attrNameLst>
                                          <p:attrName>style.visibility</p:attrName>
                                        </p:attrNameLst>
                                      </p:cBhvr>
                                      <p:to>
                                        <p:strVal val="visible"/>
                                      </p:to>
                                    </p:set>
                                    <p:animEffect transition="in" filter="fade">
                                      <p:cBhvr>
                                        <p:cTn id="64" dur="1000"/>
                                        <p:tgtEl>
                                          <p:spTgt spid="30">
                                            <p:txEl>
                                              <p:pRg st="9" end="9"/>
                                            </p:txEl>
                                          </p:spTgt>
                                        </p:tgtEl>
                                      </p:cBhvr>
                                    </p:animEffect>
                                  </p:childTnLst>
                                </p:cTn>
                              </p:par>
                            </p:childTnLst>
                          </p:cTn>
                        </p:par>
                      </p:childTnLst>
                    </p:cTn>
                  </p:par>
                  <p:par>
                    <p:cTn id="65" fill="hold">
                      <p:stCondLst>
                        <p:cond delay="indefinite"/>
                      </p:stCondLst>
                      <p:childTnLst>
                        <p:par>
                          <p:cTn id="66" fill="hold" nodeType="afterGroup">
                            <p:stCondLst>
                              <p:cond delay="0"/>
                            </p:stCondLst>
                            <p:childTnLst>
                              <p:par>
                                <p:cTn id="67" presetID="10" presetClass="entr" presetSubtype="0" fill="hold" nodeType="clickEffect">
                                  <p:stCondLst>
                                    <p:cond delay="0"/>
                                  </p:stCondLst>
                                  <p:childTnLst>
                                    <p:set>
                                      <p:cBhvr>
                                        <p:cTn id="68" dur="1" fill="hold">
                                          <p:stCondLst>
                                            <p:cond delay="0"/>
                                          </p:stCondLst>
                                        </p:cTn>
                                        <p:tgtEl>
                                          <p:spTgt spid="30">
                                            <p:txEl>
                                              <p:pRg st="10" end="10"/>
                                            </p:txEl>
                                          </p:spTgt>
                                        </p:tgtEl>
                                        <p:attrNameLst>
                                          <p:attrName>style.visibility</p:attrName>
                                        </p:attrNameLst>
                                      </p:cBhvr>
                                      <p:to>
                                        <p:strVal val="visible"/>
                                      </p:to>
                                    </p:set>
                                    <p:animEffect transition="in" filter="fade">
                                      <p:cBhvr>
                                        <p:cTn id="69" dur="1000"/>
                                        <p:tgtEl>
                                          <p:spTgt spid="30">
                                            <p:txEl>
                                              <p:pRg st="10" end="10"/>
                                            </p:txEl>
                                          </p:spTgt>
                                        </p:tgtEl>
                                      </p:cBhvr>
                                    </p:animEffect>
                                  </p:childTnLst>
                                </p:cTn>
                              </p:par>
                            </p:childTnLst>
                          </p:cTn>
                        </p:par>
                      </p:childTnLst>
                    </p:cTn>
                  </p:par>
                  <p:par>
                    <p:cTn id="70" fill="hold">
                      <p:stCondLst>
                        <p:cond delay="indefinite"/>
                      </p:stCondLst>
                      <p:childTnLst>
                        <p:par>
                          <p:cTn id="71" fill="hold" nodeType="afterGroup">
                            <p:stCondLst>
                              <p:cond delay="0"/>
                            </p:stCondLst>
                            <p:childTnLst>
                              <p:par>
                                <p:cTn id="72" presetID="10" presetClass="entr" presetSubtype="0" fill="hold" nodeType="clickEffect">
                                  <p:stCondLst>
                                    <p:cond delay="0"/>
                                  </p:stCondLst>
                                  <p:childTnLst>
                                    <p:set>
                                      <p:cBhvr>
                                        <p:cTn id="73" dur="1" fill="hold">
                                          <p:stCondLst>
                                            <p:cond delay="0"/>
                                          </p:stCondLst>
                                        </p:cTn>
                                        <p:tgtEl>
                                          <p:spTgt spid="30">
                                            <p:txEl>
                                              <p:pRg st="11" end="11"/>
                                            </p:txEl>
                                          </p:spTgt>
                                        </p:tgtEl>
                                        <p:attrNameLst>
                                          <p:attrName>style.visibility</p:attrName>
                                        </p:attrNameLst>
                                      </p:cBhvr>
                                      <p:to>
                                        <p:strVal val="visible"/>
                                      </p:to>
                                    </p:set>
                                    <p:animEffect transition="in" filter="fade">
                                      <p:cBhvr>
                                        <p:cTn id="74" dur="1000"/>
                                        <p:tgtEl>
                                          <p:spTgt spid="30">
                                            <p:txEl>
                                              <p:pRg st="11" end="11"/>
                                            </p:txEl>
                                          </p:spTgt>
                                        </p:tgtEl>
                                      </p:cBhvr>
                                    </p:animEffect>
                                  </p:childTnLst>
                                </p:cTn>
                              </p:par>
                            </p:childTnLst>
                          </p:cTn>
                        </p:par>
                      </p:childTnLst>
                    </p:cTn>
                  </p:par>
                  <p:par>
                    <p:cTn id="75" fill="hold">
                      <p:stCondLst>
                        <p:cond delay="indefinite"/>
                      </p:stCondLst>
                      <p:childTnLst>
                        <p:par>
                          <p:cTn id="76" fill="hold" nodeType="after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30">
                                            <p:txEl>
                                              <p:pRg st="12" end="12"/>
                                            </p:txEl>
                                          </p:spTgt>
                                        </p:tgtEl>
                                        <p:attrNameLst>
                                          <p:attrName>style.visibility</p:attrName>
                                        </p:attrNameLst>
                                      </p:cBhvr>
                                      <p:to>
                                        <p:strVal val="visible"/>
                                      </p:to>
                                    </p:set>
                                    <p:animEffect transition="in" filter="fade">
                                      <p:cBhvr>
                                        <p:cTn id="79" dur="1000"/>
                                        <p:tgtEl>
                                          <p:spTgt spid="30">
                                            <p:txEl>
                                              <p:pRg st="12" end="12"/>
                                            </p:txEl>
                                          </p:spTgt>
                                        </p:tgtEl>
                                      </p:cBhvr>
                                    </p:animEffect>
                                  </p:childTnLst>
                                </p:cTn>
                              </p:par>
                            </p:childTnLst>
                          </p:cTn>
                        </p:par>
                      </p:childTnLst>
                    </p:cTn>
                  </p:par>
                  <p:par>
                    <p:cTn id="80" fill="hold">
                      <p:stCondLst>
                        <p:cond delay="indefinite"/>
                      </p:stCondLst>
                      <p:childTnLst>
                        <p:par>
                          <p:cTn id="81" fill="hold" nodeType="afterGroup">
                            <p:stCondLst>
                              <p:cond delay="0"/>
                            </p:stCondLst>
                            <p:childTnLst>
                              <p:par>
                                <p:cTn id="82" presetID="10" presetClass="entr" presetSubtype="0" fill="hold" nodeType="clickEffect">
                                  <p:stCondLst>
                                    <p:cond delay="0"/>
                                  </p:stCondLst>
                                  <p:childTnLst>
                                    <p:set>
                                      <p:cBhvr>
                                        <p:cTn id="83" dur="1" fill="hold">
                                          <p:stCondLst>
                                            <p:cond delay="0"/>
                                          </p:stCondLst>
                                        </p:cTn>
                                        <p:tgtEl>
                                          <p:spTgt spid="30">
                                            <p:txEl>
                                              <p:pRg st="13" end="13"/>
                                            </p:txEl>
                                          </p:spTgt>
                                        </p:tgtEl>
                                        <p:attrNameLst>
                                          <p:attrName>style.visibility</p:attrName>
                                        </p:attrNameLst>
                                      </p:cBhvr>
                                      <p:to>
                                        <p:strVal val="visible"/>
                                      </p:to>
                                    </p:set>
                                    <p:animEffect transition="in" filter="fade">
                                      <p:cBhvr>
                                        <p:cTn id="84" dur="1000"/>
                                        <p:tgtEl>
                                          <p:spTgt spid="30">
                                            <p:txEl>
                                              <p:pRg st="13" end="13"/>
                                            </p:txEl>
                                          </p:spTgt>
                                        </p:tgtEl>
                                      </p:cBhvr>
                                    </p:animEffect>
                                  </p:childTnLst>
                                </p:cTn>
                              </p:par>
                            </p:childTnLst>
                          </p:cTn>
                        </p:par>
                      </p:childTnLst>
                    </p:cTn>
                  </p:par>
                  <p:par>
                    <p:cTn id="85" fill="hold">
                      <p:stCondLst>
                        <p:cond delay="indefinite"/>
                      </p:stCondLst>
                      <p:childTnLst>
                        <p:par>
                          <p:cTn id="86" fill="hold" nodeType="afterGroup">
                            <p:stCondLst>
                              <p:cond delay="0"/>
                            </p:stCondLst>
                            <p:childTnLst>
                              <p:par>
                                <p:cTn id="87" presetID="10" presetClass="entr" presetSubtype="0" fill="hold" nodeType="clickEffect">
                                  <p:stCondLst>
                                    <p:cond delay="0"/>
                                  </p:stCondLst>
                                  <p:childTnLst>
                                    <p:set>
                                      <p:cBhvr>
                                        <p:cTn id="88" dur="1" fill="hold">
                                          <p:stCondLst>
                                            <p:cond delay="0"/>
                                          </p:stCondLst>
                                        </p:cTn>
                                        <p:tgtEl>
                                          <p:spTgt spid="30">
                                            <p:txEl>
                                              <p:pRg st="14" end="14"/>
                                            </p:txEl>
                                          </p:spTgt>
                                        </p:tgtEl>
                                        <p:attrNameLst>
                                          <p:attrName>style.visibility</p:attrName>
                                        </p:attrNameLst>
                                      </p:cBhvr>
                                      <p:to>
                                        <p:strVal val="visible"/>
                                      </p:to>
                                    </p:set>
                                    <p:animEffect transition="in" filter="fade">
                                      <p:cBhvr>
                                        <p:cTn id="89" dur="1000"/>
                                        <p:tgtEl>
                                          <p:spTgt spid="30">
                                            <p:txEl>
                                              <p:pRg st="14" end="14"/>
                                            </p:txEl>
                                          </p:spTgt>
                                        </p:tgtEl>
                                      </p:cBhvr>
                                    </p:animEffect>
                                  </p:childTnLst>
                                </p:cTn>
                              </p:par>
                            </p:childTnLst>
                          </p:cTn>
                        </p:par>
                      </p:childTnLst>
                    </p:cTn>
                  </p:par>
                  <p:par>
                    <p:cTn id="90" fill="hold">
                      <p:stCondLst>
                        <p:cond delay="indefinite"/>
                      </p:stCondLst>
                      <p:childTnLst>
                        <p:par>
                          <p:cTn id="91" fill="hold" nodeType="afterGroup">
                            <p:stCondLst>
                              <p:cond delay="0"/>
                            </p:stCondLst>
                            <p:childTnLst>
                              <p:par>
                                <p:cTn id="92" presetID="10" presetClass="entr" presetSubtype="0" fill="hold" nodeType="clickEffect">
                                  <p:stCondLst>
                                    <p:cond delay="0"/>
                                  </p:stCondLst>
                                  <p:childTnLst>
                                    <p:set>
                                      <p:cBhvr>
                                        <p:cTn id="93" dur="1" fill="hold">
                                          <p:stCondLst>
                                            <p:cond delay="0"/>
                                          </p:stCondLst>
                                        </p:cTn>
                                        <p:tgtEl>
                                          <p:spTgt spid="30">
                                            <p:txEl>
                                              <p:pRg st="15" end="15"/>
                                            </p:txEl>
                                          </p:spTgt>
                                        </p:tgtEl>
                                        <p:attrNameLst>
                                          <p:attrName>style.visibility</p:attrName>
                                        </p:attrNameLst>
                                      </p:cBhvr>
                                      <p:to>
                                        <p:strVal val="visible"/>
                                      </p:to>
                                    </p:set>
                                    <p:animEffect transition="in" filter="fade">
                                      <p:cBhvr>
                                        <p:cTn id="94" dur="1000"/>
                                        <p:tgtEl>
                                          <p:spTgt spid="30">
                                            <p:txEl>
                                              <p:pRg st="15" end="15"/>
                                            </p:txEl>
                                          </p:spTgt>
                                        </p:tgtEl>
                                      </p:cBhvr>
                                    </p:animEffect>
                                  </p:childTnLst>
                                </p:cTn>
                              </p:par>
                            </p:childTnLst>
                          </p:cTn>
                        </p:par>
                      </p:childTnLst>
                    </p:cTn>
                  </p:par>
                  <p:par>
                    <p:cTn id="95" fill="hold">
                      <p:stCondLst>
                        <p:cond delay="indefinite"/>
                      </p:stCondLst>
                      <p:childTnLst>
                        <p:par>
                          <p:cTn id="96" fill="hold" nodeType="afterGroup">
                            <p:stCondLst>
                              <p:cond delay="0"/>
                            </p:stCondLst>
                            <p:childTnLst>
                              <p:par>
                                <p:cTn id="97" presetID="10" presetClass="entr" presetSubtype="0" fill="hold" nodeType="clickEffect">
                                  <p:stCondLst>
                                    <p:cond delay="0"/>
                                  </p:stCondLst>
                                  <p:childTnLst>
                                    <p:set>
                                      <p:cBhvr>
                                        <p:cTn id="98" dur="1" fill="hold">
                                          <p:stCondLst>
                                            <p:cond delay="0"/>
                                          </p:stCondLst>
                                        </p:cTn>
                                        <p:tgtEl>
                                          <p:spTgt spid="30">
                                            <p:txEl>
                                              <p:pRg st="16" end="16"/>
                                            </p:txEl>
                                          </p:spTgt>
                                        </p:tgtEl>
                                        <p:attrNameLst>
                                          <p:attrName>style.visibility</p:attrName>
                                        </p:attrNameLst>
                                      </p:cBhvr>
                                      <p:to>
                                        <p:strVal val="visible"/>
                                      </p:to>
                                    </p:set>
                                    <p:animEffect transition="in" filter="fade">
                                      <p:cBhvr>
                                        <p:cTn id="99" dur="1000"/>
                                        <p:tgtEl>
                                          <p:spTgt spid="30">
                                            <p:txEl>
                                              <p:pRg st="16" end="16"/>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30">
                                            <p:txEl>
                                              <p:pRg st="17" end="17"/>
                                            </p:txEl>
                                          </p:spTgt>
                                        </p:tgtEl>
                                        <p:attrNameLst>
                                          <p:attrName>style.visibility</p:attrName>
                                        </p:attrNameLst>
                                      </p:cBhvr>
                                      <p:to>
                                        <p:strVal val="visible"/>
                                      </p:to>
                                    </p:set>
                                    <p:animEffect transition="in" filter="fade">
                                      <p:cBhvr>
                                        <p:cTn id="104" dur="1000"/>
                                        <p:tgtEl>
                                          <p:spTgt spid="30">
                                            <p:txEl>
                                              <p:pRg st="17" end="17"/>
                                            </p:txEl>
                                          </p:spTgt>
                                        </p:tgtEl>
                                      </p:cBhvr>
                                    </p:animEffect>
                                  </p:childTnLst>
                                </p:cTn>
                              </p:par>
                            </p:childTnLst>
                          </p:cTn>
                        </p:par>
                      </p:childTnLst>
                    </p:cTn>
                  </p:par>
                  <p:par>
                    <p:cTn id="105" fill="hold">
                      <p:stCondLst>
                        <p:cond delay="indefinite"/>
                      </p:stCondLst>
                      <p:childTnLst>
                        <p:par>
                          <p:cTn id="106" fill="hold" nodeType="afterGroup">
                            <p:stCondLst>
                              <p:cond delay="0"/>
                            </p:stCondLst>
                            <p:childTnLst>
                              <p:par>
                                <p:cTn id="107" presetID="15" presetClass="entr" presetSubtype="0" fill="hold" grpId="0" nodeType="clickEffect">
                                  <p:stCondLst>
                                    <p:cond delay="0"/>
                                  </p:stCondLst>
                                  <p:childTnLst>
                                    <p:set>
                                      <p:cBhvr>
                                        <p:cTn id="108" dur="1" fill="hold">
                                          <p:stCondLst>
                                            <p:cond delay="0"/>
                                          </p:stCondLst>
                                        </p:cTn>
                                        <p:tgtEl>
                                          <p:spTgt spid="7174"/>
                                        </p:tgtEl>
                                        <p:attrNameLst>
                                          <p:attrName>style.visibility</p:attrName>
                                        </p:attrNameLst>
                                      </p:cBhvr>
                                      <p:to>
                                        <p:strVal val="visible"/>
                                      </p:to>
                                    </p:set>
                                    <p:anim calcmode="lin" valueType="num">
                                      <p:cBhvr>
                                        <p:cTn id="109" dur="3000" fill="hold"/>
                                        <p:tgtEl>
                                          <p:spTgt spid="7174"/>
                                        </p:tgtEl>
                                        <p:attrNameLst>
                                          <p:attrName>ppt_w</p:attrName>
                                        </p:attrNameLst>
                                      </p:cBhvr>
                                      <p:tavLst>
                                        <p:tav tm="0">
                                          <p:val>
                                            <p:fltVal val="0"/>
                                          </p:val>
                                        </p:tav>
                                        <p:tav tm="100000">
                                          <p:val>
                                            <p:strVal val="#ppt_w"/>
                                          </p:val>
                                        </p:tav>
                                      </p:tavLst>
                                    </p:anim>
                                    <p:anim calcmode="lin" valueType="num">
                                      <p:cBhvr>
                                        <p:cTn id="110" dur="3000" fill="hold"/>
                                        <p:tgtEl>
                                          <p:spTgt spid="7174"/>
                                        </p:tgtEl>
                                        <p:attrNameLst>
                                          <p:attrName>ppt_h</p:attrName>
                                        </p:attrNameLst>
                                      </p:cBhvr>
                                      <p:tavLst>
                                        <p:tav tm="0">
                                          <p:val>
                                            <p:fltVal val="0"/>
                                          </p:val>
                                        </p:tav>
                                        <p:tav tm="100000">
                                          <p:val>
                                            <p:strVal val="#ppt_h"/>
                                          </p:val>
                                        </p:tav>
                                      </p:tavLst>
                                    </p:anim>
                                    <p:anim calcmode="lin" valueType="num">
                                      <p:cBhvr>
                                        <p:cTn id="111" dur="3000" fill="hold"/>
                                        <p:tgtEl>
                                          <p:spTgt spid="7174"/>
                                        </p:tgtEl>
                                        <p:attrNameLst>
                                          <p:attrName>ppt_x</p:attrName>
                                        </p:attrNameLst>
                                      </p:cBhvr>
                                      <p:tavLst>
                                        <p:tav tm="0" fmla="#ppt_x+(cos(-2*pi*(1-$))*-#ppt_x-sin(-2*pi*(1-$))*(1-#ppt_y))*(1-$)">
                                          <p:val>
                                            <p:fltVal val="0"/>
                                          </p:val>
                                        </p:tav>
                                        <p:tav tm="100000">
                                          <p:val>
                                            <p:fltVal val="1"/>
                                          </p:val>
                                        </p:tav>
                                      </p:tavLst>
                                    </p:anim>
                                    <p:anim calcmode="lin" valueType="num">
                                      <p:cBhvr>
                                        <p:cTn id="112" dur="3000" fill="hold"/>
                                        <p:tgtEl>
                                          <p:spTgt spid="7174"/>
                                        </p:tgtEl>
                                        <p:attrNameLst>
                                          <p:attrName>ppt_y</p:attrName>
                                        </p:attrNameLst>
                                      </p:cBhvr>
                                      <p:tavLst>
                                        <p:tav tm="0" fmla="#ppt_y+(sin(-2*pi*(1-$))*-#ppt_x+cos(-2*pi*(1-$))*(1-#ppt_y))*(1-$)">
                                          <p:val>
                                            <p:fltVal val="0"/>
                                          </p:val>
                                        </p:tav>
                                        <p:tav tm="100000">
                                          <p:val>
                                            <p:fltVal val="1"/>
                                          </p:val>
                                        </p:tav>
                                      </p:tavLst>
                                    </p:anim>
                                  </p:childTnLst>
                                </p:cTn>
                              </p:par>
                              <p:par>
                                <p:cTn id="113" presetID="1" presetClass="mediacall" presetSubtype="0" fill="hold" nodeType="withEffect">
                                  <p:stCondLst>
                                    <p:cond delay="0"/>
                                  </p:stCondLst>
                                  <p:childTnLst>
                                    <p:cmd type="call" cmd="playFrom(0.0)">
                                      <p:cBhvr>
                                        <p:cTn id="114" dur="4745" fill="hold"/>
                                        <p:tgtEl>
                                          <p:spTgt spid="717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15" fill="hold" display="0">
                  <p:stCondLst>
                    <p:cond delay="indefinite"/>
                  </p:stCondLst>
                  <p:endCondLst>
                    <p:cond evt="onNext" delay="0">
                      <p:tgtEl>
                        <p:sldTgt/>
                      </p:tgtEl>
                    </p:cond>
                    <p:cond evt="onPrev" delay="0">
                      <p:tgtEl>
                        <p:sldTgt/>
                      </p:tgtEl>
                    </p:cond>
                    <p:cond evt="onStopAudio" delay="0">
                      <p:tgtEl>
                        <p:sldTgt/>
                      </p:tgtEl>
                    </p:cond>
                  </p:endCondLst>
                </p:cTn>
                <p:tgtEl>
                  <p:spTgt spid="7175"/>
                </p:tgtEl>
              </p:cMediaNode>
            </p:audio>
          </p:childTnLst>
        </p:cTn>
      </p:par>
    </p:tnLst>
    <p:bldLst>
      <p:bldP spid="22" grpId="0" animBg="1"/>
      <p:bldP spid="13" grpId="0" animBg="1"/>
      <p:bldP spid="717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650" y="-334963"/>
            <a:ext cx="1143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209550" y="381000"/>
            <a:ext cx="8858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2400" b="1">
                <a:solidFill>
                  <a:srgbClr val="FF0000"/>
                </a:solidFill>
                <a:latin typeface="Calibri" pitchFamily="34" charset="0"/>
              </a:rPr>
              <a:t>Now, there is that old argument that George Washington wasn’t really the “first” “president” of the United States…</a:t>
            </a:r>
          </a:p>
        </p:txBody>
      </p:sp>
      <p:sp>
        <p:nvSpPr>
          <p:cNvPr id="16" name="TextBox 15"/>
          <p:cNvSpPr txBox="1">
            <a:spLocks noChangeArrowheads="1"/>
          </p:cNvSpPr>
          <p:nvPr/>
        </p:nvSpPr>
        <p:spPr bwMode="auto">
          <a:xfrm>
            <a:off x="361950" y="1185863"/>
            <a:ext cx="4895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2000" b="1">
                <a:solidFill>
                  <a:srgbClr val="FFFFFF"/>
                </a:solidFill>
                <a:latin typeface="Calibri" pitchFamily="34" charset="0"/>
              </a:rPr>
              <a:t>You see, the Second Continental Congress was our “government” at the signing of the Declaration of Independence and ran the country from 1775 to 1787!</a:t>
            </a:r>
          </a:p>
        </p:txBody>
      </p:sp>
      <p:pic>
        <p:nvPicPr>
          <p:cNvPr id="32" name="Picture 5" descr="constitution-signing1.jpg"/>
          <p:cNvPicPr>
            <a:picLocks noChangeAspect="1"/>
          </p:cNvPicPr>
          <p:nvPr/>
        </p:nvPicPr>
        <p:blipFill>
          <a:blip r:embed="rId5" cstate="print">
            <a:extLst/>
          </a:blip>
          <a:srcRect/>
          <a:stretch>
            <a:fillRect/>
          </a:stretch>
        </p:blipFill>
        <p:spPr bwMode="auto">
          <a:xfrm>
            <a:off x="5562600" y="1186597"/>
            <a:ext cx="3352800" cy="2162663"/>
          </a:xfrm>
          <a:prstGeom prst="rect">
            <a:avLst/>
          </a:prstGeom>
          <a:ln>
            <a:noFill/>
          </a:ln>
          <a:effectLst>
            <a:softEdge rad="112500"/>
          </a:effectLst>
          <a:extLst/>
        </p:spPr>
      </p:pic>
      <p:sp>
        <p:nvSpPr>
          <p:cNvPr id="33" name="TextBox 32"/>
          <p:cNvSpPr txBox="1">
            <a:spLocks noChangeArrowheads="1"/>
          </p:cNvSpPr>
          <p:nvPr/>
        </p:nvSpPr>
        <p:spPr bwMode="auto">
          <a:xfrm>
            <a:off x="361950" y="2503488"/>
            <a:ext cx="411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2000" b="1">
                <a:solidFill>
                  <a:srgbClr val="FFFF00"/>
                </a:solidFill>
                <a:latin typeface="Calibri" pitchFamily="34" charset="0"/>
              </a:rPr>
              <a:t>The fellow who was in charge of the Congress was called its “president.”</a:t>
            </a:r>
          </a:p>
        </p:txBody>
      </p:sp>
      <p:sp>
        <p:nvSpPr>
          <p:cNvPr id="34" name="TextBox 33"/>
          <p:cNvSpPr txBox="1">
            <a:spLocks noChangeArrowheads="1"/>
          </p:cNvSpPr>
          <p:nvPr/>
        </p:nvSpPr>
        <p:spPr bwMode="auto">
          <a:xfrm>
            <a:off x="841375" y="3505200"/>
            <a:ext cx="807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2000" b="1">
                <a:solidFill>
                  <a:srgbClr val="00B0F0"/>
                </a:solidFill>
                <a:latin typeface="Calibri" pitchFamily="34" charset="0"/>
              </a:rPr>
              <a:t>So, who was the first “president” when the United States was formed? </a:t>
            </a:r>
          </a:p>
        </p:txBody>
      </p:sp>
      <p:sp>
        <p:nvSpPr>
          <p:cNvPr id="2" name="Slide Number Placeholder 1"/>
          <p:cNvSpPr>
            <a:spLocks noGrp="1"/>
          </p:cNvSpPr>
          <p:nvPr>
            <p:ph type="sldNum" sz="quarter" idx="12"/>
          </p:nvPr>
        </p:nvSpPr>
        <p:spPr/>
        <p:txBody>
          <a:bodyPr/>
          <a:lstStyle/>
          <a:p>
            <a:pPr>
              <a:defRPr/>
            </a:pPr>
            <a:fld id="{C80E2F10-5522-4D46-900A-B5D0A0A533C4}" type="slidenum">
              <a:rPr lang="en-US" smtClean="0">
                <a:solidFill>
                  <a:srgbClr val="FFFF00"/>
                </a:solidFill>
              </a:rPr>
              <a:pPr>
                <a:defRPr/>
              </a:pPr>
              <a:t>43</a:t>
            </a:fld>
            <a:endParaRPr lang="en-US"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30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0"/>
                                        <p:tgtEl>
                                          <p:spTgt spid="3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3000"/>
                                        <p:tgtEl>
                                          <p:spTgt spid="3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3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33" grpId="0"/>
      <p:bldP spid="3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162800" y="182880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200" b="1">
                <a:solidFill>
                  <a:srgbClr val="FFFFFF"/>
                </a:solidFill>
                <a:latin typeface="Calibri" pitchFamily="34" charset="0"/>
              </a:rPr>
              <a:t>#5 Henry Laurens</a:t>
            </a:r>
          </a:p>
        </p:txBody>
      </p:sp>
      <p:pic>
        <p:nvPicPr>
          <p:cNvPr id="189442" name="Picture 2" descr="http://upload.wikimedia.org/wikipedia/commons/thumb/4/40/Henry_laurens.jpg/225px-Henry_laurens.jpg">
            <a:hlinkClick r:id="rId3" tooltip="Henry Laurens"/>
          </p:cNvPr>
          <p:cNvPicPr>
            <a:picLocks noChangeAspect="1" noChangeArrowheads="1"/>
          </p:cNvPicPr>
          <p:nvPr/>
        </p:nvPicPr>
        <p:blipFill>
          <a:blip r:embed="rId4" cstate="print"/>
          <a:srcRect l="11016" t="17505" r="11727"/>
          <a:stretch>
            <a:fillRect/>
          </a:stretch>
        </p:blipFill>
        <p:spPr bwMode="auto">
          <a:xfrm>
            <a:off x="7239000" y="457200"/>
            <a:ext cx="1066800" cy="1382141"/>
          </a:xfrm>
          <a:prstGeom prst="ellipse">
            <a:avLst/>
          </a:prstGeom>
          <a:noFill/>
        </p:spPr>
      </p:pic>
      <p:pic>
        <p:nvPicPr>
          <p:cNvPr id="25604" name="Picture 4" descr="↓">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650" y="-334963"/>
            <a:ext cx="1143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3276600" y="457200"/>
            <a:ext cx="2057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algn="ctr" eaLnBrk="1" hangingPunct="1"/>
            <a:r>
              <a:rPr lang="en-US" sz="1600" b="1">
                <a:solidFill>
                  <a:srgbClr val="FF0000"/>
                </a:solidFill>
                <a:latin typeface="Calibri" pitchFamily="34" charset="0"/>
              </a:rPr>
              <a:t>Presidents of the </a:t>
            </a:r>
          </a:p>
          <a:p>
            <a:pPr algn="ctr" eaLnBrk="1" hangingPunct="1"/>
            <a:r>
              <a:rPr lang="en-US" sz="1600" b="1">
                <a:solidFill>
                  <a:srgbClr val="FF0000"/>
                </a:solidFill>
                <a:latin typeface="Calibri" pitchFamily="34" charset="0"/>
              </a:rPr>
              <a:t>2</a:t>
            </a:r>
            <a:r>
              <a:rPr lang="en-US" sz="1600" b="1" baseline="30000">
                <a:solidFill>
                  <a:srgbClr val="FF0000"/>
                </a:solidFill>
                <a:latin typeface="Calibri" pitchFamily="34" charset="0"/>
              </a:rPr>
              <a:t>nd</a:t>
            </a:r>
            <a:r>
              <a:rPr lang="en-US" sz="1600" b="1">
                <a:solidFill>
                  <a:srgbClr val="FF0000"/>
                </a:solidFill>
                <a:latin typeface="Calibri" pitchFamily="34" charset="0"/>
              </a:rPr>
              <a:t> Continental Congress</a:t>
            </a:r>
          </a:p>
          <a:p>
            <a:pPr algn="ctr" eaLnBrk="1" hangingPunct="1"/>
            <a:r>
              <a:rPr lang="en-US" sz="1600" b="1">
                <a:solidFill>
                  <a:srgbClr val="FF0000"/>
                </a:solidFill>
                <a:latin typeface="Calibri" pitchFamily="34" charset="0"/>
              </a:rPr>
              <a:t>1774-1788</a:t>
            </a:r>
          </a:p>
        </p:txBody>
      </p:sp>
      <p:pic>
        <p:nvPicPr>
          <p:cNvPr id="189446" name="Picture 6" descr="http://www.history.org/almanack/people/bios/images/prandolph.jpg"/>
          <p:cNvPicPr>
            <a:picLocks noChangeAspect="1" noChangeArrowheads="1"/>
          </p:cNvPicPr>
          <p:nvPr/>
        </p:nvPicPr>
        <p:blipFill>
          <a:blip r:embed="rId7" cstate="print"/>
          <a:srcRect/>
          <a:stretch>
            <a:fillRect/>
          </a:stretch>
        </p:blipFill>
        <p:spPr bwMode="auto">
          <a:xfrm>
            <a:off x="533400" y="381000"/>
            <a:ext cx="990600" cy="1259840"/>
          </a:xfrm>
          <a:prstGeom prst="ellipse">
            <a:avLst/>
          </a:prstGeom>
          <a:noFill/>
        </p:spPr>
      </p:pic>
      <p:sp>
        <p:nvSpPr>
          <p:cNvPr id="11" name="TextBox 10"/>
          <p:cNvSpPr txBox="1">
            <a:spLocks noChangeArrowheads="1"/>
          </p:cNvSpPr>
          <p:nvPr/>
        </p:nvSpPr>
        <p:spPr bwMode="auto">
          <a:xfrm>
            <a:off x="304800" y="1600200"/>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200" b="1">
                <a:solidFill>
                  <a:srgbClr val="FFFFFF"/>
                </a:solidFill>
                <a:latin typeface="Calibri" pitchFamily="34" charset="0"/>
              </a:rPr>
              <a:t>#1 &amp; #3 Peyton Randolph</a:t>
            </a:r>
          </a:p>
        </p:txBody>
      </p:sp>
      <p:sp>
        <p:nvSpPr>
          <p:cNvPr id="12" name="TextBox 11"/>
          <p:cNvSpPr txBox="1">
            <a:spLocks noChangeArrowheads="1"/>
          </p:cNvSpPr>
          <p:nvPr/>
        </p:nvSpPr>
        <p:spPr bwMode="auto">
          <a:xfrm>
            <a:off x="2057400" y="160020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200" b="1">
                <a:solidFill>
                  <a:srgbClr val="FFFFFF"/>
                </a:solidFill>
                <a:latin typeface="Calibri" pitchFamily="34" charset="0"/>
              </a:rPr>
              <a:t>#2  Henry Middleton</a:t>
            </a:r>
          </a:p>
        </p:txBody>
      </p:sp>
      <p:sp>
        <p:nvSpPr>
          <p:cNvPr id="13" name="TextBox 12"/>
          <p:cNvSpPr txBox="1">
            <a:spLocks noChangeArrowheads="1"/>
          </p:cNvSpPr>
          <p:nvPr/>
        </p:nvSpPr>
        <p:spPr bwMode="auto">
          <a:xfrm>
            <a:off x="2057400" y="3200400"/>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200" b="1">
                <a:solidFill>
                  <a:srgbClr val="FFFFFF"/>
                </a:solidFill>
                <a:latin typeface="Calibri" pitchFamily="34" charset="0"/>
              </a:rPr>
              <a:t>#7 Samuel Huntington</a:t>
            </a:r>
          </a:p>
        </p:txBody>
      </p:sp>
      <p:pic>
        <p:nvPicPr>
          <p:cNvPr id="189448" name="Picture 8" descr="File:Henry Middleton by Benjamin West.jpg">
            <a:hlinkClick r:id="rId8"/>
          </p:cNvPr>
          <p:cNvPicPr>
            <a:picLocks noChangeAspect="1" noChangeArrowheads="1"/>
          </p:cNvPicPr>
          <p:nvPr/>
        </p:nvPicPr>
        <p:blipFill>
          <a:blip r:embed="rId9" cstate="print"/>
          <a:srcRect l="12377" r="13312" b="23809"/>
          <a:stretch>
            <a:fillRect/>
          </a:stretch>
        </p:blipFill>
        <p:spPr bwMode="auto">
          <a:xfrm>
            <a:off x="2209800" y="381000"/>
            <a:ext cx="990600" cy="1219200"/>
          </a:xfrm>
          <a:prstGeom prst="ellipse">
            <a:avLst/>
          </a:prstGeom>
          <a:noFill/>
        </p:spPr>
      </p:pic>
      <p:pic>
        <p:nvPicPr>
          <p:cNvPr id="189450" name="Picture 10" descr="Half-length portrait of a man with a hint of a smile. His handsome features suggests that he is in his 30s, although he wears an off-white wig in the style of an English gentleman that makes him appear older. His dark suit has fancy embroidery.">
            <a:hlinkClick r:id="rId5" tooltip="John Hancock"/>
          </p:cNvPr>
          <p:cNvPicPr>
            <a:picLocks noChangeAspect="1" noChangeArrowheads="1"/>
          </p:cNvPicPr>
          <p:nvPr/>
        </p:nvPicPr>
        <p:blipFill>
          <a:blip r:embed="rId10" cstate="print"/>
          <a:srcRect/>
          <a:stretch>
            <a:fillRect/>
          </a:stretch>
        </p:blipFill>
        <p:spPr bwMode="auto">
          <a:xfrm>
            <a:off x="5562600" y="381000"/>
            <a:ext cx="1030870" cy="1447800"/>
          </a:xfrm>
          <a:prstGeom prst="ellipse">
            <a:avLst/>
          </a:prstGeom>
          <a:noFill/>
        </p:spPr>
      </p:pic>
      <p:sp>
        <p:nvSpPr>
          <p:cNvPr id="16" name="TextBox 15"/>
          <p:cNvSpPr txBox="1">
            <a:spLocks noChangeArrowheads="1"/>
          </p:cNvSpPr>
          <p:nvPr/>
        </p:nvSpPr>
        <p:spPr bwMode="auto">
          <a:xfrm>
            <a:off x="5257800" y="1828800"/>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200" b="1">
                <a:solidFill>
                  <a:srgbClr val="FFFFFF"/>
                </a:solidFill>
                <a:latin typeface="Calibri" pitchFamily="34" charset="0"/>
              </a:rPr>
              <a:t>#4 &amp; #13 John Hancock</a:t>
            </a:r>
          </a:p>
        </p:txBody>
      </p:sp>
      <p:sp>
        <p:nvSpPr>
          <p:cNvPr id="17" name="TextBox 16"/>
          <p:cNvSpPr txBox="1">
            <a:spLocks noChangeArrowheads="1"/>
          </p:cNvSpPr>
          <p:nvPr/>
        </p:nvSpPr>
        <p:spPr bwMode="auto">
          <a:xfrm>
            <a:off x="685800" y="327660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200" b="1">
                <a:solidFill>
                  <a:srgbClr val="FFFFFF"/>
                </a:solidFill>
                <a:latin typeface="Calibri" pitchFamily="34" charset="0"/>
              </a:rPr>
              <a:t>#6 John Jay</a:t>
            </a:r>
          </a:p>
        </p:txBody>
      </p:sp>
      <p:pic>
        <p:nvPicPr>
          <p:cNvPr id="189452" name="Picture 12" descr="File:John Jay (Gilbert Stuart portrait).jpg">
            <a:hlinkClick r:id="rId11"/>
          </p:cNvPr>
          <p:cNvPicPr>
            <a:picLocks noChangeAspect="1" noChangeArrowheads="1"/>
          </p:cNvPicPr>
          <p:nvPr/>
        </p:nvPicPr>
        <p:blipFill>
          <a:blip r:embed="rId12" cstate="print"/>
          <a:srcRect l="27078" t="20930" r="30800" b="37209"/>
          <a:stretch>
            <a:fillRect/>
          </a:stretch>
        </p:blipFill>
        <p:spPr bwMode="auto">
          <a:xfrm>
            <a:off x="685800" y="1905000"/>
            <a:ext cx="1007533" cy="1295400"/>
          </a:xfrm>
          <a:prstGeom prst="ellipse">
            <a:avLst/>
          </a:prstGeom>
          <a:noFill/>
        </p:spPr>
      </p:pic>
      <p:sp>
        <p:nvSpPr>
          <p:cNvPr id="19" name="TextBox 18"/>
          <p:cNvSpPr txBox="1">
            <a:spLocks noChangeArrowheads="1"/>
          </p:cNvSpPr>
          <p:nvPr/>
        </p:nvSpPr>
        <p:spPr bwMode="auto">
          <a:xfrm>
            <a:off x="3657600" y="3048000"/>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200" b="1">
                <a:solidFill>
                  <a:srgbClr val="FFFFFF"/>
                </a:solidFill>
                <a:latin typeface="Calibri" pitchFamily="34" charset="0"/>
              </a:rPr>
              <a:t>#8 Thomas McKean</a:t>
            </a:r>
          </a:p>
        </p:txBody>
      </p:sp>
      <p:sp>
        <p:nvSpPr>
          <p:cNvPr id="20" name="TextBox 19"/>
          <p:cNvSpPr txBox="1">
            <a:spLocks noChangeArrowheads="1"/>
          </p:cNvSpPr>
          <p:nvPr/>
        </p:nvSpPr>
        <p:spPr bwMode="auto">
          <a:xfrm>
            <a:off x="5410200" y="3429000"/>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200" b="1">
                <a:solidFill>
                  <a:srgbClr val="FFFFFF"/>
                </a:solidFill>
                <a:latin typeface="Calibri" pitchFamily="34" charset="0"/>
              </a:rPr>
              <a:t>#9 John Hanson</a:t>
            </a:r>
          </a:p>
        </p:txBody>
      </p:sp>
      <p:sp>
        <p:nvSpPr>
          <p:cNvPr id="21" name="TextBox 20"/>
          <p:cNvSpPr txBox="1">
            <a:spLocks noChangeArrowheads="1"/>
          </p:cNvSpPr>
          <p:nvPr/>
        </p:nvSpPr>
        <p:spPr bwMode="auto">
          <a:xfrm>
            <a:off x="3733800" y="4953000"/>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200" b="1">
                <a:solidFill>
                  <a:srgbClr val="FFFFFF"/>
                </a:solidFill>
                <a:latin typeface="Calibri" pitchFamily="34" charset="0"/>
              </a:rPr>
              <a:t>#14 Nathaniel Gorham</a:t>
            </a:r>
          </a:p>
        </p:txBody>
      </p:sp>
      <p:sp>
        <p:nvSpPr>
          <p:cNvPr id="22" name="TextBox 21"/>
          <p:cNvSpPr txBox="1">
            <a:spLocks noChangeArrowheads="1"/>
          </p:cNvSpPr>
          <p:nvPr/>
        </p:nvSpPr>
        <p:spPr bwMode="auto">
          <a:xfrm>
            <a:off x="1981200" y="4876800"/>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200" b="1">
                <a:solidFill>
                  <a:srgbClr val="FFFFFF"/>
                </a:solidFill>
                <a:latin typeface="Calibri" pitchFamily="34" charset="0"/>
              </a:rPr>
              <a:t>#12 Richard Henry Lee</a:t>
            </a:r>
          </a:p>
        </p:txBody>
      </p:sp>
      <p:sp>
        <p:nvSpPr>
          <p:cNvPr id="23" name="TextBox 22"/>
          <p:cNvSpPr txBox="1">
            <a:spLocks noChangeArrowheads="1"/>
          </p:cNvSpPr>
          <p:nvPr/>
        </p:nvSpPr>
        <p:spPr bwMode="auto">
          <a:xfrm>
            <a:off x="304800" y="4876800"/>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200" b="1">
                <a:solidFill>
                  <a:srgbClr val="FFFFFF"/>
                </a:solidFill>
                <a:latin typeface="Calibri" pitchFamily="34" charset="0"/>
              </a:rPr>
              <a:t>#11 Thomas Mifflin</a:t>
            </a:r>
          </a:p>
        </p:txBody>
      </p:sp>
      <p:sp>
        <p:nvSpPr>
          <p:cNvPr id="24" name="TextBox 23"/>
          <p:cNvSpPr txBox="1">
            <a:spLocks noChangeArrowheads="1"/>
          </p:cNvSpPr>
          <p:nvPr/>
        </p:nvSpPr>
        <p:spPr bwMode="auto">
          <a:xfrm>
            <a:off x="7010400" y="3505200"/>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200" b="1">
                <a:solidFill>
                  <a:srgbClr val="FFFFFF"/>
                </a:solidFill>
                <a:latin typeface="Calibri" pitchFamily="34" charset="0"/>
              </a:rPr>
              <a:t>#10 Elias Boudinot</a:t>
            </a:r>
          </a:p>
        </p:txBody>
      </p:sp>
      <p:sp>
        <p:nvSpPr>
          <p:cNvPr id="25" name="TextBox 24"/>
          <p:cNvSpPr txBox="1">
            <a:spLocks noChangeArrowheads="1"/>
          </p:cNvSpPr>
          <p:nvPr/>
        </p:nvSpPr>
        <p:spPr bwMode="auto">
          <a:xfrm>
            <a:off x="5410200" y="4876800"/>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200" b="1">
                <a:solidFill>
                  <a:srgbClr val="FFFFFF"/>
                </a:solidFill>
                <a:latin typeface="Calibri" pitchFamily="34" charset="0"/>
              </a:rPr>
              <a:t>#15 Arthur St. Clair</a:t>
            </a:r>
          </a:p>
        </p:txBody>
      </p:sp>
      <p:sp>
        <p:nvSpPr>
          <p:cNvPr id="26" name="TextBox 25"/>
          <p:cNvSpPr txBox="1">
            <a:spLocks noChangeArrowheads="1"/>
          </p:cNvSpPr>
          <p:nvPr/>
        </p:nvSpPr>
        <p:spPr bwMode="auto">
          <a:xfrm>
            <a:off x="7010400" y="502920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1200" b="1">
                <a:solidFill>
                  <a:srgbClr val="FFFFFF"/>
                </a:solidFill>
                <a:latin typeface="Calibri" pitchFamily="34" charset="0"/>
              </a:rPr>
              <a:t>#16 Cyrus Griffin</a:t>
            </a:r>
          </a:p>
        </p:txBody>
      </p:sp>
      <p:pic>
        <p:nvPicPr>
          <p:cNvPr id="189454" name="Picture 14" descr="http://upload.wikimedia.org/wikipedia/commons/thumb/9/9e/Samuel_Huntington_-_Charles_Willson_Peale.jpg/225px-Samuel_Huntington_-_Charles_Willson_Peale.jpg">
            <a:hlinkClick r:id="rId13" tooltip="Samuel Huntington (statesman)"/>
          </p:cNvPr>
          <p:cNvPicPr>
            <a:picLocks noChangeAspect="1" noChangeArrowheads="1"/>
          </p:cNvPicPr>
          <p:nvPr/>
        </p:nvPicPr>
        <p:blipFill>
          <a:blip r:embed="rId14" cstate="print"/>
          <a:srcRect l="20445" t="8824" r="17334" b="23869"/>
          <a:stretch>
            <a:fillRect/>
          </a:stretch>
        </p:blipFill>
        <p:spPr bwMode="auto">
          <a:xfrm>
            <a:off x="2286000" y="1828800"/>
            <a:ext cx="1066800" cy="1295400"/>
          </a:xfrm>
          <a:prstGeom prst="ellipse">
            <a:avLst/>
          </a:prstGeom>
          <a:noFill/>
        </p:spPr>
      </p:pic>
      <p:pic>
        <p:nvPicPr>
          <p:cNvPr id="189456" name="Picture 16" descr="http://upload.wikimedia.org/wikipedia/commons/thumb/e/e6/Thomas_McKean_by_Charles_Willson_Peale.jpg/225px-Thomas_McKean_by_Charles_Willson_Peale.jpg">
            <a:hlinkClick r:id="rId15" tooltip="Thomas McKean"/>
          </p:cNvPr>
          <p:cNvPicPr>
            <a:picLocks noChangeAspect="1" noChangeArrowheads="1"/>
          </p:cNvPicPr>
          <p:nvPr/>
        </p:nvPicPr>
        <p:blipFill>
          <a:blip r:embed="rId16" cstate="print"/>
          <a:srcRect b="15789"/>
          <a:stretch>
            <a:fillRect/>
          </a:stretch>
        </p:blipFill>
        <p:spPr bwMode="auto">
          <a:xfrm>
            <a:off x="3886200" y="1752600"/>
            <a:ext cx="1057646" cy="1219200"/>
          </a:xfrm>
          <a:prstGeom prst="ellipse">
            <a:avLst/>
          </a:prstGeom>
          <a:noFill/>
        </p:spPr>
      </p:pic>
      <p:pic>
        <p:nvPicPr>
          <p:cNvPr id="189458" name="Picture 18" descr="File:John Hanson Portrait 1770.jpg">
            <a:hlinkClick r:id="rId17"/>
          </p:cNvPr>
          <p:cNvPicPr>
            <a:picLocks noChangeAspect="1" noChangeArrowheads="1"/>
          </p:cNvPicPr>
          <p:nvPr/>
        </p:nvPicPr>
        <p:blipFill>
          <a:blip r:embed="rId18" cstate="print"/>
          <a:srcRect l="21446" r="14216" b="34375"/>
          <a:stretch>
            <a:fillRect/>
          </a:stretch>
        </p:blipFill>
        <p:spPr bwMode="auto">
          <a:xfrm>
            <a:off x="5410200" y="2057400"/>
            <a:ext cx="1110343" cy="1295400"/>
          </a:xfrm>
          <a:prstGeom prst="ellipse">
            <a:avLst/>
          </a:prstGeom>
          <a:noFill/>
        </p:spPr>
      </p:pic>
      <p:pic>
        <p:nvPicPr>
          <p:cNvPr id="189460" name="Picture 20" descr="File:EliasBoudinot.jpg">
            <a:hlinkClick r:id="rId19"/>
          </p:cNvPr>
          <p:cNvPicPr>
            <a:picLocks noChangeAspect="1" noChangeArrowheads="1"/>
          </p:cNvPicPr>
          <p:nvPr/>
        </p:nvPicPr>
        <p:blipFill>
          <a:blip r:embed="rId20" cstate="print"/>
          <a:srcRect l="26666" t="10929" r="22667" b="38798"/>
          <a:stretch>
            <a:fillRect/>
          </a:stretch>
        </p:blipFill>
        <p:spPr bwMode="auto">
          <a:xfrm>
            <a:off x="7149548" y="2133600"/>
            <a:ext cx="1070113" cy="1295400"/>
          </a:xfrm>
          <a:prstGeom prst="ellipse">
            <a:avLst/>
          </a:prstGeom>
          <a:noFill/>
        </p:spPr>
      </p:pic>
      <p:pic>
        <p:nvPicPr>
          <p:cNvPr id="189462" name="Picture 22" descr="File:Thomas Mifflin.jpg">
            <a:hlinkClick r:id="rId21"/>
          </p:cNvPr>
          <p:cNvPicPr>
            <a:picLocks noChangeAspect="1" noChangeArrowheads="1"/>
          </p:cNvPicPr>
          <p:nvPr/>
        </p:nvPicPr>
        <p:blipFill>
          <a:blip r:embed="rId22" cstate="print"/>
          <a:srcRect l="25464" t="13333" r="12997" b="15000"/>
          <a:stretch>
            <a:fillRect/>
          </a:stretch>
        </p:blipFill>
        <p:spPr bwMode="auto">
          <a:xfrm>
            <a:off x="609600" y="3505200"/>
            <a:ext cx="925032" cy="1371600"/>
          </a:xfrm>
          <a:prstGeom prst="ellipse">
            <a:avLst/>
          </a:prstGeom>
          <a:noFill/>
        </p:spPr>
      </p:pic>
      <p:pic>
        <p:nvPicPr>
          <p:cNvPr id="189464" name="Picture 24" descr="File:Richard Henry Lee - crop.jpg">
            <a:hlinkClick r:id="rId23"/>
          </p:cNvPr>
          <p:cNvPicPr>
            <a:picLocks noChangeAspect="1" noChangeArrowheads="1"/>
          </p:cNvPicPr>
          <p:nvPr/>
        </p:nvPicPr>
        <p:blipFill>
          <a:blip r:embed="rId24" cstate="print">
            <a:lum bright="-10000" contrast="20000"/>
          </a:blip>
          <a:srcRect/>
          <a:stretch>
            <a:fillRect/>
          </a:stretch>
        </p:blipFill>
        <p:spPr bwMode="auto">
          <a:xfrm>
            <a:off x="2209800" y="3581400"/>
            <a:ext cx="990600" cy="1220451"/>
          </a:xfrm>
          <a:prstGeom prst="ellipse">
            <a:avLst/>
          </a:prstGeom>
          <a:noFill/>
        </p:spPr>
      </p:pic>
      <p:pic>
        <p:nvPicPr>
          <p:cNvPr id="189466" name="Picture 26" descr="http://upload.wikimedia.org/wikipedia/commons/6/63/Nathaniel_Gorham.jpg"/>
          <p:cNvPicPr>
            <a:picLocks noChangeAspect="1" noChangeArrowheads="1"/>
          </p:cNvPicPr>
          <p:nvPr/>
        </p:nvPicPr>
        <p:blipFill>
          <a:blip r:embed="rId25" cstate="print"/>
          <a:srcRect l="20000" t="18723" r="20000" b="20000"/>
          <a:stretch>
            <a:fillRect/>
          </a:stretch>
        </p:blipFill>
        <p:spPr bwMode="auto">
          <a:xfrm>
            <a:off x="3810000" y="3429000"/>
            <a:ext cx="1219200" cy="1463040"/>
          </a:xfrm>
          <a:prstGeom prst="ellipse">
            <a:avLst/>
          </a:prstGeom>
          <a:noFill/>
        </p:spPr>
      </p:pic>
      <p:pic>
        <p:nvPicPr>
          <p:cNvPr id="189468" name="Picture 28" descr="File:ArthurStClairOfficialPortrait-restored.jpg">
            <a:hlinkClick r:id="rId26"/>
          </p:cNvPr>
          <p:cNvPicPr>
            <a:picLocks noChangeAspect="1" noChangeArrowheads="1"/>
          </p:cNvPicPr>
          <p:nvPr/>
        </p:nvPicPr>
        <p:blipFill>
          <a:blip r:embed="rId27" cstate="print"/>
          <a:srcRect/>
          <a:stretch>
            <a:fillRect/>
          </a:stretch>
        </p:blipFill>
        <p:spPr bwMode="auto">
          <a:xfrm>
            <a:off x="5562600" y="3657601"/>
            <a:ext cx="1066800" cy="1219200"/>
          </a:xfrm>
          <a:prstGeom prst="ellipse">
            <a:avLst/>
          </a:prstGeom>
          <a:noFill/>
        </p:spPr>
      </p:pic>
      <p:pic>
        <p:nvPicPr>
          <p:cNvPr id="189470" name="Picture 30" descr="File:CyrusGriffin.jpg">
            <a:hlinkClick r:id="rId28"/>
          </p:cNvPr>
          <p:cNvPicPr>
            <a:picLocks noChangeAspect="1" noChangeArrowheads="1"/>
          </p:cNvPicPr>
          <p:nvPr/>
        </p:nvPicPr>
        <p:blipFill>
          <a:blip r:embed="rId29" cstate="print"/>
          <a:srcRect/>
          <a:stretch>
            <a:fillRect/>
          </a:stretch>
        </p:blipFill>
        <p:spPr bwMode="auto">
          <a:xfrm>
            <a:off x="7010401" y="3733800"/>
            <a:ext cx="1143000" cy="1409700"/>
          </a:xfrm>
          <a:prstGeom prst="ellipse">
            <a:avLst/>
          </a:prstGeom>
          <a:noFill/>
        </p:spPr>
      </p:pic>
      <p:sp>
        <p:nvSpPr>
          <p:cNvPr id="2" name="Slide Number Placeholder 1"/>
          <p:cNvSpPr>
            <a:spLocks noGrp="1"/>
          </p:cNvSpPr>
          <p:nvPr>
            <p:ph type="sldNum" sz="quarter" idx="12"/>
          </p:nvPr>
        </p:nvSpPr>
        <p:spPr/>
        <p:txBody>
          <a:bodyPr/>
          <a:lstStyle/>
          <a:p>
            <a:pPr>
              <a:defRPr/>
            </a:pPr>
            <a:fld id="{2713D1D9-3699-4119-95B0-26FDD00BCBA8}" type="slidenum">
              <a:rPr lang="en-US" smtClean="0">
                <a:solidFill>
                  <a:srgbClr val="FFFF00"/>
                </a:solidFill>
              </a:rPr>
              <a:pPr>
                <a:defRPr/>
              </a:pPr>
              <a:t>44</a:t>
            </a:fld>
            <a:endParaRPr lang="en-US">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9446"/>
                                        </p:tgtEl>
                                        <p:attrNameLst>
                                          <p:attrName>style.visibility</p:attrName>
                                        </p:attrNameLst>
                                      </p:cBhvr>
                                      <p:to>
                                        <p:strVal val="visible"/>
                                      </p:to>
                                    </p:set>
                                    <p:animEffect transition="in" filter="fade">
                                      <p:cBhvr>
                                        <p:cTn id="12" dur="2000"/>
                                        <p:tgtEl>
                                          <p:spTgt spid="1894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189448"/>
                                        </p:tgtEl>
                                        <p:attrNameLst>
                                          <p:attrName>style.visibility</p:attrName>
                                        </p:attrNameLst>
                                      </p:cBhvr>
                                      <p:to>
                                        <p:strVal val="visible"/>
                                      </p:to>
                                    </p:set>
                                    <p:animEffect transition="in" filter="fade">
                                      <p:cBhvr>
                                        <p:cTn id="19" dur="2000"/>
                                        <p:tgtEl>
                                          <p:spTgt spid="1894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par>
                          <p:cTn id="23" fill="hold" nodeType="afterGroup">
                            <p:stCondLst>
                              <p:cond delay="4000"/>
                            </p:stCondLst>
                            <p:childTnLst>
                              <p:par>
                                <p:cTn id="24" presetID="10" presetClass="entr" presetSubtype="0" fill="hold" nodeType="afterEffect">
                                  <p:stCondLst>
                                    <p:cond delay="0"/>
                                  </p:stCondLst>
                                  <p:childTnLst>
                                    <p:set>
                                      <p:cBhvr>
                                        <p:cTn id="25" dur="1" fill="hold">
                                          <p:stCondLst>
                                            <p:cond delay="0"/>
                                          </p:stCondLst>
                                        </p:cTn>
                                        <p:tgtEl>
                                          <p:spTgt spid="189450"/>
                                        </p:tgtEl>
                                        <p:attrNameLst>
                                          <p:attrName>style.visibility</p:attrName>
                                        </p:attrNameLst>
                                      </p:cBhvr>
                                      <p:to>
                                        <p:strVal val="visible"/>
                                      </p:to>
                                    </p:set>
                                    <p:animEffect transition="in" filter="fade">
                                      <p:cBhvr>
                                        <p:cTn id="26" dur="2000"/>
                                        <p:tgtEl>
                                          <p:spTgt spid="1894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0"/>
                                        <p:tgtEl>
                                          <p:spTgt spid="16"/>
                                        </p:tgtEl>
                                      </p:cBhvr>
                                    </p:animEffect>
                                  </p:childTnLst>
                                </p:cTn>
                              </p:par>
                            </p:childTnLst>
                          </p:cTn>
                        </p:par>
                        <p:par>
                          <p:cTn id="30" fill="hold" nodeType="afterGroup">
                            <p:stCondLst>
                              <p:cond delay="6000"/>
                            </p:stCondLst>
                            <p:childTnLst>
                              <p:par>
                                <p:cTn id="31" presetID="10" presetClass="entr" presetSubtype="0" fill="hold" nodeType="afterEffect">
                                  <p:stCondLst>
                                    <p:cond delay="0"/>
                                  </p:stCondLst>
                                  <p:childTnLst>
                                    <p:set>
                                      <p:cBhvr>
                                        <p:cTn id="32" dur="1" fill="hold">
                                          <p:stCondLst>
                                            <p:cond delay="0"/>
                                          </p:stCondLst>
                                        </p:cTn>
                                        <p:tgtEl>
                                          <p:spTgt spid="189442"/>
                                        </p:tgtEl>
                                        <p:attrNameLst>
                                          <p:attrName>style.visibility</p:attrName>
                                        </p:attrNameLst>
                                      </p:cBhvr>
                                      <p:to>
                                        <p:strVal val="visible"/>
                                      </p:to>
                                    </p:set>
                                    <p:animEffect transition="in" filter="fade">
                                      <p:cBhvr>
                                        <p:cTn id="33" dur="2000"/>
                                        <p:tgtEl>
                                          <p:spTgt spid="1894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000"/>
                                        <p:tgtEl>
                                          <p:spTgt spid="5"/>
                                        </p:tgtEl>
                                      </p:cBhvr>
                                    </p:animEffect>
                                  </p:childTnLst>
                                </p:cTn>
                              </p:par>
                            </p:childTnLst>
                          </p:cTn>
                        </p:par>
                        <p:par>
                          <p:cTn id="37" fill="hold" nodeType="afterGroup">
                            <p:stCondLst>
                              <p:cond delay="8000"/>
                            </p:stCondLst>
                            <p:childTnLst>
                              <p:par>
                                <p:cTn id="38" presetID="10" presetClass="entr" presetSubtype="0" fill="hold" nodeType="afterEffect">
                                  <p:stCondLst>
                                    <p:cond delay="0"/>
                                  </p:stCondLst>
                                  <p:childTnLst>
                                    <p:set>
                                      <p:cBhvr>
                                        <p:cTn id="39" dur="1" fill="hold">
                                          <p:stCondLst>
                                            <p:cond delay="0"/>
                                          </p:stCondLst>
                                        </p:cTn>
                                        <p:tgtEl>
                                          <p:spTgt spid="189452"/>
                                        </p:tgtEl>
                                        <p:attrNameLst>
                                          <p:attrName>style.visibility</p:attrName>
                                        </p:attrNameLst>
                                      </p:cBhvr>
                                      <p:to>
                                        <p:strVal val="visible"/>
                                      </p:to>
                                    </p:set>
                                    <p:animEffect transition="in" filter="fade">
                                      <p:cBhvr>
                                        <p:cTn id="40" dur="2000"/>
                                        <p:tgtEl>
                                          <p:spTgt spid="189452"/>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fade">
                                      <p:cBhvr>
                                        <p:cTn id="43" dur="2000"/>
                                        <p:tgtEl>
                                          <p:spTgt spid="17">
                                            <p:txEl>
                                              <p:pRg st="0" end="0"/>
                                            </p:txEl>
                                          </p:spTgt>
                                        </p:tgtEl>
                                      </p:cBhvr>
                                    </p:animEffect>
                                  </p:childTnLst>
                                </p:cTn>
                              </p:par>
                            </p:childTnLst>
                          </p:cTn>
                        </p:par>
                        <p:par>
                          <p:cTn id="44" fill="hold" nodeType="afterGroup">
                            <p:stCondLst>
                              <p:cond delay="10000"/>
                            </p:stCondLst>
                            <p:childTnLst>
                              <p:par>
                                <p:cTn id="45" presetID="10" presetClass="entr" presetSubtype="0" fill="hold" nodeType="afterEffect">
                                  <p:stCondLst>
                                    <p:cond delay="0"/>
                                  </p:stCondLst>
                                  <p:childTnLst>
                                    <p:set>
                                      <p:cBhvr>
                                        <p:cTn id="46" dur="1" fill="hold">
                                          <p:stCondLst>
                                            <p:cond delay="0"/>
                                          </p:stCondLst>
                                        </p:cTn>
                                        <p:tgtEl>
                                          <p:spTgt spid="189454"/>
                                        </p:tgtEl>
                                        <p:attrNameLst>
                                          <p:attrName>style.visibility</p:attrName>
                                        </p:attrNameLst>
                                      </p:cBhvr>
                                      <p:to>
                                        <p:strVal val="visible"/>
                                      </p:to>
                                    </p:set>
                                    <p:animEffect transition="in" filter="fade">
                                      <p:cBhvr>
                                        <p:cTn id="47" dur="2000"/>
                                        <p:tgtEl>
                                          <p:spTgt spid="189454"/>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xEl>
                                              <p:pRg st="0" end="0"/>
                                            </p:txEl>
                                          </p:spTgt>
                                        </p:tgtEl>
                                        <p:attrNameLst>
                                          <p:attrName>style.visibility</p:attrName>
                                        </p:attrNameLst>
                                      </p:cBhvr>
                                      <p:to>
                                        <p:strVal val="visible"/>
                                      </p:to>
                                    </p:set>
                                    <p:animEffect transition="in" filter="fade">
                                      <p:cBhvr>
                                        <p:cTn id="50" dur="2000"/>
                                        <p:tgtEl>
                                          <p:spTgt spid="13">
                                            <p:txEl>
                                              <p:pRg st="0" end="0"/>
                                            </p:txEl>
                                          </p:spTgt>
                                        </p:tgtEl>
                                      </p:cBhvr>
                                    </p:animEffect>
                                  </p:childTnLst>
                                </p:cTn>
                              </p:par>
                            </p:childTnLst>
                          </p:cTn>
                        </p:par>
                        <p:par>
                          <p:cTn id="51" fill="hold" nodeType="afterGroup">
                            <p:stCondLst>
                              <p:cond delay="12000"/>
                            </p:stCondLst>
                            <p:childTnLst>
                              <p:par>
                                <p:cTn id="52" presetID="10" presetClass="entr" presetSubtype="0" fill="hold" nodeType="afterEffect">
                                  <p:stCondLst>
                                    <p:cond delay="0"/>
                                  </p:stCondLst>
                                  <p:childTnLst>
                                    <p:set>
                                      <p:cBhvr>
                                        <p:cTn id="53" dur="1" fill="hold">
                                          <p:stCondLst>
                                            <p:cond delay="0"/>
                                          </p:stCondLst>
                                        </p:cTn>
                                        <p:tgtEl>
                                          <p:spTgt spid="189456"/>
                                        </p:tgtEl>
                                        <p:attrNameLst>
                                          <p:attrName>style.visibility</p:attrName>
                                        </p:attrNameLst>
                                      </p:cBhvr>
                                      <p:to>
                                        <p:strVal val="visible"/>
                                      </p:to>
                                    </p:set>
                                    <p:animEffect transition="in" filter="fade">
                                      <p:cBhvr>
                                        <p:cTn id="54" dur="2000"/>
                                        <p:tgtEl>
                                          <p:spTgt spid="189456"/>
                                        </p:tgtEl>
                                      </p:cBhvr>
                                    </p:animEffect>
                                  </p:childTnLst>
                                </p:cTn>
                              </p:par>
                              <p:par>
                                <p:cTn id="55" presetID="10" presetClass="entr" presetSubtype="0" fill="hold" nodeType="with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2000"/>
                                        <p:tgtEl>
                                          <p:spTgt spid="19">
                                            <p:txEl>
                                              <p:pRg st="0" end="0"/>
                                            </p:txEl>
                                          </p:spTgt>
                                        </p:tgtEl>
                                      </p:cBhvr>
                                    </p:animEffect>
                                  </p:childTnLst>
                                </p:cTn>
                              </p:par>
                            </p:childTnLst>
                          </p:cTn>
                        </p:par>
                        <p:par>
                          <p:cTn id="58" fill="hold" nodeType="afterGroup">
                            <p:stCondLst>
                              <p:cond delay="14000"/>
                            </p:stCondLst>
                            <p:childTnLst>
                              <p:par>
                                <p:cTn id="59" presetID="10" presetClass="entr" presetSubtype="0" fill="hold" nodeType="afterEffect">
                                  <p:stCondLst>
                                    <p:cond delay="0"/>
                                  </p:stCondLst>
                                  <p:childTnLst>
                                    <p:set>
                                      <p:cBhvr>
                                        <p:cTn id="60" dur="1" fill="hold">
                                          <p:stCondLst>
                                            <p:cond delay="0"/>
                                          </p:stCondLst>
                                        </p:cTn>
                                        <p:tgtEl>
                                          <p:spTgt spid="189458"/>
                                        </p:tgtEl>
                                        <p:attrNameLst>
                                          <p:attrName>style.visibility</p:attrName>
                                        </p:attrNameLst>
                                      </p:cBhvr>
                                      <p:to>
                                        <p:strVal val="visible"/>
                                      </p:to>
                                    </p:set>
                                    <p:animEffect transition="in" filter="fade">
                                      <p:cBhvr>
                                        <p:cTn id="61" dur="2000"/>
                                        <p:tgtEl>
                                          <p:spTgt spid="18945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2000"/>
                                        <p:tgtEl>
                                          <p:spTgt spid="20"/>
                                        </p:tgtEl>
                                      </p:cBhvr>
                                    </p:animEffect>
                                  </p:childTnLst>
                                </p:cTn>
                              </p:par>
                            </p:childTnLst>
                          </p:cTn>
                        </p:par>
                        <p:par>
                          <p:cTn id="65" fill="hold" nodeType="afterGroup">
                            <p:stCondLst>
                              <p:cond delay="16000"/>
                            </p:stCondLst>
                            <p:childTnLst>
                              <p:par>
                                <p:cTn id="66" presetID="10" presetClass="entr" presetSubtype="0" fill="hold" nodeType="afterEffect">
                                  <p:stCondLst>
                                    <p:cond delay="0"/>
                                  </p:stCondLst>
                                  <p:childTnLst>
                                    <p:set>
                                      <p:cBhvr>
                                        <p:cTn id="67" dur="1" fill="hold">
                                          <p:stCondLst>
                                            <p:cond delay="0"/>
                                          </p:stCondLst>
                                        </p:cTn>
                                        <p:tgtEl>
                                          <p:spTgt spid="189460"/>
                                        </p:tgtEl>
                                        <p:attrNameLst>
                                          <p:attrName>style.visibility</p:attrName>
                                        </p:attrNameLst>
                                      </p:cBhvr>
                                      <p:to>
                                        <p:strVal val="visible"/>
                                      </p:to>
                                    </p:set>
                                    <p:animEffect transition="in" filter="fade">
                                      <p:cBhvr>
                                        <p:cTn id="68" dur="2000"/>
                                        <p:tgtEl>
                                          <p:spTgt spid="18946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2000"/>
                                        <p:tgtEl>
                                          <p:spTgt spid="24"/>
                                        </p:tgtEl>
                                      </p:cBhvr>
                                    </p:animEffect>
                                  </p:childTnLst>
                                </p:cTn>
                              </p:par>
                            </p:childTnLst>
                          </p:cTn>
                        </p:par>
                        <p:par>
                          <p:cTn id="72" fill="hold" nodeType="afterGroup">
                            <p:stCondLst>
                              <p:cond delay="18000"/>
                            </p:stCondLst>
                            <p:childTnLst>
                              <p:par>
                                <p:cTn id="73" presetID="10" presetClass="entr" presetSubtype="0" fill="hold" nodeType="afterEffect">
                                  <p:stCondLst>
                                    <p:cond delay="0"/>
                                  </p:stCondLst>
                                  <p:childTnLst>
                                    <p:set>
                                      <p:cBhvr>
                                        <p:cTn id="74" dur="1" fill="hold">
                                          <p:stCondLst>
                                            <p:cond delay="0"/>
                                          </p:stCondLst>
                                        </p:cTn>
                                        <p:tgtEl>
                                          <p:spTgt spid="189462"/>
                                        </p:tgtEl>
                                        <p:attrNameLst>
                                          <p:attrName>style.visibility</p:attrName>
                                        </p:attrNameLst>
                                      </p:cBhvr>
                                      <p:to>
                                        <p:strVal val="visible"/>
                                      </p:to>
                                    </p:set>
                                    <p:animEffect transition="in" filter="fade">
                                      <p:cBhvr>
                                        <p:cTn id="75" dur="2000"/>
                                        <p:tgtEl>
                                          <p:spTgt spid="18946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2000"/>
                                        <p:tgtEl>
                                          <p:spTgt spid="23"/>
                                        </p:tgtEl>
                                      </p:cBhvr>
                                    </p:animEffect>
                                  </p:childTnLst>
                                </p:cTn>
                              </p:par>
                            </p:childTnLst>
                          </p:cTn>
                        </p:par>
                        <p:par>
                          <p:cTn id="79" fill="hold" nodeType="afterGroup">
                            <p:stCondLst>
                              <p:cond delay="20000"/>
                            </p:stCondLst>
                            <p:childTnLst>
                              <p:par>
                                <p:cTn id="80" presetID="10" presetClass="entr" presetSubtype="0" fill="hold" nodeType="afterEffect">
                                  <p:stCondLst>
                                    <p:cond delay="0"/>
                                  </p:stCondLst>
                                  <p:childTnLst>
                                    <p:set>
                                      <p:cBhvr>
                                        <p:cTn id="81" dur="1" fill="hold">
                                          <p:stCondLst>
                                            <p:cond delay="0"/>
                                          </p:stCondLst>
                                        </p:cTn>
                                        <p:tgtEl>
                                          <p:spTgt spid="189464"/>
                                        </p:tgtEl>
                                        <p:attrNameLst>
                                          <p:attrName>style.visibility</p:attrName>
                                        </p:attrNameLst>
                                      </p:cBhvr>
                                      <p:to>
                                        <p:strVal val="visible"/>
                                      </p:to>
                                    </p:set>
                                    <p:animEffect transition="in" filter="fade">
                                      <p:cBhvr>
                                        <p:cTn id="82" dur="2000"/>
                                        <p:tgtEl>
                                          <p:spTgt spid="18946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2000"/>
                                        <p:tgtEl>
                                          <p:spTgt spid="22"/>
                                        </p:tgtEl>
                                      </p:cBhvr>
                                    </p:animEffect>
                                  </p:childTnLst>
                                </p:cTn>
                              </p:par>
                            </p:childTnLst>
                          </p:cTn>
                        </p:par>
                        <p:par>
                          <p:cTn id="86" fill="hold" nodeType="afterGroup">
                            <p:stCondLst>
                              <p:cond delay="22000"/>
                            </p:stCondLst>
                            <p:childTnLst>
                              <p:par>
                                <p:cTn id="87" presetID="10" presetClass="entr" presetSubtype="0" fill="hold" nodeType="afterEffect">
                                  <p:stCondLst>
                                    <p:cond delay="0"/>
                                  </p:stCondLst>
                                  <p:childTnLst>
                                    <p:set>
                                      <p:cBhvr>
                                        <p:cTn id="88" dur="1" fill="hold">
                                          <p:stCondLst>
                                            <p:cond delay="0"/>
                                          </p:stCondLst>
                                        </p:cTn>
                                        <p:tgtEl>
                                          <p:spTgt spid="189466"/>
                                        </p:tgtEl>
                                        <p:attrNameLst>
                                          <p:attrName>style.visibility</p:attrName>
                                        </p:attrNameLst>
                                      </p:cBhvr>
                                      <p:to>
                                        <p:strVal val="visible"/>
                                      </p:to>
                                    </p:set>
                                    <p:animEffect transition="in" filter="fade">
                                      <p:cBhvr>
                                        <p:cTn id="89" dur="2000"/>
                                        <p:tgtEl>
                                          <p:spTgt spid="18946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2000"/>
                                        <p:tgtEl>
                                          <p:spTgt spid="21"/>
                                        </p:tgtEl>
                                      </p:cBhvr>
                                    </p:animEffect>
                                  </p:childTnLst>
                                </p:cTn>
                              </p:par>
                            </p:childTnLst>
                          </p:cTn>
                        </p:par>
                        <p:par>
                          <p:cTn id="93" fill="hold" nodeType="afterGroup">
                            <p:stCondLst>
                              <p:cond delay="24000"/>
                            </p:stCondLst>
                            <p:childTnLst>
                              <p:par>
                                <p:cTn id="94" presetID="10" presetClass="entr" presetSubtype="0" fill="hold" nodeType="afterEffect">
                                  <p:stCondLst>
                                    <p:cond delay="0"/>
                                  </p:stCondLst>
                                  <p:childTnLst>
                                    <p:set>
                                      <p:cBhvr>
                                        <p:cTn id="95" dur="1" fill="hold">
                                          <p:stCondLst>
                                            <p:cond delay="0"/>
                                          </p:stCondLst>
                                        </p:cTn>
                                        <p:tgtEl>
                                          <p:spTgt spid="189468"/>
                                        </p:tgtEl>
                                        <p:attrNameLst>
                                          <p:attrName>style.visibility</p:attrName>
                                        </p:attrNameLst>
                                      </p:cBhvr>
                                      <p:to>
                                        <p:strVal val="visible"/>
                                      </p:to>
                                    </p:set>
                                    <p:animEffect transition="in" filter="fade">
                                      <p:cBhvr>
                                        <p:cTn id="96" dur="2000"/>
                                        <p:tgtEl>
                                          <p:spTgt spid="18946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2000"/>
                                        <p:tgtEl>
                                          <p:spTgt spid="25"/>
                                        </p:tgtEl>
                                      </p:cBhvr>
                                    </p:animEffect>
                                  </p:childTnLst>
                                </p:cTn>
                              </p:par>
                            </p:childTnLst>
                          </p:cTn>
                        </p:par>
                        <p:par>
                          <p:cTn id="100" fill="hold" nodeType="afterGroup">
                            <p:stCondLst>
                              <p:cond delay="26000"/>
                            </p:stCondLst>
                            <p:childTnLst>
                              <p:par>
                                <p:cTn id="101" presetID="10" presetClass="entr" presetSubtype="0" fill="hold" nodeType="afterEffect">
                                  <p:stCondLst>
                                    <p:cond delay="0"/>
                                  </p:stCondLst>
                                  <p:childTnLst>
                                    <p:set>
                                      <p:cBhvr>
                                        <p:cTn id="102" dur="1" fill="hold">
                                          <p:stCondLst>
                                            <p:cond delay="0"/>
                                          </p:stCondLst>
                                        </p:cTn>
                                        <p:tgtEl>
                                          <p:spTgt spid="189470"/>
                                        </p:tgtEl>
                                        <p:attrNameLst>
                                          <p:attrName>style.visibility</p:attrName>
                                        </p:attrNameLst>
                                      </p:cBhvr>
                                      <p:to>
                                        <p:strVal val="visible"/>
                                      </p:to>
                                    </p:set>
                                    <p:animEffect transition="in" filter="fade">
                                      <p:cBhvr>
                                        <p:cTn id="103" dur="2000"/>
                                        <p:tgtEl>
                                          <p:spTgt spid="18947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p:bldP spid="16" grpId="0"/>
      <p:bldP spid="20" grpId="0"/>
      <p:bldP spid="21" grpId="0"/>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D46E9EE-052E-4CDD-B5E5-1673FDDCBFF9}" type="slidenum">
              <a:rPr lang="en-US" smtClean="0"/>
              <a:pPr>
                <a:defRPr/>
              </a:pPr>
              <a:t>45</a:t>
            </a:fld>
            <a:endParaRPr lang="en-US"/>
          </a:p>
        </p:txBody>
      </p:sp>
      <p:sp>
        <p:nvSpPr>
          <p:cNvPr id="3" name="TextBox 2"/>
          <p:cNvSpPr txBox="1">
            <a:spLocks noChangeArrowheads="1"/>
          </p:cNvSpPr>
          <p:nvPr/>
        </p:nvSpPr>
        <p:spPr bwMode="auto">
          <a:xfrm>
            <a:off x="1511300" y="457200"/>
            <a:ext cx="601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2000" b="1">
                <a:solidFill>
                  <a:srgbClr val="FF0000"/>
                </a:solidFill>
                <a:latin typeface="Calibri" pitchFamily="34" charset="0"/>
                <a:cs typeface="Calibri" pitchFamily="34" charset="0"/>
              </a:rPr>
              <a:t>satire- the use of irony, sarcasm, ridicule, or the like, in expose or criticize someone or something</a:t>
            </a:r>
          </a:p>
        </p:txBody>
      </p:sp>
      <p:sp>
        <p:nvSpPr>
          <p:cNvPr id="4" name="TextBox 3"/>
          <p:cNvSpPr txBox="1">
            <a:spLocks noChangeArrowheads="1"/>
          </p:cNvSpPr>
          <p:nvPr/>
        </p:nvSpPr>
        <p:spPr bwMode="auto">
          <a:xfrm>
            <a:off x="685800" y="1165225"/>
            <a:ext cx="75311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2800" b="1" dirty="0">
                <a:solidFill>
                  <a:srgbClr val="FFFF00"/>
                </a:solidFill>
                <a:latin typeface="Calibri" pitchFamily="34" charset="0"/>
                <a:cs typeface="Calibri" pitchFamily="34" charset="0"/>
              </a:rPr>
              <a:t>Unlike in some countries, in America, we are free to poke fun at and criticize our elected officials.</a:t>
            </a:r>
          </a:p>
        </p:txBody>
      </p:sp>
      <p:sp>
        <p:nvSpPr>
          <p:cNvPr id="5" name="TextBox 4"/>
          <p:cNvSpPr txBox="1">
            <a:spLocks noChangeArrowheads="1"/>
          </p:cNvSpPr>
          <p:nvPr/>
        </p:nvSpPr>
        <p:spPr bwMode="auto">
          <a:xfrm>
            <a:off x="2209800" y="2342356"/>
            <a:ext cx="5549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r>
              <a:rPr lang="en-US" sz="2800" b="1" dirty="0">
                <a:solidFill>
                  <a:srgbClr val="00B0F0"/>
                </a:solidFill>
                <a:latin typeface="Calibri" pitchFamily="34" charset="0"/>
                <a:cs typeface="Calibri" pitchFamily="34" charset="0"/>
              </a:rPr>
              <a:t>One of the ways this is done is through political cartoons…</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arail.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914400"/>
            <a:ext cx="70358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E53F226F-573F-4153-8137-755A0D9DB238}" type="slidenum">
              <a:rPr lang="en-US" smtClean="0">
                <a:solidFill>
                  <a:srgbClr val="FFFF00"/>
                </a:solidFill>
              </a:rPr>
              <a:pPr>
                <a:defRPr/>
              </a:pPr>
              <a:t>46</a:t>
            </a:fld>
            <a:endParaRPr lang="en-US">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caric_ford_kingkong.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609600"/>
            <a:ext cx="4846638"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3FCB04F-1CE0-497F-AE51-E114780C2B30}" type="slidenum">
              <a:rPr lang="en-US" smtClean="0">
                <a:solidFill>
                  <a:srgbClr val="FFFF00"/>
                </a:solidFill>
              </a:rPr>
              <a:pPr>
                <a:defRPr/>
              </a:pPr>
              <a:t>47</a:t>
            </a:fld>
            <a:endParaRPr lang="en-US">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WAP1101600006d5w-76492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609600"/>
            <a:ext cx="3657600" cy="542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0256CC7-3C68-4F70-B183-9F789DF01605}" type="slidenum">
              <a:rPr lang="en-US" smtClean="0">
                <a:solidFill>
                  <a:srgbClr val="FFFF00"/>
                </a:solidFill>
              </a:rPr>
              <a:pPr>
                <a:defRPr/>
              </a:pPr>
              <a:t>48</a:t>
            </a:fld>
            <a:endParaRPr lang="en-US">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kspcarters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533400"/>
            <a:ext cx="3576638"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39588C1-B755-424B-80C2-8D05EA1D70E4}" type="slidenum">
              <a:rPr lang="en-US" smtClean="0">
                <a:solidFill>
                  <a:srgbClr val="FFFF00"/>
                </a:solidFill>
              </a:rPr>
              <a:pPr>
                <a:defRPr/>
              </a:pPr>
              <a:t>49</a:t>
            </a:fld>
            <a:endParaRPr lang="en-US">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145659" y="1600199"/>
            <a:ext cx="7769741" cy="2308324"/>
          </a:xfrm>
          <a:prstGeom prst="rect">
            <a:avLst/>
          </a:prstGeom>
          <a:noFill/>
          <a:ln w="38100" cmpd="sng">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smtClean="0">
                <a:solidFill>
                  <a:schemeClr val="bg1"/>
                </a:solidFill>
                <a:latin typeface="Calibri" pitchFamily="34" charset="0"/>
              </a:rPr>
              <a:t>     </a:t>
            </a:r>
            <a:r>
              <a:rPr lang="en-US" sz="2400" b="1" dirty="0" smtClean="0">
                <a:solidFill>
                  <a:srgbClr val="FFFFFF"/>
                </a:solidFill>
                <a:latin typeface="Calibri" pitchFamily="34" charset="0"/>
              </a:rPr>
              <a:t>We</a:t>
            </a:r>
            <a:r>
              <a:rPr lang="en-US" sz="2400" b="1" dirty="0">
                <a:solidFill>
                  <a:srgbClr val="FFFFFF"/>
                </a:solidFill>
                <a:latin typeface="Calibri" pitchFamily="34" charset="0"/>
              </a:rPr>
              <a:t>, the people of the United States, in Order to form a more perfect Union, establish Justice, insure domestic Tranquility, provide for the </a:t>
            </a:r>
            <a:r>
              <a:rPr lang="en-US" sz="2400" b="1" dirty="0" smtClean="0">
                <a:solidFill>
                  <a:srgbClr val="FFFFFF"/>
                </a:solidFill>
                <a:latin typeface="Calibri" pitchFamily="34" charset="0"/>
              </a:rPr>
              <a:t>common defense</a:t>
            </a:r>
            <a:r>
              <a:rPr lang="en-US" sz="2400" b="1" dirty="0">
                <a:solidFill>
                  <a:srgbClr val="FFFFFF"/>
                </a:solidFill>
                <a:latin typeface="Calibri" pitchFamily="34" charset="0"/>
              </a:rPr>
              <a:t>, promote the general Welfare, and secure the Blessings of Liberty to ourselves and our Posterity, do ordain and establish this Constitution for the United States of America.</a:t>
            </a:r>
          </a:p>
        </p:txBody>
      </p:sp>
      <p:sp>
        <p:nvSpPr>
          <p:cNvPr id="3" name="TextBox 2"/>
          <p:cNvSpPr txBox="1"/>
          <p:nvPr/>
        </p:nvSpPr>
        <p:spPr>
          <a:xfrm>
            <a:off x="185000" y="249506"/>
            <a:ext cx="1919463" cy="1077218"/>
          </a:xfrm>
          <a:prstGeom prst="rect">
            <a:avLst/>
          </a:prstGeom>
          <a:solidFill>
            <a:srgbClr val="FFFF00"/>
          </a:solidFill>
          <a:ln>
            <a:solidFill>
              <a:srgbClr val="FFFF00"/>
            </a:solidFill>
          </a:ln>
        </p:spPr>
        <p:txBody>
          <a:bodyPr wrap="square" rtlCol="0">
            <a:spAutoFit/>
          </a:bodyPr>
          <a:lstStyle/>
          <a:p>
            <a:r>
              <a:rPr lang="en-US" sz="1600" b="1" dirty="0" smtClean="0">
                <a:solidFill>
                  <a:schemeClr val="tx1"/>
                </a:solidFill>
                <a:latin typeface="Calibri" pitchFamily="34" charset="0"/>
                <a:cs typeface="Calibri" pitchFamily="34" charset="0"/>
              </a:rPr>
              <a:t>THIS CONSTITUTION IS WRITTEN BY AMERICANS,  FOR ALL AMERICANS.</a:t>
            </a:r>
            <a:endParaRPr lang="en-US" sz="1600" b="1" dirty="0">
              <a:solidFill>
                <a:schemeClr val="tx1"/>
              </a:solidFill>
              <a:latin typeface="Calibri" pitchFamily="34" charset="0"/>
              <a:cs typeface="Calibri" pitchFamily="34" charset="0"/>
            </a:endParaRPr>
          </a:p>
        </p:txBody>
      </p:sp>
      <p:sp>
        <p:nvSpPr>
          <p:cNvPr id="6" name="TextBox 5"/>
          <p:cNvSpPr txBox="1"/>
          <p:nvPr/>
        </p:nvSpPr>
        <p:spPr>
          <a:xfrm>
            <a:off x="6298391" y="4052519"/>
            <a:ext cx="2537012" cy="830997"/>
          </a:xfrm>
          <a:prstGeom prst="rect">
            <a:avLst/>
          </a:prstGeom>
          <a:solidFill>
            <a:srgbClr val="00CC00"/>
          </a:solidFill>
        </p:spPr>
        <p:txBody>
          <a:bodyPr wrap="square" rtlCol="0">
            <a:spAutoFit/>
          </a:bodyPr>
          <a:lstStyle/>
          <a:p>
            <a:r>
              <a:rPr lang="en-US" sz="1600" b="1" dirty="0" smtClean="0">
                <a:solidFill>
                  <a:srgbClr val="FFFFFF"/>
                </a:solidFill>
                <a:latin typeface="Calibri" pitchFamily="34" charset="0"/>
                <a:cs typeface="Calibri" pitchFamily="34" charset="0"/>
              </a:rPr>
              <a:t>WE ALL HAVE THE RIGHT TO LIVE A PEACEFUL LIFE IN OUR OWN COUNTRY.</a:t>
            </a:r>
            <a:endParaRPr lang="en-US" sz="1600" b="1" dirty="0">
              <a:solidFill>
                <a:srgbClr val="FFFFFF"/>
              </a:solidFill>
              <a:latin typeface="Calibri" pitchFamily="34" charset="0"/>
              <a:cs typeface="Calibri" pitchFamily="34" charset="0"/>
            </a:endParaRPr>
          </a:p>
        </p:txBody>
      </p:sp>
      <p:sp>
        <p:nvSpPr>
          <p:cNvPr id="7" name="TextBox 6"/>
          <p:cNvSpPr txBox="1"/>
          <p:nvPr/>
        </p:nvSpPr>
        <p:spPr>
          <a:xfrm>
            <a:off x="2590800" y="389633"/>
            <a:ext cx="2089524" cy="584775"/>
          </a:xfrm>
          <a:prstGeom prst="rect">
            <a:avLst/>
          </a:prstGeom>
          <a:solidFill>
            <a:srgbClr val="CC00CC"/>
          </a:solidFill>
          <a:ln>
            <a:noFill/>
          </a:ln>
        </p:spPr>
        <p:txBody>
          <a:bodyPr wrap="square" rtlCol="0">
            <a:spAutoFit/>
          </a:bodyPr>
          <a:lstStyle/>
          <a:p>
            <a:r>
              <a:rPr lang="en-US" sz="1600" b="1" dirty="0" smtClean="0">
                <a:solidFill>
                  <a:srgbClr val="FFFFFF"/>
                </a:solidFill>
                <a:latin typeface="Calibri" pitchFamily="34" charset="0"/>
                <a:cs typeface="Calibri" pitchFamily="34" charset="0"/>
              </a:rPr>
              <a:t>EVERYONE GETS TO BE TREATED FAIRLY.</a:t>
            </a:r>
            <a:endParaRPr lang="en-US" sz="1600" b="1" dirty="0">
              <a:solidFill>
                <a:srgbClr val="FFFFFF"/>
              </a:solidFill>
              <a:latin typeface="Calibri" pitchFamily="34" charset="0"/>
              <a:cs typeface="Calibri" pitchFamily="34" charset="0"/>
            </a:endParaRPr>
          </a:p>
        </p:txBody>
      </p:sp>
      <p:sp>
        <p:nvSpPr>
          <p:cNvPr id="8" name="TextBox 7"/>
          <p:cNvSpPr txBox="1"/>
          <p:nvPr/>
        </p:nvSpPr>
        <p:spPr>
          <a:xfrm>
            <a:off x="233738" y="4343400"/>
            <a:ext cx="2357062" cy="1323439"/>
          </a:xfrm>
          <a:prstGeom prst="rect">
            <a:avLst/>
          </a:prstGeom>
          <a:solidFill>
            <a:srgbClr val="FFFFFF"/>
          </a:solidFill>
        </p:spPr>
        <p:txBody>
          <a:bodyPr wrap="square" rtlCol="0">
            <a:spAutoFit/>
          </a:bodyPr>
          <a:lstStyle/>
          <a:p>
            <a:r>
              <a:rPr lang="en-US" sz="1600" b="1" dirty="0" smtClean="0">
                <a:solidFill>
                  <a:schemeClr val="tx1"/>
                </a:solidFill>
                <a:latin typeface="Calibri" pitchFamily="34" charset="0"/>
                <a:cs typeface="Calibri" pitchFamily="34" charset="0"/>
              </a:rPr>
              <a:t>MILITARY AND LAW ENFORCEMENT SYSTEMS WILL PROTECT US FROM HARM—WE DON’T HAVE TO LIVE IN FEAR.</a:t>
            </a:r>
            <a:endParaRPr lang="en-US" sz="1600" b="1" dirty="0">
              <a:solidFill>
                <a:schemeClr val="tx1"/>
              </a:solidFill>
              <a:latin typeface="Calibri" pitchFamily="34" charset="0"/>
              <a:cs typeface="Calibri" pitchFamily="34" charset="0"/>
            </a:endParaRPr>
          </a:p>
        </p:txBody>
      </p:sp>
      <p:sp>
        <p:nvSpPr>
          <p:cNvPr id="17" name="TextBox 16"/>
          <p:cNvSpPr txBox="1"/>
          <p:nvPr/>
        </p:nvSpPr>
        <p:spPr>
          <a:xfrm>
            <a:off x="4979893" y="249506"/>
            <a:ext cx="3983998" cy="830997"/>
          </a:xfrm>
          <a:prstGeom prst="rect">
            <a:avLst/>
          </a:prstGeom>
          <a:solidFill>
            <a:srgbClr val="FF0000"/>
          </a:solidFill>
        </p:spPr>
        <p:txBody>
          <a:bodyPr wrap="square" rtlCol="0">
            <a:spAutoFit/>
          </a:bodyPr>
          <a:lstStyle/>
          <a:p>
            <a:r>
              <a:rPr lang="en-US" sz="1600" b="1" dirty="0" smtClean="0">
                <a:solidFill>
                  <a:srgbClr val="FFFFFF"/>
                </a:solidFill>
                <a:latin typeface="Calibri" pitchFamily="34" charset="0"/>
                <a:cs typeface="Calibri" pitchFamily="34" charset="0"/>
              </a:rPr>
              <a:t>THIS NEW GOVERNMENT IS NOT PERFECT, BUT IT WILL BRING US CLOSER TOGETHER AS A  GROUP WITH COMMON PURPOSES. </a:t>
            </a:r>
            <a:endParaRPr lang="en-US" sz="1600" b="1" dirty="0">
              <a:solidFill>
                <a:srgbClr val="FFFFFF"/>
              </a:solidFill>
              <a:latin typeface="Calibri" pitchFamily="34" charset="0"/>
              <a:cs typeface="Calibri" pitchFamily="34" charset="0"/>
            </a:endParaRPr>
          </a:p>
        </p:txBody>
      </p:sp>
      <p:sp>
        <p:nvSpPr>
          <p:cNvPr id="31" name="TextBox 30"/>
          <p:cNvSpPr txBox="1"/>
          <p:nvPr/>
        </p:nvSpPr>
        <p:spPr>
          <a:xfrm>
            <a:off x="233738" y="1632797"/>
            <a:ext cx="1178531" cy="2554545"/>
          </a:xfrm>
          <a:prstGeom prst="rect">
            <a:avLst/>
          </a:prstGeom>
          <a:solidFill>
            <a:srgbClr val="FF6600"/>
          </a:solidFill>
        </p:spPr>
        <p:txBody>
          <a:bodyPr wrap="square" rtlCol="0">
            <a:spAutoFit/>
          </a:bodyPr>
          <a:lstStyle/>
          <a:p>
            <a:pPr algn="ctr"/>
            <a:r>
              <a:rPr lang="en-US" sz="1600" b="1" dirty="0" smtClean="0">
                <a:solidFill>
                  <a:schemeClr val="tx1"/>
                </a:solidFill>
                <a:latin typeface="Calibri" pitchFamily="34" charset="0"/>
                <a:cs typeface="Calibri" pitchFamily="34" charset="0"/>
              </a:rPr>
              <a:t>OUR BASIC RIGHTS: LIFE, LIBERTY AND THE PURSUIT OF HAPPINESS  WILL BE MET.</a:t>
            </a:r>
            <a:endParaRPr lang="en-US" sz="1600" b="1" dirty="0">
              <a:solidFill>
                <a:schemeClr val="tx1"/>
              </a:solidFill>
              <a:latin typeface="Calibri" pitchFamily="34" charset="0"/>
              <a:cs typeface="Calibri" pitchFamily="34" charset="0"/>
            </a:endParaRPr>
          </a:p>
        </p:txBody>
      </p:sp>
      <p:sp>
        <p:nvSpPr>
          <p:cNvPr id="32" name="TextBox 31"/>
          <p:cNvSpPr txBox="1"/>
          <p:nvPr/>
        </p:nvSpPr>
        <p:spPr>
          <a:xfrm>
            <a:off x="3130922" y="4028226"/>
            <a:ext cx="2362200" cy="830997"/>
          </a:xfrm>
          <a:prstGeom prst="rect">
            <a:avLst/>
          </a:prstGeom>
          <a:solidFill>
            <a:srgbClr val="66FF99"/>
          </a:solidFill>
        </p:spPr>
        <p:txBody>
          <a:bodyPr wrap="square" rtlCol="0">
            <a:spAutoFit/>
          </a:bodyPr>
          <a:lstStyle/>
          <a:p>
            <a:r>
              <a:rPr lang="en-US" sz="1600" b="1" dirty="0" smtClean="0">
                <a:solidFill>
                  <a:schemeClr val="tx1"/>
                </a:solidFill>
                <a:latin typeface="Calibri" pitchFamily="34" charset="0"/>
                <a:cs typeface="Calibri" pitchFamily="34" charset="0"/>
              </a:rPr>
              <a:t>ALL FUTURE CITIZENS WILL BE ABLE TO ENJOY THE SAME FREEDOMS.</a:t>
            </a:r>
            <a:endParaRPr lang="en-US" sz="1600" b="1" dirty="0">
              <a:solidFill>
                <a:schemeClr val="tx1"/>
              </a:solidFill>
              <a:latin typeface="Calibri" pitchFamily="34" charset="0"/>
              <a:cs typeface="Calibri" pitchFamily="34" charset="0"/>
            </a:endParaRPr>
          </a:p>
        </p:txBody>
      </p:sp>
      <p:cxnSp>
        <p:nvCxnSpPr>
          <p:cNvPr id="39" name="Straight Connector 38"/>
          <p:cNvCxnSpPr/>
          <p:nvPr/>
        </p:nvCxnSpPr>
        <p:spPr bwMode="auto">
          <a:xfrm>
            <a:off x="1658470" y="1972235"/>
            <a:ext cx="443753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42" name="Straight Connector 41"/>
          <p:cNvCxnSpPr/>
          <p:nvPr/>
        </p:nvCxnSpPr>
        <p:spPr bwMode="auto">
          <a:xfrm>
            <a:off x="3048000" y="2743200"/>
            <a:ext cx="4191000" cy="0"/>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cxnSp>
        <p:nvCxnSpPr>
          <p:cNvPr id="47" name="Straight Connector 46"/>
          <p:cNvCxnSpPr/>
          <p:nvPr/>
        </p:nvCxnSpPr>
        <p:spPr bwMode="auto">
          <a:xfrm>
            <a:off x="1651135" y="2719972"/>
            <a:ext cx="1244465" cy="23228"/>
          </a:xfrm>
          <a:prstGeom prst="line">
            <a:avLst/>
          </a:prstGeom>
          <a:solidFill>
            <a:schemeClr val="accent1"/>
          </a:solidFill>
          <a:ln w="38100" cap="flat" cmpd="sng" algn="ctr">
            <a:solidFill>
              <a:srgbClr val="00CC00"/>
            </a:solidFill>
            <a:prstDash val="solid"/>
            <a:round/>
            <a:headEnd type="none" w="med" len="med"/>
            <a:tailEnd type="none" w="med" len="med"/>
          </a:ln>
          <a:effectLst/>
        </p:spPr>
      </p:cxnSp>
      <p:cxnSp>
        <p:nvCxnSpPr>
          <p:cNvPr id="48" name="Straight Connector 47"/>
          <p:cNvCxnSpPr/>
          <p:nvPr/>
        </p:nvCxnSpPr>
        <p:spPr bwMode="auto">
          <a:xfrm flipV="1">
            <a:off x="1600200" y="2362200"/>
            <a:ext cx="2438400" cy="2"/>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9" name="Straight Connector 48"/>
          <p:cNvCxnSpPr/>
          <p:nvPr/>
        </p:nvCxnSpPr>
        <p:spPr bwMode="auto">
          <a:xfrm flipV="1">
            <a:off x="4267200" y="2362200"/>
            <a:ext cx="2037229" cy="1"/>
          </a:xfrm>
          <a:prstGeom prst="line">
            <a:avLst/>
          </a:prstGeom>
          <a:solidFill>
            <a:schemeClr val="accent1"/>
          </a:solidFill>
          <a:ln w="38100" cap="flat" cmpd="sng" algn="ctr">
            <a:solidFill>
              <a:srgbClr val="CC00CC"/>
            </a:solidFill>
            <a:prstDash val="solid"/>
            <a:round/>
            <a:headEnd type="none" w="med" len="med"/>
            <a:tailEnd type="none" w="med" len="med"/>
          </a:ln>
          <a:effectLst/>
        </p:spPr>
      </p:cxnSp>
      <p:cxnSp>
        <p:nvCxnSpPr>
          <p:cNvPr id="22" name="Straight Connector 21"/>
          <p:cNvCxnSpPr/>
          <p:nvPr/>
        </p:nvCxnSpPr>
        <p:spPr bwMode="auto">
          <a:xfrm>
            <a:off x="1577787" y="3429000"/>
            <a:ext cx="3756213" cy="0"/>
          </a:xfrm>
          <a:prstGeom prst="line">
            <a:avLst/>
          </a:prstGeom>
          <a:solidFill>
            <a:schemeClr val="accent1"/>
          </a:solidFill>
          <a:ln w="38100" cap="flat" cmpd="sng" algn="ctr">
            <a:solidFill>
              <a:srgbClr val="66FF99"/>
            </a:solidFill>
            <a:prstDash val="solid"/>
            <a:round/>
            <a:headEnd type="none" w="med" len="med"/>
            <a:tailEnd type="none" w="med" len="med"/>
          </a:ln>
          <a:effectLst/>
        </p:spPr>
      </p:cxnSp>
      <p:cxnSp>
        <p:nvCxnSpPr>
          <p:cNvPr id="26" name="Straight Connector 25"/>
          <p:cNvCxnSpPr/>
          <p:nvPr/>
        </p:nvCxnSpPr>
        <p:spPr bwMode="auto">
          <a:xfrm>
            <a:off x="1577787" y="3852663"/>
            <a:ext cx="6804213" cy="0"/>
          </a:xfrm>
          <a:prstGeom prst="line">
            <a:avLst/>
          </a:prstGeom>
          <a:solidFill>
            <a:schemeClr val="accent1"/>
          </a:solidFill>
          <a:ln w="38100" cap="flat" cmpd="sng" algn="ctr">
            <a:solidFill>
              <a:srgbClr val="0066FF"/>
            </a:solidFill>
            <a:prstDash val="solid"/>
            <a:round/>
            <a:headEnd type="none" w="med" len="med"/>
            <a:tailEnd type="none" w="med" len="med"/>
          </a:ln>
          <a:effectLst/>
        </p:spPr>
      </p:cxnSp>
      <p:sp>
        <p:nvSpPr>
          <p:cNvPr id="45" name="TextBox 44"/>
          <p:cNvSpPr txBox="1"/>
          <p:nvPr/>
        </p:nvSpPr>
        <p:spPr>
          <a:xfrm>
            <a:off x="2669926" y="5086923"/>
            <a:ext cx="6165477" cy="584775"/>
          </a:xfrm>
          <a:prstGeom prst="rect">
            <a:avLst/>
          </a:prstGeom>
          <a:solidFill>
            <a:srgbClr val="0066FF"/>
          </a:solidFill>
        </p:spPr>
        <p:txBody>
          <a:bodyPr wrap="square" rtlCol="0">
            <a:spAutoFit/>
          </a:bodyPr>
          <a:lstStyle/>
          <a:p>
            <a:r>
              <a:rPr lang="en-US" sz="1600" b="1" dirty="0" smtClean="0">
                <a:solidFill>
                  <a:srgbClr val="FFFFFF"/>
                </a:solidFill>
                <a:latin typeface="Calibri" pitchFamily="34" charset="0"/>
                <a:cs typeface="Calibri" pitchFamily="34" charset="0"/>
              </a:rPr>
              <a:t>IT IS THE PEOPLE WHO GIVE POWER TO THE CONSTITUTION.  WE  RULE THE GOVERNMENT—THE GOVERNMENT DOES NOT RULE US!</a:t>
            </a:r>
            <a:endParaRPr lang="en-US" sz="1600" b="1" dirty="0">
              <a:solidFill>
                <a:srgbClr val="FFFFFF"/>
              </a:solidFill>
              <a:latin typeface="Calibri" pitchFamily="34" charset="0"/>
              <a:cs typeface="Calibri" pitchFamily="34" charset="0"/>
            </a:endParaRPr>
          </a:p>
        </p:txBody>
      </p:sp>
      <p:cxnSp>
        <p:nvCxnSpPr>
          <p:cNvPr id="53" name="Straight Connector 52"/>
          <p:cNvCxnSpPr/>
          <p:nvPr/>
        </p:nvCxnSpPr>
        <p:spPr bwMode="auto">
          <a:xfrm>
            <a:off x="4800600" y="3048000"/>
            <a:ext cx="3733800" cy="0"/>
          </a:xfrm>
          <a:prstGeom prst="line">
            <a:avLst/>
          </a:prstGeom>
          <a:solidFill>
            <a:schemeClr val="accent1"/>
          </a:solidFill>
          <a:ln w="38100" cap="flat" cmpd="sng" algn="ctr">
            <a:solidFill>
              <a:srgbClr val="66FF99"/>
            </a:solidFill>
            <a:prstDash val="solid"/>
            <a:round/>
            <a:headEnd type="none" w="med" len="med"/>
            <a:tailEnd type="none" w="med" len="med"/>
          </a:ln>
          <a:effectLst/>
        </p:spPr>
      </p:cxnSp>
      <p:cxnSp>
        <p:nvCxnSpPr>
          <p:cNvPr id="57" name="Straight Connector 56"/>
          <p:cNvCxnSpPr/>
          <p:nvPr/>
        </p:nvCxnSpPr>
        <p:spPr bwMode="auto">
          <a:xfrm>
            <a:off x="6477000" y="2362200"/>
            <a:ext cx="1981200" cy="0"/>
          </a:xfrm>
          <a:prstGeom prst="line">
            <a:avLst/>
          </a:prstGeom>
          <a:solidFill>
            <a:schemeClr val="accent1"/>
          </a:solidFill>
          <a:ln w="38100" cap="flat" cmpd="sng" algn="ctr">
            <a:solidFill>
              <a:srgbClr val="00CC00"/>
            </a:solidFill>
            <a:prstDash val="solid"/>
            <a:round/>
            <a:headEnd type="none" w="med" len="med"/>
            <a:tailEnd type="none" w="med" len="med"/>
          </a:ln>
          <a:effectLst/>
        </p:spPr>
      </p:cxnSp>
      <p:cxnSp>
        <p:nvCxnSpPr>
          <p:cNvPr id="70" name="Straight Connector 69"/>
          <p:cNvCxnSpPr/>
          <p:nvPr/>
        </p:nvCxnSpPr>
        <p:spPr bwMode="auto">
          <a:xfrm>
            <a:off x="5562600" y="3429000"/>
            <a:ext cx="2895600" cy="0"/>
          </a:xfrm>
          <a:prstGeom prst="line">
            <a:avLst/>
          </a:prstGeom>
          <a:solidFill>
            <a:schemeClr val="accent1"/>
          </a:solidFill>
          <a:ln w="38100" cap="flat" cmpd="sng" algn="ctr">
            <a:solidFill>
              <a:srgbClr val="0066FF"/>
            </a:solidFill>
            <a:prstDash val="solid"/>
            <a:round/>
            <a:headEnd type="none" w="med" len="med"/>
            <a:tailEnd type="none" w="med" len="med"/>
          </a:ln>
          <a:effectLst/>
        </p:spPr>
      </p:cxnSp>
      <p:sp>
        <p:nvSpPr>
          <p:cNvPr id="76" name="TextBox 75"/>
          <p:cNvSpPr txBox="1"/>
          <p:nvPr/>
        </p:nvSpPr>
        <p:spPr>
          <a:xfrm>
            <a:off x="2104463" y="1187024"/>
            <a:ext cx="5881595" cy="461665"/>
          </a:xfrm>
          <a:prstGeom prst="rect">
            <a:avLst/>
          </a:prstGeom>
          <a:noFill/>
          <a:ln>
            <a:noFill/>
          </a:ln>
        </p:spPr>
        <p:txBody>
          <a:bodyPr wrap="square" rtlCol="0">
            <a:spAutoFit/>
          </a:bodyPr>
          <a:lstStyle/>
          <a:p>
            <a:r>
              <a:rPr lang="en-US" sz="2400" b="1" u="sng" dirty="0" smtClean="0">
                <a:solidFill>
                  <a:srgbClr val="FFFFFF"/>
                </a:solidFill>
                <a:latin typeface="Segoe Script" pitchFamily="34" charset="0"/>
              </a:rPr>
              <a:t>The Preamble of the Constitution</a:t>
            </a:r>
            <a:endParaRPr lang="en-US" sz="2400" b="1" u="sng" dirty="0">
              <a:solidFill>
                <a:srgbClr val="FFFFFF"/>
              </a:solidFill>
              <a:latin typeface="Segoe Script" pitchFamily="34" charset="0"/>
            </a:endParaRPr>
          </a:p>
        </p:txBody>
      </p:sp>
      <p:cxnSp>
        <p:nvCxnSpPr>
          <p:cNvPr id="18" name="Straight Connector 17"/>
          <p:cNvCxnSpPr/>
          <p:nvPr/>
        </p:nvCxnSpPr>
        <p:spPr bwMode="auto">
          <a:xfrm>
            <a:off x="6248400" y="1981200"/>
            <a:ext cx="22860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50" name="Straight Connector 49"/>
          <p:cNvCxnSpPr/>
          <p:nvPr/>
        </p:nvCxnSpPr>
        <p:spPr bwMode="auto">
          <a:xfrm>
            <a:off x="7467600" y="2743200"/>
            <a:ext cx="1066800"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52" name="Straight Connector 51"/>
          <p:cNvCxnSpPr/>
          <p:nvPr/>
        </p:nvCxnSpPr>
        <p:spPr bwMode="auto">
          <a:xfrm>
            <a:off x="1600200" y="3124200"/>
            <a:ext cx="2438400"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spTree>
    <p:extLst>
      <p:ext uri="{BB962C8B-B14F-4D97-AF65-F5344CB8AC3E}">
        <p14:creationId xmlns:p14="http://schemas.microsoft.com/office/powerpoint/2010/main" val="258088090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2000"/>
                                        <p:tgtEl>
                                          <p:spTgt spid="76"/>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30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2000"/>
                                        <p:tgtEl>
                                          <p:spTgt spid="39"/>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2000"/>
                                        <p:tgtEl>
                                          <p:spTgt spid="48"/>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ipe(left)">
                                      <p:cBhvr>
                                        <p:cTn id="34" dur="2000"/>
                                        <p:tgtEl>
                                          <p:spTgt spid="49"/>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left)">
                                      <p:cBhvr>
                                        <p:cTn id="43" dur="2000"/>
                                        <p:tgtEl>
                                          <p:spTgt spid="57"/>
                                        </p:tgtEl>
                                      </p:cBhvr>
                                    </p:animEffect>
                                  </p:childTnLst>
                                </p:cTn>
                              </p:par>
                            </p:childTnLst>
                          </p:cTn>
                        </p:par>
                        <p:par>
                          <p:cTn id="44" fill="hold">
                            <p:stCondLst>
                              <p:cond delay="2000"/>
                            </p:stCondLst>
                            <p:childTnLst>
                              <p:par>
                                <p:cTn id="45" presetID="22" presetClass="entr" presetSubtype="8"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left)">
                                      <p:cBhvr>
                                        <p:cTn id="47" dur="2000"/>
                                        <p:tgtEl>
                                          <p:spTgt spid="47"/>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20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left)">
                                      <p:cBhvr>
                                        <p:cTn id="56" dur="2000"/>
                                        <p:tgtEl>
                                          <p:spTgt spid="42"/>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2000"/>
                                        <p:tgtEl>
                                          <p:spTgt spid="8"/>
                                        </p:tgtEl>
                                      </p:cBhvr>
                                    </p:animEffect>
                                  </p:childTnLst>
                                </p:cTn>
                              </p:par>
                            </p:childTnLst>
                          </p:cTn>
                        </p:par>
                        <p:par>
                          <p:cTn id="61" fill="hold">
                            <p:stCondLst>
                              <p:cond delay="400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20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left)">
                                      <p:cBhvr>
                                        <p:cTn id="69" dur="2000"/>
                                        <p:tgtEl>
                                          <p:spTgt spid="53"/>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left)">
                                      <p:cBhvr>
                                        <p:cTn id="73" dur="2000"/>
                                        <p:tgtEl>
                                          <p:spTgt spid="22"/>
                                        </p:tgtEl>
                                      </p:cBhvr>
                                    </p:animEffect>
                                  </p:childTnLst>
                                </p:cTn>
                              </p:par>
                            </p:childTnLst>
                          </p:cTn>
                        </p:par>
                        <p:par>
                          <p:cTn id="74" fill="hold">
                            <p:stCondLst>
                              <p:cond delay="4000"/>
                            </p:stCondLst>
                            <p:childTnLst>
                              <p:par>
                                <p:cTn id="75" presetID="10"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20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wipe(left)">
                                      <p:cBhvr>
                                        <p:cTn id="82" dur="2000"/>
                                        <p:tgtEl>
                                          <p:spTgt spid="70"/>
                                        </p:tgtEl>
                                      </p:cBhvr>
                                    </p:animEffect>
                                  </p:childTnLst>
                                </p:cTn>
                              </p:par>
                            </p:childTnLst>
                          </p:cTn>
                        </p:par>
                        <p:par>
                          <p:cTn id="83" fill="hold">
                            <p:stCondLst>
                              <p:cond delay="2000"/>
                            </p:stCondLst>
                            <p:childTnLst>
                              <p:par>
                                <p:cTn id="84" presetID="22" presetClass="entr" presetSubtype="8"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wipe(left)">
                                      <p:cBhvr>
                                        <p:cTn id="86" dur="2000"/>
                                        <p:tgtEl>
                                          <p:spTgt spid="26"/>
                                        </p:tgtEl>
                                      </p:cBhvr>
                                    </p:animEffect>
                                  </p:childTnLst>
                                </p:cTn>
                              </p:par>
                            </p:childTnLst>
                          </p:cTn>
                        </p:par>
                        <p:par>
                          <p:cTn id="87" fill="hold">
                            <p:stCondLst>
                              <p:cond delay="4000"/>
                            </p:stCondLst>
                            <p:childTnLst>
                              <p:par>
                                <p:cTn id="88" presetID="10" presetClass="entr" presetSubtype="0" fill="hold" grpId="0"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2000"/>
                                        <p:tgtEl>
                                          <p:spTgt spid="45"/>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nodeType="click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dissolve">
                                      <p:cBhvr>
                                        <p:cTn id="95" dur="500"/>
                                        <p:tgtEl>
                                          <p:spTgt spid="42"/>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dissolve">
                                      <p:cBhvr>
                                        <p:cTn id="100" dur="500"/>
                                        <p:tgtEl>
                                          <p:spTgt spid="18"/>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nodeType="clickEffect">
                                  <p:stCondLst>
                                    <p:cond delay="0"/>
                                  </p:stCondLst>
                                  <p:childTnLst>
                                    <p:set>
                                      <p:cBhvr>
                                        <p:cTn id="104" dur="1" fill="hold">
                                          <p:stCondLst>
                                            <p:cond delay="0"/>
                                          </p:stCondLst>
                                        </p:cTn>
                                        <p:tgtEl>
                                          <p:spTgt spid="70"/>
                                        </p:tgtEl>
                                        <p:attrNameLst>
                                          <p:attrName>style.visibility</p:attrName>
                                        </p:attrNameLst>
                                      </p:cBhvr>
                                      <p:to>
                                        <p:strVal val="visible"/>
                                      </p:to>
                                    </p:set>
                                    <p:animEffect transition="in" filter="dissolve">
                                      <p:cBhvr>
                                        <p:cTn id="105" dur="500"/>
                                        <p:tgtEl>
                                          <p:spTgt spid="70"/>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nodeType="click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dissolve">
                                      <p:cBhvr>
                                        <p:cTn id="110" dur="500"/>
                                        <p:tgtEl>
                                          <p:spTgt spid="26"/>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nodeType="clickEffect">
                                  <p:stCondLst>
                                    <p:cond delay="0"/>
                                  </p:stCondLst>
                                  <p:childTnLst>
                                    <p:set>
                                      <p:cBhvr>
                                        <p:cTn id="114" dur="1" fill="hold">
                                          <p:stCondLst>
                                            <p:cond delay="0"/>
                                          </p:stCondLst>
                                        </p:cTn>
                                        <p:tgtEl>
                                          <p:spTgt spid="50"/>
                                        </p:tgtEl>
                                        <p:attrNameLst>
                                          <p:attrName>style.visibility</p:attrName>
                                        </p:attrNameLst>
                                      </p:cBhvr>
                                      <p:to>
                                        <p:strVal val="visible"/>
                                      </p:to>
                                    </p:set>
                                    <p:animEffect transition="in" filter="dissolve">
                                      <p:cBhvr>
                                        <p:cTn id="115" dur="500"/>
                                        <p:tgtEl>
                                          <p:spTgt spid="50"/>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nodeType="click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dissolve">
                                      <p:cBhvr>
                                        <p:cTn id="12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 grpId="0" animBg="1"/>
      <p:bldP spid="6" grpId="0" animBg="1"/>
      <p:bldP spid="7" grpId="0" animBg="1"/>
      <p:bldP spid="8" grpId="0" animBg="1"/>
      <p:bldP spid="17" grpId="0" animBg="1"/>
      <p:bldP spid="31" grpId="0" animBg="1"/>
      <p:bldP spid="32" grpId="0" animBg="1"/>
      <p:bldP spid="45" grpId="0" animBg="1"/>
      <p:bldP spid="7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untitled.bmp"/>
          <p:cNvPicPr>
            <a:picLocks noChangeAspect="1"/>
          </p:cNvPicPr>
          <p:nvPr/>
        </p:nvPicPr>
        <p:blipFill>
          <a:blip r:embed="rId2" cstate="print">
            <a:extLst>
              <a:ext uri="{28A0092B-C50C-407E-A947-70E740481C1C}">
                <a14:useLocalDpi xmlns:a14="http://schemas.microsoft.com/office/drawing/2010/main" val="0"/>
              </a:ext>
            </a:extLst>
          </a:blip>
          <a:srcRect l="2667" t="3922" r="2667" b="3922"/>
          <a:stretch>
            <a:fillRect/>
          </a:stretch>
        </p:blipFill>
        <p:spPr bwMode="auto">
          <a:xfrm>
            <a:off x="990600" y="762000"/>
            <a:ext cx="7021513" cy="464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1744834D-7165-4207-9D7C-41DFC0208D11}" type="slidenum">
              <a:rPr lang="en-US" smtClean="0">
                <a:solidFill>
                  <a:srgbClr val="FFFF00"/>
                </a:solidFill>
              </a:rPr>
              <a:pPr>
                <a:defRPr/>
              </a:pPr>
              <a:t>50</a:t>
            </a:fld>
            <a:endParaRPr lang="en-US">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plant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914400"/>
            <a:ext cx="57150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B5FE453-090A-4366-BFA6-4B257EEB2D49}" type="slidenum">
              <a:rPr lang="en-US" smtClean="0">
                <a:solidFill>
                  <a:srgbClr val="FFFF00"/>
                </a:solidFill>
              </a:rPr>
              <a:pPr>
                <a:defRPr/>
              </a:pPr>
              <a:t>51</a:t>
            </a:fld>
            <a:endParaRPr lang="en-US">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Reagan_ForPol_cartoon.jpg"/>
          <p:cNvPicPr>
            <a:picLocks noChangeAspect="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762000" y="857250"/>
            <a:ext cx="7620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DED208A-43BA-4152-80D4-C23A83FFCEE8}" type="slidenum">
              <a:rPr lang="en-US" smtClean="0">
                <a:solidFill>
                  <a:srgbClr val="FFFF00"/>
                </a:solidFill>
              </a:rPr>
              <a:pPr>
                <a:defRPr/>
              </a:pPr>
              <a:t>52</a:t>
            </a:fld>
            <a:endParaRPr lang="en-US">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editorial_20080416.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838200"/>
            <a:ext cx="6699250"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EE40AC03-8191-4088-A699-8880663FAD44}" type="slidenum">
              <a:rPr lang="en-US" smtClean="0">
                <a:solidFill>
                  <a:srgbClr val="FFFF00"/>
                </a:solidFill>
              </a:rPr>
              <a:pPr>
                <a:defRPr/>
              </a:pPr>
              <a:t>53</a:t>
            </a:fld>
            <a:endParaRPr lang="en-US">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hblock1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457200"/>
            <a:ext cx="4165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AA12AFB-BABC-4DF4-B966-541393B122C7}" type="slidenum">
              <a:rPr lang="en-US" smtClean="0">
                <a:solidFill>
                  <a:srgbClr val="FFFF00"/>
                </a:solidFill>
              </a:rPr>
              <a:pPr>
                <a:defRPr/>
              </a:pPr>
              <a:t>54</a:t>
            </a:fld>
            <a:endParaRPr lang="en-US">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990600"/>
            <a:ext cx="6858000" cy="2123658"/>
          </a:xfrm>
          <a:prstGeom prst="rect">
            <a:avLst/>
          </a:prstGeom>
          <a:noFill/>
        </p:spPr>
        <p:txBody>
          <a:bodyPr wrap="square" rtlCol="0">
            <a:spAutoFit/>
          </a:bodyPr>
          <a:lstStyle/>
          <a:p>
            <a:pPr algn="ctr"/>
            <a:r>
              <a:rPr lang="en-US" b="1" dirty="0" smtClean="0">
                <a:solidFill>
                  <a:srgbClr val="FFFF00"/>
                </a:solidFill>
                <a:latin typeface="Calibri" pitchFamily="34" charset="0"/>
                <a:cs typeface="Calibri" pitchFamily="34" charset="0"/>
              </a:rPr>
              <a:t>The Evolution </a:t>
            </a:r>
          </a:p>
          <a:p>
            <a:pPr algn="ctr"/>
            <a:r>
              <a:rPr lang="en-US" b="1" dirty="0" smtClean="0">
                <a:solidFill>
                  <a:srgbClr val="FFFF00"/>
                </a:solidFill>
                <a:latin typeface="Calibri" pitchFamily="34" charset="0"/>
                <a:cs typeface="Calibri" pitchFamily="34" charset="0"/>
              </a:rPr>
              <a:t>of the </a:t>
            </a:r>
          </a:p>
          <a:p>
            <a:pPr algn="ctr"/>
            <a:r>
              <a:rPr lang="en-US" b="1" dirty="0" smtClean="0">
                <a:solidFill>
                  <a:srgbClr val="FFFF00"/>
                </a:solidFill>
                <a:latin typeface="Calibri" pitchFamily="34" charset="0"/>
                <a:cs typeface="Calibri" pitchFamily="34" charset="0"/>
              </a:rPr>
              <a:t>Pledge of Allegiance</a:t>
            </a:r>
            <a:endParaRPr lang="en-US" b="1" dirty="0">
              <a:solidFill>
                <a:srgbClr val="FFFF00"/>
              </a:solidFill>
              <a:latin typeface="Calibri" pitchFamily="34" charset="0"/>
              <a:cs typeface="Calibri" pitchFamily="34" charset="0"/>
            </a:endParaRPr>
          </a:p>
        </p:txBody>
      </p:sp>
    </p:spTree>
    <p:extLst>
      <p:ext uri="{BB962C8B-B14F-4D97-AF65-F5344CB8AC3E}">
        <p14:creationId xmlns:p14="http://schemas.microsoft.com/office/powerpoint/2010/main" val="31488640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 y="317153"/>
            <a:ext cx="4640580" cy="2062103"/>
          </a:xfrm>
          <a:prstGeom prst="rect">
            <a:avLst/>
          </a:prstGeom>
          <a:noFill/>
        </p:spPr>
        <p:txBody>
          <a:bodyPr wrap="square" rtlCol="0">
            <a:spAutoFit/>
          </a:bodyPr>
          <a:lstStyle/>
          <a:p>
            <a:r>
              <a:rPr lang="en-US" sz="2000" b="1" dirty="0" smtClean="0">
                <a:solidFill>
                  <a:srgbClr val="FFFF00"/>
                </a:solidFill>
                <a:latin typeface="Calibri" pitchFamily="34" charset="0"/>
                <a:cs typeface="Calibri" pitchFamily="34" charset="0"/>
              </a:rPr>
              <a:t>EARLIEST?  </a:t>
            </a:r>
            <a:r>
              <a:rPr lang="en-US" sz="1800" b="1" dirty="0" smtClean="0">
                <a:solidFill>
                  <a:srgbClr val="FFFF00"/>
                </a:solidFill>
                <a:latin typeface="Calibri" pitchFamily="34" charset="0"/>
                <a:cs typeface="Calibri" pitchFamily="34" charset="0"/>
              </a:rPr>
              <a:t>The </a:t>
            </a:r>
            <a:r>
              <a:rPr lang="en-US" sz="1800" b="1" dirty="0">
                <a:solidFill>
                  <a:srgbClr val="FFFF00"/>
                </a:solidFill>
                <a:latin typeface="Calibri" pitchFamily="34" charset="0"/>
                <a:cs typeface="Calibri" pitchFamily="34" charset="0"/>
              </a:rPr>
              <a:t>Balch Salute, written in 1885 by a New York City teacher, had a brief run of popularity. It read: </a:t>
            </a:r>
            <a:r>
              <a:rPr lang="en-US" sz="1800" b="1" dirty="0" smtClean="0">
                <a:solidFill>
                  <a:srgbClr val="FFFF00"/>
                </a:solidFill>
                <a:latin typeface="Calibri" pitchFamily="34" charset="0"/>
                <a:cs typeface="Calibri" pitchFamily="34" charset="0"/>
              </a:rPr>
              <a:t>“We </a:t>
            </a:r>
            <a:r>
              <a:rPr lang="en-US" sz="1800" b="1" dirty="0">
                <a:solidFill>
                  <a:srgbClr val="FFFF00"/>
                </a:solidFill>
                <a:latin typeface="Calibri" pitchFamily="34" charset="0"/>
                <a:cs typeface="Calibri" pitchFamily="34" charset="0"/>
              </a:rPr>
              <a:t>give </a:t>
            </a:r>
            <a:r>
              <a:rPr lang="en-US" sz="1800" b="1" dirty="0" smtClean="0">
                <a:solidFill>
                  <a:srgbClr val="FFFF00"/>
                </a:solidFill>
                <a:latin typeface="Calibri" pitchFamily="34" charset="0"/>
                <a:cs typeface="Calibri" pitchFamily="34" charset="0"/>
              </a:rPr>
              <a:t>our heads and  </a:t>
            </a:r>
            <a:r>
              <a:rPr lang="en-US" sz="1800" b="1" dirty="0">
                <a:solidFill>
                  <a:srgbClr val="FFFF00"/>
                </a:solidFill>
                <a:latin typeface="Calibri" pitchFamily="34" charset="0"/>
                <a:cs typeface="Calibri" pitchFamily="34" charset="0"/>
              </a:rPr>
              <a:t>our hearts to God and our country; one country, one language, one Flag."  </a:t>
            </a:r>
            <a:r>
              <a:rPr lang="en-US" sz="1800" b="1" dirty="0">
                <a:solidFill>
                  <a:srgbClr val="00B0F0"/>
                </a:solidFill>
                <a:latin typeface="Calibri" pitchFamily="34" charset="0"/>
                <a:cs typeface="Calibri" pitchFamily="34" charset="0"/>
              </a:rPr>
              <a:t>During the </a:t>
            </a:r>
            <a:r>
              <a:rPr lang="en-US" sz="1800" b="1" dirty="0" smtClean="0">
                <a:solidFill>
                  <a:srgbClr val="00B0F0"/>
                </a:solidFill>
                <a:latin typeface="Calibri" pitchFamily="34" charset="0"/>
                <a:cs typeface="Calibri" pitchFamily="34" charset="0"/>
              </a:rPr>
              <a:t>salute, </a:t>
            </a:r>
            <a:r>
              <a:rPr lang="en-US" sz="1800" b="1" dirty="0">
                <a:solidFill>
                  <a:srgbClr val="00B0F0"/>
                </a:solidFill>
                <a:latin typeface="Calibri" pitchFamily="34" charset="0"/>
                <a:cs typeface="Calibri" pitchFamily="34" charset="0"/>
              </a:rPr>
              <a:t>the youngsters would point at their heads, their heart and then at the flag.</a:t>
            </a:r>
            <a:r>
              <a:rPr lang="en-US" sz="1800" b="1" dirty="0" smtClean="0">
                <a:solidFill>
                  <a:srgbClr val="00B0F0"/>
                </a:solidFill>
                <a:latin typeface="Calibri" pitchFamily="34" charset="0"/>
                <a:cs typeface="Calibri" pitchFamily="34" charset="0"/>
              </a:rPr>
              <a:t> </a:t>
            </a:r>
            <a:endParaRPr lang="en-US" sz="1800" b="1" dirty="0">
              <a:solidFill>
                <a:srgbClr val="00B0F0"/>
              </a:solidFill>
              <a:latin typeface="Calibri" pitchFamily="34" charset="0"/>
              <a:cs typeface="Calibri" pitchFamily="34" charset="0"/>
            </a:endParaRPr>
          </a:p>
        </p:txBody>
      </p:sp>
      <p:sp>
        <p:nvSpPr>
          <p:cNvPr id="4" name="TextBox 3"/>
          <p:cNvSpPr txBox="1"/>
          <p:nvPr/>
        </p:nvSpPr>
        <p:spPr>
          <a:xfrm>
            <a:off x="464820" y="2566810"/>
            <a:ext cx="3657600" cy="1477328"/>
          </a:xfrm>
          <a:prstGeom prst="rect">
            <a:avLst/>
          </a:prstGeom>
          <a:noFill/>
        </p:spPr>
        <p:txBody>
          <a:bodyPr wrap="square" rtlCol="0">
            <a:spAutoFit/>
          </a:bodyPr>
          <a:lstStyle/>
          <a:p>
            <a:pPr algn="ctr"/>
            <a:r>
              <a:rPr lang="en-US" sz="1800" b="1" u="sng" dirty="0" smtClean="0">
                <a:solidFill>
                  <a:srgbClr val="FFFFFF"/>
                </a:solidFill>
                <a:latin typeface="Calibri" pitchFamily="34" charset="0"/>
                <a:cs typeface="Calibri" pitchFamily="34" charset="0"/>
              </a:rPr>
              <a:t>1892</a:t>
            </a:r>
          </a:p>
          <a:p>
            <a:r>
              <a:rPr lang="en-US" sz="1800" b="1" dirty="0" smtClean="0">
                <a:solidFill>
                  <a:srgbClr val="FFFFFF"/>
                </a:solidFill>
                <a:latin typeface="Calibri" pitchFamily="34" charset="0"/>
                <a:cs typeface="Calibri" pitchFamily="34" charset="0"/>
              </a:rPr>
              <a:t>"</a:t>
            </a:r>
            <a:r>
              <a:rPr lang="en-US" sz="1800" b="1" dirty="0">
                <a:solidFill>
                  <a:srgbClr val="FFFFFF"/>
                </a:solidFill>
                <a:latin typeface="Calibri" pitchFamily="34" charset="0"/>
                <a:cs typeface="Calibri" pitchFamily="34" charset="0"/>
              </a:rPr>
              <a:t>I pledge allegiance to my flag and the republic for which it stands: one nation indivisible with liberty and justice for all."</a:t>
            </a:r>
          </a:p>
        </p:txBody>
      </p:sp>
      <p:sp>
        <p:nvSpPr>
          <p:cNvPr id="7" name="TextBox 6"/>
          <p:cNvSpPr txBox="1"/>
          <p:nvPr/>
        </p:nvSpPr>
        <p:spPr>
          <a:xfrm>
            <a:off x="320040" y="4044138"/>
            <a:ext cx="3657600" cy="1477328"/>
          </a:xfrm>
          <a:prstGeom prst="rect">
            <a:avLst/>
          </a:prstGeom>
          <a:noFill/>
        </p:spPr>
        <p:txBody>
          <a:bodyPr wrap="square" rtlCol="0">
            <a:spAutoFit/>
          </a:bodyPr>
          <a:lstStyle/>
          <a:p>
            <a:pPr algn="ctr"/>
            <a:r>
              <a:rPr lang="en-US" sz="1800" b="1" u="sng" dirty="0" smtClean="0">
                <a:solidFill>
                  <a:srgbClr val="FFFFFF"/>
                </a:solidFill>
                <a:latin typeface="Calibri" pitchFamily="34" charset="0"/>
                <a:cs typeface="Calibri" pitchFamily="34" charset="0"/>
              </a:rPr>
              <a:t>1892 to 1923</a:t>
            </a:r>
          </a:p>
          <a:p>
            <a:r>
              <a:rPr lang="en-US" sz="1800" b="1" dirty="0" smtClean="0">
                <a:solidFill>
                  <a:srgbClr val="FFFFFF"/>
                </a:solidFill>
                <a:latin typeface="Calibri" pitchFamily="34" charset="0"/>
                <a:cs typeface="Calibri" pitchFamily="34" charset="0"/>
              </a:rPr>
              <a:t>"</a:t>
            </a:r>
            <a:r>
              <a:rPr lang="en-US" sz="1800" b="1" dirty="0">
                <a:solidFill>
                  <a:srgbClr val="FFFFFF"/>
                </a:solidFill>
                <a:latin typeface="Calibri" pitchFamily="34" charset="0"/>
                <a:cs typeface="Calibri" pitchFamily="34" charset="0"/>
              </a:rPr>
              <a:t>I pledge allegiance to my flag and </a:t>
            </a:r>
            <a:r>
              <a:rPr lang="en-US" sz="1800" b="1" i="1" dirty="0" smtClean="0">
                <a:solidFill>
                  <a:srgbClr val="FFFF00"/>
                </a:solidFill>
                <a:latin typeface="Calibri" pitchFamily="34" charset="0"/>
                <a:cs typeface="Calibri" pitchFamily="34" charset="0"/>
              </a:rPr>
              <a:t>to</a:t>
            </a:r>
            <a:r>
              <a:rPr lang="en-US" sz="1800" b="1" dirty="0" smtClean="0">
                <a:solidFill>
                  <a:srgbClr val="FFFFFF"/>
                </a:solidFill>
                <a:latin typeface="Calibri" pitchFamily="34" charset="0"/>
                <a:cs typeface="Calibri" pitchFamily="34" charset="0"/>
              </a:rPr>
              <a:t> the </a:t>
            </a:r>
            <a:r>
              <a:rPr lang="en-US" sz="1800" b="1" dirty="0">
                <a:solidFill>
                  <a:srgbClr val="FFFFFF"/>
                </a:solidFill>
                <a:latin typeface="Calibri" pitchFamily="34" charset="0"/>
                <a:cs typeface="Calibri" pitchFamily="34" charset="0"/>
              </a:rPr>
              <a:t>republic for which it stands: one nation indivisible with liberty and justice for all."</a:t>
            </a:r>
          </a:p>
        </p:txBody>
      </p:sp>
      <p:sp>
        <p:nvSpPr>
          <p:cNvPr id="8" name="TextBox 7"/>
          <p:cNvSpPr txBox="1"/>
          <p:nvPr/>
        </p:nvSpPr>
        <p:spPr>
          <a:xfrm>
            <a:off x="4960620" y="378798"/>
            <a:ext cx="3947160" cy="1477328"/>
          </a:xfrm>
          <a:prstGeom prst="rect">
            <a:avLst/>
          </a:prstGeom>
          <a:noFill/>
        </p:spPr>
        <p:txBody>
          <a:bodyPr wrap="square" rtlCol="0">
            <a:spAutoFit/>
          </a:bodyPr>
          <a:lstStyle/>
          <a:p>
            <a:pPr algn="ctr"/>
            <a:r>
              <a:rPr lang="en-US" sz="1800" b="1" u="sng" dirty="0" smtClean="0">
                <a:solidFill>
                  <a:srgbClr val="FFFFFF"/>
                </a:solidFill>
                <a:latin typeface="Calibri" pitchFamily="34" charset="0"/>
                <a:cs typeface="Calibri" pitchFamily="34" charset="0"/>
              </a:rPr>
              <a:t>1923-1924</a:t>
            </a:r>
          </a:p>
          <a:p>
            <a:r>
              <a:rPr lang="en-US" sz="1800" b="1" dirty="0">
                <a:solidFill>
                  <a:srgbClr val="FFFFFF"/>
                </a:solidFill>
                <a:latin typeface="Calibri" pitchFamily="34" charset="0"/>
                <a:cs typeface="Calibri" pitchFamily="34" charset="0"/>
              </a:rPr>
              <a:t>"I pledge allegiance to </a:t>
            </a:r>
            <a:r>
              <a:rPr lang="en-US" sz="1800" b="1" i="1" dirty="0">
                <a:solidFill>
                  <a:srgbClr val="FFFFFF"/>
                </a:solidFill>
                <a:latin typeface="Calibri" pitchFamily="34" charset="0"/>
                <a:cs typeface="Calibri" pitchFamily="34" charset="0"/>
              </a:rPr>
              <a:t>the</a:t>
            </a:r>
            <a:r>
              <a:rPr lang="en-US" sz="1800" b="1" dirty="0">
                <a:solidFill>
                  <a:srgbClr val="FFFFFF"/>
                </a:solidFill>
                <a:latin typeface="Calibri" pitchFamily="34" charset="0"/>
                <a:cs typeface="Calibri" pitchFamily="34" charset="0"/>
              </a:rPr>
              <a:t> </a:t>
            </a:r>
            <a:r>
              <a:rPr lang="en-US" sz="1800" b="1" dirty="0">
                <a:solidFill>
                  <a:srgbClr val="FFFF00"/>
                </a:solidFill>
                <a:latin typeface="Calibri" pitchFamily="34" charset="0"/>
                <a:cs typeface="Calibri" pitchFamily="34" charset="0"/>
              </a:rPr>
              <a:t>flag </a:t>
            </a:r>
            <a:r>
              <a:rPr lang="en-US" sz="1800" b="1" i="1" dirty="0">
                <a:solidFill>
                  <a:srgbClr val="FFFF00"/>
                </a:solidFill>
                <a:latin typeface="Calibri" pitchFamily="34" charset="0"/>
                <a:cs typeface="Calibri" pitchFamily="34" charset="0"/>
              </a:rPr>
              <a:t>of the United States</a:t>
            </a:r>
            <a:r>
              <a:rPr lang="en-US" sz="1800" b="1" dirty="0">
                <a:solidFill>
                  <a:srgbClr val="FFFFFF"/>
                </a:solidFill>
                <a:latin typeface="Calibri" pitchFamily="34" charset="0"/>
                <a:cs typeface="Calibri" pitchFamily="34" charset="0"/>
              </a:rPr>
              <a:t> and to the republic for which it stands: one nation indivisible with liberty and justice for all."</a:t>
            </a:r>
          </a:p>
        </p:txBody>
      </p:sp>
      <p:sp>
        <p:nvSpPr>
          <p:cNvPr id="9" name="TextBox 8"/>
          <p:cNvSpPr txBox="1"/>
          <p:nvPr/>
        </p:nvSpPr>
        <p:spPr>
          <a:xfrm>
            <a:off x="4686300" y="2133600"/>
            <a:ext cx="4183380" cy="1477328"/>
          </a:xfrm>
          <a:prstGeom prst="rect">
            <a:avLst/>
          </a:prstGeom>
          <a:noFill/>
        </p:spPr>
        <p:txBody>
          <a:bodyPr wrap="square" rtlCol="0">
            <a:spAutoFit/>
          </a:bodyPr>
          <a:lstStyle/>
          <a:p>
            <a:pPr algn="ctr"/>
            <a:r>
              <a:rPr lang="en-US" sz="1800" b="1" u="sng" dirty="0" smtClean="0">
                <a:solidFill>
                  <a:srgbClr val="FFFFFF"/>
                </a:solidFill>
                <a:latin typeface="Calibri" pitchFamily="34" charset="0"/>
                <a:cs typeface="Calibri" pitchFamily="34" charset="0"/>
              </a:rPr>
              <a:t>1924-1954</a:t>
            </a:r>
          </a:p>
          <a:p>
            <a:r>
              <a:rPr lang="en-US" sz="1800" b="1" dirty="0">
                <a:solidFill>
                  <a:srgbClr val="FFFFFF"/>
                </a:solidFill>
                <a:latin typeface="Calibri" pitchFamily="34" charset="0"/>
                <a:cs typeface="Calibri" pitchFamily="34" charset="0"/>
              </a:rPr>
              <a:t>"I pledge allegiance to the flag of the United States </a:t>
            </a:r>
            <a:r>
              <a:rPr lang="en-US" sz="1800" b="1" i="1" dirty="0">
                <a:solidFill>
                  <a:srgbClr val="FFFF00"/>
                </a:solidFill>
                <a:latin typeface="Calibri" pitchFamily="34" charset="0"/>
                <a:cs typeface="Calibri" pitchFamily="34" charset="0"/>
              </a:rPr>
              <a:t>of America</a:t>
            </a:r>
            <a:r>
              <a:rPr lang="en-US" sz="1800" b="1" i="1" dirty="0">
                <a:solidFill>
                  <a:srgbClr val="FFFFFF"/>
                </a:solidFill>
                <a:latin typeface="Calibri" pitchFamily="34" charset="0"/>
                <a:cs typeface="Calibri" pitchFamily="34" charset="0"/>
              </a:rPr>
              <a:t>,</a:t>
            </a:r>
            <a:r>
              <a:rPr lang="en-US" sz="1800" b="1" dirty="0">
                <a:solidFill>
                  <a:srgbClr val="FFFFFF"/>
                </a:solidFill>
                <a:latin typeface="Calibri" pitchFamily="34" charset="0"/>
                <a:cs typeface="Calibri" pitchFamily="34" charset="0"/>
              </a:rPr>
              <a:t> and to the republic for which it stands; one nation indivisible with liberty and justice for all."</a:t>
            </a:r>
          </a:p>
        </p:txBody>
      </p:sp>
      <p:sp>
        <p:nvSpPr>
          <p:cNvPr id="10" name="TextBox 9"/>
          <p:cNvSpPr txBox="1"/>
          <p:nvPr/>
        </p:nvSpPr>
        <p:spPr>
          <a:xfrm>
            <a:off x="4572000" y="4044138"/>
            <a:ext cx="3909060" cy="1754326"/>
          </a:xfrm>
          <a:prstGeom prst="rect">
            <a:avLst/>
          </a:prstGeom>
          <a:noFill/>
        </p:spPr>
        <p:txBody>
          <a:bodyPr wrap="square" rtlCol="0">
            <a:spAutoFit/>
          </a:bodyPr>
          <a:lstStyle/>
          <a:p>
            <a:pPr algn="ctr"/>
            <a:r>
              <a:rPr lang="en-US" sz="1800" b="1" u="sng" smtClean="0">
                <a:solidFill>
                  <a:srgbClr val="FFFFFF"/>
                </a:solidFill>
                <a:latin typeface="Calibri" pitchFamily="34" charset="0"/>
                <a:cs typeface="Calibri" pitchFamily="34" charset="0"/>
              </a:rPr>
              <a:t>1954 </a:t>
            </a:r>
            <a:r>
              <a:rPr lang="en-US" sz="1800" b="1" u="sng" dirty="0" smtClean="0">
                <a:solidFill>
                  <a:srgbClr val="FFFFFF"/>
                </a:solidFill>
                <a:latin typeface="Calibri" pitchFamily="34" charset="0"/>
                <a:cs typeface="Calibri" pitchFamily="34" charset="0"/>
              </a:rPr>
              <a:t>to present</a:t>
            </a:r>
          </a:p>
          <a:p>
            <a:r>
              <a:rPr lang="en-US" sz="1800" b="1" dirty="0">
                <a:solidFill>
                  <a:srgbClr val="FFFFFF"/>
                </a:solidFill>
                <a:latin typeface="Calibri" pitchFamily="34" charset="0"/>
                <a:cs typeface="Calibri" pitchFamily="34" charset="0"/>
              </a:rPr>
              <a:t>"I pledge allegiance to the flag of the United States of America, and to the republic for which it stands, one nation </a:t>
            </a:r>
            <a:r>
              <a:rPr lang="en-US" sz="1800" b="1" i="1" dirty="0">
                <a:solidFill>
                  <a:srgbClr val="FFFF00"/>
                </a:solidFill>
                <a:latin typeface="Calibri" pitchFamily="34" charset="0"/>
                <a:cs typeface="Calibri" pitchFamily="34" charset="0"/>
              </a:rPr>
              <a:t>under God</a:t>
            </a:r>
            <a:r>
              <a:rPr lang="en-US" sz="1800" b="1" i="1" dirty="0">
                <a:solidFill>
                  <a:srgbClr val="FFFFFF"/>
                </a:solidFill>
                <a:latin typeface="Calibri" pitchFamily="34" charset="0"/>
                <a:cs typeface="Calibri" pitchFamily="34" charset="0"/>
              </a:rPr>
              <a:t>,</a:t>
            </a:r>
            <a:r>
              <a:rPr lang="en-US" sz="1800" b="1" dirty="0">
                <a:solidFill>
                  <a:srgbClr val="FFFFFF"/>
                </a:solidFill>
                <a:latin typeface="Calibri" pitchFamily="34" charset="0"/>
                <a:cs typeface="Calibri" pitchFamily="34" charset="0"/>
              </a:rPr>
              <a:t> indivisible, with liberty and justice for all."</a:t>
            </a:r>
          </a:p>
        </p:txBody>
      </p:sp>
    </p:spTree>
    <p:extLst>
      <p:ext uri="{BB962C8B-B14F-4D97-AF65-F5344CB8AC3E}">
        <p14:creationId xmlns:p14="http://schemas.microsoft.com/office/powerpoint/2010/main" val="83598956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762000"/>
            <a:ext cx="6858000" cy="769441"/>
          </a:xfrm>
          <a:prstGeom prst="rect">
            <a:avLst/>
          </a:prstGeom>
          <a:noFill/>
        </p:spPr>
        <p:txBody>
          <a:bodyPr wrap="square" rtlCol="0">
            <a:spAutoFit/>
          </a:bodyPr>
          <a:lstStyle/>
          <a:p>
            <a:pPr algn="ctr"/>
            <a:r>
              <a:rPr lang="en-US" b="1" dirty="0" smtClean="0">
                <a:solidFill>
                  <a:srgbClr val="FFFF00"/>
                </a:solidFill>
                <a:latin typeface="Calibri" pitchFamily="34" charset="0"/>
                <a:cs typeface="Calibri" pitchFamily="34" charset="0"/>
              </a:rPr>
              <a:t>“Hand over Heart?”</a:t>
            </a:r>
            <a:endParaRPr lang="en-US" b="1" dirty="0">
              <a:solidFill>
                <a:srgbClr val="FFFF00"/>
              </a:solidFill>
              <a:latin typeface="Calibri" pitchFamily="34" charset="0"/>
              <a:cs typeface="Calibri" pitchFamily="34" charset="0"/>
            </a:endParaRPr>
          </a:p>
        </p:txBody>
      </p:sp>
      <p:pic>
        <p:nvPicPr>
          <p:cNvPr id="3074" name="Picture 2" descr="http://brucemctague.com/wp-content/uploads/2010/04/i_pledge_allegiance_girl_fla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3025" y="1706563"/>
            <a:ext cx="6457950" cy="430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76113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275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Pledge salue.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43" t="5428" r="3264" b="5362"/>
          <a:stretch/>
        </p:blipFill>
        <p:spPr bwMode="auto">
          <a:xfrm>
            <a:off x="4800600" y="985737"/>
            <a:ext cx="3886201" cy="289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335280" y="304800"/>
            <a:ext cx="8534400" cy="707886"/>
          </a:xfrm>
          <a:prstGeom prst="rect">
            <a:avLst/>
          </a:prstGeom>
          <a:solidFill>
            <a:schemeClr val="tx1"/>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2000" b="1" dirty="0">
                <a:solidFill>
                  <a:srgbClr val="FFFF00"/>
                </a:solidFill>
              </a:rPr>
              <a:t>The original salute to the </a:t>
            </a:r>
            <a:r>
              <a:rPr lang="en-US" sz="2000" b="1" dirty="0" smtClean="0">
                <a:solidFill>
                  <a:srgbClr val="FFFF00"/>
                </a:solidFill>
              </a:rPr>
              <a:t>flag while </a:t>
            </a:r>
            <a:r>
              <a:rPr lang="en-US" sz="2000" b="1" dirty="0">
                <a:solidFill>
                  <a:srgbClr val="FFFF00"/>
                </a:solidFill>
              </a:rPr>
              <a:t>reciting the Pledge was developed by Francis Bellamy in </a:t>
            </a:r>
            <a:r>
              <a:rPr lang="en-US" sz="2000" b="1" dirty="0" smtClean="0">
                <a:solidFill>
                  <a:srgbClr val="FFFF00"/>
                </a:solidFill>
              </a:rPr>
              <a:t>1892</a:t>
            </a:r>
            <a:endParaRPr lang="en-US" sz="2000" b="1" dirty="0">
              <a:solidFill>
                <a:srgbClr val="FFFF00"/>
              </a:solidFill>
            </a:endParaRPr>
          </a:p>
        </p:txBody>
      </p:sp>
      <p:sp>
        <p:nvSpPr>
          <p:cNvPr id="4" name="Text Box 3"/>
          <p:cNvSpPr txBox="1">
            <a:spLocks noChangeArrowheads="1"/>
          </p:cNvSpPr>
          <p:nvPr/>
        </p:nvSpPr>
        <p:spPr bwMode="auto">
          <a:xfrm>
            <a:off x="457200" y="1084777"/>
            <a:ext cx="3810000" cy="923330"/>
          </a:xfrm>
          <a:prstGeom prst="rect">
            <a:avLst/>
          </a:prstGeom>
          <a:solidFill>
            <a:schemeClr val="tx1"/>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1800" b="1" dirty="0" smtClean="0">
                <a:solidFill>
                  <a:srgbClr val="FFFF00"/>
                </a:solidFill>
              </a:rPr>
              <a:t>It </a:t>
            </a:r>
            <a:r>
              <a:rPr lang="en-US" sz="1800" b="1" dirty="0">
                <a:solidFill>
                  <a:srgbClr val="FFFF00"/>
                </a:solidFill>
              </a:rPr>
              <a:t>started with the hand outstretched toward the flag, palm down, and ended with the palm up. </a:t>
            </a:r>
          </a:p>
        </p:txBody>
      </p:sp>
      <p:sp>
        <p:nvSpPr>
          <p:cNvPr id="5" name="Text Box 3"/>
          <p:cNvSpPr txBox="1">
            <a:spLocks noChangeArrowheads="1"/>
          </p:cNvSpPr>
          <p:nvPr/>
        </p:nvSpPr>
        <p:spPr bwMode="auto">
          <a:xfrm>
            <a:off x="609600" y="4267200"/>
            <a:ext cx="7802880" cy="1938992"/>
          </a:xfrm>
          <a:prstGeom prst="rect">
            <a:avLst/>
          </a:prstGeom>
          <a:solidFill>
            <a:schemeClr val="tx1"/>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2000" b="1" dirty="0" smtClean="0">
                <a:solidFill>
                  <a:srgbClr val="FFFF00"/>
                </a:solidFill>
              </a:rPr>
              <a:t>Because </a:t>
            </a:r>
            <a:r>
              <a:rPr lang="en-US" sz="2000" b="1" dirty="0">
                <a:solidFill>
                  <a:srgbClr val="FFFF00"/>
                </a:solidFill>
              </a:rPr>
              <a:t>of the similarity between the Bellamy salute and the Nazi salute of the 1930’s and 40’s, President Franklin Roosevelt instituted the hand-over-the-heart gesture as the salute to be rendered by civilians during the Pledge of Allegiance and the national anthem in the United States, instead of the Bellamy salute. It was passed into law on June 22, 1942.</a:t>
            </a:r>
          </a:p>
        </p:txBody>
      </p:sp>
      <p:pic>
        <p:nvPicPr>
          <p:cNvPr id="1026" name="Picture 2" descr="http://28.media.tumblr.com/Lt1eXtL5bqzhc3u3hykxyV4Xo2_5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088559"/>
            <a:ext cx="2590800" cy="173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7951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20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4" grpId="0" animBg="1"/>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02" r="9381" b="71505"/>
          <a:stretch/>
        </p:blipFill>
        <p:spPr bwMode="auto">
          <a:xfrm>
            <a:off x="381000" y="383822"/>
            <a:ext cx="5238044" cy="13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41C15D0-0875-4F52-B15E-81F89932C981}" type="slidenum">
              <a:rPr lang="en-US" smtClean="0"/>
              <a:pPr>
                <a:defRPr/>
              </a:pPr>
              <a:t>59</a:t>
            </a:fld>
            <a:endParaRPr lang="en-US" dirty="0"/>
          </a:p>
        </p:txBody>
      </p:sp>
      <p:pic>
        <p:nvPicPr>
          <p:cNvPr id="4"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41" t="68306" r="7696"/>
          <a:stretch/>
        </p:blipFill>
        <p:spPr bwMode="auto">
          <a:xfrm>
            <a:off x="378177" y="1708358"/>
            <a:ext cx="524086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857" t="28860" r="20287" b="33607"/>
          <a:stretch/>
        </p:blipFill>
        <p:spPr bwMode="auto">
          <a:xfrm>
            <a:off x="5633155" y="383822"/>
            <a:ext cx="2470150" cy="1744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40979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1750"/>
                                        <p:tgtEl>
                                          <p:spTgt spid="44034"/>
                                        </p:tgtEl>
                                      </p:cBhvr>
                                    </p:animEffect>
                                  </p:childTnLst>
                                </p:cTn>
                              </p:par>
                            </p:childTnLst>
                          </p:cTn>
                        </p:par>
                        <p:par>
                          <p:cTn id="8" fill="hold">
                            <p:stCondLst>
                              <p:cond delay="175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childTnLst>
                                </p:cTn>
                              </p:par>
                            </p:childTnLst>
                          </p:cTn>
                        </p:par>
                        <p:par>
                          <p:cTn id="12" fill="hold">
                            <p:stCondLst>
                              <p:cond delay="5250"/>
                            </p:stCondLst>
                            <p:childTnLst>
                              <p:par>
                                <p:cTn id="13" presetID="10" presetClass="entr" presetSubtype="0" fill="hold" nodeType="afterEffect">
                                  <p:stCondLst>
                                    <p:cond delay="1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81000" y="1371600"/>
            <a:ext cx="5486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dirty="0" smtClean="0">
                <a:solidFill>
                  <a:srgbClr val="FFFFFF"/>
                </a:solidFill>
                <a:latin typeface="Calibri" pitchFamily="34" charset="0"/>
              </a:rPr>
              <a:t>So…,</a:t>
            </a:r>
            <a:endParaRPr lang="en-US" b="1" dirty="0">
              <a:solidFill>
                <a:srgbClr val="FFFFFF"/>
              </a:solidFill>
              <a:latin typeface="Calibri" pitchFamily="34" charset="0"/>
            </a:endParaRPr>
          </a:p>
        </p:txBody>
      </p:sp>
      <p:pic>
        <p:nvPicPr>
          <p:cNvPr id="3077" name="Picture 5" descr="us_constitution_flag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04800"/>
            <a:ext cx="259080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360218" y="2590800"/>
            <a:ext cx="8153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hangingPunct="1"/>
            <a:r>
              <a:rPr lang="en-US" b="1" dirty="0" smtClean="0">
                <a:solidFill>
                  <a:srgbClr val="FFFFFF"/>
                </a:solidFill>
                <a:latin typeface="Calibri" pitchFamily="34" charset="0"/>
              </a:rPr>
              <a:t>do you think that you can   </a:t>
            </a:r>
          </a:p>
          <a:p>
            <a:pPr marL="0" indent="0" eaLnBrk="1" hangingPunct="1"/>
            <a:r>
              <a:rPr lang="en-US" b="1" dirty="0">
                <a:solidFill>
                  <a:srgbClr val="FFFFFF"/>
                </a:solidFill>
                <a:latin typeface="Calibri" pitchFamily="34" charset="0"/>
              </a:rPr>
              <a:t> </a:t>
            </a:r>
            <a:r>
              <a:rPr lang="en-US" b="1" dirty="0" smtClean="0">
                <a:solidFill>
                  <a:srgbClr val="FFFFFF"/>
                </a:solidFill>
                <a:latin typeface="Calibri" pitchFamily="34" charset="0"/>
              </a:rPr>
              <a:t>             memorize the Preamble?</a:t>
            </a:r>
            <a:endParaRPr lang="en-US" b="1" dirty="0">
              <a:solidFill>
                <a:srgbClr val="FFFFFF"/>
              </a:solidFill>
              <a:latin typeface="Calibri" pitchFamily="34" charset="0"/>
            </a:endParaRPr>
          </a:p>
        </p:txBody>
      </p:sp>
      <p:sp>
        <p:nvSpPr>
          <p:cNvPr id="7" name="Rectangle 6"/>
          <p:cNvSpPr/>
          <p:nvPr/>
        </p:nvSpPr>
        <p:spPr>
          <a:xfrm>
            <a:off x="5761311" y="5509557"/>
            <a:ext cx="3049667" cy="338554"/>
          </a:xfrm>
          <a:prstGeom prst="rect">
            <a:avLst/>
          </a:prstGeom>
        </p:spPr>
        <p:txBody>
          <a:bodyPr wrap="square">
            <a:spAutoFit/>
          </a:bodyPr>
          <a:lstStyle/>
          <a:p>
            <a:r>
              <a:rPr lang="en-US" sz="800" dirty="0">
                <a:solidFill>
                  <a:srgbClr val="FFFFFF"/>
                </a:solidFill>
                <a:latin typeface="Calibri" pitchFamily="34" charset="0"/>
                <a:cs typeface="Calibri" pitchFamily="34" charset="0"/>
                <a:hlinkClick r:id="rId3"/>
              </a:rPr>
              <a:t>http://</a:t>
            </a:r>
            <a:r>
              <a:rPr lang="en-US" sz="800" dirty="0" smtClean="0">
                <a:solidFill>
                  <a:srgbClr val="FFFFFF"/>
                </a:solidFill>
                <a:latin typeface="Calibri" pitchFamily="34" charset="0"/>
                <a:cs typeface="Calibri" pitchFamily="34" charset="0"/>
                <a:hlinkClick r:id="rId3"/>
              </a:rPr>
              <a:t>www.youtube.com/watch?v=yx5d3haRG7M&amp;feature=related</a:t>
            </a:r>
            <a:endParaRPr lang="en-US" sz="800" dirty="0" smtClean="0">
              <a:solidFill>
                <a:srgbClr val="FFFFFF"/>
              </a:solidFill>
              <a:latin typeface="Calibri" pitchFamily="34" charset="0"/>
              <a:cs typeface="Calibri" pitchFamily="34" charset="0"/>
            </a:endParaRPr>
          </a:p>
          <a:p>
            <a:r>
              <a:rPr lang="en-US" sz="800" b="1" dirty="0" smtClean="0">
                <a:solidFill>
                  <a:srgbClr val="FFFF00"/>
                </a:solidFill>
                <a:latin typeface="Calibri" pitchFamily="34" charset="0"/>
                <a:cs typeface="Calibri" pitchFamily="34" charset="0"/>
              </a:rPr>
              <a:t>Barney Fife</a:t>
            </a:r>
            <a:endParaRPr lang="en-US" sz="1800" dirty="0">
              <a:solidFill>
                <a:srgbClr val="FFFF00"/>
              </a:solidFill>
              <a:latin typeface="Calibri" pitchFamily="34" charset="0"/>
              <a:cs typeface="Calibri" pitchFamily="34" charset="0"/>
            </a:endParaRPr>
          </a:p>
        </p:txBody>
      </p:sp>
    </p:spTree>
    <p:extLst>
      <p:ext uri="{BB962C8B-B14F-4D97-AF65-F5344CB8AC3E}">
        <p14:creationId xmlns:p14="http://schemas.microsoft.com/office/powerpoint/2010/main" val="29454068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3000"/>
                                        <p:tgtEl>
                                          <p:spTgt spid="3077"/>
                                        </p:tgtEl>
                                      </p:cBhvr>
                                    </p:animEffect>
                                  </p:childTnLst>
                                </p:cTn>
                              </p:par>
                            </p:childTnLst>
                          </p:cTn>
                        </p:par>
                        <p:par>
                          <p:cTn id="8" fill="hold" nodeType="withGroup">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30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81000" y="1371600"/>
            <a:ext cx="5486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dirty="0" smtClean="0">
                <a:solidFill>
                  <a:srgbClr val="FFFFFF"/>
                </a:solidFill>
                <a:latin typeface="Calibri" pitchFamily="34" charset="0"/>
              </a:rPr>
              <a:t>Have you learned the Preamble Yet?</a:t>
            </a:r>
            <a:endParaRPr lang="en-US" b="1" dirty="0">
              <a:solidFill>
                <a:srgbClr val="FFFFFF"/>
              </a:solidFill>
              <a:latin typeface="Calibri" pitchFamily="34" charset="0"/>
            </a:endParaRPr>
          </a:p>
        </p:txBody>
      </p:sp>
      <p:pic>
        <p:nvPicPr>
          <p:cNvPr id="3077" name="Picture 5" descr="us_constitution_flag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04800"/>
            <a:ext cx="259080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867400" y="5638800"/>
            <a:ext cx="3124200" cy="338554"/>
          </a:xfrm>
          <a:prstGeom prst="rect">
            <a:avLst/>
          </a:prstGeom>
        </p:spPr>
        <p:txBody>
          <a:bodyPr wrap="square">
            <a:spAutoFit/>
          </a:bodyPr>
          <a:lstStyle/>
          <a:p>
            <a:r>
              <a:rPr lang="en-US" sz="800" u="sng" dirty="0" smtClean="0">
                <a:latin typeface="Calibri" pitchFamily="34" charset="0"/>
                <a:cs typeface="Calibri" pitchFamily="34" charset="0"/>
                <a:hlinkClick r:id="rId3"/>
              </a:rPr>
              <a:t>http</a:t>
            </a:r>
            <a:r>
              <a:rPr lang="en-US" sz="800" u="sng" dirty="0">
                <a:latin typeface="Calibri" pitchFamily="34" charset="0"/>
                <a:cs typeface="Calibri" pitchFamily="34" charset="0"/>
                <a:hlinkClick r:id="rId3"/>
              </a:rPr>
              <a:t>://</a:t>
            </a:r>
            <a:r>
              <a:rPr lang="en-US" sz="800" u="sng" dirty="0" smtClean="0">
                <a:latin typeface="Calibri" pitchFamily="34" charset="0"/>
                <a:cs typeface="Calibri" pitchFamily="34" charset="0"/>
                <a:hlinkClick r:id="rId3"/>
              </a:rPr>
              <a:t>www.youtube.com/watch?v=tgLRXN7GxJU&amp;feature=related</a:t>
            </a:r>
            <a:endParaRPr lang="en-US" sz="800" u="sng" dirty="0" smtClean="0">
              <a:latin typeface="Calibri" pitchFamily="34" charset="0"/>
              <a:cs typeface="Calibri" pitchFamily="34" charset="0"/>
            </a:endParaRPr>
          </a:p>
          <a:p>
            <a:r>
              <a:rPr lang="en-US" sz="800" b="1" dirty="0" smtClean="0">
                <a:solidFill>
                  <a:srgbClr val="FFFF00"/>
                </a:solidFill>
                <a:latin typeface="Calibri" pitchFamily="34" charset="0"/>
                <a:cs typeface="Calibri" pitchFamily="34" charset="0"/>
              </a:rPr>
              <a:t>2</a:t>
            </a:r>
            <a:endParaRPr lang="en-US" sz="800" b="1" dirty="0">
              <a:solidFill>
                <a:srgbClr val="FFFF00"/>
              </a:solidFill>
              <a:latin typeface="Calibri" pitchFamily="34" charset="0"/>
              <a:cs typeface="Calibri" pitchFamily="34" charset="0"/>
            </a:endParaRPr>
          </a:p>
        </p:txBody>
      </p:sp>
      <p:sp>
        <p:nvSpPr>
          <p:cNvPr id="4" name="Rectangle 3"/>
          <p:cNvSpPr/>
          <p:nvPr/>
        </p:nvSpPr>
        <p:spPr>
          <a:xfrm>
            <a:off x="5943600" y="5300246"/>
            <a:ext cx="2346679" cy="338554"/>
          </a:xfrm>
          <a:prstGeom prst="rect">
            <a:avLst/>
          </a:prstGeom>
        </p:spPr>
        <p:txBody>
          <a:bodyPr wrap="square">
            <a:spAutoFit/>
          </a:bodyPr>
          <a:lstStyle/>
          <a:p>
            <a:r>
              <a:rPr lang="en-US" sz="800" dirty="0">
                <a:latin typeface="Calibri" pitchFamily="34" charset="0"/>
                <a:cs typeface="Calibri" pitchFamily="34" charset="0"/>
                <a:hlinkClick r:id="rId4"/>
              </a:rPr>
              <a:t>http://</a:t>
            </a:r>
            <a:r>
              <a:rPr lang="en-US" sz="800" dirty="0" smtClean="0">
                <a:latin typeface="Calibri" pitchFamily="34" charset="0"/>
                <a:cs typeface="Calibri" pitchFamily="34" charset="0"/>
                <a:hlinkClick r:id="rId4"/>
              </a:rPr>
              <a:t>www.youtube.com/watch?v=Qf71LerhBMU</a:t>
            </a:r>
            <a:endParaRPr lang="en-US" sz="800" dirty="0" smtClean="0">
              <a:latin typeface="Calibri" pitchFamily="34" charset="0"/>
              <a:cs typeface="Calibri" pitchFamily="34" charset="0"/>
            </a:endParaRPr>
          </a:p>
          <a:p>
            <a:r>
              <a:rPr lang="en-US" sz="800" dirty="0" smtClean="0">
                <a:solidFill>
                  <a:srgbClr val="FFFF00"/>
                </a:solidFill>
                <a:latin typeface="Calibri" pitchFamily="34" charset="0"/>
                <a:cs typeface="Calibri" pitchFamily="34" charset="0"/>
              </a:rPr>
              <a:t>1</a:t>
            </a:r>
            <a:endParaRPr lang="en-US" sz="800" dirty="0"/>
          </a:p>
        </p:txBody>
      </p:sp>
    </p:spTree>
    <p:extLst>
      <p:ext uri="{BB962C8B-B14F-4D97-AF65-F5344CB8AC3E}">
        <p14:creationId xmlns:p14="http://schemas.microsoft.com/office/powerpoint/2010/main" val="392550110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3000"/>
                                        <p:tgtEl>
                                          <p:spTgt spid="3077"/>
                                        </p:tgtEl>
                                      </p:cBhvr>
                                    </p:animEffect>
                                  </p:childTnLst>
                                </p:cTn>
                              </p:par>
                            </p:childTnLst>
                          </p:cTn>
                        </p:par>
                        <p:par>
                          <p:cTn id="8" fill="hold" nodeType="withGroup">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3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57200"/>
            <a:ext cx="7620000" cy="1292662"/>
          </a:xfrm>
          <a:prstGeom prst="rect">
            <a:avLst/>
          </a:prstGeom>
          <a:noFill/>
        </p:spPr>
        <p:txBody>
          <a:bodyPr wrap="square" rtlCol="0">
            <a:spAutoFit/>
          </a:bodyPr>
          <a:lstStyle/>
          <a:p>
            <a:r>
              <a:rPr lang="en-US" sz="3200" b="1" dirty="0">
                <a:solidFill>
                  <a:srgbClr val="FF0000"/>
                </a:solidFill>
              </a:rPr>
              <a:t>The World's 10 Weirdest Laws Not to Break</a:t>
            </a:r>
          </a:p>
          <a:p>
            <a:r>
              <a:rPr lang="en-US" sz="1400" dirty="0" smtClean="0">
                <a:solidFill>
                  <a:srgbClr val="0070C0"/>
                </a:solidFill>
              </a:rPr>
              <a:t>By Lark Gould  (2011)</a:t>
            </a:r>
            <a:endParaRPr lang="en-US" sz="1400" dirty="0">
              <a:solidFill>
                <a:srgbClr val="0070C0"/>
              </a:solidFill>
            </a:endParaRPr>
          </a:p>
        </p:txBody>
      </p:sp>
      <p:pic>
        <p:nvPicPr>
          <p:cNvPr id="5" name="Picture 4" descr="weirdest laws"/>
          <p:cNvPicPr/>
          <p:nvPr/>
        </p:nvPicPr>
        <p:blipFill>
          <a:blip r:embed="rId4" cstate="print"/>
          <a:srcRect/>
          <a:stretch>
            <a:fillRect/>
          </a:stretch>
        </p:blipFill>
        <p:spPr bwMode="auto">
          <a:xfrm>
            <a:off x="3187131" y="1295400"/>
            <a:ext cx="5067869" cy="3549865"/>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BC65F034-A11F-4EBD-8FA0-E11C8F5FE7C8}" type="slidenum">
              <a:rPr lang="en-US" sz="1600" smtClean="0">
                <a:solidFill>
                  <a:srgbClr val="FFFF00"/>
                </a:solidFill>
              </a:rPr>
              <a:pPr/>
              <a:t>8</a:t>
            </a:fld>
            <a:endParaRPr lang="en-US" sz="1600" dirty="0">
              <a:solidFill>
                <a:srgbClr val="FFFF00"/>
              </a:solidFill>
            </a:endParaRPr>
          </a:p>
        </p:txBody>
      </p:sp>
      <p:pic>
        <p:nvPicPr>
          <p:cNvPr id="2" name="Weird Laws.wpl">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6705600" y="5810250"/>
            <a:ext cx="304800" cy="228600"/>
          </a:xfrm>
          <a:prstGeom prst="rect">
            <a:avLst/>
          </a:prstGeom>
        </p:spPr>
      </p:pic>
    </p:spTree>
    <p:extLst>
      <p:ext uri="{BB962C8B-B14F-4D97-AF65-F5344CB8AC3E}">
        <p14:creationId xmlns:p14="http://schemas.microsoft.com/office/powerpoint/2010/main" val="152374035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2"/>
                </p:tgtEl>
              </p:cMediaNode>
            </p:video>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7882" y="379863"/>
            <a:ext cx="7086600" cy="830997"/>
          </a:xfrm>
          <a:prstGeom prst="rect">
            <a:avLst/>
          </a:prstGeom>
          <a:noFill/>
        </p:spPr>
        <p:txBody>
          <a:bodyPr wrap="square" rtlCol="0">
            <a:spAutoFit/>
          </a:bodyPr>
          <a:lstStyle/>
          <a:p>
            <a:r>
              <a:rPr lang="en-US" sz="2400" b="1" dirty="0">
                <a:solidFill>
                  <a:srgbClr val="FFFF00"/>
                </a:solidFill>
              </a:rPr>
              <a:t>1. In Alabama, it is unlawful to wear a false mustache in church and cause "unseemly laughter</a:t>
            </a:r>
            <a:r>
              <a:rPr lang="en-US" sz="2400" b="1" dirty="0" smtClean="0">
                <a:solidFill>
                  <a:srgbClr val="FFFF00"/>
                </a:solidFill>
              </a:rPr>
              <a:t>."</a:t>
            </a:r>
            <a:endParaRPr lang="en-US" sz="2400" b="1" dirty="0">
              <a:solidFill>
                <a:srgbClr val="FFFF00"/>
              </a:solidFill>
            </a:endParaRPr>
          </a:p>
        </p:txBody>
      </p:sp>
      <p:sp>
        <p:nvSpPr>
          <p:cNvPr id="6" name="Slide Number Placeholder 5"/>
          <p:cNvSpPr>
            <a:spLocks noGrp="1"/>
          </p:cNvSpPr>
          <p:nvPr>
            <p:ph type="sldNum" sz="quarter" idx="12"/>
          </p:nvPr>
        </p:nvSpPr>
        <p:spPr/>
        <p:txBody>
          <a:bodyPr/>
          <a:lstStyle/>
          <a:p>
            <a:fld id="{BC65F034-A11F-4EBD-8FA0-E11C8F5FE7C8}" type="slidenum">
              <a:rPr lang="en-US" sz="1600" smtClean="0">
                <a:solidFill>
                  <a:srgbClr val="FFFF00"/>
                </a:solidFill>
              </a:rPr>
              <a:pPr/>
              <a:t>9</a:t>
            </a:fld>
            <a:endParaRPr lang="en-US" sz="1600" dirty="0">
              <a:solidFill>
                <a:srgbClr val="FFFF00"/>
              </a:solidFill>
            </a:endParaRPr>
          </a:p>
        </p:txBody>
      </p:sp>
      <p:pic>
        <p:nvPicPr>
          <p:cNvPr id="5122" name="Picture 2" descr="http://www.buzzle.com/img/articleImages/378497-14714-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1745" y="1736347"/>
            <a:ext cx="2286000" cy="2714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http://carandsuv.s3.amazonaws.com/wp-content/uploads/2010/12/Johnny-Reid-blindfolded-688x38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3978"/>
          <a:stretch/>
        </p:blipFill>
        <p:spPr bwMode="auto">
          <a:xfrm flipH="1">
            <a:off x="582421" y="2057400"/>
            <a:ext cx="3337646" cy="28857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62400" y="1524000"/>
            <a:ext cx="2514600" cy="1569660"/>
          </a:xfrm>
          <a:prstGeom prst="rect">
            <a:avLst/>
          </a:prstGeom>
          <a:noFill/>
        </p:spPr>
        <p:txBody>
          <a:bodyPr wrap="square" rtlCol="0">
            <a:spAutoFit/>
          </a:bodyPr>
          <a:lstStyle/>
          <a:p>
            <a:r>
              <a:rPr lang="en-US" sz="2400" b="1" dirty="0" smtClean="0">
                <a:solidFill>
                  <a:schemeClr val="bg1"/>
                </a:solidFill>
              </a:rPr>
              <a:t>The </a:t>
            </a:r>
            <a:r>
              <a:rPr lang="en-US" sz="2400" b="1" dirty="0">
                <a:solidFill>
                  <a:schemeClr val="bg1"/>
                </a:solidFill>
              </a:rPr>
              <a:t>state also keeps a law against driving while </a:t>
            </a:r>
            <a:r>
              <a:rPr lang="en-US" sz="2400" b="1" dirty="0" smtClean="0">
                <a:solidFill>
                  <a:schemeClr val="bg1"/>
                </a:solidFill>
              </a:rPr>
              <a:t>blindfolded!</a:t>
            </a:r>
            <a:endParaRPr lang="en-US" sz="2400" b="1" dirty="0">
              <a:solidFill>
                <a:schemeClr val="bg1"/>
              </a:solidFill>
            </a:endParaRPr>
          </a:p>
        </p:txBody>
      </p:sp>
      <p:pic>
        <p:nvPicPr>
          <p:cNvPr id="8" name="Weird Laws.wpl">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6" cstate="print"/>
          <a:stretch>
            <a:fillRect/>
          </a:stretch>
        </p:blipFill>
        <p:spPr>
          <a:xfrm>
            <a:off x="6705600" y="5810250"/>
            <a:ext cx="304800" cy="228600"/>
          </a:xfrm>
          <a:prstGeom prst="rect">
            <a:avLst/>
          </a:prstGeom>
        </p:spPr>
      </p:pic>
    </p:spTree>
    <p:extLst>
      <p:ext uri="{BB962C8B-B14F-4D97-AF65-F5344CB8AC3E}">
        <p14:creationId xmlns:p14="http://schemas.microsoft.com/office/powerpoint/2010/main" val="97399924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0"/>
                                        <p:tgtEl>
                                          <p:spTgt spid="51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124"/>
                                        </p:tgtEl>
                                        <p:attrNameLst>
                                          <p:attrName>style.visibility</p:attrName>
                                        </p:attrNameLst>
                                      </p:cBhvr>
                                      <p:to>
                                        <p:strVal val="visible"/>
                                      </p:to>
                                    </p:set>
                                    <p:animEffect transition="in" filter="fade">
                                      <p:cBhvr>
                                        <p:cTn id="16" dur="3000"/>
                                        <p:tgtEl>
                                          <p:spTgt spid="51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cTn>
                <p:tgtEl>
                  <p:spTgt spid="8"/>
                </p:tgtEl>
              </p:cMediaNode>
            </p:video>
          </p:childTnLst>
        </p:cTn>
      </p:par>
    </p:tnLst>
    <p:bldLst>
      <p:bldP spid="4" grpId="0"/>
      <p:bldP spid="7" grpId="0"/>
    </p:bldLst>
  </p:timing>
</p:sld>
</file>

<file path=ppt/theme/theme1.xml><?xml version="1.0" encoding="utf-8"?>
<a:theme xmlns:a="http://schemas.openxmlformats.org/drawingml/2006/main" name="Default Design">
  <a:themeElements>
    <a:clrScheme name="">
      <a:dk1>
        <a:srgbClr val="000000"/>
      </a:dk1>
      <a:lt1>
        <a:srgbClr val="FFFFCC"/>
      </a:lt1>
      <a:dk2>
        <a:srgbClr val="000000"/>
      </a:dk2>
      <a:lt2>
        <a:srgbClr val="808080"/>
      </a:lt2>
      <a:accent1>
        <a:srgbClr val="00CC99"/>
      </a:accent1>
      <a:accent2>
        <a:srgbClr val="3333CC"/>
      </a:accent2>
      <a:accent3>
        <a:srgbClr val="FFFFE2"/>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7653</TotalTime>
  <Words>3299</Words>
  <Application>Microsoft Macintosh PowerPoint</Application>
  <PresentationFormat>On-screen Show (4:3)</PresentationFormat>
  <Paragraphs>335</Paragraphs>
  <Slides>59</Slides>
  <Notes>5</Notes>
  <HiddenSlides>0</HiddenSlides>
  <MMClips>3</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Checks and Balances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City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myork</dc:creator>
  <cp:lastModifiedBy>Joan Weber</cp:lastModifiedBy>
  <cp:revision>288</cp:revision>
  <cp:lastPrinted>2014-03-09T19:43:47Z</cp:lastPrinted>
  <dcterms:created xsi:type="dcterms:W3CDTF">2003-10-14T19:34:47Z</dcterms:created>
  <dcterms:modified xsi:type="dcterms:W3CDTF">2014-03-10T02:11:36Z</dcterms:modified>
</cp:coreProperties>
</file>