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4"/>
  </p:notesMasterIdLst>
  <p:sldIdLst>
    <p:sldId id="324" r:id="rId2"/>
    <p:sldId id="256" r:id="rId3"/>
    <p:sldId id="310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20" r:id="rId12"/>
    <p:sldId id="321" r:id="rId13"/>
    <p:sldId id="326" r:id="rId14"/>
    <p:sldId id="327" r:id="rId15"/>
    <p:sldId id="328" r:id="rId16"/>
    <p:sldId id="329" r:id="rId17"/>
    <p:sldId id="331" r:id="rId18"/>
    <p:sldId id="332" r:id="rId19"/>
    <p:sldId id="334" r:id="rId20"/>
    <p:sldId id="335" r:id="rId21"/>
    <p:sldId id="337" r:id="rId22"/>
    <p:sldId id="338" r:id="rId23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pPr>
              <a:defRPr/>
            </a:pPr>
            <a:fld id="{C59A0879-D138-4654-A0AA-75AB5873EA47}" type="datetimeFigureOut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pPr>
              <a:defRPr/>
            </a:pPr>
            <a:fld id="{DA5F88E9-C82A-4760-9E43-518BB1776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9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F88E9-C82A-4760-9E43-518BB1776C7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86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F88E9-C82A-4760-9E43-518BB1776C7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8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5613D-AC67-42C2-99A6-11646550E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4119E-FF4B-4E37-BBEE-30C2CC389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F2502-B432-4D97-A506-E2377C6EA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1DB45-15E9-4479-8687-C3F0F0D10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6503E-4C0E-4F35-85EC-991C4F24F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AB4EE-09B9-495A-9729-4CBAD0B5F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35AB-8B82-4A0A-98AE-24577E9F0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C31D5-4595-4A32-8E55-F7215DFA8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42FB-8E1C-468E-831B-76CCA1D4E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1C605-75E1-47E4-84E7-A823FA295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E187-78AA-46B4-B33E-0F1772A9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63717-B6DD-4E7B-B677-7B9CFCBBE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8F1ECB1-B689-42EF-BB52-7BBD6F45A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ransition spd="slow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219200" y="10668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1330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52450" y="761999"/>
            <a:ext cx="80391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u="sng" dirty="0" smtClean="0">
                <a:latin typeface="Calibri" pitchFamily="34" charset="0"/>
              </a:rPr>
              <a:t>Quiz Taking Policy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1.  You must use a pen or pencil to take the quiz.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2.  You must grade your quiz with a writing instrument other than you </a:t>
            </a:r>
          </a:p>
          <a:p>
            <a:pPr eaLnBrk="1" hangingPunct="1"/>
            <a:r>
              <a:rPr lang="en-US" b="1" dirty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     used to take the quiz.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3.   You must circle only correct answers.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4.  You must mark and circle the total of your correct answers at the top of 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      your quiz.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5.  All of your scoring marks (correct answer &amp; total grade) must be made 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     with the same writing instrument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.  If you take and grade your quiz with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     the same writing instrument, you are in violation of the quiz policy and       </a:t>
            </a:r>
          </a:p>
          <a:p>
            <a:pPr eaLnBrk="1" hangingPunct="1"/>
            <a:r>
              <a:rPr lang="en-US" b="1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    will receive a zero score.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6.  Quizzes which are not properly marked will be “Dead-filed”.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7.  You have the number of days absent, plus one to see me about making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     up a quiz due to an absence.  If you miss this deadline, your score will      </a:t>
            </a:r>
          </a:p>
          <a:p>
            <a:pPr eaLnBrk="1" hangingPunct="1"/>
            <a:r>
              <a:rPr lang="en-US" b="1" dirty="0" smtClean="0">
                <a:latin typeface="Calibri" pitchFamily="34" charset="0"/>
              </a:rPr>
              <a:t>     be a zero.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1CFA1-8681-4D5C-A296-7E3BD7FBD6F3}" type="slidenum">
              <a:rPr lang="en-US" smtClean="0">
                <a:solidFill>
                  <a:srgbClr val="FFFF00"/>
                </a:solidFill>
              </a:rPr>
              <a:pPr eaLnBrk="1" hangingPunct="1"/>
              <a:t>1</a:t>
            </a:fld>
            <a:endParaRPr lang="en-US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72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13B3-352F-4FE7-8B95-FEAF4140D2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1.  all the different ethnic groups could blend their cultures </a:t>
            </a:r>
          </a:p>
          <a:p>
            <a:r>
              <a:rPr lang="en-US" sz="24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  together </a:t>
            </a:r>
          </a:p>
          <a:p>
            <a:endParaRPr lang="en-US" sz="2400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2. “Five Points”</a:t>
            </a:r>
          </a:p>
          <a:p>
            <a:endParaRPr lang="en-US" sz="2400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crowded with many ethnic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groups/breeding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ground for disease,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 infant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&amp; child mortality,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unemployment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, prostitution &amp; violent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 crime,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numerous gangs roamed the area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14419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Calibri" pitchFamily="34" charset="0"/>
              </a:rPr>
              <a:t>Immigration Note </a:t>
            </a:r>
            <a:r>
              <a:rPr lang="en-US" sz="2400" b="1" u="sng" dirty="0" err="1" smtClean="0">
                <a:latin typeface="Calibri" pitchFamily="34" charset="0"/>
              </a:rPr>
              <a:t>Qz</a:t>
            </a:r>
            <a:r>
              <a:rPr lang="en-US" sz="2400" b="1" u="sng" dirty="0" smtClean="0">
                <a:latin typeface="Calibri" pitchFamily="34" charset="0"/>
              </a:rPr>
              <a:t>. #4</a:t>
            </a:r>
            <a:r>
              <a:rPr lang="en-US" sz="2400" b="1" dirty="0" smtClean="0">
                <a:latin typeface="Calibri" pitchFamily="34" charset="0"/>
              </a:rPr>
              <a:t>  </a:t>
            </a:r>
          </a:p>
          <a:p>
            <a:pPr algn="ctr"/>
            <a:r>
              <a:rPr lang="en-US" sz="2400" b="1" dirty="0" smtClean="0">
                <a:latin typeface="Calibri" pitchFamily="34" charset="0"/>
              </a:rPr>
              <a:t>3 points each </a:t>
            </a:r>
            <a:r>
              <a:rPr lang="en-US" sz="2400" b="1" u="sng" dirty="0" smtClean="0">
                <a:latin typeface="Calibri" pitchFamily="34" charset="0"/>
              </a:rPr>
              <a:t>answer</a:t>
            </a:r>
            <a:endParaRPr lang="en-US" sz="2400" b="1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02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458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0"/>
              </a:spcBef>
              <a:defRPr/>
            </a:pPr>
            <a:r>
              <a:rPr lang="en-US" sz="2000" b="1" dirty="0" smtClean="0">
                <a:latin typeface="Calibri" pitchFamily="34" charset="0"/>
              </a:rPr>
              <a:t>1. Give two ways in which immigrants were “forced “ to assimilate.</a:t>
            </a:r>
          </a:p>
          <a:p>
            <a:pPr marL="457200" indent="-457200" eaLnBrk="1" hangingPunct="1">
              <a:spcBef>
                <a:spcPts val="0"/>
              </a:spcBef>
              <a:defRPr/>
            </a:pPr>
            <a:r>
              <a:rPr lang="en-US" sz="2000" b="1" dirty="0" smtClean="0">
                <a:latin typeface="Calibri" pitchFamily="34" charset="0"/>
              </a:rPr>
              <a:t>2. P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rotecting interests of native-born or established inhabitants against those of immigrants is called “_______.”</a:t>
            </a:r>
            <a:endParaRPr lang="en-US" sz="2000" b="1" dirty="0" smtClean="0">
              <a:latin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</a:rPr>
              <a:t>3. Explain the “Chinese Exclusion Act”.</a:t>
            </a:r>
          </a:p>
          <a:p>
            <a:r>
              <a:rPr lang="en-US" sz="2000" b="1" dirty="0" smtClean="0">
                <a:latin typeface="Calibri" pitchFamily="34" charset="0"/>
              </a:rPr>
              <a:t>4. What term is used to describe the mass movement of people  to the city?</a:t>
            </a:r>
          </a:p>
          <a:p>
            <a:r>
              <a:rPr lang="en-US" sz="2000" b="1" dirty="0" smtClean="0">
                <a:latin typeface="Calibri" pitchFamily="34" charset="0"/>
              </a:rPr>
              <a:t>5. Give two reasons to explain the Afr. American migration to the cities.</a:t>
            </a:r>
          </a:p>
          <a:p>
            <a:r>
              <a:rPr lang="en-US" sz="2000" b="1" dirty="0" smtClean="0">
                <a:latin typeface="Calibri" pitchFamily="34" charset="0"/>
              </a:rPr>
              <a:t>6. What is the difference between an immigrant and an emigrant?</a:t>
            </a:r>
          </a:p>
          <a:p>
            <a:r>
              <a:rPr lang="en-US" sz="2000" b="1" dirty="0" smtClean="0">
                <a:latin typeface="Calibri" pitchFamily="34" charset="0"/>
              </a:rPr>
              <a:t>7. What is a tenement?</a:t>
            </a:r>
          </a:p>
          <a:p>
            <a:r>
              <a:rPr lang="en-US" sz="2000" b="1" dirty="0" smtClean="0">
                <a:latin typeface="Calibri" pitchFamily="34" charset="0"/>
              </a:rPr>
              <a:t>8. Describe two </a:t>
            </a:r>
            <a:r>
              <a:rPr lang="en-US" sz="2000" b="1" u="sng" dirty="0" smtClean="0">
                <a:latin typeface="Calibri" pitchFamily="34" charset="0"/>
              </a:rPr>
              <a:t>conditions</a:t>
            </a:r>
            <a:r>
              <a:rPr lang="en-US" sz="2000" b="1" dirty="0" smtClean="0">
                <a:latin typeface="Calibri" pitchFamily="34" charset="0"/>
              </a:rPr>
              <a:t> in a tenement.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1600" b="1" dirty="0" smtClean="0">
                <a:latin typeface="Calibri" pitchFamily="34" charset="0"/>
              </a:rPr>
              <a:t>(“overcrowded” is not an answer) </a:t>
            </a:r>
          </a:p>
          <a:p>
            <a:r>
              <a:rPr lang="en-US" sz="2000" b="1" dirty="0" smtClean="0">
                <a:latin typeface="Calibri" pitchFamily="34" charset="0"/>
              </a:rPr>
              <a:t>9. </a:t>
            </a:r>
            <a:r>
              <a:rPr lang="en-US" sz="2000" b="1" dirty="0">
                <a:latin typeface="Calibri" pitchFamily="34" charset="0"/>
              </a:rPr>
              <a:t>Name two possible effects of living in tenement housing.</a:t>
            </a:r>
          </a:p>
          <a:p>
            <a:endParaRPr lang="en-US" sz="2400" b="1" dirty="0" smtClean="0">
              <a:latin typeface="Calibri" pitchFamily="34" charset="0"/>
            </a:endParaRPr>
          </a:p>
          <a:p>
            <a:endParaRPr lang="en-US" sz="2400" b="1" dirty="0" smtClean="0">
              <a:latin typeface="Calibri" pitchFamily="34" charset="0"/>
            </a:endParaRPr>
          </a:p>
          <a:p>
            <a:endParaRPr lang="en-US" sz="2400" b="1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Immigration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#5</a:t>
            </a:r>
            <a:r>
              <a:rPr lang="en-US" b="1" dirty="0" smtClean="0">
                <a:latin typeface="Calibri" pitchFamily="34" charset="0"/>
              </a:rPr>
              <a:t>  </a:t>
            </a:r>
          </a:p>
          <a:p>
            <a:pPr algn="ctr"/>
            <a:r>
              <a:rPr lang="en-US" b="1" dirty="0" smtClean="0">
                <a:latin typeface="Calibri" pitchFamily="34" charset="0"/>
              </a:rPr>
              <a:t>2 points each </a:t>
            </a:r>
            <a:r>
              <a:rPr lang="en-US" b="1" u="sng" dirty="0" smtClean="0">
                <a:latin typeface="Calibri" pitchFamily="34" charset="0"/>
              </a:rPr>
              <a:t>answer</a:t>
            </a:r>
            <a:endParaRPr lang="en-US" b="1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64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1. learn English; dress in American clothing; go to Amer. school</a:t>
            </a:r>
          </a:p>
          <a:p>
            <a:pPr marL="457200" indent="-457200" eaLnBrk="1" hangingPunct="1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2. nativism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3. stopped Chinese immigration to U.S. for ten years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4. urbanization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5.  loss of jobs to machinery/ escape “Jim Crow Laws”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6. emigrant </a:t>
            </a:r>
            <a:r>
              <a:rPr lang="en-US" sz="2000" b="1" u="sng" dirty="0">
                <a:solidFill>
                  <a:srgbClr val="FFFF00"/>
                </a:solidFill>
                <a:latin typeface="Calibri" pitchFamily="34" charset="0"/>
              </a:rPr>
              <a:t>travels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 to another land–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immigrant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lives in a new country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7.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apartment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buildings with small rooms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with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many people living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there</a:t>
            </a:r>
            <a:endParaRPr lang="en-US" sz="20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8.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unsafe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buildings/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unsanitary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conditions /scarce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running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water /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poor </a:t>
            </a:r>
            <a:endParaRPr lang="en-US" sz="20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  ventilation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9.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diseases, high child death rates, fire, crime</a:t>
            </a:r>
          </a:p>
          <a:p>
            <a:endParaRPr lang="en-US" sz="2000" b="1" dirty="0" smtClean="0">
              <a:latin typeface="Calibri" pitchFamily="34" charset="0"/>
            </a:endParaRPr>
          </a:p>
          <a:p>
            <a:endParaRPr lang="en-US" sz="2400" b="1" dirty="0" smtClean="0">
              <a:latin typeface="Calibri" pitchFamily="34" charset="0"/>
            </a:endParaRPr>
          </a:p>
          <a:p>
            <a:endParaRPr lang="en-US" sz="2400" b="1" dirty="0" smtClean="0">
              <a:latin typeface="Calibri" pitchFamily="34" charset="0"/>
            </a:endParaRPr>
          </a:p>
          <a:p>
            <a:endParaRPr lang="en-US" sz="2400" b="1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Immigration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#5</a:t>
            </a:r>
            <a:r>
              <a:rPr lang="en-US" b="1" dirty="0" smtClean="0">
                <a:latin typeface="Calibri" pitchFamily="34" charset="0"/>
              </a:rPr>
              <a:t> KEY  </a:t>
            </a:r>
          </a:p>
          <a:p>
            <a:pPr algn="ctr"/>
            <a:r>
              <a:rPr lang="en-US" b="1" dirty="0" smtClean="0">
                <a:latin typeface="Calibri" pitchFamily="34" charset="0"/>
              </a:rPr>
              <a:t>2 points each </a:t>
            </a:r>
            <a:r>
              <a:rPr lang="en-US" b="1" u="sng" dirty="0" smtClean="0">
                <a:latin typeface="Calibri" pitchFamily="34" charset="0"/>
              </a:rPr>
              <a:t>answer</a:t>
            </a:r>
            <a:endParaRPr lang="en-US" b="1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042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An Era of</a:t>
            </a:r>
            <a:br>
              <a:rPr lang="en-US" sz="4000" b="1" dirty="0" smtClean="0"/>
            </a:br>
            <a:r>
              <a:rPr lang="en-US" sz="4000" b="1" dirty="0" smtClean="0"/>
              <a:t>Progressive Reform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A640CC-E08F-4540-A6A3-ED875E1B81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" name="MS900069736[1].wav">
            <a:hlinkClick r:id="" action="ppaction://media"/>
          </p:cNvPr>
          <p:cNvPicPr>
            <a:picLocks noRot="1" noChangeAspect="1"/>
          </p:cNvPicPr>
          <p:nvPr>
            <a:wavAudioFile r:embed="rId1" name="MS900069736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5715000"/>
            <a:ext cx="46038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28575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QUIZZES</a:t>
            </a:r>
            <a:endParaRPr lang="en-US" sz="4000" b="1" dirty="0">
              <a:ln w="28575">
                <a:solidFill>
                  <a:schemeClr val="bg1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overleaonline.org/wp-content/uploads/2010/03/Baltimore-Suffrage-March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28019"/>
            <a:ext cx="5067300" cy="381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297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6" repeatCount="20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050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1330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457450" y="254002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Progressive Era </a:t>
            </a:r>
            <a:r>
              <a:rPr lang="en-US" sz="2000" b="1" u="sng" dirty="0" smtClean="0">
                <a:latin typeface="Calibri" pitchFamily="34" charset="0"/>
              </a:rPr>
              <a:t>Note Quiz #1</a:t>
            </a:r>
            <a:endParaRPr lang="en-US" sz="2000" b="1" u="sng" dirty="0">
              <a:latin typeface="Calibri" pitchFamily="34" charset="0"/>
            </a:endParaRPr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110774-BB0F-4447-B3E3-D60EEEC04514}" type="slidenum">
              <a:rPr lang="en-US" smtClean="0">
                <a:solidFill>
                  <a:srgbClr val="FFFF00"/>
                </a:solidFill>
              </a:rPr>
              <a:pPr eaLnBrk="1" hangingPunct="1"/>
              <a:t>14</a:t>
            </a:fld>
            <a:endParaRPr lang="en-US" smtClean="0">
              <a:solidFill>
                <a:srgbClr val="FFFF00"/>
              </a:solidFill>
            </a:endParaRPr>
          </a:p>
        </p:txBody>
      </p:sp>
      <p:pic>
        <p:nvPicPr>
          <p:cNvPr id="7" name="Picture 2" descr="http://davemosher.com/blog/wp-content/uploads/2010/07/test-cheat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647701"/>
            <a:ext cx="25146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81000" y="2328864"/>
            <a:ext cx="80391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u="sng" dirty="0" smtClean="0">
                <a:latin typeface="Calibri" pitchFamily="34" charset="0"/>
              </a:rPr>
              <a:t>Cheaters…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2800" b="1" dirty="0" smtClean="0">
                <a:latin typeface="Calibri" pitchFamily="34" charset="0"/>
              </a:rPr>
              <a:t>are lazy.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2800" b="1" dirty="0" smtClean="0">
                <a:latin typeface="Calibri" pitchFamily="34" charset="0"/>
              </a:rPr>
              <a:t>have no honor or self respect.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2800" b="1" dirty="0" smtClean="0">
                <a:latin typeface="Calibri" pitchFamily="34" charset="0"/>
              </a:rPr>
              <a:t>will probably always be cheaters.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en-US" sz="2800" b="1" dirty="0" smtClean="0">
                <a:latin typeface="Calibri" pitchFamily="34" charset="0"/>
              </a:rPr>
              <a:t>don’t make good friends because they are not trustworthy.</a:t>
            </a:r>
          </a:p>
          <a:p>
            <a:pPr marL="342900" indent="-342900" eaLnBrk="1" hangingPunct="1">
              <a:buFontTx/>
              <a:buAutoNum type="arabicPeriod"/>
              <a:defRPr/>
            </a:pPr>
            <a:endParaRPr lang="en-US" sz="32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7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315964"/>
            <a:ext cx="29718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Progressive Era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#1</a:t>
            </a:r>
            <a:r>
              <a:rPr lang="en-US" b="1" dirty="0" smtClean="0">
                <a:latin typeface="Calibri" pitchFamily="34" charset="0"/>
              </a:rPr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838200"/>
            <a:ext cx="84206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14350">
              <a:spcBef>
                <a:spcPts val="0"/>
              </a:spcBef>
            </a:pPr>
            <a:r>
              <a:rPr lang="en-US" sz="2000" b="1" dirty="0">
                <a:latin typeface="Calibri" pitchFamily="34" charset="0"/>
              </a:rPr>
              <a:t>1</a:t>
            </a:r>
            <a:r>
              <a:rPr lang="en-US" sz="2000" b="1" dirty="0" smtClean="0">
                <a:latin typeface="Calibri" pitchFamily="34" charset="0"/>
              </a:rPr>
              <a:t>.-2. </a:t>
            </a:r>
            <a:r>
              <a:rPr lang="en-US" sz="2000" b="1" dirty="0">
                <a:latin typeface="Calibri" pitchFamily="34" charset="0"/>
              </a:rPr>
              <a:t>Progressivism is the idea that _________, political and ________ reforms would improve the lives of people.</a:t>
            </a:r>
          </a:p>
          <a:p>
            <a:pPr indent="-514350">
              <a:spcBef>
                <a:spcPts val="0"/>
              </a:spcBef>
            </a:pPr>
            <a:endParaRPr lang="en-US" sz="800" b="1" dirty="0">
              <a:latin typeface="Calibri" pitchFamily="34" charset="0"/>
            </a:endParaRP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3.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What was the name given to journalists who exposed social injustice   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     in America during this time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period?</a:t>
            </a:r>
            <a:endParaRPr lang="en-US" sz="2400" b="1" dirty="0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en-US" sz="2000" b="1" u="sng" dirty="0" smtClean="0">
                <a:latin typeface="Calibri" pitchFamily="34" charset="0"/>
              </a:rPr>
              <a:t>Match the subject to the reformer:</a:t>
            </a:r>
          </a:p>
          <a:p>
            <a:r>
              <a:rPr lang="en-US" sz="2000" b="1" dirty="0" smtClean="0">
                <a:latin typeface="Calibri" pitchFamily="34" charset="0"/>
              </a:rPr>
              <a:t>4. ___ Nellie Bly		a. corrupt city government</a:t>
            </a:r>
          </a:p>
          <a:p>
            <a:r>
              <a:rPr lang="en-US" sz="2000" b="1" dirty="0" smtClean="0">
                <a:latin typeface="Calibri" pitchFamily="34" charset="0"/>
              </a:rPr>
              <a:t>5. ___ Ida Tarbell		b. abusive monopolies</a:t>
            </a:r>
          </a:p>
          <a:p>
            <a:r>
              <a:rPr lang="en-US" sz="2000" b="1" dirty="0" smtClean="0">
                <a:latin typeface="Calibri" pitchFamily="34" charset="0"/>
              </a:rPr>
              <a:t>6. ___ Lincoln Steffens       c. unsanitary meat- packing industry</a:t>
            </a:r>
          </a:p>
          <a:p>
            <a:r>
              <a:rPr lang="en-US" sz="2000" b="1" dirty="0" smtClean="0">
                <a:latin typeface="Calibri" pitchFamily="34" charset="0"/>
              </a:rPr>
              <a:t>7. ___ Jacob Riis                  d. poor treatment of the insane</a:t>
            </a:r>
          </a:p>
          <a:p>
            <a:r>
              <a:rPr lang="en-US" sz="2000" b="1" dirty="0" smtClean="0">
                <a:latin typeface="Calibri" pitchFamily="34" charset="0"/>
              </a:rPr>
              <a:t>8. ___ Upton Sinclair          e. police corruption &amp; unsafe living conditions </a:t>
            </a:r>
          </a:p>
          <a:p>
            <a:r>
              <a:rPr lang="en-US" sz="2000" b="1" dirty="0" smtClean="0">
                <a:latin typeface="Calibri" pitchFamily="34" charset="0"/>
              </a:rPr>
              <a:t>                                                    among the poor in New York City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9.-10. Give two of the “targets” of Progressive Reformers.</a:t>
            </a:r>
          </a:p>
          <a:p>
            <a:r>
              <a:rPr lang="en-US" sz="2000" b="1" dirty="0" smtClean="0">
                <a:latin typeface="Calibri" pitchFamily="34" charset="0"/>
              </a:rPr>
              <a:t>11. Give an example of political corruption during the Progressive Era.</a:t>
            </a:r>
          </a:p>
          <a:p>
            <a:endParaRPr lang="en-US" sz="2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724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7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25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8458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1.-2. social, economic</a:t>
            </a:r>
          </a:p>
          <a:p>
            <a:pPr marL="457200" indent="-457200" eaLnBrk="1" hangingPunct="1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3. Muckrakers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4. d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5. b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6. a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7. e</a:t>
            </a:r>
            <a:endParaRPr lang="en-US" sz="2000" b="1" dirty="0">
              <a:solidFill>
                <a:srgbClr val="FFFF00"/>
              </a:solidFill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8.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9. - 10.  government, business, social inequality, public well-being</a:t>
            </a:r>
            <a:endParaRPr lang="en-US" sz="2000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11. 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took/gave bribes, Patronage/Spoils System,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“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fixed”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elections</a:t>
            </a:r>
          </a:p>
          <a:p>
            <a:pPr eaLnBrk="1" hangingPunct="1">
              <a:buFontTx/>
              <a:buNone/>
              <a:defRPr/>
            </a:pPr>
            <a:endParaRPr lang="en-US" sz="2400" b="1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381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Progressive Era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#1</a:t>
            </a:r>
            <a:r>
              <a:rPr lang="en-US" b="1" dirty="0" smtClean="0">
                <a:latin typeface="Calibri" pitchFamily="34" charset="0"/>
              </a:rPr>
              <a:t> KEY  </a:t>
            </a:r>
          </a:p>
        </p:txBody>
      </p:sp>
    </p:spTree>
    <p:extLst>
      <p:ext uri="{BB962C8B-B14F-4D97-AF65-F5344CB8AC3E}">
        <p14:creationId xmlns:p14="http://schemas.microsoft.com/office/powerpoint/2010/main" val="622517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304800"/>
            <a:ext cx="29718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Progressive Era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#2</a:t>
            </a:r>
            <a:r>
              <a:rPr lang="en-US" b="1" dirty="0" smtClean="0">
                <a:latin typeface="Calibri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0222" y="9906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1.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President Theodore Roosevelt earned the name of “The _____ ______.</a:t>
            </a:r>
          </a:p>
          <a:p>
            <a:r>
              <a:rPr lang="en-US" sz="2000" b="1" dirty="0" smtClean="0">
                <a:latin typeface="Calibri" pitchFamily="34" charset="0"/>
              </a:rPr>
              <a:t>2. </a:t>
            </a:r>
            <a:r>
              <a:rPr lang="en-US" sz="2000" b="1" dirty="0">
                <a:latin typeface="Calibri" pitchFamily="34" charset="0"/>
              </a:rPr>
              <a:t>Roosevelt’s policy offered citizens a “_______ Deal”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3.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“Laissez Faire” means __________________________________.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4.- 5. In what two ways was the Sherman Anti-Trust Act used?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6. Which act or law prohibits the sale of contaminated food and drugs?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7. T or F: Child Labor acts were passed by the Federal government before cities and states became involved.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8. Which agency or part of the government  was created to preserve America’s natural resources?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9.-10. What were two reasons why child labor laws were not very successful?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11. What disastrous fire in New York City brought about calls for new workplace and safety standards?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12. Name two other ways that cities made improvements for people?</a:t>
            </a:r>
          </a:p>
          <a:p>
            <a:pPr indent="-514350">
              <a:spcBef>
                <a:spcPts val="0"/>
              </a:spcBef>
            </a:pPr>
            <a:endParaRPr lang="en-US" sz="2000" b="1" dirty="0" smtClean="0">
              <a:latin typeface="Calibri" pitchFamily="34" charset="0"/>
            </a:endParaRPr>
          </a:p>
          <a:p>
            <a:endParaRPr lang="en-US" sz="2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166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75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2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304800"/>
            <a:ext cx="34290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Progressive Era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#2</a:t>
            </a:r>
            <a:r>
              <a:rPr lang="en-US" b="1" dirty="0" smtClean="0">
                <a:latin typeface="Calibri" pitchFamily="34" charset="0"/>
              </a:rPr>
              <a:t>  </a:t>
            </a:r>
            <a:r>
              <a:rPr lang="en-US" sz="2400" b="1" dirty="0" smtClean="0">
                <a:latin typeface="Calibri" pitchFamily="34" charset="0"/>
              </a:rPr>
              <a:t>KEY</a:t>
            </a:r>
            <a:r>
              <a:rPr lang="en-US" b="1" dirty="0" smtClean="0">
                <a:latin typeface="Calibri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0222" y="990600"/>
            <a:ext cx="8077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“Trust Buster”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2.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square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Government doesn’t  interfere with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business.</a:t>
            </a:r>
            <a:endParaRPr lang="en-US" sz="2400" b="1" dirty="0">
              <a:latin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</a:rPr>
              <a:t>4.- 5.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breaking up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monopolies, regulation of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business practices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6. Pure Food and Drug Act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7. False</a:t>
            </a: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8. U.S. Forest Service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000" b="1" dirty="0" smtClean="0">
                <a:latin typeface="Calibri" pitchFamily="34" charset="0"/>
              </a:rPr>
              <a:t>9.-10.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laws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not effective/laws not enforced/ 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economic stress kept children 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     in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workplace/ 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children lied about their age to support family 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     income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indent="-514350"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11. Triangle Shirtwaist Factory Fire (“Triangle Fire”)</a:t>
            </a:r>
          </a:p>
          <a:p>
            <a:pPr marL="0" indent="0">
              <a:buNone/>
            </a:pPr>
            <a:r>
              <a:rPr lang="en-US" sz="2000" b="1" dirty="0" smtClean="0">
                <a:latin typeface="Calibri" pitchFamily="34" charset="0"/>
              </a:rPr>
              <a:t>12. safer building codes/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improve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housing &amp;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education/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create public 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  parks/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proper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waste  disposal/purifying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water supplies </a:t>
            </a:r>
            <a:endParaRPr lang="en-US" sz="2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064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25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25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304799"/>
            <a:ext cx="29718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Progressive Era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#3</a:t>
            </a:r>
            <a:r>
              <a:rPr lang="en-US" b="1" dirty="0" smtClean="0">
                <a:latin typeface="Calibri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8382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____1.primary election     a. public can put issues on the ballot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____2. initiative                  b. the right of voters to approve or reject a law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____3. referendum            c. voters nominate candidates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____4. recall                        d. voters can remove elected officials 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</a:rPr>
              <a:t>5. </a:t>
            </a:r>
            <a:r>
              <a:rPr lang="en-US" sz="2000" b="1" dirty="0" smtClean="0">
                <a:latin typeface="Calibri" pitchFamily="34" charset="0"/>
              </a:rPr>
              <a:t>What does the word “nominate” mean?</a:t>
            </a:r>
            <a:endParaRPr lang="en-US" sz="2000" b="1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6. How did the 15</a:t>
            </a:r>
            <a:r>
              <a:rPr lang="en-US" sz="2000" b="1" baseline="30000" dirty="0" smtClean="0">
                <a:latin typeface="Calibri" pitchFamily="34" charset="0"/>
              </a:rPr>
              <a:t>th</a:t>
            </a:r>
            <a:r>
              <a:rPr lang="en-US" sz="2000" b="1" dirty="0" smtClean="0">
                <a:latin typeface="Calibri" pitchFamily="34" charset="0"/>
              </a:rPr>
              <a:t> Amendment </a:t>
            </a:r>
            <a:r>
              <a:rPr lang="en-US" sz="2000" b="1" u="sng" dirty="0" smtClean="0">
                <a:latin typeface="Calibri" pitchFamily="34" charset="0"/>
              </a:rPr>
              <a:t>fail</a:t>
            </a:r>
            <a:r>
              <a:rPr lang="en-US" sz="2000" b="1" dirty="0" smtClean="0">
                <a:latin typeface="Calibri" pitchFamily="34" charset="0"/>
              </a:rPr>
              <a:t> to be fair to all people?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7. The women at the Seneca Falls Convention used which famous 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     document as a model for stating their beliefs?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8. What does the word “suffrage” mean?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9. Which section of the U.S. lead the fight for women’s rights?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10. Which amendment gave women the right to vote?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377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7382" y="8382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An Era of Immigration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A640CC-E08F-4540-A6A3-ED875E1B81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MS900069736[1].wav">
            <a:hlinkClick r:id="" action="ppaction://media"/>
          </p:cNvPr>
          <p:cNvPicPr>
            <a:picLocks noRot="1" noChangeAspect="1"/>
          </p:cNvPicPr>
          <p:nvPr>
            <a:wavAudioFile r:embed="rId1" name="MS900069736[1]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5715000"/>
            <a:ext cx="46038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21336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28575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QUIZZES</a:t>
            </a:r>
            <a:endParaRPr lang="en-US" sz="4000" b="1" dirty="0">
              <a:ln w="28575">
                <a:solidFill>
                  <a:schemeClr val="bg1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7" descr="http://www.jaha.org/edu/discovery_center/community/img/neighborhood_gallery/images/butch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183" y="1742538"/>
            <a:ext cx="4761167" cy="3667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7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repeatCount="20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304799"/>
            <a:ext cx="2971800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Progressive Era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#3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KEY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7599" y="1532750"/>
            <a:ext cx="868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c.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a.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b.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d.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                                                                                 to </a:t>
            </a: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suggest  the name of a candidate</a:t>
            </a:r>
            <a:endParaRPr lang="en-US" sz="20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                                                                                                           only men could vote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                                                                                         Declaration of Independence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                                                                            the right to vote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                                                                                                                 The West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                                                                                                  19th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5926" y="1532750"/>
            <a:ext cx="859594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____1.primary election     a. public can put issues on the ballot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____2. initiative                  b. the right of voters to approve or reject a law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____3. referendum            c. voters nominate candidates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____4. recall                        d. voters can remove elected officials 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</a:rPr>
              <a:t>5. What does the word “nominate” mean</a:t>
            </a:r>
            <a:r>
              <a:rPr lang="en-US" sz="2000" b="1" dirty="0" smtClean="0">
                <a:latin typeface="Calibri" pitchFamily="34" charset="0"/>
              </a:rPr>
              <a:t>? </a:t>
            </a:r>
            <a:endParaRPr lang="en-US" sz="2000" b="1" dirty="0">
              <a:solidFill>
                <a:srgbClr val="FFFF00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</a:rPr>
              <a:t>6. How did the 15</a:t>
            </a:r>
            <a:r>
              <a:rPr lang="en-US" sz="2000" b="1" baseline="30000" dirty="0">
                <a:latin typeface="Calibri" pitchFamily="34" charset="0"/>
              </a:rPr>
              <a:t>th</a:t>
            </a:r>
            <a:r>
              <a:rPr lang="en-US" sz="2000" b="1" dirty="0">
                <a:latin typeface="Calibri" pitchFamily="34" charset="0"/>
              </a:rPr>
              <a:t> Amendment </a:t>
            </a:r>
            <a:r>
              <a:rPr lang="en-US" sz="2000" b="1" u="sng" dirty="0">
                <a:latin typeface="Calibri" pitchFamily="34" charset="0"/>
              </a:rPr>
              <a:t>fail</a:t>
            </a:r>
            <a:r>
              <a:rPr lang="en-US" sz="2000" b="1" dirty="0">
                <a:latin typeface="Calibri" pitchFamily="34" charset="0"/>
              </a:rPr>
              <a:t> to be fair </a:t>
            </a:r>
            <a:r>
              <a:rPr lang="en-US" sz="2000" b="1" dirty="0" smtClean="0">
                <a:latin typeface="Calibri" pitchFamily="34" charset="0"/>
              </a:rPr>
              <a:t>to all people</a:t>
            </a:r>
            <a:r>
              <a:rPr lang="en-US" sz="2000" b="1" dirty="0">
                <a:latin typeface="Calibri" pitchFamily="34" charset="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</a:rPr>
              <a:t>7. The women at the Seneca Falls Convention used which famous 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</a:rPr>
              <a:t>     document as a model for stating their beliefs?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</a:rPr>
              <a:t>8. What does the word “suffrage” mean?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</a:rPr>
              <a:t>9. Which section of the U.S. lead the fight for </a:t>
            </a:r>
            <a:r>
              <a:rPr lang="en-US" sz="2000" b="1" dirty="0" smtClean="0">
                <a:latin typeface="Calibri" pitchFamily="34" charset="0"/>
              </a:rPr>
              <a:t>women’s </a:t>
            </a:r>
            <a:r>
              <a:rPr lang="en-US" sz="2000" b="1" dirty="0">
                <a:latin typeface="Calibri" pitchFamily="34" charset="0"/>
              </a:rPr>
              <a:t>rights?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latin typeface="Calibri" pitchFamily="34" charset="0"/>
              </a:rPr>
              <a:t>10. Which amendment gave women the right to vote?</a:t>
            </a:r>
          </a:p>
        </p:txBody>
      </p:sp>
    </p:spTree>
    <p:extLst>
      <p:ext uri="{BB962C8B-B14F-4D97-AF65-F5344CB8AC3E}">
        <p14:creationId xmlns:p14="http://schemas.microsoft.com/office/powerpoint/2010/main" val="6285063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304800"/>
            <a:ext cx="29718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Progressive Era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#4</a:t>
            </a:r>
            <a:r>
              <a:rPr lang="en-US" b="1" dirty="0" smtClean="0">
                <a:latin typeface="Calibri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85800"/>
            <a:ext cx="8534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b="1" dirty="0" smtClean="0">
                <a:latin typeface="Calibri" pitchFamily="34" charset="0"/>
              </a:rPr>
              <a:t>1.-3.  In 1889  Jane ______ and Ellen Gates ______ opened a place called </a:t>
            </a:r>
          </a:p>
          <a:p>
            <a:r>
              <a:rPr lang="en-US" sz="2000" b="1" dirty="0" smtClean="0">
                <a:latin typeface="Calibri" pitchFamily="34" charset="0"/>
              </a:rPr>
              <a:t>            “______  House” in  Chicago.</a:t>
            </a:r>
          </a:p>
          <a:p>
            <a:r>
              <a:rPr lang="en-US" sz="2000" b="1" dirty="0" smtClean="0">
                <a:latin typeface="Calibri" pitchFamily="34" charset="0"/>
              </a:rPr>
              <a:t>4. This and other places like it were called “__________ Houses”.</a:t>
            </a:r>
          </a:p>
          <a:p>
            <a:r>
              <a:rPr lang="en-US" sz="2000" b="1" dirty="0" smtClean="0">
                <a:latin typeface="Calibri" pitchFamily="34" charset="0"/>
              </a:rPr>
              <a:t>5. Give one purpose for such places.</a:t>
            </a:r>
          </a:p>
          <a:p>
            <a:r>
              <a:rPr lang="en-US" sz="2000" b="1" dirty="0" smtClean="0">
                <a:latin typeface="Calibri" pitchFamily="34" charset="0"/>
              </a:rPr>
              <a:t>6.-7. Give two names given to the movement to limit the use of alcohol. </a:t>
            </a:r>
          </a:p>
          <a:p>
            <a:r>
              <a:rPr lang="en-US" sz="2000" b="1" dirty="0" smtClean="0">
                <a:latin typeface="Calibri" pitchFamily="34" charset="0"/>
              </a:rPr>
              <a:t>8. One might say that Carrie Nation did her talking with a “_________”!</a:t>
            </a:r>
          </a:p>
          <a:p>
            <a:r>
              <a:rPr lang="en-US" sz="2000" b="1" dirty="0" smtClean="0">
                <a:latin typeface="Calibri" pitchFamily="34" charset="0"/>
              </a:rPr>
              <a:t>9.-10. Name two </a:t>
            </a:r>
            <a:r>
              <a:rPr lang="en-US" sz="2000" b="1" smtClean="0">
                <a:latin typeface="Calibri" pitchFamily="34" charset="0"/>
              </a:rPr>
              <a:t>things the </a:t>
            </a:r>
            <a:r>
              <a:rPr lang="en-US" sz="2000" b="1" dirty="0" smtClean="0">
                <a:latin typeface="Calibri" pitchFamily="34" charset="0"/>
              </a:rPr>
              <a:t>18</a:t>
            </a:r>
            <a:r>
              <a:rPr lang="en-US" sz="2000" b="1" baseline="30000" dirty="0" smtClean="0">
                <a:latin typeface="Calibri" pitchFamily="34" charset="0"/>
              </a:rPr>
              <a:t>th</a:t>
            </a:r>
            <a:r>
              <a:rPr lang="en-US" sz="2000" b="1" dirty="0" smtClean="0">
                <a:latin typeface="Calibri" pitchFamily="34" charset="0"/>
              </a:rPr>
              <a:t> Amendment made illegal.</a:t>
            </a:r>
          </a:p>
          <a:p>
            <a:r>
              <a:rPr lang="en-US" sz="2000" b="1" dirty="0" smtClean="0">
                <a:latin typeface="Calibri" pitchFamily="34" charset="0"/>
              </a:rPr>
              <a:t>11. What was the purpose of the 21</a:t>
            </a:r>
            <a:r>
              <a:rPr lang="en-US" sz="2000" b="1" baseline="30000" dirty="0" smtClean="0">
                <a:latin typeface="Calibri" pitchFamily="34" charset="0"/>
              </a:rPr>
              <a:t>st</a:t>
            </a:r>
            <a:r>
              <a:rPr lang="en-US" sz="2000" b="1" dirty="0" smtClean="0">
                <a:latin typeface="Calibri" pitchFamily="34" charset="0"/>
              </a:rPr>
              <a:t> Amendment?</a:t>
            </a:r>
          </a:p>
          <a:p>
            <a:r>
              <a:rPr lang="en-US" sz="2000" b="1" dirty="0" smtClean="0">
                <a:latin typeface="Calibri" pitchFamily="34" charset="0"/>
              </a:rPr>
              <a:t>12. W.E.B. </a:t>
            </a:r>
            <a:r>
              <a:rPr lang="en-US" sz="2000" b="1" dirty="0" err="1" smtClean="0">
                <a:latin typeface="Calibri" pitchFamily="34" charset="0"/>
              </a:rPr>
              <a:t>DuBois</a:t>
            </a:r>
            <a:r>
              <a:rPr lang="en-US" sz="2000" b="1" dirty="0" smtClean="0">
                <a:latin typeface="Calibri" pitchFamily="34" charset="0"/>
              </a:rPr>
              <a:t> founded an organization known by what acronym (initials)?</a:t>
            </a:r>
          </a:p>
          <a:p>
            <a:r>
              <a:rPr lang="en-US" sz="2000" b="1" dirty="0" smtClean="0">
                <a:latin typeface="Calibri" pitchFamily="34" charset="0"/>
              </a:rPr>
              <a:t>13. Name one reason how this organization benefits society. </a:t>
            </a:r>
          </a:p>
          <a:p>
            <a:endParaRPr lang="en-US" sz="2000" b="1" dirty="0" smtClean="0">
              <a:latin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</a:rPr>
              <a:t>Bonus: What is the name given to the peaceful refusal to obey a law?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54042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02073-C139-42A5-8DA8-2D2AFA9523D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85800"/>
            <a:ext cx="8534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b="1" dirty="0" smtClean="0">
                <a:latin typeface="Calibri" pitchFamily="34" charset="0"/>
              </a:rPr>
              <a:t>1.-3.  In 1889  Jane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Addams </a:t>
            </a:r>
            <a:r>
              <a:rPr lang="en-US" sz="2000" b="1" dirty="0" smtClean="0">
                <a:latin typeface="Calibri" pitchFamily="34" charset="0"/>
              </a:rPr>
              <a:t>and Ellen Gates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Starr</a:t>
            </a:r>
            <a:r>
              <a:rPr lang="en-US" sz="2000" b="1" dirty="0" smtClean="0">
                <a:latin typeface="Calibri" pitchFamily="34" charset="0"/>
              </a:rPr>
              <a:t> opened a place called </a:t>
            </a:r>
          </a:p>
          <a:p>
            <a:r>
              <a:rPr lang="en-US" sz="2000" b="1" dirty="0" smtClean="0">
                <a:latin typeface="Calibri" pitchFamily="34" charset="0"/>
              </a:rPr>
              <a:t>            “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Hull</a:t>
            </a:r>
            <a:r>
              <a:rPr lang="en-US" sz="2000" b="1" dirty="0" smtClean="0">
                <a:latin typeface="Calibri" pitchFamily="34" charset="0"/>
              </a:rPr>
              <a:t> House” in  Chicago.</a:t>
            </a:r>
          </a:p>
          <a:p>
            <a:r>
              <a:rPr lang="en-US" sz="2000" b="1" dirty="0" smtClean="0">
                <a:latin typeface="Calibri" pitchFamily="34" charset="0"/>
              </a:rPr>
              <a:t>4. This and other places like it were called “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Settlement</a:t>
            </a:r>
            <a:r>
              <a:rPr lang="en-US" sz="2000" b="1" dirty="0" smtClean="0">
                <a:latin typeface="Calibri" pitchFamily="34" charset="0"/>
              </a:rPr>
              <a:t> Houses”.</a:t>
            </a:r>
          </a:p>
          <a:p>
            <a:r>
              <a:rPr lang="en-US" sz="2000" b="1" dirty="0" smtClean="0">
                <a:latin typeface="Calibri" pitchFamily="34" charset="0"/>
              </a:rPr>
              <a:t>5. Give one purpose for such places.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gave help to the poor/day-care/ educational 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                                                                         programs</a:t>
            </a:r>
          </a:p>
          <a:p>
            <a:r>
              <a:rPr lang="en-US" sz="2000" b="1" dirty="0" smtClean="0">
                <a:latin typeface="Calibri" pitchFamily="34" charset="0"/>
              </a:rPr>
              <a:t>6.-7. Give two names given to the movement to limit the use of alcohol. </a:t>
            </a:r>
          </a:p>
          <a:p>
            <a:r>
              <a:rPr lang="en-US" sz="2000" b="1" dirty="0" smtClean="0">
                <a:latin typeface="Calibri" pitchFamily="34" charset="0"/>
              </a:rPr>
              <a:t>         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Prohibition/Temperance</a:t>
            </a:r>
            <a:endParaRPr lang="en-US" sz="2000" b="1" dirty="0" smtClean="0">
              <a:latin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</a:rPr>
              <a:t>8. One might say that Carrie Nation did her talking with a “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hatchet or ax</a:t>
            </a:r>
            <a:r>
              <a:rPr lang="en-US" sz="2000" b="1" dirty="0" smtClean="0">
                <a:latin typeface="Calibri" pitchFamily="34" charset="0"/>
              </a:rPr>
              <a:t>”!</a:t>
            </a:r>
          </a:p>
          <a:p>
            <a:r>
              <a:rPr lang="en-US" sz="2000" b="1" dirty="0" smtClean="0">
                <a:latin typeface="Calibri" pitchFamily="34" charset="0"/>
              </a:rPr>
              <a:t>9.-10. Name two things the 18</a:t>
            </a:r>
            <a:r>
              <a:rPr lang="en-US" sz="2000" b="1" baseline="30000" dirty="0" smtClean="0">
                <a:latin typeface="Calibri" pitchFamily="34" charset="0"/>
              </a:rPr>
              <a:t>th</a:t>
            </a:r>
            <a:r>
              <a:rPr lang="en-US" sz="2000" b="1" dirty="0" smtClean="0">
                <a:latin typeface="Calibri" pitchFamily="34" charset="0"/>
              </a:rPr>
              <a:t> Amendment made illegal.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manufacture, transportation, possession of alcohol</a:t>
            </a:r>
          </a:p>
          <a:p>
            <a:r>
              <a:rPr lang="en-US" sz="2000" b="1" dirty="0" smtClean="0">
                <a:latin typeface="Calibri" pitchFamily="34" charset="0"/>
              </a:rPr>
              <a:t>11. What was the purpose of the 21</a:t>
            </a:r>
            <a:r>
              <a:rPr lang="en-US" sz="2000" b="1" baseline="30000" dirty="0" smtClean="0">
                <a:latin typeface="Calibri" pitchFamily="34" charset="0"/>
              </a:rPr>
              <a:t>st</a:t>
            </a:r>
            <a:r>
              <a:rPr lang="en-US" sz="2000" b="1" dirty="0" smtClean="0">
                <a:latin typeface="Calibri" pitchFamily="34" charset="0"/>
              </a:rPr>
              <a:t> Amendment?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Repeal the 18</a:t>
            </a:r>
            <a:r>
              <a:rPr lang="en-US" sz="2000" b="1" baseline="30000" dirty="0" smtClean="0">
                <a:solidFill>
                  <a:srgbClr val="FFFF0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Amend.</a:t>
            </a:r>
            <a:endParaRPr lang="en-US" sz="2000" b="1" dirty="0" smtClean="0">
              <a:latin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</a:rPr>
              <a:t>12. W.E.B. </a:t>
            </a:r>
            <a:r>
              <a:rPr lang="en-US" sz="2000" b="1" dirty="0" err="1" smtClean="0">
                <a:latin typeface="Calibri" pitchFamily="34" charset="0"/>
              </a:rPr>
              <a:t>DuBois</a:t>
            </a:r>
            <a:r>
              <a:rPr lang="en-US" sz="2000" b="1" dirty="0" smtClean="0">
                <a:latin typeface="Calibri" pitchFamily="34" charset="0"/>
              </a:rPr>
              <a:t> founded an organization known by what acronym (initials)?</a:t>
            </a:r>
          </a:p>
          <a:p>
            <a:r>
              <a:rPr lang="en-US" sz="2000" b="1" dirty="0" smtClean="0">
                <a:latin typeface="Calibri" pitchFamily="34" charset="0"/>
              </a:rPr>
              <a:t>   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NAACP</a:t>
            </a:r>
            <a:endParaRPr lang="en-US" sz="2000" b="1" dirty="0" smtClean="0">
              <a:latin typeface="Calibri" pitchFamily="34" charset="0"/>
            </a:endParaRPr>
          </a:p>
          <a:p>
            <a:r>
              <a:rPr lang="en-US" sz="2000" b="1" dirty="0" smtClean="0">
                <a:latin typeface="Calibri" pitchFamily="34" charset="0"/>
              </a:rPr>
              <a:t>13. Name one reason how this organization benefits society. </a:t>
            </a:r>
          </a:p>
          <a:p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 fights discrimination/provides free legal aid/promotes equality</a:t>
            </a:r>
          </a:p>
          <a:p>
            <a:r>
              <a:rPr lang="en-US" sz="2000" b="1" dirty="0" smtClean="0">
                <a:latin typeface="Calibri" pitchFamily="34" charset="0"/>
              </a:rPr>
              <a:t>Bonus: What is the name given to the peaceful refusal to obey a law?</a:t>
            </a:r>
          </a:p>
          <a:p>
            <a:r>
              <a:rPr lang="en-US" sz="2000" b="1" dirty="0" smtClean="0">
                <a:latin typeface="Calibri" pitchFamily="34" charset="0"/>
              </a:rPr>
              <a:t>        </a:t>
            </a:r>
            <a:r>
              <a:rPr lang="en-US" sz="2000" b="1" dirty="0" smtClean="0">
                <a:solidFill>
                  <a:srgbClr val="FFFF00"/>
                </a:solidFill>
                <a:latin typeface="Calibri" pitchFamily="34" charset="0"/>
              </a:rPr>
              <a:t>“Civil Disobedience”</a:t>
            </a:r>
            <a:endParaRPr lang="en-US" sz="2000" b="1" dirty="0" smtClean="0">
              <a:latin typeface="Calibri" pitchFamily="34" charset="0"/>
            </a:endParaRPr>
          </a:p>
          <a:p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67000" y="304800"/>
            <a:ext cx="3962400" cy="381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>
                <a:latin typeface="Calibri" pitchFamily="34" charset="0"/>
              </a:rPr>
              <a:t>Progressive Era Note </a:t>
            </a:r>
            <a:r>
              <a:rPr lang="en-US" b="1" u="sng" dirty="0" err="1" smtClean="0">
                <a:latin typeface="Calibri" pitchFamily="34" charset="0"/>
              </a:rPr>
              <a:t>Qz</a:t>
            </a:r>
            <a:r>
              <a:rPr lang="en-US" b="1" u="sng" dirty="0" smtClean="0">
                <a:latin typeface="Calibri" pitchFamily="34" charset="0"/>
              </a:rPr>
              <a:t>. #4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</a:rPr>
              <a:t>KEY</a:t>
            </a:r>
            <a:r>
              <a:rPr lang="en-US" b="1" dirty="0" smtClean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98910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13B3-352F-4FE7-8B95-FEAF4140D2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762000"/>
            <a:ext cx="8686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sz="2400" b="1" dirty="0" smtClean="0">
                <a:latin typeface="Calibri" pitchFamily="34" charset="0"/>
              </a:rPr>
              <a:t>1. What is the difference between an emigrant and an immigrant?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Calibri" pitchFamily="34" charset="0"/>
              </a:rPr>
              <a:t>2.  Between 1880-1890, from what parts of the world did most immigrants to the U. S. come?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Calibri" pitchFamily="34" charset="0"/>
              </a:rPr>
              <a:t>3.  What was the effect of this migration on American cities?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Calibri" pitchFamily="34" charset="0"/>
              </a:rPr>
              <a:t>4.  Name one problem created in the cities because of immigration.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Calibri" pitchFamily="34" charset="0"/>
              </a:rPr>
              <a:t>5.  Before 1865, most immigrants to the U.S. came from which one of three countries or areas.  Name one.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Calibri" pitchFamily="34" charset="0"/>
              </a:rPr>
              <a:t>6. Name one thing that made it easier </a:t>
            </a:r>
            <a:r>
              <a:rPr lang="en-US" sz="2400" b="1" smtClean="0">
                <a:latin typeface="Calibri" pitchFamily="34" charset="0"/>
              </a:rPr>
              <a:t>for immigrants </a:t>
            </a:r>
            <a:r>
              <a:rPr lang="en-US" sz="2400" b="1" dirty="0" smtClean="0">
                <a:latin typeface="Calibri" pitchFamily="34" charset="0"/>
              </a:rPr>
              <a:t>to “get along” with Americans.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Calibri" pitchFamily="34" charset="0"/>
              </a:rPr>
              <a:t>7. What does the acronym “W.A.S.P.” mean?</a:t>
            </a:r>
          </a:p>
          <a:p>
            <a:pPr marL="457200" indent="-457200">
              <a:defRPr/>
            </a:pPr>
            <a:r>
              <a:rPr lang="en-US" sz="2400" b="1" dirty="0" smtClean="0">
                <a:latin typeface="Calibri" pitchFamily="34" charset="0"/>
              </a:rPr>
              <a:t>8. What does the word “assimilate” mean?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152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alibri" pitchFamily="34" charset="0"/>
              </a:rPr>
              <a:t>Immigration Note </a:t>
            </a:r>
            <a:r>
              <a:rPr lang="en-US" sz="2400" b="1" u="sng" dirty="0" err="1" smtClean="0">
                <a:latin typeface="Calibri" pitchFamily="34" charset="0"/>
              </a:rPr>
              <a:t>Qz</a:t>
            </a:r>
            <a:r>
              <a:rPr lang="en-US" sz="2400" b="1" u="sng" dirty="0" smtClean="0">
                <a:latin typeface="Calibri" pitchFamily="34" charset="0"/>
              </a:rPr>
              <a:t>. #1</a:t>
            </a:r>
            <a:endParaRPr lang="en-US" sz="2400" b="1" u="sng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13B3-352F-4FE7-8B95-FEAF4140D21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762000"/>
            <a:ext cx="8915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1. emigrant </a:t>
            </a:r>
            <a:r>
              <a:rPr lang="en-US" sz="2400" b="1" u="sng" dirty="0" smtClean="0">
                <a:solidFill>
                  <a:srgbClr val="FFFF00"/>
                </a:solidFill>
                <a:latin typeface="Calibri" pitchFamily="34" charset="0"/>
              </a:rPr>
              <a:t>travels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 to another country or area – immigrant lives in a new country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2. Southern and Eastern Europe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3. massive urban growth/new technologies/ a new urban culture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4. Overcrowded tenements/ unsanitary conditions/opposition 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    from some Americans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5. Great Britain (England or Ireland), Germany, Scandinavia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6. education, a skill or trade, could speak English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7. “White Anglo Saxon Protestant”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8. to blend in / get along with the majority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152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alibri" pitchFamily="34" charset="0"/>
              </a:rPr>
              <a:t>Immigration Note </a:t>
            </a:r>
            <a:r>
              <a:rPr lang="en-US" sz="2400" b="1" u="sng" dirty="0" err="1" smtClean="0">
                <a:latin typeface="Calibri" pitchFamily="34" charset="0"/>
              </a:rPr>
              <a:t>Qz</a:t>
            </a:r>
            <a:r>
              <a:rPr lang="en-US" sz="2400" b="1" u="sng" dirty="0" smtClean="0">
                <a:latin typeface="Calibri" pitchFamily="34" charset="0"/>
              </a:rPr>
              <a:t>. #1</a:t>
            </a:r>
            <a:r>
              <a:rPr lang="en-US" sz="2400" b="1" dirty="0" smtClean="0">
                <a:latin typeface="Calibri" pitchFamily="34" charset="0"/>
              </a:rPr>
              <a:t>  KEY</a:t>
            </a:r>
            <a:endParaRPr lang="en-US" sz="2400" b="1" u="sng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13B3-352F-4FE7-8B95-FEAF4140D2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1. Name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the regions from which the “new” immigrants came after 1865.</a:t>
            </a:r>
          </a:p>
          <a:p>
            <a:pPr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2. Explain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why religion caused a problem for these new people to  assimilate </a:t>
            </a:r>
            <a:endParaRPr lang="en-US" sz="2000" b="1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  into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American society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3. Explain one reason why Europeans were “forced” to emigrate.</a:t>
            </a:r>
          </a:p>
          <a:p>
            <a:pPr marL="457200" indent="-457200"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4./5.  Name two </a:t>
            </a:r>
            <a:r>
              <a:rPr lang="en-US" sz="2000" b="1" u="sng" dirty="0" smtClean="0">
                <a:latin typeface="Calibri" pitchFamily="34" charset="0"/>
                <a:cs typeface="Calibri" pitchFamily="34" charset="0"/>
              </a:rPr>
              <a:t>attributes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that made America attractive to immigrants.</a:t>
            </a:r>
          </a:p>
          <a:p>
            <a:pPr marL="457200" indent="-457200"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6. By 1900, the average time for the  ocean voyage to America was ______. </a:t>
            </a:r>
          </a:p>
          <a:p>
            <a:pPr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7. The many poor immigrants could only afford the cheapest third-class ticket </a:t>
            </a:r>
          </a:p>
          <a:p>
            <a:pPr>
              <a:defRPr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which was given the nickname of _________.</a:t>
            </a:r>
          </a:p>
          <a:p>
            <a:pPr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8. /9. What are the names </a:t>
            </a:r>
            <a:r>
              <a:rPr lang="en-US" sz="2000" b="1" u="sng" dirty="0" smtClean="0">
                <a:latin typeface="Calibri" pitchFamily="34" charset="0"/>
                <a:cs typeface="Calibri" pitchFamily="34" charset="0"/>
              </a:rPr>
              <a:t>and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locations of America’s two immigration ports? </a:t>
            </a:r>
          </a:p>
          <a:p>
            <a:pPr>
              <a:defRPr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    (1 point per each of </a:t>
            </a:r>
            <a:r>
              <a:rPr lang="en-US" sz="2000" b="1" u="sng" dirty="0" smtClean="0">
                <a:latin typeface="Calibri" pitchFamily="34" charset="0"/>
                <a:cs typeface="Calibri" pitchFamily="34" charset="0"/>
              </a:rPr>
              <a:t>four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answers)</a:t>
            </a:r>
          </a:p>
          <a:p>
            <a:pPr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10. What “tool” did immigration inspectors use to look for the disease called </a:t>
            </a:r>
          </a:p>
          <a:p>
            <a:pPr>
              <a:defRPr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      trachoma?</a:t>
            </a:r>
          </a:p>
          <a:p>
            <a:pPr>
              <a:defRPr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11. What percentage of immigrants were turned away from entering the U.S.?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1524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alibri" pitchFamily="34" charset="0"/>
              </a:rPr>
              <a:t>Immigration Note </a:t>
            </a:r>
            <a:r>
              <a:rPr lang="en-US" sz="2400" b="1" u="sng" dirty="0" err="1" smtClean="0">
                <a:latin typeface="Calibri" pitchFamily="34" charset="0"/>
              </a:rPr>
              <a:t>Qz</a:t>
            </a:r>
            <a:r>
              <a:rPr lang="en-US" sz="2400" b="1" u="sng" dirty="0" smtClean="0">
                <a:latin typeface="Calibri" pitchFamily="34" charset="0"/>
              </a:rPr>
              <a:t>. #2</a:t>
            </a:r>
          </a:p>
          <a:p>
            <a:pPr algn="ctr"/>
            <a:r>
              <a:rPr lang="en-US" sz="2400" b="1" dirty="0" smtClean="0">
                <a:latin typeface="Calibri" pitchFamily="34" charset="0"/>
              </a:rPr>
              <a:t>(2 points each)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13B3-352F-4FE7-8B95-FEAF4140D2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915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sz="2400" b="1" dirty="0">
                <a:solidFill>
                  <a:srgbClr val="FFFF00"/>
                </a:solidFill>
                <a:latin typeface="Calibri" pitchFamily="34" charset="0"/>
              </a:rPr>
              <a:t>1. Southern &amp; Eastern Europe (Italy, Greece, Russia, Poland)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2. Immigrant Catholics &amp; Jews didn’t fit in with Protestant Americans</a:t>
            </a:r>
          </a:p>
          <a:p>
            <a:pPr marL="457200" indent="-457200">
              <a:defRPr/>
            </a:pPr>
            <a:r>
              <a:rPr lang="en-US" sz="2400" b="1" smtClean="0">
                <a:solidFill>
                  <a:srgbClr val="FFFF00"/>
                </a:solidFill>
                <a:latin typeface="Calibri" pitchFamily="34" charset="0"/>
              </a:rPr>
              <a:t>3.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1. room to grow, opportunities, stable government, welcoming attitude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2. large ocean liners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3. steerage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4. Ellis Island (East Coast or NY) and Angel Island (West Coast or SF)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5. button hook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6. 2%</a:t>
            </a:r>
          </a:p>
          <a:p>
            <a:pPr marL="457200" indent="-457200"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7. 8. They were not Protestants, like most Americans.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1524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alibri" pitchFamily="34" charset="0"/>
              </a:rPr>
              <a:t>Immigration Note </a:t>
            </a:r>
            <a:r>
              <a:rPr lang="en-US" sz="2400" b="1" u="sng" dirty="0" err="1" smtClean="0">
                <a:latin typeface="Calibri" pitchFamily="34" charset="0"/>
              </a:rPr>
              <a:t>Qz</a:t>
            </a:r>
            <a:r>
              <a:rPr lang="en-US" sz="2400" b="1" u="sng" dirty="0" smtClean="0">
                <a:latin typeface="Calibri" pitchFamily="34" charset="0"/>
              </a:rPr>
              <a:t>. #2</a:t>
            </a:r>
            <a:r>
              <a:rPr lang="en-US" sz="2400" b="1" dirty="0" smtClean="0">
                <a:latin typeface="Calibri" pitchFamily="34" charset="0"/>
              </a:rPr>
              <a:t>  KEY</a:t>
            </a:r>
          </a:p>
          <a:p>
            <a:pPr algn="ctr"/>
            <a:r>
              <a:rPr lang="en-US" sz="2400" b="1" dirty="0" smtClean="0">
                <a:latin typeface="Calibri" pitchFamily="34" charset="0"/>
              </a:rPr>
              <a:t>2 points each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13B3-352F-4FE7-8B95-FEAF4140D2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1. Give a reason to explain why many immigrants were 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“trapped” in the city.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2. Give two examples of what it was like to work in a sweatshop.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3. Give the name of an ethnic neighborhood in New York City.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14419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Calibri" pitchFamily="34" charset="0"/>
              </a:rPr>
              <a:t>Immigration Note </a:t>
            </a:r>
            <a:r>
              <a:rPr lang="en-US" sz="2400" b="1" u="sng" dirty="0" err="1" smtClean="0">
                <a:latin typeface="Calibri" pitchFamily="34" charset="0"/>
              </a:rPr>
              <a:t>Qz</a:t>
            </a:r>
            <a:r>
              <a:rPr lang="en-US" sz="2400" b="1" u="sng" dirty="0" smtClean="0">
                <a:latin typeface="Calibri" pitchFamily="34" charset="0"/>
              </a:rPr>
              <a:t>. #3</a:t>
            </a:r>
            <a:r>
              <a:rPr lang="en-US" sz="2400" b="1" dirty="0" smtClean="0">
                <a:latin typeface="Calibri" pitchFamily="34" charset="0"/>
              </a:rPr>
              <a:t>  </a:t>
            </a:r>
          </a:p>
          <a:p>
            <a:pPr algn="ctr"/>
            <a:r>
              <a:rPr lang="en-US" sz="2400" b="1" dirty="0" smtClean="0">
                <a:latin typeface="Calibri" pitchFamily="34" charset="0"/>
              </a:rPr>
              <a:t>3 points each </a:t>
            </a:r>
            <a:r>
              <a:rPr lang="en-US" sz="2400" b="1" u="sng" dirty="0" smtClean="0">
                <a:latin typeface="Calibri" pitchFamily="34" charset="0"/>
              </a:rPr>
              <a:t>answer</a:t>
            </a:r>
            <a:endParaRPr lang="en-US" sz="2400" b="1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016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13B3-352F-4FE7-8B95-FEAF4140D2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1. Little or no skills or no money 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long hours, low pay, difficult work, dangerous work, cramped, </a:t>
            </a:r>
            <a:endParaRPr lang="en-US" sz="2400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    hot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, unsafe, no protection against employer abuse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Little Italy, Little Warsaw, Chinatown, 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etc. </a:t>
            </a:r>
          </a:p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              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1524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alibri" pitchFamily="34" charset="0"/>
              </a:rPr>
              <a:t>Immigration Note </a:t>
            </a:r>
            <a:r>
              <a:rPr lang="en-US" sz="2400" b="1" u="sng" dirty="0" err="1" smtClean="0">
                <a:latin typeface="Calibri" pitchFamily="34" charset="0"/>
              </a:rPr>
              <a:t>Qz</a:t>
            </a:r>
            <a:r>
              <a:rPr lang="en-US" sz="2400" b="1" u="sng" dirty="0" smtClean="0">
                <a:latin typeface="Calibri" pitchFamily="34" charset="0"/>
              </a:rPr>
              <a:t>. #3</a:t>
            </a:r>
            <a:r>
              <a:rPr lang="en-US" sz="2400" b="1" dirty="0" smtClean="0">
                <a:latin typeface="Calibri" pitchFamily="34" charset="0"/>
              </a:rPr>
              <a:t>  KEY</a:t>
            </a:r>
          </a:p>
          <a:p>
            <a:pPr algn="ctr"/>
            <a:r>
              <a:rPr lang="en-US" sz="2400" b="1" dirty="0" smtClean="0">
                <a:latin typeface="Calibri" pitchFamily="34" charset="0"/>
              </a:rPr>
              <a:t>3 points each answer</a:t>
            </a:r>
            <a:endParaRPr lang="en-US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91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13B3-352F-4FE7-8B95-FEAF4140D21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1. In speaking about immigration, what is the idea behind the   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term  “melting pot”?</a:t>
            </a:r>
          </a:p>
          <a:p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2. What was the name of the area in lower Manhattan that   </a:t>
            </a: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could be described as the “original American Melting Pot”?</a:t>
            </a:r>
          </a:p>
          <a:p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3. Give two examples of the conditions that existed in this area.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44194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Calibri" pitchFamily="34" charset="0"/>
              </a:rPr>
              <a:t>Immigration Note </a:t>
            </a:r>
            <a:r>
              <a:rPr lang="en-US" sz="2400" b="1" u="sng" dirty="0" err="1" smtClean="0">
                <a:latin typeface="Calibri" pitchFamily="34" charset="0"/>
              </a:rPr>
              <a:t>Qz</a:t>
            </a:r>
            <a:r>
              <a:rPr lang="en-US" sz="2400" b="1" u="sng" dirty="0" smtClean="0">
                <a:latin typeface="Calibri" pitchFamily="34" charset="0"/>
              </a:rPr>
              <a:t>. #4</a:t>
            </a:r>
            <a:r>
              <a:rPr lang="en-US" sz="2400" b="1" dirty="0" smtClean="0">
                <a:latin typeface="Calibri" pitchFamily="34" charset="0"/>
              </a:rPr>
              <a:t>  </a:t>
            </a:r>
          </a:p>
          <a:p>
            <a:pPr algn="ctr"/>
            <a:r>
              <a:rPr lang="en-US" sz="2400" b="1" dirty="0" smtClean="0">
                <a:latin typeface="Calibri" pitchFamily="34" charset="0"/>
              </a:rPr>
              <a:t>3 points each </a:t>
            </a:r>
            <a:r>
              <a:rPr lang="en-US" sz="2400" b="1" u="sng" dirty="0" smtClean="0">
                <a:latin typeface="Calibri" pitchFamily="34" charset="0"/>
              </a:rPr>
              <a:t>answer</a:t>
            </a:r>
            <a:endParaRPr lang="en-US" sz="2400" b="1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8589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2082</TotalTime>
  <Words>2289</Words>
  <Application>Microsoft Office PowerPoint</Application>
  <PresentationFormat>On-screen Show (4:3)</PresentationFormat>
  <Paragraphs>272</Paragraphs>
  <Slides>22</Slides>
  <Notes>2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Ocean</vt:lpstr>
      <vt:lpstr>PowerPoint Presentation</vt:lpstr>
      <vt:lpstr>An Era of Immigration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 Era of Progressive Reform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&amp; PROGRESSIVISM</dc:title>
  <dc:creator>WCSD</dc:creator>
  <cp:lastModifiedBy>Harris, Chris</cp:lastModifiedBy>
  <cp:revision>105</cp:revision>
  <cp:lastPrinted>2012-03-12T22:38:16Z</cp:lastPrinted>
  <dcterms:created xsi:type="dcterms:W3CDTF">2006-10-01T23:23:55Z</dcterms:created>
  <dcterms:modified xsi:type="dcterms:W3CDTF">2012-07-24T13:24:29Z</dcterms:modified>
</cp:coreProperties>
</file>