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821" r:id="rId2"/>
  </p:sldMasterIdLst>
  <p:notesMasterIdLst>
    <p:notesMasterId r:id="rId101"/>
  </p:notesMasterIdLst>
  <p:sldIdLst>
    <p:sldId id="256" r:id="rId3"/>
    <p:sldId id="364" r:id="rId4"/>
    <p:sldId id="276" r:id="rId5"/>
    <p:sldId id="278" r:id="rId6"/>
    <p:sldId id="257" r:id="rId7"/>
    <p:sldId id="305" r:id="rId8"/>
    <p:sldId id="302" r:id="rId9"/>
    <p:sldId id="306" r:id="rId10"/>
    <p:sldId id="318" r:id="rId11"/>
    <p:sldId id="310" r:id="rId12"/>
    <p:sldId id="303" r:id="rId13"/>
    <p:sldId id="274" r:id="rId14"/>
    <p:sldId id="259" r:id="rId15"/>
    <p:sldId id="300" r:id="rId16"/>
    <p:sldId id="292" r:id="rId17"/>
    <p:sldId id="301" r:id="rId18"/>
    <p:sldId id="319" r:id="rId19"/>
    <p:sldId id="325" r:id="rId20"/>
    <p:sldId id="326" r:id="rId21"/>
    <p:sldId id="346" r:id="rId22"/>
    <p:sldId id="315" r:id="rId23"/>
    <p:sldId id="328" r:id="rId24"/>
    <p:sldId id="313" r:id="rId25"/>
    <p:sldId id="324" r:id="rId26"/>
    <p:sldId id="287" r:id="rId27"/>
    <p:sldId id="288" r:id="rId28"/>
    <p:sldId id="385" r:id="rId29"/>
    <p:sldId id="299" r:id="rId30"/>
    <p:sldId id="386" r:id="rId31"/>
    <p:sldId id="289" r:id="rId32"/>
    <p:sldId id="320" r:id="rId33"/>
    <p:sldId id="260" r:id="rId34"/>
    <p:sldId id="330" r:id="rId35"/>
    <p:sldId id="291" r:id="rId36"/>
    <p:sldId id="338" r:id="rId37"/>
    <p:sldId id="332" r:id="rId38"/>
    <p:sldId id="331" r:id="rId39"/>
    <p:sldId id="337" r:id="rId40"/>
    <p:sldId id="384" r:id="rId41"/>
    <p:sldId id="327" r:id="rId42"/>
    <p:sldId id="342" r:id="rId43"/>
    <p:sldId id="333" r:id="rId44"/>
    <p:sldId id="334" r:id="rId45"/>
    <p:sldId id="345" r:id="rId46"/>
    <p:sldId id="335" r:id="rId47"/>
    <p:sldId id="336" r:id="rId48"/>
    <p:sldId id="281" r:id="rId49"/>
    <p:sldId id="261" r:id="rId50"/>
    <p:sldId id="304" r:id="rId51"/>
    <p:sldId id="262" r:id="rId52"/>
    <p:sldId id="279" r:id="rId53"/>
    <p:sldId id="339" r:id="rId54"/>
    <p:sldId id="351" r:id="rId55"/>
    <p:sldId id="341" r:id="rId56"/>
    <p:sldId id="352" r:id="rId57"/>
    <p:sldId id="387" r:id="rId58"/>
    <p:sldId id="388" r:id="rId59"/>
    <p:sldId id="389" r:id="rId60"/>
    <p:sldId id="390" r:id="rId61"/>
    <p:sldId id="391" r:id="rId62"/>
    <p:sldId id="392" r:id="rId63"/>
    <p:sldId id="393" r:id="rId64"/>
    <p:sldId id="394" r:id="rId65"/>
    <p:sldId id="395" r:id="rId66"/>
    <p:sldId id="396" r:id="rId67"/>
    <p:sldId id="397" r:id="rId68"/>
    <p:sldId id="398" r:id="rId69"/>
    <p:sldId id="399" r:id="rId70"/>
    <p:sldId id="400" r:id="rId71"/>
    <p:sldId id="401" r:id="rId72"/>
    <p:sldId id="402" r:id="rId73"/>
    <p:sldId id="403" r:id="rId74"/>
    <p:sldId id="404" r:id="rId75"/>
    <p:sldId id="405"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 id="422" r:id="rId92"/>
    <p:sldId id="423" r:id="rId93"/>
    <p:sldId id="424" r:id="rId94"/>
    <p:sldId id="425" r:id="rId95"/>
    <p:sldId id="426" r:id="rId96"/>
    <p:sldId id="427" r:id="rId97"/>
    <p:sldId id="428" r:id="rId98"/>
    <p:sldId id="429" r:id="rId99"/>
    <p:sldId id="430" r:id="rId10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00"/>
    <a:srgbClr val="0202F8"/>
    <a:srgbClr val="0202D4"/>
    <a:srgbClr val="0202C2"/>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4551" autoAdjust="0"/>
  </p:normalViewPr>
  <p:slideViewPr>
    <p:cSldViewPr>
      <p:cViewPr>
        <p:scale>
          <a:sx n="57" d="100"/>
          <a:sy n="57" d="100"/>
        </p:scale>
        <p:origin x="-1164" y="-6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62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BA2BBFF-3A48-4C0E-B698-812EEC672BB2}" type="datetimeFigureOut">
              <a:rPr lang="en-US"/>
              <a:pPr>
                <a:defRPr/>
              </a:pPr>
              <a:t>7/24/2012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4CA0445-FEC4-4E50-AA34-7163F76753B6}" type="slidenum">
              <a:rPr lang="en-US"/>
              <a:pPr>
                <a:defRPr/>
              </a:pPr>
              <a:t>‹#›</a:t>
            </a:fld>
            <a:endParaRPr lang="en-US"/>
          </a:p>
        </p:txBody>
      </p:sp>
    </p:spTree>
    <p:extLst>
      <p:ext uri="{BB962C8B-B14F-4D97-AF65-F5344CB8AC3E}">
        <p14:creationId xmlns:p14="http://schemas.microsoft.com/office/powerpoint/2010/main" val="4141464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5F88E9-C82A-4760-9E43-518BB1776C7F}" type="slidenum">
              <a:rPr lang="en-US" smtClean="0"/>
              <a:pPr>
                <a:defRPr/>
              </a:pPr>
              <a:t>56</a:t>
            </a:fld>
            <a:endParaRPr lang="en-US"/>
          </a:p>
        </p:txBody>
      </p:sp>
    </p:spTree>
    <p:extLst>
      <p:ext uri="{BB962C8B-B14F-4D97-AF65-F5344CB8AC3E}">
        <p14:creationId xmlns:p14="http://schemas.microsoft.com/office/powerpoint/2010/main" val="392948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a:lstStyle/>
          <a:p>
            <a:pPr>
              <a:defRPr/>
            </a:pPr>
            <a:endParaRPr lang="en-US"/>
          </a:p>
        </p:txBody>
      </p:sp>
      <p:sp>
        <p:nvSpPr>
          <p:cNvPr id="7270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7270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BB612A9-1F4F-4928-8DAF-C87036764394}"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41245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13AAE6-42A7-478A-B1D9-F047CDE66616}" type="slidenum">
              <a:rPr lang="en-US"/>
              <a:pPr>
                <a:defRPr/>
              </a:pPr>
              <a:t>‹#›</a:t>
            </a:fld>
            <a:endParaRPr lang="en-US"/>
          </a:p>
        </p:txBody>
      </p:sp>
    </p:spTree>
    <p:extLst>
      <p:ext uri="{BB962C8B-B14F-4D97-AF65-F5344CB8AC3E}">
        <p14:creationId xmlns:p14="http://schemas.microsoft.com/office/powerpoint/2010/main" val="228801573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185F8-0AD9-405F-B93D-B2EB5AC159FC}" type="slidenum">
              <a:rPr lang="en-US"/>
              <a:pPr>
                <a:defRPr/>
              </a:pPr>
              <a:t>‹#›</a:t>
            </a:fld>
            <a:endParaRPr lang="en-US"/>
          </a:p>
        </p:txBody>
      </p:sp>
    </p:spTree>
    <p:extLst>
      <p:ext uri="{BB962C8B-B14F-4D97-AF65-F5344CB8AC3E}">
        <p14:creationId xmlns:p14="http://schemas.microsoft.com/office/powerpoint/2010/main" val="65952321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951FD5-7101-4EB9-8588-90C87A5EBCD0}" type="slidenum">
              <a:rPr lang="en-US"/>
              <a:pPr>
                <a:defRPr/>
              </a:pPr>
              <a:t>‹#›</a:t>
            </a:fld>
            <a:endParaRPr lang="en-US"/>
          </a:p>
        </p:txBody>
      </p:sp>
    </p:spTree>
    <p:extLst>
      <p:ext uri="{BB962C8B-B14F-4D97-AF65-F5344CB8AC3E}">
        <p14:creationId xmlns:p14="http://schemas.microsoft.com/office/powerpoint/2010/main" val="8689904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a:lstStyle/>
          <a:p>
            <a:pPr>
              <a:defRPr/>
            </a:pPr>
            <a:endParaRPr lang="en-US">
              <a:solidFill>
                <a:srgbClr val="FFFFFF"/>
              </a:solidFill>
            </a:endParaRPr>
          </a:p>
        </p:txBody>
      </p:sp>
      <p:sp>
        <p:nvSpPr>
          <p:cNvPr id="7270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7270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ABB612A9-1F4F-4928-8DAF-C87036764394}"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9121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BD356-B948-48AE-818D-18E2A16E16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941030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E0145A-8FA9-4649-87E0-EC6956E624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58835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F185C-96FB-46D6-8435-A0EAAD8EF5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726978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050915-0F41-4C3C-B904-4A06428419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468219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3FA1F4-B235-4AFE-A1F0-B5C1F6CD5C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952536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76B15D-FE70-4B0D-9D9A-71AEF27F7D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9228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BBD356-B948-48AE-818D-18E2A16E1626}" type="slidenum">
              <a:rPr lang="en-US"/>
              <a:pPr>
                <a:defRPr/>
              </a:pPr>
              <a:t>‹#›</a:t>
            </a:fld>
            <a:endParaRPr lang="en-US"/>
          </a:p>
        </p:txBody>
      </p:sp>
    </p:spTree>
    <p:extLst>
      <p:ext uri="{BB962C8B-B14F-4D97-AF65-F5344CB8AC3E}">
        <p14:creationId xmlns:p14="http://schemas.microsoft.com/office/powerpoint/2010/main" val="335767024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71B57-6F51-4160-AB2B-904AF5BEC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330034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140516-CCAF-4E17-B63F-FCC0B2B20B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34467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13AAE6-42A7-478A-B1D9-F047CDE666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582465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85F8-0AD9-405F-B93D-B2EB5AC159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07929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951FD5-7101-4EB9-8588-90C87A5EBC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533101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E0145A-8FA9-4649-87E0-EC6956E624E5}" type="slidenum">
              <a:rPr lang="en-US"/>
              <a:pPr>
                <a:defRPr/>
              </a:pPr>
              <a:t>‹#›</a:t>
            </a:fld>
            <a:endParaRPr lang="en-US"/>
          </a:p>
        </p:txBody>
      </p:sp>
    </p:spTree>
    <p:extLst>
      <p:ext uri="{BB962C8B-B14F-4D97-AF65-F5344CB8AC3E}">
        <p14:creationId xmlns:p14="http://schemas.microsoft.com/office/powerpoint/2010/main" val="109086379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CF185C-96FB-46D6-8435-A0EAAD8EF50D}" type="slidenum">
              <a:rPr lang="en-US"/>
              <a:pPr>
                <a:defRPr/>
              </a:pPr>
              <a:t>‹#›</a:t>
            </a:fld>
            <a:endParaRPr lang="en-US"/>
          </a:p>
        </p:txBody>
      </p:sp>
    </p:spTree>
    <p:extLst>
      <p:ext uri="{BB962C8B-B14F-4D97-AF65-F5344CB8AC3E}">
        <p14:creationId xmlns:p14="http://schemas.microsoft.com/office/powerpoint/2010/main" val="419122981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050915-0F41-4C3C-B904-4A0642841941}" type="slidenum">
              <a:rPr lang="en-US"/>
              <a:pPr>
                <a:defRPr/>
              </a:pPr>
              <a:t>‹#›</a:t>
            </a:fld>
            <a:endParaRPr lang="en-US"/>
          </a:p>
        </p:txBody>
      </p:sp>
    </p:spTree>
    <p:extLst>
      <p:ext uri="{BB962C8B-B14F-4D97-AF65-F5344CB8AC3E}">
        <p14:creationId xmlns:p14="http://schemas.microsoft.com/office/powerpoint/2010/main" val="208927458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3FA1F4-B235-4AFE-A1F0-B5C1F6CD5C3D}" type="slidenum">
              <a:rPr lang="en-US"/>
              <a:pPr>
                <a:defRPr/>
              </a:pPr>
              <a:t>‹#›</a:t>
            </a:fld>
            <a:endParaRPr lang="en-US"/>
          </a:p>
        </p:txBody>
      </p:sp>
    </p:spTree>
    <p:extLst>
      <p:ext uri="{BB962C8B-B14F-4D97-AF65-F5344CB8AC3E}">
        <p14:creationId xmlns:p14="http://schemas.microsoft.com/office/powerpoint/2010/main" val="2986600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76B15D-FE70-4B0D-9D9A-71AEF27F7DFE}" type="slidenum">
              <a:rPr lang="en-US"/>
              <a:pPr>
                <a:defRPr/>
              </a:pPr>
              <a:t>‹#›</a:t>
            </a:fld>
            <a:endParaRPr lang="en-US"/>
          </a:p>
        </p:txBody>
      </p:sp>
    </p:spTree>
    <p:extLst>
      <p:ext uri="{BB962C8B-B14F-4D97-AF65-F5344CB8AC3E}">
        <p14:creationId xmlns:p14="http://schemas.microsoft.com/office/powerpoint/2010/main" val="200587753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F71B57-6F51-4160-AB2B-904AF5BEC7A9}" type="slidenum">
              <a:rPr lang="en-US"/>
              <a:pPr>
                <a:defRPr/>
              </a:pPr>
              <a:t>‹#›</a:t>
            </a:fld>
            <a:endParaRPr lang="en-US"/>
          </a:p>
        </p:txBody>
      </p:sp>
    </p:spTree>
    <p:extLst>
      <p:ext uri="{BB962C8B-B14F-4D97-AF65-F5344CB8AC3E}">
        <p14:creationId xmlns:p14="http://schemas.microsoft.com/office/powerpoint/2010/main" val="141007912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140516-CCAF-4E17-B63F-FCC0B2B20BD1}" type="slidenum">
              <a:rPr lang="en-US"/>
              <a:pPr>
                <a:defRPr/>
              </a:pPr>
              <a:t>‹#›</a:t>
            </a:fld>
            <a:endParaRPr lang="en-US"/>
          </a:p>
        </p:txBody>
      </p:sp>
    </p:spTree>
    <p:extLst>
      <p:ext uri="{BB962C8B-B14F-4D97-AF65-F5344CB8AC3E}">
        <p14:creationId xmlns:p14="http://schemas.microsoft.com/office/powerpoint/2010/main" val="296290835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457200" y="292100"/>
            <a:ext cx="8229600" cy="13843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3" name="Rectangle 3"/>
          <p:cNvSpPr>
            <a:spLocks noGrp="1" noChangeArrowheads="1"/>
          </p:cNvSpPr>
          <p:nvPr>
            <p:ph type="body" idx="1"/>
          </p:nvPr>
        </p:nvSpPr>
        <p:spPr bwMode="auto">
          <a:xfrm>
            <a:off x="457200" y="19050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6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716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716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637A23FD-3D6B-43CC-BD80-0FA1794E66D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20"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ransition spd="slow">
    <p:fade/>
  </p:transition>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457200" y="292100"/>
            <a:ext cx="8229600" cy="13843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683" name="Rectangle 3"/>
          <p:cNvSpPr>
            <a:spLocks noGrp="1" noChangeArrowheads="1"/>
          </p:cNvSpPr>
          <p:nvPr>
            <p:ph type="body" idx="1"/>
          </p:nvPr>
        </p:nvSpPr>
        <p:spPr bwMode="auto">
          <a:xfrm>
            <a:off x="457200" y="19050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6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716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716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637A23FD-3D6B-43CC-BD80-0FA1794E66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445197"/>
      </p:ext>
    </p:extLst>
  </p:cSld>
  <p:clrMap bg1="dk2" tx1="lt1" bg2="dk1"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ransition spd="slow">
    <p:fade/>
  </p:transition>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upload.wikimedia.org/wikipedia/commons/d/d9/RMS_Lusitania_coming_into_port,_possibly_in_New_York,_1907-13-crop.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jenvick.com/images/WhiteStarLine/1880-05-29/SteamshipTicket-SteeragePrepaid-AgentsRecord.jpg"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hyperlink" Target="http://teacher.scholastic.com/activities/immigration/tour/index.htm" TargetMode="Externa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www.latinamericanstudies.org/immigration/immigrants-ellis.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gif"/></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upload.wikimedia.org/wikipedia/commons/8/82/TheMeltingpot1.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upload.wikimedia.org/wikipedia/commons/b/b3/Mulberry_Bend-Jacob_Riis.jpg"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museumsyndicate.com/images/5/42940.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nychinatown.org/history/photos/18705points.htm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86.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7.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2.xml"/><Relationship Id="rId4" Type="http://schemas.openxmlformats.org/officeDocument/2006/relationships/hyperlink" Target="http://www.youtube.com/watch?v=nlrdsWAXiEQ&amp;feature=relat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4.xml"/><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4.xml"/><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0.jpeg"/><Relationship Id="rId1" Type="http://schemas.openxmlformats.org/officeDocument/2006/relationships/slideLayout" Target="../slideLayouts/slideLayout14.xml"/><Relationship Id="rId6" Type="http://schemas.openxmlformats.org/officeDocument/2006/relationships/image" Target="../media/image133.gif"/><Relationship Id="rId5" Type="http://schemas.openxmlformats.org/officeDocument/2006/relationships/image" Target="../media/image132.png"/><Relationship Id="rId4"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upload.wikimedia.org/wikipedia/commons/e/ef/RankinJ.jpg" TargetMode="External"/><Relationship Id="rId1" Type="http://schemas.openxmlformats.org/officeDocument/2006/relationships/slideLayout" Target="../slideLayouts/slideLayout14.xml"/><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jpeg"/></Relationships>
</file>

<file path=ppt/slides/_rels/slide9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upload.wikimedia.org/wikipedia/commons/d/df/CarryNation.jpeg" TargetMode="Externa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gif"/><Relationship Id="rId1" Type="http://schemas.openxmlformats.org/officeDocument/2006/relationships/slideLayout" Target="../slideLayouts/slideLayout14.xml"/><Relationship Id="rId4" Type="http://schemas.openxmlformats.org/officeDocument/2006/relationships/image" Target="../media/image158.jpeg"/></Relationships>
</file>

<file path=ppt/slides/_rels/slide94.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image" Target="../media/image159.jpeg"/><Relationship Id="rId1" Type="http://schemas.openxmlformats.org/officeDocument/2006/relationships/slideLayout" Target="../slideLayouts/slideLayout14.xml"/><Relationship Id="rId4" Type="http://schemas.openxmlformats.org/officeDocument/2006/relationships/image" Target="../media/image161.jpeg"/></Relationships>
</file>

<file path=ppt/slides/_rels/slide95.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54.jpeg"/><Relationship Id="rId3" Type="http://schemas.openxmlformats.org/officeDocument/2006/relationships/image" Target="../media/image137.jpeg"/><Relationship Id="rId7" Type="http://schemas.openxmlformats.org/officeDocument/2006/relationships/hyperlink" Target="//upload.wikimedia.org/wikipedia/commons/c/c2/Lincoln_Steffens.jpg" TargetMode="External"/><Relationship Id="rId12" Type="http://schemas.openxmlformats.org/officeDocument/2006/relationships/image" Target="../media/image159.jpeg"/><Relationship Id="rId17" Type="http://schemas.openxmlformats.org/officeDocument/2006/relationships/image" Target="../media/image163.jpeg"/><Relationship Id="rId2" Type="http://schemas.openxmlformats.org/officeDocument/2006/relationships/image" Target="../media/image135.jpeg"/><Relationship Id="rId16" Type="http://schemas.openxmlformats.org/officeDocument/2006/relationships/image" Target="../media/image89.jpeg"/><Relationship Id="rId1" Type="http://schemas.openxmlformats.org/officeDocument/2006/relationships/slideLayout" Target="../slideLayouts/slideLayout14.xml"/><Relationship Id="rId6" Type="http://schemas.openxmlformats.org/officeDocument/2006/relationships/image" Target="../media/image99.jpeg"/><Relationship Id="rId11" Type="http://schemas.openxmlformats.org/officeDocument/2006/relationships/image" Target="../media/image136.gif"/><Relationship Id="rId5" Type="http://schemas.openxmlformats.org/officeDocument/2006/relationships/image" Target="../media/image100.jpeg"/><Relationship Id="rId15" Type="http://schemas.openxmlformats.org/officeDocument/2006/relationships/image" Target="../media/image162.jpeg"/><Relationship Id="rId10" Type="http://schemas.openxmlformats.org/officeDocument/2006/relationships/image" Target="../media/image92.jpeg"/><Relationship Id="rId4" Type="http://schemas.openxmlformats.org/officeDocument/2006/relationships/image" Target="../media/image134.jpeg"/><Relationship Id="rId9" Type="http://schemas.openxmlformats.org/officeDocument/2006/relationships/hyperlink" Target="//upload.wikimedia.org/wikipedia/commons/0/07/Ida_M_Tarbell_crop.jpg" TargetMode="External"/><Relationship Id="rId14" Type="http://schemas.openxmlformats.org/officeDocument/2006/relationships/image" Target="../media/image152.jpeg"/></Relationships>
</file>

<file path=ppt/slides/_rels/slide96.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4.png"/><Relationship Id="rId2" Type="http://schemas.openxmlformats.org/officeDocument/2006/relationships/image" Target="../media/image164.jpeg"/><Relationship Id="rId1" Type="http://schemas.openxmlformats.org/officeDocument/2006/relationships/slideLayout" Target="../slideLayouts/slideLayout14.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9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14.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04800"/>
            <a:ext cx="7772400" cy="2438400"/>
          </a:xfrm>
        </p:spPr>
        <p:txBody>
          <a:bodyPr/>
          <a:lstStyle/>
          <a:p>
            <a:pPr eaLnBrk="1" hangingPunct="1">
              <a:defRPr/>
            </a:pPr>
            <a:r>
              <a:rPr lang="en-US" sz="5400" dirty="0" smtClean="0"/>
              <a:t>An Era of Immigration and </a:t>
            </a:r>
            <a:br>
              <a:rPr lang="en-US" sz="5400" dirty="0" smtClean="0"/>
            </a:br>
            <a:r>
              <a:rPr lang="en-US" sz="5400" dirty="0" smtClean="0"/>
              <a:t>Progressive Reform</a:t>
            </a:r>
          </a:p>
        </p:txBody>
      </p:sp>
      <p:pic>
        <p:nvPicPr>
          <p:cNvPr id="3078" name="Picture 6" descr="http://www.clker.com/cliparts/Y/c/t/7/X/S/ocean-liner-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5527" y="1600200"/>
            <a:ext cx="3840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1"/>
          </p:nvPr>
        </p:nvSpPr>
        <p:spPr/>
        <p:txBody>
          <a:bodyPr/>
          <a:lstStyle/>
          <a:p>
            <a:pPr>
              <a:defRPr/>
            </a:pPr>
            <a:fld id="{F18C4DC2-A132-4541-94C6-588AB023D3D2}" type="slidenum">
              <a:rPr lang="en-US" smtClean="0"/>
              <a:pPr>
                <a:defRPr/>
              </a:pPr>
              <a:t>1</a:t>
            </a:fld>
            <a:endParaRPr lang="en-US" dirty="0"/>
          </a:p>
        </p:txBody>
      </p:sp>
      <p:pic>
        <p:nvPicPr>
          <p:cNvPr id="3" name="MS901100.wav">
            <a:hlinkClick r:id="" action="ppaction://media"/>
          </p:cNvPr>
          <p:cNvPicPr>
            <a:picLocks noRot="1" noChangeAspect="1"/>
          </p:cNvPicPr>
          <p:nvPr>
            <a:wavAudioFile r:embed="rId1" name="MS900069736[1].wav"/>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715000"/>
            <a:ext cx="46038"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670" fill="hold"/>
                                        <p:tgtEl>
                                          <p:spTgt spid="3"/>
                                        </p:tgtEl>
                                      </p:cBhvr>
                                    </p:cmd>
                                  </p:childTnLst>
                                </p:cTn>
                              </p:par>
                              <p:par>
                                <p:cTn id="7" presetID="2" presetClass="entr" presetSubtype="2" fill="hold" nodeType="withEffect">
                                  <p:stCondLst>
                                    <p:cond delay="4500"/>
                                  </p:stCondLst>
                                  <p:childTnLst>
                                    <p:set>
                                      <p:cBhvr>
                                        <p:cTn id="8" dur="1" fill="hold">
                                          <p:stCondLst>
                                            <p:cond delay="0"/>
                                          </p:stCondLst>
                                        </p:cTn>
                                        <p:tgtEl>
                                          <p:spTgt spid="3078"/>
                                        </p:tgtEl>
                                        <p:attrNameLst>
                                          <p:attrName>style.visibility</p:attrName>
                                        </p:attrNameLst>
                                      </p:cBhvr>
                                      <p:to>
                                        <p:strVal val="visible"/>
                                      </p:to>
                                    </p:set>
                                    <p:anim calcmode="lin" valueType="num">
                                      <p:cBhvr additive="base">
                                        <p:cTn id="9" dur="10000" fill="hold"/>
                                        <p:tgtEl>
                                          <p:spTgt spid="3078"/>
                                        </p:tgtEl>
                                        <p:attrNameLst>
                                          <p:attrName>ppt_x</p:attrName>
                                        </p:attrNameLst>
                                      </p:cBhvr>
                                      <p:tavLst>
                                        <p:tav tm="0">
                                          <p:val>
                                            <p:strVal val="1+#ppt_w/2"/>
                                          </p:val>
                                        </p:tav>
                                        <p:tav tm="100000">
                                          <p:val>
                                            <p:strVal val="#ppt_x"/>
                                          </p:val>
                                        </p:tav>
                                      </p:tavLst>
                                    </p:anim>
                                    <p:anim calcmode="lin" valueType="num">
                                      <p:cBhvr additive="base">
                                        <p:cTn id="10" dur="10000" fill="hold"/>
                                        <p:tgtEl>
                                          <p:spTgt spid="3078"/>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9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3000" fill="hold" display="0">
                  <p:stCondLst>
                    <p:cond delay="indefinite"/>
                  </p:stCondLst>
                  <p:endCondLst>
                    <p:cond evt="onStopAudio" delay="0">
                      <p:tgtEl>
                        <p:sldTgt/>
                      </p:tgtEl>
                    </p:cond>
                  </p:endCondLst>
                </p:cTn>
                <p:tgtEl>
                  <p:spTgt spid="3"/>
                </p:tgtEl>
              </p:cMediaNode>
            </p:audio>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p:cNvSpPr/>
          <p:nvPr/>
        </p:nvSpPr>
        <p:spPr bwMode="auto">
          <a:xfrm>
            <a:off x="609600" y="228600"/>
            <a:ext cx="7924800" cy="12192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dirty="0">
              <a:latin typeface="Tahoma" charset="0"/>
            </a:endParaRPr>
          </a:p>
        </p:txBody>
      </p:sp>
      <p:pic>
        <p:nvPicPr>
          <p:cNvPr id="7182" name="Picture 14" descr="Map depicting European emigration to the U.S. 1881-18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93850"/>
            <a:ext cx="67056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http://cdn.dipity.com/uploads/events/9a9c7dd7d529a3985863c4ec5b1ba317_1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762000"/>
            <a:ext cx="2497138" cy="2209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6" descr="http://www.boston.com/community/photos/raw/Ruthenian_wo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676400"/>
            <a:ext cx="1517650" cy="2133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8" descr="http://www.aiellocalabro.org/Images/Emigrants/Large-images/italian-immigrant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733800"/>
            <a:ext cx="2439988" cy="2362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10" descr="http://ecommunity.uml.edu/hellenicheritage/heritage_inLowell/coffee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581400"/>
            <a:ext cx="3228975" cy="25431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0898" name="Picture 2" descr="http://www.understandingrace.org/images/482x270/gov/eastern_southern_immigra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1676400"/>
            <a:ext cx="3263900" cy="1828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5653EEDB-0593-42E8-AFE1-C8EB1A70AB95}" type="slidenum">
              <a:rPr lang="en-US" smtClean="0"/>
              <a:pPr>
                <a:defRPr/>
              </a:pPr>
              <a:t>10</a:t>
            </a:fld>
            <a:endParaRPr lang="en-US" dirty="0"/>
          </a:p>
        </p:txBody>
      </p:sp>
      <p:sp>
        <p:nvSpPr>
          <p:cNvPr id="13315" name="Rectangle 3"/>
          <p:cNvSpPr>
            <a:spLocks noGrp="1" noChangeArrowheads="1"/>
          </p:cNvSpPr>
          <p:nvPr>
            <p:ph type="body" idx="1"/>
          </p:nvPr>
        </p:nvSpPr>
        <p:spPr>
          <a:xfrm>
            <a:off x="990600" y="304800"/>
            <a:ext cx="5867400" cy="1371600"/>
          </a:xfrm>
        </p:spPr>
        <p:txBody>
          <a:bodyPr/>
          <a:lstStyle/>
          <a:p>
            <a:pPr marL="0" indent="0" eaLnBrk="1" hangingPunct="1">
              <a:spcBef>
                <a:spcPts val="0"/>
              </a:spcBef>
              <a:buFontTx/>
              <a:buNone/>
              <a:defRPr/>
            </a:pPr>
            <a:r>
              <a:rPr lang="en-US" sz="2400" b="1" dirty="0" smtClean="0">
                <a:latin typeface="Calibri" pitchFamily="34" charset="0"/>
              </a:rPr>
              <a:t>B.  After 1865 – “new” immigrants arrived</a:t>
            </a:r>
          </a:p>
          <a:p>
            <a:pPr marL="0" indent="0" eaLnBrk="1" hangingPunct="1">
              <a:spcBef>
                <a:spcPts val="0"/>
              </a:spcBef>
              <a:buFontTx/>
              <a:buNone/>
              <a:defRPr/>
            </a:pPr>
            <a:r>
              <a:rPr lang="en-US" sz="2400" b="1" dirty="0" smtClean="0">
                <a:latin typeface="Calibri" pitchFamily="34" charset="0"/>
              </a:rPr>
              <a:t>       1.  Southern &amp; Eastern Europe</a:t>
            </a:r>
          </a:p>
          <a:p>
            <a:pPr marL="0" indent="0" eaLnBrk="1" hangingPunct="1">
              <a:spcBef>
                <a:spcPts val="0"/>
              </a:spcBef>
              <a:buFontTx/>
              <a:buNone/>
              <a:defRPr/>
            </a:pPr>
            <a:r>
              <a:rPr lang="en-US" sz="2400" b="1" dirty="0" smtClean="0">
                <a:latin typeface="Calibri" pitchFamily="34" charset="0"/>
              </a:rPr>
              <a:t>            a.  Italians, Greeks, Russians, Polish</a:t>
            </a:r>
          </a:p>
          <a:p>
            <a:pPr eaLnBrk="1" hangingPunct="1">
              <a:buFontTx/>
              <a:buNone/>
              <a:defRPr/>
            </a:pPr>
            <a:r>
              <a:rPr lang="en-US" sz="2800" dirty="0" smtClean="0">
                <a:latin typeface="Calibri" pitchFamily="34"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Effect transition="in" filter="fade">
                                      <p:cBhvr>
                                        <p:cTn id="10" dur="20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fade">
                                      <p:cBhvr>
                                        <p:cTn id="15" dur="2000"/>
                                        <p:tgtEl>
                                          <p:spTgt spid="13315">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7182"/>
                                        </p:tgtEl>
                                        <p:attrNameLst>
                                          <p:attrName>style.visibility</p:attrName>
                                        </p:attrNameLst>
                                      </p:cBhvr>
                                      <p:to>
                                        <p:strVal val="visible"/>
                                      </p:to>
                                    </p:set>
                                    <p:animEffect transition="in" filter="fade">
                                      <p:cBhvr>
                                        <p:cTn id="19" dur="2000"/>
                                        <p:tgtEl>
                                          <p:spTgt spid="71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315">
                                            <p:txEl>
                                              <p:pRg st="3" end="3"/>
                                            </p:txEl>
                                          </p:spTgt>
                                        </p:tgtEl>
                                        <p:attrNameLst>
                                          <p:attrName>style.visibility</p:attrName>
                                        </p:attrNameLst>
                                      </p:cBhvr>
                                      <p:to>
                                        <p:strVal val="visible"/>
                                      </p:to>
                                    </p:set>
                                    <p:animEffect transition="in" filter="fade">
                                      <p:cBhvr>
                                        <p:cTn id="27" dur="2000"/>
                                        <p:tgtEl>
                                          <p:spTgt spid="13315">
                                            <p:txEl>
                                              <p:pRg st="3" end="3"/>
                                            </p:txEl>
                                          </p:spTgt>
                                        </p:tgtEl>
                                      </p:cBhvr>
                                    </p:animEffect>
                                  </p:childTnLst>
                                </p:cTn>
                              </p:par>
                            </p:childTnLst>
                          </p:cTn>
                        </p:par>
                        <p:par>
                          <p:cTn id="28" fill="hold" nodeType="afterGroup">
                            <p:stCondLst>
                              <p:cond delay="2000"/>
                            </p:stCondLst>
                            <p:childTnLst>
                              <p:par>
                                <p:cTn id="29" presetID="10" presetClass="entr" presetSubtype="0" fill="hold" nodeType="after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fade">
                                      <p:cBhvr>
                                        <p:cTn id="31" dur="2000"/>
                                        <p:tgtEl>
                                          <p:spTgt spid="7174"/>
                                        </p:tgtEl>
                                      </p:cBhvr>
                                    </p:animEffect>
                                  </p:childTnLst>
                                </p:cTn>
                              </p:par>
                            </p:childTnLst>
                          </p:cTn>
                        </p:par>
                        <p:par>
                          <p:cTn id="32" fill="hold" nodeType="after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7176"/>
                                        </p:tgtEl>
                                        <p:attrNameLst>
                                          <p:attrName>style.visibility</p:attrName>
                                        </p:attrNameLst>
                                      </p:cBhvr>
                                      <p:to>
                                        <p:strVal val="visible"/>
                                      </p:to>
                                    </p:set>
                                    <p:animEffect transition="in" filter="fade">
                                      <p:cBhvr>
                                        <p:cTn id="35" dur="2000"/>
                                        <p:tgtEl>
                                          <p:spTgt spid="7176"/>
                                        </p:tgtEl>
                                      </p:cBhvr>
                                    </p:animEffect>
                                  </p:childTnLst>
                                </p:cTn>
                              </p:par>
                            </p:childTnLst>
                          </p:cTn>
                        </p:par>
                        <p:par>
                          <p:cTn id="36" fill="hold" nodeType="afterGroup">
                            <p:stCondLst>
                              <p:cond delay="6000"/>
                            </p:stCondLst>
                            <p:childTnLst>
                              <p:par>
                                <p:cTn id="37" presetID="10" presetClass="entr" presetSubtype="0" fill="hold" nodeType="afterEffect">
                                  <p:stCondLst>
                                    <p:cond delay="0"/>
                                  </p:stCondLst>
                                  <p:childTnLst>
                                    <p:set>
                                      <p:cBhvr>
                                        <p:cTn id="38" dur="1" fill="hold">
                                          <p:stCondLst>
                                            <p:cond delay="0"/>
                                          </p:stCondLst>
                                        </p:cTn>
                                        <p:tgtEl>
                                          <p:spTgt spid="7178"/>
                                        </p:tgtEl>
                                        <p:attrNameLst>
                                          <p:attrName>style.visibility</p:attrName>
                                        </p:attrNameLst>
                                      </p:cBhvr>
                                      <p:to>
                                        <p:strVal val="visible"/>
                                      </p:to>
                                    </p:set>
                                    <p:animEffect transition="in" filter="fade">
                                      <p:cBhvr>
                                        <p:cTn id="39" dur="2000"/>
                                        <p:tgtEl>
                                          <p:spTgt spid="7178"/>
                                        </p:tgtEl>
                                      </p:cBhvr>
                                    </p:animEffect>
                                  </p:childTnLst>
                                </p:cTn>
                              </p:par>
                            </p:childTnLst>
                          </p:cTn>
                        </p:par>
                        <p:par>
                          <p:cTn id="40" fill="hold" nodeType="afterGroup">
                            <p:stCondLst>
                              <p:cond delay="8000"/>
                            </p:stCondLst>
                            <p:childTnLst>
                              <p:par>
                                <p:cTn id="41" presetID="10" presetClass="entr" presetSubtype="0" fill="hold" nodeType="afterEffect">
                                  <p:stCondLst>
                                    <p:cond delay="0"/>
                                  </p:stCondLst>
                                  <p:childTnLst>
                                    <p:set>
                                      <p:cBhvr>
                                        <p:cTn id="42" dur="1" fill="hold">
                                          <p:stCondLst>
                                            <p:cond delay="0"/>
                                          </p:stCondLst>
                                        </p:cTn>
                                        <p:tgtEl>
                                          <p:spTgt spid="7180"/>
                                        </p:tgtEl>
                                        <p:attrNameLst>
                                          <p:attrName>style.visibility</p:attrName>
                                        </p:attrNameLst>
                                      </p:cBhvr>
                                      <p:to>
                                        <p:strVal val="visible"/>
                                      </p:to>
                                    </p:set>
                                    <p:animEffect transition="in" filter="fade">
                                      <p:cBhvr>
                                        <p:cTn id="43" dur="2000"/>
                                        <p:tgtEl>
                                          <p:spTgt spid="7180"/>
                                        </p:tgtEl>
                                      </p:cBhvr>
                                    </p:animEffect>
                                  </p:childTnLst>
                                </p:cTn>
                              </p:par>
                            </p:childTnLst>
                          </p:cTn>
                        </p:par>
                        <p:par>
                          <p:cTn id="44" fill="hold" nodeType="afterGroup">
                            <p:stCondLst>
                              <p:cond delay="10000"/>
                            </p:stCondLst>
                            <p:childTnLst>
                              <p:par>
                                <p:cTn id="45" presetID="10" presetClass="entr" presetSubtype="0" fill="hold" nodeType="afterEffect">
                                  <p:stCondLst>
                                    <p:cond delay="0"/>
                                  </p:stCondLst>
                                  <p:childTnLst>
                                    <p:set>
                                      <p:cBhvr>
                                        <p:cTn id="46" dur="1" fill="hold">
                                          <p:stCondLst>
                                            <p:cond delay="0"/>
                                          </p:stCondLst>
                                        </p:cTn>
                                        <p:tgtEl>
                                          <p:spTgt spid="80898"/>
                                        </p:tgtEl>
                                        <p:attrNameLst>
                                          <p:attrName>style.visibility</p:attrName>
                                        </p:attrNameLst>
                                      </p:cBhvr>
                                      <p:to>
                                        <p:strVal val="visible"/>
                                      </p:to>
                                    </p:set>
                                    <p:animEffect transition="in" filter="fade">
                                      <p:cBhvr>
                                        <p:cTn id="47" dur="2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ounded Rectangle 5"/>
          <p:cNvSpPr/>
          <p:nvPr/>
        </p:nvSpPr>
        <p:spPr bwMode="auto">
          <a:xfrm>
            <a:off x="533400" y="228600"/>
            <a:ext cx="8382000" cy="31242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dirty="0">
              <a:latin typeface="Tahoma" charset="0"/>
            </a:endParaRPr>
          </a:p>
        </p:txBody>
      </p:sp>
      <p:sp>
        <p:nvSpPr>
          <p:cNvPr id="13315" name="Rectangle 3"/>
          <p:cNvSpPr>
            <a:spLocks noGrp="1" noChangeArrowheads="1"/>
          </p:cNvSpPr>
          <p:nvPr>
            <p:ph type="body" idx="1"/>
          </p:nvPr>
        </p:nvSpPr>
        <p:spPr>
          <a:xfrm>
            <a:off x="533400" y="304800"/>
            <a:ext cx="7848600" cy="3200400"/>
          </a:xfrm>
        </p:spPr>
        <p:txBody>
          <a:bodyPr/>
          <a:lstStyle/>
          <a:p>
            <a:pPr marL="0" indent="0" eaLnBrk="1" hangingPunct="1">
              <a:spcBef>
                <a:spcPts val="0"/>
              </a:spcBef>
              <a:buFontTx/>
              <a:buNone/>
              <a:defRPr/>
            </a:pPr>
            <a:r>
              <a:rPr lang="en-US" sz="2800" b="1" dirty="0" smtClean="0">
                <a:latin typeface="Calibri" pitchFamily="34" charset="0"/>
              </a:rPr>
              <a:t>   </a:t>
            </a:r>
            <a:r>
              <a:rPr lang="en-US" sz="2400" b="1" dirty="0" smtClean="0">
                <a:latin typeface="Calibri" pitchFamily="34" charset="0"/>
              </a:rPr>
              <a:t>2. Difficult to assimilate</a:t>
            </a:r>
          </a:p>
          <a:p>
            <a:pPr marL="0" indent="0" eaLnBrk="1" hangingPunct="1">
              <a:spcBef>
                <a:spcPts val="0"/>
              </a:spcBef>
              <a:buFontTx/>
              <a:buNone/>
              <a:defRPr/>
            </a:pPr>
            <a:r>
              <a:rPr lang="en-US" sz="2400" b="1" dirty="0" smtClean="0">
                <a:latin typeface="Calibri" pitchFamily="34" charset="0"/>
              </a:rPr>
              <a:t>         a.  Language </a:t>
            </a:r>
          </a:p>
          <a:p>
            <a:pPr marL="0" indent="0" eaLnBrk="1" hangingPunct="1">
              <a:spcBef>
                <a:spcPts val="0"/>
              </a:spcBef>
              <a:buFontTx/>
              <a:buNone/>
              <a:defRPr/>
            </a:pPr>
            <a:r>
              <a:rPr lang="en-US" sz="2400" b="1" dirty="0" smtClean="0">
                <a:latin typeface="Calibri" pitchFamily="34" charset="0"/>
              </a:rPr>
              <a:t>               i. little or no English        	         </a:t>
            </a:r>
          </a:p>
          <a:p>
            <a:pPr marL="0" indent="0" eaLnBrk="1" hangingPunct="1">
              <a:spcBef>
                <a:spcPts val="0"/>
              </a:spcBef>
              <a:buFontTx/>
              <a:buNone/>
              <a:defRPr/>
            </a:pPr>
            <a:r>
              <a:rPr lang="en-US" sz="2400" b="1" dirty="0" smtClean="0">
                <a:latin typeface="Calibri" pitchFamily="34" charset="0"/>
              </a:rPr>
              <a:t>         b.  Religion </a:t>
            </a:r>
          </a:p>
          <a:p>
            <a:pPr marL="0" indent="0" eaLnBrk="1" hangingPunct="1">
              <a:spcBef>
                <a:spcPts val="0"/>
              </a:spcBef>
              <a:buFontTx/>
              <a:buNone/>
              <a:defRPr/>
            </a:pPr>
            <a:r>
              <a:rPr lang="en-US" sz="2400" b="1" dirty="0" smtClean="0">
                <a:latin typeface="Calibri" pitchFamily="34" charset="0"/>
              </a:rPr>
              <a:t>                i. Catholic, Jewish,  Eastern Orthodox</a:t>
            </a:r>
          </a:p>
          <a:p>
            <a:pPr marL="0" indent="0" eaLnBrk="1" hangingPunct="1">
              <a:spcBef>
                <a:spcPts val="0"/>
              </a:spcBef>
              <a:buFontTx/>
              <a:buNone/>
              <a:defRPr/>
            </a:pPr>
            <a:r>
              <a:rPr lang="en-US" sz="2400" b="1" dirty="0" smtClean="0">
                <a:latin typeface="Calibri" pitchFamily="34" charset="0"/>
              </a:rPr>
              <a:t>               ii. Conflicted with “mainstream” American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Protestant beliefs!</a:t>
            </a:r>
          </a:p>
          <a:p>
            <a:pPr marL="0" indent="0" eaLnBrk="1" hangingPunct="1">
              <a:spcBef>
                <a:spcPts val="0"/>
              </a:spcBef>
              <a:buFontTx/>
              <a:buNone/>
              <a:defRPr/>
            </a:pPr>
            <a:r>
              <a:rPr lang="en-US" sz="2400" b="1" dirty="0" smtClean="0">
                <a:latin typeface="Calibri" pitchFamily="34" charset="0"/>
              </a:rPr>
              <a:t>         c.  unskilled laborers (mostly farmers)</a:t>
            </a:r>
          </a:p>
          <a:p>
            <a:pPr marL="0" indent="0" eaLnBrk="1" hangingPunct="1">
              <a:spcBef>
                <a:spcPts val="0"/>
              </a:spcBef>
              <a:buFontTx/>
              <a:buNone/>
              <a:defRPr/>
            </a:pPr>
            <a:r>
              <a:rPr lang="en-US" sz="2400" b="1" dirty="0" smtClean="0">
                <a:latin typeface="Calibri" pitchFamily="34" charset="0"/>
              </a:rPr>
              <a:t>         </a:t>
            </a:r>
          </a:p>
        </p:txBody>
      </p:sp>
      <p:sp>
        <p:nvSpPr>
          <p:cNvPr id="3" name="Slide Number Placeholder 2"/>
          <p:cNvSpPr>
            <a:spLocks noGrp="1"/>
          </p:cNvSpPr>
          <p:nvPr>
            <p:ph type="sldNum" sz="quarter" idx="12"/>
          </p:nvPr>
        </p:nvSpPr>
        <p:spPr/>
        <p:txBody>
          <a:bodyPr/>
          <a:lstStyle/>
          <a:p>
            <a:pPr>
              <a:defRPr/>
            </a:pPr>
            <a:fld id="{7BF9D17F-08FF-4C9A-97ED-7250673450F8}" type="slidenum">
              <a:rPr lang="en-US" smtClean="0"/>
              <a:pPr>
                <a:defRPr/>
              </a:pPr>
              <a:t>11</a:t>
            </a:fld>
            <a:endParaRPr lang="en-US" dirty="0"/>
          </a:p>
        </p:txBody>
      </p:sp>
      <p:pic>
        <p:nvPicPr>
          <p:cNvPr id="12293" name="Picture 7" descr="http://www.jcosmas.com/aspimages/asp-55.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6781800" y="457200"/>
            <a:ext cx="12954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descr="http://www.kshs.org/cool2/graphics/wheat_mario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505200"/>
            <a:ext cx="36210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descr="http://www.everyculture.com/multi/images/gema_02_img0146.jpg"/>
          <p:cNvPicPr>
            <a:picLocks noChangeAspect="1" noChangeArrowheads="1"/>
          </p:cNvPicPr>
          <p:nvPr/>
        </p:nvPicPr>
        <p:blipFill>
          <a:blip r:embed="rId4" cstate="print">
            <a:extLst>
              <a:ext uri="{28A0092B-C50C-407E-A947-70E740481C1C}">
                <a14:useLocalDpi xmlns:a14="http://schemas.microsoft.com/office/drawing/2010/main" val="0"/>
              </a:ext>
            </a:extLst>
          </a:blip>
          <a:srcRect l="1891" t="2129" r="3546" b="4256"/>
          <a:stretch>
            <a:fillRect/>
          </a:stretch>
        </p:blipFill>
        <p:spPr bwMode="auto">
          <a:xfrm>
            <a:off x="457200" y="3581400"/>
            <a:ext cx="342900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0" end="0"/>
                                            </p:txEl>
                                          </p:spTgt>
                                        </p:tgtEl>
                                        <p:attrNameLst>
                                          <p:attrName>style.visibility</p:attrName>
                                        </p:attrNameLst>
                                      </p:cBhvr>
                                      <p:to>
                                        <p:strVal val="visible"/>
                                      </p:to>
                                    </p:set>
                                    <p:animEffect transition="in" filter="fade">
                                      <p:cBhvr>
                                        <p:cTn id="10" dur="20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fade">
                                      <p:cBhvr>
                                        <p:cTn id="15" dur="2000"/>
                                        <p:tgtEl>
                                          <p:spTgt spid="133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315">
                                            <p:txEl>
                                              <p:pRg st="2" end="2"/>
                                            </p:txEl>
                                          </p:spTgt>
                                        </p:tgtEl>
                                        <p:attrNameLst>
                                          <p:attrName>style.visibility</p:attrName>
                                        </p:attrNameLst>
                                      </p:cBhvr>
                                      <p:to>
                                        <p:strVal val="visible"/>
                                      </p:to>
                                    </p:set>
                                    <p:animEffect transition="in" filter="fade">
                                      <p:cBhvr>
                                        <p:cTn id="20" dur="2000"/>
                                        <p:tgtEl>
                                          <p:spTgt spid="13315">
                                            <p:txEl>
                                              <p:pRg st="2" end="2"/>
                                            </p:txEl>
                                          </p:spTgt>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295"/>
                                        </p:tgtEl>
                                        <p:attrNameLst>
                                          <p:attrName>style.visibility</p:attrName>
                                        </p:attrNameLst>
                                      </p:cBhvr>
                                      <p:to>
                                        <p:strVal val="visible"/>
                                      </p:to>
                                    </p:set>
                                    <p:animEffect transition="in" filter="fade">
                                      <p:cBhvr>
                                        <p:cTn id="24" dur="2000"/>
                                        <p:tgtEl>
                                          <p:spTgt spid="1229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3315">
                                            <p:txEl>
                                              <p:pRg st="3" end="3"/>
                                            </p:txEl>
                                          </p:spTgt>
                                        </p:tgtEl>
                                        <p:attrNameLst>
                                          <p:attrName>style.visibility</p:attrName>
                                        </p:attrNameLst>
                                      </p:cBhvr>
                                      <p:to>
                                        <p:strVal val="visible"/>
                                      </p:to>
                                    </p:set>
                                    <p:animEffect transition="in" filter="fade">
                                      <p:cBhvr>
                                        <p:cTn id="29" dur="2000"/>
                                        <p:tgtEl>
                                          <p:spTgt spid="1331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315">
                                            <p:txEl>
                                              <p:pRg st="4" end="4"/>
                                            </p:txEl>
                                          </p:spTgt>
                                        </p:tgtEl>
                                        <p:attrNameLst>
                                          <p:attrName>style.visibility</p:attrName>
                                        </p:attrNameLst>
                                      </p:cBhvr>
                                      <p:to>
                                        <p:strVal val="visible"/>
                                      </p:to>
                                    </p:set>
                                    <p:animEffect transition="in" filter="fade">
                                      <p:cBhvr>
                                        <p:cTn id="34" dur="2000"/>
                                        <p:tgtEl>
                                          <p:spTgt spid="13315">
                                            <p:txEl>
                                              <p:pRg st="4" end="4"/>
                                            </p:txEl>
                                          </p:spTgt>
                                        </p:tgtEl>
                                      </p:cBhvr>
                                    </p:animEffect>
                                  </p:childTnLst>
                                </p:cTn>
                              </p:par>
                            </p:childTnLst>
                          </p:cTn>
                        </p:par>
                        <p:par>
                          <p:cTn id="35" fill="hold" nodeType="afterGroup">
                            <p:stCondLst>
                              <p:cond delay="2000"/>
                            </p:stCondLst>
                            <p:childTnLst>
                              <p:par>
                                <p:cTn id="36" presetID="10" presetClass="entr" presetSubtype="0" fill="hold" nodeType="afterEffect">
                                  <p:stCondLst>
                                    <p:cond delay="0"/>
                                  </p:stCondLst>
                                  <p:childTnLst>
                                    <p:set>
                                      <p:cBhvr>
                                        <p:cTn id="37" dur="1" fill="hold">
                                          <p:stCondLst>
                                            <p:cond delay="0"/>
                                          </p:stCondLst>
                                        </p:cTn>
                                        <p:tgtEl>
                                          <p:spTgt spid="12293"/>
                                        </p:tgtEl>
                                        <p:attrNameLst>
                                          <p:attrName>style.visibility</p:attrName>
                                        </p:attrNameLst>
                                      </p:cBhvr>
                                      <p:to>
                                        <p:strVal val="visible"/>
                                      </p:to>
                                    </p:set>
                                    <p:animEffect transition="in" filter="fade">
                                      <p:cBhvr>
                                        <p:cTn id="38" dur="2000"/>
                                        <p:tgtEl>
                                          <p:spTgt spid="1229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3315">
                                            <p:txEl>
                                              <p:pRg st="5" end="5"/>
                                            </p:txEl>
                                          </p:spTgt>
                                        </p:tgtEl>
                                        <p:attrNameLst>
                                          <p:attrName>style.visibility</p:attrName>
                                        </p:attrNameLst>
                                      </p:cBhvr>
                                      <p:to>
                                        <p:strVal val="visible"/>
                                      </p:to>
                                    </p:set>
                                    <p:animEffect transition="in" filter="fade">
                                      <p:cBhvr>
                                        <p:cTn id="43" dur="2000"/>
                                        <p:tgtEl>
                                          <p:spTgt spid="1331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5">
                                            <p:txEl>
                                              <p:pRg st="6" end="6"/>
                                            </p:txEl>
                                          </p:spTgt>
                                        </p:tgtEl>
                                        <p:attrNameLst>
                                          <p:attrName>style.visibility</p:attrName>
                                        </p:attrNameLst>
                                      </p:cBhvr>
                                      <p:to>
                                        <p:strVal val="visible"/>
                                      </p:to>
                                    </p:set>
                                    <p:animEffect transition="in" filter="fade">
                                      <p:cBhvr>
                                        <p:cTn id="48" dur="2000"/>
                                        <p:tgtEl>
                                          <p:spTgt spid="13315">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3315">
                                            <p:txEl>
                                              <p:pRg st="7" end="7"/>
                                            </p:txEl>
                                          </p:spTgt>
                                        </p:tgtEl>
                                        <p:attrNameLst>
                                          <p:attrName>style.visibility</p:attrName>
                                        </p:attrNameLst>
                                      </p:cBhvr>
                                      <p:to>
                                        <p:strVal val="visible"/>
                                      </p:to>
                                    </p:set>
                                    <p:animEffect transition="in" filter="fade">
                                      <p:cBhvr>
                                        <p:cTn id="53" dur="2000"/>
                                        <p:tgtEl>
                                          <p:spTgt spid="13315">
                                            <p:txEl>
                                              <p:pRg st="7" end="7"/>
                                            </p:txEl>
                                          </p:spTgt>
                                        </p:tgtEl>
                                      </p:cBhvr>
                                    </p:animEffect>
                                  </p:childTnLst>
                                </p:cTn>
                              </p:par>
                            </p:childTnLst>
                          </p:cTn>
                        </p:par>
                        <p:par>
                          <p:cTn id="54" fill="hold" nodeType="afterGroup">
                            <p:stCondLst>
                              <p:cond delay="2000"/>
                            </p:stCondLst>
                            <p:childTnLst>
                              <p:par>
                                <p:cTn id="55" presetID="10" presetClass="entr" presetSubtype="0" fill="hold" nodeType="afterEffect">
                                  <p:stCondLst>
                                    <p:cond delay="0"/>
                                  </p:stCondLst>
                                  <p:childTnLst>
                                    <p:set>
                                      <p:cBhvr>
                                        <p:cTn id="56" dur="1" fill="hold">
                                          <p:stCondLst>
                                            <p:cond delay="0"/>
                                          </p:stCondLst>
                                        </p:cTn>
                                        <p:tgtEl>
                                          <p:spTgt spid="12294"/>
                                        </p:tgtEl>
                                        <p:attrNameLst>
                                          <p:attrName>style.visibility</p:attrName>
                                        </p:attrNameLst>
                                      </p:cBhvr>
                                      <p:to>
                                        <p:strVal val="visible"/>
                                      </p:to>
                                    </p:set>
                                    <p:animEffect transition="in" filter="fade">
                                      <p:cBhvr>
                                        <p:cTn id="57" dur="2000"/>
                                        <p:tgtEl>
                                          <p:spTgt spid="1229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3315">
                                            <p:txEl>
                                              <p:pRg st="8" end="8"/>
                                            </p:txEl>
                                          </p:spTgt>
                                        </p:tgtEl>
                                        <p:attrNameLst>
                                          <p:attrName>style.visibility</p:attrName>
                                        </p:attrNameLst>
                                      </p:cBhvr>
                                      <p:to>
                                        <p:strVal val="visible"/>
                                      </p:to>
                                    </p:set>
                                    <p:animEffect transition="in" filter="fade">
                                      <p:cBhvr>
                                        <p:cTn id="62" dur="2000"/>
                                        <p:tgtEl>
                                          <p:spTgt spid="13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apter20_639"/>
          <p:cNvPicPr>
            <a:picLocks noChangeAspect="1" noChangeArrowheads="1"/>
          </p:cNvPicPr>
          <p:nvPr/>
        </p:nvPicPr>
        <p:blipFill>
          <a:blip r:embed="rId2" cstate="print">
            <a:extLst>
              <a:ext uri="{28A0092B-C50C-407E-A947-70E740481C1C}">
                <a14:useLocalDpi xmlns:a14="http://schemas.microsoft.com/office/drawing/2010/main" val="0"/>
              </a:ext>
            </a:extLst>
          </a:blip>
          <a:srcRect r="54134"/>
          <a:stretch>
            <a:fillRect/>
          </a:stretch>
        </p:blipFill>
        <p:spPr bwMode="auto">
          <a:xfrm>
            <a:off x="397348" y="381000"/>
            <a:ext cx="371745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AutoShape 3">
            <a:hlinkClick r:id="" action="ppaction://hlinkshowjump?jump=firstslide" highlightClick="1"/>
          </p:cNvPr>
          <p:cNvSpPr>
            <a:spLocks noChangeArrowheads="1"/>
          </p:cNvSpPr>
          <p:nvPr/>
        </p:nvSpPr>
        <p:spPr bwMode="auto">
          <a:xfrm>
            <a:off x="6172200" y="6019800"/>
            <a:ext cx="762000" cy="838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4" name="Slide Number Placeholder 3"/>
          <p:cNvSpPr>
            <a:spLocks noGrp="1"/>
          </p:cNvSpPr>
          <p:nvPr>
            <p:ph type="sldNum" sz="quarter" idx="12"/>
          </p:nvPr>
        </p:nvSpPr>
        <p:spPr/>
        <p:txBody>
          <a:bodyPr/>
          <a:lstStyle/>
          <a:p>
            <a:pPr>
              <a:defRPr/>
            </a:pPr>
            <a:fld id="{87D0C37F-BFFD-47DB-8E77-F37027952C54}" type="slidenum">
              <a:rPr lang="en-US" smtClean="0"/>
              <a:pPr>
                <a:defRPr/>
              </a:pPr>
              <a:t>12</a:t>
            </a:fld>
            <a:endParaRPr lang="en-US" dirty="0"/>
          </a:p>
        </p:txBody>
      </p:sp>
      <p:sp>
        <p:nvSpPr>
          <p:cNvPr id="7" name="TextBox 6"/>
          <p:cNvSpPr txBox="1"/>
          <p:nvPr/>
        </p:nvSpPr>
        <p:spPr>
          <a:xfrm>
            <a:off x="4267200" y="1295400"/>
            <a:ext cx="4572000" cy="2554545"/>
          </a:xfrm>
          <a:prstGeom prst="rect">
            <a:avLst/>
          </a:prstGeom>
          <a:solidFill>
            <a:srgbClr val="FF0000"/>
          </a:solidFill>
          <a:ln w="38100">
            <a:solidFill>
              <a:schemeClr val="tx1"/>
            </a:solidFill>
          </a:ln>
        </p:spPr>
        <p:txBody>
          <a:bodyPr wrap="square" rtlCol="0">
            <a:spAutoFit/>
          </a:bodyPr>
          <a:lstStyle/>
          <a:p>
            <a:r>
              <a:rPr lang="en-US" sz="3200" b="1" dirty="0" smtClean="0">
                <a:latin typeface="Calibri" pitchFamily="34" charset="0"/>
              </a:rPr>
              <a:t>By how much did the percentage of immigrants from northern and western Europe change from 1840 to 1900?</a:t>
            </a:r>
            <a:endParaRPr lang="en-US" sz="3200" b="1" dirty="0">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228600"/>
            <a:ext cx="8610600" cy="2514600"/>
          </a:xfrm>
        </p:spPr>
        <p:txBody>
          <a:bodyPr/>
          <a:lstStyle/>
          <a:p>
            <a:pPr marL="0" indent="0" eaLnBrk="1" hangingPunct="1">
              <a:spcBef>
                <a:spcPts val="0"/>
              </a:spcBef>
              <a:buFontTx/>
              <a:buNone/>
              <a:defRPr/>
            </a:pPr>
            <a:r>
              <a:rPr lang="en-US" sz="2800" dirty="0" smtClean="0">
                <a:latin typeface="Calibri" pitchFamily="34" charset="0"/>
              </a:rPr>
              <a:t>C.  </a:t>
            </a:r>
            <a:r>
              <a:rPr lang="en-US" sz="2800" b="1" dirty="0" smtClean="0">
                <a:latin typeface="Calibri" pitchFamily="34" charset="0"/>
              </a:rPr>
              <a:t>Why Emigrate?</a:t>
            </a:r>
            <a:endParaRPr lang="en-US" sz="2800" dirty="0" smtClean="0">
              <a:latin typeface="Calibri" pitchFamily="34" charset="0"/>
            </a:endParaRPr>
          </a:p>
          <a:p>
            <a:pPr marL="0" indent="0" eaLnBrk="1" hangingPunct="1">
              <a:spcBef>
                <a:spcPts val="0"/>
              </a:spcBef>
              <a:buFontTx/>
              <a:buNone/>
              <a:defRPr/>
            </a:pPr>
            <a:r>
              <a:rPr lang="en-US" dirty="0" smtClean="0">
                <a:latin typeface="Calibri" pitchFamily="34" charset="0"/>
              </a:rPr>
              <a:t>     </a:t>
            </a:r>
            <a:r>
              <a:rPr lang="en-US" sz="2400" b="1" dirty="0" smtClean="0">
                <a:latin typeface="Calibri" pitchFamily="34" charset="0"/>
              </a:rPr>
              <a:t>1.  Religious persecution </a:t>
            </a:r>
          </a:p>
          <a:p>
            <a:pPr marL="0" indent="0" eaLnBrk="1" hangingPunct="1">
              <a:spcBef>
                <a:spcPts val="0"/>
              </a:spcBef>
              <a:buFontTx/>
              <a:buNone/>
              <a:defRPr/>
            </a:pPr>
            <a:r>
              <a:rPr lang="en-US" sz="2400" b="1" dirty="0" smtClean="0">
                <a:latin typeface="Calibri" pitchFamily="34" charset="0"/>
              </a:rPr>
              <a:t>             a. </a:t>
            </a:r>
            <a:r>
              <a:rPr lang="en-US" sz="2400" b="1" dirty="0" err="1" smtClean="0">
                <a:latin typeface="Calibri" pitchFamily="34" charset="0"/>
              </a:rPr>
              <a:t>Russian“pogroms</a:t>
            </a:r>
            <a:r>
              <a:rPr lang="en-US" sz="2400" b="1" dirty="0" smtClean="0">
                <a:latin typeface="Calibri" pitchFamily="34" charset="0"/>
              </a:rPr>
              <a:t>”</a:t>
            </a:r>
          </a:p>
          <a:p>
            <a:pPr marL="0" indent="0" eaLnBrk="1" hangingPunct="1">
              <a:spcBef>
                <a:spcPts val="0"/>
              </a:spcBef>
              <a:buFontTx/>
              <a:buNone/>
              <a:defRPr/>
            </a:pPr>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violent riots against Jews</a:t>
            </a:r>
          </a:p>
          <a:p>
            <a:pPr marL="0" indent="0" eaLnBrk="1" hangingPunct="1">
              <a:spcBef>
                <a:spcPts val="0"/>
              </a:spcBef>
              <a:buFontTx/>
              <a:buNone/>
              <a:defRPr/>
            </a:pPr>
            <a:r>
              <a:rPr lang="en-US" sz="2400" b="1" dirty="0" smtClean="0">
                <a:latin typeface="Calibri" pitchFamily="34" charset="0"/>
              </a:rPr>
              <a:t>                 ii. killings, destruction of homes, properties, businesses             </a:t>
            </a:r>
          </a:p>
          <a:p>
            <a:pPr marL="0" indent="0" eaLnBrk="1" hangingPunct="1">
              <a:spcBef>
                <a:spcPts val="0"/>
              </a:spcBef>
              <a:buFontTx/>
              <a:buNone/>
              <a:defRPr/>
            </a:pPr>
            <a:r>
              <a:rPr lang="en-US" sz="2400" b="1" dirty="0" smtClean="0">
                <a:latin typeface="Calibri" pitchFamily="34" charset="0"/>
              </a:rPr>
              <a:t>                      and synagogues (religious centers)</a:t>
            </a:r>
          </a:p>
          <a:p>
            <a:pPr marL="0" indent="0" eaLnBrk="1" hangingPunct="1">
              <a:spcBef>
                <a:spcPts val="0"/>
              </a:spcBef>
              <a:buFontTx/>
              <a:buNone/>
              <a:defRPr/>
            </a:pPr>
            <a:endParaRPr lang="en-US" sz="2400" dirty="0" smtClean="0"/>
          </a:p>
          <a:p>
            <a:pPr marL="0" indent="0" eaLnBrk="1" hangingPunct="1">
              <a:spcBef>
                <a:spcPts val="0"/>
              </a:spcBef>
              <a:buFontTx/>
              <a:buNone/>
              <a:defRPr/>
            </a:pPr>
            <a:r>
              <a:rPr lang="en-US" dirty="0" smtClean="0">
                <a:latin typeface="Calibri" pitchFamily="34" charset="0"/>
              </a:rPr>
              <a:t>               </a:t>
            </a:r>
          </a:p>
          <a:p>
            <a:pPr eaLnBrk="1" hangingPunct="1">
              <a:buFontTx/>
              <a:buNone/>
              <a:defRPr/>
            </a:pPr>
            <a:r>
              <a:rPr lang="en-US" dirty="0" smtClean="0"/>
              <a:t>        </a:t>
            </a:r>
          </a:p>
        </p:txBody>
      </p:sp>
      <p:pic>
        <p:nvPicPr>
          <p:cNvPr id="9220" name="Picture 4" descr="http://grossmanproject.net/Jewish_refugees_Liverpool_18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667000"/>
            <a:ext cx="510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019800" y="3124200"/>
            <a:ext cx="2286000" cy="1200150"/>
          </a:xfrm>
          <a:prstGeom prst="rect">
            <a:avLst/>
          </a:prstGeom>
          <a:solidFill>
            <a:schemeClr val="bg1">
              <a:lumMod val="75000"/>
            </a:schemeClr>
          </a:solidFill>
          <a:ln w="76200">
            <a:solidFill>
              <a:srgbClr val="FF0000"/>
            </a:solidFill>
          </a:ln>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b="1" dirty="0">
                <a:solidFill>
                  <a:schemeClr val="tx2"/>
                </a:solidFill>
              </a:rPr>
              <a:t>Russian Jewish refugees in Liverpool, England</a:t>
            </a:r>
          </a:p>
        </p:txBody>
      </p:sp>
      <p:sp>
        <p:nvSpPr>
          <p:cNvPr id="5" name="Slide Number Placeholder 4"/>
          <p:cNvSpPr>
            <a:spLocks noGrp="1"/>
          </p:cNvSpPr>
          <p:nvPr>
            <p:ph type="sldNum" sz="quarter" idx="12"/>
          </p:nvPr>
        </p:nvSpPr>
        <p:spPr/>
        <p:txBody>
          <a:bodyPr/>
          <a:lstStyle/>
          <a:p>
            <a:pPr>
              <a:defRPr/>
            </a:pPr>
            <a:fld id="{9212BE5E-567F-45A6-A16A-8BCE0296EFC3}" type="slidenum">
              <a:rPr lang="en-US" smtClean="0"/>
              <a:pPr>
                <a:defRPr/>
              </a:pPr>
              <a:t>13</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20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20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20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2000"/>
                                        <p:tgtEl>
                                          <p:spTgt spid="153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2000"/>
                                        <p:tgtEl>
                                          <p:spTgt spid="1536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363">
                                            <p:txEl>
                                              <p:pRg st="7" end="7"/>
                                            </p:txEl>
                                          </p:spTgt>
                                        </p:tgtEl>
                                        <p:attrNameLst>
                                          <p:attrName>style.visibility</p:attrName>
                                        </p:attrNameLst>
                                      </p:cBhvr>
                                      <p:to>
                                        <p:strVal val="visible"/>
                                      </p:to>
                                    </p:set>
                                    <p:animEffect transition="in" filter="fade">
                                      <p:cBhvr>
                                        <p:cTn id="37" dur="2000"/>
                                        <p:tgtEl>
                                          <p:spTgt spid="1536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220"/>
                                        </p:tgtEl>
                                        <p:attrNameLst>
                                          <p:attrName>style.visibility</p:attrName>
                                        </p:attrNameLst>
                                      </p:cBhvr>
                                      <p:to>
                                        <p:strVal val="visible"/>
                                      </p:to>
                                    </p:set>
                                    <p:animEffect transition="in" filter="fade">
                                      <p:cBhvr>
                                        <p:cTn id="40" dur="2000"/>
                                        <p:tgtEl>
                                          <p:spTgt spid="9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228600"/>
            <a:ext cx="8686800" cy="1752600"/>
          </a:xfrm>
          <a:ln w="28575"/>
        </p:spPr>
        <p:txBody>
          <a:bodyPr/>
          <a:lstStyle/>
          <a:p>
            <a:pPr marL="0" indent="0" eaLnBrk="1" hangingPunct="1">
              <a:spcBef>
                <a:spcPts val="0"/>
              </a:spcBef>
              <a:buFontTx/>
              <a:buNone/>
              <a:defRPr/>
            </a:pPr>
            <a:r>
              <a:rPr lang="en-US" dirty="0" smtClean="0"/>
              <a:t> </a:t>
            </a:r>
            <a:r>
              <a:rPr lang="en-US" sz="2800" b="1" dirty="0" smtClean="0">
                <a:latin typeface="Calibri" pitchFamily="34" charset="0"/>
                <a:cs typeface="Calibri" pitchFamily="34" charset="0"/>
              </a:rPr>
              <a:t>2.  Economic problems</a:t>
            </a:r>
          </a:p>
          <a:p>
            <a:pPr marL="0" indent="0" eaLnBrk="1" hangingPunct="1">
              <a:spcBef>
                <a:spcPts val="0"/>
              </a:spcBef>
              <a:buFontTx/>
              <a:buNone/>
              <a:defRPr/>
            </a:pPr>
            <a:r>
              <a:rPr lang="en-US" sz="1000" b="1" dirty="0" smtClean="0">
                <a:latin typeface="Calibri" pitchFamily="34" charset="0"/>
                <a:cs typeface="Calibri" pitchFamily="34" charset="0"/>
              </a:rPr>
              <a:t>        </a:t>
            </a:r>
          </a:p>
          <a:p>
            <a:pPr marL="0" indent="0" eaLnBrk="1" hangingPunct="1">
              <a:spcBef>
                <a:spcPts val="0"/>
              </a:spcBef>
              <a:buFontTx/>
              <a:buNone/>
              <a:defRPr/>
            </a:pPr>
            <a:r>
              <a:rPr lang="en-US" sz="2800" b="1" dirty="0" smtClean="0">
                <a:latin typeface="Calibri" pitchFamily="34" charset="0"/>
                <a:cs typeface="Calibri" pitchFamily="34" charset="0"/>
              </a:rPr>
              <a:t>  3.  Crop failures/famines</a:t>
            </a:r>
          </a:p>
          <a:p>
            <a:pPr eaLnBrk="1" hangingPunct="1">
              <a:buFontTx/>
              <a:buNone/>
              <a:defRPr/>
            </a:pPr>
            <a:r>
              <a:rPr lang="en-US" dirty="0" smtClean="0"/>
              <a:t>   </a:t>
            </a:r>
          </a:p>
        </p:txBody>
      </p:sp>
      <p:sp>
        <p:nvSpPr>
          <p:cNvPr id="3" name="Slide Number Placeholder 2"/>
          <p:cNvSpPr>
            <a:spLocks noGrp="1"/>
          </p:cNvSpPr>
          <p:nvPr>
            <p:ph type="sldNum" sz="quarter" idx="12"/>
          </p:nvPr>
        </p:nvSpPr>
        <p:spPr/>
        <p:txBody>
          <a:bodyPr/>
          <a:lstStyle/>
          <a:p>
            <a:pPr>
              <a:defRPr/>
            </a:pPr>
            <a:fld id="{3C04629B-C15C-4E56-BAC5-DCD6056E7DDF}" type="slidenum">
              <a:rPr lang="en-US" smtClean="0"/>
              <a:pPr>
                <a:defRPr/>
              </a:pPr>
              <a:t>14</a:t>
            </a:fld>
            <a:endParaRPr lang="en-US" dirty="0"/>
          </a:p>
        </p:txBody>
      </p:sp>
      <p:pic>
        <p:nvPicPr>
          <p:cNvPr id="15365" name="Picture 5" descr="http://3.bp.blogspot.com/-uRb5_FyghfA/TnuUs7STHdI/AAAAAAAABqc/F1h-8bIUklg/s1600/Khudera+farm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28600"/>
            <a:ext cx="4015421"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7" name="Picture 7" descr="http://survivalfarm.files.wordpress.com/2011/01/cotton-county.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4800" y="1447800"/>
            <a:ext cx="4470400" cy="335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1750"/>
                                        <p:tgtEl>
                                          <p:spTgt spid="1536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fade">
                                      <p:cBhvr>
                                        <p:cTn id="15" dur="2000"/>
                                        <p:tgtEl>
                                          <p:spTgt spid="153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363">
                                            <p:txEl>
                                              <p:pRg st="2" end="2"/>
                                            </p:txEl>
                                          </p:spTgt>
                                        </p:tgtEl>
                                        <p:attrNameLst>
                                          <p:attrName>style.visibility</p:attrName>
                                        </p:attrNameLst>
                                      </p:cBhvr>
                                      <p:to>
                                        <p:strVal val="visible"/>
                                      </p:to>
                                    </p:set>
                                    <p:animEffect transition="in" filter="fade">
                                      <p:cBhvr>
                                        <p:cTn id="20" dur="2000"/>
                                        <p:tgtEl>
                                          <p:spTgt spid="1536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367"/>
                                        </p:tgtEl>
                                        <p:attrNameLst>
                                          <p:attrName>style.visibility</p:attrName>
                                        </p:attrNameLst>
                                      </p:cBhvr>
                                      <p:to>
                                        <p:strVal val="visible"/>
                                      </p:to>
                                    </p:set>
                                    <p:animEffect transition="in" filter="fade">
                                      <p:cBhvr>
                                        <p:cTn id="23" dur="175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immigrants 1906"/>
          <p:cNvPicPr>
            <a:picLocks noGrp="1" noChangeAspect="1" noChangeArrowheads="1"/>
          </p:cNvPicPr>
          <p:nvPr>
            <p:ph/>
          </p:nvPr>
        </p:nvPicPr>
        <p:blipFill rotWithShape="1">
          <a:blip r:embed="rId2" cstate="print">
            <a:extLst>
              <a:ext uri="{28A0092B-C50C-407E-A947-70E740481C1C}">
                <a14:useLocalDpi xmlns:a14="http://schemas.microsoft.com/office/drawing/2010/main" val="0"/>
              </a:ext>
            </a:extLst>
          </a:blip>
          <a:srcRect l="2733" r="1868" b="8440"/>
          <a:stretch/>
        </p:blipFill>
        <p:spPr>
          <a:xfrm>
            <a:off x="3429000" y="2109013"/>
            <a:ext cx="5397965" cy="4748987"/>
          </a:xfr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DCD46E6D-18C3-4DE7-8325-6E9AD44411BD}" type="slidenum">
              <a:rPr lang="en-US" smtClean="0">
                <a:solidFill>
                  <a:srgbClr val="000000"/>
                </a:solidFill>
              </a:rPr>
              <a:pPr>
                <a:defRPr/>
              </a:pPr>
              <a:t>15</a:t>
            </a:fld>
            <a:endParaRPr lang="en-US" dirty="0">
              <a:solidFill>
                <a:srgbClr val="000000"/>
              </a:solidFill>
            </a:endParaRPr>
          </a:p>
        </p:txBody>
      </p:sp>
      <p:sp>
        <p:nvSpPr>
          <p:cNvPr id="2" name="Rounded Rectangle 1"/>
          <p:cNvSpPr/>
          <p:nvPr/>
        </p:nvSpPr>
        <p:spPr bwMode="auto">
          <a:xfrm>
            <a:off x="-30480" y="152400"/>
            <a:ext cx="5135880" cy="2362200"/>
          </a:xfrm>
          <a:prstGeom prst="roundRect">
            <a:avLst/>
          </a:prstGeom>
          <a:solidFill>
            <a:schemeClr val="bg1">
              <a:lumMod val="50000"/>
            </a:schemeClr>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indent="0" eaLnBrk="1" hangingPunct="1">
              <a:spcBef>
                <a:spcPts val="0"/>
              </a:spcBef>
              <a:buFontTx/>
              <a:buNone/>
              <a:defRPr/>
            </a:pPr>
            <a:r>
              <a:rPr lang="en-US" sz="2800" b="1" dirty="0" smtClean="0">
                <a:latin typeface="Calibri" pitchFamily="34" charset="0"/>
                <a:cs typeface="Calibri" pitchFamily="34" charset="0"/>
              </a:rPr>
              <a:t>D. Why Go to America?</a:t>
            </a:r>
            <a:endParaRPr lang="en-US" sz="2800" b="1" dirty="0">
              <a:latin typeface="Calibri" pitchFamily="34" charset="0"/>
              <a:cs typeface="Calibri" pitchFamily="34" charset="0"/>
            </a:endParaRPr>
          </a:p>
          <a:p>
            <a:pPr marL="0" indent="0" eaLnBrk="1" hangingPunct="1">
              <a:spcBef>
                <a:spcPts val="0"/>
              </a:spcBef>
              <a:buFontTx/>
              <a:buNone/>
              <a:defRPr/>
            </a:pPr>
            <a:r>
              <a:rPr lang="en-US" sz="2400" b="1" dirty="0" smtClean="0">
                <a:latin typeface="Calibri" pitchFamily="34" charset="0"/>
                <a:cs typeface="Calibri" pitchFamily="34" charset="0"/>
              </a:rPr>
              <a:t>   1. room to grow and opportunities</a:t>
            </a:r>
          </a:p>
          <a:p>
            <a:pPr marL="0" indent="0" eaLnBrk="1" hangingPunct="1">
              <a:spcBef>
                <a:spcPts val="0"/>
              </a:spcBef>
              <a:buFontTx/>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2. many opportunities for success</a:t>
            </a:r>
            <a:endParaRPr lang="en-US" sz="2400" b="1" dirty="0">
              <a:latin typeface="Calibri" pitchFamily="34" charset="0"/>
              <a:cs typeface="Calibri" pitchFamily="34" charset="0"/>
            </a:endParaRPr>
          </a:p>
          <a:p>
            <a:pPr marL="0" indent="0" eaLnBrk="1" hangingPunct="1">
              <a:spcBef>
                <a:spcPts val="0"/>
              </a:spcBef>
              <a:buFontTx/>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2. </a:t>
            </a:r>
            <a:r>
              <a:rPr lang="en-US" sz="2400" b="1" dirty="0" smtClean="0">
                <a:solidFill>
                  <a:srgbClr val="FFFF00"/>
                </a:solidFill>
                <a:latin typeface="Calibri" pitchFamily="34" charset="0"/>
                <a:cs typeface="Calibri" pitchFamily="34" charset="0"/>
              </a:rPr>
              <a:t>stable</a:t>
            </a:r>
            <a:r>
              <a:rPr lang="en-US" sz="2400" b="1" dirty="0" smtClean="0">
                <a:latin typeface="Calibri" pitchFamily="34" charset="0"/>
                <a:cs typeface="Calibri" pitchFamily="34" charset="0"/>
              </a:rPr>
              <a:t> government</a:t>
            </a:r>
            <a:endParaRPr lang="en-US" sz="2400" b="1" dirty="0">
              <a:latin typeface="Calibri" pitchFamily="34" charset="0"/>
              <a:cs typeface="Calibri" pitchFamily="34" charset="0"/>
            </a:endParaRPr>
          </a:p>
          <a:p>
            <a:pPr marL="0" indent="0" eaLnBrk="1" hangingPunct="1">
              <a:spcBef>
                <a:spcPts val="0"/>
              </a:spcBef>
              <a:buFontTx/>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3. officially welcomes immigrants</a:t>
            </a:r>
            <a:endParaRPr lang="en-US" sz="2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3000"/>
                                        <p:tgtEl>
                                          <p:spTgt spid="1024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75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75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75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75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75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75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16</a:t>
            </a:fld>
            <a:endParaRPr lang="en-US" dirty="0"/>
          </a:p>
        </p:txBody>
      </p:sp>
      <p:pic>
        <p:nvPicPr>
          <p:cNvPr id="17414" name="Picture 6" descr="http://i207.photobucket.com/albums/bb307/cdo908/3a40438v-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50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04800" y="209550"/>
            <a:ext cx="8839200" cy="2057400"/>
          </a:xfrm>
        </p:spPr>
        <p:txBody>
          <a:bodyPr/>
          <a:lstStyle/>
          <a:p>
            <a:pPr marL="0" indent="0" eaLnBrk="1" hangingPunct="1">
              <a:spcBef>
                <a:spcPts val="0"/>
              </a:spcBef>
              <a:buFontTx/>
              <a:buNone/>
              <a:defRPr/>
            </a:pPr>
            <a:r>
              <a:rPr lang="en-US" b="1" dirty="0" smtClean="0">
                <a:latin typeface="Calibri" pitchFamily="34" charset="0"/>
              </a:rPr>
              <a:t>E.  The Passage	</a:t>
            </a:r>
          </a:p>
          <a:p>
            <a:pPr marL="0" indent="0" eaLnBrk="1" hangingPunct="1">
              <a:spcBef>
                <a:spcPts val="0"/>
              </a:spcBef>
              <a:buFontTx/>
              <a:buNone/>
              <a:defRPr/>
            </a:pPr>
            <a:r>
              <a:rPr lang="en-US" b="1" dirty="0" smtClean="0">
                <a:latin typeface="Calibri" pitchFamily="34" charset="0"/>
              </a:rPr>
              <a:t>  </a:t>
            </a:r>
            <a:r>
              <a:rPr lang="en-US" sz="2800" b="1" dirty="0" smtClean="0">
                <a:latin typeface="Calibri" pitchFamily="34" charset="0"/>
              </a:rPr>
              <a:t>1.  Large ocean liners took most of the immigrants to </a:t>
            </a:r>
          </a:p>
          <a:p>
            <a:pPr marL="0" indent="0" eaLnBrk="1" hangingPunct="1">
              <a:spcBef>
                <a:spcPts val="0"/>
              </a:spcBef>
              <a:buFontTx/>
              <a:buNone/>
              <a:defRPr/>
            </a:pPr>
            <a:r>
              <a:rPr lang="en-US" sz="2800" b="1" dirty="0" smtClean="0">
                <a:latin typeface="Calibri" pitchFamily="34" charset="0"/>
              </a:rPr>
              <a:t>       America</a:t>
            </a:r>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17</a:t>
            </a:fld>
            <a:endParaRPr lang="en-US" dirty="0"/>
          </a:p>
        </p:txBody>
      </p:sp>
      <p:pic>
        <p:nvPicPr>
          <p:cNvPr id="51204" name="Picture 4" descr="http://www.maggieblanck.com/ImmigrationPhotos/020507a4.jpg"/>
          <p:cNvPicPr>
            <a:picLocks noChangeAspect="1" noChangeArrowheads="1"/>
          </p:cNvPicPr>
          <p:nvPr/>
        </p:nvPicPr>
        <p:blipFill>
          <a:blip r:embed="rId2" cstate="print"/>
          <a:srcRect/>
          <a:stretch>
            <a:fillRect/>
          </a:stretch>
        </p:blipFill>
        <p:spPr bwMode="auto">
          <a:xfrm>
            <a:off x="0" y="1600199"/>
            <a:ext cx="9144000" cy="5257801"/>
          </a:xfrm>
          <a:prstGeom prst="rect">
            <a:avLst/>
          </a:prstGeom>
          <a:noFill/>
        </p:spPr>
      </p:pic>
      <p:sp>
        <p:nvSpPr>
          <p:cNvPr id="7" name="TextBox 6"/>
          <p:cNvSpPr txBox="1"/>
          <p:nvPr/>
        </p:nvSpPr>
        <p:spPr>
          <a:xfrm>
            <a:off x="228600" y="1828800"/>
            <a:ext cx="3276600" cy="707886"/>
          </a:xfrm>
          <a:prstGeom prst="rect">
            <a:avLst/>
          </a:prstGeom>
          <a:solidFill>
            <a:schemeClr val="bg1">
              <a:lumMod val="75000"/>
            </a:schemeClr>
          </a:solidFill>
        </p:spPr>
        <p:txBody>
          <a:bodyPr wrap="square" rtlCol="0">
            <a:spAutoFit/>
          </a:bodyPr>
          <a:lstStyle/>
          <a:p>
            <a:r>
              <a:rPr lang="en-US" sz="2000" b="1" dirty="0" smtClean="0">
                <a:latin typeface="Calibri" pitchFamily="34" charset="0"/>
              </a:rPr>
              <a:t>North German Lloyd Company’s  steamship </a:t>
            </a:r>
            <a:r>
              <a:rPr lang="en-US" sz="2000" b="1" i="1" dirty="0" err="1" smtClean="0">
                <a:latin typeface="Calibri" pitchFamily="34" charset="0"/>
              </a:rPr>
              <a:t>Lahn</a:t>
            </a:r>
            <a:endParaRPr lang="en-US" sz="2000" b="1" dirty="0">
              <a:latin typeface="Calibri" pitchFamily="34" charset="0"/>
            </a:endParaRPr>
          </a:p>
        </p:txBody>
      </p:sp>
    </p:spTree>
    <p:extLst>
      <p:ext uri="{BB962C8B-B14F-4D97-AF65-F5344CB8AC3E}">
        <p14:creationId xmlns:p14="http://schemas.microsoft.com/office/powerpoint/2010/main" val="896459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2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2000"/>
                                        <p:tgtEl>
                                          <p:spTgt spid="15363">
                                            <p:txEl>
                                              <p:pRg st="2" end="2"/>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1204"/>
                                        </p:tgtEl>
                                        <p:attrNameLst>
                                          <p:attrName>style.visibility</p:attrName>
                                        </p:attrNameLst>
                                      </p:cBhvr>
                                      <p:to>
                                        <p:strVal val="visible"/>
                                      </p:to>
                                    </p:set>
                                    <p:animEffect transition="in" filter="fade">
                                      <p:cBhvr>
                                        <p:cTn id="21" dur="2000"/>
                                        <p:tgtEl>
                                          <p:spTgt spid="51204"/>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8" name="Picture 4" descr="File:RMS Lusitania coming into port, possibly in New York, 1907-13-crop.jpg">
            <a:hlinkClick r:id="rId2"/>
          </p:cNvPr>
          <p:cNvPicPr>
            <a:picLocks noChangeAspect="1" noChangeArrowheads="1"/>
          </p:cNvPicPr>
          <p:nvPr/>
        </p:nvPicPr>
        <p:blipFill>
          <a:blip r:embed="rId3" cstate="print"/>
          <a:srcRect/>
          <a:stretch>
            <a:fillRect/>
          </a:stretch>
        </p:blipFill>
        <p:spPr bwMode="auto">
          <a:xfrm>
            <a:off x="0" y="0"/>
            <a:ext cx="9250739" cy="6858000"/>
          </a:xfrm>
          <a:prstGeom prst="rect">
            <a:avLst/>
          </a:prstGeom>
          <a:noFill/>
        </p:spPr>
      </p:pic>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18</a:t>
            </a:fld>
            <a:endParaRPr lang="en-US"/>
          </a:p>
        </p:txBody>
      </p:sp>
      <p:sp>
        <p:nvSpPr>
          <p:cNvPr id="7" name="TextBox 6"/>
          <p:cNvSpPr txBox="1"/>
          <p:nvPr/>
        </p:nvSpPr>
        <p:spPr>
          <a:xfrm>
            <a:off x="609600" y="228600"/>
            <a:ext cx="3505200" cy="707886"/>
          </a:xfrm>
          <a:prstGeom prst="rect">
            <a:avLst/>
          </a:prstGeom>
          <a:solidFill>
            <a:schemeClr val="bg1">
              <a:lumMod val="75000"/>
            </a:schemeClr>
          </a:solidFill>
        </p:spPr>
        <p:txBody>
          <a:bodyPr wrap="square" rtlCol="0">
            <a:spAutoFit/>
          </a:bodyPr>
          <a:lstStyle/>
          <a:p>
            <a:pPr algn="ctr"/>
            <a:r>
              <a:rPr lang="en-US" sz="2000" b="1" dirty="0" smtClean="0">
                <a:latin typeface="Calibri" pitchFamily="34" charset="0"/>
              </a:rPr>
              <a:t>British </a:t>
            </a:r>
            <a:r>
              <a:rPr lang="en-US" sz="2000" b="1" dirty="0" err="1" smtClean="0">
                <a:latin typeface="Calibri" pitchFamily="34" charset="0"/>
              </a:rPr>
              <a:t>Cunard</a:t>
            </a:r>
            <a:r>
              <a:rPr lang="en-US" sz="2000" b="1" dirty="0" smtClean="0">
                <a:latin typeface="Calibri" pitchFamily="34" charset="0"/>
              </a:rPr>
              <a:t> Line steamship, “The Lusitania”</a:t>
            </a:r>
            <a:endParaRPr lang="en-US" sz="2000" b="1" dirty="0">
              <a:latin typeface="Calibri" pitchFamily="34" charset="0"/>
            </a:endParaRPr>
          </a:p>
        </p:txBody>
      </p:sp>
    </p:spTree>
    <p:extLst>
      <p:ext uri="{BB962C8B-B14F-4D97-AF65-F5344CB8AC3E}">
        <p14:creationId xmlns:p14="http://schemas.microsoft.com/office/powerpoint/2010/main" val="896459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fade">
                                      <p:cBhvr>
                                        <p:cTn id="7" dur="2000"/>
                                        <p:tgtEl>
                                          <p:spTgt spid="8294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0" y="304800"/>
            <a:ext cx="8991600" cy="5105400"/>
          </a:xfrm>
        </p:spPr>
        <p:txBody>
          <a:bodyPr/>
          <a:lstStyle/>
          <a:p>
            <a:pPr marL="0" indent="0" algn="ctr" eaLnBrk="1" hangingPunct="1">
              <a:spcBef>
                <a:spcPts val="0"/>
              </a:spcBef>
              <a:buFontTx/>
              <a:buNone/>
              <a:defRPr/>
            </a:pPr>
            <a:r>
              <a:rPr lang="en-US" sz="2800" b="1" u="sng" dirty="0" smtClean="0">
                <a:latin typeface="Calibri" pitchFamily="34" charset="0"/>
              </a:rPr>
              <a:t>How much was a first-class ticket across the Atlantic?</a:t>
            </a:r>
            <a:endParaRPr lang="en-US" sz="2400" b="1" u="sng" dirty="0" smtClean="0">
              <a:latin typeface="Calibri" pitchFamily="34" charset="0"/>
            </a:endParaRPr>
          </a:p>
          <a:p>
            <a:pPr marL="0" indent="0" eaLnBrk="1" hangingPunct="1">
              <a:spcBef>
                <a:spcPts val="0"/>
              </a:spcBef>
              <a:buFontTx/>
              <a:buNone/>
              <a:defRPr/>
            </a:pPr>
            <a:r>
              <a:rPr lang="en-US" sz="2400" b="1" dirty="0" smtClean="0">
                <a:latin typeface="Calibri" pitchFamily="34" charset="0"/>
              </a:rPr>
              <a:t>    1. In 1910, an average first-class ticket cost between $70 and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$125</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a. In 1910, the average person made $20 a week.</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b. A $125 ticket in today’s money is about $2,960.</a:t>
            </a:r>
          </a:p>
          <a:p>
            <a:pPr marL="0" indent="0" eaLnBrk="1" hangingPunct="1">
              <a:spcBef>
                <a:spcPts val="0"/>
              </a:spcBef>
              <a:buFontTx/>
              <a:buNone/>
              <a:defRPr/>
            </a:pPr>
            <a:r>
              <a:rPr lang="en-US" sz="2400" b="1" dirty="0" smtClean="0">
                <a:latin typeface="Calibri" pitchFamily="34" charset="0"/>
              </a:rPr>
              <a:t>       c. The faster the ship, the more expensive the ticket.</a:t>
            </a:r>
          </a:p>
          <a:p>
            <a:pPr marL="0" indent="0" eaLnBrk="1" hangingPunct="1">
              <a:spcBef>
                <a:spcPts val="0"/>
              </a:spcBef>
              <a:buFontTx/>
              <a:buNone/>
              <a:defRPr/>
            </a:pPr>
            <a:r>
              <a:rPr lang="en-US" sz="2400" b="1" dirty="0" smtClean="0">
                <a:latin typeface="Calibri" pitchFamily="34" charset="0"/>
              </a:rPr>
              <a:t>       d. The better the accommodations, the more expensive the ticket</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i. the lower in the ship your were, the less you paid.</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ii. luxury suites cost even more. </a:t>
            </a:r>
          </a:p>
          <a:p>
            <a:pPr marL="0" indent="0" eaLnBrk="1" hangingPunct="1">
              <a:spcBef>
                <a:spcPts val="0"/>
              </a:spcBef>
              <a:buFontTx/>
              <a:buNone/>
              <a:defRPr/>
            </a:pPr>
            <a:r>
              <a:rPr lang="en-US" sz="2400" b="1" dirty="0" smtClean="0">
                <a:latin typeface="Calibri" pitchFamily="34" charset="0"/>
              </a:rPr>
              <a:t>    2. Travel time?</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a. By 1900, the trip across the Atlantic took an average of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one week.</a:t>
            </a:r>
          </a:p>
          <a:p>
            <a:pPr marL="0" indent="0" eaLnBrk="1" hangingPunct="1">
              <a:spcBef>
                <a:spcPts val="0"/>
              </a:spcBef>
              <a:buFontTx/>
              <a:buNone/>
              <a:defRPr/>
            </a:pPr>
            <a:endParaRPr lang="en-US" sz="2400" dirty="0" smtClean="0"/>
          </a:p>
          <a:p>
            <a:pPr marL="0" indent="0" eaLnBrk="1" hangingPunct="1">
              <a:spcBef>
                <a:spcPts val="0"/>
              </a:spcBef>
              <a:buFontTx/>
              <a:buNone/>
              <a:defRPr/>
            </a:pPr>
            <a:endParaRPr lang="en-US" sz="2400" dirty="0"/>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19</a:t>
            </a:fld>
            <a:endParaRPr lang="en-US"/>
          </a:p>
        </p:txBody>
      </p:sp>
    </p:spTree>
    <p:extLst>
      <p:ext uri="{BB962C8B-B14F-4D97-AF65-F5344CB8AC3E}">
        <p14:creationId xmlns:p14="http://schemas.microsoft.com/office/powerpoint/2010/main" val="896459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2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20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20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20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2000"/>
                                        <p:tgtEl>
                                          <p:spTgt spid="153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Effect transition="in" filter="fade">
                                      <p:cBhvr>
                                        <p:cTn id="37" dur="2000"/>
                                        <p:tgtEl>
                                          <p:spTgt spid="153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363">
                                            <p:txEl>
                                              <p:pRg st="7" end="7"/>
                                            </p:txEl>
                                          </p:spTgt>
                                        </p:tgtEl>
                                        <p:attrNameLst>
                                          <p:attrName>style.visibility</p:attrName>
                                        </p:attrNameLst>
                                      </p:cBhvr>
                                      <p:to>
                                        <p:strVal val="visible"/>
                                      </p:to>
                                    </p:set>
                                    <p:animEffect transition="in" filter="fade">
                                      <p:cBhvr>
                                        <p:cTn id="42" dur="2000"/>
                                        <p:tgtEl>
                                          <p:spTgt spid="153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363">
                                            <p:txEl>
                                              <p:pRg st="8" end="8"/>
                                            </p:txEl>
                                          </p:spTgt>
                                        </p:tgtEl>
                                        <p:attrNameLst>
                                          <p:attrName>style.visibility</p:attrName>
                                        </p:attrNameLst>
                                      </p:cBhvr>
                                      <p:to>
                                        <p:strVal val="visible"/>
                                      </p:to>
                                    </p:set>
                                    <p:animEffect transition="in" filter="fade">
                                      <p:cBhvr>
                                        <p:cTn id="47" dur="2000"/>
                                        <p:tgtEl>
                                          <p:spTgt spid="153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363">
                                            <p:txEl>
                                              <p:pRg st="9" end="9"/>
                                            </p:txEl>
                                          </p:spTgt>
                                        </p:tgtEl>
                                        <p:attrNameLst>
                                          <p:attrName>style.visibility</p:attrName>
                                        </p:attrNameLst>
                                      </p:cBhvr>
                                      <p:to>
                                        <p:strVal val="visible"/>
                                      </p:to>
                                    </p:set>
                                    <p:animEffect transition="in" filter="fade">
                                      <p:cBhvr>
                                        <p:cTn id="52" dur="2000"/>
                                        <p:tgtEl>
                                          <p:spTgt spid="153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363">
                                            <p:txEl>
                                              <p:pRg st="10" end="10"/>
                                            </p:txEl>
                                          </p:spTgt>
                                        </p:tgtEl>
                                        <p:attrNameLst>
                                          <p:attrName>style.visibility</p:attrName>
                                        </p:attrNameLst>
                                      </p:cBhvr>
                                      <p:to>
                                        <p:strVal val="visible"/>
                                      </p:to>
                                    </p:set>
                                    <p:animEffect transition="in" filter="fade">
                                      <p:cBhvr>
                                        <p:cTn id="57" dur="2000"/>
                                        <p:tgtEl>
                                          <p:spTgt spid="1536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363">
                                            <p:txEl>
                                              <p:pRg st="11" end="11"/>
                                            </p:txEl>
                                          </p:spTgt>
                                        </p:tgtEl>
                                        <p:attrNameLst>
                                          <p:attrName>style.visibility</p:attrName>
                                        </p:attrNameLst>
                                      </p:cBhvr>
                                      <p:to>
                                        <p:strVal val="visible"/>
                                      </p:to>
                                    </p:set>
                                    <p:animEffect transition="in" filter="fade">
                                      <p:cBhvr>
                                        <p:cTn id="62" dur="2000"/>
                                        <p:tgtEl>
                                          <p:spTgt spid="153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DBBD356-B948-48AE-818D-18E2A16E1626}" type="slidenum">
              <a:rPr lang="en-US" smtClean="0"/>
              <a:pPr>
                <a:defRPr/>
              </a:pPr>
              <a:t>2</a:t>
            </a:fld>
            <a:endParaRPr lang="en-US"/>
          </a:p>
        </p:txBody>
      </p:sp>
      <p:sp>
        <p:nvSpPr>
          <p:cNvPr id="5" name="TextBox 4"/>
          <p:cNvSpPr txBox="1"/>
          <p:nvPr/>
        </p:nvSpPr>
        <p:spPr>
          <a:xfrm>
            <a:off x="2149415" y="851139"/>
            <a:ext cx="4632385" cy="646331"/>
          </a:xfrm>
          <a:prstGeom prst="rect">
            <a:avLst/>
          </a:prstGeom>
          <a:noFill/>
        </p:spPr>
        <p:txBody>
          <a:bodyPr wrap="square" rtlCol="0">
            <a:spAutoFit/>
          </a:bodyPr>
          <a:lstStyle/>
          <a:p>
            <a:r>
              <a:rPr lang="en-US" sz="3600" b="1" dirty="0" smtClean="0">
                <a:latin typeface="Calibri" pitchFamily="34" charset="0"/>
              </a:rPr>
              <a:t>emigrant vs. immigrant </a:t>
            </a:r>
            <a:endParaRPr lang="en-US" sz="3600" b="1" dirty="0">
              <a:latin typeface="Calibri" pitchFamily="34" charset="0"/>
            </a:endParaRPr>
          </a:p>
        </p:txBody>
      </p:sp>
      <p:sp>
        <p:nvSpPr>
          <p:cNvPr id="11" name="TextBox 10"/>
          <p:cNvSpPr txBox="1"/>
          <p:nvPr/>
        </p:nvSpPr>
        <p:spPr>
          <a:xfrm>
            <a:off x="1066800" y="1600200"/>
            <a:ext cx="7391400" cy="1938992"/>
          </a:xfrm>
          <a:prstGeom prst="rect">
            <a:avLst/>
          </a:prstGeom>
          <a:noFill/>
        </p:spPr>
        <p:txBody>
          <a:bodyPr wrap="square" rtlCol="0">
            <a:spAutoFit/>
          </a:bodyPr>
          <a:lstStyle/>
          <a:p>
            <a:r>
              <a:rPr lang="en-US" sz="2400" b="1" dirty="0" smtClean="0">
                <a:latin typeface="Calibri" pitchFamily="34" charset="0"/>
              </a:rPr>
              <a:t>An </a:t>
            </a:r>
            <a:r>
              <a:rPr lang="en-US" sz="2400" b="1" dirty="0" smtClean="0">
                <a:solidFill>
                  <a:srgbClr val="FFFF00"/>
                </a:solidFill>
                <a:latin typeface="Calibri" pitchFamily="34" charset="0"/>
              </a:rPr>
              <a:t>emigrant</a:t>
            </a:r>
            <a:r>
              <a:rPr lang="en-US" sz="2400" b="1" dirty="0" smtClean="0">
                <a:latin typeface="Calibri" pitchFamily="34" charset="0"/>
              </a:rPr>
              <a:t> is someone who is in the process of moving from one area in order to live in another place. </a:t>
            </a:r>
          </a:p>
          <a:p>
            <a:endParaRPr lang="en-US" sz="2400" b="1" dirty="0">
              <a:latin typeface="Calibri" pitchFamily="34" charset="0"/>
            </a:endParaRPr>
          </a:p>
          <a:p>
            <a:r>
              <a:rPr lang="en-US" sz="2400" b="1" dirty="0" smtClean="0">
                <a:latin typeface="Calibri" pitchFamily="34" charset="0"/>
              </a:rPr>
              <a:t>An </a:t>
            </a:r>
            <a:r>
              <a:rPr lang="en-US" sz="2400" b="1" dirty="0" smtClean="0">
                <a:solidFill>
                  <a:srgbClr val="FFFF00"/>
                </a:solidFill>
                <a:latin typeface="Calibri" pitchFamily="34" charset="0"/>
              </a:rPr>
              <a:t>immigrant</a:t>
            </a:r>
            <a:r>
              <a:rPr lang="en-US" sz="2400" b="1" dirty="0" smtClean="0">
                <a:latin typeface="Calibri" pitchFamily="34" charset="0"/>
              </a:rPr>
              <a:t> is a person who once lived </a:t>
            </a:r>
            <a:r>
              <a:rPr lang="en-US" sz="2400" b="1" dirty="0" smtClean="0">
                <a:latin typeface="Calibri" pitchFamily="34" charset="0"/>
              </a:rPr>
              <a:t>in one country and is now settled and living in another country.</a:t>
            </a:r>
            <a:endParaRPr lang="en-US" sz="2400" b="1"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0" y="0"/>
            <a:ext cx="8686800" cy="2057400"/>
          </a:xfrm>
        </p:spPr>
        <p:txBody>
          <a:bodyPr/>
          <a:lstStyle/>
          <a:p>
            <a:pPr marL="0" indent="0" eaLnBrk="1" hangingPunct="1">
              <a:spcBef>
                <a:spcPts val="0"/>
              </a:spcBef>
              <a:buFontTx/>
              <a:buNone/>
              <a:defRPr/>
            </a:pPr>
            <a:r>
              <a:rPr lang="en-US" sz="2800" b="1" dirty="0" smtClean="0">
                <a:latin typeface="Calibri" pitchFamily="34" charset="0"/>
              </a:rPr>
              <a:t>2</a:t>
            </a:r>
            <a:r>
              <a:rPr lang="en-US" sz="2400" b="1" dirty="0" smtClean="0">
                <a:latin typeface="Calibri" pitchFamily="34" charset="0"/>
              </a:rPr>
              <a:t>.  Most immigrants could only afford the cheapest ticket.</a:t>
            </a:r>
          </a:p>
          <a:p>
            <a:pPr marL="0" indent="0" eaLnBrk="1" hangingPunct="1">
              <a:spcBef>
                <a:spcPts val="0"/>
              </a:spcBef>
              <a:buFontTx/>
              <a:buNone/>
              <a:defRPr/>
            </a:pPr>
            <a:r>
              <a:rPr lang="en-US" sz="2400" b="1" dirty="0" smtClean="0">
                <a:latin typeface="Calibri" pitchFamily="34" charset="0"/>
              </a:rPr>
              <a:t>      a. Third-Class (Steerage)</a:t>
            </a:r>
          </a:p>
          <a:p>
            <a:pPr marL="0" indent="0" eaLnBrk="1" hangingPunct="1">
              <a:spcBef>
                <a:spcPts val="0"/>
              </a:spcBef>
              <a:buFontTx/>
              <a:buNone/>
              <a:defRPr/>
            </a:pPr>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One-half as much as a second class ticket</a:t>
            </a:r>
          </a:p>
          <a:p>
            <a:pPr marL="0" indent="0" eaLnBrk="1" hangingPunct="1">
              <a:spcBef>
                <a:spcPts val="0"/>
              </a:spcBef>
              <a:buFontTx/>
              <a:buNone/>
              <a:defRPr/>
            </a:pPr>
            <a:r>
              <a:rPr lang="en-US" sz="2400" b="1" dirty="0" smtClean="0">
                <a:latin typeface="Calibri" pitchFamily="34" charset="0"/>
              </a:rPr>
              <a:t>         ii. “steerage” = level of the ship where </a:t>
            </a:r>
          </a:p>
          <a:p>
            <a:pPr marL="0" indent="0" eaLnBrk="1" hangingPunct="1">
              <a:spcBef>
                <a:spcPts val="0"/>
              </a:spcBef>
              <a:buFontTx/>
              <a:buNone/>
              <a:defRPr/>
            </a:pPr>
            <a:r>
              <a:rPr lang="en-US" sz="2400" b="1" dirty="0" smtClean="0">
                <a:latin typeface="Calibri" pitchFamily="34" charset="0"/>
              </a:rPr>
              <a:t>               rudder controls ran </a:t>
            </a:r>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20</a:t>
            </a:fld>
            <a:endParaRPr lang="en-US"/>
          </a:p>
        </p:txBody>
      </p:sp>
      <p:pic>
        <p:nvPicPr>
          <p:cNvPr id="10" name="Picture 2" descr="1880 Prepaid Steerage Steamship Ticke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09600"/>
            <a:ext cx="2358572" cy="5943600"/>
          </a:xfrm>
          <a:prstGeom prst="rect">
            <a:avLst/>
          </a:prstGeom>
          <a:noFill/>
          <a:ln w="7620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9154" name="Picture 2" descr="http://3.bp.blogspot.com/_zotJuXfp8CY/TMXYNFhb-SI/AAAAAAAAAcc/T_0osbPiHX4/s1600/PatettaOP.JPG"/>
          <p:cNvPicPr>
            <a:picLocks noChangeAspect="1" noChangeArrowheads="1"/>
          </p:cNvPicPr>
          <p:nvPr/>
        </p:nvPicPr>
        <p:blipFill>
          <a:blip r:embed="rId4" cstate="print"/>
          <a:srcRect/>
          <a:stretch>
            <a:fillRect/>
          </a:stretch>
        </p:blipFill>
        <p:spPr bwMode="auto">
          <a:xfrm>
            <a:off x="457200" y="2057400"/>
            <a:ext cx="5562600" cy="3594296"/>
          </a:xfrm>
          <a:prstGeom prst="rect">
            <a:avLst/>
          </a:prstGeom>
          <a:noFill/>
        </p:spPr>
      </p:pic>
    </p:spTree>
    <p:extLst>
      <p:ext uri="{BB962C8B-B14F-4D97-AF65-F5344CB8AC3E}">
        <p14:creationId xmlns:p14="http://schemas.microsoft.com/office/powerpoint/2010/main" val="896459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20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20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20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20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154"/>
                                        </p:tgtEl>
                                        <p:attrNameLst>
                                          <p:attrName>style.visibility</p:attrName>
                                        </p:attrNameLst>
                                      </p:cBhvr>
                                      <p:to>
                                        <p:strVal val="visible"/>
                                      </p:to>
                                    </p:set>
                                    <p:animEffect transition="in" filter="fade">
                                      <p:cBhvr>
                                        <p:cTn id="37"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5594524-3AC4-4164-9023-ED844DC67E7F}" type="slidenum">
              <a:rPr lang="en-US" smtClean="0"/>
              <a:pPr>
                <a:defRPr/>
              </a:pPr>
              <a:t>21</a:t>
            </a:fld>
            <a:endParaRPr lang="en-US"/>
          </a:p>
        </p:txBody>
      </p:sp>
      <p:pic>
        <p:nvPicPr>
          <p:cNvPr id="8" name="Picture 7" descr="steerage.jpg"/>
          <p:cNvPicPr>
            <a:picLocks noChangeAspect="1"/>
          </p:cNvPicPr>
          <p:nvPr/>
        </p:nvPicPr>
        <p:blipFill>
          <a:blip r:embed="rId2" cstate="print"/>
          <a:stretch>
            <a:fillRect/>
          </a:stretch>
        </p:blipFill>
        <p:spPr>
          <a:xfrm>
            <a:off x="0" y="0"/>
            <a:ext cx="5410200" cy="6858000"/>
          </a:xfrm>
          <a:prstGeom prst="rect">
            <a:avLst/>
          </a:prstGeom>
        </p:spPr>
      </p:pic>
      <p:sp>
        <p:nvSpPr>
          <p:cNvPr id="10" name="Snip Diagonal Corner Rectangle 9"/>
          <p:cNvSpPr/>
          <p:nvPr/>
        </p:nvSpPr>
        <p:spPr bwMode="auto">
          <a:xfrm flipH="1">
            <a:off x="2438400" y="1447800"/>
            <a:ext cx="7620000" cy="5410200"/>
          </a:xfrm>
          <a:prstGeom prst="snip2DiagRect">
            <a:avLst/>
          </a:prstGeom>
          <a:solidFill>
            <a:srgbClr val="0202D4"/>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defRPr/>
            </a:pPr>
            <a:endParaRPr lang="en-US" sz="2800" b="1" dirty="0" smtClean="0">
              <a:solidFill>
                <a:srgbClr val="000066"/>
              </a:solidFill>
              <a:latin typeface="Calibri" pitchFamily="34" charset="0"/>
            </a:endParaRPr>
          </a:p>
        </p:txBody>
      </p:sp>
      <p:sp>
        <p:nvSpPr>
          <p:cNvPr id="11" name="TextBox 10"/>
          <p:cNvSpPr txBox="1"/>
          <p:nvPr/>
        </p:nvSpPr>
        <p:spPr>
          <a:xfrm>
            <a:off x="3276600" y="1524000"/>
            <a:ext cx="7086600" cy="1200329"/>
          </a:xfrm>
          <a:prstGeom prst="rect">
            <a:avLst/>
          </a:prstGeom>
          <a:noFill/>
        </p:spPr>
        <p:txBody>
          <a:bodyPr wrap="square" rtlCol="0">
            <a:spAutoFit/>
          </a:bodyPr>
          <a:lstStyle/>
          <a:p>
            <a:pPr>
              <a:defRPr/>
            </a:pPr>
            <a:r>
              <a:rPr lang="en-US" sz="2400" b="1" dirty="0" smtClean="0">
                <a:latin typeface="Calibri" pitchFamily="34" charset="0"/>
              </a:rPr>
              <a:t>iii. basic </a:t>
            </a:r>
            <a:r>
              <a:rPr lang="en-US" sz="2400" b="1" i="1" dirty="0" smtClean="0">
                <a:latin typeface="Calibri" pitchFamily="34" charset="0"/>
              </a:rPr>
              <a:t>amenities</a:t>
            </a:r>
            <a:r>
              <a:rPr lang="en-US" sz="2400" b="1" dirty="0" smtClean="0">
                <a:latin typeface="Calibri" pitchFamily="34" charset="0"/>
              </a:rPr>
              <a:t>: limited toilet use, no privacy, </a:t>
            </a:r>
          </a:p>
          <a:p>
            <a:pPr>
              <a:defRPr/>
            </a:pPr>
            <a:r>
              <a:rPr lang="en-US" sz="2400" b="1" dirty="0" smtClean="0">
                <a:latin typeface="Calibri" pitchFamily="34" charset="0"/>
              </a:rPr>
              <a:t>      poor food.</a:t>
            </a:r>
          </a:p>
          <a:p>
            <a:pPr>
              <a:defRPr/>
            </a:pPr>
            <a:r>
              <a:rPr lang="en-US" sz="2400" b="1" dirty="0" smtClean="0">
                <a:latin typeface="Calibri" pitchFamily="34" charset="0"/>
              </a:rPr>
              <a:t>iv.  last to leave in an emergency</a:t>
            </a:r>
            <a:endParaRPr lang="en-US" sz="2400" dirty="0"/>
          </a:p>
        </p:txBody>
      </p:sp>
      <p:pic>
        <p:nvPicPr>
          <p:cNvPr id="12" name="Picture 6" descr="http://2.bp.blogspot.com/_Ez32I-S_xpE/TMG5O5hBc7I/AAAAAAAAMhU/4m2szw9ZWH8/s1600/steerage.jpg"/>
          <p:cNvPicPr>
            <a:picLocks noChangeAspect="1" noChangeArrowheads="1"/>
          </p:cNvPicPr>
          <p:nvPr/>
        </p:nvPicPr>
        <p:blipFill>
          <a:blip r:embed="rId3" cstate="print"/>
          <a:srcRect/>
          <a:stretch>
            <a:fillRect/>
          </a:stretch>
        </p:blipFill>
        <p:spPr bwMode="auto">
          <a:xfrm>
            <a:off x="3505200" y="2819400"/>
            <a:ext cx="5638800" cy="3657167"/>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2000"/>
                                        <p:tgtEl>
                                          <p:spTgt spid="11">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2000"/>
                                        <p:tgtEl>
                                          <p:spTgt spid="11">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20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6" descr="http://sinkholes1.com/wp-content/uploads/2011/08/Titanic-Sinking.jpg"/>
          <p:cNvPicPr>
            <a:picLocks noChangeAspect="1" noChangeArrowheads="1"/>
          </p:cNvPicPr>
          <p:nvPr/>
        </p:nvPicPr>
        <p:blipFill>
          <a:blip r:embed="rId2" cstate="print"/>
          <a:srcRect/>
          <a:stretch>
            <a:fillRect/>
          </a:stretch>
        </p:blipFill>
        <p:spPr bwMode="auto">
          <a:xfrm>
            <a:off x="51647" y="0"/>
            <a:ext cx="9092353" cy="6858000"/>
          </a:xfrm>
          <a:prstGeom prst="rect">
            <a:avLst/>
          </a:prstGeom>
          <a:noFill/>
        </p:spPr>
      </p:pic>
      <p:sp>
        <p:nvSpPr>
          <p:cNvPr id="3" name="Slide Number Placeholder 2"/>
          <p:cNvSpPr>
            <a:spLocks noGrp="1"/>
          </p:cNvSpPr>
          <p:nvPr>
            <p:ph type="sldNum" sz="quarter" idx="12"/>
          </p:nvPr>
        </p:nvSpPr>
        <p:spPr/>
        <p:txBody>
          <a:bodyPr/>
          <a:lstStyle/>
          <a:p>
            <a:pPr>
              <a:defRPr/>
            </a:pPr>
            <a:fld id="{57951FD5-7101-4EB9-8588-90C87A5EBCD0}" type="slidenum">
              <a:rPr lang="en-US" smtClean="0"/>
              <a:pPr>
                <a:defRPr/>
              </a:pPr>
              <a:t>22</a:t>
            </a:fld>
            <a:endParaRPr lang="en-US"/>
          </a:p>
        </p:txBody>
      </p:sp>
      <p:pic>
        <p:nvPicPr>
          <p:cNvPr id="81922" name="Picture 2" descr="http://www.titanicuniverse.com/wp-content/uploads/2010/06/titanic-new-york-american-coverage.jpg"/>
          <p:cNvPicPr>
            <a:picLocks noChangeAspect="1" noChangeArrowheads="1"/>
          </p:cNvPicPr>
          <p:nvPr/>
        </p:nvPicPr>
        <p:blipFill>
          <a:blip r:embed="rId3" cstate="print"/>
          <a:srcRect/>
          <a:stretch>
            <a:fillRect/>
          </a:stretch>
        </p:blipFill>
        <p:spPr bwMode="auto">
          <a:xfrm>
            <a:off x="6553200" y="228600"/>
            <a:ext cx="2287758" cy="1523999"/>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26"/>
                                        </p:tgtEl>
                                        <p:attrNameLst>
                                          <p:attrName>style.visibility</p:attrName>
                                        </p:attrNameLst>
                                      </p:cBhvr>
                                      <p:to>
                                        <p:strVal val="visible"/>
                                      </p:to>
                                    </p:set>
                                    <p:animEffect transition="in" filter="fade">
                                      <p:cBhvr>
                                        <p:cTn id="7" dur="2000"/>
                                        <p:tgtEl>
                                          <p:spTgt spid="819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922"/>
                                        </p:tgtEl>
                                        <p:attrNameLst>
                                          <p:attrName>style.visibility</p:attrName>
                                        </p:attrNameLst>
                                      </p:cBhvr>
                                      <p:to>
                                        <p:strVal val="visible"/>
                                      </p:to>
                                    </p:set>
                                    <p:animEffect transition="in" filter="fade">
                                      <p:cBhvr>
                                        <p:cTn id="11" dur="20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8BB800C-2B7D-4272-99BA-A38835258A04}" type="slidenum">
              <a:rPr lang="en-US" smtClean="0"/>
              <a:pPr>
                <a:defRPr/>
              </a:pPr>
              <a:t>23</a:t>
            </a:fld>
            <a:endParaRPr lang="en-US"/>
          </a:p>
        </p:txBody>
      </p:sp>
      <p:sp>
        <p:nvSpPr>
          <p:cNvPr id="20487" name="TextBox 6"/>
          <p:cNvSpPr txBox="1">
            <a:spLocks noChangeArrowheads="1"/>
          </p:cNvSpPr>
          <p:nvPr/>
        </p:nvSpPr>
        <p:spPr bwMode="auto">
          <a:xfrm>
            <a:off x="5257800" y="5486400"/>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hlinkClick r:id="rId2"/>
              </a:rPr>
              <a:t>http</a:t>
            </a:r>
            <a:r>
              <a:rPr lang="en-US" dirty="0">
                <a:hlinkClick r:id="rId3" action="ppaction://hlinksldjump"/>
              </a:rPr>
              <a:t>://</a:t>
            </a:r>
            <a:r>
              <a:rPr lang="en-US" dirty="0"/>
              <a:t>teacher.scholastic.com/activities/immigration/tour/index.htm</a:t>
            </a:r>
          </a:p>
        </p:txBody>
      </p:sp>
      <p:pic>
        <p:nvPicPr>
          <p:cNvPr id="20488" name="Picture 11" descr="http://www.ginnisw.com/Ginni's%20Family%20History%20Book/XHTML%20Files/Steerage%20Passeng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3238" y="457200"/>
            <a:ext cx="4840762"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3" descr="http://www.nationalmediamuseum.org.uk/~/media/Images/NMeM/40Photos/40Big/The_Steerage.ash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81000"/>
            <a:ext cx="399186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4191000" y="3276600"/>
            <a:ext cx="4724400" cy="533400"/>
          </a:xfrm>
          <a:prstGeom prst="rect">
            <a:avLst/>
          </a:pr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Calibri" pitchFamily="34" charset="0"/>
              </a:rPr>
              <a:t>Steerage passengers</a:t>
            </a:r>
            <a:r>
              <a:rPr kumimoji="0" lang="en-US" sz="2400" b="1" i="0" u="none" strike="noStrike" cap="none" normalizeH="0" dirty="0" smtClean="0">
                <a:ln>
                  <a:noFill/>
                </a:ln>
                <a:effectLst/>
                <a:latin typeface="Calibri" pitchFamily="34" charset="0"/>
              </a:rPr>
              <a:t> loading last…</a:t>
            </a:r>
            <a:endParaRPr kumimoji="0" lang="en-US" sz="2400" b="1" i="0" u="none" strike="noStrike" cap="none" normalizeH="0" baseline="0" dirty="0" smtClean="0">
              <a:ln>
                <a:noFill/>
              </a:ln>
              <a:effectLst/>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2000"/>
                                        <p:tgtEl>
                                          <p:spTgt spid="204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488"/>
                                        </p:tgtEl>
                                        <p:attrNameLst>
                                          <p:attrName>style.visibility</p:attrName>
                                        </p:attrNameLst>
                                      </p:cBhvr>
                                      <p:to>
                                        <p:strVal val="visible"/>
                                      </p:to>
                                    </p:set>
                                    <p:animEffect transition="in" filter="fade">
                                      <p:cBhvr>
                                        <p:cTn id="16" dur="2000"/>
                                        <p:tgtEl>
                                          <p:spTgt spid="2048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487"/>
                                        </p:tgtEl>
                                        <p:attrNameLst>
                                          <p:attrName>style.visibility</p:attrName>
                                        </p:attrNameLst>
                                      </p:cBhvr>
                                      <p:to>
                                        <p:strVal val="visible"/>
                                      </p:to>
                                    </p:set>
                                    <p:animEffect transition="in" filter="fade">
                                      <p:cBhvr>
                                        <p:cTn id="21"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04800" y="209550"/>
            <a:ext cx="8686800" cy="2057400"/>
          </a:xfrm>
        </p:spPr>
        <p:txBody>
          <a:bodyPr/>
          <a:lstStyle/>
          <a:p>
            <a:pPr eaLnBrk="1" hangingPunct="1">
              <a:buFontTx/>
              <a:buNone/>
              <a:defRPr/>
            </a:pPr>
            <a:endParaRPr lang="en-US" sz="2400" b="1" dirty="0" smtClean="0">
              <a:latin typeface="Calibri" pitchFamily="34" charset="0"/>
            </a:endParaRPr>
          </a:p>
          <a:p>
            <a:pPr eaLnBrk="1" hangingPunct="1">
              <a:buFontTx/>
              <a:buNone/>
              <a:defRPr/>
            </a:pPr>
            <a:r>
              <a:rPr lang="en-US" sz="2400" b="1" dirty="0" smtClean="0">
                <a:latin typeface="Calibri" pitchFamily="34" charset="0"/>
              </a:rPr>
              <a:t>  </a:t>
            </a:r>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24</a:t>
            </a:fld>
            <a:endParaRPr lang="en-US"/>
          </a:p>
        </p:txBody>
      </p:sp>
      <p:sp>
        <p:nvSpPr>
          <p:cNvPr id="6" name="TextBox 5"/>
          <p:cNvSpPr txBox="1"/>
          <p:nvPr/>
        </p:nvSpPr>
        <p:spPr>
          <a:xfrm>
            <a:off x="457200" y="381000"/>
            <a:ext cx="8153400" cy="2062103"/>
          </a:xfrm>
          <a:prstGeom prst="rect">
            <a:avLst/>
          </a:prstGeom>
          <a:solidFill>
            <a:srgbClr val="000000"/>
          </a:solidFill>
        </p:spPr>
        <p:txBody>
          <a:bodyPr wrap="square" rtlCol="0">
            <a:spAutoFit/>
          </a:bodyPr>
          <a:lstStyle/>
          <a:p>
            <a:pPr marL="0" indent="0" eaLnBrk="1" hangingPunct="1">
              <a:spcBef>
                <a:spcPts val="0"/>
              </a:spcBef>
              <a:buFontTx/>
              <a:buNone/>
              <a:defRPr/>
            </a:pPr>
            <a:r>
              <a:rPr lang="en-US" sz="2400" b="1" dirty="0" smtClean="0">
                <a:latin typeface="Calibri" pitchFamily="34" charset="0"/>
              </a:rPr>
              <a:t>F.  Ports of Entry	</a:t>
            </a:r>
          </a:p>
          <a:p>
            <a:pPr marL="0" indent="0" eaLnBrk="1" hangingPunct="1">
              <a:spcBef>
                <a:spcPts val="0"/>
              </a:spcBef>
              <a:buFontTx/>
              <a:buNone/>
              <a:defRPr/>
            </a:pPr>
            <a:r>
              <a:rPr lang="en-US" sz="2400" b="1" dirty="0" smtClean="0">
                <a:latin typeface="Calibri" pitchFamily="34" charset="0"/>
              </a:rPr>
              <a:t>  </a:t>
            </a:r>
            <a:r>
              <a:rPr lang="en-US" sz="2000" b="1" dirty="0" smtClean="0">
                <a:latin typeface="Calibri" pitchFamily="34" charset="0"/>
              </a:rPr>
              <a:t>1.  From Europe – Ellis Island, NY</a:t>
            </a:r>
          </a:p>
          <a:p>
            <a:pPr marL="0" indent="0" eaLnBrk="1" hangingPunct="1">
              <a:spcBef>
                <a:spcPts val="0"/>
              </a:spcBef>
              <a:buFontTx/>
              <a:buNone/>
              <a:defRPr/>
            </a:pPr>
            <a:r>
              <a:rPr lang="en-US" sz="2000" b="1" dirty="0" smtClean="0">
                <a:latin typeface="Calibri" pitchFamily="34" charset="0"/>
              </a:rPr>
              <a:t>         a. years of operation: 1892-1954</a:t>
            </a:r>
          </a:p>
          <a:p>
            <a:pPr marL="0" indent="0" eaLnBrk="1" hangingPunct="1">
              <a:spcBef>
                <a:spcPts val="0"/>
              </a:spcBef>
              <a:buFontTx/>
              <a:buNone/>
              <a:defRPr/>
            </a:pPr>
            <a:r>
              <a:rPr lang="en-US" sz="2000" b="1" dirty="0" smtClean="0">
                <a:latin typeface="Calibri" pitchFamily="34" charset="0"/>
              </a:rPr>
              <a:t>              </a:t>
            </a:r>
            <a:r>
              <a:rPr lang="en-US" sz="2000" b="1" dirty="0" err="1" smtClean="0">
                <a:latin typeface="Calibri" pitchFamily="34" charset="0"/>
              </a:rPr>
              <a:t>i</a:t>
            </a:r>
            <a:r>
              <a:rPr lang="en-US" sz="2000" b="1" dirty="0" smtClean="0">
                <a:latin typeface="Calibri" pitchFamily="34" charset="0"/>
              </a:rPr>
              <a:t>. 25 million immigrants processed</a:t>
            </a:r>
          </a:p>
          <a:p>
            <a:pPr marL="0" indent="0" eaLnBrk="1" hangingPunct="1">
              <a:spcBef>
                <a:spcPts val="0"/>
              </a:spcBef>
              <a:buFontTx/>
              <a:buNone/>
              <a:defRPr/>
            </a:pPr>
            <a:r>
              <a:rPr lang="en-US" sz="2000" b="1" dirty="0" smtClean="0">
                <a:latin typeface="Calibri" pitchFamily="34" charset="0"/>
              </a:rPr>
              <a:t>             ii. </a:t>
            </a:r>
            <a:r>
              <a:rPr lang="en-US" sz="2000" b="1" u="sng" dirty="0" smtClean="0">
                <a:latin typeface="Calibri" pitchFamily="34" charset="0"/>
              </a:rPr>
              <a:t>OVER THE YEARS, ONLY 2% WERE DENIED ENTRY INTO THE U.S.</a:t>
            </a:r>
          </a:p>
          <a:p>
            <a:pPr marL="457200" indent="-457200" eaLnBrk="1" hangingPunct="1">
              <a:spcBef>
                <a:spcPts val="0"/>
              </a:spcBef>
              <a:defRPr/>
            </a:pPr>
            <a:r>
              <a:rPr lang="en-US" sz="2000" b="1" dirty="0" smtClean="0">
                <a:latin typeface="Calibri" pitchFamily="34" charset="0"/>
              </a:rPr>
              <a:t>   </a:t>
            </a:r>
            <a:endParaRPr lang="en-US" dirty="0"/>
          </a:p>
        </p:txBody>
      </p:sp>
      <p:pic>
        <p:nvPicPr>
          <p:cNvPr id="17413" name="Picture 5" descr="http://www.latinamericanstudies.org/ellis-island/italian-women.jpg"/>
          <p:cNvPicPr>
            <a:picLocks noChangeAspect="1" noChangeArrowheads="1"/>
          </p:cNvPicPr>
          <p:nvPr/>
        </p:nvPicPr>
        <p:blipFill>
          <a:blip r:embed="rId2" cstate="print">
            <a:extLst/>
          </a:blip>
          <a:srcRect/>
          <a:stretch>
            <a:fillRect/>
          </a:stretch>
        </p:blipFill>
        <p:spPr bwMode="auto">
          <a:xfrm>
            <a:off x="3200400" y="2590800"/>
            <a:ext cx="5185756" cy="3679574"/>
          </a:xfrm>
          <a:prstGeom prst="rect">
            <a:avLst/>
          </a:prstGeom>
          <a:ln>
            <a:noFill/>
          </a:ln>
          <a:effectLst>
            <a:softEdge rad="112500"/>
          </a:effectLst>
          <a:extLst/>
        </p:spPr>
      </p:pic>
    </p:spTree>
    <p:extLst>
      <p:ext uri="{BB962C8B-B14F-4D97-AF65-F5344CB8AC3E}">
        <p14:creationId xmlns:p14="http://schemas.microsoft.com/office/powerpoint/2010/main" val="896459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2000"/>
                                        <p:tgtEl>
                                          <p:spTgt spid="17413"/>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20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4038600" y="5410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11268" name="Text Box 7"/>
          <p:cNvSpPr txBox="1">
            <a:spLocks noChangeArrowheads="1"/>
          </p:cNvSpPr>
          <p:nvPr/>
        </p:nvSpPr>
        <p:spPr bwMode="auto">
          <a:xfrm>
            <a:off x="5494338" y="106363"/>
            <a:ext cx="2093912" cy="579437"/>
          </a:xfrm>
          <a:prstGeom prst="rect">
            <a:avLst/>
          </a:prstGeom>
          <a:solidFill>
            <a:srgbClr val="FF0000"/>
          </a:solidFill>
          <a:ln>
            <a:noFill/>
          </a:ln>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3200" dirty="0"/>
              <a:t>Ellis Island</a:t>
            </a:r>
          </a:p>
        </p:txBody>
      </p:sp>
      <p:pic>
        <p:nvPicPr>
          <p:cNvPr id="11270" name="Picture 6" descr="http://www.latinamericanstudies.org/ellis-island/ellis-island-north.jpg"/>
          <p:cNvPicPr>
            <a:picLocks noChangeAspect="1" noChangeArrowheads="1"/>
          </p:cNvPicPr>
          <p:nvPr/>
        </p:nvPicPr>
        <p:blipFill>
          <a:blip r:embed="rId2" cstate="print"/>
          <a:srcRect/>
          <a:stretch>
            <a:fillRect/>
          </a:stretch>
        </p:blipFill>
        <p:spPr bwMode="auto">
          <a:xfrm>
            <a:off x="304800" y="274320"/>
            <a:ext cx="4386901" cy="3324665"/>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pPr>
              <a:defRPr/>
            </a:pPr>
            <a:fld id="{6CE8625E-972D-423C-8561-F2B02E98EDF9}" type="slidenum">
              <a:rPr lang="en-US" smtClean="0"/>
              <a:pPr>
                <a:defRPr/>
              </a:pPr>
              <a:t>25</a:t>
            </a:fld>
            <a:endParaRPr lang="en-US"/>
          </a:p>
        </p:txBody>
      </p:sp>
      <p:sp>
        <p:nvSpPr>
          <p:cNvPr id="18438" name="TextBox 1"/>
          <p:cNvSpPr txBox="1">
            <a:spLocks noChangeArrowheads="1"/>
          </p:cNvSpPr>
          <p:nvPr/>
        </p:nvSpPr>
        <p:spPr bwMode="auto">
          <a:xfrm>
            <a:off x="5111748" y="639763"/>
            <a:ext cx="3575051" cy="831850"/>
          </a:xfrm>
          <a:prstGeom prst="rect">
            <a:avLst/>
          </a:prstGeom>
          <a:solidFill>
            <a:schemeClr val="bg1">
              <a:lumMod val="50000"/>
            </a:scheme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dirty="0"/>
              <a:t>Opened in </a:t>
            </a:r>
            <a:r>
              <a:rPr lang="en-US" sz="1600" b="1" dirty="0" smtClean="0"/>
              <a:t>1892 </a:t>
            </a:r>
            <a:r>
              <a:rPr lang="en-US" sz="1600" b="1" dirty="0"/>
              <a:t>to process the growing numbers of </a:t>
            </a:r>
            <a:r>
              <a:rPr lang="en-US" sz="1600" b="1" dirty="0" smtClean="0"/>
              <a:t>immigrants to </a:t>
            </a:r>
            <a:r>
              <a:rPr lang="en-US" sz="1600" b="1" dirty="0"/>
              <a:t>America</a:t>
            </a:r>
          </a:p>
        </p:txBody>
      </p:sp>
      <p:pic>
        <p:nvPicPr>
          <p:cNvPr id="18439" name="Picture 7" descr="http://cruiselinehistory.com/wp-content/uploads/2011/04/ellis-island-l.gif"/>
          <p:cNvPicPr>
            <a:picLocks noChangeAspect="1" noChangeArrowheads="1"/>
          </p:cNvPicPr>
          <p:nvPr/>
        </p:nvPicPr>
        <p:blipFill>
          <a:blip r:embed="rId3" cstate="print">
            <a:extLst>
              <a:ext uri="{28A0092B-C50C-407E-A947-70E740481C1C}">
                <a14:useLocalDpi xmlns:a14="http://schemas.microsoft.com/office/drawing/2010/main" val="0"/>
              </a:ext>
            </a:extLst>
          </a:blip>
          <a:srcRect l="4111" t="5695" r="5797" b="6403"/>
          <a:stretch>
            <a:fillRect/>
          </a:stretch>
        </p:blipFill>
        <p:spPr bwMode="auto">
          <a:xfrm>
            <a:off x="5111750" y="1471613"/>
            <a:ext cx="374173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http://www.latinamericanstudies.org/immigration/immigrants-elli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025" y="4114800"/>
            <a:ext cx="332105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descr="http://www.latinamericanstudies.org/ellis-island/arrivals-3.jpg"/>
          <p:cNvPicPr>
            <a:picLocks noChangeAspect="1" noChangeArrowheads="1"/>
          </p:cNvPicPr>
          <p:nvPr/>
        </p:nvPicPr>
        <p:blipFill>
          <a:blip r:embed="rId6" cstate="print">
            <a:extLst>
              <a:ext uri="{28A0092B-C50C-407E-A947-70E740481C1C}">
                <a14:useLocalDpi xmlns:a14="http://schemas.microsoft.com/office/drawing/2010/main" val="0"/>
              </a:ext>
            </a:extLst>
          </a:blip>
          <a:srcRect t="27486"/>
          <a:stretch>
            <a:fillRect/>
          </a:stretch>
        </p:blipFill>
        <p:spPr bwMode="auto">
          <a:xfrm>
            <a:off x="273050" y="3598863"/>
            <a:ext cx="4386263"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1750"/>
                                        <p:tgtEl>
                                          <p:spTgt spid="11270"/>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fade">
                                      <p:cBhvr>
                                        <p:cTn id="11" dur="1500"/>
                                        <p:tgtEl>
                                          <p:spTgt spid="11268"/>
                                        </p:tgtEl>
                                      </p:cBhvr>
                                    </p:animEffect>
                                  </p:childTnLst>
                                </p:cTn>
                              </p:par>
                            </p:childTnLst>
                          </p:cTn>
                        </p:par>
                        <p:par>
                          <p:cTn id="12" fill="hold">
                            <p:stCondLst>
                              <p:cond delay="3250"/>
                            </p:stCondLst>
                            <p:childTnLst>
                              <p:par>
                                <p:cTn id="13" presetID="10" presetClass="entr" presetSubtype="0" fill="hold" grpId="0" nodeType="afterEffect">
                                  <p:stCondLst>
                                    <p:cond delay="0"/>
                                  </p:stCondLst>
                                  <p:childTnLst>
                                    <p:set>
                                      <p:cBhvr>
                                        <p:cTn id="14" dur="1" fill="hold">
                                          <p:stCondLst>
                                            <p:cond delay="0"/>
                                          </p:stCondLst>
                                        </p:cTn>
                                        <p:tgtEl>
                                          <p:spTgt spid="18438"/>
                                        </p:tgtEl>
                                        <p:attrNameLst>
                                          <p:attrName>style.visibility</p:attrName>
                                        </p:attrNameLst>
                                      </p:cBhvr>
                                      <p:to>
                                        <p:strVal val="visible"/>
                                      </p:to>
                                    </p:set>
                                    <p:animEffect transition="in" filter="fade">
                                      <p:cBhvr>
                                        <p:cTn id="15" dur="2000"/>
                                        <p:tgtEl>
                                          <p:spTgt spid="18438"/>
                                        </p:tgtEl>
                                      </p:cBhvr>
                                    </p:animEffect>
                                  </p:childTnLst>
                                </p:cTn>
                              </p:par>
                            </p:childTnLst>
                          </p:cTn>
                        </p:par>
                        <p:par>
                          <p:cTn id="16" fill="hold">
                            <p:stCondLst>
                              <p:cond delay="5250"/>
                            </p:stCondLst>
                            <p:childTnLst>
                              <p:par>
                                <p:cTn id="17" presetID="10" presetClass="entr" presetSubtype="0" fill="hold" nodeType="afterEffect">
                                  <p:stCondLst>
                                    <p:cond delay="750"/>
                                  </p:stCondLst>
                                  <p:childTnLst>
                                    <p:set>
                                      <p:cBhvr>
                                        <p:cTn id="18" dur="1" fill="hold">
                                          <p:stCondLst>
                                            <p:cond delay="0"/>
                                          </p:stCondLst>
                                        </p:cTn>
                                        <p:tgtEl>
                                          <p:spTgt spid="18439"/>
                                        </p:tgtEl>
                                        <p:attrNameLst>
                                          <p:attrName>style.visibility</p:attrName>
                                        </p:attrNameLst>
                                      </p:cBhvr>
                                      <p:to>
                                        <p:strVal val="visible"/>
                                      </p:to>
                                    </p:set>
                                    <p:animEffect transition="in" filter="fade">
                                      <p:cBhvr>
                                        <p:cTn id="19" dur="2000"/>
                                        <p:tgtEl>
                                          <p:spTgt spid="18439"/>
                                        </p:tgtEl>
                                      </p:cBhvr>
                                    </p:animEffect>
                                  </p:childTnLst>
                                </p:cTn>
                              </p:par>
                            </p:childTnLst>
                          </p:cTn>
                        </p:par>
                        <p:par>
                          <p:cTn id="20" fill="hold">
                            <p:stCondLst>
                              <p:cond delay="8000"/>
                            </p:stCondLst>
                            <p:childTnLst>
                              <p:par>
                                <p:cTn id="21" presetID="10" presetClass="entr" presetSubtype="0" fill="hold" nodeType="afterEffect">
                                  <p:stCondLst>
                                    <p:cond delay="750"/>
                                  </p:stCondLst>
                                  <p:childTnLst>
                                    <p:set>
                                      <p:cBhvr>
                                        <p:cTn id="22" dur="1" fill="hold">
                                          <p:stCondLst>
                                            <p:cond delay="0"/>
                                          </p:stCondLst>
                                        </p:cTn>
                                        <p:tgtEl>
                                          <p:spTgt spid="18441"/>
                                        </p:tgtEl>
                                        <p:attrNameLst>
                                          <p:attrName>style.visibility</p:attrName>
                                        </p:attrNameLst>
                                      </p:cBhvr>
                                      <p:to>
                                        <p:strVal val="visible"/>
                                      </p:to>
                                    </p:set>
                                    <p:animEffect transition="in" filter="fade">
                                      <p:cBhvr>
                                        <p:cTn id="23" dur="1750"/>
                                        <p:tgtEl>
                                          <p:spTgt spid="18441"/>
                                        </p:tgtEl>
                                      </p:cBhvr>
                                    </p:animEffect>
                                  </p:childTnLst>
                                </p:cTn>
                              </p:par>
                            </p:childTnLst>
                          </p:cTn>
                        </p:par>
                        <p:par>
                          <p:cTn id="24" fill="hold">
                            <p:stCondLst>
                              <p:cond delay="10500"/>
                            </p:stCondLst>
                            <p:childTnLst>
                              <p:par>
                                <p:cTn id="25" presetID="10" presetClass="entr" presetSubtype="0" fill="hold" nodeType="afterEffect">
                                  <p:stCondLst>
                                    <p:cond delay="750"/>
                                  </p:stCondLst>
                                  <p:childTnLst>
                                    <p:set>
                                      <p:cBhvr>
                                        <p:cTn id="26" dur="1" fill="hold">
                                          <p:stCondLst>
                                            <p:cond delay="0"/>
                                          </p:stCondLst>
                                        </p:cTn>
                                        <p:tgtEl>
                                          <p:spTgt spid="18440"/>
                                        </p:tgtEl>
                                        <p:attrNameLst>
                                          <p:attrName>style.visibility</p:attrName>
                                        </p:attrNameLst>
                                      </p:cBhvr>
                                      <p:to>
                                        <p:strVal val="visible"/>
                                      </p:to>
                                    </p:set>
                                    <p:animEffect transition="in" filter="fade">
                                      <p:cBhvr>
                                        <p:cTn id="27" dur="175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843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ounded Rectangle 2"/>
          <p:cNvSpPr/>
          <p:nvPr/>
        </p:nvSpPr>
        <p:spPr bwMode="auto">
          <a:xfrm>
            <a:off x="292100" y="3840163"/>
            <a:ext cx="4114800" cy="1143000"/>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Tahoma" charset="0"/>
            </a:endParaRPr>
          </a:p>
        </p:txBody>
      </p:sp>
      <p:sp>
        <p:nvSpPr>
          <p:cNvPr id="9" name="Rounded Rectangle 8"/>
          <p:cNvSpPr/>
          <p:nvPr/>
        </p:nvSpPr>
        <p:spPr bwMode="auto">
          <a:xfrm>
            <a:off x="4867275" y="228600"/>
            <a:ext cx="4114800" cy="861219"/>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Tahoma" charset="0"/>
            </a:endParaRPr>
          </a:p>
        </p:txBody>
      </p:sp>
      <p:pic>
        <p:nvPicPr>
          <p:cNvPr id="12290" name="Picture 4" descr="Ellis Island Grand Hall 1907-1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96863" y="152400"/>
            <a:ext cx="4435475" cy="3352800"/>
          </a:xfrm>
          <a:noFill/>
          <a:extLst>
            <a:ext uri="{909E8E84-426E-40DD-AFC4-6F175D3DCCD1}">
              <a14:hiddenFill xmlns:a14="http://schemas.microsoft.com/office/drawing/2010/main">
                <a:solidFill>
                  <a:srgbClr val="FFFFFF"/>
                </a:solidFill>
              </a14:hiddenFill>
            </a:ext>
          </a:extLst>
        </p:spPr>
      </p:pic>
      <p:sp>
        <p:nvSpPr>
          <p:cNvPr id="12291" name="Text Box 6"/>
          <p:cNvSpPr txBox="1">
            <a:spLocks noChangeArrowheads="1"/>
          </p:cNvSpPr>
          <p:nvPr/>
        </p:nvSpPr>
        <p:spPr bwMode="auto">
          <a:xfrm>
            <a:off x="4876800" y="369490"/>
            <a:ext cx="4105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3200" dirty="0"/>
              <a:t>Ellis Island Grand Hall</a:t>
            </a:r>
          </a:p>
        </p:txBody>
      </p:sp>
      <p:sp>
        <p:nvSpPr>
          <p:cNvPr id="4" name="Slide Number Placeholder 3"/>
          <p:cNvSpPr>
            <a:spLocks noGrp="1"/>
          </p:cNvSpPr>
          <p:nvPr>
            <p:ph type="sldNum" sz="quarter" idx="12"/>
          </p:nvPr>
        </p:nvSpPr>
        <p:spPr/>
        <p:txBody>
          <a:bodyPr/>
          <a:lstStyle/>
          <a:p>
            <a:pPr>
              <a:defRPr/>
            </a:pPr>
            <a:fld id="{4EB69B49-81B4-4C98-A6A4-0F33AC3CA0B6}" type="slidenum">
              <a:rPr lang="en-US" smtClean="0"/>
              <a:pPr>
                <a:defRPr/>
              </a:pPr>
              <a:t>26</a:t>
            </a:fld>
            <a:endParaRPr lang="en-US"/>
          </a:p>
        </p:txBody>
      </p:sp>
      <p:sp>
        <p:nvSpPr>
          <p:cNvPr id="19463" name="TextBox 1"/>
          <p:cNvSpPr txBox="1">
            <a:spLocks noChangeArrowheads="1"/>
          </p:cNvSpPr>
          <p:nvPr/>
        </p:nvSpPr>
        <p:spPr bwMode="auto">
          <a:xfrm>
            <a:off x="304800" y="3886200"/>
            <a:ext cx="419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b="1" dirty="0"/>
              <a:t>Waiting to register and hopefully receive the “ticket” to pass through </a:t>
            </a:r>
            <a:r>
              <a:rPr lang="en-US" b="1" dirty="0">
                <a:solidFill>
                  <a:srgbClr val="FFC000"/>
                </a:solidFill>
              </a:rPr>
              <a:t>“The Golden Door”</a:t>
            </a:r>
            <a:r>
              <a:rPr lang="en-US" b="1" dirty="0"/>
              <a:t>.</a:t>
            </a:r>
          </a:p>
        </p:txBody>
      </p:sp>
      <p:pic>
        <p:nvPicPr>
          <p:cNvPr id="19464" name="Picture 8" descr="http://www.nps.gov/elis/images/200609271001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138" y="1589088"/>
            <a:ext cx="42513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2500"/>
                                        <p:tgtEl>
                                          <p:spTgt spid="1229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464"/>
                                        </p:tgtEl>
                                        <p:attrNameLst>
                                          <p:attrName>style.visibility</p:attrName>
                                        </p:attrNameLst>
                                      </p:cBhvr>
                                      <p:to>
                                        <p:strVal val="visible"/>
                                      </p:to>
                                    </p:set>
                                    <p:animEffect transition="in" filter="fade">
                                      <p:cBhvr>
                                        <p:cTn id="19" dur="2500"/>
                                        <p:tgtEl>
                                          <p:spTgt spid="194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463"/>
                                        </p:tgtEl>
                                        <p:attrNameLst>
                                          <p:attrName>style.visibility</p:attrName>
                                        </p:attrNameLst>
                                      </p:cBhvr>
                                      <p:to>
                                        <p:strVal val="visible"/>
                                      </p:to>
                                    </p:set>
                                    <p:animEffect transition="in" filter="fade">
                                      <p:cBhvr>
                                        <p:cTn id="22" dur="2750"/>
                                        <p:tgtEl>
                                          <p:spTgt spid="194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2291" grpId="0" autoUpdateAnimBg="0"/>
      <p:bldP spid="1946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04800" y="209550"/>
            <a:ext cx="8686800" cy="2057400"/>
          </a:xfrm>
        </p:spPr>
        <p:txBody>
          <a:bodyPr/>
          <a:lstStyle/>
          <a:p>
            <a:pPr eaLnBrk="1" hangingPunct="1">
              <a:buFontTx/>
              <a:buNone/>
              <a:defRPr/>
            </a:pPr>
            <a:endParaRPr lang="en-US" sz="2400" b="1" dirty="0" smtClean="0">
              <a:latin typeface="Calibri" pitchFamily="34" charset="0"/>
            </a:endParaRPr>
          </a:p>
          <a:p>
            <a:pPr eaLnBrk="1" hangingPunct="1">
              <a:buFontTx/>
              <a:buNone/>
              <a:defRPr/>
            </a:pPr>
            <a:r>
              <a:rPr lang="en-US" sz="2400" b="1" dirty="0" smtClean="0">
                <a:latin typeface="Calibri" pitchFamily="34" charset="0"/>
              </a:rPr>
              <a:t>  </a:t>
            </a:r>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27</a:t>
            </a:fld>
            <a:endParaRPr lang="en-US"/>
          </a:p>
        </p:txBody>
      </p:sp>
      <p:sp>
        <p:nvSpPr>
          <p:cNvPr id="6" name="TextBox 5"/>
          <p:cNvSpPr txBox="1"/>
          <p:nvPr/>
        </p:nvSpPr>
        <p:spPr>
          <a:xfrm>
            <a:off x="457200" y="381000"/>
            <a:ext cx="8153400" cy="1015663"/>
          </a:xfrm>
          <a:prstGeom prst="rect">
            <a:avLst/>
          </a:prstGeom>
          <a:solidFill>
            <a:srgbClr val="000000"/>
          </a:solidFill>
        </p:spPr>
        <p:txBody>
          <a:bodyPr wrap="square" rtlCol="0">
            <a:spAutoFit/>
          </a:bodyPr>
          <a:lstStyle/>
          <a:p>
            <a:pPr marL="0" indent="0" eaLnBrk="1" hangingPunct="1">
              <a:spcBef>
                <a:spcPts val="0"/>
              </a:spcBef>
              <a:buFontTx/>
              <a:buNone/>
              <a:defRPr/>
            </a:pPr>
            <a:r>
              <a:rPr lang="en-US" sz="2000" b="1" dirty="0" smtClean="0">
                <a:latin typeface="Calibri" pitchFamily="34" charset="0"/>
              </a:rPr>
              <a:t>2. From Asia – Angel Island, CA (S.F. Bay)</a:t>
            </a:r>
          </a:p>
          <a:p>
            <a:pPr marL="457200" indent="-457200" eaLnBrk="1" hangingPunct="1">
              <a:spcBef>
                <a:spcPts val="0"/>
              </a:spcBef>
              <a:defRPr/>
            </a:pPr>
            <a:r>
              <a:rPr lang="en-US" sz="2000" b="1" dirty="0" smtClean="0">
                <a:latin typeface="Calibri" pitchFamily="34" charset="0"/>
              </a:rPr>
              <a:t>         a. years of operation: 1910-1940</a:t>
            </a:r>
          </a:p>
          <a:p>
            <a:pPr marL="457200" indent="-457200" eaLnBrk="1" hangingPunct="1">
              <a:spcBef>
                <a:spcPts val="0"/>
              </a:spcBef>
              <a:defRPr/>
            </a:pPr>
            <a:r>
              <a:rPr lang="en-US" sz="2000" b="1" dirty="0" smtClean="0">
                <a:latin typeface="Calibri" pitchFamily="34" charset="0"/>
              </a:rPr>
              <a:t>              </a:t>
            </a:r>
            <a:r>
              <a:rPr lang="en-US" sz="2000" b="1" dirty="0" err="1" smtClean="0">
                <a:latin typeface="Calibri" pitchFamily="34" charset="0"/>
              </a:rPr>
              <a:t>i</a:t>
            </a:r>
            <a:r>
              <a:rPr lang="en-US" sz="2000" b="1" dirty="0" smtClean="0">
                <a:latin typeface="Calibri" pitchFamily="34" charset="0"/>
              </a:rPr>
              <a:t>. 165,000 immigrants processed</a:t>
            </a:r>
            <a:endParaRPr lang="en-US" dirty="0"/>
          </a:p>
        </p:txBody>
      </p:sp>
      <p:pic>
        <p:nvPicPr>
          <p:cNvPr id="7" name="Picture 4" descr="Angel Isl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528" y="1676400"/>
            <a:ext cx="6019800" cy="4246563"/>
          </a:xfrm>
          <a:prstGeom prst="rect">
            <a:avLst/>
          </a:prstGeom>
          <a:noFill/>
          <a:ln>
            <a:solidFill>
              <a:srgbClr val="FF0000"/>
            </a:solidFill>
          </a:ln>
          <a:effectLst/>
          <a:extLst>
            <a:ext uri="{909E8E84-426E-40DD-AFC4-6F175D3DCCD1}">
              <a14:hiddenFill xmlns:a14="http://schemas.microsoft.com/office/drawing/2010/main">
                <a:solidFill>
                  <a:srgbClr val="FFFFFF"/>
                </a:solidFill>
              </a14:hiddenFill>
            </a:ext>
          </a:extLst>
        </p:spPr>
      </p:pic>
      <p:pic>
        <p:nvPicPr>
          <p:cNvPr id="9" name="Picture 6" descr="http://foundsf.org/images/7/7c/Outofsf$angel-island-detainee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8" y="1641894"/>
            <a:ext cx="2428875" cy="30575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02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250"/>
                                        <p:tgtEl>
                                          <p:spTgt spid="7"/>
                                        </p:tgtEl>
                                      </p:cBhvr>
                                    </p:animEffect>
                                  </p:childTnLst>
                                </p:cTn>
                              </p:par>
                            </p:childTnLst>
                          </p:cTn>
                        </p:par>
                        <p:par>
                          <p:cTn id="21" fill="hold">
                            <p:stCondLst>
                              <p:cond delay="2250"/>
                            </p:stCondLst>
                            <p:childTnLst>
                              <p:par>
                                <p:cTn id="22" presetID="10" presetClass="entr" presetSubtype="0" fill="hold" nodeType="afterEffect">
                                  <p:stCondLst>
                                    <p:cond delay="7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4114800" y="3924300"/>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3200" dirty="0"/>
              <a:t>Angel </a:t>
            </a:r>
            <a:r>
              <a:rPr lang="en-US" sz="3200" dirty="0" smtClean="0"/>
              <a:t>Island Immigrants</a:t>
            </a:r>
            <a:endParaRPr lang="en-US" sz="3200" dirty="0"/>
          </a:p>
        </p:txBody>
      </p:sp>
      <p:pic>
        <p:nvPicPr>
          <p:cNvPr id="47106" name="Picture 2" descr="http://www.english.illinois.edu/maps/poets/a_f/angel/gallery/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0" y="3174653"/>
            <a:ext cx="333216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F55A65A-56E0-41DE-B470-629EA741AA19}" type="slidenum">
              <a:rPr lang="en-US" smtClean="0"/>
              <a:pPr>
                <a:defRPr/>
              </a:pPr>
              <a:t>28</a:t>
            </a:fld>
            <a:endParaRPr lang="en-US"/>
          </a:p>
        </p:txBody>
      </p:sp>
      <p:pic>
        <p:nvPicPr>
          <p:cNvPr id="25605" name="Picture 6" descr="http://davidderrick.files.wordpress.com/2009/02/angel_island.jpg"/>
          <p:cNvPicPr>
            <a:picLocks noChangeAspect="1" noChangeArrowheads="1"/>
          </p:cNvPicPr>
          <p:nvPr/>
        </p:nvPicPr>
        <p:blipFill>
          <a:blip r:embed="rId3" cstate="print">
            <a:extLst>
              <a:ext uri="{28A0092B-C50C-407E-A947-70E740481C1C}">
                <a14:useLocalDpi xmlns:a14="http://schemas.microsoft.com/office/drawing/2010/main" val="0"/>
              </a:ext>
            </a:extLst>
          </a:blip>
          <a:srcRect r="2036" b="3030"/>
          <a:stretch>
            <a:fillRect/>
          </a:stretch>
        </p:blipFill>
        <p:spPr bwMode="auto">
          <a:xfrm>
            <a:off x="381000" y="381000"/>
            <a:ext cx="320833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http://blogs.archives.gov/prologue/wp-content/uploads/angel-island1.gif"/>
          <p:cNvPicPr>
            <a:picLocks noChangeAspect="1" noChangeArrowheads="1"/>
          </p:cNvPicPr>
          <p:nvPr/>
        </p:nvPicPr>
        <p:blipFill>
          <a:blip r:embed="rId4" cstate="print">
            <a:extLst>
              <a:ext uri="{28A0092B-C50C-407E-A947-70E740481C1C}">
                <a14:useLocalDpi xmlns:a14="http://schemas.microsoft.com/office/drawing/2010/main" val="0"/>
              </a:ext>
            </a:extLst>
          </a:blip>
          <a:srcRect l="17210" t="13379" r="5251" b="12927"/>
          <a:stretch>
            <a:fillRect/>
          </a:stretch>
        </p:blipFill>
        <p:spPr bwMode="auto">
          <a:xfrm>
            <a:off x="4114800" y="130175"/>
            <a:ext cx="478472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250"/>
                                        <p:tgtEl>
                                          <p:spTgt spid="47106"/>
                                        </p:tgtEl>
                                      </p:cBhvr>
                                    </p:animEffect>
                                  </p:childTnLst>
                                </p:cTn>
                              </p:par>
                            </p:childTnLst>
                          </p:cTn>
                        </p:par>
                        <p:par>
                          <p:cTn id="8" fill="hold" nodeType="withGroup">
                            <p:stCondLst>
                              <p:cond delay="2250"/>
                            </p:stCondLst>
                            <p:childTnLst>
                              <p:par>
                                <p:cTn id="9" presetID="10" presetClass="entr" presetSubtype="0" fill="hold" grpId="0" nodeType="afterEffect">
                                  <p:stCondLst>
                                    <p:cond delay="250"/>
                                  </p:stCondLst>
                                  <p:childTnLst>
                                    <p:set>
                                      <p:cBhvr>
                                        <p:cTn id="10" dur="1" fill="hold">
                                          <p:stCondLst>
                                            <p:cond delay="0"/>
                                          </p:stCondLst>
                                        </p:cTn>
                                        <p:tgtEl>
                                          <p:spTgt spid="13315"/>
                                        </p:tgtEl>
                                        <p:attrNameLst>
                                          <p:attrName>style.visibility</p:attrName>
                                        </p:attrNameLst>
                                      </p:cBhvr>
                                      <p:to>
                                        <p:strVal val="visible"/>
                                      </p:to>
                                    </p:set>
                                    <p:animEffect transition="in" filter="fade">
                                      <p:cBhvr>
                                        <p:cTn id="11" dur="2250"/>
                                        <p:tgtEl>
                                          <p:spTgt spid="13315"/>
                                        </p:tgtEl>
                                      </p:cBhvr>
                                    </p:animEffect>
                                  </p:childTnLst>
                                </p:cTn>
                              </p:par>
                            </p:childTnLst>
                          </p:cTn>
                        </p:par>
                        <p:par>
                          <p:cTn id="12" fill="hold">
                            <p:stCondLst>
                              <p:cond delay="4750"/>
                            </p:stCondLst>
                            <p:childTnLst>
                              <p:par>
                                <p:cTn id="13" presetID="10" presetClass="entr" presetSubtype="0" fill="hold" nodeType="after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fade">
                                      <p:cBhvr>
                                        <p:cTn id="15" dur="2250"/>
                                        <p:tgtEl>
                                          <p:spTgt spid="25605"/>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25606"/>
                                        </p:tgtEl>
                                        <p:attrNameLst>
                                          <p:attrName>style.visibility</p:attrName>
                                        </p:attrNameLst>
                                      </p:cBhvr>
                                      <p:to>
                                        <p:strVal val="visible"/>
                                      </p:to>
                                    </p:set>
                                    <p:animEffect transition="in" filter="fade">
                                      <p:cBhvr>
                                        <p:cTn id="19" dur="2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04800" y="209550"/>
            <a:ext cx="8686800" cy="2057400"/>
          </a:xfrm>
        </p:spPr>
        <p:txBody>
          <a:bodyPr/>
          <a:lstStyle/>
          <a:p>
            <a:pPr eaLnBrk="1" hangingPunct="1">
              <a:buFontTx/>
              <a:buNone/>
              <a:defRPr/>
            </a:pPr>
            <a:endParaRPr lang="en-US" sz="2400" b="1" dirty="0" smtClean="0">
              <a:latin typeface="Calibri" pitchFamily="34" charset="0"/>
            </a:endParaRPr>
          </a:p>
          <a:p>
            <a:pPr eaLnBrk="1" hangingPunct="1">
              <a:buFontTx/>
              <a:buNone/>
              <a:defRPr/>
            </a:pPr>
            <a:r>
              <a:rPr lang="en-US" sz="2400" b="1" dirty="0" smtClean="0">
                <a:latin typeface="Calibri" pitchFamily="34" charset="0"/>
              </a:rPr>
              <a:t>  </a:t>
            </a:r>
          </a:p>
        </p:txBody>
      </p:sp>
      <p:sp>
        <p:nvSpPr>
          <p:cNvPr id="3" name="Slide Number Placeholder 2"/>
          <p:cNvSpPr>
            <a:spLocks noGrp="1"/>
          </p:cNvSpPr>
          <p:nvPr>
            <p:ph type="sldNum" sz="quarter" idx="12"/>
          </p:nvPr>
        </p:nvSpPr>
        <p:spPr/>
        <p:txBody>
          <a:bodyPr/>
          <a:lstStyle/>
          <a:p>
            <a:pPr>
              <a:defRPr/>
            </a:pPr>
            <a:fld id="{DF7D5B53-8447-4531-BEAB-FEA55C7A12E4}" type="slidenum">
              <a:rPr lang="en-US" smtClean="0"/>
              <a:pPr>
                <a:defRPr/>
              </a:pPr>
              <a:t>29</a:t>
            </a:fld>
            <a:endParaRPr lang="en-US"/>
          </a:p>
        </p:txBody>
      </p:sp>
      <p:sp>
        <p:nvSpPr>
          <p:cNvPr id="6" name="TextBox 5"/>
          <p:cNvSpPr txBox="1"/>
          <p:nvPr/>
        </p:nvSpPr>
        <p:spPr>
          <a:xfrm>
            <a:off x="266700" y="228600"/>
            <a:ext cx="8153400" cy="1015663"/>
          </a:xfrm>
          <a:prstGeom prst="rect">
            <a:avLst/>
          </a:prstGeom>
          <a:solidFill>
            <a:srgbClr val="000000"/>
          </a:solidFill>
        </p:spPr>
        <p:txBody>
          <a:bodyPr wrap="square" rtlCol="0">
            <a:spAutoFit/>
          </a:bodyPr>
          <a:lstStyle/>
          <a:p>
            <a:pPr marL="0" indent="0" eaLnBrk="1" hangingPunct="1">
              <a:spcBef>
                <a:spcPts val="0"/>
              </a:spcBef>
              <a:buFontTx/>
              <a:buNone/>
              <a:defRPr/>
            </a:pPr>
            <a:r>
              <a:rPr lang="en-US" sz="2000" b="1" dirty="0" smtClean="0">
                <a:latin typeface="Calibri" pitchFamily="34" charset="0"/>
              </a:rPr>
              <a:t>3. Processing Immigrants</a:t>
            </a:r>
          </a:p>
          <a:p>
            <a:pPr marL="457200" indent="-457200" eaLnBrk="1" hangingPunct="1">
              <a:spcBef>
                <a:spcPts val="0"/>
              </a:spcBef>
              <a:defRPr/>
            </a:pPr>
            <a:r>
              <a:rPr lang="en-US" sz="2000" b="1" dirty="0" smtClean="0">
                <a:latin typeface="Calibri" pitchFamily="34" charset="0"/>
              </a:rPr>
              <a:t>      a. interviews (background history– plans for future)</a:t>
            </a:r>
          </a:p>
          <a:p>
            <a:pPr marL="457200" indent="-457200" eaLnBrk="1" hangingPunct="1">
              <a:spcBef>
                <a:spcPts val="0"/>
              </a:spcBef>
              <a:defRPr/>
            </a:pPr>
            <a:r>
              <a:rPr lang="en-US" sz="2000" b="1" dirty="0">
                <a:latin typeface="Calibri" pitchFamily="34" charset="0"/>
              </a:rPr>
              <a:t> </a:t>
            </a:r>
            <a:r>
              <a:rPr lang="en-US" sz="2000" b="1" dirty="0" smtClean="0">
                <a:latin typeface="Calibri" pitchFamily="34" charset="0"/>
              </a:rPr>
              <a:t>      b. health exams  (ex. “trachoma” – infectious eye disease)   </a:t>
            </a:r>
            <a:endParaRPr lang="en-US" dirty="0"/>
          </a:p>
        </p:txBody>
      </p:sp>
      <p:pic>
        <p:nvPicPr>
          <p:cNvPr id="5" name="Picture 6" descr="http://farm4.static.flickr.com/3577/3839459129_64428933e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268" y="1244263"/>
            <a:ext cx="3390900" cy="225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museumoffamilyhistory.com/buttonhook-coll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3828936"/>
            <a:ext cx="38576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172528" y="1567922"/>
            <a:ext cx="3962400" cy="4741862"/>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Tahoma" charset="0"/>
            </a:endParaRPr>
          </a:p>
        </p:txBody>
      </p:sp>
      <p:sp>
        <p:nvSpPr>
          <p:cNvPr id="9" name="TextBox 1"/>
          <p:cNvSpPr txBox="1">
            <a:spLocks noChangeArrowheads="1"/>
          </p:cNvSpPr>
          <p:nvPr/>
        </p:nvSpPr>
        <p:spPr bwMode="auto">
          <a:xfrm>
            <a:off x="324928" y="1891771"/>
            <a:ext cx="36576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dirty="0">
                <a:solidFill>
                  <a:srgbClr val="FFFF00"/>
                </a:solidFill>
                <a:latin typeface="Calibri" pitchFamily="34" charset="0"/>
                <a:cs typeface="Calibri" pitchFamily="34" charset="0"/>
              </a:rPr>
              <a:t>“BUTTON HOOK INSPECTION”  </a:t>
            </a:r>
            <a:r>
              <a:rPr lang="en-US" sz="2000" b="1" dirty="0">
                <a:latin typeface="Calibri" pitchFamily="34" charset="0"/>
                <a:cs typeface="Calibri" pitchFamily="34" charset="0"/>
              </a:rPr>
              <a:t>Immigrants were inspected for a variety of health problems. One such problem was </a:t>
            </a:r>
            <a:r>
              <a:rPr lang="en-US" sz="2000" b="1" dirty="0">
                <a:solidFill>
                  <a:srgbClr val="FF0000"/>
                </a:solidFill>
                <a:latin typeface="Calibri" pitchFamily="34" charset="0"/>
                <a:cs typeface="Calibri" pitchFamily="34" charset="0"/>
              </a:rPr>
              <a:t>trachoma</a:t>
            </a:r>
            <a:r>
              <a:rPr lang="en-US" sz="2000" b="1" dirty="0">
                <a:latin typeface="Calibri" pitchFamily="34" charset="0"/>
                <a:cs typeface="Calibri" pitchFamily="34" charset="0"/>
              </a:rPr>
              <a:t>, a very infectious  disease that could cause blindness.  A button -hook like instrument was used to pull up the eyelid for the inspection.  Immigrants with diseases were kept on the island while being treated, but if they did not improve, they were not allowed into the country.  </a:t>
            </a:r>
          </a:p>
        </p:txBody>
      </p:sp>
    </p:spTree>
    <p:extLst>
      <p:ext uri="{BB962C8B-B14F-4D97-AF65-F5344CB8AC3E}">
        <p14:creationId xmlns:p14="http://schemas.microsoft.com/office/powerpoint/2010/main" val="1575501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191000" y="457200"/>
            <a:ext cx="4800600" cy="5135563"/>
          </a:xfrm>
          <a:prstGeom prst="roundRect">
            <a:avLst/>
          </a:prstGeom>
          <a:solidFill>
            <a:schemeClr val="bg1">
              <a:lumMod val="50000"/>
            </a:schemeClr>
          </a:solidFill>
          <a:ln w="38100" cap="flat" cmpd="sng" algn="ctr">
            <a:solidFill>
              <a:schemeClr val="tx1"/>
            </a:solidFill>
            <a:prstDash val="solid"/>
            <a:round/>
            <a:headEnd type="none" w="med" len="med"/>
            <a:tailEnd type="none" w="med" len="med"/>
          </a:ln>
          <a:effectLst/>
          <a:extLst/>
        </p:spPr>
        <p:txBody>
          <a:bodyPr/>
          <a:lstStyle/>
          <a:p>
            <a:pPr>
              <a:defRPr/>
            </a:pPr>
            <a:endParaRPr lang="en-US" dirty="0">
              <a:latin typeface="Tahoma" charset="0"/>
            </a:endParaRPr>
          </a:p>
        </p:txBody>
      </p:sp>
      <p:pic>
        <p:nvPicPr>
          <p:cNvPr id="4098" name="Picture 2" descr="chapter20_651"/>
          <p:cNvPicPr>
            <a:picLocks noChangeAspect="1" noChangeArrowheads="1"/>
          </p:cNvPicPr>
          <p:nvPr/>
        </p:nvPicPr>
        <p:blipFill>
          <a:blip r:embed="rId2" cstate="print"/>
          <a:srcRect l="1881" t="22370" r="28527" b="2530"/>
          <a:stretch>
            <a:fillRect/>
          </a:stretch>
        </p:blipFill>
        <p:spPr bwMode="auto">
          <a:xfrm>
            <a:off x="228600" y="381000"/>
            <a:ext cx="3359150" cy="2133600"/>
          </a:xfrm>
          <a:prstGeom prst="rect">
            <a:avLst/>
          </a:prstGeom>
          <a:noFill/>
          <a:ln w="76200">
            <a:solidFill>
              <a:schemeClr val="bg1">
                <a:lumMod val="50000"/>
              </a:schemeClr>
            </a:solidFill>
            <a:miter lim="800000"/>
            <a:headEnd/>
            <a:tailEnd/>
          </a:ln>
        </p:spPr>
      </p:pic>
      <p:sp>
        <p:nvSpPr>
          <p:cNvPr id="5" name="TextBox 4"/>
          <p:cNvSpPr txBox="1">
            <a:spLocks noChangeArrowheads="1"/>
          </p:cNvSpPr>
          <p:nvPr/>
        </p:nvSpPr>
        <p:spPr bwMode="auto">
          <a:xfrm>
            <a:off x="4267200" y="1295400"/>
            <a:ext cx="4572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u="sng" dirty="0">
                <a:solidFill>
                  <a:srgbClr val="FF0000"/>
                </a:solidFill>
                <a:latin typeface="Calibri" pitchFamily="34" charset="0"/>
              </a:rPr>
              <a:t>PEOPLE ARRIVED</a:t>
            </a:r>
          </a:p>
          <a:p>
            <a:r>
              <a:rPr lang="en-US" sz="2000" b="1" dirty="0">
                <a:latin typeface="Calibri" pitchFamily="34" charset="0"/>
              </a:rPr>
              <a:t> </a:t>
            </a:r>
            <a:r>
              <a:rPr lang="en-US" b="1" dirty="0">
                <a:latin typeface="Calibri" pitchFamily="34" charset="0"/>
              </a:rPr>
              <a:t>New </a:t>
            </a:r>
            <a:r>
              <a:rPr lang="en-US" b="1" u="sng" dirty="0">
                <a:latin typeface="Calibri" pitchFamily="34" charset="0"/>
              </a:rPr>
              <a:t>immigrants</a:t>
            </a:r>
            <a:r>
              <a:rPr lang="en-US" b="1" dirty="0">
                <a:latin typeface="Calibri" pitchFamily="34" charset="0"/>
              </a:rPr>
              <a:t>, mostly from southern and eastern Europe</a:t>
            </a:r>
          </a:p>
          <a:p>
            <a:r>
              <a:rPr lang="en-US" b="1" dirty="0">
                <a:latin typeface="Calibri" pitchFamily="34" charset="0"/>
              </a:rPr>
              <a:t>Came for new opportunities and better lives</a:t>
            </a:r>
          </a:p>
          <a:p>
            <a:r>
              <a:rPr lang="en-US" b="1" dirty="0">
                <a:latin typeface="Calibri" pitchFamily="34" charset="0"/>
              </a:rPr>
              <a:t>Mostly found jobs in cities</a:t>
            </a:r>
          </a:p>
          <a:p>
            <a:r>
              <a:rPr lang="en-US" sz="2000" b="1" u="sng" dirty="0">
                <a:solidFill>
                  <a:srgbClr val="FF0000"/>
                </a:solidFill>
                <a:latin typeface="Calibri" pitchFamily="34" charset="0"/>
              </a:rPr>
              <a:t>CITIES GREW</a:t>
            </a:r>
          </a:p>
          <a:p>
            <a:r>
              <a:rPr lang="en-US" b="1" u="sng" dirty="0">
                <a:latin typeface="Calibri" pitchFamily="34" charset="0"/>
              </a:rPr>
              <a:t>Massive</a:t>
            </a:r>
            <a:r>
              <a:rPr lang="en-US" b="1" dirty="0">
                <a:latin typeface="Calibri" pitchFamily="34" charset="0"/>
              </a:rPr>
              <a:t> </a:t>
            </a:r>
            <a:r>
              <a:rPr lang="en-US" b="1" u="sng" dirty="0">
                <a:latin typeface="Calibri" pitchFamily="34" charset="0"/>
              </a:rPr>
              <a:t>urban</a:t>
            </a:r>
            <a:r>
              <a:rPr lang="en-US" b="1" dirty="0">
                <a:latin typeface="Calibri" pitchFamily="34" charset="0"/>
              </a:rPr>
              <a:t> growth</a:t>
            </a:r>
          </a:p>
          <a:p>
            <a:r>
              <a:rPr lang="en-US" b="1" dirty="0">
                <a:latin typeface="Calibri" pitchFamily="34" charset="0"/>
              </a:rPr>
              <a:t>New </a:t>
            </a:r>
            <a:r>
              <a:rPr lang="en-US" b="1" u="sng" dirty="0">
                <a:latin typeface="Calibri" pitchFamily="34" charset="0"/>
              </a:rPr>
              <a:t>technologies </a:t>
            </a:r>
            <a:r>
              <a:rPr lang="en-US" b="1" dirty="0">
                <a:latin typeface="Calibri" pitchFamily="34" charset="0"/>
              </a:rPr>
              <a:t>(skyscrapers &amp; mass transit)</a:t>
            </a:r>
          </a:p>
          <a:p>
            <a:r>
              <a:rPr lang="en-US" b="1" dirty="0">
                <a:latin typeface="Calibri" pitchFamily="34" charset="0"/>
              </a:rPr>
              <a:t>New urban </a:t>
            </a:r>
            <a:r>
              <a:rPr lang="en-US" b="1" u="sng" dirty="0">
                <a:latin typeface="Calibri" pitchFamily="34" charset="0"/>
              </a:rPr>
              <a:t>culture</a:t>
            </a:r>
          </a:p>
          <a:p>
            <a:r>
              <a:rPr lang="en-US" sz="2000" b="1" u="sng" dirty="0">
                <a:solidFill>
                  <a:srgbClr val="FF0000"/>
                </a:solidFill>
                <a:latin typeface="Calibri" pitchFamily="34" charset="0"/>
              </a:rPr>
              <a:t>PROBLEMS DEVELOPED</a:t>
            </a:r>
          </a:p>
          <a:p>
            <a:r>
              <a:rPr lang="en-US" b="1" dirty="0">
                <a:latin typeface="Calibri" pitchFamily="34" charset="0"/>
              </a:rPr>
              <a:t>Overcrowded </a:t>
            </a:r>
            <a:r>
              <a:rPr lang="en-US" b="1" u="sng" dirty="0">
                <a:latin typeface="Calibri" pitchFamily="34" charset="0"/>
              </a:rPr>
              <a:t>tenements</a:t>
            </a:r>
          </a:p>
          <a:p>
            <a:r>
              <a:rPr lang="en-US" b="1" dirty="0">
                <a:latin typeface="Calibri" pitchFamily="34" charset="0"/>
              </a:rPr>
              <a:t>Unsanitary conditions</a:t>
            </a:r>
          </a:p>
          <a:p>
            <a:r>
              <a:rPr lang="en-US" b="1" dirty="0">
                <a:latin typeface="Calibri" pitchFamily="34" charset="0"/>
              </a:rPr>
              <a:t>Faced </a:t>
            </a:r>
            <a:r>
              <a:rPr lang="en-US" b="1" u="sng" dirty="0">
                <a:latin typeface="Calibri" pitchFamily="34" charset="0"/>
              </a:rPr>
              <a:t>opposition</a:t>
            </a:r>
            <a:r>
              <a:rPr lang="en-US" b="1" dirty="0">
                <a:latin typeface="Calibri" pitchFamily="34" charset="0"/>
              </a:rPr>
              <a:t> from some Americans</a:t>
            </a:r>
          </a:p>
        </p:txBody>
      </p:sp>
      <p:sp>
        <p:nvSpPr>
          <p:cNvPr id="4" name="TextBox 3"/>
          <p:cNvSpPr txBox="1"/>
          <p:nvPr/>
        </p:nvSpPr>
        <p:spPr>
          <a:xfrm>
            <a:off x="4724400" y="533400"/>
            <a:ext cx="3962400" cy="830263"/>
          </a:xfrm>
          <a:prstGeom prst="rect">
            <a:avLst/>
          </a:prstGeom>
          <a:noFill/>
        </p:spPr>
        <p:txBody>
          <a:bodyPr>
            <a:spAutoFit/>
          </a:bodyPr>
          <a:lstStyle/>
          <a:p>
            <a:pPr algn="ctr">
              <a:defRPr/>
            </a:pPr>
            <a:r>
              <a:rPr lang="en-US" sz="2400" b="1" dirty="0">
                <a:solidFill>
                  <a:schemeClr val="tx2"/>
                </a:solidFill>
                <a:effectLst>
                  <a:outerShdw blurRad="38100" dist="38100" dir="2700000" algn="tl">
                    <a:srgbClr val="000000">
                      <a:alpha val="43137"/>
                    </a:srgbClr>
                  </a:outerShdw>
                </a:effectLst>
                <a:latin typeface="Calibri" pitchFamily="34" charset="0"/>
              </a:rPr>
              <a:t>IMMIGRATION</a:t>
            </a:r>
          </a:p>
          <a:p>
            <a:pPr algn="ctr">
              <a:defRPr/>
            </a:pPr>
            <a:r>
              <a:rPr lang="en-US" sz="2400" b="1" dirty="0" smtClean="0">
                <a:solidFill>
                  <a:schemeClr val="tx2"/>
                </a:solidFill>
                <a:effectLst>
                  <a:outerShdw blurRad="38100" dist="38100" dir="2700000" algn="tl">
                    <a:srgbClr val="000000">
                      <a:alpha val="43137"/>
                    </a:srgbClr>
                  </a:outerShdw>
                </a:effectLst>
                <a:latin typeface="Calibri" pitchFamily="34" charset="0"/>
              </a:rPr>
              <a:t>CAUSE &amp; EFFECT </a:t>
            </a:r>
            <a:r>
              <a:rPr lang="en-US" sz="2400" b="1" dirty="0">
                <a:solidFill>
                  <a:schemeClr val="tx2"/>
                </a:solidFill>
                <a:effectLst>
                  <a:outerShdw blurRad="38100" dist="38100" dir="2700000" algn="tl">
                    <a:srgbClr val="000000">
                      <a:alpha val="43137"/>
                    </a:srgbClr>
                  </a:outerShdw>
                </a:effectLst>
                <a:latin typeface="Calibri" pitchFamily="34" charset="0"/>
              </a:rPr>
              <a:t>1880 -1910</a:t>
            </a:r>
          </a:p>
        </p:txBody>
      </p:sp>
      <p:sp>
        <p:nvSpPr>
          <p:cNvPr id="6" name="TextBox 5"/>
          <p:cNvSpPr txBox="1"/>
          <p:nvPr/>
        </p:nvSpPr>
        <p:spPr>
          <a:xfrm>
            <a:off x="381000" y="2895600"/>
            <a:ext cx="2895600" cy="1816100"/>
          </a:xfrm>
          <a:prstGeom prst="rect">
            <a:avLst/>
          </a:prstGeom>
          <a:solidFill>
            <a:srgbClr val="FF0000"/>
          </a:solidFill>
        </p:spPr>
        <p:txBody>
          <a:bodyPr>
            <a:spAutoFit/>
          </a:bodyPr>
          <a:lstStyle/>
          <a:p>
            <a:pPr>
              <a:defRPr/>
            </a:pPr>
            <a:r>
              <a:rPr lang="en-US" sz="2800" b="1" dirty="0">
                <a:effectLst>
                  <a:outerShdw blurRad="38100" dist="38100" dir="2700000" algn="tl">
                    <a:srgbClr val="000000">
                      <a:alpha val="43137"/>
                    </a:srgbClr>
                  </a:outerShdw>
                </a:effectLst>
                <a:latin typeface="Calibri" pitchFamily="34" charset="0"/>
                <a:cs typeface="Raavi" pitchFamily="2" charset="0"/>
              </a:rPr>
              <a:t>SHALL WE GO OVER SOME OF MEANINGS OF THESE WORDS?</a:t>
            </a:r>
          </a:p>
        </p:txBody>
      </p:sp>
      <p:sp>
        <p:nvSpPr>
          <p:cNvPr id="8" name="Slide Number Placeholder 7"/>
          <p:cNvSpPr>
            <a:spLocks noGrp="1"/>
          </p:cNvSpPr>
          <p:nvPr>
            <p:ph type="sldNum" sz="quarter" idx="12"/>
          </p:nvPr>
        </p:nvSpPr>
        <p:spPr/>
        <p:txBody>
          <a:bodyPr/>
          <a:lstStyle/>
          <a:p>
            <a:pPr>
              <a:defRPr/>
            </a:pPr>
            <a:fld id="{EB4D6928-9B9C-432D-B5D2-399DC049283E}" type="slidenum">
              <a:rPr lang="en-US" smtClean="0"/>
              <a:pPr>
                <a:defRPr/>
              </a:pPr>
              <a:t>3</a:t>
            </a:fld>
            <a:endParaRPr lang="en-US" dirty="0"/>
          </a:p>
        </p:txBody>
      </p:sp>
      <p:sp>
        <p:nvSpPr>
          <p:cNvPr id="10" name="Curved Right Arrow 9"/>
          <p:cNvSpPr>
            <a:spLocks noChangeArrowheads="1"/>
          </p:cNvSpPr>
          <p:nvPr/>
        </p:nvSpPr>
        <p:spPr bwMode="auto">
          <a:xfrm>
            <a:off x="3657600" y="2895600"/>
            <a:ext cx="609600" cy="1371600"/>
          </a:xfrm>
          <a:prstGeom prst="curvedRightArrow">
            <a:avLst>
              <a:gd name="adj1" fmla="val 25000"/>
              <a:gd name="adj2" fmla="val 50000"/>
              <a:gd name="adj3" fmla="val 25000"/>
            </a:avLst>
          </a:prstGeom>
          <a:solidFill>
            <a:schemeClr val="tx1"/>
          </a:solidFill>
          <a:ln w="9525" algn="ctr">
            <a:solidFill>
              <a:schemeClr val="tx1"/>
            </a:solidFill>
            <a:round/>
            <a:headEnd/>
            <a:tailEnd/>
          </a:ln>
        </p:spPr>
        <p:txBody>
          <a:bodyPr/>
          <a:lstStyle/>
          <a:p>
            <a:endParaRPr lang="en-US" dirty="0"/>
          </a:p>
        </p:txBody>
      </p:sp>
      <p:sp>
        <p:nvSpPr>
          <p:cNvPr id="9" name="Curved Right Arrow 8"/>
          <p:cNvSpPr>
            <a:spLocks noChangeArrowheads="1"/>
          </p:cNvSpPr>
          <p:nvPr/>
        </p:nvSpPr>
        <p:spPr bwMode="auto">
          <a:xfrm>
            <a:off x="3733800" y="1577181"/>
            <a:ext cx="609600" cy="1447800"/>
          </a:xfrm>
          <a:prstGeom prst="curvedRightArrow">
            <a:avLst>
              <a:gd name="adj1" fmla="val 25010"/>
              <a:gd name="adj2" fmla="val 49997"/>
              <a:gd name="adj3" fmla="val 25000"/>
            </a:avLst>
          </a:prstGeom>
          <a:solidFill>
            <a:schemeClr val="tx1"/>
          </a:solidFill>
          <a:ln w="9525" algn="ctr">
            <a:solidFill>
              <a:schemeClr val="tx1"/>
            </a:solidFill>
            <a:round/>
            <a:headEnd/>
            <a:tailEnd/>
          </a:ln>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2000"/>
                                        <p:tgtEl>
                                          <p:spTgt spid="5">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2000"/>
                                        <p:tgtEl>
                                          <p:spTgt spid="5">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2000"/>
                                        <p:tgtEl>
                                          <p:spTgt spid="9"/>
                                        </p:tgtEl>
                                      </p:cBhvr>
                                    </p:animEffect>
                                  </p:childTnLst>
                                </p:cTn>
                              </p:par>
                            </p:childTnLst>
                          </p:cTn>
                        </p:par>
                        <p:par>
                          <p:cTn id="40" fill="hold" nodeType="afterGroup">
                            <p:stCondLst>
                              <p:cond delay="2000"/>
                            </p:stCondLst>
                            <p:childTnLst>
                              <p:par>
                                <p:cTn id="41" presetID="10" presetClass="entr" presetSubtype="0" fill="hold"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2000"/>
                                        <p:tgtEl>
                                          <p:spTgt spid="5">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2000"/>
                                        <p:tgtEl>
                                          <p:spTgt spid="5">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2000"/>
                                        <p:tgtEl>
                                          <p:spTgt spid="5">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7" end="7"/>
                                            </p:txEl>
                                          </p:spTgt>
                                        </p:tgtEl>
                                        <p:attrNameLst>
                                          <p:attrName>style.visibility</p:attrName>
                                        </p:attrNameLst>
                                      </p:cBhvr>
                                      <p:to>
                                        <p:strVal val="visible"/>
                                      </p:to>
                                    </p:set>
                                    <p:animEffect transition="in" filter="fade">
                                      <p:cBhvr>
                                        <p:cTn id="58" dur="2000"/>
                                        <p:tgtEl>
                                          <p:spTgt spid="5">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2000"/>
                                        <p:tgtEl>
                                          <p:spTgt spid="10"/>
                                        </p:tgtEl>
                                      </p:cBhvr>
                                    </p:animEffect>
                                  </p:childTnLst>
                                </p:cTn>
                              </p:par>
                            </p:childTnLst>
                          </p:cTn>
                        </p:par>
                        <p:par>
                          <p:cTn id="64" fill="hold" nodeType="afterGroup">
                            <p:stCondLst>
                              <p:cond delay="2000"/>
                            </p:stCondLst>
                            <p:childTnLst>
                              <p:par>
                                <p:cTn id="65" presetID="10" presetClass="entr" presetSubtype="0" fill="hold" nodeType="after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2000"/>
                                        <p:tgtEl>
                                          <p:spTgt spid="5">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9" end="9"/>
                                            </p:txEl>
                                          </p:spTgt>
                                        </p:tgtEl>
                                        <p:attrNameLst>
                                          <p:attrName>style.visibility</p:attrName>
                                        </p:attrNameLst>
                                      </p:cBhvr>
                                      <p:to>
                                        <p:strVal val="visible"/>
                                      </p:to>
                                    </p:set>
                                    <p:animEffect transition="in" filter="fade">
                                      <p:cBhvr>
                                        <p:cTn id="72" dur="2000"/>
                                        <p:tgtEl>
                                          <p:spTgt spid="5">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Effect transition="in" filter="fade">
                                      <p:cBhvr>
                                        <p:cTn id="77" dur="2000"/>
                                        <p:tgtEl>
                                          <p:spTgt spid="5">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5">
                                            <p:txEl>
                                              <p:pRg st="11" end="11"/>
                                            </p:txEl>
                                          </p:spTgt>
                                        </p:tgtEl>
                                        <p:attrNameLst>
                                          <p:attrName>style.visibility</p:attrName>
                                        </p:attrNameLst>
                                      </p:cBhvr>
                                      <p:to>
                                        <p:strVal val="visible"/>
                                      </p:to>
                                    </p:set>
                                    <p:animEffect transition="in" filter="fade">
                                      <p:cBhvr>
                                        <p:cTn id="82" dur="2000"/>
                                        <p:tgtEl>
                                          <p:spTgt spid="5">
                                            <p:txEl>
                                              <p:pRg st="11" end="1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10"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C26AB47-6D97-4AE8-AA59-E3CF717950A5}" type="slidenum">
              <a:rPr lang="en-US" smtClean="0"/>
              <a:pPr>
                <a:defRPr/>
              </a:pPr>
              <a:t>30</a:t>
            </a:fld>
            <a:endParaRPr lang="en-US"/>
          </a:p>
        </p:txBody>
      </p:sp>
      <p:pic>
        <p:nvPicPr>
          <p:cNvPr id="23557" name="Picture 8" descr="http://www.latinamericanstudies.org/ellis-island/chalk-markings.jpg"/>
          <p:cNvPicPr>
            <a:picLocks noChangeAspect="1" noChangeArrowheads="1"/>
          </p:cNvPicPr>
          <p:nvPr/>
        </p:nvPicPr>
        <p:blipFill>
          <a:blip r:embed="rId2" cstate="print">
            <a:extLst>
              <a:ext uri="{28A0092B-C50C-407E-A947-70E740481C1C}">
                <a14:useLocalDpi xmlns:a14="http://schemas.microsoft.com/office/drawing/2010/main" val="0"/>
              </a:ext>
            </a:extLst>
          </a:blip>
          <a:srcRect t="50000"/>
          <a:stretch>
            <a:fillRect/>
          </a:stretch>
        </p:blipFill>
        <p:spPr bwMode="auto">
          <a:xfrm>
            <a:off x="6248400" y="381000"/>
            <a:ext cx="2689225" cy="604505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3558" name="Picture 8" descr="http://www.latinamericanstudies.org/ellis-island/chalk-markings.jpg"/>
          <p:cNvPicPr>
            <a:picLocks noChangeAspect="1" noChangeArrowheads="1"/>
          </p:cNvPicPr>
          <p:nvPr/>
        </p:nvPicPr>
        <p:blipFill>
          <a:blip r:embed="rId2" cstate="print">
            <a:extLst>
              <a:ext uri="{28A0092B-C50C-407E-A947-70E740481C1C}">
                <a14:useLocalDpi xmlns:a14="http://schemas.microsoft.com/office/drawing/2010/main" val="0"/>
              </a:ext>
            </a:extLst>
          </a:blip>
          <a:srcRect b="50000"/>
          <a:stretch>
            <a:fillRect/>
          </a:stretch>
        </p:blipFill>
        <p:spPr bwMode="auto">
          <a:xfrm>
            <a:off x="381000" y="304800"/>
            <a:ext cx="2727443" cy="612865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533400"/>
            <a:ext cx="3048000" cy="1938992"/>
          </a:xfrm>
          <a:prstGeom prst="rect">
            <a:avLst/>
          </a:prstGeom>
          <a:solidFill>
            <a:srgbClr val="000000"/>
          </a:solidFill>
        </p:spPr>
        <p:txBody>
          <a:bodyPr wrap="square" rtlCol="0">
            <a:spAutoFit/>
          </a:bodyPr>
          <a:lstStyle/>
          <a:p>
            <a:r>
              <a:rPr lang="en-US" sz="2400" b="1" dirty="0" smtClean="0">
                <a:solidFill>
                  <a:srgbClr val="FFCC00"/>
                </a:solidFill>
                <a:latin typeface="Calibri" pitchFamily="34" charset="0"/>
              </a:rPr>
              <a:t>Immigrants who were suspected of  having a health problem were marked for further inspection.</a:t>
            </a:r>
            <a:endParaRPr lang="en-US" sz="2400" b="1" dirty="0">
              <a:solidFill>
                <a:srgbClr val="FFCC00"/>
              </a:solidFill>
              <a:latin typeface="Calibri" pitchFamily="34" charset="0"/>
            </a:endParaRPr>
          </a:p>
        </p:txBody>
      </p:sp>
      <p:pic>
        <p:nvPicPr>
          <p:cNvPr id="59394" name="Picture 2" descr="http://history591seven.files.wordpress.com/2010/06/ellis-island-and-statue-of-liberty-6-10-10-203.jpg"/>
          <p:cNvPicPr>
            <a:picLocks noChangeAspect="1" noChangeArrowheads="1"/>
          </p:cNvPicPr>
          <p:nvPr/>
        </p:nvPicPr>
        <p:blipFill>
          <a:blip r:embed="rId3" cstate="print"/>
          <a:srcRect l="48521" t="12665"/>
          <a:stretch>
            <a:fillRect/>
          </a:stretch>
        </p:blipFill>
        <p:spPr bwMode="auto">
          <a:xfrm>
            <a:off x="3505200" y="2590800"/>
            <a:ext cx="2403407" cy="2286000"/>
          </a:xfrm>
          <a:prstGeom prst="rect">
            <a:avLst/>
          </a:prstGeom>
          <a:noFill/>
          <a:ln w="57150">
            <a:solidFill>
              <a:srgbClr val="000000"/>
            </a:solidFill>
          </a:ln>
        </p:spPr>
      </p:pic>
      <p:sp>
        <p:nvSpPr>
          <p:cNvPr id="7" name="TextBox 6"/>
          <p:cNvSpPr txBox="1"/>
          <p:nvPr/>
        </p:nvSpPr>
        <p:spPr>
          <a:xfrm>
            <a:off x="3238500" y="5334000"/>
            <a:ext cx="2819400" cy="369332"/>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#2</a:t>
            </a:r>
            <a:endParaRPr lang="en-US" b="1" dirty="0">
              <a:latin typeface="Calibri" pitchFamily="34" charset="0"/>
              <a:cs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fade">
                                      <p:cBhvr>
                                        <p:cTn id="11" dur="2000"/>
                                        <p:tgtEl>
                                          <p:spTgt spid="59394"/>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2000"/>
                                        <p:tgtEl>
                                          <p:spTgt spid="23558"/>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23557"/>
                                        </p:tgtEl>
                                        <p:attrNameLst>
                                          <p:attrName>style.visibility</p:attrName>
                                        </p:attrNameLst>
                                      </p:cBhvr>
                                      <p:to>
                                        <p:strVal val="visible"/>
                                      </p:to>
                                    </p:set>
                                    <p:animEffect transition="in" filter="fade">
                                      <p:cBhvr>
                                        <p:cTn id="19"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7951FD5-7101-4EB9-8588-90C87A5EBCD0}" type="slidenum">
              <a:rPr lang="en-US" smtClean="0"/>
              <a:pPr>
                <a:defRPr/>
              </a:pPr>
              <a:t>31</a:t>
            </a:fld>
            <a:endParaRPr lang="en-US"/>
          </a:p>
        </p:txBody>
      </p:sp>
      <p:sp>
        <p:nvSpPr>
          <p:cNvPr id="4" name="TextBox 3"/>
          <p:cNvSpPr txBox="1"/>
          <p:nvPr/>
        </p:nvSpPr>
        <p:spPr>
          <a:xfrm>
            <a:off x="1219200" y="746760"/>
            <a:ext cx="2438400" cy="707886"/>
          </a:xfrm>
          <a:prstGeom prst="rect">
            <a:avLst/>
          </a:prstGeom>
          <a:noFill/>
        </p:spPr>
        <p:txBody>
          <a:bodyPr wrap="square" rtlCol="0">
            <a:spAutoFit/>
          </a:bodyPr>
          <a:lstStyle/>
          <a:p>
            <a:r>
              <a:rPr lang="en-US" sz="4000" b="1" dirty="0" smtClean="0">
                <a:ln w="28575">
                  <a:solidFill>
                    <a:srgbClr val="002060"/>
                  </a:solidFill>
                </a:ln>
                <a:latin typeface="Calibri" pitchFamily="34" charset="0"/>
                <a:cs typeface="Calibri" pitchFamily="34" charset="0"/>
              </a:rPr>
              <a:t>Film Clip:  </a:t>
            </a:r>
            <a:endParaRPr lang="en-US" sz="4000" b="1" dirty="0">
              <a:ln w="28575">
                <a:solidFill>
                  <a:srgbClr val="002060"/>
                </a:solidFill>
              </a:ln>
              <a:latin typeface="Calibri" pitchFamily="34" charset="0"/>
              <a:cs typeface="Calibri" pitchFamily="34" charset="0"/>
            </a:endParaRPr>
          </a:p>
        </p:txBody>
      </p:sp>
      <p:pic>
        <p:nvPicPr>
          <p:cNvPr id="90114" name="Picture 2" descr="The Statue of Liberty (History Channe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79" r="14862"/>
          <a:stretch/>
        </p:blipFill>
        <p:spPr bwMode="auto">
          <a:xfrm>
            <a:off x="3810000" y="533400"/>
            <a:ext cx="3535680" cy="501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71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par>
                          <p:cTn id="8" fill="hold">
                            <p:stCondLst>
                              <p:cond delay="1750"/>
                            </p:stCondLst>
                            <p:childTnLst>
                              <p:par>
                                <p:cTn id="9" presetID="10" presetClass="entr" presetSubtype="0" fill="hold" nodeType="afterEffect">
                                  <p:stCondLst>
                                    <p:cond delay="2000"/>
                                  </p:stCondLst>
                                  <p:childTnLst>
                                    <p:set>
                                      <p:cBhvr>
                                        <p:cTn id="10" dur="1" fill="hold">
                                          <p:stCondLst>
                                            <p:cond delay="0"/>
                                          </p:stCondLst>
                                        </p:cTn>
                                        <p:tgtEl>
                                          <p:spTgt spid="90114"/>
                                        </p:tgtEl>
                                        <p:attrNameLst>
                                          <p:attrName>style.visibility</p:attrName>
                                        </p:attrNameLst>
                                      </p:cBhvr>
                                      <p:to>
                                        <p:strVal val="visible"/>
                                      </p:to>
                                    </p:set>
                                    <p:animEffect transition="in" filter="fade">
                                      <p:cBhvr>
                                        <p:cTn id="11"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11035" y="381000"/>
            <a:ext cx="8077200" cy="4267200"/>
          </a:xfrm>
          <a:noFill/>
          <a:ln w="38100">
            <a:noFill/>
          </a:ln>
        </p:spPr>
        <p:txBody>
          <a:bodyPr/>
          <a:lstStyle/>
          <a:p>
            <a:pPr marL="0" indent="0" eaLnBrk="1" hangingPunct="1">
              <a:spcBef>
                <a:spcPts val="0"/>
              </a:spcBef>
              <a:buFontTx/>
              <a:buNone/>
              <a:defRPr/>
            </a:pPr>
            <a:r>
              <a:rPr lang="en-US" sz="2800" b="1" dirty="0" smtClean="0">
                <a:effectLst/>
                <a:latin typeface="Times New Roman" pitchFamily="18" charset="0"/>
                <a:cs typeface="Times New Roman" pitchFamily="18" charset="0"/>
              </a:rPr>
              <a:t>II.  </a:t>
            </a:r>
            <a:r>
              <a:rPr lang="en-US" sz="2800" b="1" dirty="0" smtClean="0">
                <a:effectLst/>
                <a:latin typeface="Calibri" pitchFamily="34" charset="0"/>
              </a:rPr>
              <a:t>Immigrant Life in America</a:t>
            </a:r>
          </a:p>
          <a:p>
            <a:pPr marL="0" indent="0" eaLnBrk="1" hangingPunct="1">
              <a:spcBef>
                <a:spcPts val="0"/>
              </a:spcBef>
              <a:buFontTx/>
              <a:buNone/>
              <a:defRPr/>
            </a:pPr>
            <a:r>
              <a:rPr lang="en-US" sz="2800" b="1" dirty="0" smtClean="0">
                <a:effectLst/>
                <a:latin typeface="Calibri" pitchFamily="34" charset="0"/>
              </a:rPr>
              <a:t>      </a:t>
            </a:r>
            <a:r>
              <a:rPr lang="en-US" sz="2400" b="1" dirty="0" smtClean="0">
                <a:effectLst/>
                <a:latin typeface="Calibri" pitchFamily="34" charset="0"/>
              </a:rPr>
              <a:t>A.  Trapped in the cities</a:t>
            </a:r>
          </a:p>
          <a:p>
            <a:pPr marL="0" indent="0" eaLnBrk="1" hangingPunct="1">
              <a:spcBef>
                <a:spcPts val="0"/>
              </a:spcBef>
              <a:buFontTx/>
              <a:buNone/>
              <a:defRPr/>
            </a:pPr>
            <a:r>
              <a:rPr lang="en-US" sz="2400" b="1" dirty="0" smtClean="0">
                <a:effectLst/>
                <a:latin typeface="Calibri" pitchFamily="34" charset="0"/>
              </a:rPr>
              <a:t>           1.  little or no skills</a:t>
            </a:r>
          </a:p>
          <a:p>
            <a:pPr marL="0" indent="0" eaLnBrk="1" hangingPunct="1">
              <a:spcBef>
                <a:spcPts val="0"/>
              </a:spcBef>
              <a:buFontTx/>
              <a:buNone/>
              <a:defRPr/>
            </a:pPr>
            <a:r>
              <a:rPr lang="en-US" sz="2400" b="1" dirty="0">
                <a:effectLst/>
                <a:latin typeface="Calibri" pitchFamily="34" charset="0"/>
              </a:rPr>
              <a:t> </a:t>
            </a:r>
            <a:r>
              <a:rPr lang="en-US" sz="2400" b="1" dirty="0" smtClean="0">
                <a:effectLst/>
                <a:latin typeface="Calibri" pitchFamily="34" charset="0"/>
              </a:rPr>
              <a:t>          2.  no “sponsor”</a:t>
            </a:r>
          </a:p>
          <a:p>
            <a:pPr marL="0" indent="0" eaLnBrk="1" hangingPunct="1">
              <a:spcBef>
                <a:spcPts val="0"/>
              </a:spcBef>
              <a:buFontTx/>
              <a:buNone/>
              <a:defRPr/>
            </a:pPr>
            <a:r>
              <a:rPr lang="en-US" sz="2400" b="1" dirty="0">
                <a:effectLst/>
                <a:latin typeface="Calibri" pitchFamily="34" charset="0"/>
              </a:rPr>
              <a:t> </a:t>
            </a:r>
            <a:r>
              <a:rPr lang="en-US" sz="2400" b="1" dirty="0" smtClean="0">
                <a:effectLst/>
                <a:latin typeface="Calibri" pitchFamily="34" charset="0"/>
              </a:rPr>
              <a:t>                a. someone who could give them employment and </a:t>
            </a:r>
          </a:p>
          <a:p>
            <a:pPr marL="0" indent="0" eaLnBrk="1" hangingPunct="1">
              <a:spcBef>
                <a:spcPts val="0"/>
              </a:spcBef>
              <a:buFontTx/>
              <a:buNone/>
              <a:defRPr/>
            </a:pPr>
            <a:r>
              <a:rPr lang="en-US" sz="2400" b="1" dirty="0">
                <a:effectLst/>
                <a:latin typeface="Calibri" pitchFamily="34" charset="0"/>
              </a:rPr>
              <a:t> </a:t>
            </a:r>
            <a:r>
              <a:rPr lang="en-US" sz="2400" b="1" dirty="0" smtClean="0">
                <a:effectLst/>
                <a:latin typeface="Calibri" pitchFamily="34" charset="0"/>
              </a:rPr>
              <a:t>                    help them get settled.</a:t>
            </a:r>
          </a:p>
          <a:p>
            <a:pPr marL="0" indent="0" eaLnBrk="1" hangingPunct="1">
              <a:spcBef>
                <a:spcPts val="0"/>
              </a:spcBef>
              <a:buFontTx/>
              <a:buNone/>
              <a:defRPr/>
            </a:pPr>
            <a:r>
              <a:rPr lang="en-US" sz="2400" b="1" dirty="0">
                <a:effectLst/>
                <a:latin typeface="Calibri" pitchFamily="34" charset="0"/>
              </a:rPr>
              <a:t> </a:t>
            </a:r>
            <a:r>
              <a:rPr lang="en-US" sz="2400" b="1" dirty="0" smtClean="0">
                <a:effectLst/>
                <a:latin typeface="Calibri" pitchFamily="34" charset="0"/>
              </a:rPr>
              <a:t>          3.  could not afford to move</a:t>
            </a:r>
          </a:p>
          <a:p>
            <a:pPr marL="0" indent="0" eaLnBrk="1" hangingPunct="1">
              <a:spcBef>
                <a:spcPts val="0"/>
              </a:spcBef>
              <a:buFontTx/>
              <a:buNone/>
              <a:defRPr/>
            </a:pPr>
            <a:r>
              <a:rPr lang="en-US" sz="2400" b="1" dirty="0" smtClean="0">
                <a:effectLst/>
                <a:latin typeface="Calibri" pitchFamily="34" charset="0"/>
              </a:rPr>
              <a:t>       B. “Sweatshops”</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1. a shop or factory where employees work long hours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for small wages under unhealthy conditions</a:t>
            </a: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32</a:t>
            </a:fld>
            <a:endParaRPr lang="en-US"/>
          </a:p>
        </p:txBody>
      </p:sp>
      <p:pic>
        <p:nvPicPr>
          <p:cNvPr id="1026" name="Picture 2" descr="http://www.xtimeline.com/__UserPic_Large/1751/ELT20080110065853983319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88175"/>
            <a:ext cx="2138265"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6387">
                                            <p:txEl>
                                              <p:pRg st="0" end="0"/>
                                            </p:txEl>
                                          </p:spTgt>
                                        </p:tgtEl>
                                        <p:attrNameLst>
                                          <p:attrName>style.visibility</p:attrName>
                                        </p:attrNameLst>
                                      </p:cBhvr>
                                      <p:to>
                                        <p:strVal val="visible"/>
                                      </p:to>
                                    </p:set>
                                    <p:animEffect transition="in" filter="fade">
                                      <p:cBhvr>
                                        <p:cTn id="10" dur="2000"/>
                                        <p:tgtEl>
                                          <p:spTgt spid="163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fade">
                                      <p:cBhvr>
                                        <p:cTn id="15" dur="2000"/>
                                        <p:tgtEl>
                                          <p:spTgt spid="163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87">
                                            <p:txEl>
                                              <p:pRg st="2" end="2"/>
                                            </p:txEl>
                                          </p:spTgt>
                                        </p:tgtEl>
                                        <p:attrNameLst>
                                          <p:attrName>style.visibility</p:attrName>
                                        </p:attrNameLst>
                                      </p:cBhvr>
                                      <p:to>
                                        <p:strVal val="visible"/>
                                      </p:to>
                                    </p:set>
                                    <p:animEffect transition="in" filter="fade">
                                      <p:cBhvr>
                                        <p:cTn id="20" dur="2000"/>
                                        <p:tgtEl>
                                          <p:spTgt spid="163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Effect transition="in" filter="fade">
                                      <p:cBhvr>
                                        <p:cTn id="25" dur="2000"/>
                                        <p:tgtEl>
                                          <p:spTgt spid="163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387">
                                            <p:txEl>
                                              <p:pRg st="4" end="4"/>
                                            </p:txEl>
                                          </p:spTgt>
                                        </p:tgtEl>
                                        <p:attrNameLst>
                                          <p:attrName>style.visibility</p:attrName>
                                        </p:attrNameLst>
                                      </p:cBhvr>
                                      <p:to>
                                        <p:strVal val="visible"/>
                                      </p:to>
                                    </p:set>
                                    <p:animEffect transition="in" filter="fade">
                                      <p:cBhvr>
                                        <p:cTn id="30" dur="2000"/>
                                        <p:tgtEl>
                                          <p:spTgt spid="16387">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387">
                                            <p:txEl>
                                              <p:pRg st="5" end="5"/>
                                            </p:txEl>
                                          </p:spTgt>
                                        </p:tgtEl>
                                        <p:attrNameLst>
                                          <p:attrName>style.visibility</p:attrName>
                                        </p:attrNameLst>
                                      </p:cBhvr>
                                      <p:to>
                                        <p:strVal val="visible"/>
                                      </p:to>
                                    </p:set>
                                    <p:animEffect transition="in" filter="fade">
                                      <p:cBhvr>
                                        <p:cTn id="33" dur="2000"/>
                                        <p:tgtEl>
                                          <p:spTgt spid="1638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387">
                                            <p:txEl>
                                              <p:pRg st="6" end="6"/>
                                            </p:txEl>
                                          </p:spTgt>
                                        </p:tgtEl>
                                        <p:attrNameLst>
                                          <p:attrName>style.visibility</p:attrName>
                                        </p:attrNameLst>
                                      </p:cBhvr>
                                      <p:to>
                                        <p:strVal val="visible"/>
                                      </p:to>
                                    </p:set>
                                    <p:animEffect transition="in" filter="fade">
                                      <p:cBhvr>
                                        <p:cTn id="38" dur="2000"/>
                                        <p:tgtEl>
                                          <p:spTgt spid="1638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387">
                                            <p:txEl>
                                              <p:pRg st="7" end="7"/>
                                            </p:txEl>
                                          </p:spTgt>
                                        </p:tgtEl>
                                        <p:attrNameLst>
                                          <p:attrName>style.visibility</p:attrName>
                                        </p:attrNameLst>
                                      </p:cBhvr>
                                      <p:to>
                                        <p:strVal val="visible"/>
                                      </p:to>
                                    </p:set>
                                    <p:animEffect transition="in" filter="fade">
                                      <p:cBhvr>
                                        <p:cTn id="43" dur="2000"/>
                                        <p:tgtEl>
                                          <p:spTgt spid="16387">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387">
                                            <p:txEl>
                                              <p:pRg st="8" end="8"/>
                                            </p:txEl>
                                          </p:spTgt>
                                        </p:tgtEl>
                                        <p:attrNameLst>
                                          <p:attrName>style.visibility</p:attrName>
                                        </p:attrNameLst>
                                      </p:cBhvr>
                                      <p:to>
                                        <p:strVal val="visible"/>
                                      </p:to>
                                    </p:set>
                                    <p:animEffect transition="in" filter="fade">
                                      <p:cBhvr>
                                        <p:cTn id="48" dur="2000"/>
                                        <p:tgtEl>
                                          <p:spTgt spid="16387">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6387">
                                            <p:txEl>
                                              <p:pRg st="9" end="9"/>
                                            </p:txEl>
                                          </p:spTgt>
                                        </p:tgtEl>
                                        <p:attrNameLst>
                                          <p:attrName>style.visibility</p:attrName>
                                        </p:attrNameLst>
                                      </p:cBhvr>
                                      <p:to>
                                        <p:strVal val="visible"/>
                                      </p:to>
                                    </p:set>
                                    <p:animEffect transition="in" filter="fade">
                                      <p:cBhvr>
                                        <p:cTn id="51" dur="2000"/>
                                        <p:tgtEl>
                                          <p:spTgt spid="163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8914" name="Picture 2" descr="http://images.nypl.org/index.php?id=416498&amp;t=w"/>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33</a:t>
            </a:fld>
            <a:endParaRPr lang="en-US"/>
          </a:p>
        </p:txBody>
      </p:sp>
      <p:sp>
        <p:nvSpPr>
          <p:cNvPr id="7" name="Rounded Rectangle 6"/>
          <p:cNvSpPr/>
          <p:nvPr/>
        </p:nvSpPr>
        <p:spPr bwMode="auto">
          <a:xfrm>
            <a:off x="533400" y="228600"/>
            <a:ext cx="6172200" cy="2133600"/>
          </a:xfrm>
          <a:prstGeom prst="roundRect">
            <a:avLst/>
          </a:prstGeom>
          <a:solidFill>
            <a:srgbClr val="00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r>
              <a:rPr lang="en-US" sz="2400" b="1" dirty="0" smtClean="0">
                <a:ln w="3175">
                  <a:noFill/>
                </a:ln>
                <a:latin typeface="Calibri" pitchFamily="34" charset="0"/>
              </a:rPr>
              <a:t>a. long hours for very low pay</a:t>
            </a:r>
          </a:p>
          <a:p>
            <a:pPr marL="342900" indent="-342900"/>
            <a:r>
              <a:rPr lang="en-US" sz="2400" b="1" dirty="0" smtClean="0">
                <a:ln w="3175">
                  <a:noFill/>
                </a:ln>
                <a:latin typeface="Calibri" pitchFamily="34" charset="0"/>
              </a:rPr>
              <a:t>b. very difficult and/or dangerous work</a:t>
            </a:r>
          </a:p>
          <a:p>
            <a:pPr marL="342900" indent="-342900"/>
            <a:r>
              <a:rPr lang="en-US" sz="2400" b="1" dirty="0" smtClean="0">
                <a:ln w="3175">
                  <a:noFill/>
                </a:ln>
                <a:latin typeface="Calibri" pitchFamily="34" charset="0"/>
              </a:rPr>
              <a:t>c. cramp, hot &amp; unsafe work areas</a:t>
            </a:r>
          </a:p>
          <a:p>
            <a:pPr marL="342900" indent="-342900"/>
            <a:r>
              <a:rPr lang="en-US" sz="2400" b="1" dirty="0" smtClean="0">
                <a:ln w="3175">
                  <a:noFill/>
                </a:ln>
                <a:latin typeface="Calibri" pitchFamily="34" charset="0"/>
              </a:rPr>
              <a:t>d. no protection against employer abuse</a:t>
            </a:r>
          </a:p>
          <a:p>
            <a:pPr marL="342900" indent="-342900"/>
            <a:r>
              <a:rPr lang="en-US" sz="2400" b="1" smtClean="0">
                <a:ln w="3175">
                  <a:noFill/>
                </a:ln>
                <a:latin typeface="Calibri" pitchFamily="34" charset="0"/>
              </a:rPr>
              <a:t>e. involved </a:t>
            </a:r>
            <a:r>
              <a:rPr lang="en-US" sz="2400" b="1" dirty="0" smtClean="0">
                <a:ln w="3175">
                  <a:noFill/>
                </a:ln>
                <a:latin typeface="Calibri" pitchFamily="34" charset="0"/>
              </a:rPr>
              <a:t>children as young as 10 years old</a:t>
            </a:r>
          </a:p>
          <a:p>
            <a:pPr marL="342900" indent="-342900">
              <a:buAutoNum type="romanLcPeriod"/>
            </a:pPr>
            <a:endParaRPr lang="en-US" sz="2400" b="1" dirty="0" smtClean="0">
              <a:ln w="3175">
                <a:noFill/>
              </a:ln>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20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20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2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410" name="Picture 4" descr="sweatshop 1889"/>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l="4919" t="3991" r="4074" b="14856"/>
          <a:stretch>
            <a:fillRect/>
          </a:stretch>
        </p:blipFill>
        <p:spPr>
          <a:xfrm>
            <a:off x="251505" y="289560"/>
            <a:ext cx="3169829" cy="2612967"/>
          </a:xfr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62121ADC-7090-4663-93EC-E083E12AED08}" type="slidenum">
              <a:rPr lang="en-US" smtClean="0"/>
              <a:pPr>
                <a:defRPr/>
              </a:pPr>
              <a:t>34</a:t>
            </a:fld>
            <a:endParaRPr lang="en-US"/>
          </a:p>
        </p:txBody>
      </p:sp>
      <p:pic>
        <p:nvPicPr>
          <p:cNvPr id="4" name="Picture 4" descr="Boy 1910; New York"/>
          <p:cNvPicPr>
            <a:picLocks noChangeAspect="1" noChangeArrowheads="1"/>
          </p:cNvPicPr>
          <p:nvPr/>
        </p:nvPicPr>
        <p:blipFill>
          <a:blip r:embed="rId3" cstate="print">
            <a:extLst>
              <a:ext uri="{28A0092B-C50C-407E-A947-70E740481C1C}">
                <a14:useLocalDpi xmlns:a14="http://schemas.microsoft.com/office/drawing/2010/main" val="0"/>
              </a:ext>
            </a:extLst>
          </a:blip>
          <a:srcRect l="5612" t="3651" r="5899" b="11156"/>
          <a:stretch>
            <a:fillRect/>
          </a:stretch>
        </p:blipFill>
        <p:spPr bwMode="auto">
          <a:xfrm>
            <a:off x="6182787" y="304800"/>
            <a:ext cx="2504013" cy="389513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685800"/>
            <a:ext cx="2590800" cy="923330"/>
          </a:xfrm>
          <a:prstGeom prst="rect">
            <a:avLst/>
          </a:prstGeom>
          <a:solidFill>
            <a:srgbClr val="000000"/>
          </a:solidFill>
        </p:spPr>
        <p:txBody>
          <a:bodyPr wrap="square" rtlCol="0">
            <a:spAutoFit/>
          </a:bodyPr>
          <a:lstStyle/>
          <a:p>
            <a:pPr algn="ctr"/>
            <a:r>
              <a:rPr lang="en-US" b="1" dirty="0" smtClean="0">
                <a:latin typeface="Calibri" pitchFamily="34" charset="0"/>
              </a:rPr>
              <a:t>Necktie workshop in a Division St. tenement, NYC c. 1889 (Jacob Riis)</a:t>
            </a:r>
            <a:endParaRPr lang="en-US" b="1" dirty="0">
              <a:latin typeface="Calibri" pitchFamily="34" charset="0"/>
            </a:endParaRPr>
          </a:p>
        </p:txBody>
      </p:sp>
      <p:sp>
        <p:nvSpPr>
          <p:cNvPr id="6" name="TextBox 5"/>
          <p:cNvSpPr txBox="1"/>
          <p:nvPr/>
        </p:nvSpPr>
        <p:spPr>
          <a:xfrm>
            <a:off x="6325886" y="4199930"/>
            <a:ext cx="2514600" cy="923330"/>
          </a:xfrm>
          <a:prstGeom prst="rect">
            <a:avLst/>
          </a:prstGeom>
          <a:solidFill>
            <a:srgbClr val="000000"/>
          </a:solidFill>
        </p:spPr>
        <p:txBody>
          <a:bodyPr wrap="square" rtlCol="0">
            <a:spAutoFit/>
          </a:bodyPr>
          <a:lstStyle/>
          <a:p>
            <a:pPr algn="ctr"/>
            <a:r>
              <a:rPr lang="en-US" b="1" dirty="0" smtClean="0">
                <a:latin typeface="Calibri" pitchFamily="34" charset="0"/>
              </a:rPr>
              <a:t>Italian boy carrying a bundle of cloth, NYC </a:t>
            </a:r>
          </a:p>
          <a:p>
            <a:pPr algn="ctr"/>
            <a:r>
              <a:rPr lang="en-US" b="1" dirty="0" smtClean="0">
                <a:latin typeface="Calibri" pitchFamily="34" charset="0"/>
              </a:rPr>
              <a:t>c. 1910 (Lewis Hine)</a:t>
            </a:r>
            <a:endParaRPr lang="en-US" b="1" dirty="0">
              <a:latin typeface="Calibri" pitchFamily="34" charset="0"/>
            </a:endParaRPr>
          </a:p>
        </p:txBody>
      </p:sp>
      <p:pic>
        <p:nvPicPr>
          <p:cNvPr id="7" name="Picture 4" descr="http://otdif.com/wp-content/uploads/2010/06/6.3-garmentworkers-ny.jpg"/>
          <p:cNvPicPr>
            <a:picLocks noChangeAspect="1" noChangeArrowheads="1"/>
          </p:cNvPicPr>
          <p:nvPr/>
        </p:nvPicPr>
        <p:blipFill>
          <a:blip r:embed="rId4" cstate="print"/>
          <a:srcRect/>
          <a:stretch>
            <a:fillRect/>
          </a:stretch>
        </p:blipFill>
        <p:spPr bwMode="auto">
          <a:xfrm>
            <a:off x="457200" y="3122815"/>
            <a:ext cx="3657600" cy="2590800"/>
          </a:xfrm>
          <a:prstGeom prst="rect">
            <a:avLst/>
          </a:prstGeom>
          <a:noFill/>
        </p:spPr>
      </p:pic>
      <p:sp>
        <p:nvSpPr>
          <p:cNvPr id="8" name="TextBox 7"/>
          <p:cNvSpPr txBox="1"/>
          <p:nvPr/>
        </p:nvSpPr>
        <p:spPr>
          <a:xfrm>
            <a:off x="3691740" y="3876764"/>
            <a:ext cx="2514600" cy="646331"/>
          </a:xfrm>
          <a:prstGeom prst="rect">
            <a:avLst/>
          </a:prstGeom>
          <a:solidFill>
            <a:srgbClr val="000000"/>
          </a:solidFill>
        </p:spPr>
        <p:txBody>
          <a:bodyPr wrap="square" rtlCol="0">
            <a:spAutoFit/>
          </a:bodyPr>
          <a:lstStyle/>
          <a:p>
            <a:r>
              <a:rPr lang="en-US" b="1" dirty="0" smtClean="0">
                <a:latin typeface="Calibri" pitchFamily="34" charset="0"/>
              </a:rPr>
              <a:t>A tenement family taking in “piecework”</a:t>
            </a:r>
            <a:endParaRPr lang="en-US" b="1" dirty="0">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35</a:t>
            </a:fld>
            <a:endParaRPr lang="en-US"/>
          </a:p>
        </p:txBody>
      </p:sp>
      <p:pic>
        <p:nvPicPr>
          <p:cNvPr id="92162" name="Picture 2" descr="http://blsciblogs.baruch.cuny.edu/his1005fall2010/files/2010/10/childlabor.gif"/>
          <p:cNvPicPr>
            <a:picLocks noChangeAspect="1" noChangeArrowheads="1"/>
          </p:cNvPicPr>
          <p:nvPr/>
        </p:nvPicPr>
        <p:blipFill>
          <a:blip r:embed="rId2" cstate="print"/>
          <a:srcRect/>
          <a:stretch>
            <a:fillRect/>
          </a:stretch>
        </p:blipFill>
        <p:spPr bwMode="auto">
          <a:xfrm>
            <a:off x="4572000" y="237470"/>
            <a:ext cx="4572000" cy="6115050"/>
          </a:xfrm>
          <a:prstGeom prst="rect">
            <a:avLst/>
          </a:prstGeom>
          <a:noFill/>
        </p:spPr>
      </p:pic>
      <p:pic>
        <p:nvPicPr>
          <p:cNvPr id="92164" name="Picture 4" descr="http://4.bp.blogspot.com/_dLSVgS5AxBI/TJRe9ItV2jI/AAAAAAAA0Xk/PH0xvPZaY8s/s1600/childworkers4.jpg"/>
          <p:cNvPicPr>
            <a:picLocks noChangeAspect="1" noChangeArrowheads="1"/>
          </p:cNvPicPr>
          <p:nvPr/>
        </p:nvPicPr>
        <p:blipFill>
          <a:blip r:embed="rId3" cstate="print"/>
          <a:srcRect/>
          <a:stretch>
            <a:fillRect/>
          </a:stretch>
        </p:blipFill>
        <p:spPr bwMode="auto">
          <a:xfrm>
            <a:off x="0" y="3033384"/>
            <a:ext cx="4686300" cy="3824615"/>
          </a:xfrm>
          <a:prstGeom prst="rect">
            <a:avLst/>
          </a:prstGeom>
          <a:noFill/>
        </p:spPr>
      </p:pic>
      <p:pic>
        <p:nvPicPr>
          <p:cNvPr id="92166" name="Picture 6" descr="http://4.bp.blogspot.com/_dLSVgS5AxBI/TJRe8-rigCI/AAAAAAAA0Xc/V-0xpXIuLcc/s1600/childworkers5.jpg"/>
          <p:cNvPicPr>
            <a:picLocks noChangeAspect="1" noChangeArrowheads="1"/>
          </p:cNvPicPr>
          <p:nvPr/>
        </p:nvPicPr>
        <p:blipFill>
          <a:blip r:embed="rId4" cstate="print"/>
          <a:srcRect/>
          <a:stretch>
            <a:fillRect/>
          </a:stretch>
        </p:blipFill>
        <p:spPr bwMode="auto">
          <a:xfrm>
            <a:off x="0" y="0"/>
            <a:ext cx="4686300" cy="3033385"/>
          </a:xfrm>
          <a:prstGeom prst="rect">
            <a:avLst/>
          </a:prstGeom>
          <a:noFill/>
        </p:spPr>
      </p:pic>
      <p:sp>
        <p:nvSpPr>
          <p:cNvPr id="2" name="TextBox 1"/>
          <p:cNvSpPr txBox="1"/>
          <p:nvPr/>
        </p:nvSpPr>
        <p:spPr>
          <a:xfrm>
            <a:off x="2457450" y="2771775"/>
            <a:ext cx="4552950" cy="523220"/>
          </a:xfrm>
          <a:prstGeom prst="rect">
            <a:avLst/>
          </a:prstGeom>
          <a:solidFill>
            <a:srgbClr val="000000"/>
          </a:solidFill>
        </p:spPr>
        <p:txBody>
          <a:bodyPr wrap="square" rtlCol="0">
            <a:spAutoFit/>
          </a:bodyPr>
          <a:lstStyle/>
          <a:p>
            <a:r>
              <a:rPr lang="en-US" sz="2800" b="1" dirty="0" smtClean="0">
                <a:latin typeface="Calibri" pitchFamily="34" charset="0"/>
                <a:cs typeface="Calibri" pitchFamily="34" charset="0"/>
              </a:rPr>
              <a:t>…forced into an adult world.</a:t>
            </a:r>
            <a:endParaRPr lang="en-US" sz="2800" b="1" dirty="0">
              <a:latin typeface="Calibri" pitchFamily="34" charset="0"/>
              <a:cs typeface="Calibri" pitchFamily="34" charset="0"/>
            </a:endParaRPr>
          </a:p>
        </p:txBody>
      </p:sp>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fade">
                                      <p:cBhvr>
                                        <p:cTn id="7" dur="2500"/>
                                        <p:tgtEl>
                                          <p:spTgt spid="92162"/>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92164"/>
                                        </p:tgtEl>
                                        <p:attrNameLst>
                                          <p:attrName>style.visibility</p:attrName>
                                        </p:attrNameLst>
                                      </p:cBhvr>
                                      <p:to>
                                        <p:strVal val="visible"/>
                                      </p:to>
                                    </p:set>
                                    <p:animEffect transition="in" filter="fade">
                                      <p:cBhvr>
                                        <p:cTn id="11" dur="2500"/>
                                        <p:tgtEl>
                                          <p:spTgt spid="92164"/>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92166"/>
                                        </p:tgtEl>
                                        <p:attrNameLst>
                                          <p:attrName>style.visibility</p:attrName>
                                        </p:attrNameLst>
                                      </p:cBhvr>
                                      <p:to>
                                        <p:strVal val="visible"/>
                                      </p:to>
                                    </p:set>
                                    <p:animEffect transition="in" filter="fade">
                                      <p:cBhvr>
                                        <p:cTn id="15" dur="2500"/>
                                        <p:tgtEl>
                                          <p:spTgt spid="92166"/>
                                        </p:tgtEl>
                                      </p:cBhvr>
                                    </p:animEffect>
                                  </p:childTnLst>
                                </p:cTn>
                              </p:par>
                            </p:childTnLst>
                          </p:cTn>
                        </p:par>
                        <p:par>
                          <p:cTn id="16" fill="hold">
                            <p:stCondLst>
                              <p:cond delay="7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6018" name="Picture 2" descr="http://3.bp.blogspot.com/-4ztmnjuMlRA/TZgjFZyeyKI/AAAAAAAAAFE/64asRUnVu98/s1600/800px-Mulberry_Street_NYC_c1900_LOC_3g04637u_edit.jpg"/>
          <p:cNvPicPr>
            <a:picLocks noChangeAspect="1" noChangeArrowheads="1"/>
          </p:cNvPicPr>
          <p:nvPr/>
        </p:nvPicPr>
        <p:blipFill>
          <a:blip r:embed="rId2" cstate="print"/>
          <a:srcRect/>
          <a:stretch>
            <a:fillRect/>
          </a:stretch>
        </p:blipFill>
        <p:spPr bwMode="auto">
          <a:xfrm>
            <a:off x="-98921" y="26276"/>
            <a:ext cx="9242921" cy="6831724"/>
          </a:xfrm>
          <a:prstGeom prst="rect">
            <a:avLst/>
          </a:prstGeom>
          <a:noFill/>
        </p:spPr>
      </p:pic>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36</a:t>
            </a:fld>
            <a:endParaRPr lang="en-US"/>
          </a:p>
        </p:txBody>
      </p:sp>
      <p:sp>
        <p:nvSpPr>
          <p:cNvPr id="8" name="Rounded Rectangle 7"/>
          <p:cNvSpPr/>
          <p:nvPr/>
        </p:nvSpPr>
        <p:spPr bwMode="auto">
          <a:xfrm>
            <a:off x="152400" y="228600"/>
            <a:ext cx="6477000" cy="1066800"/>
          </a:xfrm>
          <a:prstGeom prst="roundRect">
            <a:avLst/>
          </a:prstGeom>
          <a:solidFill>
            <a:srgbClr val="00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2400" b="1" dirty="0" smtClean="0">
                <a:ln w="3175">
                  <a:noFill/>
                </a:ln>
                <a:latin typeface="Calibri" pitchFamily="34" charset="0"/>
              </a:rPr>
              <a:t>C. Settled in ethnic neighborhoods</a:t>
            </a:r>
          </a:p>
          <a:p>
            <a:r>
              <a:rPr lang="en-US" sz="2400" b="1" dirty="0" smtClean="0">
                <a:ln w="3175">
                  <a:noFill/>
                </a:ln>
                <a:latin typeface="Calibri" pitchFamily="34" charset="0"/>
              </a:rPr>
              <a:t>    1. Little Italy, Little Warsaw, Chinatown, etc.</a:t>
            </a:r>
          </a:p>
          <a:p>
            <a:endParaRPr lang="en-US" sz="2400" b="1" dirty="0" smtClean="0">
              <a:ln w="3175">
                <a:noFill/>
              </a:ln>
              <a:latin typeface="Calibri" pitchFamily="34" charset="0"/>
            </a:endParaRPr>
          </a:p>
        </p:txBody>
      </p:sp>
      <p:sp>
        <p:nvSpPr>
          <p:cNvPr id="6" name="Rounded Rectangle 5"/>
          <p:cNvSpPr/>
          <p:nvPr/>
        </p:nvSpPr>
        <p:spPr bwMode="auto">
          <a:xfrm>
            <a:off x="6629398" y="5715000"/>
            <a:ext cx="2469931" cy="659296"/>
          </a:xfrm>
          <a:prstGeom prst="roundRect">
            <a:avLst/>
          </a:prstGeom>
          <a:solidFill>
            <a:srgbClr val="000000"/>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latin typeface="Calibri" pitchFamily="34" charset="0"/>
                <a:cs typeface="Calibri" pitchFamily="34" charset="0"/>
              </a:rPr>
              <a:t>“Mulberry Street, Little Italy” (NYC 1903)</a:t>
            </a:r>
            <a:endParaRPr kumimoji="0" lang="en-US" sz="1400" b="1" i="0" u="none" strike="noStrike" cap="none" normalizeH="0" baseline="0" dirty="0" smtClean="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2000"/>
                                        <p:tgtEl>
                                          <p:spTgt spid="8">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2000"/>
                                        <p:tgtEl>
                                          <p:spTgt spid="8">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37</a:t>
            </a:fld>
            <a:endParaRPr lang="en-US"/>
          </a:p>
        </p:txBody>
      </p:sp>
      <p:pic>
        <p:nvPicPr>
          <p:cNvPr id="84994" name="Picture 2" descr="http://www.racontrs.com/wp-content/uploads/2011/10/Little-Italy_Columbus-Park_shoeshine-boys_c1900.jpg"/>
          <p:cNvPicPr>
            <a:picLocks noChangeAspect="1" noChangeArrowheads="1"/>
          </p:cNvPicPr>
          <p:nvPr/>
        </p:nvPicPr>
        <p:blipFill>
          <a:blip r:embed="rId2" cstate="print"/>
          <a:srcRect/>
          <a:stretch>
            <a:fillRect/>
          </a:stretch>
        </p:blipFill>
        <p:spPr bwMode="auto">
          <a:xfrm>
            <a:off x="457200" y="990600"/>
            <a:ext cx="7911793" cy="5562600"/>
          </a:xfrm>
          <a:prstGeom prst="rect">
            <a:avLst/>
          </a:prstGeom>
          <a:noFill/>
        </p:spPr>
      </p:pic>
      <p:sp>
        <p:nvSpPr>
          <p:cNvPr id="6" name="TextBox 5"/>
          <p:cNvSpPr txBox="1"/>
          <p:nvPr/>
        </p:nvSpPr>
        <p:spPr>
          <a:xfrm>
            <a:off x="1143000" y="304800"/>
            <a:ext cx="6553200" cy="584775"/>
          </a:xfrm>
          <a:prstGeom prst="rect">
            <a:avLst/>
          </a:prstGeom>
          <a:solidFill>
            <a:srgbClr val="000000"/>
          </a:solidFill>
        </p:spPr>
        <p:txBody>
          <a:bodyPr wrap="square" rtlCol="0">
            <a:spAutoFit/>
          </a:bodyPr>
          <a:lstStyle/>
          <a:p>
            <a:r>
              <a:rPr lang="en-US" sz="3200" b="1" dirty="0" smtClean="0">
                <a:latin typeface="Calibri" pitchFamily="34" charset="0"/>
              </a:rPr>
              <a:t>“Little Italy” shoeshine boys c1900</a:t>
            </a:r>
            <a:endParaRPr lang="en-US" sz="3200" b="1" dirty="0">
              <a:latin typeface="Calibri" pitchFamily="34" charset="0"/>
            </a:endParaRPr>
          </a:p>
        </p:txBody>
      </p:sp>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143000" y="381000"/>
            <a:ext cx="1981200" cy="457200"/>
          </a:xfrm>
          <a:solidFill>
            <a:srgbClr val="000000"/>
          </a:solidFill>
        </p:spPr>
        <p:txBody>
          <a:bodyPr/>
          <a:lstStyle/>
          <a:p>
            <a:pPr marL="0" indent="0" eaLnBrk="1" hangingPunct="1">
              <a:spcBef>
                <a:spcPts val="0"/>
              </a:spcBef>
              <a:buFontTx/>
              <a:buNone/>
              <a:defRPr/>
            </a:pPr>
            <a:r>
              <a:rPr lang="en-US" sz="2800" b="1" dirty="0" smtClean="0">
                <a:latin typeface="Calibri" pitchFamily="34" charset="0"/>
              </a:rPr>
              <a:t>Chinatown</a:t>
            </a: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38</a:t>
            </a:fld>
            <a:endParaRPr lang="en-US"/>
          </a:p>
        </p:txBody>
      </p:sp>
      <p:pic>
        <p:nvPicPr>
          <p:cNvPr id="90114" name="Picture 2" descr="http://1.bp.blogspot.com/-A4-rKiPOVlk/TwSIl2rTVTI/AAAAAAAAJhs/lR4ncUlLPHc/s1600/pell.jpg"/>
          <p:cNvPicPr>
            <a:picLocks noChangeAspect="1" noChangeArrowheads="1"/>
          </p:cNvPicPr>
          <p:nvPr/>
        </p:nvPicPr>
        <p:blipFill>
          <a:blip r:embed="rId2" cstate="print"/>
          <a:srcRect/>
          <a:stretch>
            <a:fillRect/>
          </a:stretch>
        </p:blipFill>
        <p:spPr bwMode="auto">
          <a:xfrm>
            <a:off x="3815330" y="152400"/>
            <a:ext cx="5328670" cy="6477000"/>
          </a:xfrm>
          <a:prstGeom prst="rect">
            <a:avLst/>
          </a:prstGeom>
          <a:noFill/>
        </p:spPr>
      </p:pic>
      <p:pic>
        <p:nvPicPr>
          <p:cNvPr id="90116" name="Picture 4" descr="http://2.bp.blogspot.com/-NfLbGBGEACs/TwSH1DqzsgI/AAAAAAAAJhg/7EWd8IPBcFg/s640/new_year.jpg"/>
          <p:cNvPicPr>
            <a:picLocks noChangeAspect="1" noChangeArrowheads="1"/>
          </p:cNvPicPr>
          <p:nvPr/>
        </p:nvPicPr>
        <p:blipFill>
          <a:blip r:embed="rId3" cstate="print"/>
          <a:srcRect l="6250" t="6926" r="7500" b="6494"/>
          <a:stretch>
            <a:fillRect/>
          </a:stretch>
        </p:blipFill>
        <p:spPr bwMode="auto">
          <a:xfrm>
            <a:off x="304800" y="1676400"/>
            <a:ext cx="3352800" cy="2429565"/>
          </a:xfrm>
          <a:prstGeom prst="rect">
            <a:avLst/>
          </a:prstGeom>
          <a:noFill/>
        </p:spPr>
      </p:pic>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250"/>
                                  </p:stCondLst>
                                  <p:childTnLst>
                                    <p:set>
                                      <p:cBhvr>
                                        <p:cTn id="10" dur="1" fill="hold">
                                          <p:stCondLst>
                                            <p:cond delay="0"/>
                                          </p:stCondLst>
                                        </p:cTn>
                                        <p:tgtEl>
                                          <p:spTgt spid="90114"/>
                                        </p:tgtEl>
                                        <p:attrNameLst>
                                          <p:attrName>style.visibility</p:attrName>
                                        </p:attrNameLst>
                                      </p:cBhvr>
                                      <p:to>
                                        <p:strVal val="visible"/>
                                      </p:to>
                                    </p:set>
                                    <p:animEffect transition="in" filter="fade">
                                      <p:cBhvr>
                                        <p:cTn id="11" dur="2000"/>
                                        <p:tgtEl>
                                          <p:spTgt spid="90114"/>
                                        </p:tgtEl>
                                      </p:cBhvr>
                                    </p:animEffect>
                                  </p:childTnLst>
                                </p:cTn>
                              </p:par>
                            </p:childTnLst>
                          </p:cTn>
                        </p:par>
                        <p:par>
                          <p:cTn id="12" fill="hold">
                            <p:stCondLst>
                              <p:cond delay="4250"/>
                            </p:stCondLst>
                            <p:childTnLst>
                              <p:par>
                                <p:cTn id="13" presetID="10" presetClass="entr" presetSubtype="0" fill="hold" nodeType="afterEffect">
                                  <p:stCondLst>
                                    <p:cond delay="500"/>
                                  </p:stCondLst>
                                  <p:childTnLst>
                                    <p:set>
                                      <p:cBhvr>
                                        <p:cTn id="14" dur="1" fill="hold">
                                          <p:stCondLst>
                                            <p:cond delay="0"/>
                                          </p:stCondLst>
                                        </p:cTn>
                                        <p:tgtEl>
                                          <p:spTgt spid="90116"/>
                                        </p:tgtEl>
                                        <p:attrNameLst>
                                          <p:attrName>style.visibility</p:attrName>
                                        </p:attrNameLst>
                                      </p:cBhvr>
                                      <p:to>
                                        <p:strVal val="visible"/>
                                      </p:to>
                                    </p:set>
                                    <p:animEffect transition="in" filter="fade">
                                      <p:cBhvr>
                                        <p:cTn id="15" dur="225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 y="381000"/>
            <a:ext cx="5090160" cy="1905000"/>
          </a:xfrm>
          <a:solidFill>
            <a:srgbClr val="000000"/>
          </a:solidFill>
        </p:spPr>
        <p:txBody>
          <a:bodyPr/>
          <a:lstStyle/>
          <a:p>
            <a:pPr marL="0" indent="0" eaLnBrk="1" hangingPunct="1">
              <a:spcBef>
                <a:spcPts val="0"/>
              </a:spcBef>
              <a:buFontTx/>
              <a:buNone/>
              <a:defRPr/>
            </a:pPr>
            <a:r>
              <a:rPr lang="en-US" sz="2800" b="1" dirty="0" smtClean="0">
                <a:latin typeface="Calibri" pitchFamily="34" charset="0"/>
              </a:rPr>
              <a:t>2. “The Melting Pot” Theory</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a. the idea that all immigrants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could be “blended” into a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common “</a:t>
            </a:r>
            <a:r>
              <a:rPr lang="en-US" sz="2400" b="1" dirty="0" err="1" smtClean="0">
                <a:latin typeface="Calibri" pitchFamily="34" charset="0"/>
              </a:rPr>
              <a:t>American”culture</a:t>
            </a:r>
            <a:r>
              <a:rPr lang="en-US" sz="2400" b="1" dirty="0" smtClean="0">
                <a:latin typeface="Calibri" pitchFamily="34" charset="0"/>
              </a:rPr>
              <a:t>.</a:t>
            </a: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39</a:t>
            </a:fld>
            <a:endParaRPr lang="en-US" dirty="0"/>
          </a:p>
        </p:txBody>
      </p:sp>
      <p:pic>
        <p:nvPicPr>
          <p:cNvPr id="1026" name="Picture 2" descr="File:TheMeltingpot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730" y="457200"/>
            <a:ext cx="4032885"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00" y="2819400"/>
            <a:ext cx="4749800" cy="3570208"/>
          </a:xfrm>
          <a:prstGeom prst="rect">
            <a:avLst/>
          </a:prstGeom>
          <a:noFill/>
        </p:spPr>
        <p:txBody>
          <a:bodyPr wrap="square" rtlCol="0">
            <a:spAutoFit/>
          </a:bodyPr>
          <a:lstStyle/>
          <a:p>
            <a:r>
              <a:rPr lang="en-US" sz="2400" b="1" dirty="0" smtClean="0">
                <a:solidFill>
                  <a:srgbClr val="FFFF00"/>
                </a:solidFill>
                <a:latin typeface="Calibri" pitchFamily="34" charset="0"/>
                <a:cs typeface="Calibri" pitchFamily="34" charset="0"/>
              </a:rPr>
              <a:t>Origin of the term:</a:t>
            </a:r>
          </a:p>
          <a:p>
            <a:r>
              <a:rPr lang="en-US" b="1" i="1" dirty="0" smtClean="0">
                <a:latin typeface="Calibri" pitchFamily="34" charset="0"/>
                <a:cs typeface="Calibri" pitchFamily="34" charset="0"/>
              </a:rPr>
              <a:t>The </a:t>
            </a:r>
            <a:r>
              <a:rPr lang="en-US" b="1" i="1" dirty="0">
                <a:latin typeface="Calibri" pitchFamily="34" charset="0"/>
                <a:cs typeface="Calibri" pitchFamily="34" charset="0"/>
              </a:rPr>
              <a:t>Melting Pot</a:t>
            </a:r>
            <a:r>
              <a:rPr lang="en-US" b="1" dirty="0">
                <a:latin typeface="Calibri" pitchFamily="34" charset="0"/>
                <a:cs typeface="Calibri" pitchFamily="34" charset="0"/>
              </a:rPr>
              <a:t> </a:t>
            </a:r>
            <a:r>
              <a:rPr lang="en-US" b="1" dirty="0" smtClean="0">
                <a:latin typeface="Calibri" pitchFamily="34" charset="0"/>
                <a:cs typeface="Calibri" pitchFamily="34" charset="0"/>
              </a:rPr>
              <a:t>was </a:t>
            </a:r>
            <a:r>
              <a:rPr lang="en-US" b="1" dirty="0">
                <a:latin typeface="Calibri" pitchFamily="34" charset="0"/>
                <a:cs typeface="Calibri" pitchFamily="34" charset="0"/>
              </a:rPr>
              <a:t>a play </a:t>
            </a:r>
            <a:r>
              <a:rPr lang="en-US" b="1" dirty="0" smtClean="0">
                <a:latin typeface="Calibri" pitchFamily="34" charset="0"/>
                <a:cs typeface="Calibri" pitchFamily="34" charset="0"/>
              </a:rPr>
              <a:t>by Israel Zangwill, </a:t>
            </a:r>
            <a:r>
              <a:rPr lang="en-US" b="1" dirty="0">
                <a:latin typeface="Calibri" pitchFamily="34" charset="0"/>
                <a:cs typeface="Calibri" pitchFamily="34" charset="0"/>
              </a:rPr>
              <a:t>first staged in 1908. It depicts the life of a </a:t>
            </a:r>
            <a:r>
              <a:rPr lang="en-US" b="1" dirty="0" smtClean="0">
                <a:latin typeface="Calibri" pitchFamily="34" charset="0"/>
                <a:cs typeface="Calibri" pitchFamily="34" charset="0"/>
              </a:rPr>
              <a:t>Russian-Jewish immigrant </a:t>
            </a:r>
            <a:r>
              <a:rPr lang="en-US" b="1" dirty="0">
                <a:latin typeface="Calibri" pitchFamily="34" charset="0"/>
                <a:cs typeface="Calibri" pitchFamily="34" charset="0"/>
              </a:rPr>
              <a:t>family, the </a:t>
            </a:r>
            <a:r>
              <a:rPr lang="en-US" b="1" dirty="0" err="1">
                <a:latin typeface="Calibri" pitchFamily="34" charset="0"/>
                <a:cs typeface="Calibri" pitchFamily="34" charset="0"/>
              </a:rPr>
              <a:t>Quixanos</a:t>
            </a:r>
            <a:r>
              <a:rPr lang="en-US" b="1" dirty="0">
                <a:latin typeface="Calibri" pitchFamily="34" charset="0"/>
                <a:cs typeface="Calibri" pitchFamily="34" charset="0"/>
              </a:rPr>
              <a:t>. David </a:t>
            </a:r>
            <a:r>
              <a:rPr lang="en-US" b="1" dirty="0" err="1">
                <a:latin typeface="Calibri" pitchFamily="34" charset="0"/>
                <a:cs typeface="Calibri" pitchFamily="34" charset="0"/>
              </a:rPr>
              <a:t>Quixano</a:t>
            </a:r>
            <a:r>
              <a:rPr lang="en-US" b="1" dirty="0">
                <a:latin typeface="Calibri" pitchFamily="34" charset="0"/>
                <a:cs typeface="Calibri" pitchFamily="34" charset="0"/>
              </a:rPr>
              <a:t> has survived </a:t>
            </a:r>
            <a:r>
              <a:rPr lang="en-US" b="1" dirty="0" smtClean="0">
                <a:latin typeface="Calibri" pitchFamily="34" charset="0"/>
                <a:cs typeface="Calibri" pitchFamily="34" charset="0"/>
              </a:rPr>
              <a:t>a pogrom, </a:t>
            </a:r>
            <a:r>
              <a:rPr lang="en-US" b="1" dirty="0">
                <a:latin typeface="Calibri" pitchFamily="34" charset="0"/>
                <a:cs typeface="Calibri" pitchFamily="34" charset="0"/>
              </a:rPr>
              <a:t>which killed his mother and sister, and he wishes to forget this horrible event. He composes an "American Symphony" and wants to look forward to a society free of ethnic divisions and hatred, rather than backward at his traumatic past.</a:t>
            </a:r>
          </a:p>
          <a:p>
            <a:endParaRPr lang="en-US" b="1" dirty="0">
              <a:latin typeface="Calibri" pitchFamily="34" charset="0"/>
              <a:cs typeface="Calibri" pitchFamily="34" charset="0"/>
            </a:endParaRPr>
          </a:p>
        </p:txBody>
      </p:sp>
    </p:spTree>
    <p:extLst>
      <p:ext uri="{BB962C8B-B14F-4D97-AF65-F5344CB8AC3E}">
        <p14:creationId xmlns:p14="http://schemas.microsoft.com/office/powerpoint/2010/main" val="1842653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2000"/>
                                        <p:tgtEl>
                                          <p:spTgt spid="1638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2000"/>
                                        <p:tgtEl>
                                          <p:spTgt spid="1638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387">
                                            <p:txEl>
                                              <p:pRg st="3" end="3"/>
                                            </p:txEl>
                                          </p:spTgt>
                                        </p:tgtEl>
                                        <p:attrNameLst>
                                          <p:attrName>style.visibility</p:attrName>
                                        </p:attrNameLst>
                                      </p:cBhvr>
                                      <p:to>
                                        <p:strVal val="visible"/>
                                      </p:to>
                                    </p:set>
                                    <p:animEffect transition="in" filter="fade">
                                      <p:cBhvr>
                                        <p:cTn id="18" dur="2000"/>
                                        <p:tgtEl>
                                          <p:spTgt spid="16387">
                                            <p:txEl>
                                              <p:pRg st="3" end="3"/>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hapter20_638-6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57200"/>
            <a:ext cx="87328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DAC272B-2F35-47D1-9D35-BA71410A4A97}" type="slidenum">
              <a:rPr lang="en-US" smtClean="0"/>
              <a:pPr>
                <a:defRPr/>
              </a:pPr>
              <a:t>4</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outVertical)">
                                      <p:cBhvr>
                                        <p:cTn id="7" dur="5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6866" name="Picture 2" descr="http://upload.wikimedia.org/wikipedia/commons/thumb/5/5e/Five_Points_-_George_Catlin_-_1827.jpg/400px-Five_Points_-_George_Catlin_-_1827.jpg"/>
          <p:cNvPicPr>
            <a:picLocks noChangeAspect="1" noChangeArrowheads="1"/>
          </p:cNvPicPr>
          <p:nvPr/>
        </p:nvPicPr>
        <p:blipFill>
          <a:blip r:embed="rId2" cstate="print"/>
          <a:srcRect/>
          <a:stretch>
            <a:fillRect/>
          </a:stretch>
        </p:blipFill>
        <p:spPr bwMode="auto">
          <a:xfrm>
            <a:off x="0" y="3048000"/>
            <a:ext cx="4648200" cy="3416428"/>
          </a:xfrm>
          <a:prstGeom prst="rect">
            <a:avLst/>
          </a:prstGeom>
          <a:noFill/>
        </p:spPr>
      </p:pic>
      <p:sp>
        <p:nvSpPr>
          <p:cNvPr id="2" name="Rectangle 1"/>
          <p:cNvSpPr/>
          <p:nvPr/>
        </p:nvSpPr>
        <p:spPr bwMode="auto">
          <a:xfrm>
            <a:off x="3276600" y="3200400"/>
            <a:ext cx="838200" cy="340272"/>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cs typeface="Calibri" pitchFamily="34" charset="0"/>
              </a:rPr>
              <a:t>c. 1827</a:t>
            </a:r>
          </a:p>
        </p:txBody>
      </p:sp>
      <p:sp>
        <p:nvSpPr>
          <p:cNvPr id="16387" name="Rectangle 3"/>
          <p:cNvSpPr>
            <a:spLocks noGrp="1" noChangeArrowheads="1"/>
          </p:cNvSpPr>
          <p:nvPr>
            <p:ph type="body" idx="1"/>
          </p:nvPr>
        </p:nvSpPr>
        <p:spPr>
          <a:xfrm>
            <a:off x="0" y="304800"/>
            <a:ext cx="9144000" cy="2819400"/>
          </a:xfrm>
          <a:solidFill>
            <a:srgbClr val="000000"/>
          </a:solidFill>
        </p:spPr>
        <p:txBody>
          <a:bodyPr/>
          <a:lstStyle/>
          <a:p>
            <a:pPr marL="571500" indent="-571500" eaLnBrk="1" hangingPunct="1">
              <a:spcBef>
                <a:spcPts val="0"/>
              </a:spcBef>
              <a:buNone/>
              <a:defRPr/>
            </a:pPr>
            <a:r>
              <a:rPr lang="en-US" sz="2400" b="1" dirty="0" smtClean="0">
                <a:latin typeface="Calibri" pitchFamily="34" charset="0"/>
              </a:rPr>
              <a:t>  3. “Five Points”</a:t>
            </a:r>
          </a:p>
          <a:p>
            <a:pPr marL="571500" indent="-571500" eaLnBrk="1" hangingPunct="1">
              <a:spcBef>
                <a:spcPts val="0"/>
              </a:spcBef>
              <a:buNone/>
              <a:defRPr/>
            </a:pPr>
            <a:r>
              <a:rPr lang="en-US" sz="2400" b="1" dirty="0" smtClean="0">
                <a:latin typeface="Calibri" pitchFamily="34" charset="0"/>
              </a:rPr>
              <a:t>       a. “The Original American Melting Pot”</a:t>
            </a:r>
          </a:p>
          <a:p>
            <a:pPr marL="0" indent="0" eaLnBrk="1" hangingPunct="1">
              <a:spcBef>
                <a:spcPts val="0"/>
              </a:spcBef>
              <a:buNone/>
              <a:defRPr/>
            </a:pPr>
            <a:r>
              <a:rPr lang="en-US" sz="2400" b="1" dirty="0" smtClean="0">
                <a:latin typeface="Calibri" pitchFamily="34" charset="0"/>
              </a:rPr>
              <a:t>               i. central lower Manhattan in New York City </a:t>
            </a:r>
          </a:p>
          <a:p>
            <a:pPr marL="0" indent="0" eaLnBrk="1" hangingPunct="1">
              <a:spcBef>
                <a:spcPts val="0"/>
              </a:spcBef>
              <a:buNone/>
              <a:defRPr/>
            </a:pPr>
            <a:r>
              <a:rPr lang="en-US" sz="2400" b="1" dirty="0" smtClean="0">
                <a:latin typeface="Calibri" pitchFamily="34" charset="0"/>
              </a:rPr>
              <a:t>              ii. crowded with many ethnic groups</a:t>
            </a:r>
          </a:p>
          <a:p>
            <a:pPr marL="0" indent="0" eaLnBrk="1" hangingPunct="1">
              <a:spcBef>
                <a:spcPts val="0"/>
              </a:spcBef>
              <a:buNone/>
              <a:defRPr/>
            </a:pPr>
            <a:r>
              <a:rPr lang="en-US" sz="2400" b="1" dirty="0" smtClean="0">
                <a:latin typeface="Calibri" pitchFamily="34" charset="0"/>
              </a:rPr>
              <a:t>             iii. breeding ground for disease, infant &amp; child mortality, </a:t>
            </a:r>
          </a:p>
          <a:p>
            <a:pPr marL="0" indent="0" eaLnBrk="1" hangingPunct="1">
              <a:spcBef>
                <a:spcPts val="0"/>
              </a:spcBef>
              <a:buNone/>
              <a:defRPr/>
            </a:pPr>
            <a:r>
              <a:rPr lang="en-US" sz="2400" b="1" dirty="0" smtClean="0">
                <a:latin typeface="Calibri" pitchFamily="34" charset="0"/>
              </a:rPr>
              <a:t>                  unemployment, prostitution &amp; violent crime</a:t>
            </a:r>
          </a:p>
          <a:p>
            <a:pPr marL="0" indent="0" eaLnBrk="1" hangingPunct="1">
              <a:spcBef>
                <a:spcPts val="0"/>
              </a:spcBef>
              <a:buNone/>
              <a:defRPr/>
            </a:pPr>
            <a:r>
              <a:rPr lang="en-US" sz="2400" b="1" dirty="0" smtClean="0">
                <a:latin typeface="Calibri" pitchFamily="34" charset="0"/>
              </a:rPr>
              <a:t>             iv. numerous gangs roamed the area</a:t>
            </a: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40</a:t>
            </a:fld>
            <a:endParaRPr lang="en-US"/>
          </a:p>
        </p:txBody>
      </p:sp>
      <p:pic>
        <p:nvPicPr>
          <p:cNvPr id="83972" name="Picture 4" descr="File:Mulberry Bend-Jacob Riis.jpg">
            <a:hlinkClick r:id="rId3"/>
          </p:cNvPr>
          <p:cNvPicPr>
            <a:picLocks noChangeAspect="1" noChangeArrowheads="1"/>
          </p:cNvPicPr>
          <p:nvPr/>
        </p:nvPicPr>
        <p:blipFill>
          <a:blip r:embed="rId4" cstate="print"/>
          <a:srcRect/>
          <a:stretch>
            <a:fillRect/>
          </a:stretch>
        </p:blipFill>
        <p:spPr bwMode="auto">
          <a:xfrm>
            <a:off x="4829175" y="3048000"/>
            <a:ext cx="4314825" cy="3429000"/>
          </a:xfrm>
          <a:prstGeom prst="rect">
            <a:avLst/>
          </a:prstGeom>
          <a:noFill/>
        </p:spPr>
      </p:pic>
      <p:sp>
        <p:nvSpPr>
          <p:cNvPr id="10" name="Rectangle 9"/>
          <p:cNvSpPr/>
          <p:nvPr/>
        </p:nvSpPr>
        <p:spPr bwMode="auto">
          <a:xfrm>
            <a:off x="5181600" y="3048000"/>
            <a:ext cx="3657600" cy="3810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Calibri" pitchFamily="34" charset="0"/>
                <a:cs typeface="Calibri" pitchFamily="34" charset="0"/>
              </a:rPr>
              <a:t>Mulberry Bend in Five Points c. 1880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6866"/>
                                        </p:tgtEl>
                                        <p:attrNameLst>
                                          <p:attrName>style.visibility</p:attrName>
                                        </p:attrNameLst>
                                      </p:cBhvr>
                                      <p:to>
                                        <p:strVal val="visible"/>
                                      </p:to>
                                    </p:set>
                                    <p:animEffect transition="in" filter="fade">
                                      <p:cBhvr>
                                        <p:cTn id="11" dur="2000"/>
                                        <p:tgtEl>
                                          <p:spTgt spid="3686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3972"/>
                                        </p:tgtEl>
                                        <p:attrNameLst>
                                          <p:attrName>style.visibility</p:attrName>
                                        </p:attrNameLst>
                                      </p:cBhvr>
                                      <p:to>
                                        <p:strVal val="visible"/>
                                      </p:to>
                                    </p:set>
                                    <p:animEffect transition="in" filter="fade">
                                      <p:cBhvr>
                                        <p:cTn id="19" dur="2000"/>
                                        <p:tgtEl>
                                          <p:spTgt spid="83972"/>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387">
                                            <p:txEl>
                                              <p:pRg st="1" end="1"/>
                                            </p:txEl>
                                          </p:spTgt>
                                        </p:tgtEl>
                                        <p:attrNameLst>
                                          <p:attrName>style.visibility</p:attrName>
                                        </p:attrNameLst>
                                      </p:cBhvr>
                                      <p:to>
                                        <p:strVal val="visible"/>
                                      </p:to>
                                    </p:set>
                                    <p:animEffect transition="in" filter="fade">
                                      <p:cBhvr>
                                        <p:cTn id="28" dur="2000"/>
                                        <p:tgtEl>
                                          <p:spTgt spid="1638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387">
                                            <p:txEl>
                                              <p:pRg st="2" end="2"/>
                                            </p:txEl>
                                          </p:spTgt>
                                        </p:tgtEl>
                                        <p:attrNameLst>
                                          <p:attrName>style.visibility</p:attrName>
                                        </p:attrNameLst>
                                      </p:cBhvr>
                                      <p:to>
                                        <p:strVal val="visible"/>
                                      </p:to>
                                    </p:set>
                                    <p:animEffect transition="in" filter="fade">
                                      <p:cBhvr>
                                        <p:cTn id="33" dur="2000"/>
                                        <p:tgtEl>
                                          <p:spTgt spid="1638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387">
                                            <p:txEl>
                                              <p:pRg st="3" end="3"/>
                                            </p:txEl>
                                          </p:spTgt>
                                        </p:tgtEl>
                                        <p:attrNameLst>
                                          <p:attrName>style.visibility</p:attrName>
                                        </p:attrNameLst>
                                      </p:cBhvr>
                                      <p:to>
                                        <p:strVal val="visible"/>
                                      </p:to>
                                    </p:set>
                                    <p:animEffect transition="in" filter="fade">
                                      <p:cBhvr>
                                        <p:cTn id="38" dur="2000"/>
                                        <p:tgtEl>
                                          <p:spTgt spid="1638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387">
                                            <p:txEl>
                                              <p:pRg st="4" end="4"/>
                                            </p:txEl>
                                          </p:spTgt>
                                        </p:tgtEl>
                                        <p:attrNameLst>
                                          <p:attrName>style.visibility</p:attrName>
                                        </p:attrNameLst>
                                      </p:cBhvr>
                                      <p:to>
                                        <p:strVal val="visible"/>
                                      </p:to>
                                    </p:set>
                                    <p:animEffect transition="in" filter="fade">
                                      <p:cBhvr>
                                        <p:cTn id="43" dur="2000"/>
                                        <p:tgtEl>
                                          <p:spTgt spid="16387">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6387">
                                            <p:txEl>
                                              <p:pRg st="5" end="5"/>
                                            </p:txEl>
                                          </p:spTgt>
                                        </p:tgtEl>
                                        <p:attrNameLst>
                                          <p:attrName>style.visibility</p:attrName>
                                        </p:attrNameLst>
                                      </p:cBhvr>
                                      <p:to>
                                        <p:strVal val="visible"/>
                                      </p:to>
                                    </p:set>
                                    <p:animEffect transition="in" filter="fade">
                                      <p:cBhvr>
                                        <p:cTn id="46" dur="2000"/>
                                        <p:tgtEl>
                                          <p:spTgt spid="16387">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7">
                                            <p:txEl>
                                              <p:pRg st="6" end="6"/>
                                            </p:txEl>
                                          </p:spTgt>
                                        </p:tgtEl>
                                        <p:attrNameLst>
                                          <p:attrName>style.visibility</p:attrName>
                                        </p:attrNameLst>
                                      </p:cBhvr>
                                      <p:to>
                                        <p:strVal val="visible"/>
                                      </p:to>
                                    </p:set>
                                    <p:animEffect transition="in" filter="fade">
                                      <p:cBhvr>
                                        <p:cTn id="51" dur="20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04800" y="304800"/>
            <a:ext cx="3429000" cy="3886200"/>
          </a:xfrm>
          <a:solidFill>
            <a:srgbClr val="000000"/>
          </a:solidFill>
        </p:spPr>
        <p:txBody>
          <a:bodyPr/>
          <a:lstStyle/>
          <a:p>
            <a:pPr marL="0" indent="0" eaLnBrk="1" hangingPunct="1">
              <a:spcBef>
                <a:spcPts val="0"/>
              </a:spcBef>
              <a:buNone/>
              <a:defRPr/>
            </a:pPr>
            <a:r>
              <a:rPr lang="en-US" sz="2000" b="1" dirty="0" smtClean="0">
                <a:latin typeface="Calibri" pitchFamily="34" charset="0"/>
              </a:rPr>
              <a:t>Mullen’s Alley (February 12, 1888) “There were thousands of homeless children on the streets (of NYC), often abandoned by their parents… and in the summer months 3-4 babies would suffocate in the airless tenements every night.” </a:t>
            </a:r>
          </a:p>
          <a:p>
            <a:pPr marL="0" indent="0" eaLnBrk="1" hangingPunct="1">
              <a:spcBef>
                <a:spcPts val="0"/>
              </a:spcBef>
              <a:buNone/>
              <a:defRPr/>
            </a:pPr>
            <a:r>
              <a:rPr lang="en-US" sz="2000" b="1" dirty="0" smtClean="0">
                <a:latin typeface="Calibri" pitchFamily="34" charset="0"/>
              </a:rPr>
              <a:t>                    </a:t>
            </a:r>
            <a:r>
              <a:rPr lang="en-US" sz="2000" dirty="0" smtClean="0">
                <a:latin typeface="Calibri" pitchFamily="34" charset="0"/>
              </a:rPr>
              <a:t>(Jacob Riis)</a:t>
            </a:r>
            <a:endParaRPr lang="en-US" sz="2000" b="1" dirty="0" smtClean="0">
              <a:solidFill>
                <a:schemeClr val="tx2"/>
              </a:solidFill>
              <a:latin typeface="Calibri" pitchFamily="34" charset="0"/>
            </a:endParaRP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41</a:t>
            </a:fld>
            <a:endParaRPr lang="en-US"/>
          </a:p>
        </p:txBody>
      </p:sp>
      <p:pic>
        <p:nvPicPr>
          <p:cNvPr id="43010" name="Picture 2" descr="Mullen's Alley, Cherry Hill by Jacob Riis">
            <a:hlinkClick r:id="rId2"/>
          </p:cNvPr>
          <p:cNvPicPr>
            <a:picLocks noChangeAspect="1" noChangeArrowheads="1"/>
          </p:cNvPicPr>
          <p:nvPr/>
        </p:nvPicPr>
        <p:blipFill>
          <a:blip r:embed="rId3" cstate="print"/>
          <a:srcRect/>
          <a:stretch>
            <a:fillRect/>
          </a:stretch>
        </p:blipFill>
        <p:spPr bwMode="auto">
          <a:xfrm>
            <a:off x="3881437" y="0"/>
            <a:ext cx="5262563" cy="6858000"/>
          </a:xfrm>
          <a:prstGeom prst="rect">
            <a:avLst/>
          </a:prstGeom>
          <a:noFill/>
        </p:spPr>
      </p:pic>
    </p:spTree>
    <p:extLst>
      <p:ext uri="{BB962C8B-B14F-4D97-AF65-F5344CB8AC3E}">
        <p14:creationId xmlns:p14="http://schemas.microsoft.com/office/powerpoint/2010/main" val="867534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7">
                                            <p:txEl>
                                              <p:pRg st="1" end="1"/>
                                            </p:txEl>
                                          </p:spTgt>
                                        </p:tgtEl>
                                        <p:attrNameLst>
                                          <p:attrName>style.visibility</p:attrName>
                                        </p:attrNameLst>
                                      </p:cBhvr>
                                      <p:to>
                                        <p:strVal val="visible"/>
                                      </p:to>
                                    </p:set>
                                    <p:animEffect transition="in" filter="fade">
                                      <p:cBhvr>
                                        <p:cTn id="10" dur="2000"/>
                                        <p:tgtEl>
                                          <p:spTgt spid="1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5" descr="http://4.bp.blogspot.com/-dOmhYPk5Tw8/TpEUYYTzxKI/AAAAAAAAUnE/L3D2rQjMCZE/s400/Bandit%2527s%2BRoost%252C%2B1890%252C%2BNew%2BYork%2BC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42</a:t>
            </a:fld>
            <a:endParaRPr lang="en-US"/>
          </a:p>
        </p:txBody>
      </p:sp>
      <p:sp>
        <p:nvSpPr>
          <p:cNvPr id="2" name="Rectangle 1"/>
          <p:cNvSpPr/>
          <p:nvPr/>
        </p:nvSpPr>
        <p:spPr bwMode="auto">
          <a:xfrm>
            <a:off x="64376" y="228600"/>
            <a:ext cx="4953000" cy="9906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indent="0" eaLnBrk="1" hangingPunct="1">
              <a:spcBef>
                <a:spcPts val="0"/>
              </a:spcBef>
              <a:buNone/>
              <a:defRPr/>
            </a:pPr>
            <a:r>
              <a:rPr lang="en-US" b="1" dirty="0">
                <a:solidFill>
                  <a:schemeClr val="tx2"/>
                </a:solidFill>
                <a:latin typeface="Calibri" pitchFamily="34" charset="0"/>
              </a:rPr>
              <a:t>Five Points was dominated by rival </a:t>
            </a:r>
            <a:r>
              <a:rPr lang="en-US" b="1" dirty="0" smtClean="0">
                <a:solidFill>
                  <a:schemeClr val="tx2"/>
                </a:solidFill>
                <a:latin typeface="Calibri" pitchFamily="34" charset="0"/>
              </a:rPr>
              <a:t>gangs, dominated by Irish groups </a:t>
            </a:r>
            <a:r>
              <a:rPr lang="en-US" b="1" dirty="0">
                <a:solidFill>
                  <a:schemeClr val="tx2"/>
                </a:solidFill>
                <a:latin typeface="Calibri" pitchFamily="34" charset="0"/>
              </a:rPr>
              <a:t>like the Roach Guards, Dead </a:t>
            </a:r>
            <a:r>
              <a:rPr lang="en-US" b="1" dirty="0" smtClean="0">
                <a:solidFill>
                  <a:schemeClr val="tx2"/>
                </a:solidFill>
                <a:latin typeface="Calibri" pitchFamily="34" charset="0"/>
              </a:rPr>
              <a:t>Rabbits, </a:t>
            </a:r>
            <a:r>
              <a:rPr lang="en-US" b="1" dirty="0">
                <a:solidFill>
                  <a:schemeClr val="tx2"/>
                </a:solidFill>
                <a:latin typeface="Calibri" pitchFamily="34" charset="0"/>
              </a:rPr>
              <a:t>Bowery </a:t>
            </a:r>
            <a:r>
              <a:rPr lang="en-US" b="1" dirty="0" smtClean="0">
                <a:solidFill>
                  <a:schemeClr val="tx2"/>
                </a:solidFill>
                <a:latin typeface="Calibri" pitchFamily="34" charset="0"/>
              </a:rPr>
              <a:t>Boys and </a:t>
            </a:r>
            <a:r>
              <a:rPr lang="en-US" b="1" dirty="0" err="1" smtClean="0">
                <a:solidFill>
                  <a:schemeClr val="tx2"/>
                </a:solidFill>
                <a:latin typeface="Calibri" pitchFamily="34" charset="0"/>
              </a:rPr>
              <a:t>Kerryonians</a:t>
            </a:r>
            <a:r>
              <a:rPr lang="en-US" b="1" dirty="0" smtClean="0">
                <a:solidFill>
                  <a:schemeClr val="tx2"/>
                </a:solidFill>
                <a:latin typeface="Calibri" pitchFamily="34" charset="0"/>
              </a:rPr>
              <a:t>.</a:t>
            </a:r>
            <a:endParaRPr lang="en-US" b="1" dirty="0">
              <a:solidFill>
                <a:schemeClr val="tx2"/>
              </a:solidFill>
              <a:latin typeface="Calibri" pitchFamily="34" charset="0"/>
            </a:endParaRPr>
          </a:p>
        </p:txBody>
      </p:sp>
      <p:sp>
        <p:nvSpPr>
          <p:cNvPr id="7" name="Rectangle 6"/>
          <p:cNvSpPr/>
          <p:nvPr/>
        </p:nvSpPr>
        <p:spPr bwMode="auto">
          <a:xfrm>
            <a:off x="381000" y="3951890"/>
            <a:ext cx="2476500" cy="23622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eaLnBrk="1" hangingPunct="1">
              <a:spcBef>
                <a:spcPts val="0"/>
              </a:spcBef>
              <a:buClr>
                <a:schemeClr val="hlink"/>
              </a:buClr>
              <a:buSzPct val="120000"/>
              <a:defRPr/>
            </a:pPr>
            <a:r>
              <a:rPr lang="en-US" b="1" kern="0" dirty="0" smtClean="0">
                <a:solidFill>
                  <a:schemeClr val="tx2"/>
                </a:solidFill>
                <a:effectLst>
                  <a:outerShdw blurRad="38100" dist="38100" dir="2700000" algn="tl">
                    <a:srgbClr val="000000"/>
                  </a:outerShdw>
                </a:effectLst>
                <a:latin typeface="Calibri" pitchFamily="34" charset="0"/>
              </a:rPr>
              <a:t>In the last 15 years before the filth-ridden, violent neighborhoods were demolished by New York officials, it </a:t>
            </a:r>
            <a:r>
              <a:rPr lang="en-US" b="1" kern="0" dirty="0">
                <a:solidFill>
                  <a:schemeClr val="tx2"/>
                </a:solidFill>
                <a:effectLst>
                  <a:outerShdw blurRad="38100" dist="38100" dir="2700000" algn="tl">
                    <a:srgbClr val="000000"/>
                  </a:outerShdw>
                </a:effectLst>
                <a:latin typeface="Calibri" pitchFamily="34" charset="0"/>
              </a:rPr>
              <a:t>was said that there was a murder every night </a:t>
            </a:r>
            <a:r>
              <a:rPr lang="en-US" b="1" kern="0" dirty="0" smtClean="0">
                <a:solidFill>
                  <a:schemeClr val="tx2"/>
                </a:solidFill>
                <a:effectLst>
                  <a:outerShdw blurRad="38100" dist="38100" dir="2700000" algn="tl">
                    <a:srgbClr val="000000"/>
                  </a:outerShdw>
                </a:effectLst>
                <a:latin typeface="Calibri" pitchFamily="34" charset="0"/>
              </a:rPr>
              <a:t>.</a:t>
            </a:r>
            <a:endParaRPr lang="en-US" b="1" kern="0" dirty="0">
              <a:solidFill>
                <a:schemeClr val="tx2"/>
              </a:solidFill>
              <a:effectLst>
                <a:outerShdw blurRad="38100" dist="38100" dir="2700000" algn="tl">
                  <a:srgbClr val="000000"/>
                </a:outerShdw>
              </a:effectLst>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750"/>
                                        <p:tgtEl>
                                          <p:spTgt spid="5"/>
                                        </p:tgtEl>
                                      </p:cBhvr>
                                    </p:animEffect>
                                  </p:childTnLst>
                                </p:cTn>
                              </p:par>
                            </p:childTnLst>
                          </p:cTn>
                        </p:par>
                        <p:par>
                          <p:cTn id="8" fill="hold">
                            <p:stCondLst>
                              <p:cond delay="275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www.40thieves.info/ga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7" t="4220" r="5197" b="7154"/>
          <a:stretch/>
        </p:blipFill>
        <p:spPr bwMode="auto">
          <a:xfrm>
            <a:off x="0" y="0"/>
            <a:ext cx="9143999" cy="68580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43</a:t>
            </a:fld>
            <a:endParaRPr lang="en-US"/>
          </a:p>
        </p:txBody>
      </p:sp>
      <p:sp>
        <p:nvSpPr>
          <p:cNvPr id="6" name="Rectangle 5"/>
          <p:cNvSpPr/>
          <p:nvPr/>
        </p:nvSpPr>
        <p:spPr bwMode="auto">
          <a:xfrm>
            <a:off x="457200" y="381000"/>
            <a:ext cx="4572000" cy="6858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indent="0" eaLnBrk="1" hangingPunct="1">
              <a:spcBef>
                <a:spcPts val="0"/>
              </a:spcBef>
              <a:buFontTx/>
              <a:buNone/>
              <a:defRPr/>
            </a:pPr>
            <a:r>
              <a:rPr lang="en-US" b="1" dirty="0">
                <a:latin typeface="Calibri" pitchFamily="34" charset="0"/>
              </a:rPr>
              <a:t>The </a:t>
            </a:r>
            <a:r>
              <a:rPr lang="en-US" b="1" dirty="0" err="1">
                <a:latin typeface="Calibri" pitchFamily="34" charset="0"/>
              </a:rPr>
              <a:t>Kerryonians</a:t>
            </a:r>
            <a:r>
              <a:rPr lang="en-US" b="1" dirty="0">
                <a:latin typeface="Calibri" pitchFamily="34" charset="0"/>
              </a:rPr>
              <a:t> was made up exclusively of County Kerry (Ireland) ruffians.</a:t>
            </a:r>
            <a:endParaRPr lang="en-US" b="1" dirty="0">
              <a:solidFill>
                <a:schemeClr val="tx2"/>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50"/>
                                        <p:tgtEl>
                                          <p:spTgt spid="1026"/>
                                        </p:tgtEl>
                                      </p:cBhvr>
                                    </p:animEffect>
                                  </p:childTnLst>
                                </p:cTn>
                              </p:par>
                            </p:childTnLst>
                          </p:cTn>
                        </p:par>
                        <p:par>
                          <p:cTn id="8" fill="hold">
                            <p:stCondLst>
                              <p:cond delay="2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44</a:t>
            </a:fld>
            <a:endParaRPr lang="en-US"/>
          </a:p>
        </p:txBody>
      </p:sp>
      <p:sp>
        <p:nvSpPr>
          <p:cNvPr id="8" name="Rectangle 7"/>
          <p:cNvSpPr/>
          <p:nvPr/>
        </p:nvSpPr>
        <p:spPr bwMode="auto">
          <a:xfrm>
            <a:off x="533400" y="838200"/>
            <a:ext cx="3657601" cy="978967"/>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b="1" dirty="0" smtClean="0">
                <a:latin typeface="Calibri" pitchFamily="34" charset="0"/>
                <a:cs typeface="Calibri" pitchFamily="34" charset="0"/>
              </a:rPr>
              <a:t>This </a:t>
            </a:r>
            <a:r>
              <a:rPr lang="en-US" b="1" dirty="0">
                <a:latin typeface="Calibri" pitchFamily="34" charset="0"/>
                <a:cs typeface="Calibri" pitchFamily="34" charset="0"/>
              </a:rPr>
              <a:t>disturbingly violent </a:t>
            </a:r>
            <a:r>
              <a:rPr lang="en-US" b="1" dirty="0" smtClean="0">
                <a:latin typeface="Calibri" pitchFamily="34" charset="0"/>
                <a:cs typeface="Calibri" pitchFamily="34" charset="0"/>
              </a:rPr>
              <a:t>film, made </a:t>
            </a:r>
            <a:r>
              <a:rPr lang="en-US" b="1" dirty="0">
                <a:latin typeface="Calibri" pitchFamily="34" charset="0"/>
                <a:cs typeface="Calibri" pitchFamily="34" charset="0"/>
              </a:rPr>
              <a:t>in 2002, </a:t>
            </a:r>
            <a:r>
              <a:rPr lang="en-US" b="1" dirty="0" smtClean="0">
                <a:latin typeface="Calibri" pitchFamily="34" charset="0"/>
                <a:cs typeface="Calibri" pitchFamily="34" charset="0"/>
              </a:rPr>
              <a:t>received </a:t>
            </a:r>
            <a:r>
              <a:rPr lang="en-US" b="1" dirty="0">
                <a:latin typeface="Calibri" pitchFamily="34" charset="0"/>
                <a:cs typeface="Calibri" pitchFamily="34" charset="0"/>
              </a:rPr>
              <a:t>ten Academy Award </a:t>
            </a:r>
            <a:r>
              <a:rPr lang="en-US" b="1" dirty="0" smtClean="0">
                <a:latin typeface="Calibri" pitchFamily="34" charset="0"/>
                <a:cs typeface="Calibri" pitchFamily="34" charset="0"/>
              </a:rPr>
              <a:t>nominations.</a:t>
            </a:r>
            <a:endParaRPr lang="en-US" b="1" dirty="0">
              <a:latin typeface="Calibri" pitchFamily="34" charset="0"/>
              <a:cs typeface="Calibri" pitchFamily="34" charset="0"/>
            </a:endParaRPr>
          </a:p>
        </p:txBody>
      </p:sp>
      <p:pic>
        <p:nvPicPr>
          <p:cNvPr id="1028" name="Picture 4" descr="http://www.rankopedia.com/CandidatePix/8989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2788" y="45517"/>
            <a:ext cx="4324350" cy="6438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6018" y="5750308"/>
            <a:ext cx="3009181" cy="369332"/>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#3-#4</a:t>
            </a:r>
            <a:endParaRPr lang="en-US" b="1" dirty="0">
              <a:latin typeface="Calibri" pitchFamily="34" charset="0"/>
              <a:cs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3000"/>
                                        <p:tgtEl>
                                          <p:spTgt spid="1028"/>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228600"/>
            <a:ext cx="9144000" cy="1828800"/>
          </a:xfrm>
          <a:solidFill>
            <a:srgbClr val="000000"/>
          </a:solidFill>
        </p:spPr>
        <p:txBody>
          <a:bodyPr/>
          <a:lstStyle/>
          <a:p>
            <a:pPr marL="0" indent="0" eaLnBrk="1" hangingPunct="1">
              <a:spcBef>
                <a:spcPts val="0"/>
              </a:spcBef>
              <a:buFontTx/>
              <a:buNone/>
              <a:defRPr/>
            </a:pPr>
            <a:r>
              <a:rPr lang="en-US" sz="2800" b="1" dirty="0" smtClean="0">
                <a:latin typeface="Calibri" pitchFamily="34" charset="0"/>
              </a:rPr>
              <a:t>      D.  Immigrants were forced to assimilate</a:t>
            </a:r>
          </a:p>
          <a:p>
            <a:pPr marL="0" indent="0" eaLnBrk="1" hangingPunct="1">
              <a:spcBef>
                <a:spcPts val="0"/>
              </a:spcBef>
              <a:buFontTx/>
              <a:buNone/>
              <a:defRPr/>
            </a:pPr>
            <a:r>
              <a:rPr lang="en-US" sz="2800" b="1" dirty="0" smtClean="0">
                <a:latin typeface="Calibri" pitchFamily="34" charset="0"/>
              </a:rPr>
              <a:t>            1.  children learn to speak English</a:t>
            </a:r>
          </a:p>
          <a:p>
            <a:pPr marL="0" indent="0" eaLnBrk="1" hangingPunct="1">
              <a:spcBef>
                <a:spcPts val="0"/>
              </a:spcBef>
              <a:buFontTx/>
              <a:buNone/>
              <a:defRPr/>
            </a:pPr>
            <a:r>
              <a:rPr lang="en-US" sz="2800" b="1" dirty="0" smtClean="0">
                <a:latin typeface="Calibri" pitchFamily="34" charset="0"/>
              </a:rPr>
              <a:t>            2.  wear American clothes</a:t>
            </a:r>
          </a:p>
          <a:p>
            <a:pPr marL="0" indent="0" eaLnBrk="1" hangingPunct="1">
              <a:spcBef>
                <a:spcPts val="0"/>
              </a:spcBef>
              <a:buFontTx/>
              <a:buNone/>
              <a:defRPr/>
            </a:pPr>
            <a:r>
              <a:rPr lang="en-US" sz="2800" b="1" dirty="0" smtClean="0">
                <a:latin typeface="Calibri" pitchFamily="34" charset="0"/>
              </a:rPr>
              <a:t>            3.  go to American schools</a:t>
            </a:r>
          </a:p>
        </p:txBody>
      </p:sp>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45</a:t>
            </a:fld>
            <a:endParaRPr lang="en-US"/>
          </a:p>
        </p:txBody>
      </p:sp>
      <p:pic>
        <p:nvPicPr>
          <p:cNvPr id="89092" name="Picture 4" descr="http://libertygibbert.files.wordpress.com/2011/04/immigrants2.jpg"/>
          <p:cNvPicPr>
            <a:picLocks noChangeAspect="1" noChangeArrowheads="1"/>
          </p:cNvPicPr>
          <p:nvPr/>
        </p:nvPicPr>
        <p:blipFill>
          <a:blip r:embed="rId2" cstate="print"/>
          <a:srcRect/>
          <a:stretch>
            <a:fillRect/>
          </a:stretch>
        </p:blipFill>
        <p:spPr bwMode="auto">
          <a:xfrm>
            <a:off x="1219200" y="2133600"/>
            <a:ext cx="7086600" cy="4392102"/>
          </a:xfrm>
          <a:prstGeom prst="rect">
            <a:avLst/>
          </a:prstGeom>
          <a:noFill/>
        </p:spPr>
      </p:pic>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fade">
                                      <p:cBhvr>
                                        <p:cTn id="7" dur="2000"/>
                                        <p:tgtEl>
                                          <p:spTgt spid="8909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animEffect transition="in" filter="fade">
                                      <p:cBhvr>
                                        <p:cTn id="11" dur="2000"/>
                                        <p:tgtEl>
                                          <p:spTgt spid="1638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6387">
                                            <p:txEl>
                                              <p:pRg st="1" end="1"/>
                                            </p:txEl>
                                          </p:spTgt>
                                        </p:tgtEl>
                                        <p:attrNameLst>
                                          <p:attrName>style.visibility</p:attrName>
                                        </p:attrNameLst>
                                      </p:cBhvr>
                                      <p:to>
                                        <p:strVal val="visible"/>
                                      </p:to>
                                    </p:set>
                                    <p:animEffect transition="in" filter="fade">
                                      <p:cBhvr>
                                        <p:cTn id="16" dur="2000"/>
                                        <p:tgtEl>
                                          <p:spTgt spid="1638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fade">
                                      <p:cBhvr>
                                        <p:cTn id="21" dur="2000"/>
                                        <p:tgtEl>
                                          <p:spTgt spid="1638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387">
                                            <p:txEl>
                                              <p:pRg st="3" end="3"/>
                                            </p:txEl>
                                          </p:spTgt>
                                        </p:tgtEl>
                                        <p:attrNameLst>
                                          <p:attrName>style.visibility</p:attrName>
                                        </p:attrNameLst>
                                      </p:cBhvr>
                                      <p:to>
                                        <p:strVal val="visible"/>
                                      </p:to>
                                    </p:set>
                                    <p:animEffect transition="in" filter="fade">
                                      <p:cBhvr>
                                        <p:cTn id="26" dur="20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9090" name="Picture 2" descr="http://theselvedgeyard.files.wordpress.com/2011/02/be072608.jpg?w=600"/>
          <p:cNvPicPr>
            <a:picLocks noChangeAspect="1" noChangeArrowheads="1"/>
          </p:cNvPicPr>
          <p:nvPr/>
        </p:nvPicPr>
        <p:blipFill>
          <a:blip r:embed="rId2" cstate="print"/>
          <a:srcRect/>
          <a:stretch>
            <a:fillRect/>
          </a:stretch>
        </p:blipFill>
        <p:spPr bwMode="auto">
          <a:xfrm>
            <a:off x="0" y="13855"/>
            <a:ext cx="9144000" cy="6922655"/>
          </a:xfrm>
          <a:prstGeom prst="rect">
            <a:avLst/>
          </a:prstGeom>
          <a:noFill/>
        </p:spPr>
      </p:pic>
      <p:sp>
        <p:nvSpPr>
          <p:cNvPr id="3" name="Slide Number Placeholder 2"/>
          <p:cNvSpPr>
            <a:spLocks noGrp="1"/>
          </p:cNvSpPr>
          <p:nvPr>
            <p:ph type="sldNum" sz="quarter" idx="12"/>
          </p:nvPr>
        </p:nvSpPr>
        <p:spPr/>
        <p:txBody>
          <a:bodyPr/>
          <a:lstStyle/>
          <a:p>
            <a:pPr>
              <a:defRPr/>
            </a:pPr>
            <a:fld id="{95E83622-646D-4A88-B4F4-299C00D579C4}" type="slidenum">
              <a:rPr lang="en-US" smtClean="0"/>
              <a:pPr>
                <a:defRPr/>
              </a:pPr>
              <a:t>46</a:t>
            </a:fld>
            <a:endParaRPr lang="en-US"/>
          </a:p>
        </p:txBody>
      </p:sp>
      <p:sp>
        <p:nvSpPr>
          <p:cNvPr id="2" name="Rectangle 1"/>
          <p:cNvSpPr/>
          <p:nvPr/>
        </p:nvSpPr>
        <p:spPr bwMode="auto">
          <a:xfrm>
            <a:off x="533400" y="5791200"/>
            <a:ext cx="8267700" cy="7620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0" eaLnBrk="1" hangingPunct="1">
              <a:spcBef>
                <a:spcPts val="0"/>
              </a:spcBef>
              <a:buClr>
                <a:schemeClr val="hlink"/>
              </a:buClr>
              <a:buSzPct val="120000"/>
              <a:defRPr/>
            </a:pPr>
            <a:r>
              <a:rPr lang="en-US" dirty="0">
                <a:latin typeface="Calibri" pitchFamily="34" charset="0"/>
              </a:rPr>
              <a:t>1902, New York City — A classroom full of children in the condemned Essex Market School. Note the open gas jets near the ceiling used for lighting. — </a:t>
            </a:r>
            <a:r>
              <a:rPr lang="en-US" sz="1200" dirty="0">
                <a:latin typeface="Calibri" pitchFamily="34" charset="0"/>
              </a:rPr>
              <a:t>Photo by Jacob Riis</a:t>
            </a:r>
            <a:endParaRPr lang="en-US" sz="1200" b="1" kern="0" dirty="0">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2822174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2250"/>
                                        <p:tgtEl>
                                          <p:spTgt spid="89090"/>
                                        </p:tgtEl>
                                      </p:cBhvr>
                                    </p:animEffect>
                                  </p:childTnLst>
                                </p:cTn>
                              </p:par>
                            </p:childTnLst>
                          </p:cTn>
                        </p:par>
                        <p:par>
                          <p:cTn id="8" fill="hold">
                            <p:stCondLst>
                              <p:cond delay="22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362" name="Picture 2" descr="chapter21_6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550" y="714375"/>
            <a:ext cx="80962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E5C3B4B-E882-44C8-9686-24197EACF46B}" type="slidenum">
              <a:rPr lang="en-US" smtClean="0"/>
              <a:pPr>
                <a:defRPr/>
              </a:pPr>
              <a:t>47</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34925"/>
            <a:ext cx="9144000" cy="2098675"/>
          </a:xfrm>
        </p:spPr>
        <p:txBody>
          <a:bodyPr/>
          <a:lstStyle/>
          <a:p>
            <a:pPr marL="0" indent="0" eaLnBrk="1" hangingPunct="1">
              <a:spcBef>
                <a:spcPts val="0"/>
              </a:spcBef>
              <a:buFontTx/>
              <a:buNone/>
              <a:defRPr/>
            </a:pPr>
            <a:r>
              <a:rPr lang="en-US" dirty="0" smtClean="0"/>
              <a:t> </a:t>
            </a:r>
            <a:r>
              <a:rPr lang="en-US" sz="2800" b="1" dirty="0" smtClean="0">
                <a:latin typeface="Calibri" pitchFamily="34" charset="0"/>
                <a:cs typeface="Calibri" pitchFamily="34" charset="0"/>
              </a:rPr>
              <a:t>E.  Anti-Immigrant feelings</a:t>
            </a:r>
          </a:p>
          <a:p>
            <a:pPr marL="0" indent="0" eaLnBrk="1" hangingPunct="1">
              <a:spcBef>
                <a:spcPts val="0"/>
              </a:spcBef>
              <a:buFontTx/>
              <a:buNone/>
              <a:defRPr/>
            </a:pPr>
            <a:r>
              <a:rPr lang="en-US" sz="2800" b="1" dirty="0" smtClean="0">
                <a:latin typeface="Calibri" pitchFamily="34" charset="0"/>
                <a:cs typeface="Calibri" pitchFamily="34" charset="0"/>
              </a:rPr>
              <a:t>      </a:t>
            </a:r>
            <a:r>
              <a:rPr lang="en-US" sz="2400" b="1" dirty="0" smtClean="0">
                <a:latin typeface="Calibri" pitchFamily="34" charset="0"/>
                <a:cs typeface="Calibri" pitchFamily="34" charset="0"/>
              </a:rPr>
              <a:t>1.  </a:t>
            </a:r>
            <a:r>
              <a:rPr lang="en-US" sz="28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“Nativism</a:t>
            </a:r>
            <a:r>
              <a:rPr lang="en-US" sz="2800" b="1" dirty="0" smtClean="0">
                <a:solidFill>
                  <a:srgbClr val="FF0000"/>
                </a:solidFill>
                <a:latin typeface="Calibri" pitchFamily="34" charset="0"/>
                <a:cs typeface="Calibri" pitchFamily="34" charset="0"/>
              </a:rPr>
              <a:t>” </a:t>
            </a:r>
          </a:p>
          <a:p>
            <a:pPr marL="0" indent="0" eaLnBrk="1" hangingPunct="1">
              <a:spcBef>
                <a:spcPts val="0"/>
              </a:spcBef>
              <a:buFontTx/>
              <a:buNone/>
              <a:defRPr/>
            </a:pPr>
            <a:r>
              <a:rPr lang="en-US" sz="2400" b="1" dirty="0">
                <a:solidFill>
                  <a:srgbClr val="FF0000"/>
                </a:solidFill>
                <a:latin typeface="Calibri" pitchFamily="34" charset="0"/>
                <a:cs typeface="Calibri" pitchFamily="34" charset="0"/>
              </a:rPr>
              <a:t> </a:t>
            </a:r>
            <a:r>
              <a:rPr lang="en-US" sz="2400" b="1" dirty="0" smtClean="0">
                <a:solidFill>
                  <a:srgbClr val="FF0000"/>
                </a:solidFill>
                <a:latin typeface="Calibri" pitchFamily="34" charset="0"/>
                <a:cs typeface="Calibri" pitchFamily="34" charset="0"/>
              </a:rPr>
              <a:t>            </a:t>
            </a:r>
            <a:r>
              <a:rPr lang="en-US" sz="2400" b="1" dirty="0" smtClean="0">
                <a:latin typeface="Calibri" pitchFamily="34" charset="0"/>
                <a:cs typeface="Calibri" pitchFamily="34" charset="0"/>
              </a:rPr>
              <a:t>a. “protecting interests of native-born or established </a:t>
            </a:r>
          </a:p>
          <a:p>
            <a:pPr marL="0" lvl="1" indent="0" eaLnBrk="1" hangingPunct="1">
              <a:spcBef>
                <a:spcPts val="0"/>
              </a:spcBef>
              <a:buClr>
                <a:schemeClr val="hlink"/>
              </a:buClr>
              <a:buSzPct val="120000"/>
              <a:buFont typeface="Tahoma" pitchFamily="34" charset="0"/>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inhabitants against those of immigrants”</a:t>
            </a:r>
          </a:p>
          <a:p>
            <a:pPr marL="0" lvl="1" indent="0" eaLnBrk="1" hangingPunct="1">
              <a:spcBef>
                <a:spcPts val="0"/>
              </a:spcBef>
              <a:buClr>
                <a:schemeClr val="hlink"/>
              </a:buClr>
              <a:buSzPct val="120000"/>
              <a:buFont typeface="Tahoma" pitchFamily="34" charset="0"/>
              <a:buNone/>
              <a:defRPr/>
            </a:pPr>
            <a:r>
              <a:rPr lang="en-US" sz="2400" b="1" dirty="0">
                <a:latin typeface="Calibri" pitchFamily="34" charset="0"/>
                <a:cs typeface="Calibri" pitchFamily="34" charset="0"/>
              </a:rPr>
              <a:t> </a:t>
            </a:r>
            <a:r>
              <a:rPr lang="en-US" sz="2400" b="1" dirty="0" smtClean="0">
                <a:latin typeface="Calibri" pitchFamily="34" charset="0"/>
                <a:cs typeface="Calibri" pitchFamily="34" charset="0"/>
              </a:rPr>
              <a:t>                   i. grew into a fear &amp; distrust of immigrants</a:t>
            </a:r>
          </a:p>
        </p:txBody>
      </p:sp>
      <p:pic>
        <p:nvPicPr>
          <p:cNvPr id="21508" name="Picture 4" descr="http://immigration.procon.org/files/immigration%20images/1860-1869%20the%20great%20fear%20of%20the%20period%20that%20uncle%20sam%20may%20be%20swallowed%20by%20foreigners.jpg"/>
          <p:cNvPicPr>
            <a:picLocks noChangeAspect="1" noChangeArrowheads="1"/>
          </p:cNvPicPr>
          <p:nvPr/>
        </p:nvPicPr>
        <p:blipFill>
          <a:blip r:embed="rId2" cstate="print">
            <a:duotone>
              <a:prstClr val="black"/>
              <a:schemeClr val="tx2">
                <a:tint val="45000"/>
                <a:satMod val="400000"/>
              </a:schemeClr>
            </a:duotone>
            <a:lum contrast="30000"/>
          </a:blip>
          <a:srcRect/>
          <a:stretch>
            <a:fillRect/>
          </a:stretch>
        </p:blipFill>
        <p:spPr bwMode="auto">
          <a:xfrm>
            <a:off x="3048000" y="2133600"/>
            <a:ext cx="4752703" cy="4272550"/>
          </a:xfrm>
          <a:prstGeom prst="rect">
            <a:avLst/>
          </a:prstGeom>
          <a:noFill/>
          <a:ln w="57150">
            <a:solidFill>
              <a:schemeClr val="bg1">
                <a:lumMod val="50000"/>
              </a:schemeClr>
            </a:solidFill>
          </a:ln>
        </p:spPr>
      </p:pic>
      <p:sp>
        <p:nvSpPr>
          <p:cNvPr id="4" name="Slide Number Placeholder 3"/>
          <p:cNvSpPr>
            <a:spLocks noGrp="1"/>
          </p:cNvSpPr>
          <p:nvPr>
            <p:ph type="sldNum" sz="quarter" idx="12"/>
          </p:nvPr>
        </p:nvSpPr>
        <p:spPr/>
        <p:txBody>
          <a:bodyPr/>
          <a:lstStyle/>
          <a:p>
            <a:pPr>
              <a:defRPr/>
            </a:pPr>
            <a:fld id="{89A3276E-9810-4585-AB5F-2CEF2847355E}" type="slidenum">
              <a:rPr lang="en-US" smtClean="0"/>
              <a:pPr>
                <a:defRPr/>
              </a:pPr>
              <a:t>48</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20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20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2000"/>
                                        <p:tgtEl>
                                          <p:spTgt spid="174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411">
                                            <p:txEl>
                                              <p:pRg st="3" end="3"/>
                                            </p:txEl>
                                          </p:spTgt>
                                        </p:tgtEl>
                                        <p:attrNameLst>
                                          <p:attrName>style.visibility</p:attrName>
                                        </p:attrNameLst>
                                      </p:cBhvr>
                                      <p:to>
                                        <p:strVal val="visible"/>
                                      </p:to>
                                    </p:set>
                                    <p:animEffect transition="in" filter="fade">
                                      <p:cBhvr>
                                        <p:cTn id="20" dur="2000"/>
                                        <p:tgtEl>
                                          <p:spTgt spid="1741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Effect transition="in" filter="fade">
                                      <p:cBhvr>
                                        <p:cTn id="25" dur="2000"/>
                                        <p:tgtEl>
                                          <p:spTgt spid="17411">
                                            <p:txEl>
                                              <p:pRg st="4" end="4"/>
                                            </p:txEl>
                                          </p:spTgt>
                                        </p:tgtEl>
                                      </p:cBhvr>
                                    </p:animEffect>
                                  </p:childTnLst>
                                </p:cTn>
                              </p:par>
                            </p:childTnLst>
                          </p:cTn>
                        </p:par>
                        <p:par>
                          <p:cTn id="26" fill="hold" nodeType="afterGroup">
                            <p:stCondLst>
                              <p:cond delay="2000"/>
                            </p:stCondLst>
                            <p:childTnLst>
                              <p:par>
                                <p:cTn id="27" presetID="10" presetClass="entr" presetSubtype="0" fill="hold" nodeType="afterEffect">
                                  <p:stCondLst>
                                    <p:cond delay="0"/>
                                  </p:stCondLst>
                                  <p:childTnLst>
                                    <p:set>
                                      <p:cBhvr>
                                        <p:cTn id="28" dur="1" fill="hold">
                                          <p:stCondLst>
                                            <p:cond delay="0"/>
                                          </p:stCondLst>
                                        </p:cTn>
                                        <p:tgtEl>
                                          <p:spTgt spid="21508"/>
                                        </p:tgtEl>
                                        <p:attrNameLst>
                                          <p:attrName>style.visibility</p:attrName>
                                        </p:attrNameLst>
                                      </p:cBhvr>
                                      <p:to>
                                        <p:strVal val="visible"/>
                                      </p:to>
                                    </p:set>
                                    <p:animEffect transition="in" filter="fade">
                                      <p:cBhvr>
                                        <p:cTn id="29" dur="3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28600" y="304800"/>
            <a:ext cx="9144000" cy="3276600"/>
          </a:xfrm>
        </p:spPr>
        <p:txBody>
          <a:bodyPr/>
          <a:lstStyle/>
          <a:p>
            <a:pPr marL="0" indent="0" eaLnBrk="1" hangingPunct="1">
              <a:spcBef>
                <a:spcPts val="0"/>
              </a:spcBef>
              <a:buFontTx/>
              <a:buNone/>
              <a:defRPr/>
            </a:pPr>
            <a:r>
              <a:rPr lang="en-US" sz="2800" b="1" dirty="0" smtClean="0">
                <a:latin typeface="Calibri" pitchFamily="34" charset="0"/>
              </a:rPr>
              <a:t>2.  Congress Acts</a:t>
            </a:r>
          </a:p>
          <a:p>
            <a:pPr marL="0" indent="0" eaLnBrk="1" hangingPunct="1">
              <a:spcBef>
                <a:spcPts val="0"/>
              </a:spcBef>
              <a:buFontTx/>
              <a:buNone/>
              <a:defRPr/>
            </a:pPr>
            <a:r>
              <a:rPr lang="en-US" sz="2400" b="1" dirty="0" smtClean="0">
                <a:latin typeface="Calibri" pitchFamily="34" charset="0"/>
              </a:rPr>
              <a:t>      a. Chinese Exclusion Act (1882)  </a:t>
            </a:r>
          </a:p>
          <a:p>
            <a:pPr marL="0" indent="0" eaLnBrk="1" hangingPunct="1">
              <a:spcBef>
                <a:spcPts val="0"/>
              </a:spcBef>
              <a:buFontTx/>
              <a:buNone/>
              <a:defRPr/>
            </a:pPr>
            <a:r>
              <a:rPr lang="en-US" sz="2400" b="1" dirty="0" smtClean="0">
                <a:latin typeface="Calibri" pitchFamily="34" charset="0"/>
              </a:rPr>
              <a:t>           i. no immigration from China for 10 </a:t>
            </a:r>
            <a:r>
              <a:rPr lang="en-US" sz="2400" b="1" dirty="0" err="1" smtClean="0">
                <a:latin typeface="Calibri" pitchFamily="34" charset="0"/>
              </a:rPr>
              <a:t>yrs</a:t>
            </a:r>
            <a:endParaRPr lang="en-US" sz="2400" b="1" dirty="0" smtClean="0">
              <a:latin typeface="Calibri" pitchFamily="34" charset="0"/>
            </a:endParaRP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ii. limits later extended until 1943!</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iii. those who were legally here  and left to visit China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became permanent “aliens”.</a:t>
            </a:r>
          </a:p>
          <a:p>
            <a:pPr marL="0" indent="0" eaLnBrk="1" hangingPunct="1">
              <a:spcBef>
                <a:spcPts val="0"/>
              </a:spcBef>
              <a:buFontTx/>
              <a:buNone/>
              <a:defRPr/>
            </a:pPr>
            <a:r>
              <a:rPr lang="en-US" sz="2400" b="1" dirty="0" smtClean="0">
                <a:latin typeface="Calibri" pitchFamily="34" charset="0"/>
              </a:rPr>
              <a:t>         iv. a racist or an economic measure?</a:t>
            </a:r>
          </a:p>
        </p:txBody>
      </p:sp>
      <p:sp>
        <p:nvSpPr>
          <p:cNvPr id="3" name="TextBox 2"/>
          <p:cNvSpPr txBox="1"/>
          <p:nvPr/>
        </p:nvSpPr>
        <p:spPr>
          <a:xfrm>
            <a:off x="396240" y="3404902"/>
            <a:ext cx="4724400" cy="1569660"/>
          </a:xfrm>
          <a:prstGeom prst="rect">
            <a:avLst/>
          </a:prstGeom>
          <a:solidFill>
            <a:schemeClr val="bg1">
              <a:lumMod val="75000"/>
            </a:schemeClr>
          </a:solidFill>
        </p:spPr>
        <p:txBody>
          <a:bodyPr wrap="square">
            <a:spAutoFit/>
          </a:bodyPr>
          <a:lstStyle/>
          <a:p>
            <a:pPr>
              <a:defRPr/>
            </a:pPr>
            <a:r>
              <a:rPr lang="en-US" dirty="0"/>
              <a:t> </a:t>
            </a:r>
            <a:r>
              <a:rPr lang="en-US" sz="2400" b="1" dirty="0"/>
              <a:t>IF AMERICA HAD EXCLUDED ALL IMMIGRATION WOULD IT BE CONSIDERED A POLICY OF RACISM?</a:t>
            </a:r>
          </a:p>
        </p:txBody>
      </p:sp>
      <p:pic>
        <p:nvPicPr>
          <p:cNvPr id="4" name="Picture 6" descr="http://factsanddetails.com/media/2/20080304-anti_CHinese.gif"/>
          <p:cNvPicPr>
            <a:picLocks noChangeAspect="1" noChangeArrowheads="1"/>
          </p:cNvPicPr>
          <p:nvPr/>
        </p:nvPicPr>
        <p:blipFill>
          <a:blip r:embed="rId2" cstate="print"/>
          <a:srcRect/>
          <a:stretch>
            <a:fillRect/>
          </a:stretch>
        </p:blipFill>
        <p:spPr bwMode="auto">
          <a:xfrm>
            <a:off x="5715000" y="2286000"/>
            <a:ext cx="2767637" cy="3572482"/>
          </a:xfrm>
          <a:prstGeom prst="rect">
            <a:avLst/>
          </a:prstGeom>
          <a:ln w="57150">
            <a:solidFill>
              <a:schemeClr val="bg1">
                <a:lumMod val="50000"/>
              </a:schemeClr>
            </a:solid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pPr>
              <a:defRPr/>
            </a:pPr>
            <a:fld id="{CA313284-B793-46BB-9F33-2151DB4448FB}" type="slidenum">
              <a:rPr lang="en-US" smtClean="0"/>
              <a:pPr>
                <a:defRPr/>
              </a:pPr>
              <a:t>49</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20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20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20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20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fade">
                                      <p:cBhvr>
                                        <p:cTn id="27" dur="20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fade">
                                      <p:cBhvr>
                                        <p:cTn id="32" dur="2000"/>
                                        <p:tgtEl>
                                          <p:spTgt spid="174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fade">
                                      <p:cBhvr>
                                        <p:cTn id="37" dur="2000"/>
                                        <p:tgtEl>
                                          <p:spTgt spid="17411">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81000" y="0"/>
            <a:ext cx="9144000" cy="1905000"/>
          </a:xfrm>
        </p:spPr>
        <p:txBody>
          <a:bodyPr/>
          <a:lstStyle/>
          <a:p>
            <a:pPr marL="0" indent="0" eaLnBrk="1" hangingPunct="1">
              <a:spcBef>
                <a:spcPts val="0"/>
              </a:spcBef>
              <a:buFontTx/>
              <a:buNone/>
              <a:defRPr/>
            </a:pPr>
            <a:r>
              <a:rPr lang="en-US" sz="2800" b="1" dirty="0" smtClean="0">
                <a:latin typeface="Times New Roman" pitchFamily="18" charset="0"/>
                <a:cs typeface="Times New Roman" pitchFamily="18" charset="0"/>
              </a:rPr>
              <a:t>I.  </a:t>
            </a:r>
            <a:r>
              <a:rPr lang="en-US" sz="2800" b="1" dirty="0" smtClean="0">
                <a:latin typeface="Calibri" pitchFamily="34" charset="0"/>
              </a:rPr>
              <a:t>Immigration</a:t>
            </a:r>
          </a:p>
          <a:p>
            <a:pPr marL="0" indent="0" eaLnBrk="1" hangingPunct="1">
              <a:spcBef>
                <a:spcPts val="0"/>
              </a:spcBef>
              <a:buFontTx/>
              <a:buNone/>
              <a:defRPr/>
            </a:pPr>
            <a:r>
              <a:rPr lang="en-US" sz="2800" b="1" dirty="0" smtClean="0">
                <a:latin typeface="Calibri" pitchFamily="34" charset="0"/>
              </a:rPr>
              <a:t>    A.  Before 1865</a:t>
            </a:r>
          </a:p>
          <a:p>
            <a:pPr marL="0" indent="0" eaLnBrk="1" hangingPunct="1">
              <a:spcBef>
                <a:spcPts val="0"/>
              </a:spcBef>
              <a:buFontTx/>
              <a:buNone/>
              <a:defRPr/>
            </a:pPr>
            <a:r>
              <a:rPr lang="en-US" sz="2800" b="1" dirty="0" smtClean="0">
                <a:latin typeface="Calibri" pitchFamily="34" charset="0"/>
              </a:rPr>
              <a:t>        1.  Northern and Western Europe immigration</a:t>
            </a:r>
          </a:p>
          <a:p>
            <a:pPr marL="0" indent="0" eaLnBrk="1" hangingPunct="1">
              <a:spcBef>
                <a:spcPts val="0"/>
              </a:spcBef>
              <a:buFontTx/>
              <a:buNone/>
              <a:defRPr/>
            </a:pPr>
            <a:r>
              <a:rPr lang="en-US" sz="2800" b="1" dirty="0" smtClean="0">
                <a:latin typeface="Calibri" pitchFamily="34" charset="0"/>
              </a:rPr>
              <a:t>	      a. Great Britain, Germany, Scandinavia</a:t>
            </a:r>
          </a:p>
          <a:p>
            <a:pPr marL="0" indent="0" eaLnBrk="1" hangingPunct="1">
              <a:spcBef>
                <a:spcPts val="0"/>
              </a:spcBef>
              <a:buFontTx/>
              <a:buNone/>
              <a:defRPr/>
            </a:pPr>
            <a:endParaRPr lang="en-US" sz="2800" b="1" dirty="0" smtClean="0"/>
          </a:p>
        </p:txBody>
      </p:sp>
      <p:pic>
        <p:nvPicPr>
          <p:cNvPr id="5124" name="Picture 4" descr="Map of Irish Immig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28800"/>
            <a:ext cx="7467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D58EE2C1-3C05-43EC-AC10-539ED77B1F8E}" type="slidenum">
              <a:rPr lang="en-US" smtClean="0"/>
              <a:pPr>
                <a:defRPr/>
              </a:pPr>
              <a:t>5</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20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2000"/>
                                        <p:tgtEl>
                                          <p:spTgt spid="122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fade">
                                      <p:cBhvr>
                                        <p:cTn id="22" dur="2000"/>
                                        <p:tgtEl>
                                          <p:spTgt spid="12291">
                                            <p:txEl>
                                              <p:pRg st="3" end="3"/>
                                            </p:txEl>
                                          </p:spTgt>
                                        </p:tgtEl>
                                      </p:cBhvr>
                                    </p:animEffect>
                                  </p:childTnLst>
                                </p:cTn>
                              </p:par>
                            </p:childTnLst>
                          </p:cTn>
                        </p:par>
                        <p:par>
                          <p:cTn id="23" fill="hold" nodeType="afterGroup">
                            <p:stCondLst>
                              <p:cond delay="2000"/>
                            </p:stCondLst>
                            <p:childTnLst>
                              <p:par>
                                <p:cTn id="24" presetID="10" presetClass="entr" presetSubtype="0" fill="hold" nodeType="after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fade">
                                      <p:cBhvr>
                                        <p:cTn id="26" dur="3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52400" y="381000"/>
            <a:ext cx="5605436" cy="3886200"/>
          </a:xfrm>
        </p:spPr>
        <p:txBody>
          <a:bodyPr/>
          <a:lstStyle/>
          <a:p>
            <a:pPr marL="0" indent="0" eaLnBrk="1" hangingPunct="1">
              <a:spcBef>
                <a:spcPts val="0"/>
              </a:spcBef>
              <a:buFontTx/>
              <a:buNone/>
              <a:defRPr/>
            </a:pPr>
            <a:r>
              <a:rPr lang="en-US" sz="2400" b="1" dirty="0" smtClean="0">
                <a:latin typeface="Times New Roman" pitchFamily="18" charset="0"/>
                <a:cs typeface="Times New Roman" pitchFamily="18" charset="0"/>
              </a:rPr>
              <a:t>   III. </a:t>
            </a:r>
            <a:r>
              <a:rPr lang="en-US" sz="2400" b="1" dirty="0" smtClean="0">
                <a:latin typeface="Calibri" pitchFamily="34" charset="0"/>
              </a:rPr>
              <a:t>Urbanization (Moving to Cities)</a:t>
            </a:r>
          </a:p>
          <a:p>
            <a:pPr marL="0" indent="0" eaLnBrk="1" hangingPunct="1">
              <a:spcBef>
                <a:spcPts val="0"/>
              </a:spcBef>
              <a:buFontTx/>
              <a:buNone/>
              <a:defRPr/>
            </a:pPr>
            <a:r>
              <a:rPr lang="en-US" sz="2400" b="1" dirty="0" smtClean="0">
                <a:latin typeface="Calibri" pitchFamily="34" charset="0"/>
              </a:rPr>
              <a:t>         </a:t>
            </a:r>
            <a:r>
              <a:rPr lang="en-US" sz="2000" b="1" dirty="0" smtClean="0">
                <a:latin typeface="Calibri" pitchFamily="34" charset="0"/>
              </a:rPr>
              <a:t>A.  Population explosion</a:t>
            </a:r>
          </a:p>
          <a:p>
            <a:pPr marL="0" indent="0" eaLnBrk="1" hangingPunct="1">
              <a:spcBef>
                <a:spcPts val="0"/>
              </a:spcBef>
              <a:buFontTx/>
              <a:buNone/>
              <a:defRPr/>
            </a:pPr>
            <a:r>
              <a:rPr lang="en-US" sz="2000" b="1" dirty="0" smtClean="0">
                <a:latin typeface="Calibri" pitchFamily="34" charset="0"/>
              </a:rPr>
              <a:t>               1.  Foreign immigration and American </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migration</a:t>
            </a:r>
          </a:p>
          <a:p>
            <a:pPr marL="0" indent="0" eaLnBrk="1" hangingPunct="1">
              <a:spcBef>
                <a:spcPts val="0"/>
              </a:spcBef>
              <a:buFontTx/>
              <a:buNone/>
              <a:defRPr/>
            </a:pPr>
            <a:r>
              <a:rPr lang="en-US" sz="2000" b="1" dirty="0" smtClean="0">
                <a:latin typeface="Calibri" pitchFamily="34" charset="0"/>
              </a:rPr>
              <a:t>                    a.  Many moving off the farms</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i. droughts</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ii. foreign competition</a:t>
            </a:r>
          </a:p>
          <a:p>
            <a:pPr marL="0" indent="0" eaLnBrk="1" hangingPunct="1">
              <a:spcBef>
                <a:spcPts val="0"/>
              </a:spcBef>
              <a:buFontTx/>
              <a:buNone/>
              <a:defRPr/>
            </a:pPr>
            <a:r>
              <a:rPr lang="en-US" sz="2000" b="1" dirty="0" smtClean="0">
                <a:latin typeface="Calibri" pitchFamily="34" charset="0"/>
              </a:rPr>
              <a:t>                    b.  African Americans moving to </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cities</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i. escape “Jim Crow Laws” in the                   </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South</a:t>
            </a:r>
          </a:p>
          <a:p>
            <a:pPr marL="0" indent="0" eaLnBrk="1" hangingPunct="1">
              <a:spcBef>
                <a:spcPts val="0"/>
              </a:spcBef>
              <a:buFontTx/>
              <a:buNone/>
              <a:defRPr/>
            </a:pPr>
            <a:r>
              <a:rPr lang="en-US" sz="2000" b="1" dirty="0">
                <a:latin typeface="Calibri" pitchFamily="34" charset="0"/>
              </a:rPr>
              <a:t> </a:t>
            </a:r>
            <a:r>
              <a:rPr lang="en-US" sz="2000" b="1" dirty="0" smtClean="0">
                <a:latin typeface="Calibri" pitchFamily="34" charset="0"/>
              </a:rPr>
              <a:t>                        ii. Many farm jobs lost to machinery</a:t>
            </a:r>
          </a:p>
        </p:txBody>
      </p:sp>
      <p:sp>
        <p:nvSpPr>
          <p:cNvPr id="3" name="Slide Number Placeholder 2"/>
          <p:cNvSpPr>
            <a:spLocks noGrp="1"/>
          </p:cNvSpPr>
          <p:nvPr>
            <p:ph type="sldNum" sz="quarter" idx="12"/>
          </p:nvPr>
        </p:nvSpPr>
        <p:spPr/>
        <p:txBody>
          <a:bodyPr/>
          <a:lstStyle/>
          <a:p>
            <a:pPr>
              <a:defRPr/>
            </a:pPr>
            <a:fld id="{37C68B71-DBA7-4C70-AA31-68685A1A2FB3}" type="slidenum">
              <a:rPr lang="en-US" smtClean="0"/>
              <a:pPr>
                <a:defRPr/>
              </a:pPr>
              <a:t>50</a:t>
            </a:fld>
            <a:endParaRPr lang="en-US" dirty="0"/>
          </a:p>
        </p:txBody>
      </p:sp>
      <p:pic>
        <p:nvPicPr>
          <p:cNvPr id="4" name="Picture 2" descr="http://phobos.ramapo.edu/~aurbiel/newcent_003_v12.jpg"/>
          <p:cNvPicPr>
            <a:picLocks noChangeAspect="1" noChangeArrowheads="1"/>
          </p:cNvPicPr>
          <p:nvPr/>
        </p:nvPicPr>
        <p:blipFill>
          <a:blip r:embed="rId2" cstate="print"/>
          <a:srcRect/>
          <a:stretch>
            <a:fillRect/>
          </a:stretch>
        </p:blipFill>
        <p:spPr bwMode="auto">
          <a:xfrm>
            <a:off x="5453036" y="381000"/>
            <a:ext cx="3491543" cy="5340192"/>
          </a:xfrm>
          <a:prstGeom prst="rect">
            <a:avLst/>
          </a:prstGeom>
          <a:noFill/>
        </p:spPr>
      </p:pic>
      <p:sp>
        <p:nvSpPr>
          <p:cNvPr id="5" name="TextBox 4"/>
          <p:cNvSpPr txBox="1"/>
          <p:nvPr/>
        </p:nvSpPr>
        <p:spPr>
          <a:xfrm>
            <a:off x="304800" y="4419600"/>
            <a:ext cx="4953000" cy="1477328"/>
          </a:xfrm>
          <a:prstGeom prst="rect">
            <a:avLst/>
          </a:prstGeom>
          <a:noFill/>
        </p:spPr>
        <p:txBody>
          <a:bodyPr wrap="square" rtlCol="0">
            <a:spAutoFit/>
          </a:bodyPr>
          <a:lstStyle/>
          <a:p>
            <a:r>
              <a:rPr lang="en-US" b="1" u="sng" dirty="0" smtClean="0">
                <a:solidFill>
                  <a:srgbClr val="FFFF00"/>
                </a:solidFill>
                <a:latin typeface="Calibri" pitchFamily="34" charset="0"/>
              </a:rPr>
              <a:t>Hester Street, NYC (1899)</a:t>
            </a:r>
          </a:p>
          <a:p>
            <a:r>
              <a:rPr lang="en-US" b="1" dirty="0" smtClean="0">
                <a:solidFill>
                  <a:srgbClr val="FFFF00"/>
                </a:solidFill>
                <a:latin typeface="Calibri" pitchFamily="34" charset="0"/>
              </a:rPr>
              <a:t>Rapid urban growth caused severe overcrowding in many American cities.  New York’s Lower East Side became one of the most densely populated districts in the world.</a:t>
            </a:r>
            <a:endParaRPr lang="en-US" b="1" dirty="0">
              <a:solidFill>
                <a:srgbClr val="FFFF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2000"/>
                                        <p:tgtEl>
                                          <p:spTgt spid="18435">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par>
                          <p:cTn id="17" fill="hold">
                            <p:stCondLst>
                              <p:cond delay="4000"/>
                            </p:stCondLst>
                            <p:childTnLst>
                              <p:par>
                                <p:cTn id="18" presetID="10" presetClass="entr" presetSubtype="0" fill="hold" grpId="0"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2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435">
                                            <p:txEl>
                                              <p:pRg st="2" end="2"/>
                                            </p:txEl>
                                          </p:spTgt>
                                        </p:tgtEl>
                                        <p:attrNameLst>
                                          <p:attrName>style.visibility</p:attrName>
                                        </p:attrNameLst>
                                      </p:cBhvr>
                                      <p:to>
                                        <p:strVal val="visible"/>
                                      </p:to>
                                    </p:set>
                                    <p:animEffect transition="in" filter="fade">
                                      <p:cBhvr>
                                        <p:cTn id="25" dur="2000"/>
                                        <p:tgtEl>
                                          <p:spTgt spid="18435">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8435">
                                            <p:txEl>
                                              <p:pRg st="3" end="3"/>
                                            </p:txEl>
                                          </p:spTgt>
                                        </p:tgtEl>
                                        <p:attrNameLst>
                                          <p:attrName>style.visibility</p:attrName>
                                        </p:attrNameLst>
                                      </p:cBhvr>
                                      <p:to>
                                        <p:strVal val="visible"/>
                                      </p:to>
                                    </p:set>
                                    <p:animEffect transition="in" filter="fade">
                                      <p:cBhvr>
                                        <p:cTn id="28" dur="2000"/>
                                        <p:tgtEl>
                                          <p:spTgt spid="1843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8435">
                                            <p:txEl>
                                              <p:pRg st="4" end="4"/>
                                            </p:txEl>
                                          </p:spTgt>
                                        </p:tgtEl>
                                        <p:attrNameLst>
                                          <p:attrName>style.visibility</p:attrName>
                                        </p:attrNameLst>
                                      </p:cBhvr>
                                      <p:to>
                                        <p:strVal val="visible"/>
                                      </p:to>
                                    </p:set>
                                    <p:animEffect transition="in" filter="fade">
                                      <p:cBhvr>
                                        <p:cTn id="33" dur="2000"/>
                                        <p:tgtEl>
                                          <p:spTgt spid="1843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435">
                                            <p:txEl>
                                              <p:pRg st="5" end="5"/>
                                            </p:txEl>
                                          </p:spTgt>
                                        </p:tgtEl>
                                        <p:attrNameLst>
                                          <p:attrName>style.visibility</p:attrName>
                                        </p:attrNameLst>
                                      </p:cBhvr>
                                      <p:to>
                                        <p:strVal val="visible"/>
                                      </p:to>
                                    </p:set>
                                    <p:animEffect transition="in" filter="fade">
                                      <p:cBhvr>
                                        <p:cTn id="38" dur="2000"/>
                                        <p:tgtEl>
                                          <p:spTgt spid="1843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435">
                                            <p:txEl>
                                              <p:pRg st="6" end="6"/>
                                            </p:txEl>
                                          </p:spTgt>
                                        </p:tgtEl>
                                        <p:attrNameLst>
                                          <p:attrName>style.visibility</p:attrName>
                                        </p:attrNameLst>
                                      </p:cBhvr>
                                      <p:to>
                                        <p:strVal val="visible"/>
                                      </p:to>
                                    </p:set>
                                    <p:animEffect transition="in" filter="fade">
                                      <p:cBhvr>
                                        <p:cTn id="43" dur="2000"/>
                                        <p:tgtEl>
                                          <p:spTgt spid="18435">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8435">
                                            <p:txEl>
                                              <p:pRg st="7" end="7"/>
                                            </p:txEl>
                                          </p:spTgt>
                                        </p:tgtEl>
                                        <p:attrNameLst>
                                          <p:attrName>style.visibility</p:attrName>
                                        </p:attrNameLst>
                                      </p:cBhvr>
                                      <p:to>
                                        <p:strVal val="visible"/>
                                      </p:to>
                                    </p:set>
                                    <p:animEffect transition="in" filter="fade">
                                      <p:cBhvr>
                                        <p:cTn id="48" dur="2000"/>
                                        <p:tgtEl>
                                          <p:spTgt spid="18435">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8435">
                                            <p:txEl>
                                              <p:pRg st="8" end="8"/>
                                            </p:txEl>
                                          </p:spTgt>
                                        </p:tgtEl>
                                        <p:attrNameLst>
                                          <p:attrName>style.visibility</p:attrName>
                                        </p:attrNameLst>
                                      </p:cBhvr>
                                      <p:to>
                                        <p:strVal val="visible"/>
                                      </p:to>
                                    </p:set>
                                    <p:animEffect transition="in" filter="fade">
                                      <p:cBhvr>
                                        <p:cTn id="51" dur="2000"/>
                                        <p:tgtEl>
                                          <p:spTgt spid="18435">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435">
                                            <p:txEl>
                                              <p:pRg st="9" end="9"/>
                                            </p:txEl>
                                          </p:spTgt>
                                        </p:tgtEl>
                                        <p:attrNameLst>
                                          <p:attrName>style.visibility</p:attrName>
                                        </p:attrNameLst>
                                      </p:cBhvr>
                                      <p:to>
                                        <p:strVal val="visible"/>
                                      </p:to>
                                    </p:set>
                                    <p:animEffect transition="in" filter="fade">
                                      <p:cBhvr>
                                        <p:cTn id="56" dur="2000"/>
                                        <p:tgtEl>
                                          <p:spTgt spid="18435">
                                            <p:txEl>
                                              <p:pRg st="9" end="9"/>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8435">
                                            <p:txEl>
                                              <p:pRg st="10" end="10"/>
                                            </p:txEl>
                                          </p:spTgt>
                                        </p:tgtEl>
                                        <p:attrNameLst>
                                          <p:attrName>style.visibility</p:attrName>
                                        </p:attrNameLst>
                                      </p:cBhvr>
                                      <p:to>
                                        <p:strVal val="visible"/>
                                      </p:to>
                                    </p:set>
                                    <p:animEffect transition="in" filter="fade">
                                      <p:cBhvr>
                                        <p:cTn id="59" dur="2000"/>
                                        <p:tgtEl>
                                          <p:spTgt spid="18435">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435">
                                            <p:txEl>
                                              <p:pRg st="11" end="11"/>
                                            </p:txEl>
                                          </p:spTgt>
                                        </p:tgtEl>
                                        <p:attrNameLst>
                                          <p:attrName>style.visibility</p:attrName>
                                        </p:attrNameLst>
                                      </p:cBhvr>
                                      <p:to>
                                        <p:strVal val="visible"/>
                                      </p:to>
                                    </p:set>
                                    <p:animEffect transition="in" filter="fade">
                                      <p:cBhvr>
                                        <p:cTn id="64" dur="2000"/>
                                        <p:tgtEl>
                                          <p:spTgt spid="1843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482" name="Picture 2" descr="chapter20_643"/>
          <p:cNvPicPr>
            <a:picLocks noChangeAspect="1" noChangeArrowheads="1"/>
          </p:cNvPicPr>
          <p:nvPr/>
        </p:nvPicPr>
        <p:blipFill>
          <a:blip r:embed="rId2" cstate="print">
            <a:extLst>
              <a:ext uri="{28A0092B-C50C-407E-A947-70E740481C1C}">
                <a14:useLocalDpi xmlns:a14="http://schemas.microsoft.com/office/drawing/2010/main" val="0"/>
              </a:ext>
            </a:extLst>
          </a:blip>
          <a:srcRect l="72542" t="65455" r="6003" b="2546"/>
          <a:stretch>
            <a:fillRect/>
          </a:stretch>
        </p:blipFill>
        <p:spPr bwMode="auto">
          <a:xfrm>
            <a:off x="5791200" y="3733800"/>
            <a:ext cx="2763982" cy="289560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C2568F12-750E-4968-B3F4-460CA542E037}" type="slidenum">
              <a:rPr lang="en-US" smtClean="0"/>
              <a:pPr>
                <a:defRPr/>
              </a:pPr>
              <a:t>51</a:t>
            </a:fld>
            <a:endParaRPr lang="en-US" dirty="0"/>
          </a:p>
        </p:txBody>
      </p:sp>
      <p:pic>
        <p:nvPicPr>
          <p:cNvPr id="29700" name="Picture 4" descr="http://t2.gstatic.com/images?q=tbn:ANd9GcTulvZRxyS77sbd5ycWET9TATOYpLbonZ-sWHRQzBpQ0K4ckuwKMUI9JkSN"/>
          <p:cNvPicPr>
            <a:picLocks noChangeAspect="1" noChangeArrowheads="1"/>
          </p:cNvPicPr>
          <p:nvPr/>
        </p:nvPicPr>
        <p:blipFill>
          <a:blip r:embed="rId3" cstate="print"/>
          <a:srcRect l="1432" t="6537" r="2652" b="1952"/>
          <a:stretch>
            <a:fillRect/>
          </a:stretch>
        </p:blipFill>
        <p:spPr bwMode="auto">
          <a:xfrm>
            <a:off x="3581400" y="457200"/>
            <a:ext cx="5105400" cy="3200400"/>
          </a:xfrm>
          <a:prstGeom prst="rect">
            <a:avLst/>
          </a:prstGeom>
          <a:noFill/>
          <a:ln w="28575">
            <a:solidFill>
              <a:srgbClr val="FF0000"/>
            </a:solidFill>
          </a:ln>
        </p:spPr>
      </p:pic>
      <p:sp>
        <p:nvSpPr>
          <p:cNvPr id="6" name="Rounded Rectangle 5"/>
          <p:cNvSpPr/>
          <p:nvPr/>
        </p:nvSpPr>
        <p:spPr bwMode="auto">
          <a:xfrm>
            <a:off x="228600" y="457200"/>
            <a:ext cx="3352800" cy="3276600"/>
          </a:xfrm>
          <a:prstGeom prst="roundRect">
            <a:avLst/>
          </a:pr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Calibri" pitchFamily="34" charset="0"/>
              </a:rPr>
              <a:t>PRIMARY SOURCE</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Calibri" pitchFamily="34" charset="0"/>
              </a:rPr>
              <a:t>Postcard </a:t>
            </a:r>
            <a:r>
              <a:rPr kumimoji="0" lang="en-US" sz="1800" b="1" i="0" u="none" strike="noStrike" cap="none" normalizeH="0" baseline="0" dirty="0" smtClean="0">
                <a:ln>
                  <a:noFill/>
                </a:ln>
                <a:solidFill>
                  <a:schemeClr val="tx1"/>
                </a:solidFill>
                <a:effectLst/>
                <a:latin typeface="Calibri" pitchFamily="34" charset="0"/>
              </a:rPr>
              <a:t>- </a:t>
            </a:r>
            <a:r>
              <a:rPr lang="en-US" b="1" dirty="0" smtClean="0">
                <a:solidFill>
                  <a:schemeClr val="accent2">
                    <a:lumMod val="50000"/>
                  </a:schemeClr>
                </a:solidFill>
                <a:latin typeface="Calibri" pitchFamily="34" charset="0"/>
              </a:rPr>
              <a:t>Chicago, 1900</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libri" pitchFamily="34" charset="0"/>
              </a:rPr>
              <a:t>Postcards like this one were one way people shared the experience of visiting or living in a big city like Chicago.  This scene shows</a:t>
            </a:r>
            <a:r>
              <a:rPr kumimoji="0" lang="en-US" sz="1800" b="1" i="0" u="none" strike="noStrike" cap="none" normalizeH="0" dirty="0" smtClean="0">
                <a:ln>
                  <a:noFill/>
                </a:ln>
                <a:solidFill>
                  <a:schemeClr val="tx1"/>
                </a:solidFill>
                <a:effectLst/>
                <a:latin typeface="Calibri" pitchFamily="34" charset="0"/>
              </a:rPr>
              <a:t> a bustling street corner at which modern  transportation like streetcars mingle with horse-drawn carts.</a:t>
            </a:r>
            <a:endParaRPr kumimoji="0" lang="en-US" sz="1800" b="1" i="0" u="none" strike="noStrike" cap="none" normalizeH="0" baseline="0" dirty="0" smtClean="0">
              <a:ln>
                <a:noFill/>
              </a:ln>
              <a:solidFill>
                <a:schemeClr val="tx1"/>
              </a:solidFill>
              <a:effectLst/>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0"/>
            <a:ext cx="8534400" cy="2895600"/>
          </a:xfrm>
        </p:spPr>
        <p:txBody>
          <a:bodyPr/>
          <a:lstStyle/>
          <a:p>
            <a:pPr eaLnBrk="1" hangingPunct="1">
              <a:buFontTx/>
              <a:buNone/>
              <a:defRPr/>
            </a:pPr>
            <a:r>
              <a:rPr lang="en-US" b="1" dirty="0" smtClean="0">
                <a:latin typeface="Calibri" pitchFamily="34" charset="0"/>
                <a:cs typeface="Calibri" pitchFamily="34" charset="0"/>
              </a:rPr>
              <a:t>B.  Life in the Cities</a:t>
            </a:r>
            <a:endParaRPr lang="en-US" dirty="0" smtClean="0">
              <a:latin typeface="Calibri" pitchFamily="34" charset="0"/>
              <a:cs typeface="Calibri" pitchFamily="34" charset="0"/>
            </a:endParaRPr>
          </a:p>
          <a:p>
            <a:pPr marL="0" indent="0" eaLnBrk="1" hangingPunct="1">
              <a:spcBef>
                <a:spcPts val="0"/>
              </a:spcBef>
              <a:buFontTx/>
              <a:buNone/>
              <a:defRPr/>
            </a:pPr>
            <a:r>
              <a:rPr lang="en-US" dirty="0" smtClean="0">
                <a:latin typeface="Calibri" pitchFamily="34" charset="0"/>
                <a:cs typeface="Calibri" pitchFamily="34" charset="0"/>
              </a:rPr>
              <a:t>     </a:t>
            </a:r>
            <a:r>
              <a:rPr lang="en-US" sz="2400" b="1" dirty="0" smtClean="0">
                <a:latin typeface="Calibri" pitchFamily="34" charset="0"/>
                <a:cs typeface="Calibri" pitchFamily="34" charset="0"/>
              </a:rPr>
              <a:t>1.  immigrants and migrants very poor</a:t>
            </a:r>
          </a:p>
          <a:p>
            <a:pPr marL="0" indent="0" eaLnBrk="1" hangingPunct="1">
              <a:spcBef>
                <a:spcPts val="0"/>
              </a:spcBef>
              <a:buFontTx/>
              <a:buNone/>
              <a:defRPr/>
            </a:pPr>
            <a:r>
              <a:rPr lang="en-US" sz="2800" b="1" dirty="0" smtClean="0">
                <a:latin typeface="Calibri" pitchFamily="34" charset="0"/>
                <a:cs typeface="Calibri" pitchFamily="34" charset="0"/>
              </a:rPr>
              <a:t>      </a:t>
            </a:r>
            <a:r>
              <a:rPr lang="en-US" sz="2400" b="1" dirty="0" smtClean="0">
                <a:latin typeface="Calibri" pitchFamily="34" charset="0"/>
                <a:cs typeface="Calibri" pitchFamily="34" charset="0"/>
              </a:rPr>
              <a:t>2.  filth, overcrowding, disease &amp; poverty</a:t>
            </a:r>
          </a:p>
          <a:p>
            <a:pPr marL="0" indent="0" eaLnBrk="1" hangingPunct="1">
              <a:spcBef>
                <a:spcPts val="0"/>
              </a:spcBef>
              <a:buFontTx/>
              <a:buNone/>
              <a:defRPr/>
            </a:pPr>
            <a:r>
              <a:rPr lang="en-US" sz="2400" b="1" dirty="0" smtClean="0">
                <a:latin typeface="Calibri" pitchFamily="34" charset="0"/>
                <a:cs typeface="Calibri" pitchFamily="34" charset="0"/>
              </a:rPr>
              <a:t>              a.  most lived in slums</a:t>
            </a:r>
          </a:p>
          <a:p>
            <a:pPr marL="0" indent="0" eaLnBrk="1" hangingPunct="1">
              <a:spcBef>
                <a:spcPts val="0"/>
              </a:spcBef>
              <a:buFontTx/>
              <a:buNone/>
              <a:defRPr/>
            </a:pPr>
            <a:r>
              <a:rPr lang="en-US" sz="2400" b="1" dirty="0" smtClean="0">
                <a:latin typeface="Calibri" pitchFamily="34" charset="0"/>
                <a:cs typeface="Calibri" pitchFamily="34" charset="0"/>
              </a:rPr>
              <a:t>                  i. “slum” - from the</a:t>
            </a:r>
            <a:r>
              <a:rPr lang="en-US" sz="2400" b="1" dirty="0" smtClean="0">
                <a:effectLst/>
                <a:latin typeface="Calibri" pitchFamily="34" charset="0"/>
                <a:cs typeface="Calibri" pitchFamily="34" charset="0"/>
              </a:rPr>
              <a:t> Irish </a:t>
            </a:r>
            <a:r>
              <a:rPr lang="en-US" sz="2400" b="1" dirty="0">
                <a:effectLst/>
                <a:latin typeface="Calibri" pitchFamily="34" charset="0"/>
                <a:cs typeface="Calibri" pitchFamily="34" charset="0"/>
              </a:rPr>
              <a:t>phrase '</a:t>
            </a:r>
            <a:r>
              <a:rPr lang="en-US" sz="2400" b="1" i="1" dirty="0">
                <a:effectLst/>
                <a:latin typeface="Calibri" pitchFamily="34" charset="0"/>
                <a:cs typeface="Calibri" pitchFamily="34" charset="0"/>
              </a:rPr>
              <a:t>S </a:t>
            </a:r>
            <a:r>
              <a:rPr lang="en-US" sz="2400" b="1" i="1" dirty="0" err="1">
                <a:effectLst/>
                <a:latin typeface="Calibri" pitchFamily="34" charset="0"/>
                <a:cs typeface="Calibri" pitchFamily="34" charset="0"/>
              </a:rPr>
              <a:t>lom</a:t>
            </a:r>
            <a:r>
              <a:rPr lang="en-US" sz="2400" b="1" i="1" dirty="0">
                <a:effectLst/>
                <a:latin typeface="Calibri" pitchFamily="34" charset="0"/>
                <a:cs typeface="Calibri" pitchFamily="34" charset="0"/>
              </a:rPr>
              <a:t> </a:t>
            </a:r>
            <a:r>
              <a:rPr lang="en-US" sz="2400" b="1" i="1" dirty="0" smtClean="0">
                <a:effectLst/>
                <a:latin typeface="Calibri" pitchFamily="34" charset="0"/>
                <a:cs typeface="Calibri" pitchFamily="34" charset="0"/>
              </a:rPr>
              <a:t>é,</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meaning </a:t>
            </a:r>
            <a:r>
              <a:rPr lang="en-US" sz="2400" b="1" dirty="0" smtClean="0">
                <a:effectLst/>
                <a:latin typeface="Calibri" pitchFamily="34" charset="0"/>
                <a:cs typeface="Calibri" pitchFamily="34" charset="0"/>
              </a:rPr>
              <a:t> </a:t>
            </a:r>
          </a:p>
          <a:p>
            <a:pPr marL="0" indent="0" eaLnBrk="1" hangingPunct="1">
              <a:spcBef>
                <a:spcPts val="0"/>
              </a:spcBef>
              <a:buFontTx/>
              <a:buNone/>
              <a:defRPr/>
            </a:pP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it </a:t>
            </a:r>
            <a:r>
              <a:rPr lang="en-US" sz="2400" b="1" dirty="0" smtClean="0">
                <a:effectLst/>
                <a:latin typeface="Calibri" pitchFamily="34" charset="0"/>
                <a:cs typeface="Calibri" pitchFamily="34" charset="0"/>
              </a:rPr>
              <a:t>is </a:t>
            </a:r>
            <a:r>
              <a:rPr lang="en-US" sz="2400" b="1" dirty="0">
                <a:effectLst/>
                <a:latin typeface="Calibri" pitchFamily="34" charset="0"/>
                <a:cs typeface="Calibri" pitchFamily="34" charset="0"/>
              </a:rPr>
              <a:t>a bleak or destitute </a:t>
            </a:r>
            <a:r>
              <a:rPr lang="en-US" sz="2400" b="1" dirty="0" smtClean="0">
                <a:effectLst/>
                <a:latin typeface="Calibri" pitchFamily="34" charset="0"/>
                <a:cs typeface="Calibri" pitchFamily="34" charset="0"/>
              </a:rPr>
              <a:t>place”</a:t>
            </a:r>
            <a:endParaRPr lang="en-US" sz="2400" b="1"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52</a:t>
            </a:fld>
            <a:endParaRPr lang="en-US"/>
          </a:p>
        </p:txBody>
      </p:sp>
      <p:pic>
        <p:nvPicPr>
          <p:cNvPr id="5" name="Picture 2" descr="http://www.nychinatown.org/history/photos/18705pointssmall.jpg">
            <a:hlinkClick r:id="rId2"/>
          </p:cNvPr>
          <p:cNvPicPr>
            <a:picLocks noChangeAspect="1" noChangeArrowheads="1"/>
          </p:cNvPicPr>
          <p:nvPr/>
        </p:nvPicPr>
        <p:blipFill>
          <a:blip r:embed="rId3" cstate="print"/>
          <a:srcRect/>
          <a:stretch>
            <a:fillRect/>
          </a:stretch>
        </p:blipFill>
        <p:spPr bwMode="auto">
          <a:xfrm>
            <a:off x="4267200" y="3048000"/>
            <a:ext cx="4591050" cy="3507565"/>
          </a:xfrm>
          <a:prstGeom prst="rect">
            <a:avLst/>
          </a:prstGeom>
          <a:noFill/>
        </p:spPr>
      </p:pic>
      <p:pic>
        <p:nvPicPr>
          <p:cNvPr id="6" name="Picture 6" descr="http://onepotato.net/about_us_images/tenement_fire_esca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510973"/>
            <a:ext cx="3467100" cy="25816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20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20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20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2000"/>
                                        <p:tgtEl>
                                          <p:spTgt spid="194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fade">
                                      <p:cBhvr>
                                        <p:cTn id="27" dur="2000"/>
                                        <p:tgtEl>
                                          <p:spTgt spid="1945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9459">
                                            <p:txEl>
                                              <p:pRg st="5" end="5"/>
                                            </p:txEl>
                                          </p:spTgt>
                                        </p:tgtEl>
                                        <p:attrNameLst>
                                          <p:attrName>style.visibility</p:attrName>
                                        </p:attrNameLst>
                                      </p:cBhvr>
                                      <p:to>
                                        <p:strVal val="visible"/>
                                      </p:to>
                                    </p:set>
                                    <p:animEffect transition="in" filter="fade">
                                      <p:cBhvr>
                                        <p:cTn id="30" dur="2000"/>
                                        <p:tgtEl>
                                          <p:spTgt spid="19459">
                                            <p:txEl>
                                              <p:pRg st="5" end="5"/>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53</a:t>
            </a:fld>
            <a:endParaRPr lang="en-US"/>
          </a:p>
        </p:txBody>
      </p:sp>
      <p:pic>
        <p:nvPicPr>
          <p:cNvPr id="96258" name="Picture 2" descr="http://blsciblogs.baruch.cuny.edu/his1005spring2011/files/2011/02/jacob-riss-how-the-other-half-live-1910.jpg"/>
          <p:cNvPicPr>
            <a:picLocks noChangeAspect="1" noChangeArrowheads="1"/>
          </p:cNvPicPr>
          <p:nvPr/>
        </p:nvPicPr>
        <p:blipFill>
          <a:blip r:embed="rId2" cstate="print"/>
          <a:srcRect/>
          <a:stretch>
            <a:fillRect/>
          </a:stretch>
        </p:blipFill>
        <p:spPr bwMode="auto">
          <a:xfrm>
            <a:off x="685800" y="3048000"/>
            <a:ext cx="4236540" cy="3267749"/>
          </a:xfrm>
          <a:prstGeom prst="rect">
            <a:avLst/>
          </a:prstGeom>
          <a:noFill/>
        </p:spPr>
      </p:pic>
      <p:sp>
        <p:nvSpPr>
          <p:cNvPr id="5" name="TextBox 4"/>
          <p:cNvSpPr txBox="1"/>
          <p:nvPr/>
        </p:nvSpPr>
        <p:spPr>
          <a:xfrm>
            <a:off x="304800" y="381000"/>
            <a:ext cx="9144000" cy="3046988"/>
          </a:xfrm>
          <a:prstGeom prst="rect">
            <a:avLst/>
          </a:prstGeom>
          <a:noFill/>
        </p:spPr>
        <p:txBody>
          <a:bodyPr wrap="square" rtlCol="0">
            <a:spAutoFit/>
          </a:bodyPr>
          <a:lstStyle/>
          <a:p>
            <a:r>
              <a:rPr lang="en-US" sz="2400" b="1" dirty="0" smtClean="0">
                <a:latin typeface="Calibri" pitchFamily="34" charset="0"/>
              </a:rPr>
              <a:t>C. Tenement Life</a:t>
            </a:r>
          </a:p>
          <a:p>
            <a:pPr eaLnBrk="1" hangingPunct="1">
              <a:buFontTx/>
              <a:buNone/>
              <a:defRPr/>
            </a:pPr>
            <a:r>
              <a:rPr lang="en-US" sz="2400" b="1" dirty="0" smtClean="0">
                <a:latin typeface="Calibri" pitchFamily="34" charset="0"/>
              </a:rPr>
              <a:t>    1.  </a:t>
            </a:r>
            <a:r>
              <a:rPr lang="en-US" sz="2400" b="1" dirty="0" smtClean="0">
                <a:latin typeface="Calibri" pitchFamily="34" charset="0"/>
                <a:cs typeface="Calibri" pitchFamily="34" charset="0"/>
              </a:rPr>
              <a:t>tenements” – apartment buildings with small rooms with </a:t>
            </a:r>
          </a:p>
          <a:p>
            <a:pPr eaLnBrk="1" hangingPunct="1">
              <a:buFontTx/>
              <a:buNone/>
              <a:defRPr/>
            </a:pPr>
            <a:r>
              <a:rPr lang="en-US" sz="2400" b="1" dirty="0" smtClean="0">
                <a:latin typeface="Calibri" pitchFamily="34" charset="0"/>
                <a:cs typeface="Calibri" pitchFamily="34" charset="0"/>
              </a:rPr>
              <a:t>                                    many people living there.</a:t>
            </a:r>
          </a:p>
          <a:p>
            <a:r>
              <a:rPr lang="en-US" sz="2400" b="1" dirty="0" smtClean="0">
                <a:latin typeface="Calibri" pitchFamily="34" charset="0"/>
              </a:rPr>
              <a:t>         a. unsafe buildings</a:t>
            </a:r>
          </a:p>
          <a:p>
            <a:r>
              <a:rPr lang="en-US" sz="2400" b="1" dirty="0">
                <a:latin typeface="Calibri" pitchFamily="34" charset="0"/>
              </a:rPr>
              <a:t> </a:t>
            </a:r>
            <a:r>
              <a:rPr lang="en-US" sz="2400" b="1" dirty="0" smtClean="0">
                <a:latin typeface="Calibri" pitchFamily="34" charset="0"/>
              </a:rPr>
              <a:t>        b. unsanitary conditions</a:t>
            </a:r>
          </a:p>
          <a:p>
            <a:r>
              <a:rPr lang="en-US" sz="2400" b="1" dirty="0">
                <a:latin typeface="Calibri" pitchFamily="34" charset="0"/>
              </a:rPr>
              <a:t> </a:t>
            </a:r>
            <a:r>
              <a:rPr lang="en-US" sz="2400" b="1" dirty="0" smtClean="0">
                <a:latin typeface="Calibri" pitchFamily="34" charset="0"/>
              </a:rPr>
              <a:t>        c. scarce running water</a:t>
            </a:r>
          </a:p>
          <a:p>
            <a:r>
              <a:rPr lang="en-US" sz="2400" b="1" dirty="0">
                <a:latin typeface="Calibri" pitchFamily="34" charset="0"/>
              </a:rPr>
              <a:t> </a:t>
            </a:r>
            <a:r>
              <a:rPr lang="en-US" sz="2400" b="1" dirty="0" smtClean="0">
                <a:latin typeface="Calibri" pitchFamily="34" charset="0"/>
              </a:rPr>
              <a:t>        d. poor ventilation</a:t>
            </a:r>
          </a:p>
          <a:p>
            <a:endParaRPr lang="en-US" sz="2400" b="1" dirty="0">
              <a:latin typeface="Calibri" pitchFamily="34" charset="0"/>
            </a:endParaRPr>
          </a:p>
        </p:txBody>
      </p:sp>
      <p:pic>
        <p:nvPicPr>
          <p:cNvPr id="102402" name="Picture 2" descr="http://www.misterteacher.com/immigration/hine_tenement.jpg"/>
          <p:cNvPicPr>
            <a:picLocks noChangeAspect="1" noChangeArrowheads="1"/>
          </p:cNvPicPr>
          <p:nvPr/>
        </p:nvPicPr>
        <p:blipFill>
          <a:blip r:embed="rId3" cstate="print"/>
          <a:srcRect/>
          <a:stretch>
            <a:fillRect/>
          </a:stretch>
        </p:blipFill>
        <p:spPr bwMode="auto">
          <a:xfrm>
            <a:off x="5486400" y="1905000"/>
            <a:ext cx="2743200" cy="3597639"/>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402"/>
                                        </p:tgtEl>
                                        <p:attrNameLst>
                                          <p:attrName>style.visibility</p:attrName>
                                        </p:attrNameLst>
                                      </p:cBhvr>
                                      <p:to>
                                        <p:strVal val="visible"/>
                                      </p:to>
                                    </p:set>
                                    <p:animEffect transition="in" filter="fade">
                                      <p:cBhvr>
                                        <p:cTn id="19" dur="2000"/>
                                        <p:tgtEl>
                                          <p:spTgt spid="10240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6258"/>
                                        </p:tgtEl>
                                        <p:attrNameLst>
                                          <p:attrName>style.visibility</p:attrName>
                                        </p:attrNameLst>
                                      </p:cBhvr>
                                      <p:to>
                                        <p:strVal val="visible"/>
                                      </p:to>
                                    </p:set>
                                    <p:animEffect transition="in" filter="fade">
                                      <p:cBhvr>
                                        <p:cTn id="23" dur="2000"/>
                                        <p:tgtEl>
                                          <p:spTgt spid="962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20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FDD7572-6D29-47DA-AF22-33CA3825BD68}" type="slidenum">
              <a:rPr lang="en-US" smtClean="0"/>
              <a:pPr>
                <a:defRPr/>
              </a:pPr>
              <a:t>54</a:t>
            </a:fld>
            <a:endParaRPr lang="en-US"/>
          </a:p>
        </p:txBody>
      </p:sp>
      <p:pic>
        <p:nvPicPr>
          <p:cNvPr id="94210" name="Picture 2" descr="http://4.bp.blogspot.com/_1HwP9iV9Bsk/THCkEt-mUNI/AAAAAAAAGwY/9QYgz-qIFFI/s1600/monday-washing.jpg"/>
          <p:cNvPicPr>
            <a:picLocks noChangeAspect="1" noChangeArrowheads="1"/>
          </p:cNvPicPr>
          <p:nvPr/>
        </p:nvPicPr>
        <p:blipFill>
          <a:blip r:embed="rId2" cstate="print"/>
          <a:srcRect/>
          <a:stretch>
            <a:fillRect/>
          </a:stretch>
        </p:blipFill>
        <p:spPr bwMode="auto">
          <a:xfrm>
            <a:off x="1066800" y="838200"/>
            <a:ext cx="7334250" cy="491959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fade">
                                      <p:cBhvr>
                                        <p:cTn id="7" dur="3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55</a:t>
            </a:fld>
            <a:endParaRPr lang="en-US"/>
          </a:p>
        </p:txBody>
      </p:sp>
      <p:sp>
        <p:nvSpPr>
          <p:cNvPr id="5" name="TextBox 4"/>
          <p:cNvSpPr txBox="1"/>
          <p:nvPr/>
        </p:nvSpPr>
        <p:spPr>
          <a:xfrm>
            <a:off x="228600" y="228600"/>
            <a:ext cx="9144000" cy="3046988"/>
          </a:xfrm>
          <a:prstGeom prst="rect">
            <a:avLst/>
          </a:prstGeom>
          <a:noFill/>
        </p:spPr>
        <p:txBody>
          <a:bodyPr wrap="square" rtlCol="0">
            <a:spAutoFit/>
          </a:bodyPr>
          <a:lstStyle/>
          <a:p>
            <a:r>
              <a:rPr lang="en-US" sz="2400" b="1" dirty="0" smtClean="0">
                <a:latin typeface="Calibri" pitchFamily="34" charset="0"/>
              </a:rPr>
              <a:t>2. Effects</a:t>
            </a:r>
          </a:p>
          <a:p>
            <a:r>
              <a:rPr lang="en-US" sz="2400" b="1" dirty="0" smtClean="0">
                <a:latin typeface="Calibri" pitchFamily="34" charset="0"/>
              </a:rPr>
              <a:t>    a. diseases</a:t>
            </a:r>
          </a:p>
          <a:p>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tuberculosis – </a:t>
            </a:r>
            <a:r>
              <a:rPr lang="en-US" b="1" dirty="0" smtClean="0">
                <a:latin typeface="Calibri" pitchFamily="34" charset="0"/>
              </a:rPr>
              <a:t>airborne transmitted disease-affects the lungs</a:t>
            </a:r>
          </a:p>
          <a:p>
            <a:r>
              <a:rPr lang="en-US" sz="2400" b="1" dirty="0" smtClean="0">
                <a:latin typeface="Calibri" pitchFamily="34" charset="0"/>
              </a:rPr>
              <a:t>       ii. cholera &amp; typhoid – </a:t>
            </a:r>
            <a:r>
              <a:rPr lang="en-US" b="1" dirty="0" smtClean="0">
                <a:latin typeface="Calibri" pitchFamily="34" charset="0"/>
              </a:rPr>
              <a:t>consuming food or water contaminated by human waste </a:t>
            </a:r>
          </a:p>
          <a:p>
            <a:r>
              <a:rPr lang="en-US" sz="2400" b="1" dirty="0" smtClean="0">
                <a:latin typeface="Calibri" pitchFamily="34" charset="0"/>
              </a:rPr>
              <a:t>       iii. influenza – </a:t>
            </a:r>
            <a:r>
              <a:rPr lang="en-US" b="1" dirty="0" smtClean="0">
                <a:latin typeface="Calibri" pitchFamily="34" charset="0"/>
              </a:rPr>
              <a:t>a very infectious “flu”</a:t>
            </a:r>
          </a:p>
          <a:p>
            <a:r>
              <a:rPr lang="en-US" sz="2400" b="1" dirty="0" smtClean="0">
                <a:latin typeface="Calibri" pitchFamily="34" charset="0"/>
              </a:rPr>
              <a:t>    b. high child death rates</a:t>
            </a:r>
          </a:p>
          <a:p>
            <a:r>
              <a:rPr lang="en-US" sz="2400" b="1" dirty="0" smtClean="0">
                <a:latin typeface="Calibri" pitchFamily="34" charset="0"/>
              </a:rPr>
              <a:t>    c. fire</a:t>
            </a:r>
          </a:p>
          <a:p>
            <a:r>
              <a:rPr lang="en-US" sz="2400" b="1" dirty="0" smtClean="0">
                <a:latin typeface="Calibri" pitchFamily="34" charset="0"/>
              </a:rPr>
              <a:t>    d. crime</a:t>
            </a:r>
            <a:endParaRPr lang="en-US" sz="2400" b="1" dirty="0">
              <a:latin typeface="Calibri" pitchFamily="34" charset="0"/>
            </a:endParaRPr>
          </a:p>
        </p:txBody>
      </p:sp>
      <p:pic>
        <p:nvPicPr>
          <p:cNvPr id="101378" name="Picture 2" descr="http://www.mtsm.org/images/Fire4_large.jpg"/>
          <p:cNvPicPr>
            <a:picLocks noChangeAspect="1" noChangeArrowheads="1"/>
          </p:cNvPicPr>
          <p:nvPr/>
        </p:nvPicPr>
        <p:blipFill>
          <a:blip r:embed="rId2" cstate="print"/>
          <a:srcRect/>
          <a:stretch>
            <a:fillRect/>
          </a:stretch>
        </p:blipFill>
        <p:spPr bwMode="auto">
          <a:xfrm>
            <a:off x="1828800" y="3200400"/>
            <a:ext cx="3505200" cy="2828059"/>
          </a:xfrm>
          <a:prstGeom prst="rect">
            <a:avLst/>
          </a:prstGeom>
          <a:noFill/>
        </p:spPr>
      </p:pic>
      <p:pic>
        <p:nvPicPr>
          <p:cNvPr id="101380" name="Picture 4" descr="http://medhum.med.nyu.edu/blog/wp-content/uploads/2009/04/physicianpatient5.png"/>
          <p:cNvPicPr>
            <a:picLocks noChangeAspect="1" noChangeArrowheads="1"/>
          </p:cNvPicPr>
          <p:nvPr/>
        </p:nvPicPr>
        <p:blipFill>
          <a:blip r:embed="rId3" cstate="print"/>
          <a:srcRect b="13872"/>
          <a:stretch>
            <a:fillRect/>
          </a:stretch>
        </p:blipFill>
        <p:spPr bwMode="auto">
          <a:xfrm>
            <a:off x="5334000" y="1828800"/>
            <a:ext cx="3605762" cy="2362200"/>
          </a:xfrm>
          <a:prstGeom prst="rect">
            <a:avLst/>
          </a:prstGeom>
          <a:noFill/>
        </p:spPr>
      </p:pic>
      <p:sp>
        <p:nvSpPr>
          <p:cNvPr id="6" name="TextBox 5"/>
          <p:cNvSpPr txBox="1"/>
          <p:nvPr/>
        </p:nvSpPr>
        <p:spPr>
          <a:xfrm>
            <a:off x="5867400" y="5681495"/>
            <a:ext cx="2819400" cy="369332"/>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#5</a:t>
            </a:r>
            <a:endParaRPr lang="en-US" b="1" dirty="0">
              <a:latin typeface="Calibri" pitchFamily="34" charset="0"/>
              <a:cs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01380"/>
                                        </p:tgtEl>
                                        <p:attrNameLst>
                                          <p:attrName>style.visibility</p:attrName>
                                        </p:attrNameLst>
                                      </p:cBhvr>
                                      <p:to>
                                        <p:strVal val="visible"/>
                                      </p:to>
                                    </p:set>
                                    <p:animEffect transition="in" filter="fade">
                                      <p:cBhvr>
                                        <p:cTn id="31" dur="2000"/>
                                        <p:tgtEl>
                                          <p:spTgt spid="10138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2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2000"/>
                                        <p:tgtEl>
                                          <p:spTgt spid="5">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1378"/>
                                        </p:tgtEl>
                                        <p:attrNameLst>
                                          <p:attrName>style.visibility</p:attrName>
                                        </p:attrNameLst>
                                      </p:cBhvr>
                                      <p:to>
                                        <p:strVal val="visible"/>
                                      </p:to>
                                    </p:set>
                                    <p:animEffect transition="in" filter="fade">
                                      <p:cBhvr>
                                        <p:cTn id="44" dur="2000"/>
                                        <p:tgtEl>
                                          <p:spTgt spid="1013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2450" y="457200"/>
            <a:ext cx="7772400" cy="762000"/>
          </a:xfrm>
        </p:spPr>
        <p:txBody>
          <a:bodyPr/>
          <a:lstStyle/>
          <a:p>
            <a:pPr algn="l" eaLnBrk="1" hangingPunct="1">
              <a:defRPr/>
            </a:pPr>
            <a:r>
              <a:rPr lang="en-US" sz="4000" b="1" dirty="0" smtClean="0"/>
              <a:t>An Era of Progressive Reform</a:t>
            </a:r>
          </a:p>
        </p:txBody>
      </p:sp>
      <p:sp>
        <p:nvSpPr>
          <p:cNvPr id="5" name="Slide Number Placeholder 4"/>
          <p:cNvSpPr>
            <a:spLocks noGrp="1"/>
          </p:cNvSpPr>
          <p:nvPr>
            <p:ph type="sldNum" sz="quarter" idx="11"/>
          </p:nvPr>
        </p:nvSpPr>
        <p:spPr/>
        <p:txBody>
          <a:bodyPr/>
          <a:lstStyle/>
          <a:p>
            <a:pPr>
              <a:defRPr/>
            </a:pPr>
            <a:fld id="{08A640CC-E08F-4540-A6A3-ED875E1B81A6}" type="slidenum">
              <a:rPr lang="en-US" smtClean="0"/>
              <a:pPr>
                <a:defRPr/>
              </a:pPr>
              <a:t>56</a:t>
            </a:fld>
            <a:endParaRPr lang="en-US"/>
          </a:p>
        </p:txBody>
      </p:sp>
      <p:pic>
        <p:nvPicPr>
          <p:cNvPr id="3" name="MS900069736[1].wav">
            <a:hlinkClick r:id="" action="ppaction://media"/>
          </p:cNvPr>
          <p:cNvPicPr>
            <a:picLocks noRot="1" noChangeAspect="1"/>
          </p:cNvPicPr>
          <p:nvPr>
            <a:wavAudioFile r:embed="rId2" name="MS900069736[1].wav"/>
          </p:nvPr>
        </p:nvPicPr>
        <p:blipFill>
          <a:blip r:embed="rId5" cstate="print"/>
          <a:srcRect/>
          <a:stretch>
            <a:fillRect/>
          </a:stretch>
        </p:blipFill>
        <p:spPr bwMode="auto">
          <a:xfrm>
            <a:off x="7696200" y="5715000"/>
            <a:ext cx="46038" cy="46038"/>
          </a:xfrm>
          <a:prstGeom prst="rect">
            <a:avLst/>
          </a:prstGeom>
          <a:noFill/>
          <a:ln w="9525">
            <a:noFill/>
            <a:miter lim="800000"/>
            <a:headEnd/>
            <a:tailEnd/>
          </a:ln>
        </p:spPr>
      </p:pic>
      <p:pic>
        <p:nvPicPr>
          <p:cNvPr id="1026" name="Picture 2" descr="http://www.overleaonline.org/wp-content/uploads/2010/03/Baltimore-Suffrage-March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1371600"/>
            <a:ext cx="5574030" cy="419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57927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7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3"/>
                </p:tgtEl>
              </p:cMediaNode>
            </p:audio>
          </p:childTnLst>
        </p:cTn>
      </p:par>
    </p:tnLst>
    <p:bldLst>
      <p:bldP spid="205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4" name="Rectangle 4"/>
          <p:cNvSpPr>
            <a:spLocks noGrp="1" noChangeArrowheads="1"/>
          </p:cNvSpPr>
          <p:nvPr>
            <p:ph type="body" idx="1"/>
          </p:nvPr>
        </p:nvSpPr>
        <p:spPr>
          <a:xfrm>
            <a:off x="228600" y="381000"/>
            <a:ext cx="8610600" cy="6021364"/>
          </a:xfrm>
        </p:spPr>
        <p:txBody>
          <a:bodyPr/>
          <a:lstStyle/>
          <a:p>
            <a:pPr marL="0" indent="0" eaLnBrk="1" hangingPunct="1">
              <a:spcBef>
                <a:spcPts val="0"/>
              </a:spcBef>
              <a:buFontTx/>
              <a:buNone/>
              <a:defRPr/>
            </a:pP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V.  </a:t>
            </a:r>
            <a:r>
              <a:rPr lang="en-US" sz="2800" b="1" dirty="0" smtClean="0">
                <a:latin typeface="Calibri" pitchFamily="34" charset="0"/>
              </a:rPr>
              <a:t>Progressivism</a:t>
            </a:r>
          </a:p>
          <a:p>
            <a:pPr marL="0" indent="0">
              <a:spcBef>
                <a:spcPts val="0"/>
              </a:spcBef>
              <a:buNone/>
            </a:pP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A</a:t>
            </a: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the idea that </a:t>
            </a:r>
            <a:r>
              <a:rPr lang="en-US" sz="2400" b="1" dirty="0" smtClean="0">
                <a:solidFill>
                  <a:srgbClr val="FFFF00"/>
                </a:solidFill>
                <a:effectLst/>
                <a:latin typeface="Calibri" pitchFamily="34" charset="0"/>
                <a:cs typeface="Calibri" pitchFamily="34" charset="0"/>
              </a:rPr>
              <a:t>social</a:t>
            </a:r>
            <a:r>
              <a:rPr lang="en-US" sz="2400" b="1" dirty="0" smtClean="0">
                <a:effectLst/>
                <a:latin typeface="Calibri" pitchFamily="34" charset="0"/>
                <a:cs typeface="Calibri" pitchFamily="34" charset="0"/>
              </a:rPr>
              <a:t>, </a:t>
            </a:r>
            <a:r>
              <a:rPr lang="en-US" sz="2400" b="1" dirty="0" smtClean="0">
                <a:solidFill>
                  <a:srgbClr val="FFFF00"/>
                </a:solidFill>
                <a:effectLst/>
                <a:latin typeface="Calibri" pitchFamily="34" charset="0"/>
                <a:cs typeface="Calibri" pitchFamily="34" charset="0"/>
              </a:rPr>
              <a:t>political</a:t>
            </a:r>
            <a:r>
              <a:rPr lang="en-US" sz="2400" b="1" dirty="0" smtClean="0">
                <a:effectLst/>
                <a:latin typeface="Calibri" pitchFamily="34" charset="0"/>
                <a:cs typeface="Calibri" pitchFamily="34" charset="0"/>
              </a:rPr>
              <a:t> and </a:t>
            </a:r>
            <a:r>
              <a:rPr lang="en-US" sz="2400" b="1" dirty="0" smtClean="0">
                <a:solidFill>
                  <a:srgbClr val="FFFF00"/>
                </a:solidFill>
                <a:effectLst/>
                <a:latin typeface="Calibri" pitchFamily="34" charset="0"/>
                <a:cs typeface="Calibri" pitchFamily="34" charset="0"/>
              </a:rPr>
              <a:t>economic</a:t>
            </a:r>
            <a:r>
              <a:rPr lang="en-US" sz="2400" b="1" dirty="0" smtClean="0">
                <a:effectLst/>
                <a:latin typeface="Calibri" pitchFamily="34" charset="0"/>
                <a:cs typeface="Calibri" pitchFamily="34" charset="0"/>
              </a:rPr>
              <a:t> </a:t>
            </a:r>
            <a:r>
              <a:rPr lang="en-US" sz="2400" b="1" dirty="0" smtClean="0">
                <a:solidFill>
                  <a:srgbClr val="FFFF00"/>
                </a:solidFill>
                <a:effectLst/>
                <a:latin typeface="Calibri" pitchFamily="34" charset="0"/>
                <a:cs typeface="Calibri" pitchFamily="34" charset="0"/>
              </a:rPr>
              <a:t>reforms</a:t>
            </a:r>
            <a:r>
              <a:rPr lang="en-US" sz="2400" b="1" dirty="0" smtClean="0">
                <a:effectLst/>
                <a:latin typeface="Calibri" pitchFamily="34" charset="0"/>
                <a:cs typeface="Calibri" pitchFamily="34" charset="0"/>
              </a:rPr>
              <a:t> are     </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needed to improve the lives of people</a:t>
            </a:r>
            <a:r>
              <a:rPr lang="en-US" sz="2400" dirty="0" smtClean="0">
                <a:effectLst/>
                <a:latin typeface="Calibri" pitchFamily="34" charset="0"/>
                <a:cs typeface="Calibri" pitchFamily="34" charset="0"/>
              </a:rPr>
              <a:t> </a:t>
            </a:r>
            <a:endParaRPr lang="en-US" sz="2400" b="1" dirty="0" smtClean="0">
              <a:effectLst/>
              <a:latin typeface="Calibri" pitchFamily="34" charset="0"/>
              <a:cs typeface="Calibri" pitchFamily="34" charset="0"/>
            </a:endParaRPr>
          </a:p>
          <a:p>
            <a:pPr marL="0" indent="0">
              <a:spcBef>
                <a:spcPts val="0"/>
              </a:spcBef>
              <a:buNone/>
            </a:pP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B. “Progressives” </a:t>
            </a:r>
            <a:r>
              <a:rPr lang="en-US" sz="2400" b="1" dirty="0">
                <a:effectLst/>
                <a:latin typeface="Calibri" pitchFamily="34" charset="0"/>
                <a:cs typeface="Calibri" pitchFamily="34" charset="0"/>
              </a:rPr>
              <a:t>worked to improve society in the late </a:t>
            </a:r>
            <a:endParaRPr lang="en-US" sz="2400" b="1" dirty="0" smtClean="0">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1800’s </a:t>
            </a: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early </a:t>
            </a:r>
            <a:r>
              <a:rPr lang="en-US" sz="2400" b="1" dirty="0">
                <a:effectLst/>
                <a:latin typeface="Calibri" pitchFamily="34" charset="0"/>
                <a:cs typeface="Calibri" pitchFamily="34" charset="0"/>
              </a:rPr>
              <a:t>1900’s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C. </a:t>
            </a:r>
            <a:r>
              <a:rPr lang="en-US" sz="2400" b="1" dirty="0">
                <a:effectLst/>
                <a:latin typeface="Calibri" pitchFamily="34" charset="0"/>
                <a:cs typeface="Calibri" pitchFamily="34" charset="0"/>
              </a:rPr>
              <a:t>Targets of </a:t>
            </a:r>
            <a:r>
              <a:rPr lang="en-US" sz="2400" b="1" dirty="0" smtClean="0">
                <a:effectLst/>
                <a:latin typeface="Calibri" pitchFamily="34" charset="0"/>
                <a:cs typeface="Calibri" pitchFamily="34" charset="0"/>
              </a:rPr>
              <a:t>Progressive Reform:</a:t>
            </a:r>
            <a:endParaRPr lang="en-US" sz="2400" b="1" dirty="0">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1. Government (all levels)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a. </a:t>
            </a:r>
            <a:r>
              <a:rPr lang="en-US" sz="2400" b="1" dirty="0">
                <a:solidFill>
                  <a:srgbClr val="FFFF00"/>
                </a:solidFill>
                <a:effectLst/>
                <a:latin typeface="Calibri" pitchFamily="34" charset="0"/>
                <a:cs typeface="Calibri" pitchFamily="34" charset="0"/>
              </a:rPr>
              <a:t>corrupt</a:t>
            </a:r>
            <a:r>
              <a:rPr lang="en-US" sz="2400" b="1" dirty="0">
                <a:effectLst/>
                <a:latin typeface="Calibri" pitchFamily="34" charset="0"/>
                <a:cs typeface="Calibri" pitchFamily="34" charset="0"/>
              </a:rPr>
              <a:t> officials and practices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2. </a:t>
            </a:r>
            <a:r>
              <a:rPr lang="en-US" sz="2400" b="1" dirty="0" smtClean="0">
                <a:effectLst/>
                <a:latin typeface="Calibri" pitchFamily="34" charset="0"/>
                <a:cs typeface="Calibri" pitchFamily="34" charset="0"/>
              </a:rPr>
              <a:t>Business</a:t>
            </a:r>
            <a:endParaRPr lang="en-US" sz="2400" b="1" dirty="0">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a. monopolies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b. poor working conditions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 long hours, low pay, unhealthy conditions, child </a:t>
            </a:r>
            <a:endParaRPr lang="en-US" sz="2400" b="1" dirty="0" smtClean="0">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effectLst/>
                <a:latin typeface="Calibri" pitchFamily="34" charset="0"/>
                <a:cs typeface="Calibri" pitchFamily="34" charset="0"/>
              </a:rPr>
              <a:t>labor</a:t>
            </a:r>
            <a:endParaRPr lang="en-US" sz="2400" b="1" dirty="0">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3</a:t>
            </a:r>
            <a:r>
              <a:rPr lang="en-US" sz="2400" b="1" dirty="0">
                <a:effectLst/>
                <a:latin typeface="Calibri" pitchFamily="34" charset="0"/>
                <a:cs typeface="Calibri" pitchFamily="34" charset="0"/>
              </a:rPr>
              <a:t>. Social Inequality</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4. Public Well-being</a:t>
            </a:r>
          </a:p>
          <a:p>
            <a:pPr marL="0" indent="0" eaLnBrk="1" hangingPunct="1">
              <a:spcBef>
                <a:spcPts val="0"/>
              </a:spcBef>
              <a:buFontTx/>
              <a:buNone/>
              <a:defRPr/>
            </a:pPr>
            <a:endParaRPr lang="en-US" sz="2400" b="1" dirty="0" smtClean="0">
              <a:latin typeface="Calibri" pitchFamily="34" charset="0"/>
            </a:endParaRPr>
          </a:p>
          <a:p>
            <a:pPr marL="0" indent="0" eaLnBrk="1" hangingPunct="1">
              <a:spcBef>
                <a:spcPts val="0"/>
              </a:spcBef>
              <a:buFontTx/>
              <a:buNone/>
              <a:defRPr/>
            </a:pPr>
            <a:endParaRPr lang="en-US" sz="2400" b="1" dirty="0" smtClean="0">
              <a:latin typeface="Calibri" pitchFamily="34" charset="0"/>
            </a:endParaRPr>
          </a:p>
        </p:txBody>
      </p:sp>
      <p:sp>
        <p:nvSpPr>
          <p:cNvPr id="3" name="Slide Number Placeholder 2"/>
          <p:cNvSpPr>
            <a:spLocks noGrp="1"/>
          </p:cNvSpPr>
          <p:nvPr>
            <p:ph type="sldNum" sz="quarter" idx="12"/>
          </p:nvPr>
        </p:nvSpPr>
        <p:spPr/>
        <p:txBody>
          <a:bodyPr/>
          <a:lstStyle/>
          <a:p>
            <a:pPr>
              <a:defRPr/>
            </a:pPr>
            <a:fld id="{4FCBDDB1-AA69-4E68-91E6-685817B20D1E}" type="slidenum">
              <a:rPr lang="en-US" smtClean="0"/>
              <a:pPr>
                <a:defRPr/>
              </a:pPr>
              <a:t>57</a:t>
            </a:fld>
            <a:endParaRPr lang="en-US"/>
          </a:p>
        </p:txBody>
      </p:sp>
      <p:pic>
        <p:nvPicPr>
          <p:cNvPr id="1026" name="Picture 2" descr="http://2.bp.blogspot.com/-5UTJUTEr2Ls/TlUve9PyUzI/AAAAAAAABPw/xjbgEBSHFXw/s1600/KET+Progressive+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286000"/>
            <a:ext cx="2752724" cy="205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107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fade">
                                      <p:cBhvr>
                                        <p:cTn id="7" dur="2000"/>
                                        <p:tgtEl>
                                          <p:spTgt spid="20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fade">
                                      <p:cBhvr>
                                        <p:cTn id="12" dur="2000"/>
                                        <p:tgtEl>
                                          <p:spTgt spid="2048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484">
                                            <p:txEl>
                                              <p:pRg st="2" end="2"/>
                                            </p:txEl>
                                          </p:spTgt>
                                        </p:tgtEl>
                                        <p:attrNameLst>
                                          <p:attrName>style.visibility</p:attrName>
                                        </p:attrNameLst>
                                      </p:cBhvr>
                                      <p:to>
                                        <p:strVal val="visible"/>
                                      </p:to>
                                    </p:set>
                                    <p:animEffect transition="in" filter="fade">
                                      <p:cBhvr>
                                        <p:cTn id="15" dur="2000"/>
                                        <p:tgtEl>
                                          <p:spTgt spid="2048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484">
                                            <p:txEl>
                                              <p:pRg st="3" end="3"/>
                                            </p:txEl>
                                          </p:spTgt>
                                        </p:tgtEl>
                                        <p:attrNameLst>
                                          <p:attrName>style.visibility</p:attrName>
                                        </p:attrNameLst>
                                      </p:cBhvr>
                                      <p:to>
                                        <p:strVal val="visible"/>
                                      </p:to>
                                    </p:set>
                                    <p:animEffect transition="in" filter="fade">
                                      <p:cBhvr>
                                        <p:cTn id="20" dur="2000"/>
                                        <p:tgtEl>
                                          <p:spTgt spid="2048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484">
                                            <p:txEl>
                                              <p:pRg st="4" end="4"/>
                                            </p:txEl>
                                          </p:spTgt>
                                        </p:tgtEl>
                                        <p:attrNameLst>
                                          <p:attrName>style.visibility</p:attrName>
                                        </p:attrNameLst>
                                      </p:cBhvr>
                                      <p:to>
                                        <p:strVal val="visible"/>
                                      </p:to>
                                    </p:set>
                                    <p:animEffect transition="in" filter="fade">
                                      <p:cBhvr>
                                        <p:cTn id="23" dur="2000"/>
                                        <p:tgtEl>
                                          <p:spTgt spid="20484">
                                            <p:txEl>
                                              <p:pRg st="4" end="4"/>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4">
                                            <p:txEl>
                                              <p:pRg st="5" end="5"/>
                                            </p:txEl>
                                          </p:spTgt>
                                        </p:tgtEl>
                                        <p:attrNameLst>
                                          <p:attrName>style.visibility</p:attrName>
                                        </p:attrNameLst>
                                      </p:cBhvr>
                                      <p:to>
                                        <p:strVal val="visible"/>
                                      </p:to>
                                    </p:set>
                                    <p:animEffect transition="in" filter="fade">
                                      <p:cBhvr>
                                        <p:cTn id="32" dur="2000"/>
                                        <p:tgtEl>
                                          <p:spTgt spid="204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4">
                                            <p:txEl>
                                              <p:pRg st="6" end="6"/>
                                            </p:txEl>
                                          </p:spTgt>
                                        </p:tgtEl>
                                        <p:attrNameLst>
                                          <p:attrName>style.visibility</p:attrName>
                                        </p:attrNameLst>
                                      </p:cBhvr>
                                      <p:to>
                                        <p:strVal val="visible"/>
                                      </p:to>
                                    </p:set>
                                    <p:animEffect transition="in" filter="fade">
                                      <p:cBhvr>
                                        <p:cTn id="37" dur="2000"/>
                                        <p:tgtEl>
                                          <p:spTgt spid="2048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484">
                                            <p:txEl>
                                              <p:pRg st="7" end="7"/>
                                            </p:txEl>
                                          </p:spTgt>
                                        </p:tgtEl>
                                        <p:attrNameLst>
                                          <p:attrName>style.visibility</p:attrName>
                                        </p:attrNameLst>
                                      </p:cBhvr>
                                      <p:to>
                                        <p:strVal val="visible"/>
                                      </p:to>
                                    </p:set>
                                    <p:animEffect transition="in" filter="fade">
                                      <p:cBhvr>
                                        <p:cTn id="42" dur="2000"/>
                                        <p:tgtEl>
                                          <p:spTgt spid="2048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484">
                                            <p:txEl>
                                              <p:pRg st="8" end="8"/>
                                            </p:txEl>
                                          </p:spTgt>
                                        </p:tgtEl>
                                        <p:attrNameLst>
                                          <p:attrName>style.visibility</p:attrName>
                                        </p:attrNameLst>
                                      </p:cBhvr>
                                      <p:to>
                                        <p:strVal val="visible"/>
                                      </p:to>
                                    </p:set>
                                    <p:animEffect transition="in" filter="fade">
                                      <p:cBhvr>
                                        <p:cTn id="47" dur="2000"/>
                                        <p:tgtEl>
                                          <p:spTgt spid="2048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484">
                                            <p:txEl>
                                              <p:pRg st="9" end="9"/>
                                            </p:txEl>
                                          </p:spTgt>
                                        </p:tgtEl>
                                        <p:attrNameLst>
                                          <p:attrName>style.visibility</p:attrName>
                                        </p:attrNameLst>
                                      </p:cBhvr>
                                      <p:to>
                                        <p:strVal val="visible"/>
                                      </p:to>
                                    </p:set>
                                    <p:animEffect transition="in" filter="fade">
                                      <p:cBhvr>
                                        <p:cTn id="52" dur="2000"/>
                                        <p:tgtEl>
                                          <p:spTgt spid="2048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484">
                                            <p:txEl>
                                              <p:pRg st="10" end="10"/>
                                            </p:txEl>
                                          </p:spTgt>
                                        </p:tgtEl>
                                        <p:attrNameLst>
                                          <p:attrName>style.visibility</p:attrName>
                                        </p:attrNameLst>
                                      </p:cBhvr>
                                      <p:to>
                                        <p:strVal val="visible"/>
                                      </p:to>
                                    </p:set>
                                    <p:animEffect transition="in" filter="fade">
                                      <p:cBhvr>
                                        <p:cTn id="57" dur="2000"/>
                                        <p:tgtEl>
                                          <p:spTgt spid="2048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484">
                                            <p:txEl>
                                              <p:pRg st="11" end="11"/>
                                            </p:txEl>
                                          </p:spTgt>
                                        </p:tgtEl>
                                        <p:attrNameLst>
                                          <p:attrName>style.visibility</p:attrName>
                                        </p:attrNameLst>
                                      </p:cBhvr>
                                      <p:to>
                                        <p:strVal val="visible"/>
                                      </p:to>
                                    </p:set>
                                    <p:animEffect transition="in" filter="fade">
                                      <p:cBhvr>
                                        <p:cTn id="62" dur="2000"/>
                                        <p:tgtEl>
                                          <p:spTgt spid="20484">
                                            <p:txEl>
                                              <p:pRg st="11" end="1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0484">
                                            <p:txEl>
                                              <p:pRg st="12" end="12"/>
                                            </p:txEl>
                                          </p:spTgt>
                                        </p:tgtEl>
                                        <p:attrNameLst>
                                          <p:attrName>style.visibility</p:attrName>
                                        </p:attrNameLst>
                                      </p:cBhvr>
                                      <p:to>
                                        <p:strVal val="visible"/>
                                      </p:to>
                                    </p:set>
                                    <p:animEffect transition="in" filter="fade">
                                      <p:cBhvr>
                                        <p:cTn id="65" dur="2000"/>
                                        <p:tgtEl>
                                          <p:spTgt spid="20484">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484">
                                            <p:txEl>
                                              <p:pRg st="13" end="13"/>
                                            </p:txEl>
                                          </p:spTgt>
                                        </p:tgtEl>
                                        <p:attrNameLst>
                                          <p:attrName>style.visibility</p:attrName>
                                        </p:attrNameLst>
                                      </p:cBhvr>
                                      <p:to>
                                        <p:strVal val="visible"/>
                                      </p:to>
                                    </p:set>
                                    <p:animEffect transition="in" filter="fade">
                                      <p:cBhvr>
                                        <p:cTn id="70" dur="2000"/>
                                        <p:tgtEl>
                                          <p:spTgt spid="20484">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484">
                                            <p:txEl>
                                              <p:pRg st="14" end="14"/>
                                            </p:txEl>
                                          </p:spTgt>
                                        </p:tgtEl>
                                        <p:attrNameLst>
                                          <p:attrName>style.visibility</p:attrName>
                                        </p:attrNameLst>
                                      </p:cBhvr>
                                      <p:to>
                                        <p:strVal val="visible"/>
                                      </p:to>
                                    </p:set>
                                    <p:animEffect transition="in" filter="fade">
                                      <p:cBhvr>
                                        <p:cTn id="75" dur="2000"/>
                                        <p:tgtEl>
                                          <p:spTgt spid="2048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58</a:t>
            </a:fld>
            <a:endParaRPr lang="en-US"/>
          </a:p>
        </p:txBody>
      </p:sp>
      <p:sp>
        <p:nvSpPr>
          <p:cNvPr id="5" name="TextBox 4"/>
          <p:cNvSpPr txBox="1"/>
          <p:nvPr/>
        </p:nvSpPr>
        <p:spPr>
          <a:xfrm>
            <a:off x="228600" y="304800"/>
            <a:ext cx="8077200" cy="1815882"/>
          </a:xfrm>
          <a:prstGeom prst="rect">
            <a:avLst/>
          </a:prstGeom>
          <a:noFill/>
        </p:spPr>
        <p:txBody>
          <a:bodyPr wrap="square" rtlCol="0">
            <a:spAutoFit/>
          </a:bodyPr>
          <a:lstStyle/>
          <a:p>
            <a:pPr marL="514350" indent="-514350"/>
            <a:r>
              <a:rPr lang="en-US" sz="2800" b="1" dirty="0" smtClean="0">
                <a:latin typeface="Times New Roman" pitchFamily="18" charset="0"/>
                <a:cs typeface="Times New Roman" pitchFamily="18" charset="0"/>
              </a:rPr>
              <a:t>VI</a:t>
            </a:r>
            <a:r>
              <a:rPr lang="en-US" sz="2800" b="1" dirty="0" smtClean="0">
                <a:latin typeface="Times New Roman" pitchFamily="18" charset="0"/>
                <a:cs typeface="Times New Roman" pitchFamily="18" charset="0"/>
              </a:rPr>
              <a:t>.</a:t>
            </a:r>
            <a:r>
              <a:rPr lang="en-US" sz="2800" b="1" dirty="0" smtClean="0">
                <a:latin typeface="Calibri" pitchFamily="34" charset="0"/>
              </a:rPr>
              <a:t>  “Muckrakers”</a:t>
            </a:r>
          </a:p>
          <a:p>
            <a:pPr marL="514350" indent="-514350"/>
            <a:r>
              <a:rPr lang="en-US" sz="2800" b="1" dirty="0" smtClean="0">
                <a:latin typeface="Calibri" pitchFamily="34" charset="0"/>
              </a:rPr>
              <a:t>        A.  late 19</a:t>
            </a:r>
            <a:r>
              <a:rPr lang="en-US" sz="2800" b="1" baseline="30000" dirty="0" smtClean="0">
                <a:latin typeface="Calibri" pitchFamily="34" charset="0"/>
              </a:rPr>
              <a:t>th</a:t>
            </a:r>
            <a:r>
              <a:rPr lang="en-US" sz="2800" b="1" dirty="0" smtClean="0">
                <a:latin typeface="Calibri" pitchFamily="34" charset="0"/>
              </a:rPr>
              <a:t>-early 20</a:t>
            </a:r>
            <a:r>
              <a:rPr lang="en-US" sz="2800" b="1" baseline="30000" dirty="0" smtClean="0">
                <a:latin typeface="Calibri" pitchFamily="34" charset="0"/>
              </a:rPr>
              <a:t>th</a:t>
            </a:r>
            <a:r>
              <a:rPr lang="en-US" sz="2800" b="1" dirty="0" smtClean="0">
                <a:latin typeface="Calibri" pitchFamily="34" charset="0"/>
              </a:rPr>
              <a:t> century journalists who   </a:t>
            </a:r>
          </a:p>
          <a:p>
            <a:pPr marL="514350" indent="-514350"/>
            <a:r>
              <a:rPr lang="en-US" sz="2800" b="1" dirty="0" smtClean="0">
                <a:latin typeface="Calibri" pitchFamily="34" charset="0"/>
              </a:rPr>
              <a:t>             exposed society’s “ills”</a:t>
            </a:r>
          </a:p>
          <a:p>
            <a:pPr marL="514350" indent="-514350"/>
            <a:r>
              <a:rPr lang="en-US" sz="2800" b="1" dirty="0" smtClean="0">
                <a:latin typeface="Calibri" pitchFamily="34" charset="0"/>
              </a:rPr>
              <a:t>      </a:t>
            </a:r>
            <a:endParaRPr lang="en-US" sz="2800" b="1" dirty="0">
              <a:latin typeface="Calibri" pitchFamily="34" charset="0"/>
            </a:endParaRPr>
          </a:p>
        </p:txBody>
      </p:sp>
      <p:pic>
        <p:nvPicPr>
          <p:cNvPr id="1026" name="Picture 2" descr="http://cdn.dipity.com/uploads/events/548d46bad505b19acc1d3229a4d03d55_1M.png"/>
          <p:cNvPicPr>
            <a:picLocks noChangeAspect="1" noChangeArrowheads="1"/>
          </p:cNvPicPr>
          <p:nvPr/>
        </p:nvPicPr>
        <p:blipFill>
          <a:blip r:embed="rId2" cstate="print"/>
          <a:srcRect/>
          <a:stretch>
            <a:fillRect/>
          </a:stretch>
        </p:blipFill>
        <p:spPr bwMode="auto">
          <a:xfrm>
            <a:off x="2819400" y="1752600"/>
            <a:ext cx="3381375" cy="4086226"/>
          </a:xfrm>
          <a:prstGeom prst="rect">
            <a:avLst/>
          </a:prstGeom>
          <a:noFill/>
        </p:spPr>
      </p:pic>
    </p:spTree>
    <p:extLst>
      <p:ext uri="{BB962C8B-B14F-4D97-AF65-F5344CB8AC3E}">
        <p14:creationId xmlns:p14="http://schemas.microsoft.com/office/powerpoint/2010/main" val="2289096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25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59</a:t>
            </a:fld>
            <a:endParaRPr lang="en-US"/>
          </a:p>
        </p:txBody>
      </p:sp>
      <p:sp>
        <p:nvSpPr>
          <p:cNvPr id="5" name="TextBox 4"/>
          <p:cNvSpPr txBox="1"/>
          <p:nvPr/>
        </p:nvSpPr>
        <p:spPr>
          <a:xfrm>
            <a:off x="0" y="228600"/>
            <a:ext cx="8763000" cy="3170099"/>
          </a:xfrm>
          <a:prstGeom prst="rect">
            <a:avLst/>
          </a:prstGeom>
          <a:noFill/>
        </p:spPr>
        <p:txBody>
          <a:bodyPr wrap="square" rtlCol="0">
            <a:spAutoFit/>
          </a:bodyPr>
          <a:lstStyle/>
          <a:p>
            <a:pPr marL="457200" indent="-457200"/>
            <a:r>
              <a:rPr lang="en-US" sz="3200" b="1" dirty="0" smtClean="0">
                <a:latin typeface="Calibri" pitchFamily="34" charset="0"/>
              </a:rPr>
              <a:t>                     1. </a:t>
            </a:r>
            <a:r>
              <a:rPr lang="en-US" sz="3200" b="1" u="sng" dirty="0" smtClean="0">
                <a:latin typeface="Calibri" pitchFamily="34" charset="0"/>
              </a:rPr>
              <a:t>Nellie Bly</a:t>
            </a:r>
          </a:p>
          <a:p>
            <a:pPr marL="457200" indent="-457200"/>
            <a:r>
              <a:rPr lang="en-US" sz="2400" b="1" dirty="0" smtClean="0">
                <a:latin typeface="Calibri" pitchFamily="34" charset="0"/>
              </a:rPr>
              <a:t>                               </a:t>
            </a:r>
          </a:p>
          <a:p>
            <a:pPr marL="457200" indent="-457200"/>
            <a:r>
              <a:rPr lang="en-US" sz="2400" b="1" dirty="0" smtClean="0">
                <a:latin typeface="Calibri" pitchFamily="34" charset="0"/>
              </a:rPr>
              <a:t>                                 a. undercover investigation of brutality &amp; neglect             </a:t>
            </a:r>
          </a:p>
          <a:p>
            <a:pPr marL="457200" indent="-457200"/>
            <a:r>
              <a:rPr lang="en-US" sz="2400" b="1" dirty="0" smtClean="0">
                <a:latin typeface="Calibri" pitchFamily="34" charset="0"/>
              </a:rPr>
              <a:t>                                     at Women’s Lunatic Asylum on Blackwell’s   </a:t>
            </a:r>
          </a:p>
          <a:p>
            <a:pPr marL="457200" indent="-457200"/>
            <a:r>
              <a:rPr lang="en-US" sz="2400" b="1" dirty="0" smtClean="0">
                <a:latin typeface="Calibri" pitchFamily="34" charset="0"/>
              </a:rPr>
              <a:t>                                     Island (NYC)            </a:t>
            </a:r>
          </a:p>
          <a:p>
            <a:pPr marL="457200" indent="-457200"/>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convinced doctors that she was insane and </a:t>
            </a:r>
          </a:p>
          <a:p>
            <a:pPr marL="457200" indent="-457200"/>
            <a:r>
              <a:rPr lang="en-US" sz="2400" b="1" dirty="0">
                <a:latin typeface="Calibri" pitchFamily="34" charset="0"/>
              </a:rPr>
              <a:t> </a:t>
            </a:r>
            <a:r>
              <a:rPr lang="en-US" sz="2400" b="1" dirty="0" smtClean="0">
                <a:latin typeface="Calibri" pitchFamily="34" charset="0"/>
              </a:rPr>
              <a:t>                                        was committed</a:t>
            </a:r>
          </a:p>
          <a:p>
            <a:pPr marL="457200" indent="-457200"/>
            <a:r>
              <a:rPr lang="en-US" sz="2400" b="1" dirty="0" smtClean="0">
                <a:latin typeface="Calibri" pitchFamily="34" charset="0"/>
              </a:rPr>
              <a:t>                                    ii. published “Ten Days in a Mad House”</a:t>
            </a:r>
            <a:endParaRPr lang="en-US" sz="2000" b="1" dirty="0" smtClean="0">
              <a:latin typeface="Calibri" pitchFamily="34" charset="0"/>
            </a:endParaRPr>
          </a:p>
        </p:txBody>
      </p:sp>
      <p:pic>
        <p:nvPicPr>
          <p:cNvPr id="103426" name="Picture 2" descr="File:Nellie Bly 2.jpg"/>
          <p:cNvPicPr>
            <a:picLocks noChangeAspect="1" noChangeArrowheads="1"/>
          </p:cNvPicPr>
          <p:nvPr/>
        </p:nvPicPr>
        <p:blipFill>
          <a:blip r:embed="rId2" cstate="print"/>
          <a:srcRect/>
          <a:stretch>
            <a:fillRect/>
          </a:stretch>
        </p:blipFill>
        <p:spPr bwMode="auto">
          <a:xfrm>
            <a:off x="609600" y="228600"/>
            <a:ext cx="1235076" cy="2030262"/>
          </a:xfrm>
          <a:prstGeom prst="ellipse">
            <a:avLst/>
          </a:prstGeom>
          <a:noFill/>
        </p:spPr>
      </p:pic>
      <p:pic>
        <p:nvPicPr>
          <p:cNvPr id="36866" name="Picture 2" descr="http://symonsez.files.wordpress.com/2008/08/483px-new_york_world_front_page2c_august_152c_1915.jpg"/>
          <p:cNvPicPr>
            <a:picLocks noChangeAspect="1" noChangeArrowheads="1"/>
          </p:cNvPicPr>
          <p:nvPr/>
        </p:nvPicPr>
        <p:blipFill>
          <a:blip r:embed="rId3" cstate="print">
            <a:lum contrast="30000"/>
          </a:blip>
          <a:srcRect l="15287" t="1365" r="18471" b="90273"/>
          <a:stretch>
            <a:fillRect/>
          </a:stretch>
        </p:blipFill>
        <p:spPr bwMode="auto">
          <a:xfrm>
            <a:off x="5105400" y="381000"/>
            <a:ext cx="3396343" cy="533400"/>
          </a:xfrm>
          <a:prstGeom prst="rect">
            <a:avLst/>
          </a:prstGeom>
          <a:noFill/>
        </p:spPr>
      </p:pic>
      <p:pic>
        <p:nvPicPr>
          <p:cNvPr id="36868" name="Picture 4" descr="http://upload.wikimedia.org/wikipedia/commons/4/49/Madhousecvr.jpg"/>
          <p:cNvPicPr>
            <a:picLocks noChangeAspect="1" noChangeArrowheads="1"/>
          </p:cNvPicPr>
          <p:nvPr/>
        </p:nvPicPr>
        <p:blipFill>
          <a:blip r:embed="rId4" cstate="print"/>
          <a:srcRect/>
          <a:stretch>
            <a:fillRect/>
          </a:stretch>
        </p:blipFill>
        <p:spPr bwMode="auto">
          <a:xfrm>
            <a:off x="5943600" y="3429000"/>
            <a:ext cx="1762125" cy="2657476"/>
          </a:xfrm>
          <a:prstGeom prst="rect">
            <a:avLst/>
          </a:prstGeom>
          <a:noFill/>
        </p:spPr>
      </p:pic>
    </p:spTree>
    <p:extLst>
      <p:ext uri="{BB962C8B-B14F-4D97-AF65-F5344CB8AC3E}">
        <p14:creationId xmlns:p14="http://schemas.microsoft.com/office/powerpoint/2010/main" val="1852668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426"/>
                                        </p:tgtEl>
                                        <p:attrNameLst>
                                          <p:attrName>style.visibility</p:attrName>
                                        </p:attrNameLst>
                                      </p:cBhvr>
                                      <p:to>
                                        <p:strVal val="visible"/>
                                      </p:to>
                                    </p:set>
                                    <p:animEffect transition="in" filter="fade">
                                      <p:cBhvr>
                                        <p:cTn id="10" dur="2000"/>
                                        <p:tgtEl>
                                          <p:spTgt spid="1034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66"/>
                                        </p:tgtEl>
                                        <p:attrNameLst>
                                          <p:attrName>style.visibility</p:attrName>
                                        </p:attrNameLst>
                                      </p:cBhvr>
                                      <p:to>
                                        <p:strVal val="visible"/>
                                      </p:to>
                                    </p:set>
                                    <p:animEffect transition="in" filter="fade">
                                      <p:cBhvr>
                                        <p:cTn id="15" dur="2000"/>
                                        <p:tgtEl>
                                          <p:spTgt spid="368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20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20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2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2000"/>
                                        <p:tgtEl>
                                          <p:spTgt spid="5">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20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2000"/>
                                        <p:tgtEl>
                                          <p:spTgt spid="5">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6868"/>
                                        </p:tgtEl>
                                        <p:attrNameLst>
                                          <p:attrName>style.visibility</p:attrName>
                                        </p:attrNameLst>
                                      </p:cBhvr>
                                      <p:to>
                                        <p:strVal val="visible"/>
                                      </p:to>
                                    </p:set>
                                    <p:animEffect transition="in" filter="fade">
                                      <p:cBhvr>
                                        <p:cTn id="42"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228600" y="228600"/>
            <a:ext cx="8915400" cy="3810000"/>
          </a:xfrm>
        </p:spPr>
        <p:txBody>
          <a:bodyPr/>
          <a:lstStyle/>
          <a:p>
            <a:pPr marL="0" indent="0" eaLnBrk="1" hangingPunct="1">
              <a:spcBef>
                <a:spcPts val="0"/>
              </a:spcBef>
              <a:buFontTx/>
              <a:buNone/>
              <a:defRPr/>
            </a:pPr>
            <a:r>
              <a:rPr lang="en-US" sz="2800" b="1" dirty="0" smtClean="0">
                <a:latin typeface="Calibri" pitchFamily="34" charset="0"/>
              </a:rPr>
              <a:t>2. Better educated</a:t>
            </a:r>
          </a:p>
          <a:p>
            <a:pPr marL="0" indent="0" eaLnBrk="1" hangingPunct="1">
              <a:spcBef>
                <a:spcPts val="0"/>
              </a:spcBef>
              <a:buFontTx/>
              <a:buNone/>
              <a:defRPr/>
            </a:pPr>
            <a:r>
              <a:rPr lang="en-US" sz="2400" b="1" dirty="0" smtClean="0">
                <a:latin typeface="Calibri" pitchFamily="34" charset="0"/>
              </a:rPr>
              <a:t>    a.  most had a skill or trade</a:t>
            </a:r>
          </a:p>
          <a:p>
            <a:pPr marL="0" indent="0" eaLnBrk="1" hangingPunct="1">
              <a:spcBef>
                <a:spcPts val="0"/>
              </a:spcBef>
              <a:buFontTx/>
              <a:buNone/>
              <a:defRPr/>
            </a:pPr>
            <a:r>
              <a:rPr lang="en-US" sz="2400" b="1" dirty="0" smtClean="0">
                <a:latin typeface="Calibri" pitchFamily="34" charset="0"/>
              </a:rPr>
              <a:t>          i. bookkeeper, carpenter, butcher, etc.</a:t>
            </a:r>
          </a:p>
          <a:p>
            <a:pPr marL="0" indent="0" eaLnBrk="1" hangingPunct="1">
              <a:spcBef>
                <a:spcPts val="0"/>
              </a:spcBef>
              <a:buFontTx/>
              <a:buNone/>
              <a:defRPr/>
            </a:pPr>
            <a:r>
              <a:rPr lang="en-US" sz="2400" b="1" dirty="0" smtClean="0">
                <a:latin typeface="Calibri" pitchFamily="34" charset="0"/>
              </a:rPr>
              <a:t>     b.  many spoke English </a:t>
            </a:r>
          </a:p>
          <a:p>
            <a:pPr marL="0" indent="0" eaLnBrk="1" hangingPunct="1">
              <a:spcBef>
                <a:spcPts val="0"/>
              </a:spcBef>
              <a:buFontTx/>
              <a:buNone/>
              <a:defRPr/>
            </a:pPr>
            <a:r>
              <a:rPr lang="en-US" sz="2400" b="1" dirty="0">
                <a:latin typeface="Calibri" pitchFamily="34" charset="0"/>
              </a:rPr>
              <a:t> </a:t>
            </a:r>
            <a:r>
              <a:rPr lang="en-US" sz="2400" b="1" dirty="0" smtClean="0">
                <a:latin typeface="Calibri" pitchFamily="34" charset="0"/>
              </a:rPr>
              <a:t>         i. easier to “assimilate” (blend in or get along with majority) </a:t>
            </a:r>
          </a:p>
          <a:p>
            <a:pPr marL="0" indent="0" eaLnBrk="1" hangingPunct="1">
              <a:spcBef>
                <a:spcPts val="0"/>
              </a:spcBef>
              <a:buFontTx/>
              <a:buNone/>
              <a:defRPr/>
            </a:pPr>
            <a:r>
              <a:rPr lang="en-US" sz="2400" b="1" dirty="0" smtClean="0">
                <a:latin typeface="Calibri" pitchFamily="34" charset="0"/>
              </a:rPr>
              <a:t>    c. many Protestants (WASP) &amp; many Irish Catholics</a:t>
            </a:r>
          </a:p>
          <a:p>
            <a:pPr marL="0" indent="0" eaLnBrk="1" hangingPunct="1">
              <a:spcBef>
                <a:spcPts val="0"/>
              </a:spcBef>
              <a:buFontTx/>
              <a:buNone/>
              <a:defRPr/>
            </a:pPr>
            <a:r>
              <a:rPr lang="en-US" sz="2400" b="1" dirty="0" smtClean="0">
                <a:latin typeface="Calibri" pitchFamily="34" charset="0"/>
              </a:rPr>
              <a:t>         i. </a:t>
            </a:r>
            <a:r>
              <a:rPr lang="en-US" sz="2400" b="1" dirty="0" smtClean="0">
                <a:solidFill>
                  <a:srgbClr val="FF0000"/>
                </a:solidFill>
                <a:latin typeface="Calibri" pitchFamily="34" charset="0"/>
              </a:rPr>
              <a:t>W</a:t>
            </a:r>
            <a:r>
              <a:rPr lang="en-US" sz="2400" b="1" dirty="0" smtClean="0">
                <a:latin typeface="Calibri" pitchFamily="34" charset="0"/>
              </a:rPr>
              <a:t>hite </a:t>
            </a:r>
            <a:r>
              <a:rPr lang="en-US" sz="2400" b="1" dirty="0" smtClean="0">
                <a:solidFill>
                  <a:srgbClr val="FF0000"/>
                </a:solidFill>
                <a:latin typeface="Calibri" pitchFamily="34" charset="0"/>
              </a:rPr>
              <a:t>A</a:t>
            </a:r>
            <a:r>
              <a:rPr lang="en-US" sz="2400" b="1" dirty="0" smtClean="0">
                <a:latin typeface="Calibri" pitchFamily="34" charset="0"/>
              </a:rPr>
              <a:t>nglo-</a:t>
            </a:r>
            <a:r>
              <a:rPr lang="en-US" sz="2400" b="1" dirty="0" smtClean="0">
                <a:solidFill>
                  <a:srgbClr val="FF0000"/>
                </a:solidFill>
                <a:latin typeface="Calibri" pitchFamily="34" charset="0"/>
              </a:rPr>
              <a:t>S</a:t>
            </a:r>
            <a:r>
              <a:rPr lang="en-US" sz="2400" b="1" dirty="0" smtClean="0">
                <a:latin typeface="Calibri" pitchFamily="34" charset="0"/>
              </a:rPr>
              <a:t>axon </a:t>
            </a:r>
            <a:r>
              <a:rPr lang="en-US" sz="2400" b="1" dirty="0" smtClean="0">
                <a:solidFill>
                  <a:srgbClr val="FF0000"/>
                </a:solidFill>
                <a:latin typeface="Calibri" pitchFamily="34" charset="0"/>
              </a:rPr>
              <a:t>P</a:t>
            </a:r>
            <a:r>
              <a:rPr lang="en-US" sz="2400" b="1" dirty="0" smtClean="0">
                <a:latin typeface="Calibri" pitchFamily="34" charset="0"/>
              </a:rPr>
              <a:t>rotestants</a:t>
            </a:r>
          </a:p>
          <a:p>
            <a:pPr marL="0" indent="0" eaLnBrk="1" hangingPunct="1">
              <a:spcBef>
                <a:spcPts val="0"/>
              </a:spcBef>
              <a:buFontTx/>
              <a:buNone/>
              <a:defRPr/>
            </a:pPr>
            <a:r>
              <a:rPr lang="en-US" sz="2400" b="1" dirty="0" smtClean="0">
                <a:latin typeface="Calibri" pitchFamily="34" charset="0"/>
              </a:rPr>
              <a:t>        ii. Irish had an historical hatred of British as cruel landlords</a:t>
            </a:r>
          </a:p>
          <a:p>
            <a:pPr marL="0" indent="0" eaLnBrk="1" hangingPunct="1">
              <a:spcBef>
                <a:spcPts val="0"/>
              </a:spcBef>
              <a:buFontTx/>
              <a:buNone/>
              <a:defRPr/>
            </a:pPr>
            <a:r>
              <a:rPr lang="en-US" sz="2400" b="1" dirty="0" smtClean="0">
                <a:latin typeface="Calibri" pitchFamily="34" charset="0"/>
              </a:rPr>
              <a:t>       iii. Irish often portrayed as drunkards and trouble-makers</a:t>
            </a:r>
          </a:p>
          <a:p>
            <a:pPr eaLnBrk="1" hangingPunct="1">
              <a:buFontTx/>
              <a:buNone/>
              <a:defRPr/>
            </a:pPr>
            <a:endParaRPr lang="en-US" sz="2800" b="1" dirty="0" smtClean="0"/>
          </a:p>
        </p:txBody>
      </p:sp>
      <p:sp>
        <p:nvSpPr>
          <p:cNvPr id="6" name="Slide Number Placeholder 5"/>
          <p:cNvSpPr>
            <a:spLocks noGrp="1"/>
          </p:cNvSpPr>
          <p:nvPr>
            <p:ph type="sldNum" sz="quarter" idx="12"/>
          </p:nvPr>
        </p:nvSpPr>
        <p:spPr/>
        <p:txBody>
          <a:bodyPr/>
          <a:lstStyle/>
          <a:p>
            <a:pPr>
              <a:defRPr/>
            </a:pPr>
            <a:fld id="{583BBF2A-B3AF-41EC-8CAB-B4147E84C1E2}" type="slidenum">
              <a:rPr lang="en-US" smtClean="0"/>
              <a:pPr>
                <a:defRPr/>
              </a:pPr>
              <a:t>6</a:t>
            </a:fld>
            <a:endParaRPr lang="en-US" dirty="0"/>
          </a:p>
        </p:txBody>
      </p:sp>
      <p:pic>
        <p:nvPicPr>
          <p:cNvPr id="7173" name="Picture 7" descr="http://www.jaha.org/edu/discovery_center/community/img/neighborhood_gallery/images/but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6999" y="3581400"/>
            <a:ext cx="3954357" cy="304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2000"/>
                                        <p:tgtEl>
                                          <p:spTgt spid="12291">
                                            <p:txEl>
                                              <p:pRg st="1" end="1"/>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7173"/>
                                        </p:tgtEl>
                                        <p:attrNameLst>
                                          <p:attrName>style.visibility</p:attrName>
                                        </p:attrNameLst>
                                      </p:cBhvr>
                                      <p:to>
                                        <p:strVal val="visible"/>
                                      </p:to>
                                    </p:set>
                                    <p:animEffect transition="in" filter="fade">
                                      <p:cBhvr>
                                        <p:cTn id="16" dur="2000"/>
                                        <p:tgtEl>
                                          <p:spTgt spid="71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2000"/>
                                        <p:tgtEl>
                                          <p:spTgt spid="1229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291">
                                            <p:txEl>
                                              <p:pRg st="3" end="3"/>
                                            </p:txEl>
                                          </p:spTgt>
                                        </p:tgtEl>
                                        <p:attrNameLst>
                                          <p:attrName>style.visibility</p:attrName>
                                        </p:attrNameLst>
                                      </p:cBhvr>
                                      <p:to>
                                        <p:strVal val="visible"/>
                                      </p:to>
                                    </p:set>
                                    <p:animEffect transition="in" filter="fade">
                                      <p:cBhvr>
                                        <p:cTn id="26" dur="2000"/>
                                        <p:tgtEl>
                                          <p:spTgt spid="1229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Effect transition="in" filter="fade">
                                      <p:cBhvr>
                                        <p:cTn id="31" dur="2000"/>
                                        <p:tgtEl>
                                          <p:spTgt spid="12291">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2291">
                                            <p:txEl>
                                              <p:pRg st="5" end="5"/>
                                            </p:txEl>
                                          </p:spTgt>
                                        </p:tgtEl>
                                        <p:attrNameLst>
                                          <p:attrName>style.visibility</p:attrName>
                                        </p:attrNameLst>
                                      </p:cBhvr>
                                      <p:to>
                                        <p:strVal val="visible"/>
                                      </p:to>
                                    </p:set>
                                    <p:animEffect transition="in" filter="fade">
                                      <p:cBhvr>
                                        <p:cTn id="36" dur="2000"/>
                                        <p:tgtEl>
                                          <p:spTgt spid="12291">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2291">
                                            <p:txEl>
                                              <p:pRg st="6" end="6"/>
                                            </p:txEl>
                                          </p:spTgt>
                                        </p:tgtEl>
                                        <p:attrNameLst>
                                          <p:attrName>style.visibility</p:attrName>
                                        </p:attrNameLst>
                                      </p:cBhvr>
                                      <p:to>
                                        <p:strVal val="visible"/>
                                      </p:to>
                                    </p:set>
                                    <p:animEffect transition="in" filter="fade">
                                      <p:cBhvr>
                                        <p:cTn id="41" dur="2000"/>
                                        <p:tgtEl>
                                          <p:spTgt spid="1229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291">
                                            <p:txEl>
                                              <p:pRg st="7" end="7"/>
                                            </p:txEl>
                                          </p:spTgt>
                                        </p:tgtEl>
                                        <p:attrNameLst>
                                          <p:attrName>style.visibility</p:attrName>
                                        </p:attrNameLst>
                                      </p:cBhvr>
                                      <p:to>
                                        <p:strVal val="visible"/>
                                      </p:to>
                                    </p:set>
                                    <p:animEffect transition="in" filter="fade">
                                      <p:cBhvr>
                                        <p:cTn id="46" dur="2000"/>
                                        <p:tgtEl>
                                          <p:spTgt spid="12291">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291">
                                            <p:txEl>
                                              <p:pRg st="8" end="8"/>
                                            </p:txEl>
                                          </p:spTgt>
                                        </p:tgtEl>
                                        <p:attrNameLst>
                                          <p:attrName>style.visibility</p:attrName>
                                        </p:attrNameLst>
                                      </p:cBhvr>
                                      <p:to>
                                        <p:strVal val="visible"/>
                                      </p:to>
                                    </p:set>
                                    <p:animEffect transition="in" filter="fade">
                                      <p:cBhvr>
                                        <p:cTn id="51" dur="20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60</a:t>
            </a:fld>
            <a:endParaRPr lang="en-US"/>
          </a:p>
        </p:txBody>
      </p:sp>
      <p:sp>
        <p:nvSpPr>
          <p:cNvPr id="5" name="TextBox 4"/>
          <p:cNvSpPr txBox="1"/>
          <p:nvPr/>
        </p:nvSpPr>
        <p:spPr>
          <a:xfrm>
            <a:off x="0" y="228600"/>
            <a:ext cx="8763000" cy="3662541"/>
          </a:xfrm>
          <a:prstGeom prst="rect">
            <a:avLst/>
          </a:prstGeom>
          <a:noFill/>
        </p:spPr>
        <p:txBody>
          <a:bodyPr wrap="square" rtlCol="0">
            <a:spAutoFit/>
          </a:bodyPr>
          <a:lstStyle/>
          <a:p>
            <a:pPr marL="457200" indent="-457200"/>
            <a:r>
              <a:rPr lang="en-US" sz="2400" dirty="0" smtClean="0"/>
              <a:t>     “</a:t>
            </a:r>
            <a:r>
              <a:rPr lang="en-US" sz="2000" b="1" dirty="0" smtClean="0">
                <a:latin typeface="Calibri" pitchFamily="34" charset="0"/>
              </a:rPr>
              <a:t>The food consisted of gruel broth, spoiled beef, bread that was little more than dried dough, and dirty undrinkable water. The dangerous patients were tied together with ropes. The patients were made to sit for much of each day on hard benches with scant protection from the cold. Waste was all around the eating places. Rats crawled all around the hospital. The bathwater was frigid, and buckets of it were poured over their heads. The nurses were obnoxious and abusive, telling the patients to shut up, and beating them if they did not.”</a:t>
            </a:r>
          </a:p>
          <a:p>
            <a:pPr marL="457200" indent="-457200"/>
            <a:r>
              <a:rPr lang="en-US" sz="2000" b="1" dirty="0" smtClean="0">
                <a:latin typeface="Calibri" pitchFamily="34" charset="0"/>
              </a:rPr>
              <a:t>                                      iii</a:t>
            </a:r>
            <a:r>
              <a:rPr lang="en-US" sz="2400" b="1" dirty="0" smtClean="0">
                <a:latin typeface="Calibri" pitchFamily="34" charset="0"/>
              </a:rPr>
              <a:t>. Grand Jury ordered more support funds</a:t>
            </a:r>
          </a:p>
          <a:p>
            <a:pPr marL="457200" indent="-457200"/>
            <a:r>
              <a:rPr lang="en-US" sz="2400" b="1" dirty="0" smtClean="0">
                <a:latin typeface="Calibri" pitchFamily="34" charset="0"/>
              </a:rPr>
              <a:t>                                      &amp; more thorough exams </a:t>
            </a:r>
          </a:p>
          <a:p>
            <a:pPr marL="457200" indent="-457200"/>
            <a:endParaRPr lang="en-US" sz="2000" b="1" dirty="0" smtClean="0">
              <a:latin typeface="Calibri" pitchFamily="34" charset="0"/>
            </a:endParaRPr>
          </a:p>
        </p:txBody>
      </p:sp>
      <p:pic>
        <p:nvPicPr>
          <p:cNvPr id="103426" name="Picture 2" descr="File:Nellie Bly 2.jpg"/>
          <p:cNvPicPr>
            <a:picLocks noChangeAspect="1" noChangeArrowheads="1"/>
          </p:cNvPicPr>
          <p:nvPr/>
        </p:nvPicPr>
        <p:blipFill>
          <a:blip r:embed="rId2" cstate="print"/>
          <a:srcRect/>
          <a:stretch>
            <a:fillRect/>
          </a:stretch>
        </p:blipFill>
        <p:spPr bwMode="auto">
          <a:xfrm>
            <a:off x="685800" y="2971800"/>
            <a:ext cx="1235076" cy="2030262"/>
          </a:xfrm>
          <a:prstGeom prst="ellipse">
            <a:avLst/>
          </a:prstGeom>
          <a:noFill/>
        </p:spPr>
      </p:pic>
    </p:spTree>
    <p:extLst>
      <p:ext uri="{BB962C8B-B14F-4D97-AF65-F5344CB8AC3E}">
        <p14:creationId xmlns:p14="http://schemas.microsoft.com/office/powerpoint/2010/main" val="2082625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fade">
                                      <p:cBhvr>
                                        <p:cTn id="7" dur="2000"/>
                                        <p:tgtEl>
                                          <p:spTgt spid="1034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61</a:t>
            </a:fld>
            <a:endParaRPr lang="en-US"/>
          </a:p>
        </p:txBody>
      </p:sp>
      <p:sp>
        <p:nvSpPr>
          <p:cNvPr id="5" name="TextBox 4"/>
          <p:cNvSpPr txBox="1"/>
          <p:nvPr/>
        </p:nvSpPr>
        <p:spPr>
          <a:xfrm>
            <a:off x="1541928" y="380999"/>
            <a:ext cx="6916271" cy="2431435"/>
          </a:xfrm>
          <a:prstGeom prst="rect">
            <a:avLst/>
          </a:prstGeom>
          <a:noFill/>
        </p:spPr>
        <p:txBody>
          <a:bodyPr wrap="square" rtlCol="0">
            <a:spAutoFit/>
          </a:bodyPr>
          <a:lstStyle/>
          <a:p>
            <a:r>
              <a:rPr lang="en-US" sz="3200" b="1" dirty="0" smtClean="0">
                <a:latin typeface="Calibri" pitchFamily="34" charset="0"/>
              </a:rPr>
              <a:t>2. </a:t>
            </a:r>
            <a:r>
              <a:rPr lang="en-US" sz="3200" b="1" u="sng" dirty="0" smtClean="0">
                <a:latin typeface="Calibri" pitchFamily="34" charset="0"/>
              </a:rPr>
              <a:t>Ida Tarbell </a:t>
            </a:r>
          </a:p>
          <a:p>
            <a:r>
              <a:rPr lang="en-US" sz="2400" b="1" dirty="0" smtClean="0">
                <a:latin typeface="Calibri" pitchFamily="34" charset="0"/>
              </a:rPr>
              <a:t>     a. </a:t>
            </a:r>
            <a:r>
              <a:rPr lang="en-US" sz="2400" b="1" dirty="0">
                <a:latin typeface="Calibri" pitchFamily="34" charset="0"/>
              </a:rPr>
              <a:t>targeted John D. </a:t>
            </a:r>
            <a:r>
              <a:rPr lang="en-US" sz="2400" b="1" dirty="0" smtClean="0">
                <a:latin typeface="Calibri" pitchFamily="34" charset="0"/>
              </a:rPr>
              <a:t>Rockefeller &amp; Standard Oil</a:t>
            </a:r>
            <a:endParaRPr lang="en-US" sz="2400" b="1" dirty="0" smtClean="0">
              <a:latin typeface="Calibri" pitchFamily="34" charset="0"/>
            </a:endParaRPr>
          </a:p>
          <a:p>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a:t>
            </a:r>
            <a:r>
              <a:rPr lang="en-US" sz="2400" b="1" dirty="0">
                <a:latin typeface="Calibri" pitchFamily="34" charset="0"/>
              </a:rPr>
              <a:t>dug into public documents across the </a:t>
            </a:r>
            <a:r>
              <a:rPr lang="en-US" sz="2400" b="1" dirty="0" smtClean="0">
                <a:latin typeface="Calibri" pitchFamily="34" charset="0"/>
              </a:rPr>
              <a:t>country</a:t>
            </a:r>
          </a:p>
          <a:p>
            <a:r>
              <a:rPr lang="en-US" sz="2400" b="1" dirty="0" smtClean="0">
                <a:latin typeface="Calibri" pitchFamily="34" charset="0"/>
              </a:rPr>
              <a:t>         ii. exposed Standard Oil's “strong-arm” tactics </a:t>
            </a:r>
          </a:p>
          <a:p>
            <a:r>
              <a:rPr lang="en-US" sz="2400" b="1" dirty="0" smtClean="0">
                <a:latin typeface="Calibri" pitchFamily="34" charset="0"/>
              </a:rPr>
              <a:t>             against rivals</a:t>
            </a:r>
          </a:p>
          <a:p>
            <a:r>
              <a:rPr lang="en-US" sz="2400" b="1" dirty="0" smtClean="0">
                <a:latin typeface="Calibri" pitchFamily="34" charset="0"/>
              </a:rPr>
              <a:t>        iii. helped to break up Standard Oil monopoly</a:t>
            </a:r>
          </a:p>
        </p:txBody>
      </p:sp>
      <p:pic>
        <p:nvPicPr>
          <p:cNvPr id="104450" name="Picture 2" descr="File:Ida M Tarbell crop.jpg"/>
          <p:cNvPicPr>
            <a:picLocks noChangeAspect="1" noChangeArrowheads="1"/>
          </p:cNvPicPr>
          <p:nvPr/>
        </p:nvPicPr>
        <p:blipFill>
          <a:blip r:embed="rId2" cstate="print"/>
          <a:srcRect/>
          <a:stretch>
            <a:fillRect/>
          </a:stretch>
        </p:blipFill>
        <p:spPr bwMode="auto">
          <a:xfrm>
            <a:off x="154055" y="345141"/>
            <a:ext cx="1295782" cy="1676400"/>
          </a:xfrm>
          <a:prstGeom prst="ellipse">
            <a:avLst/>
          </a:prstGeom>
          <a:noFill/>
        </p:spPr>
      </p:pic>
      <p:pic>
        <p:nvPicPr>
          <p:cNvPr id="34818" name="Picture 2" descr="http://www.historyaccess.com/Resources/johnd.7a.gif"/>
          <p:cNvPicPr>
            <a:picLocks noChangeAspect="1" noChangeArrowheads="1"/>
          </p:cNvPicPr>
          <p:nvPr/>
        </p:nvPicPr>
        <p:blipFill>
          <a:blip r:embed="rId3" cstate="print"/>
          <a:srcRect l="30512" r="21428"/>
          <a:stretch>
            <a:fillRect/>
          </a:stretch>
        </p:blipFill>
        <p:spPr bwMode="auto">
          <a:xfrm>
            <a:off x="609600" y="2895600"/>
            <a:ext cx="1612856" cy="2209800"/>
          </a:xfrm>
          <a:prstGeom prst="rect">
            <a:avLst/>
          </a:prstGeom>
          <a:noFill/>
        </p:spPr>
      </p:pic>
      <p:pic>
        <p:nvPicPr>
          <p:cNvPr id="34820" name="Picture 4" descr="http://www.certificatecollector.com/images/detail2/standardOilTrust.jpg"/>
          <p:cNvPicPr>
            <a:picLocks noChangeAspect="1" noChangeArrowheads="1"/>
          </p:cNvPicPr>
          <p:nvPr/>
        </p:nvPicPr>
        <p:blipFill>
          <a:blip r:embed="rId4" cstate="print"/>
          <a:srcRect/>
          <a:stretch>
            <a:fillRect/>
          </a:stretch>
        </p:blipFill>
        <p:spPr bwMode="auto">
          <a:xfrm>
            <a:off x="3276600" y="3124200"/>
            <a:ext cx="5029200" cy="3325521"/>
          </a:xfrm>
          <a:prstGeom prst="rect">
            <a:avLst/>
          </a:prstGeom>
          <a:noFill/>
        </p:spPr>
      </p:pic>
    </p:spTree>
    <p:extLst>
      <p:ext uri="{BB962C8B-B14F-4D97-AF65-F5344CB8AC3E}">
        <p14:creationId xmlns:p14="http://schemas.microsoft.com/office/powerpoint/2010/main" val="2985505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4450"/>
                                        </p:tgtEl>
                                        <p:attrNameLst>
                                          <p:attrName>style.visibility</p:attrName>
                                        </p:attrNameLst>
                                      </p:cBhvr>
                                      <p:to>
                                        <p:strVal val="visible"/>
                                      </p:to>
                                    </p:set>
                                    <p:animEffect transition="in" filter="fade">
                                      <p:cBhvr>
                                        <p:cTn id="11" dur="2000"/>
                                        <p:tgtEl>
                                          <p:spTgt spid="1044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4818"/>
                                        </p:tgtEl>
                                        <p:attrNameLst>
                                          <p:attrName>style.visibility</p:attrName>
                                        </p:attrNameLst>
                                      </p:cBhvr>
                                      <p:to>
                                        <p:strVal val="visible"/>
                                      </p:to>
                                    </p:set>
                                    <p:animEffect transition="in" filter="fade">
                                      <p:cBhvr>
                                        <p:cTn id="20" dur="2000"/>
                                        <p:tgtEl>
                                          <p:spTgt spid="348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20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2000"/>
                                        <p:tgtEl>
                                          <p:spTgt spid="5">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2000"/>
                                        <p:tgtEl>
                                          <p:spTgt spid="5">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4820"/>
                                        </p:tgtEl>
                                        <p:attrNameLst>
                                          <p:attrName>style.visibility</p:attrName>
                                        </p:attrNameLst>
                                      </p:cBhvr>
                                      <p:to>
                                        <p:strVal val="visible"/>
                                      </p:to>
                                    </p:set>
                                    <p:animEffect transition="in" filter="fade">
                                      <p:cBhvr>
                                        <p:cTn id="41" dur="2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62</a:t>
            </a:fld>
            <a:endParaRPr lang="en-US"/>
          </a:p>
        </p:txBody>
      </p:sp>
      <p:sp>
        <p:nvSpPr>
          <p:cNvPr id="5" name="TextBox 4"/>
          <p:cNvSpPr txBox="1"/>
          <p:nvPr/>
        </p:nvSpPr>
        <p:spPr>
          <a:xfrm>
            <a:off x="2133600" y="381000"/>
            <a:ext cx="6096000" cy="1631216"/>
          </a:xfrm>
          <a:prstGeom prst="rect">
            <a:avLst/>
          </a:prstGeom>
          <a:noFill/>
        </p:spPr>
        <p:txBody>
          <a:bodyPr wrap="square" rtlCol="0">
            <a:spAutoFit/>
          </a:bodyPr>
          <a:lstStyle/>
          <a:p>
            <a:r>
              <a:rPr lang="en-US" sz="2800" b="1" dirty="0" smtClean="0">
                <a:latin typeface="Calibri" pitchFamily="34" charset="0"/>
              </a:rPr>
              <a:t>3. </a:t>
            </a:r>
            <a:r>
              <a:rPr lang="en-US" sz="2800" b="1" u="sng" dirty="0" smtClean="0">
                <a:latin typeface="Calibri" pitchFamily="34" charset="0"/>
              </a:rPr>
              <a:t>Lincoln Steffens</a:t>
            </a:r>
          </a:p>
          <a:p>
            <a:r>
              <a:rPr lang="en-US" sz="2400" b="1" dirty="0" smtClean="0">
                <a:latin typeface="Calibri" pitchFamily="34" charset="0"/>
              </a:rPr>
              <a:t>    a. </a:t>
            </a:r>
            <a:r>
              <a:rPr lang="en-US" sz="2400" b="1" dirty="0">
                <a:latin typeface="Calibri" pitchFamily="34" charset="0"/>
              </a:rPr>
              <a:t>exposed corruption in city governments</a:t>
            </a:r>
          </a:p>
          <a:p>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a:t>
            </a:r>
            <a:r>
              <a:rPr lang="en-US" sz="2400" b="1" dirty="0">
                <a:latin typeface="Calibri" pitchFamily="34" charset="0"/>
              </a:rPr>
              <a:t>wrote newspaper series “ The Shame of  </a:t>
            </a:r>
          </a:p>
          <a:p>
            <a:r>
              <a:rPr lang="en-US" sz="2400" b="1" dirty="0">
                <a:latin typeface="Calibri" pitchFamily="34" charset="0"/>
              </a:rPr>
              <a:t>        </a:t>
            </a:r>
            <a:r>
              <a:rPr lang="en-US" sz="2400" b="1" dirty="0" smtClean="0">
                <a:latin typeface="Calibri" pitchFamily="34" charset="0"/>
              </a:rPr>
              <a:t>   the </a:t>
            </a:r>
            <a:r>
              <a:rPr lang="en-US" sz="2400" b="1" dirty="0">
                <a:latin typeface="Calibri" pitchFamily="34" charset="0"/>
              </a:rPr>
              <a:t>Cities</a:t>
            </a:r>
            <a:r>
              <a:rPr lang="en-US" sz="2400" b="1" dirty="0" smtClean="0">
                <a:latin typeface="Calibri" pitchFamily="34" charset="0"/>
              </a:rPr>
              <a:t>”</a:t>
            </a:r>
            <a:endParaRPr lang="en-US" sz="2400" b="1" dirty="0">
              <a:latin typeface="Calibri" pitchFamily="34" charset="0"/>
            </a:endParaRPr>
          </a:p>
        </p:txBody>
      </p:sp>
      <p:pic>
        <p:nvPicPr>
          <p:cNvPr id="105474" name="Picture 2" descr="File:Lincoln Steffens.jpg"/>
          <p:cNvPicPr>
            <a:picLocks noChangeAspect="1" noChangeArrowheads="1"/>
          </p:cNvPicPr>
          <p:nvPr/>
        </p:nvPicPr>
        <p:blipFill>
          <a:blip r:embed="rId2" cstate="print">
            <a:grayscl/>
            <a:lum contrast="40000"/>
          </a:blip>
          <a:srcRect l="8457" t="10909" r="6977" b="14545"/>
          <a:stretch>
            <a:fillRect/>
          </a:stretch>
        </p:blipFill>
        <p:spPr bwMode="auto">
          <a:xfrm>
            <a:off x="304800" y="228600"/>
            <a:ext cx="1728439" cy="2362200"/>
          </a:xfrm>
          <a:prstGeom prst="ellipse">
            <a:avLst/>
          </a:prstGeom>
          <a:noFill/>
        </p:spPr>
      </p:pic>
      <p:pic>
        <p:nvPicPr>
          <p:cNvPr id="33794" name="Picture 2" descr="http://covers.openlibrary.org/b/id/5692804-L.jpg"/>
          <p:cNvPicPr>
            <a:picLocks noChangeAspect="1" noChangeArrowheads="1"/>
          </p:cNvPicPr>
          <p:nvPr/>
        </p:nvPicPr>
        <p:blipFill>
          <a:blip r:embed="rId3" cstate="print"/>
          <a:srcRect/>
          <a:stretch>
            <a:fillRect/>
          </a:stretch>
        </p:blipFill>
        <p:spPr bwMode="auto">
          <a:xfrm>
            <a:off x="5334000" y="2057400"/>
            <a:ext cx="2633472" cy="4247535"/>
          </a:xfrm>
          <a:prstGeom prst="rect">
            <a:avLst/>
          </a:prstGeom>
          <a:noFill/>
          <a:ln>
            <a:solidFill>
              <a:srgbClr val="FF0000"/>
            </a:solidFill>
          </a:ln>
        </p:spPr>
      </p:pic>
    </p:spTree>
    <p:extLst>
      <p:ext uri="{BB962C8B-B14F-4D97-AF65-F5344CB8AC3E}">
        <p14:creationId xmlns:p14="http://schemas.microsoft.com/office/powerpoint/2010/main" val="1837826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5474"/>
                                        </p:tgtEl>
                                        <p:attrNameLst>
                                          <p:attrName>style.visibility</p:attrName>
                                        </p:attrNameLst>
                                      </p:cBhvr>
                                      <p:to>
                                        <p:strVal val="visible"/>
                                      </p:to>
                                    </p:set>
                                    <p:animEffect transition="in" filter="fade">
                                      <p:cBhvr>
                                        <p:cTn id="11" dur="2000"/>
                                        <p:tgtEl>
                                          <p:spTgt spid="1054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2000"/>
                                        <p:tgtEl>
                                          <p:spTgt spid="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3794"/>
                                        </p:tgtEl>
                                        <p:attrNameLst>
                                          <p:attrName>style.visibility</p:attrName>
                                        </p:attrNameLst>
                                      </p:cBhvr>
                                      <p:to>
                                        <p:strVal val="visible"/>
                                      </p:to>
                                    </p:set>
                                    <p:animEffect transition="in" filter="fade">
                                      <p:cBhvr>
                                        <p:cTn id="29"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057400" y="304800"/>
            <a:ext cx="6629400" cy="2362200"/>
          </a:xfrm>
        </p:spPr>
        <p:txBody>
          <a:bodyPr/>
          <a:lstStyle/>
          <a:p>
            <a:pPr marL="0" indent="0" eaLnBrk="1" hangingPunct="1">
              <a:spcBef>
                <a:spcPts val="0"/>
              </a:spcBef>
              <a:buNone/>
              <a:defRPr/>
            </a:pPr>
            <a:r>
              <a:rPr lang="en-US" b="1" dirty="0" smtClean="0">
                <a:latin typeface="Calibri" pitchFamily="34" charset="0"/>
                <a:cs typeface="Calibri" pitchFamily="34" charset="0"/>
              </a:rPr>
              <a:t>4. </a:t>
            </a:r>
            <a:r>
              <a:rPr lang="en-US" b="1" u="sng" dirty="0" smtClean="0">
                <a:latin typeface="Calibri" pitchFamily="34" charset="0"/>
                <a:cs typeface="Calibri" pitchFamily="34" charset="0"/>
              </a:rPr>
              <a:t>Jacob Riis</a:t>
            </a:r>
          </a:p>
          <a:p>
            <a:pPr marL="0" indent="0" eaLnBrk="1" hangingPunct="1">
              <a:spcBef>
                <a:spcPts val="0"/>
              </a:spcBef>
              <a:buNone/>
              <a:defRPr/>
            </a:pPr>
            <a:r>
              <a:rPr lang="en-US" sz="2400" b="1" dirty="0" smtClean="0">
                <a:latin typeface="Calibri" pitchFamily="34" charset="0"/>
                <a:cs typeface="Calibri" pitchFamily="34" charset="0"/>
              </a:rPr>
              <a:t>     a. early photo-journalist</a:t>
            </a:r>
          </a:p>
          <a:p>
            <a:pPr marL="0" indent="0" eaLnBrk="1" hangingPunct="1">
              <a:spcBef>
                <a:spcPts val="0"/>
              </a:spcBef>
              <a:buNone/>
              <a:defRPr/>
            </a:pPr>
            <a:r>
              <a:rPr lang="en-US" sz="2400" b="1" dirty="0" smtClean="0">
                <a:latin typeface="Calibri" pitchFamily="34" charset="0"/>
                <a:cs typeface="Calibri" pitchFamily="34" charset="0"/>
              </a:rPr>
              <a:t>     </a:t>
            </a:r>
            <a:r>
              <a:rPr lang="en-US" sz="2400" b="1" dirty="0" smtClean="0">
                <a:latin typeface="Calibri" pitchFamily="34" charset="0"/>
                <a:cs typeface="Calibri" pitchFamily="34" charset="0"/>
              </a:rPr>
              <a:t>b. </a:t>
            </a:r>
            <a:r>
              <a:rPr lang="en-US" sz="2400" b="1" dirty="0" smtClean="0">
                <a:latin typeface="Calibri" pitchFamily="34" charset="0"/>
                <a:cs typeface="Calibri" pitchFamily="34" charset="0"/>
              </a:rPr>
              <a:t>exposed NYC police corruption</a:t>
            </a:r>
          </a:p>
          <a:p>
            <a:pPr marL="0" indent="0" eaLnBrk="1" hangingPunct="1">
              <a:spcBef>
                <a:spcPts val="0"/>
              </a:spcBef>
              <a:buNone/>
              <a:defRPr/>
            </a:pPr>
            <a:r>
              <a:rPr lang="en-US" sz="2400" b="1" dirty="0" smtClean="0">
                <a:latin typeface="Calibri" pitchFamily="34" charset="0"/>
              </a:rPr>
              <a:t>      </a:t>
            </a:r>
            <a:r>
              <a:rPr lang="en-US" sz="2400" b="1" dirty="0">
                <a:latin typeface="Calibri" pitchFamily="34" charset="0"/>
              </a:rPr>
              <a:t>c. exposed crime &amp; living conditions in poor    </a:t>
            </a:r>
          </a:p>
          <a:p>
            <a:pPr marL="0" indent="0" eaLnBrk="1" hangingPunct="1">
              <a:spcBef>
                <a:spcPts val="0"/>
              </a:spcBef>
              <a:buNone/>
              <a:defRPr/>
            </a:pPr>
            <a:r>
              <a:rPr lang="en-US" sz="2400" b="1" dirty="0">
                <a:latin typeface="Calibri" pitchFamily="34" charset="0"/>
              </a:rPr>
              <a:t>             NYC neighborhoods</a:t>
            </a:r>
            <a:r>
              <a:rPr lang="en-US" sz="2400" b="1" dirty="0">
                <a:latin typeface="Calibri" pitchFamily="34" charset="0"/>
                <a:cs typeface="Calibri" pitchFamily="34" charset="0"/>
              </a:rPr>
              <a:t>  </a:t>
            </a:r>
          </a:p>
          <a:p>
            <a:pPr marL="0" indent="0" eaLnBrk="1" hangingPunct="1">
              <a:spcBef>
                <a:spcPts val="0"/>
              </a:spcBef>
              <a:buNone/>
              <a:defRPr/>
            </a:pPr>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wrote </a:t>
            </a:r>
            <a:r>
              <a:rPr lang="en-US" sz="2400" b="1" u="sng" dirty="0" smtClean="0">
                <a:latin typeface="Calibri" pitchFamily="34" charset="0"/>
              </a:rPr>
              <a:t>How the Other Half Lives</a:t>
            </a:r>
          </a:p>
          <a:p>
            <a:pPr marL="0" indent="0" eaLnBrk="1" hangingPunct="1">
              <a:spcBef>
                <a:spcPts val="0"/>
              </a:spcBef>
              <a:buNone/>
              <a:defRPr/>
            </a:pPr>
            <a:r>
              <a:rPr lang="en-US" sz="2400" b="1" dirty="0" smtClean="0">
                <a:latin typeface="Calibri" pitchFamily="34" charset="0"/>
              </a:rPr>
              <a:t>        </a:t>
            </a:r>
            <a:endParaRPr lang="en-US" sz="2400" b="1"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a:defRPr/>
            </a:pPr>
            <a:fld id="{43802073-C139-42A5-8DA8-2D2AFA9523DD}" type="slidenum">
              <a:rPr lang="en-US" smtClean="0"/>
              <a:pPr>
                <a:defRPr/>
              </a:pPr>
              <a:t>63</a:t>
            </a:fld>
            <a:endParaRPr lang="en-US"/>
          </a:p>
        </p:txBody>
      </p:sp>
      <p:pic>
        <p:nvPicPr>
          <p:cNvPr id="32770" name="Picture 2" descr="http://cdn2.all-art.org/yapan/History%20of%20Photography/8_files/riis/20.jpg"/>
          <p:cNvPicPr>
            <a:picLocks noChangeAspect="1" noChangeArrowheads="1"/>
          </p:cNvPicPr>
          <p:nvPr/>
        </p:nvPicPr>
        <p:blipFill>
          <a:blip r:embed="rId2" cstate="print"/>
          <a:srcRect/>
          <a:stretch>
            <a:fillRect/>
          </a:stretch>
        </p:blipFill>
        <p:spPr bwMode="auto">
          <a:xfrm>
            <a:off x="5029200" y="2743200"/>
            <a:ext cx="3638550" cy="2962276"/>
          </a:xfrm>
          <a:prstGeom prst="rect">
            <a:avLst/>
          </a:prstGeom>
          <a:noFill/>
        </p:spPr>
      </p:pic>
      <p:pic>
        <p:nvPicPr>
          <p:cNvPr id="32772" name="Picture 4" descr="http://t2.gstatic.com/images?q=tbn:ANd9GcQdhiUgm7U2WQM1iREpp_NeTCGqeQ457D3G3j4-S-FzIBxVlEK0j4Ak9WdH"/>
          <p:cNvPicPr>
            <a:picLocks noChangeAspect="1" noChangeArrowheads="1"/>
          </p:cNvPicPr>
          <p:nvPr/>
        </p:nvPicPr>
        <p:blipFill>
          <a:blip r:embed="rId3" cstate="print"/>
          <a:srcRect/>
          <a:stretch>
            <a:fillRect/>
          </a:stretch>
        </p:blipFill>
        <p:spPr bwMode="auto">
          <a:xfrm>
            <a:off x="533400" y="3200400"/>
            <a:ext cx="3657600" cy="2928994"/>
          </a:xfrm>
          <a:prstGeom prst="rect">
            <a:avLst/>
          </a:prstGeom>
          <a:noFill/>
        </p:spPr>
      </p:pic>
      <p:pic>
        <p:nvPicPr>
          <p:cNvPr id="32774" name="Picture 6" descr="http://upload.wikimedia.org/wikipedia/commons/6/6d/Jacob_Riis_portrait.jpg"/>
          <p:cNvPicPr>
            <a:picLocks noChangeAspect="1" noChangeArrowheads="1"/>
          </p:cNvPicPr>
          <p:nvPr/>
        </p:nvPicPr>
        <p:blipFill>
          <a:blip r:embed="rId4" cstate="print"/>
          <a:srcRect/>
          <a:stretch>
            <a:fillRect/>
          </a:stretch>
        </p:blipFill>
        <p:spPr bwMode="auto">
          <a:xfrm>
            <a:off x="228600" y="533400"/>
            <a:ext cx="1676400" cy="2355805"/>
          </a:xfrm>
          <a:prstGeom prst="ellipse">
            <a:avLst/>
          </a:prstGeom>
          <a:noFill/>
        </p:spPr>
      </p:pic>
    </p:spTree>
    <p:extLst>
      <p:ext uri="{BB962C8B-B14F-4D97-AF65-F5344CB8AC3E}">
        <p14:creationId xmlns:p14="http://schemas.microsoft.com/office/powerpoint/2010/main" val="3049364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2000"/>
                                        <p:tgtEl>
                                          <p:spTgt spid="1945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2774"/>
                                        </p:tgtEl>
                                        <p:attrNameLst>
                                          <p:attrName>style.visibility</p:attrName>
                                        </p:attrNameLst>
                                      </p:cBhvr>
                                      <p:to>
                                        <p:strVal val="visible"/>
                                      </p:to>
                                    </p:set>
                                    <p:animEffect transition="in" filter="fade">
                                      <p:cBhvr>
                                        <p:cTn id="11" dur="2000"/>
                                        <p:tgtEl>
                                          <p:spTgt spid="327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Effect transition="in" filter="fade">
                                      <p:cBhvr>
                                        <p:cTn id="16" dur="2000"/>
                                        <p:tgtEl>
                                          <p:spTgt spid="1945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fade">
                                      <p:cBhvr>
                                        <p:cTn id="21" dur="2000"/>
                                        <p:tgtEl>
                                          <p:spTgt spid="1945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fade">
                                      <p:cBhvr>
                                        <p:cTn id="26" dur="2000"/>
                                        <p:tgtEl>
                                          <p:spTgt spid="1945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Effect transition="in" filter="fade">
                                      <p:cBhvr>
                                        <p:cTn id="31" dur="2000"/>
                                        <p:tgtEl>
                                          <p:spTgt spid="1945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459">
                                            <p:txEl>
                                              <p:pRg st="5" end="5"/>
                                            </p:txEl>
                                          </p:spTgt>
                                        </p:tgtEl>
                                        <p:attrNameLst>
                                          <p:attrName>style.visibility</p:attrName>
                                        </p:attrNameLst>
                                      </p:cBhvr>
                                      <p:to>
                                        <p:strVal val="visible"/>
                                      </p:to>
                                    </p:set>
                                    <p:animEffect transition="in" filter="fade">
                                      <p:cBhvr>
                                        <p:cTn id="36" dur="2000"/>
                                        <p:tgtEl>
                                          <p:spTgt spid="1945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459">
                                            <p:txEl>
                                              <p:pRg st="6" end="6"/>
                                            </p:txEl>
                                          </p:spTgt>
                                        </p:tgtEl>
                                        <p:attrNameLst>
                                          <p:attrName>style.visibility</p:attrName>
                                        </p:attrNameLst>
                                      </p:cBhvr>
                                      <p:to>
                                        <p:strVal val="visible"/>
                                      </p:to>
                                    </p:set>
                                    <p:animEffect transition="in" filter="fade">
                                      <p:cBhvr>
                                        <p:cTn id="41" dur="2000"/>
                                        <p:tgtEl>
                                          <p:spTgt spid="19459">
                                            <p:txEl>
                                              <p:pRg st="6" end="6"/>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2770"/>
                                        </p:tgtEl>
                                        <p:attrNameLst>
                                          <p:attrName>style.visibility</p:attrName>
                                        </p:attrNameLst>
                                      </p:cBhvr>
                                      <p:to>
                                        <p:strVal val="visible"/>
                                      </p:to>
                                    </p:set>
                                    <p:animEffect transition="in" filter="fade">
                                      <p:cBhvr>
                                        <p:cTn id="45" dur="2000"/>
                                        <p:tgtEl>
                                          <p:spTgt spid="32770"/>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32772"/>
                                        </p:tgtEl>
                                        <p:attrNameLst>
                                          <p:attrName>style.visibility</p:attrName>
                                        </p:attrNameLst>
                                      </p:cBhvr>
                                      <p:to>
                                        <p:strVal val="visible"/>
                                      </p:to>
                                    </p:set>
                                    <p:animEffect transition="in" filter="fade">
                                      <p:cBhvr>
                                        <p:cTn id="49"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DEB829C-9061-4336-B988-D7E86FE10E98}" type="slidenum">
              <a:rPr lang="en-US" smtClean="0"/>
              <a:pPr>
                <a:defRPr/>
              </a:pPr>
              <a:t>64</a:t>
            </a:fld>
            <a:endParaRPr lang="en-US"/>
          </a:p>
        </p:txBody>
      </p:sp>
      <p:pic>
        <p:nvPicPr>
          <p:cNvPr id="49156" name="Picture 5" descr="http://www.capitalcentury.com/Jsincl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554" y="806969"/>
            <a:ext cx="1371599" cy="21056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http://www.capitalcentury.com/jun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490652"/>
            <a:ext cx="1485900" cy="22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89806" y="228600"/>
            <a:ext cx="6644543" cy="1631216"/>
          </a:xfrm>
          <a:prstGeom prst="rect">
            <a:avLst/>
          </a:prstGeom>
          <a:noFill/>
        </p:spPr>
        <p:txBody>
          <a:bodyPr wrap="square" rtlCol="0">
            <a:spAutoFit/>
          </a:bodyPr>
          <a:lstStyle/>
          <a:p>
            <a:r>
              <a:rPr lang="en-US" sz="2800" b="1" dirty="0" smtClean="0">
                <a:latin typeface="Calibri" pitchFamily="34" charset="0"/>
              </a:rPr>
              <a:t>5. </a:t>
            </a:r>
            <a:r>
              <a:rPr lang="en-US" sz="2800" b="1" u="sng" dirty="0" smtClean="0">
                <a:latin typeface="Calibri" pitchFamily="34" charset="0"/>
              </a:rPr>
              <a:t>Upton Sinclair</a:t>
            </a:r>
          </a:p>
          <a:p>
            <a:r>
              <a:rPr lang="en-US" sz="2400" b="1" dirty="0" smtClean="0">
                <a:latin typeface="Calibri" pitchFamily="34" charset="0"/>
              </a:rPr>
              <a:t>     a. </a:t>
            </a:r>
            <a:r>
              <a:rPr lang="en-US" sz="2400" b="1" dirty="0">
                <a:latin typeface="Calibri" pitchFamily="34" charset="0"/>
              </a:rPr>
              <a:t>exposed unsanitary meat-packing </a:t>
            </a:r>
            <a:r>
              <a:rPr lang="en-US" sz="2400" b="1" dirty="0" smtClean="0">
                <a:latin typeface="Calibri" pitchFamily="34" charset="0"/>
              </a:rPr>
              <a:t>industry</a:t>
            </a:r>
            <a:endParaRPr lang="en-US" sz="2400" b="1" dirty="0">
              <a:latin typeface="Calibri" pitchFamily="34" charset="0"/>
            </a:endParaRPr>
          </a:p>
          <a:p>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wrote </a:t>
            </a:r>
            <a:r>
              <a:rPr lang="en-US" sz="2400" b="1" u="sng" dirty="0" smtClean="0">
                <a:latin typeface="Calibri" pitchFamily="34" charset="0"/>
              </a:rPr>
              <a:t>The </a:t>
            </a:r>
            <a:r>
              <a:rPr lang="en-US" sz="2400" b="1" u="sng" dirty="0" smtClean="0">
                <a:latin typeface="Calibri" pitchFamily="34" charset="0"/>
              </a:rPr>
              <a:t>Jungle</a:t>
            </a:r>
          </a:p>
          <a:p>
            <a:r>
              <a:rPr lang="en-US" sz="2400" b="1" dirty="0">
                <a:latin typeface="Calibri" pitchFamily="34" charset="0"/>
              </a:rPr>
              <a:t> </a:t>
            </a:r>
            <a:r>
              <a:rPr lang="en-US" sz="2400" b="1" dirty="0" smtClean="0">
                <a:latin typeface="Calibri" pitchFamily="34" charset="0"/>
              </a:rPr>
              <a:t>         ii. caused public uproar</a:t>
            </a:r>
            <a:endParaRPr lang="en-US" sz="2400" b="1" dirty="0" smtClean="0">
              <a:latin typeface="Calibri" pitchFamily="34" charset="0"/>
            </a:endParaRPr>
          </a:p>
        </p:txBody>
      </p:sp>
      <p:pic>
        <p:nvPicPr>
          <p:cNvPr id="9" name="Picture 4" descr="http://glencoe.mcgraw-hill.com/sites/dl/free/0012122005/664104/image14.jpg"/>
          <p:cNvPicPr>
            <a:picLocks noChangeAspect="1" noChangeArrowheads="1"/>
          </p:cNvPicPr>
          <p:nvPr/>
        </p:nvPicPr>
        <p:blipFill>
          <a:blip r:embed="rId4" cstate="print">
            <a:extLst>
              <a:ext uri="{28A0092B-C50C-407E-A947-70E740481C1C}">
                <a14:useLocalDpi xmlns:a14="http://schemas.microsoft.com/office/drawing/2010/main" val="0"/>
              </a:ext>
            </a:extLst>
          </a:blip>
          <a:srcRect l="1610" t="4494" r="3421" b="7865"/>
          <a:stretch>
            <a:fillRect/>
          </a:stretch>
        </p:blipFill>
        <p:spPr bwMode="auto">
          <a:xfrm>
            <a:off x="1944290" y="2286000"/>
            <a:ext cx="541801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527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9156"/>
                                        </p:tgtEl>
                                        <p:attrNameLst>
                                          <p:attrName>style.visibility</p:attrName>
                                        </p:attrNameLst>
                                      </p:cBhvr>
                                      <p:to>
                                        <p:strVal val="visible"/>
                                      </p:to>
                                    </p:set>
                                    <p:animEffect transition="in" filter="fade">
                                      <p:cBhvr>
                                        <p:cTn id="11" dur="2000"/>
                                        <p:tgtEl>
                                          <p:spTgt spid="491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2000"/>
                                        <p:tgtEl>
                                          <p:spTgt spid="6">
                                            <p:txEl>
                                              <p:pRg st="3" end="3"/>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9157"/>
                                        </p:tgtEl>
                                        <p:attrNameLst>
                                          <p:attrName>style.visibility</p:attrName>
                                        </p:attrNameLst>
                                      </p:cBhvr>
                                      <p:to>
                                        <p:strVal val="visible"/>
                                      </p:to>
                                    </p:set>
                                    <p:animEffect transition="in" filter="fade">
                                      <p:cBhvr>
                                        <p:cTn id="30" dur="2000"/>
                                        <p:tgtEl>
                                          <p:spTgt spid="49157"/>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381000" y="457200"/>
            <a:ext cx="8763000" cy="1676400"/>
          </a:xfrm>
        </p:spPr>
        <p:txBody>
          <a:bodyPr/>
          <a:lstStyle/>
          <a:p>
            <a:pPr marL="0" indent="0" eaLnBrk="1" hangingPunct="1">
              <a:spcBef>
                <a:spcPts val="0"/>
              </a:spcBef>
              <a:buFontTx/>
              <a:buNone/>
              <a:defRPr/>
            </a:pPr>
            <a:r>
              <a:rPr lang="en-US" sz="1800" dirty="0" smtClean="0"/>
              <a:t>   </a:t>
            </a:r>
            <a:r>
              <a:rPr lang="en-US" sz="2000" b="1" dirty="0" smtClean="0">
                <a:latin typeface="Calibri" pitchFamily="34" charset="0"/>
              </a:rPr>
              <a:t>“There was never the least bit attention paid to what was cut up for sausage;</a:t>
            </a:r>
          </a:p>
          <a:p>
            <a:pPr marL="0" indent="0" eaLnBrk="1" hangingPunct="1">
              <a:spcBef>
                <a:spcPts val="0"/>
              </a:spcBef>
              <a:buFontTx/>
              <a:buNone/>
              <a:defRPr/>
            </a:pPr>
            <a:r>
              <a:rPr lang="en-US" sz="2000" b="1" dirty="0" smtClean="0">
                <a:latin typeface="Calibri" pitchFamily="34" charset="0"/>
              </a:rPr>
              <a:t>There would come all the way back from Europe old sausage that had been </a:t>
            </a:r>
          </a:p>
          <a:p>
            <a:pPr marL="0" indent="0" eaLnBrk="1" hangingPunct="1">
              <a:spcBef>
                <a:spcPts val="0"/>
              </a:spcBef>
              <a:buFontTx/>
              <a:buNone/>
              <a:defRPr/>
            </a:pPr>
            <a:r>
              <a:rPr lang="en-US" sz="2000" b="1" dirty="0" smtClean="0">
                <a:latin typeface="Calibri" pitchFamily="34" charset="0"/>
              </a:rPr>
              <a:t>rejected, and that was moldy and white – it would be dosed with borax and </a:t>
            </a:r>
          </a:p>
          <a:p>
            <a:pPr marL="0" indent="0" eaLnBrk="1" hangingPunct="1">
              <a:spcBef>
                <a:spcPts val="0"/>
              </a:spcBef>
              <a:buNone/>
              <a:defRPr/>
            </a:pPr>
            <a:r>
              <a:rPr lang="en-US" sz="2000" b="1" dirty="0" smtClean="0">
                <a:latin typeface="Calibri" pitchFamily="34" charset="0"/>
              </a:rPr>
              <a:t>glycerin, and dumped into the hoppers, and made over again for home consumption. </a:t>
            </a:r>
          </a:p>
          <a:p>
            <a:pPr marL="0" indent="0" eaLnBrk="1" hangingPunct="1">
              <a:spcBef>
                <a:spcPts val="0"/>
              </a:spcBef>
              <a:buNone/>
              <a:defRPr/>
            </a:pPr>
            <a:endParaRPr lang="en-US" sz="2000" b="1" dirty="0" smtClean="0">
              <a:latin typeface="Calibri" pitchFamily="34" charset="0"/>
            </a:endParaRPr>
          </a:p>
          <a:p>
            <a:pPr marL="0" indent="0" eaLnBrk="1" hangingPunct="1">
              <a:spcBef>
                <a:spcPts val="0"/>
              </a:spcBef>
              <a:buFontTx/>
              <a:buNone/>
              <a:defRPr/>
            </a:pPr>
            <a:endParaRPr lang="en-US" sz="2000" b="1" dirty="0" smtClean="0">
              <a:latin typeface="Calibri" pitchFamily="34" charset="0"/>
            </a:endParaRPr>
          </a:p>
          <a:p>
            <a:pPr eaLnBrk="1" hangingPunct="1">
              <a:buFontTx/>
              <a:buNone/>
              <a:defRPr/>
            </a:pPr>
            <a:endParaRPr lang="en-US" sz="2000" b="1" dirty="0" smtClean="0">
              <a:latin typeface="Calibri" pitchFamily="34" charset="0"/>
            </a:endParaRPr>
          </a:p>
          <a:p>
            <a:pPr eaLnBrk="1" hangingPunct="1">
              <a:buFontTx/>
              <a:buNone/>
              <a:defRPr/>
            </a:pPr>
            <a:endParaRPr lang="en-US" sz="2000" b="1" dirty="0" smtClean="0">
              <a:latin typeface="Calibri" pitchFamily="34" charset="0"/>
            </a:endParaRPr>
          </a:p>
          <a:p>
            <a:pPr eaLnBrk="1" hangingPunct="1">
              <a:buFontTx/>
              <a:buNone/>
              <a:defRPr/>
            </a:pPr>
            <a:endParaRPr lang="en-US" sz="2000" b="1" dirty="0" smtClean="0">
              <a:latin typeface="Calibri" pitchFamily="34" charset="0"/>
            </a:endParaRPr>
          </a:p>
          <a:p>
            <a:pPr eaLnBrk="1" hangingPunct="1">
              <a:buFontTx/>
              <a:buNone/>
              <a:defRPr/>
            </a:pPr>
            <a:endParaRPr lang="en-US" sz="2000" b="1" dirty="0" smtClean="0">
              <a:latin typeface="Calibri" pitchFamily="34" charset="0"/>
            </a:endParaRPr>
          </a:p>
          <a:p>
            <a:pPr eaLnBrk="1" hangingPunct="1">
              <a:buFontTx/>
              <a:buNone/>
              <a:defRPr/>
            </a:pPr>
            <a:endParaRPr lang="en-US" sz="2000" b="1" dirty="0" smtClean="0">
              <a:latin typeface="Calibri" pitchFamily="34" charset="0"/>
            </a:endParaRPr>
          </a:p>
          <a:p>
            <a:pPr marL="0" indent="0" eaLnBrk="1" hangingPunct="1">
              <a:spcBef>
                <a:spcPts val="0"/>
              </a:spcBef>
              <a:buFontTx/>
              <a:buNone/>
              <a:defRPr/>
            </a:pPr>
            <a:endParaRPr lang="en-US" sz="2000" b="1" dirty="0" smtClean="0">
              <a:latin typeface="Calibri" pitchFamily="34" charset="0"/>
            </a:endParaRPr>
          </a:p>
          <a:p>
            <a:pPr marL="0" indent="0" eaLnBrk="1" hangingPunct="1">
              <a:spcBef>
                <a:spcPts val="0"/>
              </a:spcBef>
              <a:buFontTx/>
              <a:buNone/>
              <a:defRPr/>
            </a:pPr>
            <a:r>
              <a:rPr lang="en-US" sz="1800" dirty="0" smtClean="0"/>
              <a:t/>
            </a:r>
            <a:br>
              <a:rPr lang="en-US" sz="1800" dirty="0" smtClean="0"/>
            </a:br>
            <a:endParaRPr lang="en-US" sz="1800" dirty="0" smtClean="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a:defRPr/>
            </a:pPr>
            <a:fld id="{0DEB829C-9061-4336-B988-D7E86FE10E98}" type="slidenum">
              <a:rPr lang="en-US" smtClean="0"/>
              <a:pPr>
                <a:defRPr/>
              </a:pPr>
              <a:t>65</a:t>
            </a:fld>
            <a:endParaRPr lang="en-US"/>
          </a:p>
        </p:txBody>
      </p:sp>
      <p:pic>
        <p:nvPicPr>
          <p:cNvPr id="49157" name="Picture 7" descr="http://www.capitalcentury.com/jungle.jpg"/>
          <p:cNvPicPr>
            <a:picLocks noChangeAspect="1" noChangeArrowheads="1"/>
          </p:cNvPicPr>
          <p:nvPr/>
        </p:nvPicPr>
        <p:blipFill>
          <a:blip r:embed="rId2" cstate="print">
            <a:lum/>
            <a:extLst>
              <a:ext uri="{28A0092B-C50C-407E-A947-70E740481C1C}">
                <a14:useLocalDpi xmlns:a14="http://schemas.microsoft.com/office/drawing/2010/main" val="0"/>
              </a:ext>
            </a:extLst>
          </a:blip>
          <a:srcRect/>
          <a:stretch>
            <a:fillRect/>
          </a:stretch>
        </p:blipFill>
        <p:spPr bwMode="auto">
          <a:xfrm>
            <a:off x="2667000" y="152400"/>
            <a:ext cx="4143664" cy="6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81000" y="1676400"/>
            <a:ext cx="8763000" cy="1015663"/>
          </a:xfrm>
          <a:prstGeom prst="rect">
            <a:avLst/>
          </a:prstGeom>
          <a:noFill/>
        </p:spPr>
        <p:txBody>
          <a:bodyPr wrap="square" rtlCol="0">
            <a:spAutoFit/>
          </a:bodyPr>
          <a:lstStyle/>
          <a:p>
            <a:r>
              <a:rPr lang="en-US" sz="2000" b="1" dirty="0" smtClean="0">
                <a:latin typeface="Calibri" pitchFamily="34" charset="0"/>
              </a:rPr>
              <a:t>                           There would be meat that had tumbled out on the floor, in the </a:t>
            </a:r>
          </a:p>
          <a:p>
            <a:r>
              <a:rPr lang="en-US" sz="2000" b="1" dirty="0" smtClean="0">
                <a:latin typeface="Calibri" pitchFamily="34" charset="0"/>
              </a:rPr>
              <a:t>dirt and sawdust, where the workers had trampled and spit uncounted billions </a:t>
            </a:r>
          </a:p>
          <a:p>
            <a:r>
              <a:rPr lang="en-US" sz="2000" b="1" dirty="0" smtClean="0">
                <a:latin typeface="Calibri" pitchFamily="34" charset="0"/>
              </a:rPr>
              <a:t>of consumption germs.</a:t>
            </a:r>
            <a:endParaRPr lang="en-US" sz="2000" dirty="0"/>
          </a:p>
        </p:txBody>
      </p:sp>
      <p:sp>
        <p:nvSpPr>
          <p:cNvPr id="8" name="TextBox 7"/>
          <p:cNvSpPr txBox="1"/>
          <p:nvPr/>
        </p:nvSpPr>
        <p:spPr>
          <a:xfrm>
            <a:off x="381000" y="2286000"/>
            <a:ext cx="8153400" cy="1015663"/>
          </a:xfrm>
          <a:prstGeom prst="rect">
            <a:avLst/>
          </a:prstGeom>
          <a:noFill/>
        </p:spPr>
        <p:txBody>
          <a:bodyPr wrap="square" rtlCol="0">
            <a:spAutoFit/>
          </a:bodyPr>
          <a:lstStyle/>
          <a:p>
            <a:r>
              <a:rPr lang="en-US" sz="2000" b="1" dirty="0" smtClean="0">
                <a:latin typeface="Calibri" pitchFamily="34" charset="0"/>
              </a:rPr>
              <a:t>                                              There would be meat stored in great piles in rooms; and the water from leaky roofs would drip over it, and thousands of rats would race about on it.</a:t>
            </a:r>
            <a:endParaRPr lang="en-US" sz="2000" dirty="0"/>
          </a:p>
        </p:txBody>
      </p:sp>
      <p:sp>
        <p:nvSpPr>
          <p:cNvPr id="9" name="TextBox 8"/>
          <p:cNvSpPr txBox="1"/>
          <p:nvPr/>
        </p:nvSpPr>
        <p:spPr>
          <a:xfrm>
            <a:off x="381000" y="2895600"/>
            <a:ext cx="8382000" cy="1015663"/>
          </a:xfrm>
          <a:prstGeom prst="rect">
            <a:avLst/>
          </a:prstGeom>
          <a:noFill/>
        </p:spPr>
        <p:txBody>
          <a:bodyPr wrap="square" rtlCol="0">
            <a:spAutoFit/>
          </a:bodyPr>
          <a:lstStyle/>
          <a:p>
            <a:r>
              <a:rPr lang="en-US" sz="2000" b="1" dirty="0" smtClean="0">
                <a:latin typeface="Calibri" pitchFamily="34" charset="0"/>
              </a:rPr>
              <a:t>                                                    It was too dark in these storage places to see well, but a man could run his hand  over piles of meat and sweep off handfuls of the dried dung of rats. </a:t>
            </a:r>
            <a:endParaRPr lang="en-US" dirty="0"/>
          </a:p>
        </p:txBody>
      </p:sp>
      <p:sp>
        <p:nvSpPr>
          <p:cNvPr id="10" name="TextBox 9"/>
          <p:cNvSpPr txBox="1"/>
          <p:nvPr/>
        </p:nvSpPr>
        <p:spPr>
          <a:xfrm>
            <a:off x="381000" y="3505200"/>
            <a:ext cx="8229600" cy="1015663"/>
          </a:xfrm>
          <a:prstGeom prst="rect">
            <a:avLst/>
          </a:prstGeom>
          <a:noFill/>
        </p:spPr>
        <p:txBody>
          <a:bodyPr wrap="square" rtlCol="0">
            <a:spAutoFit/>
          </a:bodyPr>
          <a:lstStyle/>
          <a:p>
            <a:r>
              <a:rPr lang="en-US" sz="2000" b="1" dirty="0" smtClean="0">
                <a:latin typeface="Calibri" pitchFamily="34" charset="0"/>
              </a:rPr>
              <a:t>                                                These rats were nuisances, and the packers would put poisoned bread out for them; they would die, and then rats, bread and meat would go into the hoppers together…</a:t>
            </a:r>
            <a:endParaRPr lang="en-US" sz="2000" dirty="0"/>
          </a:p>
        </p:txBody>
      </p:sp>
      <p:sp>
        <p:nvSpPr>
          <p:cNvPr id="12" name="TextBox 11"/>
          <p:cNvSpPr txBox="1"/>
          <p:nvPr/>
        </p:nvSpPr>
        <p:spPr>
          <a:xfrm>
            <a:off x="152400" y="228600"/>
            <a:ext cx="2895600" cy="461665"/>
          </a:xfrm>
          <a:prstGeom prst="rect">
            <a:avLst/>
          </a:prstGeom>
          <a:noFill/>
        </p:spPr>
        <p:txBody>
          <a:bodyPr wrap="square" rtlCol="0">
            <a:spAutoFit/>
          </a:bodyPr>
          <a:lstStyle/>
          <a:p>
            <a:r>
              <a:rPr lang="en-US" sz="2400" b="1" dirty="0" smtClean="0">
                <a:solidFill>
                  <a:srgbClr val="FFFF00"/>
                </a:solidFill>
                <a:latin typeface="Calibri" pitchFamily="34" charset="0"/>
              </a:rPr>
              <a:t>An excerpt from:</a:t>
            </a:r>
            <a:endParaRPr lang="en-US" sz="2400" b="1" dirty="0">
              <a:solidFill>
                <a:srgbClr val="FFFF00"/>
              </a:solidFill>
              <a:latin typeface="Calibri" pitchFamily="34" charset="0"/>
            </a:endParaRPr>
          </a:p>
        </p:txBody>
      </p:sp>
      <p:sp>
        <p:nvSpPr>
          <p:cNvPr id="13" name="TextBox 12"/>
          <p:cNvSpPr txBox="1"/>
          <p:nvPr/>
        </p:nvSpPr>
        <p:spPr>
          <a:xfrm>
            <a:off x="381000" y="4114800"/>
            <a:ext cx="8382000" cy="1015663"/>
          </a:xfrm>
          <a:prstGeom prst="rect">
            <a:avLst/>
          </a:prstGeom>
          <a:noFill/>
        </p:spPr>
        <p:txBody>
          <a:bodyPr wrap="square" rtlCol="0">
            <a:spAutoFit/>
          </a:bodyPr>
          <a:lstStyle/>
          <a:p>
            <a:r>
              <a:rPr lang="en-US" sz="2000" b="1" dirty="0" smtClean="0">
                <a:latin typeface="Calibri" pitchFamily="34" charset="0"/>
              </a:rPr>
              <a:t>                                                                                There was no place for the men to wash their hands before they ate their dinner, and so they made a practice of washing them in the water that was to be ladled into the sausage."</a:t>
            </a:r>
            <a:endParaRPr lang="en-US" sz="2000" dirty="0"/>
          </a:p>
        </p:txBody>
      </p:sp>
    </p:spTree>
    <p:extLst>
      <p:ext uri="{BB962C8B-B14F-4D97-AF65-F5344CB8AC3E}">
        <p14:creationId xmlns:p14="http://schemas.microsoft.com/office/powerpoint/2010/main" val="2269766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fade">
                                      <p:cBhvr>
                                        <p:cTn id="10" dur="2000"/>
                                        <p:tgtEl>
                                          <p:spTgt spid="491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3000"/>
                                        <p:tgtEl>
                                          <p:spTgt spid="49157"/>
                                        </p:tgtEl>
                                      </p:cBhvr>
                                    </p:animEffect>
                                    <p:set>
                                      <p:cBhvr>
                                        <p:cTn id="15" dur="1" fill="hold">
                                          <p:stCondLst>
                                            <p:cond delay="2999"/>
                                          </p:stCondLst>
                                        </p:cTn>
                                        <p:tgtEl>
                                          <p:spTgt spid="4915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507">
                                            <p:txEl>
                                              <p:pRg st="0" end="0"/>
                                            </p:txEl>
                                          </p:spTgt>
                                        </p:tgtEl>
                                        <p:attrNameLst>
                                          <p:attrName>style.visibility</p:attrName>
                                        </p:attrNameLst>
                                      </p:cBhvr>
                                      <p:to>
                                        <p:strVal val="visible"/>
                                      </p:to>
                                    </p:set>
                                    <p:animEffect transition="in" filter="fade">
                                      <p:cBhvr>
                                        <p:cTn id="18" dur="5000"/>
                                        <p:tgtEl>
                                          <p:spTgt spid="215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507">
                                            <p:txEl>
                                              <p:pRg st="1" end="1"/>
                                            </p:txEl>
                                          </p:spTgt>
                                        </p:tgtEl>
                                        <p:attrNameLst>
                                          <p:attrName>style.visibility</p:attrName>
                                        </p:attrNameLst>
                                      </p:cBhvr>
                                      <p:to>
                                        <p:strVal val="visible"/>
                                      </p:to>
                                    </p:set>
                                    <p:animEffect transition="in" filter="fade">
                                      <p:cBhvr>
                                        <p:cTn id="23" dur="2000"/>
                                        <p:tgtEl>
                                          <p:spTgt spid="21507">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1507">
                                            <p:txEl>
                                              <p:pRg st="2" end="2"/>
                                            </p:txEl>
                                          </p:spTgt>
                                        </p:tgtEl>
                                        <p:attrNameLst>
                                          <p:attrName>style.visibility</p:attrName>
                                        </p:attrNameLst>
                                      </p:cBhvr>
                                      <p:to>
                                        <p:strVal val="visible"/>
                                      </p:to>
                                    </p:set>
                                    <p:animEffect transition="in" filter="fade">
                                      <p:cBhvr>
                                        <p:cTn id="26" dur="2000"/>
                                        <p:tgtEl>
                                          <p:spTgt spid="21507">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507">
                                            <p:txEl>
                                              <p:pRg st="3" end="3"/>
                                            </p:txEl>
                                          </p:spTgt>
                                        </p:tgtEl>
                                        <p:attrNameLst>
                                          <p:attrName>style.visibility</p:attrName>
                                        </p:attrNameLst>
                                      </p:cBhvr>
                                      <p:to>
                                        <p:strVal val="visible"/>
                                      </p:to>
                                    </p:set>
                                    <p:animEffect transition="in" filter="fade">
                                      <p:cBhvr>
                                        <p:cTn id="29" dur="2000"/>
                                        <p:tgtEl>
                                          <p:spTgt spid="2150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FCBDDB1-AA69-4E68-91E6-685817B20D1E}" type="slidenum">
              <a:rPr lang="en-US" smtClean="0"/>
              <a:pPr>
                <a:defRPr/>
              </a:pPr>
              <a:t>66</a:t>
            </a:fld>
            <a:endParaRPr lang="en-US"/>
          </a:p>
        </p:txBody>
      </p:sp>
      <p:sp>
        <p:nvSpPr>
          <p:cNvPr id="7" name="Rectangle 6"/>
          <p:cNvSpPr/>
          <p:nvPr/>
        </p:nvSpPr>
        <p:spPr>
          <a:xfrm>
            <a:off x="304800" y="304800"/>
            <a:ext cx="7772400" cy="1200329"/>
          </a:xfrm>
          <a:prstGeom prst="rect">
            <a:avLst/>
          </a:prstGeom>
        </p:spPr>
        <p:txBody>
          <a:bodyPr wrap="square">
            <a:spAutoFit/>
          </a:bodyPr>
          <a:lstStyle/>
          <a:p>
            <a:r>
              <a:rPr lang="en-US" sz="2400" b="1" dirty="0" smtClean="0">
                <a:latin typeface="Calibri" pitchFamily="34" charset="0"/>
              </a:rPr>
              <a:t> ii. caused public uproar </a:t>
            </a:r>
          </a:p>
          <a:p>
            <a:r>
              <a:rPr lang="en-US" sz="2400" b="1" dirty="0" smtClean="0">
                <a:latin typeface="Calibri" pitchFamily="34" charset="0"/>
              </a:rPr>
              <a:t>iii. helped pass Pure Food and Drug Act </a:t>
            </a:r>
          </a:p>
          <a:p>
            <a:r>
              <a:rPr lang="en-US" sz="2400" b="1" dirty="0" smtClean="0">
                <a:latin typeface="Calibri" pitchFamily="34" charset="0"/>
              </a:rPr>
              <a:t>      and Meat Inspection Act. (1906)</a:t>
            </a:r>
            <a:endParaRPr lang="en-US" sz="2400" b="1" dirty="0">
              <a:latin typeface="Calibri" pitchFamily="34" charset="0"/>
            </a:endParaRPr>
          </a:p>
        </p:txBody>
      </p:sp>
      <p:pic>
        <p:nvPicPr>
          <p:cNvPr id="49154" name="Picture 2" descr="http://3.bp.blogspot.com/-hknWaNzKazY/TW0K3D7_wmI/AAAAAAAAAKk/Zna09e9lVNI/s1600/chicago%2Bslaughterhouse%2B1900.jpg"/>
          <p:cNvPicPr>
            <a:picLocks noChangeAspect="1" noChangeArrowheads="1"/>
          </p:cNvPicPr>
          <p:nvPr/>
        </p:nvPicPr>
        <p:blipFill>
          <a:blip r:embed="rId2" cstate="print"/>
          <a:srcRect/>
          <a:stretch>
            <a:fillRect/>
          </a:stretch>
        </p:blipFill>
        <p:spPr bwMode="auto">
          <a:xfrm>
            <a:off x="304800" y="1905000"/>
            <a:ext cx="3086100" cy="3445360"/>
          </a:xfrm>
          <a:prstGeom prst="rect">
            <a:avLst/>
          </a:prstGeom>
          <a:noFill/>
        </p:spPr>
      </p:pic>
      <p:pic>
        <p:nvPicPr>
          <p:cNvPr id="49156" name="Picture 4" descr="http://www.washingtonpost.com/rf/image_606w/2010-2019/WashingtonPost/2011/06/18/Food/Images/foodfactory.jpg?uuid=C-x9NJk_EeC0ZMJSz2zHFQ"/>
          <p:cNvPicPr>
            <a:picLocks noChangeAspect="1" noChangeArrowheads="1"/>
          </p:cNvPicPr>
          <p:nvPr/>
        </p:nvPicPr>
        <p:blipFill>
          <a:blip r:embed="rId3" cstate="print"/>
          <a:srcRect l="1936" t="2564" r="1269" b="5128"/>
          <a:stretch>
            <a:fillRect/>
          </a:stretch>
        </p:blipFill>
        <p:spPr bwMode="auto">
          <a:xfrm>
            <a:off x="3657600" y="3276600"/>
            <a:ext cx="3810000" cy="2743200"/>
          </a:xfrm>
          <a:prstGeom prst="rect">
            <a:avLst/>
          </a:prstGeom>
          <a:noFill/>
        </p:spPr>
      </p:pic>
      <p:pic>
        <p:nvPicPr>
          <p:cNvPr id="49158" name="Picture 6" descr="http://www.ucalgary.ca/applied_history/tutor/imagealta/meat.jpg"/>
          <p:cNvPicPr>
            <a:picLocks noChangeAspect="1" noChangeArrowheads="1"/>
          </p:cNvPicPr>
          <p:nvPr/>
        </p:nvPicPr>
        <p:blipFill>
          <a:blip r:embed="rId4" cstate="print"/>
          <a:srcRect/>
          <a:stretch>
            <a:fillRect/>
          </a:stretch>
        </p:blipFill>
        <p:spPr bwMode="auto">
          <a:xfrm>
            <a:off x="5486400" y="304800"/>
            <a:ext cx="3429000" cy="2652623"/>
          </a:xfrm>
          <a:prstGeom prst="rect">
            <a:avLst/>
          </a:prstGeom>
          <a:noFill/>
        </p:spPr>
      </p:pic>
      <p:sp>
        <p:nvSpPr>
          <p:cNvPr id="11" name="TextBox 10"/>
          <p:cNvSpPr txBox="1"/>
          <p:nvPr/>
        </p:nvSpPr>
        <p:spPr>
          <a:xfrm>
            <a:off x="3962400" y="1676400"/>
            <a:ext cx="1219200" cy="369332"/>
          </a:xfrm>
          <a:prstGeom prst="rect">
            <a:avLst/>
          </a:prstGeom>
          <a:noFill/>
        </p:spPr>
        <p:txBody>
          <a:bodyPr wrap="square" rtlCol="0">
            <a:spAutoFit/>
          </a:bodyPr>
          <a:lstStyle/>
          <a:p>
            <a:r>
              <a:rPr lang="en-US" b="1" dirty="0" smtClean="0">
                <a:solidFill>
                  <a:srgbClr val="FFFF00"/>
                </a:solidFill>
                <a:latin typeface="Calibri" pitchFamily="34" charset="0"/>
              </a:rPr>
              <a:t>BEFORE:</a:t>
            </a:r>
            <a:endParaRPr lang="en-US" b="1" dirty="0">
              <a:solidFill>
                <a:srgbClr val="FFFF00"/>
              </a:solidFill>
              <a:latin typeface="Calibri" pitchFamily="34" charset="0"/>
            </a:endParaRPr>
          </a:p>
        </p:txBody>
      </p:sp>
      <p:sp>
        <p:nvSpPr>
          <p:cNvPr id="12" name="TextBox 11"/>
          <p:cNvSpPr txBox="1"/>
          <p:nvPr/>
        </p:nvSpPr>
        <p:spPr>
          <a:xfrm>
            <a:off x="3733800" y="2667000"/>
            <a:ext cx="1219200" cy="369332"/>
          </a:xfrm>
          <a:prstGeom prst="rect">
            <a:avLst/>
          </a:prstGeom>
          <a:noFill/>
        </p:spPr>
        <p:txBody>
          <a:bodyPr wrap="square" rtlCol="0">
            <a:spAutoFit/>
          </a:bodyPr>
          <a:lstStyle/>
          <a:p>
            <a:r>
              <a:rPr lang="en-US" b="1" dirty="0" smtClean="0">
                <a:solidFill>
                  <a:srgbClr val="FFFF00"/>
                </a:solidFill>
                <a:latin typeface="Calibri" pitchFamily="34" charset="0"/>
              </a:rPr>
              <a:t>AFTER:</a:t>
            </a:r>
            <a:endParaRPr lang="en-US" b="1" dirty="0">
              <a:solidFill>
                <a:srgbClr val="FFFF00"/>
              </a:solidFill>
              <a:latin typeface="Calibri" pitchFamily="34" charset="0"/>
            </a:endParaRPr>
          </a:p>
        </p:txBody>
      </p:sp>
    </p:spTree>
    <p:extLst>
      <p:ext uri="{BB962C8B-B14F-4D97-AF65-F5344CB8AC3E}">
        <p14:creationId xmlns:p14="http://schemas.microsoft.com/office/powerpoint/2010/main" val="25719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0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9158"/>
                                        </p:tgtEl>
                                        <p:attrNameLst>
                                          <p:attrName>style.visibility</p:attrName>
                                        </p:attrNameLst>
                                      </p:cBhvr>
                                      <p:to>
                                        <p:strVal val="visible"/>
                                      </p:to>
                                    </p:set>
                                    <p:animEffect transition="in" filter="fade">
                                      <p:cBhvr>
                                        <p:cTn id="24" dur="2000"/>
                                        <p:tgtEl>
                                          <p:spTgt spid="4915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9154"/>
                                        </p:tgtEl>
                                        <p:attrNameLst>
                                          <p:attrName>style.visibility</p:attrName>
                                        </p:attrNameLst>
                                      </p:cBhvr>
                                      <p:to>
                                        <p:strVal val="visible"/>
                                      </p:to>
                                    </p:set>
                                    <p:animEffect transition="in" filter="fade">
                                      <p:cBhvr>
                                        <p:cTn id="33" dur="2000"/>
                                        <p:tgtEl>
                                          <p:spTgt spid="49154"/>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49156"/>
                                        </p:tgtEl>
                                        <p:attrNameLst>
                                          <p:attrName>style.visibility</p:attrName>
                                        </p:attrNameLst>
                                      </p:cBhvr>
                                      <p:to>
                                        <p:strVal val="visible"/>
                                      </p:to>
                                    </p:set>
                                    <p:animEffect transition="in" filter="fade">
                                      <p:cBhvr>
                                        <p:cTn id="37" dur="3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0" y="228600"/>
            <a:ext cx="8534400" cy="4114800"/>
          </a:xfrm>
        </p:spPr>
        <p:txBody>
          <a:bodyPr/>
          <a:lstStyle/>
          <a:p>
            <a:pPr eaLnBrk="1" hangingPunct="1">
              <a:buNone/>
              <a:defRPr/>
            </a:pPr>
            <a:r>
              <a:rPr lang="en-US"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VII</a:t>
            </a:r>
            <a:r>
              <a:rPr lang="en-US" sz="2400" b="1" dirty="0" smtClean="0">
                <a:latin typeface="Times New Roman" pitchFamily="18" charset="0"/>
                <a:cs typeface="Times New Roman" pitchFamily="18" charset="0"/>
              </a:rPr>
              <a:t>.  </a:t>
            </a:r>
            <a:r>
              <a:rPr lang="en-US" sz="2400" b="1" dirty="0" smtClean="0">
                <a:latin typeface="Calibri" pitchFamily="34" charset="0"/>
              </a:rPr>
              <a:t>Political Corruption</a:t>
            </a:r>
          </a:p>
          <a:p>
            <a:pPr>
              <a:buNone/>
            </a:pPr>
            <a:r>
              <a:rPr lang="en-US" sz="2000" b="1" dirty="0" smtClean="0">
                <a:latin typeface="Calibri" pitchFamily="34" charset="0"/>
              </a:rPr>
              <a:t>            A. Patronage</a:t>
            </a:r>
          </a:p>
          <a:p>
            <a:pPr>
              <a:buNone/>
            </a:pPr>
            <a:r>
              <a:rPr lang="en-US" sz="2000" b="1" dirty="0" smtClean="0">
                <a:latin typeface="Calibri" pitchFamily="34" charset="0"/>
              </a:rPr>
              <a:t>                1. AKA “Spoils System”</a:t>
            </a:r>
          </a:p>
          <a:p>
            <a:pPr>
              <a:buNone/>
            </a:pPr>
            <a:r>
              <a:rPr lang="en-US" sz="2000" b="1" dirty="0" smtClean="0">
                <a:latin typeface="Calibri" pitchFamily="34" charset="0"/>
              </a:rPr>
              <a:t>                2. jobs given to unqualified “friends” </a:t>
            </a:r>
          </a:p>
          <a:p>
            <a:pPr>
              <a:buNone/>
            </a:pPr>
            <a:r>
              <a:rPr lang="en-US" sz="2000" b="1" dirty="0" smtClean="0">
                <a:latin typeface="Calibri" pitchFamily="34" charset="0"/>
              </a:rPr>
              <a:t>            B. “Political Machines”</a:t>
            </a:r>
          </a:p>
          <a:p>
            <a:pPr>
              <a:buNone/>
            </a:pPr>
            <a:r>
              <a:rPr lang="en-US" sz="2000" b="1" dirty="0" smtClean="0">
                <a:latin typeface="Calibri" pitchFamily="34" charset="0"/>
              </a:rPr>
              <a:t>                1.  gave/took bribes for political “favors” </a:t>
            </a:r>
          </a:p>
          <a:p>
            <a:pPr>
              <a:buNone/>
            </a:pPr>
            <a:r>
              <a:rPr lang="en-US" sz="2000" b="1" dirty="0" smtClean="0">
                <a:latin typeface="Calibri" pitchFamily="34" charset="0"/>
              </a:rPr>
              <a:t>                2.  used illegal means to elect candidates to office</a:t>
            </a:r>
          </a:p>
          <a:p>
            <a:pPr>
              <a:buNone/>
            </a:pPr>
            <a:r>
              <a:rPr lang="en-US" sz="2000" b="1" dirty="0" smtClean="0">
                <a:latin typeface="Calibri" pitchFamily="34" charset="0"/>
              </a:rPr>
              <a:t>                     a. “fixing” elections</a:t>
            </a:r>
          </a:p>
          <a:p>
            <a:pPr eaLnBrk="1" hangingPunct="1">
              <a:buFontTx/>
              <a:buNone/>
              <a:defRPr/>
            </a:pPr>
            <a:r>
              <a:rPr lang="en-US" sz="2000" b="1" dirty="0" smtClean="0">
                <a:latin typeface="Calibri" pitchFamily="34" charset="0"/>
              </a:rPr>
              <a:t>                3.  William “Boss” Tweed (“Tweed Ring”) took control of N.Y.C. </a:t>
            </a:r>
          </a:p>
          <a:p>
            <a:pPr eaLnBrk="1" hangingPunct="1">
              <a:buFontTx/>
              <a:buNone/>
              <a:defRPr/>
            </a:pPr>
            <a:r>
              <a:rPr lang="en-US" sz="2000" b="1" dirty="0" smtClean="0">
                <a:latin typeface="Calibri" pitchFamily="34" charset="0"/>
              </a:rPr>
              <a:t>                      government (1869)</a:t>
            </a:r>
          </a:p>
          <a:p>
            <a:pPr eaLnBrk="1" hangingPunct="1">
              <a:buFontTx/>
              <a:buNone/>
              <a:defRPr/>
            </a:pPr>
            <a:r>
              <a:rPr lang="en-US" sz="2000" b="1" dirty="0" smtClean="0">
                <a:latin typeface="Calibri" pitchFamily="34" charset="0"/>
              </a:rPr>
              <a:t>                     a. embezzled millions from citizens of NY </a:t>
            </a:r>
          </a:p>
          <a:p>
            <a:pPr eaLnBrk="1" hangingPunct="1">
              <a:buFontTx/>
              <a:buNone/>
              <a:defRPr/>
            </a:pPr>
            <a:endParaRPr lang="en-US" sz="2400" b="1" dirty="0" smtClean="0">
              <a:latin typeface="Calibri" pitchFamily="34" charset="0"/>
            </a:endParaRPr>
          </a:p>
          <a:p>
            <a:pPr eaLnBrk="1" hangingPunct="1">
              <a:buFontTx/>
              <a:buNone/>
              <a:defRPr/>
            </a:pPr>
            <a:endParaRPr lang="en-US" sz="2400" b="1" dirty="0" smtClean="0">
              <a:latin typeface="Calibri" pitchFamily="34" charset="0"/>
            </a:endParaRPr>
          </a:p>
        </p:txBody>
      </p:sp>
      <p:sp>
        <p:nvSpPr>
          <p:cNvPr id="3" name="Slide Number Placeholder 2"/>
          <p:cNvSpPr>
            <a:spLocks noGrp="1"/>
          </p:cNvSpPr>
          <p:nvPr>
            <p:ph type="sldNum" sz="quarter" idx="12"/>
          </p:nvPr>
        </p:nvSpPr>
        <p:spPr/>
        <p:txBody>
          <a:bodyPr/>
          <a:lstStyle/>
          <a:p>
            <a:pPr>
              <a:defRPr/>
            </a:pPr>
            <a:fld id="{4FAC805C-8AA4-4EC3-8BE7-C1C396A9F2FF}" type="slidenum">
              <a:rPr lang="en-US" smtClean="0"/>
              <a:pPr>
                <a:defRPr/>
              </a:pPr>
              <a:t>67</a:t>
            </a:fld>
            <a:endParaRPr lang="en-US"/>
          </a:p>
        </p:txBody>
      </p:sp>
      <p:pic>
        <p:nvPicPr>
          <p:cNvPr id="51204" name="Picture 5" descr="http://www.green-wood.com/wp-content/uploads/2011/03/tweed.photo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304800"/>
            <a:ext cx="1731976" cy="217115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www.vlrc.org/images/quotes.jpg"/>
          <p:cNvPicPr>
            <a:picLocks noChangeAspect="1" noChangeArrowheads="1"/>
          </p:cNvPicPr>
          <p:nvPr/>
        </p:nvPicPr>
        <p:blipFill>
          <a:blip r:embed="rId3" cstate="print"/>
          <a:srcRect/>
          <a:stretch>
            <a:fillRect/>
          </a:stretch>
        </p:blipFill>
        <p:spPr bwMode="auto">
          <a:xfrm>
            <a:off x="1447800" y="4267200"/>
            <a:ext cx="4876800" cy="2319181"/>
          </a:xfrm>
          <a:prstGeom prst="rect">
            <a:avLst/>
          </a:prstGeom>
          <a:noFill/>
        </p:spPr>
      </p:pic>
      <p:sp>
        <p:nvSpPr>
          <p:cNvPr id="7" name="TextBox 6"/>
          <p:cNvSpPr txBox="1"/>
          <p:nvPr/>
        </p:nvSpPr>
        <p:spPr>
          <a:xfrm>
            <a:off x="6659880" y="5618925"/>
            <a:ext cx="1828800" cy="646331"/>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#1</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3730685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20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20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fade">
                                      <p:cBhvr>
                                        <p:cTn id="17" dur="20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fade">
                                      <p:cBhvr>
                                        <p:cTn id="22" dur="20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fade">
                                      <p:cBhvr>
                                        <p:cTn id="27" dur="2000"/>
                                        <p:tgtEl>
                                          <p:spTgt spid="24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fade">
                                      <p:cBhvr>
                                        <p:cTn id="32" dur="2000"/>
                                        <p:tgtEl>
                                          <p:spTgt spid="245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79">
                                            <p:txEl>
                                              <p:pRg st="6" end="6"/>
                                            </p:txEl>
                                          </p:spTgt>
                                        </p:tgtEl>
                                        <p:attrNameLst>
                                          <p:attrName>style.visibility</p:attrName>
                                        </p:attrNameLst>
                                      </p:cBhvr>
                                      <p:to>
                                        <p:strVal val="visible"/>
                                      </p:to>
                                    </p:set>
                                    <p:animEffect transition="in" filter="fade">
                                      <p:cBhvr>
                                        <p:cTn id="37" dur="2000"/>
                                        <p:tgtEl>
                                          <p:spTgt spid="245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579">
                                            <p:txEl>
                                              <p:pRg st="7" end="7"/>
                                            </p:txEl>
                                          </p:spTgt>
                                        </p:tgtEl>
                                        <p:attrNameLst>
                                          <p:attrName>style.visibility</p:attrName>
                                        </p:attrNameLst>
                                      </p:cBhvr>
                                      <p:to>
                                        <p:strVal val="visible"/>
                                      </p:to>
                                    </p:set>
                                    <p:animEffect transition="in" filter="fade">
                                      <p:cBhvr>
                                        <p:cTn id="42" dur="2000"/>
                                        <p:tgtEl>
                                          <p:spTgt spid="2457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579">
                                            <p:txEl>
                                              <p:pRg st="8" end="8"/>
                                            </p:txEl>
                                          </p:spTgt>
                                        </p:tgtEl>
                                        <p:attrNameLst>
                                          <p:attrName>style.visibility</p:attrName>
                                        </p:attrNameLst>
                                      </p:cBhvr>
                                      <p:to>
                                        <p:strVal val="visible"/>
                                      </p:to>
                                    </p:set>
                                    <p:animEffect transition="in" filter="fade">
                                      <p:cBhvr>
                                        <p:cTn id="47" dur="2000"/>
                                        <p:tgtEl>
                                          <p:spTgt spid="24579">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579">
                                            <p:txEl>
                                              <p:pRg st="9" end="9"/>
                                            </p:txEl>
                                          </p:spTgt>
                                        </p:tgtEl>
                                        <p:attrNameLst>
                                          <p:attrName>style.visibility</p:attrName>
                                        </p:attrNameLst>
                                      </p:cBhvr>
                                      <p:to>
                                        <p:strVal val="visible"/>
                                      </p:to>
                                    </p:set>
                                    <p:animEffect transition="in" filter="fade">
                                      <p:cBhvr>
                                        <p:cTn id="50" dur="2000"/>
                                        <p:tgtEl>
                                          <p:spTgt spid="24579">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1204"/>
                                        </p:tgtEl>
                                        <p:attrNameLst>
                                          <p:attrName>style.visibility</p:attrName>
                                        </p:attrNameLst>
                                      </p:cBhvr>
                                      <p:to>
                                        <p:strVal val="visible"/>
                                      </p:to>
                                    </p:set>
                                    <p:animEffect transition="in" filter="fade">
                                      <p:cBhvr>
                                        <p:cTn id="53" dur="2000"/>
                                        <p:tgtEl>
                                          <p:spTgt spid="5120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579">
                                            <p:txEl>
                                              <p:pRg st="10" end="10"/>
                                            </p:txEl>
                                          </p:spTgt>
                                        </p:tgtEl>
                                        <p:attrNameLst>
                                          <p:attrName>style.visibility</p:attrName>
                                        </p:attrNameLst>
                                      </p:cBhvr>
                                      <p:to>
                                        <p:strVal val="visible"/>
                                      </p:to>
                                    </p:set>
                                    <p:animEffect transition="in" filter="fade">
                                      <p:cBhvr>
                                        <p:cTn id="58" dur="2000"/>
                                        <p:tgtEl>
                                          <p:spTgt spid="24579">
                                            <p:txEl>
                                              <p:pRg st="10" end="1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7410"/>
                                        </p:tgtEl>
                                        <p:attrNameLst>
                                          <p:attrName>style.visibility</p:attrName>
                                        </p:attrNameLst>
                                      </p:cBhvr>
                                      <p:to>
                                        <p:strVal val="visible"/>
                                      </p:to>
                                    </p:set>
                                    <p:animEffect transition="in" filter="fade">
                                      <p:cBhvr>
                                        <p:cTn id="61"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7" name="Text Box 6"/>
          <p:cNvSpPr txBox="1">
            <a:spLocks noChangeArrowheads="1"/>
          </p:cNvSpPr>
          <p:nvPr/>
        </p:nvSpPr>
        <p:spPr bwMode="auto">
          <a:xfrm>
            <a:off x="0" y="304800"/>
            <a:ext cx="8382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b="1" dirty="0"/>
              <a:t> </a:t>
            </a:r>
            <a:r>
              <a:rPr lang="en-US" sz="2800" b="1" dirty="0" smtClean="0">
                <a:latin typeface="Times New Roman" pitchFamily="18" charset="0"/>
                <a:cs typeface="Times New Roman" pitchFamily="18" charset="0"/>
              </a:rPr>
              <a:t>VIII</a:t>
            </a:r>
            <a:r>
              <a:rPr lang="en-US" sz="2800" b="1" dirty="0" smtClean="0">
                <a:latin typeface="Calibri" pitchFamily="34" charset="0"/>
                <a:cs typeface="Calibri" pitchFamily="34" charset="0"/>
              </a:rPr>
              <a:t>. </a:t>
            </a:r>
            <a:r>
              <a:rPr lang="en-US" sz="2800" b="1" dirty="0">
                <a:latin typeface="Calibri" pitchFamily="34" charset="0"/>
                <a:cs typeface="Calibri" pitchFamily="34" charset="0"/>
              </a:rPr>
              <a:t>Reforms</a:t>
            </a:r>
          </a:p>
          <a:p>
            <a:r>
              <a:rPr lang="en-US" sz="2800" dirty="0">
                <a:latin typeface="Calibri" pitchFamily="34" charset="0"/>
                <a:cs typeface="Calibri" pitchFamily="34" charset="0"/>
              </a:rPr>
              <a:t>       </a:t>
            </a:r>
            <a:r>
              <a:rPr lang="en-US" sz="2400" b="1" dirty="0">
                <a:latin typeface="Calibri" pitchFamily="34" charset="0"/>
                <a:cs typeface="Calibri" pitchFamily="34" charset="0"/>
              </a:rPr>
              <a:t>A. Federal Actions</a:t>
            </a:r>
          </a:p>
          <a:p>
            <a:r>
              <a:rPr lang="en-US" sz="2400" b="1" dirty="0">
                <a:latin typeface="Calibri" pitchFamily="34" charset="0"/>
                <a:cs typeface="Calibri" pitchFamily="34" charset="0"/>
              </a:rPr>
              <a:t>             1.  Pres. Theodore Roosevelt:  “The Trust Buster”</a:t>
            </a:r>
          </a:p>
          <a:p>
            <a:r>
              <a:rPr lang="en-US" sz="2400" b="1" dirty="0">
                <a:latin typeface="Calibri" pitchFamily="34" charset="0"/>
                <a:cs typeface="Calibri" pitchFamily="34" charset="0"/>
              </a:rPr>
              <a:t>                   a.  “</a:t>
            </a:r>
            <a:r>
              <a:rPr lang="en-US" sz="2400" b="1" u="sng" dirty="0">
                <a:latin typeface="Calibri" pitchFamily="34" charset="0"/>
                <a:cs typeface="Calibri" pitchFamily="34" charset="0"/>
              </a:rPr>
              <a:t>Square Deal</a:t>
            </a:r>
            <a:r>
              <a:rPr lang="en-US" sz="2400" b="1" dirty="0">
                <a:latin typeface="Calibri" pitchFamily="34" charset="0"/>
                <a:cs typeface="Calibri" pitchFamily="34" charset="0"/>
              </a:rPr>
              <a:t>” </a:t>
            </a:r>
            <a:r>
              <a:rPr lang="en-US" sz="2400" b="1" dirty="0" smtClean="0">
                <a:latin typeface="Calibri" pitchFamily="34" charset="0"/>
                <a:cs typeface="Calibri" pitchFamily="34" charset="0"/>
              </a:rPr>
              <a:t>Policy</a:t>
            </a:r>
          </a:p>
          <a:p>
            <a:r>
              <a:rPr lang="en-US" sz="2400" b="1" dirty="0" smtClean="0">
                <a:latin typeface="Calibri" pitchFamily="34" charset="0"/>
                <a:cs typeface="Calibri" pitchFamily="34" charset="0"/>
              </a:rPr>
              <a:t>                          </a:t>
            </a:r>
            <a:r>
              <a:rPr lang="en-US" sz="2400" b="1" dirty="0" err="1" smtClean="0">
                <a:latin typeface="Calibri" pitchFamily="34" charset="0"/>
                <a:cs typeface="Calibri" pitchFamily="34" charset="0"/>
              </a:rPr>
              <a:t>i</a:t>
            </a:r>
            <a:r>
              <a:rPr lang="en-US" sz="2400" b="1" dirty="0" smtClean="0">
                <a:latin typeface="Calibri" pitchFamily="34" charset="0"/>
                <a:cs typeface="Calibri" pitchFamily="34" charset="0"/>
              </a:rPr>
              <a:t>. </a:t>
            </a:r>
            <a:r>
              <a:rPr lang="en-US" sz="2400" b="1" dirty="0">
                <a:latin typeface="Calibri" pitchFamily="34" charset="0"/>
                <a:cs typeface="Calibri" pitchFamily="34" charset="0"/>
              </a:rPr>
              <a:t>fair treatment for </a:t>
            </a:r>
            <a:r>
              <a:rPr lang="en-US" sz="2400" b="1" u="sng" dirty="0">
                <a:latin typeface="Calibri" pitchFamily="34" charset="0"/>
                <a:cs typeface="Calibri" pitchFamily="34" charset="0"/>
              </a:rPr>
              <a:t>all</a:t>
            </a:r>
            <a:endParaRPr lang="en-US" sz="2400" b="1" dirty="0">
              <a:latin typeface="Calibri" pitchFamily="34" charset="0"/>
              <a:cs typeface="Calibri" pitchFamily="34" charset="0"/>
            </a:endParaRPr>
          </a:p>
          <a:p>
            <a:r>
              <a:rPr lang="en-US" sz="2400" b="1" dirty="0">
                <a:latin typeface="Calibri" pitchFamily="34" charset="0"/>
                <a:cs typeface="Calibri" pitchFamily="34" charset="0"/>
              </a:rPr>
              <a:t>                   b.  ends “Laissez Faire” </a:t>
            </a:r>
            <a:endParaRPr lang="en-US" sz="2400" b="1" dirty="0" smtClean="0">
              <a:latin typeface="Calibri" pitchFamily="34" charset="0"/>
              <a:cs typeface="Calibri" pitchFamily="34" charset="0"/>
            </a:endParaRPr>
          </a:p>
          <a:p>
            <a:r>
              <a:rPr lang="en-US" sz="2400" b="1" dirty="0" smtClean="0">
                <a:latin typeface="Calibri" pitchFamily="34" charset="0"/>
                <a:cs typeface="Calibri" pitchFamily="34" charset="0"/>
              </a:rPr>
              <a:t>                         </a:t>
            </a:r>
            <a:r>
              <a:rPr lang="en-US" sz="2400" b="1" dirty="0" err="1" smtClean="0">
                <a:latin typeface="Calibri" pitchFamily="34" charset="0"/>
                <a:cs typeface="Calibri" pitchFamily="34" charset="0"/>
              </a:rPr>
              <a:t>i</a:t>
            </a:r>
            <a:r>
              <a:rPr lang="en-US" sz="2400" b="1" dirty="0" smtClean="0">
                <a:latin typeface="Calibri" pitchFamily="34" charset="0"/>
                <a:cs typeface="Calibri" pitchFamily="34" charset="0"/>
              </a:rPr>
              <a:t>. no </a:t>
            </a:r>
            <a:r>
              <a:rPr lang="en-US" sz="2400" b="1" dirty="0">
                <a:latin typeface="Calibri" pitchFamily="34" charset="0"/>
                <a:cs typeface="Calibri" pitchFamily="34" charset="0"/>
              </a:rPr>
              <a:t>gov't  interference with  </a:t>
            </a:r>
            <a:r>
              <a:rPr lang="en-US" sz="2400" b="1" dirty="0" smtClean="0">
                <a:latin typeface="Calibri" pitchFamily="34" charset="0"/>
                <a:cs typeface="Calibri" pitchFamily="34" charset="0"/>
              </a:rPr>
              <a:t>           </a:t>
            </a:r>
          </a:p>
          <a:p>
            <a:r>
              <a:rPr lang="en-US" sz="2400" b="1" dirty="0">
                <a:latin typeface="Calibri" pitchFamily="34" charset="0"/>
                <a:cs typeface="Calibri" pitchFamily="34" charset="0"/>
              </a:rPr>
              <a:t> </a:t>
            </a:r>
            <a:r>
              <a:rPr lang="en-US" sz="2400" b="1" dirty="0" smtClean="0">
                <a:latin typeface="Calibri" pitchFamily="34" charset="0"/>
                <a:cs typeface="Calibri" pitchFamily="34" charset="0"/>
              </a:rPr>
              <a:t>                             business</a:t>
            </a:r>
            <a:endParaRPr lang="en-US" sz="2400" b="1" dirty="0">
              <a:latin typeface="Calibri" pitchFamily="34" charset="0"/>
              <a:cs typeface="Calibri" pitchFamily="34" charset="0"/>
            </a:endParaRPr>
          </a:p>
          <a:p>
            <a:r>
              <a:rPr lang="en-US" sz="2400" b="1" dirty="0">
                <a:latin typeface="Calibri" pitchFamily="34" charset="0"/>
                <a:cs typeface="Calibri" pitchFamily="34" charset="0"/>
              </a:rPr>
              <a:t>	</a:t>
            </a:r>
            <a:r>
              <a:rPr lang="en-US" sz="2400" b="1" dirty="0" smtClean="0">
                <a:latin typeface="Calibri" pitchFamily="34" charset="0"/>
                <a:cs typeface="Calibri" pitchFamily="34" charset="0"/>
              </a:rPr>
              <a:t>     </a:t>
            </a:r>
            <a:r>
              <a:rPr lang="en-US" sz="2400" b="1" dirty="0">
                <a:latin typeface="Calibri" pitchFamily="34" charset="0"/>
                <a:cs typeface="Calibri" pitchFamily="34" charset="0"/>
              </a:rPr>
              <a:t>c.  new era of </a:t>
            </a:r>
            <a:r>
              <a:rPr lang="en-US" sz="2400" b="1" dirty="0" err="1" smtClean="0">
                <a:latin typeface="Calibri" pitchFamily="34" charset="0"/>
                <a:cs typeface="Calibri" pitchFamily="34" charset="0"/>
              </a:rPr>
              <a:t>gov’t</a:t>
            </a:r>
            <a:r>
              <a:rPr lang="en-US" sz="2400" b="1" dirty="0" smtClean="0">
                <a:latin typeface="Calibri" pitchFamily="34" charset="0"/>
                <a:cs typeface="Calibri" pitchFamily="34" charset="0"/>
              </a:rPr>
              <a:t> involvement</a:t>
            </a:r>
            <a:endParaRPr lang="en-US" sz="2400" b="1" dirty="0">
              <a:latin typeface="Calibri" pitchFamily="34" charset="0"/>
              <a:cs typeface="Calibri" pitchFamily="34" charset="0"/>
            </a:endParaRPr>
          </a:p>
        </p:txBody>
      </p:sp>
      <p:sp>
        <p:nvSpPr>
          <p:cNvPr id="7" name="Slide Number Placeholder 6"/>
          <p:cNvSpPr>
            <a:spLocks noGrp="1"/>
          </p:cNvSpPr>
          <p:nvPr>
            <p:ph type="sldNum" sz="quarter" idx="12"/>
          </p:nvPr>
        </p:nvSpPr>
        <p:spPr/>
        <p:txBody>
          <a:bodyPr/>
          <a:lstStyle/>
          <a:p>
            <a:pPr>
              <a:defRPr/>
            </a:pPr>
            <a:fld id="{C7611BB6-B368-40FD-91B2-FDD553581608}" type="slidenum">
              <a:rPr lang="en-US" smtClean="0"/>
              <a:pPr>
                <a:defRPr/>
              </a:pPr>
              <a:t>68</a:t>
            </a:fld>
            <a:endParaRPr lang="en-US"/>
          </a:p>
        </p:txBody>
      </p:sp>
      <p:pic>
        <p:nvPicPr>
          <p:cNvPr id="6" name="Picture 2" descr="http://theodorerooseveltclub.com/wp-content/uploads/2010/05/TR-poi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828800"/>
            <a:ext cx="2780346"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95800" y="4343400"/>
            <a:ext cx="1371600" cy="369332"/>
          </a:xfrm>
          <a:prstGeom prst="rect">
            <a:avLst/>
          </a:prstGeom>
          <a:noFill/>
          <a:ln>
            <a:solidFill>
              <a:schemeClr val="tx1"/>
            </a:solidFill>
          </a:ln>
        </p:spPr>
        <p:txBody>
          <a:bodyPr wrap="square" rtlCol="0">
            <a:spAutoFit/>
          </a:bodyPr>
          <a:lstStyle/>
          <a:p>
            <a:r>
              <a:rPr lang="en-US" b="1" dirty="0" smtClean="0">
                <a:latin typeface="Calibri" pitchFamily="34" charset="0"/>
              </a:rPr>
              <a:t>1901 - 1909</a:t>
            </a:r>
            <a:endParaRPr lang="en-US" b="1" dirty="0">
              <a:latin typeface="Calibri" pitchFamily="34" charset="0"/>
            </a:endParaRPr>
          </a:p>
        </p:txBody>
      </p:sp>
    </p:spTree>
    <p:extLst>
      <p:ext uri="{BB962C8B-B14F-4D97-AF65-F5344CB8AC3E}">
        <p14:creationId xmlns:p14="http://schemas.microsoft.com/office/powerpoint/2010/main" val="646464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20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6627">
                                            <p:txEl>
                                              <p:pRg st="2" end="2"/>
                                            </p:txEl>
                                          </p:spTgt>
                                        </p:tgtEl>
                                        <p:attrNameLst>
                                          <p:attrName>style.visibility</p:attrName>
                                        </p:attrNameLst>
                                      </p:cBhvr>
                                      <p:to>
                                        <p:strVal val="visible"/>
                                      </p:to>
                                    </p:set>
                                    <p:animEffect transition="in" filter="fade">
                                      <p:cBhvr>
                                        <p:cTn id="21" dur="2000"/>
                                        <p:tgtEl>
                                          <p:spTgt spid="26627">
                                            <p:txEl>
                                              <p:pRg st="2" end="2"/>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3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627">
                                            <p:txEl>
                                              <p:pRg st="3" end="3"/>
                                            </p:txEl>
                                          </p:spTgt>
                                        </p:tgtEl>
                                        <p:attrNameLst>
                                          <p:attrName>style.visibility</p:attrName>
                                        </p:attrNameLst>
                                      </p:cBhvr>
                                      <p:to>
                                        <p:strVal val="visible"/>
                                      </p:to>
                                    </p:set>
                                    <p:animEffect transition="in" filter="fade">
                                      <p:cBhvr>
                                        <p:cTn id="30" dur="2000"/>
                                        <p:tgtEl>
                                          <p:spTgt spid="2662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627">
                                            <p:txEl>
                                              <p:pRg st="4" end="4"/>
                                            </p:txEl>
                                          </p:spTgt>
                                        </p:tgtEl>
                                        <p:attrNameLst>
                                          <p:attrName>style.visibility</p:attrName>
                                        </p:attrNameLst>
                                      </p:cBhvr>
                                      <p:to>
                                        <p:strVal val="visible"/>
                                      </p:to>
                                    </p:set>
                                    <p:animEffect transition="in" filter="fade">
                                      <p:cBhvr>
                                        <p:cTn id="35" dur="2000"/>
                                        <p:tgtEl>
                                          <p:spTgt spid="2662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627">
                                            <p:txEl>
                                              <p:pRg st="5" end="5"/>
                                            </p:txEl>
                                          </p:spTgt>
                                        </p:tgtEl>
                                        <p:attrNameLst>
                                          <p:attrName>style.visibility</p:attrName>
                                        </p:attrNameLst>
                                      </p:cBhvr>
                                      <p:to>
                                        <p:strVal val="visible"/>
                                      </p:to>
                                    </p:set>
                                    <p:animEffect transition="in" filter="fade">
                                      <p:cBhvr>
                                        <p:cTn id="40" dur="2000"/>
                                        <p:tgtEl>
                                          <p:spTgt spid="2662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627">
                                            <p:txEl>
                                              <p:pRg st="6" end="6"/>
                                            </p:txEl>
                                          </p:spTgt>
                                        </p:tgtEl>
                                        <p:attrNameLst>
                                          <p:attrName>style.visibility</p:attrName>
                                        </p:attrNameLst>
                                      </p:cBhvr>
                                      <p:to>
                                        <p:strVal val="visible"/>
                                      </p:to>
                                    </p:set>
                                    <p:animEffect transition="in" filter="fade">
                                      <p:cBhvr>
                                        <p:cTn id="45" dur="2000"/>
                                        <p:tgtEl>
                                          <p:spTgt spid="26627">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6627">
                                            <p:txEl>
                                              <p:pRg st="7" end="7"/>
                                            </p:txEl>
                                          </p:spTgt>
                                        </p:tgtEl>
                                        <p:attrNameLst>
                                          <p:attrName>style.visibility</p:attrName>
                                        </p:attrNameLst>
                                      </p:cBhvr>
                                      <p:to>
                                        <p:strVal val="visible"/>
                                      </p:to>
                                    </p:set>
                                    <p:animEffect transition="in" filter="fade">
                                      <p:cBhvr>
                                        <p:cTn id="48" dur="2000"/>
                                        <p:tgtEl>
                                          <p:spTgt spid="26627">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627">
                                            <p:txEl>
                                              <p:pRg st="8" end="8"/>
                                            </p:txEl>
                                          </p:spTgt>
                                        </p:tgtEl>
                                        <p:attrNameLst>
                                          <p:attrName>style.visibility</p:attrName>
                                        </p:attrNameLst>
                                      </p:cBhvr>
                                      <p:to>
                                        <p:strVal val="visible"/>
                                      </p:to>
                                    </p:set>
                                    <p:animEffect transition="in" filter="fade">
                                      <p:cBhvr>
                                        <p:cTn id="53" dur="2000"/>
                                        <p:tgtEl>
                                          <p:spTgt spid="266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7951FD5-7101-4EB9-8588-90C87A5EBCD0}" type="slidenum">
              <a:rPr lang="en-US" smtClean="0"/>
              <a:pPr>
                <a:defRPr/>
              </a:pPr>
              <a:t>69</a:t>
            </a:fld>
            <a:endParaRPr lang="en-US"/>
          </a:p>
        </p:txBody>
      </p:sp>
      <p:sp>
        <p:nvSpPr>
          <p:cNvPr id="2" name="TextBox 1"/>
          <p:cNvSpPr txBox="1"/>
          <p:nvPr/>
        </p:nvSpPr>
        <p:spPr>
          <a:xfrm>
            <a:off x="3886200" y="762001"/>
            <a:ext cx="4800600" cy="2585323"/>
          </a:xfrm>
          <a:prstGeom prst="rect">
            <a:avLst/>
          </a:prstGeom>
          <a:solidFill>
            <a:schemeClr val="tx1"/>
          </a:solidFill>
          <a:ln>
            <a:solidFill>
              <a:srgbClr val="000000"/>
            </a:solidFill>
          </a:ln>
        </p:spPr>
        <p:txBody>
          <a:bodyPr wrap="square" rtlCol="0">
            <a:spAutoFit/>
          </a:bodyPr>
          <a:lstStyle/>
          <a:p>
            <a:r>
              <a:rPr lang="en-US" sz="2400" b="1" dirty="0" smtClean="0">
                <a:solidFill>
                  <a:srgbClr val="000000"/>
                </a:solidFill>
                <a:latin typeface="Calibri" pitchFamily="34" charset="0"/>
              </a:rPr>
              <a:t>“In any moment of decision, the best thing you can do is the right thing… and the worst thing you can do is nothing.”</a:t>
            </a:r>
            <a:endParaRPr lang="en-US" sz="2400" b="1" dirty="0" smtClean="0">
              <a:solidFill>
                <a:srgbClr val="FFFF00"/>
              </a:solidFill>
              <a:latin typeface="Calibri" pitchFamily="34" charset="0"/>
            </a:endParaRPr>
          </a:p>
          <a:p>
            <a:endParaRPr lang="en-US" sz="2400" b="1" dirty="0" smtClean="0">
              <a:solidFill>
                <a:srgbClr val="FFFF00"/>
              </a:solidFill>
              <a:latin typeface="Calibri" pitchFamily="34" charset="0"/>
            </a:endParaRPr>
          </a:p>
          <a:p>
            <a:endParaRPr lang="en-US" sz="2400" b="1" dirty="0" smtClean="0">
              <a:solidFill>
                <a:srgbClr val="FFFF00"/>
              </a:solidFill>
              <a:latin typeface="Calibri" pitchFamily="34" charset="0"/>
            </a:endParaRPr>
          </a:p>
          <a:p>
            <a:endParaRPr lang="en-US" dirty="0"/>
          </a:p>
        </p:txBody>
      </p:sp>
      <p:pic>
        <p:nvPicPr>
          <p:cNvPr id="69634" name="Picture 2" descr="http://www.allposters.com/IMAGES/EVTPOD/PBDTHRO-CS009.jpg"/>
          <p:cNvPicPr>
            <a:picLocks noChangeAspect="1" noChangeArrowheads="1"/>
          </p:cNvPicPr>
          <p:nvPr/>
        </p:nvPicPr>
        <p:blipFill>
          <a:blip r:embed="rId2" cstate="print"/>
          <a:srcRect/>
          <a:stretch>
            <a:fillRect/>
          </a:stretch>
        </p:blipFill>
        <p:spPr bwMode="auto">
          <a:xfrm>
            <a:off x="533400" y="533400"/>
            <a:ext cx="3219450" cy="4286250"/>
          </a:xfrm>
          <a:prstGeom prst="rect">
            <a:avLst/>
          </a:prstGeom>
          <a:ln>
            <a:noFill/>
          </a:ln>
          <a:effectLst>
            <a:softEdge rad="112500"/>
          </a:effectLst>
        </p:spPr>
      </p:pic>
      <p:pic>
        <p:nvPicPr>
          <p:cNvPr id="69636" name="Picture 4" descr="http://upload.wikimedia.org/wikipedia/commons/thumb/0/0d/Theodore_Roosevelt's_Signature.svg/466px-Theodore_Roosevelt's_Signature.svg.png"/>
          <p:cNvPicPr>
            <a:picLocks noChangeAspect="1" noChangeArrowheads="1"/>
          </p:cNvPicPr>
          <p:nvPr/>
        </p:nvPicPr>
        <p:blipFill>
          <a:blip r:embed="rId3" cstate="print"/>
          <a:srcRect/>
          <a:stretch>
            <a:fillRect/>
          </a:stretch>
        </p:blipFill>
        <p:spPr bwMode="auto">
          <a:xfrm>
            <a:off x="4191000" y="2286000"/>
            <a:ext cx="4278210" cy="762000"/>
          </a:xfrm>
          <a:prstGeom prst="rect">
            <a:avLst/>
          </a:prstGeom>
          <a:noFill/>
        </p:spPr>
      </p:pic>
      <p:sp>
        <p:nvSpPr>
          <p:cNvPr id="7" name="TextBox 6"/>
          <p:cNvSpPr txBox="1"/>
          <p:nvPr/>
        </p:nvSpPr>
        <p:spPr>
          <a:xfrm>
            <a:off x="1066800" y="5105400"/>
            <a:ext cx="2514600" cy="369332"/>
          </a:xfrm>
          <a:prstGeom prst="rect">
            <a:avLst/>
          </a:prstGeom>
          <a:noFill/>
        </p:spPr>
        <p:txBody>
          <a:bodyPr wrap="square" rtlCol="0">
            <a:spAutoFit/>
          </a:bodyPr>
          <a:lstStyle/>
          <a:p>
            <a:r>
              <a:rPr lang="en-US" dirty="0" smtClean="0"/>
              <a:t>Roosevelt Clip:</a:t>
            </a:r>
            <a:endParaRPr lang="en-US" dirty="0"/>
          </a:p>
        </p:txBody>
      </p:sp>
      <p:sp>
        <p:nvSpPr>
          <p:cNvPr id="8" name="Rectangle 7"/>
          <p:cNvSpPr/>
          <p:nvPr/>
        </p:nvSpPr>
        <p:spPr>
          <a:xfrm>
            <a:off x="3810000" y="5029200"/>
            <a:ext cx="4572000" cy="923330"/>
          </a:xfrm>
          <a:prstGeom prst="rect">
            <a:avLst/>
          </a:prstGeom>
        </p:spPr>
        <p:txBody>
          <a:bodyPr>
            <a:spAutoFit/>
          </a:bodyPr>
          <a:lstStyle/>
          <a:p>
            <a:r>
              <a:rPr lang="en-US" dirty="0" smtClean="0">
                <a:hlinkClick r:id="rId4"/>
              </a:rPr>
              <a:t>http://www.youtube.com/watch?v=nlrdsWAXiEQ&amp;feature=related</a:t>
            </a:r>
            <a:endParaRPr lang="en-US" dirty="0" smtClean="0"/>
          </a:p>
          <a:p>
            <a:endParaRPr lang="en-US" dirty="0"/>
          </a:p>
        </p:txBody>
      </p:sp>
    </p:spTree>
    <p:extLst>
      <p:ext uri="{BB962C8B-B14F-4D97-AF65-F5344CB8AC3E}">
        <p14:creationId xmlns:p14="http://schemas.microsoft.com/office/powerpoint/2010/main" val="3736413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http://distributedrepublic.net/sites/all/files/irish.jpg"/>
          <p:cNvPicPr>
            <a:picLocks noChangeAspect="1" noChangeArrowheads="1"/>
          </p:cNvPicPr>
          <p:nvPr/>
        </p:nvPicPr>
        <p:blipFill>
          <a:blip r:embed="rId2" cstate="print"/>
          <a:srcRect t="6250"/>
          <a:stretch>
            <a:fillRect/>
          </a:stretch>
        </p:blipFill>
        <p:spPr bwMode="auto">
          <a:xfrm>
            <a:off x="4676775" y="457200"/>
            <a:ext cx="4248150" cy="5715000"/>
          </a:xfrm>
          <a:prstGeom prst="rect">
            <a:avLst/>
          </a:prstGeom>
          <a:noFill/>
          <a:ln w="76200">
            <a:solidFill>
              <a:schemeClr val="bg1">
                <a:lumMod val="75000"/>
              </a:schemeClr>
            </a:solidFill>
          </a:ln>
        </p:spPr>
      </p:pic>
      <p:sp>
        <p:nvSpPr>
          <p:cNvPr id="6" name="Slide Number Placeholder 5"/>
          <p:cNvSpPr>
            <a:spLocks noGrp="1"/>
          </p:cNvSpPr>
          <p:nvPr>
            <p:ph type="sldNum" sz="quarter" idx="12"/>
          </p:nvPr>
        </p:nvSpPr>
        <p:spPr/>
        <p:txBody>
          <a:bodyPr/>
          <a:lstStyle/>
          <a:p>
            <a:pPr>
              <a:defRPr/>
            </a:pPr>
            <a:fld id="{02419DFE-614B-41E5-BB57-B2F5A67FB499}" type="slidenum">
              <a:rPr lang="en-US" smtClean="0"/>
              <a:pPr>
                <a:defRPr/>
              </a:pPr>
              <a:t>7</a:t>
            </a:fld>
            <a:endParaRPr lang="en-US" dirty="0"/>
          </a:p>
        </p:txBody>
      </p:sp>
      <p:sp>
        <p:nvSpPr>
          <p:cNvPr id="8" name="Rectangle 7"/>
          <p:cNvSpPr/>
          <p:nvPr/>
        </p:nvSpPr>
        <p:spPr bwMode="auto">
          <a:xfrm>
            <a:off x="304800" y="685800"/>
            <a:ext cx="3657600" cy="990600"/>
          </a:xfrm>
          <a:prstGeom prst="rect">
            <a:avLst/>
          </a:pr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indent="0" eaLnBrk="1" hangingPunct="1">
              <a:spcBef>
                <a:spcPts val="0"/>
              </a:spcBef>
              <a:buFontTx/>
              <a:buNone/>
              <a:defRPr/>
            </a:pPr>
            <a:r>
              <a:rPr lang="en-US" sz="2800" b="1" dirty="0" smtClean="0">
                <a:latin typeface="Calibri" pitchFamily="34" charset="0"/>
              </a:rPr>
              <a:t>Can you interpret this cartoon?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3000"/>
                                        <p:tgtEl>
                                          <p:spTgt spid="7475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7" name="Text Box 6"/>
          <p:cNvSpPr txBox="1">
            <a:spLocks noChangeArrowheads="1"/>
          </p:cNvSpPr>
          <p:nvPr/>
        </p:nvSpPr>
        <p:spPr bwMode="auto">
          <a:xfrm>
            <a:off x="533400" y="30480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b="1" dirty="0" smtClean="0">
                <a:latin typeface="Calibri" pitchFamily="34" charset="0"/>
                <a:cs typeface="Calibri" pitchFamily="34" charset="0"/>
              </a:rPr>
              <a:t>2</a:t>
            </a:r>
            <a:r>
              <a:rPr lang="en-US" sz="2400" b="1" dirty="0">
                <a:latin typeface="Calibri" pitchFamily="34" charset="0"/>
                <a:cs typeface="Calibri" pitchFamily="34" charset="0"/>
              </a:rPr>
              <a:t>. enforcement of Sherman Anti-Trust Act</a:t>
            </a:r>
          </a:p>
          <a:p>
            <a:r>
              <a:rPr lang="en-US" sz="2400" b="1" dirty="0">
                <a:latin typeface="Calibri" pitchFamily="34" charset="0"/>
                <a:cs typeface="Calibri" pitchFamily="34" charset="0"/>
              </a:rPr>
              <a:t>    </a:t>
            </a:r>
            <a:r>
              <a:rPr lang="en-US" sz="2400" b="1" dirty="0" smtClean="0">
                <a:latin typeface="Calibri" pitchFamily="34" charset="0"/>
                <a:cs typeface="Calibri" pitchFamily="34" charset="0"/>
              </a:rPr>
              <a:t> </a:t>
            </a:r>
            <a:r>
              <a:rPr lang="en-US" sz="2400" b="1" dirty="0">
                <a:latin typeface="Calibri" pitchFamily="34" charset="0"/>
                <a:cs typeface="Calibri" pitchFamily="34" charset="0"/>
              </a:rPr>
              <a:t>a. breaking up monopolies</a:t>
            </a:r>
          </a:p>
          <a:p>
            <a:r>
              <a:rPr lang="en-US" sz="2400" b="1" dirty="0">
                <a:latin typeface="Calibri" pitchFamily="34" charset="0"/>
                <a:cs typeface="Calibri" pitchFamily="34" charset="0"/>
              </a:rPr>
              <a:t>     </a:t>
            </a:r>
            <a:r>
              <a:rPr lang="en-US" sz="2400" b="1" dirty="0" smtClean="0">
                <a:latin typeface="Calibri" pitchFamily="34" charset="0"/>
                <a:cs typeface="Calibri" pitchFamily="34" charset="0"/>
              </a:rPr>
              <a:t>b</a:t>
            </a:r>
            <a:r>
              <a:rPr lang="en-US" sz="2400" b="1" dirty="0">
                <a:latin typeface="Calibri" pitchFamily="34" charset="0"/>
                <a:cs typeface="Calibri" pitchFamily="34" charset="0"/>
              </a:rPr>
              <a:t>. regulation of business practices</a:t>
            </a:r>
          </a:p>
        </p:txBody>
      </p:sp>
      <p:sp>
        <p:nvSpPr>
          <p:cNvPr id="7" name="Slide Number Placeholder 6"/>
          <p:cNvSpPr>
            <a:spLocks noGrp="1"/>
          </p:cNvSpPr>
          <p:nvPr>
            <p:ph type="sldNum" sz="quarter" idx="12"/>
          </p:nvPr>
        </p:nvSpPr>
        <p:spPr/>
        <p:txBody>
          <a:bodyPr/>
          <a:lstStyle/>
          <a:p>
            <a:pPr>
              <a:defRPr/>
            </a:pPr>
            <a:fld id="{C7611BB6-B368-40FD-91B2-FDD553581608}" type="slidenum">
              <a:rPr lang="en-US" smtClean="0"/>
              <a:pPr>
                <a:defRPr/>
              </a:pPr>
              <a:t>70</a:t>
            </a:fld>
            <a:endParaRPr lang="en-US"/>
          </a:p>
        </p:txBody>
      </p:sp>
      <p:pic>
        <p:nvPicPr>
          <p:cNvPr id="5" name="Picture 10" descr="http://apus-b.wikispaces.com/file/view/roosevelt_hunt.jpg/177101933/roosevelt_hu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3400" y="1780140"/>
            <a:ext cx="3823808" cy="408725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6" name="Picture 5" descr="cartoon_pigs_l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713" y="1505129"/>
            <a:ext cx="3760719" cy="4114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12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2000"/>
                                        <p:tgtEl>
                                          <p:spTgt spid="26627">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627">
                                            <p:txEl>
                                              <p:pRg st="2" end="2"/>
                                            </p:txEl>
                                          </p:spTgt>
                                        </p:tgtEl>
                                        <p:attrNameLst>
                                          <p:attrName>style.visibility</p:attrName>
                                        </p:attrNameLst>
                                      </p:cBhvr>
                                      <p:to>
                                        <p:strVal val="visible"/>
                                      </p:to>
                                    </p:set>
                                    <p:animEffect transition="in" filter="fade">
                                      <p:cBhvr>
                                        <p:cTn id="25" dur="20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DEB829C-9061-4336-B988-D7E86FE10E98}" type="slidenum">
              <a:rPr lang="en-US" smtClean="0"/>
              <a:pPr>
                <a:defRPr/>
              </a:pPr>
              <a:t>71</a:t>
            </a:fld>
            <a:endParaRPr lang="en-US"/>
          </a:p>
        </p:txBody>
      </p:sp>
      <p:pic>
        <p:nvPicPr>
          <p:cNvPr id="6" name="Picture 2" descr="http://www.fdrlibrary.marist.edu/museum/images/fdrsigning.jpg"/>
          <p:cNvPicPr>
            <a:picLocks noChangeAspect="1" noChangeArrowheads="1"/>
          </p:cNvPicPr>
          <p:nvPr/>
        </p:nvPicPr>
        <p:blipFill>
          <a:blip r:embed="rId2" cstate="print"/>
          <a:srcRect/>
          <a:stretch>
            <a:fillRect/>
          </a:stretch>
        </p:blipFill>
        <p:spPr bwMode="auto">
          <a:xfrm>
            <a:off x="381000" y="3352800"/>
            <a:ext cx="4114800" cy="2781605"/>
          </a:xfrm>
          <a:prstGeom prst="rect">
            <a:avLst/>
          </a:prstGeom>
          <a:noFill/>
        </p:spPr>
      </p:pic>
      <p:sp>
        <p:nvSpPr>
          <p:cNvPr id="4" name="TextBox 3"/>
          <p:cNvSpPr txBox="1"/>
          <p:nvPr/>
        </p:nvSpPr>
        <p:spPr>
          <a:xfrm>
            <a:off x="533400" y="576649"/>
            <a:ext cx="8610600" cy="2369880"/>
          </a:xfrm>
          <a:prstGeom prst="rect">
            <a:avLst/>
          </a:prstGeom>
          <a:noFill/>
        </p:spPr>
        <p:txBody>
          <a:bodyPr wrap="square" rtlCol="0">
            <a:spAutoFit/>
          </a:bodyPr>
          <a:lstStyle/>
          <a:p>
            <a:r>
              <a:rPr lang="en-US" sz="2000" b="1" dirty="0">
                <a:latin typeface="SimSun" pitchFamily="2" charset="-122"/>
                <a:ea typeface="SimSun" pitchFamily="2" charset="-122"/>
              </a:rPr>
              <a:t> </a:t>
            </a:r>
            <a:r>
              <a:rPr lang="en-US" sz="2400" b="1" dirty="0">
                <a:latin typeface="Calibri" pitchFamily="34" charset="0"/>
                <a:ea typeface="SimSun" pitchFamily="2" charset="-122"/>
                <a:cs typeface="Calibri" pitchFamily="34" charset="0"/>
              </a:rPr>
              <a:t>3. Pure Food and Drug Act</a:t>
            </a:r>
          </a:p>
          <a:p>
            <a:r>
              <a:rPr lang="en-US" sz="2000" b="1" dirty="0">
                <a:latin typeface="Calibri" pitchFamily="34" charset="0"/>
                <a:ea typeface="SimSun" pitchFamily="2" charset="-122"/>
                <a:cs typeface="Calibri" pitchFamily="34" charset="0"/>
              </a:rPr>
              <a:t>        </a:t>
            </a:r>
            <a:r>
              <a:rPr lang="en-US" sz="2000" b="1" dirty="0" smtClean="0">
                <a:latin typeface="Calibri" pitchFamily="34" charset="0"/>
                <a:ea typeface="SimSun" pitchFamily="2" charset="-122"/>
                <a:cs typeface="Calibri" pitchFamily="34" charset="0"/>
              </a:rPr>
              <a:t> </a:t>
            </a:r>
            <a:r>
              <a:rPr lang="en-US" sz="2000" b="1" dirty="0">
                <a:latin typeface="Calibri" pitchFamily="34" charset="0"/>
                <a:ea typeface="SimSun" pitchFamily="2" charset="-122"/>
                <a:cs typeface="Calibri" pitchFamily="34" charset="0"/>
              </a:rPr>
              <a:t>a. prohibits manufacture, sale and transportation </a:t>
            </a:r>
            <a:endParaRPr lang="en-US" sz="2000" b="1" dirty="0" smtClean="0">
              <a:latin typeface="Calibri" pitchFamily="34" charset="0"/>
              <a:ea typeface="SimSun" pitchFamily="2" charset="-122"/>
              <a:cs typeface="Calibri" pitchFamily="34" charset="0"/>
            </a:endParaRPr>
          </a:p>
          <a:p>
            <a:r>
              <a:rPr lang="en-US" sz="2000" b="1" dirty="0" smtClean="0">
                <a:latin typeface="Calibri" pitchFamily="34" charset="0"/>
                <a:ea typeface="SimSun" pitchFamily="2" charset="-122"/>
                <a:cs typeface="Calibri" pitchFamily="34" charset="0"/>
              </a:rPr>
              <a:t>             of </a:t>
            </a:r>
            <a:r>
              <a:rPr lang="en-US" sz="2000" b="1" dirty="0">
                <a:latin typeface="Calibri" pitchFamily="34" charset="0"/>
                <a:ea typeface="SimSun" pitchFamily="2" charset="-122"/>
                <a:cs typeface="Calibri" pitchFamily="34" charset="0"/>
              </a:rPr>
              <a:t>mislabeled </a:t>
            </a:r>
            <a:r>
              <a:rPr lang="en-US" sz="2000" b="1" dirty="0" smtClean="0">
                <a:latin typeface="Calibri" pitchFamily="34" charset="0"/>
                <a:ea typeface="SimSun" pitchFamily="2" charset="-122"/>
                <a:cs typeface="Calibri" pitchFamily="34" charset="0"/>
              </a:rPr>
              <a:t>or contaminated food </a:t>
            </a:r>
            <a:r>
              <a:rPr lang="en-US" sz="2000" b="1" dirty="0">
                <a:latin typeface="Calibri" pitchFamily="34" charset="0"/>
                <a:ea typeface="SimSun" pitchFamily="2" charset="-122"/>
                <a:cs typeface="Calibri" pitchFamily="34" charset="0"/>
              </a:rPr>
              <a:t>and drugs.</a:t>
            </a:r>
          </a:p>
          <a:p>
            <a:r>
              <a:rPr lang="en-US" sz="2400" b="1" dirty="0">
                <a:latin typeface="Calibri" pitchFamily="34" charset="0"/>
                <a:ea typeface="SimSun" pitchFamily="2" charset="-122"/>
                <a:cs typeface="Calibri" pitchFamily="34" charset="0"/>
              </a:rPr>
              <a:t> </a:t>
            </a:r>
            <a:r>
              <a:rPr lang="en-US" sz="2400" b="1" dirty="0" smtClean="0">
                <a:latin typeface="Calibri" pitchFamily="34" charset="0"/>
                <a:ea typeface="SimSun" pitchFamily="2" charset="-122"/>
                <a:cs typeface="Calibri" pitchFamily="34" charset="0"/>
              </a:rPr>
              <a:t> </a:t>
            </a:r>
            <a:r>
              <a:rPr lang="en-US" sz="2400" b="1" dirty="0">
                <a:latin typeface="Calibri" pitchFamily="34" charset="0"/>
                <a:ea typeface="SimSun" pitchFamily="2" charset="-122"/>
                <a:cs typeface="Calibri" pitchFamily="34" charset="0"/>
              </a:rPr>
              <a:t>4. Work Place </a:t>
            </a:r>
            <a:r>
              <a:rPr lang="en-US" sz="2400" b="1" dirty="0" smtClean="0">
                <a:latin typeface="Calibri" pitchFamily="34" charset="0"/>
                <a:ea typeface="SimSun" pitchFamily="2" charset="-122"/>
                <a:cs typeface="Calibri" pitchFamily="34" charset="0"/>
              </a:rPr>
              <a:t>Reforms</a:t>
            </a:r>
          </a:p>
          <a:p>
            <a:r>
              <a:rPr lang="en-US" sz="2000" b="1" dirty="0" smtClean="0">
                <a:latin typeface="Calibri" pitchFamily="34" charset="0"/>
                <a:ea typeface="SimSun" pitchFamily="2" charset="-122"/>
                <a:cs typeface="Calibri" pitchFamily="34" charset="0"/>
              </a:rPr>
              <a:t>         a</a:t>
            </a:r>
            <a:r>
              <a:rPr lang="en-US" sz="2000" b="1" dirty="0">
                <a:latin typeface="Calibri" pitchFamily="34" charset="0"/>
                <a:ea typeface="SimSun" pitchFamily="2" charset="-122"/>
                <a:cs typeface="Calibri" pitchFamily="34" charset="0"/>
              </a:rPr>
              <a:t>. health and safety codes</a:t>
            </a:r>
          </a:p>
          <a:p>
            <a:r>
              <a:rPr lang="en-US" sz="2000" b="1" dirty="0">
                <a:latin typeface="Calibri" pitchFamily="34" charset="0"/>
                <a:ea typeface="SimSun" pitchFamily="2" charset="-122"/>
                <a:cs typeface="Calibri" pitchFamily="34" charset="0"/>
              </a:rPr>
              <a:t>         </a:t>
            </a:r>
            <a:r>
              <a:rPr lang="en-US" sz="2000" b="1" dirty="0" smtClean="0">
                <a:latin typeface="Calibri" pitchFamily="34" charset="0"/>
                <a:ea typeface="SimSun" pitchFamily="2" charset="-122"/>
                <a:cs typeface="Calibri" pitchFamily="34" charset="0"/>
              </a:rPr>
              <a:t>b</a:t>
            </a:r>
            <a:r>
              <a:rPr lang="en-US" sz="2000" b="1" dirty="0">
                <a:latin typeface="Calibri" pitchFamily="34" charset="0"/>
                <a:ea typeface="SimSun" pitchFamily="2" charset="-122"/>
                <a:cs typeface="Calibri" pitchFamily="34" charset="0"/>
              </a:rPr>
              <a:t>. No </a:t>
            </a:r>
            <a:r>
              <a:rPr lang="en-US" sz="2000" b="1" dirty="0" smtClean="0">
                <a:latin typeface="Calibri" pitchFamily="34" charset="0"/>
                <a:ea typeface="SimSun" pitchFamily="2" charset="-122"/>
                <a:cs typeface="Calibri" pitchFamily="34" charset="0"/>
              </a:rPr>
              <a:t>federal child </a:t>
            </a:r>
            <a:r>
              <a:rPr lang="en-US" sz="2000" b="1" dirty="0">
                <a:latin typeface="Calibri" pitchFamily="34" charset="0"/>
                <a:ea typeface="SimSun" pitchFamily="2" charset="-122"/>
                <a:cs typeface="Calibri" pitchFamily="34" charset="0"/>
              </a:rPr>
              <a:t>labor laws</a:t>
            </a:r>
          </a:p>
          <a:p>
            <a:r>
              <a:rPr lang="en-US" sz="2000" b="1" dirty="0">
                <a:latin typeface="Calibri" pitchFamily="34" charset="0"/>
                <a:ea typeface="SimSun" pitchFamily="2" charset="-122"/>
                <a:cs typeface="Calibri" pitchFamily="34" charset="0"/>
              </a:rPr>
              <a:t>              </a:t>
            </a:r>
            <a:r>
              <a:rPr lang="en-US" sz="2000" b="1" dirty="0" smtClean="0">
                <a:latin typeface="Calibri" pitchFamily="34" charset="0"/>
                <a:ea typeface="SimSun" pitchFamily="2" charset="-122"/>
                <a:cs typeface="Calibri" pitchFamily="34" charset="0"/>
              </a:rPr>
              <a:t>i</a:t>
            </a:r>
            <a:r>
              <a:rPr lang="en-US" sz="2000" b="1" dirty="0">
                <a:latin typeface="Calibri" pitchFamily="34" charset="0"/>
                <a:ea typeface="SimSun" pitchFamily="2" charset="-122"/>
                <a:cs typeface="Calibri" pitchFamily="34" charset="0"/>
              </a:rPr>
              <a:t>. </a:t>
            </a:r>
            <a:r>
              <a:rPr lang="en-US" sz="2000" b="1" dirty="0" smtClean="0">
                <a:latin typeface="Calibri" pitchFamily="34" charset="0"/>
                <a:ea typeface="SimSun" pitchFamily="2" charset="-122"/>
                <a:cs typeface="Calibri" pitchFamily="34" charset="0"/>
              </a:rPr>
              <a:t>none until Fair </a:t>
            </a:r>
            <a:r>
              <a:rPr lang="en-US" sz="2000" b="1" dirty="0">
                <a:latin typeface="Calibri" pitchFamily="34" charset="0"/>
                <a:ea typeface="SimSun" pitchFamily="2" charset="-122"/>
                <a:cs typeface="Calibri" pitchFamily="34" charset="0"/>
              </a:rPr>
              <a:t>Labor Standards Act (1938) </a:t>
            </a:r>
          </a:p>
        </p:txBody>
      </p:sp>
      <p:sp>
        <p:nvSpPr>
          <p:cNvPr id="5" name="TextBox 4"/>
          <p:cNvSpPr txBox="1"/>
          <p:nvPr/>
        </p:nvSpPr>
        <p:spPr>
          <a:xfrm>
            <a:off x="4648200" y="5638800"/>
            <a:ext cx="2590800" cy="646331"/>
          </a:xfrm>
          <a:prstGeom prst="rect">
            <a:avLst/>
          </a:prstGeom>
          <a:noFill/>
        </p:spPr>
        <p:txBody>
          <a:bodyPr wrap="square" rtlCol="0">
            <a:spAutoFit/>
          </a:bodyPr>
          <a:lstStyle/>
          <a:p>
            <a:r>
              <a:rPr lang="en-US" b="1" dirty="0" smtClean="0">
                <a:latin typeface="Calibri" pitchFamily="34" charset="0"/>
                <a:cs typeface="Calibri" pitchFamily="34" charset="0"/>
              </a:rPr>
              <a:t>Pres. Franklin Roosevelt signs law into effect</a:t>
            </a:r>
            <a:endParaRPr lang="en-US" b="1" dirty="0">
              <a:latin typeface="Calibri" pitchFamily="34" charset="0"/>
              <a:cs typeface="Calibri" pitchFamily="34" charset="0"/>
            </a:endParaRPr>
          </a:p>
        </p:txBody>
      </p:sp>
      <p:pic>
        <p:nvPicPr>
          <p:cNvPr id="19458" name="Picture 2" descr="http://www.dabrockett.com/Smiths10.jpg"/>
          <p:cNvPicPr>
            <a:picLocks noChangeAspect="1" noChangeArrowheads="1"/>
          </p:cNvPicPr>
          <p:nvPr/>
        </p:nvPicPr>
        <p:blipFill>
          <a:blip r:embed="rId3" cstate="print"/>
          <a:srcRect/>
          <a:stretch>
            <a:fillRect/>
          </a:stretch>
        </p:blipFill>
        <p:spPr bwMode="auto">
          <a:xfrm>
            <a:off x="6705600" y="762000"/>
            <a:ext cx="1971675" cy="2095389"/>
          </a:xfrm>
          <a:prstGeom prst="rect">
            <a:avLst/>
          </a:prstGeom>
          <a:noFill/>
        </p:spPr>
      </p:pic>
      <p:pic>
        <p:nvPicPr>
          <p:cNvPr id="19460" name="Picture 4" descr="http://www.nps.gov/history/museum/exhibits/Maggie_Walker/exb/Life%20At%20Home/D%20Daily%20Life/lgImages/MAWA3696_3700_3695_medBottles.jpg"/>
          <p:cNvPicPr>
            <a:picLocks noChangeAspect="1" noChangeArrowheads="1"/>
          </p:cNvPicPr>
          <p:nvPr/>
        </p:nvPicPr>
        <p:blipFill>
          <a:blip r:embed="rId4" cstate="print"/>
          <a:srcRect/>
          <a:stretch>
            <a:fillRect/>
          </a:stretch>
        </p:blipFill>
        <p:spPr bwMode="auto">
          <a:xfrm>
            <a:off x="5181600" y="3048000"/>
            <a:ext cx="2971800" cy="2503606"/>
          </a:xfrm>
          <a:prstGeom prst="rect">
            <a:avLst/>
          </a:prstGeom>
          <a:noFill/>
        </p:spPr>
      </p:pic>
    </p:spTree>
    <p:extLst>
      <p:ext uri="{BB962C8B-B14F-4D97-AF65-F5344CB8AC3E}">
        <p14:creationId xmlns:p14="http://schemas.microsoft.com/office/powerpoint/2010/main" val="355324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fade">
                                      <p:cBhvr>
                                        <p:cTn id="18" dur="2000"/>
                                        <p:tgtEl>
                                          <p:spTgt spid="1945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fade">
                                      <p:cBhvr>
                                        <p:cTn id="22" dur="2000"/>
                                        <p:tgtEl>
                                          <p:spTgt spid="194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0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0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2000"/>
                                        <p:tgtEl>
                                          <p:spTgt spid="4">
                                            <p:txEl>
                                              <p:pRg st="6" end="6"/>
                                            </p:txEl>
                                          </p:spTgt>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0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descr="http://www.history.com/images/media/slideshow/teddy-roosevelt/theodore-roosevelt-yosemite.jpg"/>
          <p:cNvPicPr>
            <a:picLocks noChangeAspect="1" noChangeArrowheads="1"/>
          </p:cNvPicPr>
          <p:nvPr/>
        </p:nvPicPr>
        <p:blipFill>
          <a:blip r:embed="rId2" cstate="print"/>
          <a:srcRect/>
          <a:stretch>
            <a:fillRect/>
          </a:stretch>
        </p:blipFill>
        <p:spPr bwMode="auto">
          <a:xfrm>
            <a:off x="0" y="0"/>
            <a:ext cx="10744200" cy="6858000"/>
          </a:xfrm>
          <a:prstGeom prst="rect">
            <a:avLst/>
          </a:prstGeom>
          <a:noFill/>
        </p:spPr>
      </p:pic>
      <p:sp>
        <p:nvSpPr>
          <p:cNvPr id="3" name="Slide Number Placeholder 2"/>
          <p:cNvSpPr>
            <a:spLocks noGrp="1"/>
          </p:cNvSpPr>
          <p:nvPr>
            <p:ph type="sldNum" sz="quarter" idx="12"/>
          </p:nvPr>
        </p:nvSpPr>
        <p:spPr/>
        <p:txBody>
          <a:bodyPr/>
          <a:lstStyle/>
          <a:p>
            <a:pPr>
              <a:defRPr/>
            </a:pPr>
            <a:fld id="{8FEC7002-9E23-41EE-BB65-9FDE9687FB84}" type="slidenum">
              <a:rPr lang="en-US" smtClean="0"/>
              <a:pPr>
                <a:defRPr/>
              </a:pPr>
              <a:t>72</a:t>
            </a:fld>
            <a:endParaRPr lang="en-US"/>
          </a:p>
        </p:txBody>
      </p:sp>
      <p:sp>
        <p:nvSpPr>
          <p:cNvPr id="5" name="TextBox 4"/>
          <p:cNvSpPr txBox="1"/>
          <p:nvPr/>
        </p:nvSpPr>
        <p:spPr>
          <a:xfrm>
            <a:off x="457200" y="5295899"/>
            <a:ext cx="3581400" cy="646331"/>
          </a:xfrm>
          <a:prstGeom prst="rect">
            <a:avLst/>
          </a:prstGeom>
          <a:solidFill>
            <a:srgbClr val="000000"/>
          </a:solidFill>
        </p:spPr>
        <p:txBody>
          <a:bodyPr wrap="square" rtlCol="0">
            <a:spAutoFit/>
          </a:bodyPr>
          <a:lstStyle/>
          <a:p>
            <a:r>
              <a:rPr lang="en-US" b="1" dirty="0" smtClean="0">
                <a:latin typeface="Calibri" pitchFamily="34" charset="0"/>
              </a:rPr>
              <a:t>President Roosevelt with John Muir at Yosemite National Park</a:t>
            </a:r>
            <a:endParaRPr lang="en-US" b="1" dirty="0">
              <a:latin typeface="Calibri" pitchFamily="34" charset="0"/>
            </a:endParaRPr>
          </a:p>
        </p:txBody>
      </p:sp>
      <p:sp>
        <p:nvSpPr>
          <p:cNvPr id="6" name="Rounded Rectangle 5"/>
          <p:cNvSpPr/>
          <p:nvPr/>
        </p:nvSpPr>
        <p:spPr bwMode="auto">
          <a:xfrm>
            <a:off x="0" y="533400"/>
            <a:ext cx="5105400" cy="1219200"/>
          </a:xfrm>
          <a:prstGeom prst="roundRect">
            <a:avLst/>
          </a:prstGeom>
          <a:solidFill>
            <a:srgbClr val="00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457200" indent="-457200"/>
            <a:r>
              <a:rPr lang="en-US" sz="2400" b="1" dirty="0" smtClean="0">
                <a:latin typeface="Calibri" pitchFamily="34" charset="0"/>
                <a:cs typeface="Calibri" pitchFamily="34" charset="0"/>
              </a:rPr>
              <a:t>5. Environment Protection</a:t>
            </a:r>
          </a:p>
          <a:p>
            <a:pPr marL="457200" indent="-457200"/>
            <a:r>
              <a:rPr kumimoji="0" lang="en-US" sz="2400" b="1" i="0" u="none" strike="noStrike" cap="none" normalizeH="0" baseline="0" dirty="0" smtClean="0">
                <a:ln>
                  <a:noFill/>
                </a:ln>
                <a:solidFill>
                  <a:schemeClr val="tx1"/>
                </a:solidFill>
                <a:effectLst/>
                <a:latin typeface="Calibri" pitchFamily="34" charset="0"/>
              </a:rPr>
              <a:t>      a. </a:t>
            </a:r>
            <a:r>
              <a:rPr lang="en-US" sz="2400" b="1" dirty="0" smtClean="0">
                <a:latin typeface="Calibri" pitchFamily="34" charset="0"/>
              </a:rPr>
              <a:t>U.S. Forest Service created</a:t>
            </a:r>
          </a:p>
          <a:p>
            <a:pPr marL="457200" indent="-457200"/>
            <a:r>
              <a:rPr kumimoji="0" lang="en-US" sz="2400" b="1" i="0" u="none" strike="noStrike" cap="none" normalizeH="0" baseline="0" dirty="0" smtClean="0">
                <a:ln>
                  <a:noFill/>
                </a:ln>
                <a:solidFill>
                  <a:schemeClr val="tx1"/>
                </a:solidFill>
                <a:effectLst/>
                <a:latin typeface="Calibri" pitchFamily="34" charset="0"/>
              </a:rPr>
              <a:t>           </a:t>
            </a:r>
            <a:r>
              <a:rPr kumimoji="0" lang="en-US" sz="2400" b="1" i="0" u="none" strike="noStrike" cap="none" normalizeH="0" baseline="0" dirty="0" err="1" smtClean="0">
                <a:ln>
                  <a:noFill/>
                </a:ln>
                <a:solidFill>
                  <a:schemeClr val="tx1"/>
                </a:solidFill>
                <a:effectLst/>
                <a:latin typeface="Calibri" pitchFamily="34" charset="0"/>
              </a:rPr>
              <a:t>i</a:t>
            </a:r>
            <a:r>
              <a:rPr lang="en-US" sz="2400" b="1" dirty="0" smtClean="0">
                <a:latin typeface="Calibri" pitchFamily="34" charset="0"/>
              </a:rPr>
              <a:t>. preserves natural resources</a:t>
            </a:r>
            <a:endParaRPr kumimoji="0" lang="en-US" sz="2400" b="0" i="0" u="none" strike="noStrike" cap="none" normalizeH="0" baseline="0" dirty="0" smtClean="0">
              <a:ln>
                <a:noFill/>
              </a:ln>
              <a:solidFill>
                <a:schemeClr val="tx1"/>
              </a:solidFill>
              <a:effectLst/>
              <a:latin typeface="Tahoma" charset="0"/>
            </a:endParaRPr>
          </a:p>
        </p:txBody>
      </p:sp>
    </p:spTree>
    <p:extLst>
      <p:ext uri="{BB962C8B-B14F-4D97-AF65-F5344CB8AC3E}">
        <p14:creationId xmlns:p14="http://schemas.microsoft.com/office/powerpoint/2010/main" val="3169142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fade">
                                      <p:cBhvr>
                                        <p:cTn id="11" dur="2000"/>
                                        <p:tgtEl>
                                          <p:spTgt spid="6">
                                            <p:bg/>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20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caitlinlawson.files.wordpress.com/2010/03/coal-mine-workers3.jpg"/>
          <p:cNvPicPr>
            <a:picLocks noChangeAspect="1" noChangeArrowheads="1"/>
          </p:cNvPicPr>
          <p:nvPr/>
        </p:nvPicPr>
        <p:blipFill>
          <a:blip r:embed="rId2" cstate="print"/>
          <a:srcRect/>
          <a:stretch>
            <a:fillRect/>
          </a:stretch>
        </p:blipFill>
        <p:spPr bwMode="auto">
          <a:xfrm>
            <a:off x="0" y="898070"/>
            <a:ext cx="8962063" cy="5785779"/>
          </a:xfrm>
          <a:prstGeom prst="rect">
            <a:avLst/>
          </a:prstGeom>
          <a:noFill/>
        </p:spPr>
      </p:pic>
      <p:sp>
        <p:nvSpPr>
          <p:cNvPr id="3" name="Slide Number Placeholder 2"/>
          <p:cNvSpPr>
            <a:spLocks noGrp="1"/>
          </p:cNvSpPr>
          <p:nvPr>
            <p:ph type="sldNum" sz="quarter" idx="12"/>
          </p:nvPr>
        </p:nvSpPr>
        <p:spPr/>
        <p:txBody>
          <a:bodyPr/>
          <a:lstStyle/>
          <a:p>
            <a:pPr>
              <a:defRPr/>
            </a:pPr>
            <a:fld id="{8FEC7002-9E23-41EE-BB65-9FDE9687FB84}" type="slidenum">
              <a:rPr lang="en-US" smtClean="0"/>
              <a:pPr>
                <a:defRPr/>
              </a:pPr>
              <a:t>73</a:t>
            </a:fld>
            <a:endParaRPr lang="en-US"/>
          </a:p>
        </p:txBody>
      </p:sp>
      <p:sp>
        <p:nvSpPr>
          <p:cNvPr id="7" name="Rectangle 3"/>
          <p:cNvSpPr txBox="1">
            <a:spLocks noChangeArrowheads="1"/>
          </p:cNvSpPr>
          <p:nvPr/>
        </p:nvSpPr>
        <p:spPr bwMode="auto">
          <a:xfrm>
            <a:off x="0" y="43542"/>
            <a:ext cx="8986423" cy="1709058"/>
          </a:xfrm>
          <a:prstGeom prst="rect">
            <a:avLst/>
          </a:prstGeom>
          <a:solidFill>
            <a:srgbClr val="000000"/>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indent="0">
              <a:buFontTx/>
              <a:buNone/>
            </a:pPr>
            <a:r>
              <a:rPr lang="en-US" sz="2400" b="1" dirty="0" smtClean="0">
                <a:effectLst/>
                <a:latin typeface="Calibri" pitchFamily="34" charset="0"/>
                <a:cs typeface="Calibri" pitchFamily="34" charset="0"/>
              </a:rPr>
              <a:t>B. State &amp; City Reform Attempts </a:t>
            </a:r>
          </a:p>
          <a:p>
            <a:pPr marL="0" indent="0">
              <a:buFontTx/>
              <a:buNone/>
            </a:pPr>
            <a:r>
              <a:rPr lang="en-US" sz="2400" b="1" dirty="0" smtClean="0">
                <a:effectLst/>
                <a:latin typeface="Calibri" pitchFamily="34" charset="0"/>
                <a:cs typeface="Calibri" pitchFamily="34" charset="0"/>
              </a:rPr>
              <a:t>     1. passed some child labor laws</a:t>
            </a:r>
          </a:p>
          <a:p>
            <a:pPr marL="0" indent="0" eaLnBrk="1" hangingPunct="1">
              <a:spcBef>
                <a:spcPts val="0"/>
              </a:spcBef>
              <a:buNone/>
              <a:defRPr/>
            </a:pPr>
            <a:r>
              <a:rPr lang="en-US" sz="2400" b="1" dirty="0" smtClean="0">
                <a:latin typeface="Calibri" pitchFamily="34" charset="0"/>
              </a:rPr>
              <a:t>          a</a:t>
            </a:r>
            <a:r>
              <a:rPr lang="en-US" sz="2400" b="1" dirty="0">
                <a:latin typeface="Calibri" pitchFamily="34" charset="0"/>
              </a:rPr>
              <a:t>. In 1900 more than 1.75 million children worked in factories, </a:t>
            </a:r>
          </a:p>
          <a:p>
            <a:pPr marL="0" indent="0" eaLnBrk="1" hangingPunct="1">
              <a:spcBef>
                <a:spcPts val="0"/>
              </a:spcBef>
              <a:buNone/>
              <a:defRPr/>
            </a:pPr>
            <a:r>
              <a:rPr lang="en-US" sz="2400" b="1" dirty="0">
                <a:latin typeface="Calibri" pitchFamily="34" charset="0"/>
              </a:rPr>
              <a:t>              mines &amp; mills</a:t>
            </a:r>
            <a:endParaRPr lang="en-US" sz="2400" dirty="0"/>
          </a:p>
          <a:p>
            <a:pPr marL="0" indent="0">
              <a:buFontTx/>
              <a:buNone/>
            </a:pPr>
            <a:endParaRPr lang="en-US" sz="2400" b="1" dirty="0" smtClean="0">
              <a:effectLst/>
              <a:latin typeface="Calibri" pitchFamily="34" charset="0"/>
              <a:cs typeface="Calibri" pitchFamily="34" charset="0"/>
            </a:endParaRPr>
          </a:p>
          <a:p>
            <a:pPr marL="0" indent="0" eaLnBrk="1" hangingPunct="1">
              <a:spcBef>
                <a:spcPts val="0"/>
              </a:spcBef>
              <a:buFontTx/>
              <a:buNone/>
              <a:defRPr/>
            </a:pPr>
            <a:r>
              <a:rPr lang="en-US" sz="2400" b="1" dirty="0" smtClean="0">
                <a:effectLst/>
                <a:latin typeface="Calibri" pitchFamily="34" charset="0"/>
                <a:cs typeface="Calibri" pitchFamily="34" charset="0"/>
              </a:rPr>
              <a:t>          </a:t>
            </a:r>
            <a:endParaRPr lang="en-US" sz="2400" b="1" dirty="0">
              <a:effectLst/>
              <a:latin typeface="Calibri" pitchFamily="34" charset="0"/>
              <a:cs typeface="Calibri" pitchFamily="34" charset="0"/>
            </a:endParaRPr>
          </a:p>
        </p:txBody>
      </p:sp>
      <p:sp>
        <p:nvSpPr>
          <p:cNvPr id="4" name="Rectangle 3"/>
          <p:cNvSpPr/>
          <p:nvPr/>
        </p:nvSpPr>
        <p:spPr bwMode="auto">
          <a:xfrm>
            <a:off x="-29537" y="4800600"/>
            <a:ext cx="8991600" cy="20574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indent="0" eaLnBrk="1" hangingPunct="1">
              <a:spcBef>
                <a:spcPts val="0"/>
              </a:spcBef>
              <a:buNone/>
              <a:defRPr/>
            </a:pPr>
            <a:r>
              <a:rPr lang="en-US" sz="2400" b="1" dirty="0" smtClean="0">
                <a:latin typeface="Calibri" pitchFamily="34" charset="0"/>
                <a:cs typeface="Calibri" pitchFamily="34" charset="0"/>
              </a:rPr>
              <a:t>         b</a:t>
            </a:r>
            <a:r>
              <a:rPr lang="en-US" sz="2400" b="1" dirty="0">
                <a:latin typeface="Calibri" pitchFamily="34" charset="0"/>
                <a:cs typeface="Calibri" pitchFamily="34" charset="0"/>
              </a:rPr>
              <a:t>. </a:t>
            </a:r>
            <a:r>
              <a:rPr lang="en-US" sz="2400" b="1" dirty="0" smtClean="0">
                <a:latin typeface="Calibri" pitchFamily="34" charset="0"/>
                <a:cs typeface="Calibri" pitchFamily="34" charset="0"/>
              </a:rPr>
              <a:t>laws were neither effective nor enforced</a:t>
            </a:r>
            <a:endParaRPr lang="en-US" sz="2400" b="1" dirty="0">
              <a:latin typeface="Calibri" pitchFamily="34" charset="0"/>
              <a:cs typeface="Calibri" pitchFamily="34" charset="0"/>
            </a:endParaRPr>
          </a:p>
          <a:p>
            <a:pPr marL="0" indent="0">
              <a:spcBef>
                <a:spcPts val="0"/>
              </a:spcBef>
              <a:buNone/>
            </a:pPr>
            <a:r>
              <a:rPr lang="en-US" sz="2400" b="1" dirty="0">
                <a:latin typeface="Calibri" pitchFamily="34" charset="0"/>
                <a:cs typeface="Calibri" pitchFamily="34" charset="0"/>
              </a:rPr>
              <a:t>              i.  economic stress kept children in the workplace</a:t>
            </a:r>
          </a:p>
          <a:p>
            <a:pPr marL="0" indent="0">
              <a:spcBef>
                <a:spcPts val="0"/>
              </a:spcBef>
              <a:buNone/>
            </a:pPr>
            <a:r>
              <a:rPr lang="en-US" sz="2400" b="1" dirty="0">
                <a:latin typeface="Calibri" pitchFamily="34" charset="0"/>
                <a:cs typeface="Calibri" pitchFamily="34" charset="0"/>
              </a:rPr>
              <a:t>             ii.  children lied about their age to support family income</a:t>
            </a:r>
          </a:p>
        </p:txBody>
      </p:sp>
    </p:spTree>
    <p:extLst>
      <p:ext uri="{BB962C8B-B14F-4D97-AF65-F5344CB8AC3E}">
        <p14:creationId xmlns:p14="http://schemas.microsoft.com/office/powerpoint/2010/main" val="3035156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2000"/>
                                        <p:tgtEl>
                                          <p:spTgt spid="7">
                                            <p:txEl>
                                              <p:pRg st="3" end="3"/>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20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7" name="Text Box 6"/>
          <p:cNvSpPr txBox="1">
            <a:spLocks noChangeArrowheads="1"/>
          </p:cNvSpPr>
          <p:nvPr/>
        </p:nvSpPr>
        <p:spPr bwMode="auto">
          <a:xfrm>
            <a:off x="533400" y="304800"/>
            <a:ext cx="8153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b="1" dirty="0" smtClean="0">
                <a:latin typeface="Calibri" pitchFamily="34" charset="0"/>
                <a:cs typeface="Calibri" pitchFamily="34" charset="0"/>
              </a:rPr>
              <a:t>2. safer building codes</a:t>
            </a:r>
            <a:endParaRPr lang="en-US" sz="2800" dirty="0" smtClean="0"/>
          </a:p>
          <a:p>
            <a:r>
              <a:rPr lang="en-US" sz="2800" b="1" dirty="0" smtClean="0">
                <a:latin typeface="Calibri" pitchFamily="34" charset="0"/>
              </a:rPr>
              <a:t>     a. The Triangle Shirtwaist Factory Fire (NYC 1911)</a:t>
            </a:r>
          </a:p>
          <a:p>
            <a:r>
              <a:rPr lang="en-US" sz="2400" b="1" dirty="0" smtClean="0">
                <a:latin typeface="Calibri" pitchFamily="34" charset="0"/>
              </a:rPr>
              <a:t>            </a:t>
            </a:r>
            <a:r>
              <a:rPr lang="en-US" sz="2400" b="1" dirty="0" err="1" smtClean="0">
                <a:latin typeface="Calibri" pitchFamily="34" charset="0"/>
              </a:rPr>
              <a:t>i</a:t>
            </a:r>
            <a:r>
              <a:rPr lang="en-US" sz="2400" b="1" dirty="0" smtClean="0">
                <a:latin typeface="Calibri" pitchFamily="34" charset="0"/>
              </a:rPr>
              <a:t>. 146 killed in sweatshop blaze</a:t>
            </a:r>
          </a:p>
          <a:p>
            <a:r>
              <a:rPr lang="en-US" sz="2400" b="1" dirty="0" smtClean="0">
                <a:latin typeface="Calibri" pitchFamily="34" charset="0"/>
              </a:rPr>
              <a:t>           ii. unsafe conditions</a:t>
            </a:r>
            <a:endParaRPr lang="en-US" sz="2800" b="1" dirty="0">
              <a:latin typeface="Calibri" pitchFamily="34" charset="0"/>
            </a:endParaRPr>
          </a:p>
        </p:txBody>
      </p:sp>
      <p:pic>
        <p:nvPicPr>
          <p:cNvPr id="26629" name="Picture 5" descr="http://ninapetronzio.com/blog/wp-content/uploads/2011/03/triangle-factory-fi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133600"/>
            <a:ext cx="3200400" cy="420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http://newdeal.feri.org/images/ac38.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905000"/>
            <a:ext cx="420076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C7611BB6-B368-40FD-91B2-FDD553581608}" type="slidenum">
              <a:rPr lang="en-US" smtClean="0"/>
              <a:pPr>
                <a:defRPr/>
              </a:pPr>
              <a:t>74</a:t>
            </a:fld>
            <a:endParaRPr lang="en-US"/>
          </a:p>
        </p:txBody>
      </p:sp>
    </p:spTree>
    <p:extLst>
      <p:ext uri="{BB962C8B-B14F-4D97-AF65-F5344CB8AC3E}">
        <p14:creationId xmlns:p14="http://schemas.microsoft.com/office/powerpoint/2010/main" val="263092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20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20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20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2000"/>
                                        <p:tgtEl>
                                          <p:spTgt spid="26627">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6629"/>
                                        </p:tgtEl>
                                        <p:attrNameLst>
                                          <p:attrName>style.visibility</p:attrName>
                                        </p:attrNameLst>
                                      </p:cBhvr>
                                      <p:to>
                                        <p:strVal val="visible"/>
                                      </p:to>
                                    </p:set>
                                    <p:animEffect transition="in" filter="fade">
                                      <p:cBhvr>
                                        <p:cTn id="26" dur="2000"/>
                                        <p:tgtEl>
                                          <p:spTgt spid="26629"/>
                                        </p:tgtEl>
                                      </p:cBhvr>
                                    </p:animEffect>
                                  </p:childTnLst>
                                </p:cTn>
                              </p:par>
                            </p:childTnLst>
                          </p:cTn>
                        </p:par>
                        <p:par>
                          <p:cTn id="27" fill="hold" nodeType="withGroup">
                            <p:stCondLst>
                              <p:cond delay="4000"/>
                            </p:stCondLst>
                            <p:childTnLst>
                              <p:par>
                                <p:cTn id="28" presetID="10" presetClass="entr" presetSubtype="0" fill="hold" nodeType="afterEffect">
                                  <p:stCondLst>
                                    <p:cond delay="0"/>
                                  </p:stCondLst>
                                  <p:childTnLst>
                                    <p:set>
                                      <p:cBhvr>
                                        <p:cTn id="29" dur="1" fill="hold">
                                          <p:stCondLst>
                                            <p:cond delay="0"/>
                                          </p:stCondLst>
                                        </p:cTn>
                                        <p:tgtEl>
                                          <p:spTgt spid="26633"/>
                                        </p:tgtEl>
                                        <p:attrNameLst>
                                          <p:attrName>style.visibility</p:attrName>
                                        </p:attrNameLst>
                                      </p:cBhvr>
                                      <p:to>
                                        <p:strVal val="visible"/>
                                      </p:to>
                                    </p:set>
                                    <p:animEffect transition="in" filter="fade">
                                      <p:cBhvr>
                                        <p:cTn id="30" dur="2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Triangle Fire"/>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04799" y="304800"/>
            <a:ext cx="4444647" cy="5257800"/>
          </a:xfr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2E1E7E90-1703-40F3-ACD3-789A79FD6BE5}" type="slidenum">
              <a:rPr lang="en-US" smtClean="0">
                <a:solidFill>
                  <a:srgbClr val="FFFFFF"/>
                </a:solidFill>
              </a:rPr>
              <a:pPr>
                <a:defRPr/>
              </a:pPr>
              <a:t>75</a:t>
            </a:fld>
            <a:endParaRPr lang="en-US">
              <a:solidFill>
                <a:srgbClr val="FFFFFF"/>
              </a:solidFill>
            </a:endParaRPr>
          </a:p>
        </p:txBody>
      </p:sp>
      <p:pic>
        <p:nvPicPr>
          <p:cNvPr id="4" name="Picture 11" descr="http://www.britannica.com/blogs/wp-content/uploads/2011/03/0000019681-tmlwom126-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685800"/>
            <a:ext cx="3611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165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descr="http://ninapetronzio.com/blog/wp-content/uploads/2011/03/triangle_fir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838200"/>
            <a:ext cx="3429000" cy="22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pPr>
              <a:defRPr/>
            </a:pPr>
            <a:fld id="{C7611BB6-B368-40FD-91B2-FDD553581608}" type="slidenum">
              <a:rPr lang="en-US" smtClean="0">
                <a:solidFill>
                  <a:srgbClr val="FFFFFF"/>
                </a:solidFill>
              </a:rPr>
              <a:pPr>
                <a:defRPr/>
              </a:pPr>
              <a:t>76</a:t>
            </a:fld>
            <a:endParaRPr lang="en-US">
              <a:solidFill>
                <a:srgbClr val="FFFFFF"/>
              </a:solidFill>
            </a:endParaRPr>
          </a:p>
        </p:txBody>
      </p:sp>
      <p:sp>
        <p:nvSpPr>
          <p:cNvPr id="8" name="Rectangle 7"/>
          <p:cNvSpPr/>
          <p:nvPr/>
        </p:nvSpPr>
        <p:spPr>
          <a:xfrm>
            <a:off x="609600" y="304800"/>
            <a:ext cx="7351526" cy="461665"/>
          </a:xfrm>
          <a:prstGeom prst="rect">
            <a:avLst/>
          </a:prstGeom>
        </p:spPr>
        <p:txBody>
          <a:bodyPr wrap="square">
            <a:spAutoFit/>
          </a:bodyPr>
          <a:lstStyle/>
          <a:p>
            <a:r>
              <a:rPr lang="en-US" b="1" dirty="0" smtClean="0">
                <a:solidFill>
                  <a:srgbClr val="FFFFFF"/>
                </a:solidFill>
                <a:latin typeface="Calibri" pitchFamily="34" charset="0"/>
              </a:rPr>
              <a:t> </a:t>
            </a:r>
            <a:r>
              <a:rPr lang="en-US" sz="2400" b="1" dirty="0" smtClean="0">
                <a:solidFill>
                  <a:srgbClr val="FFFFFF"/>
                </a:solidFill>
                <a:latin typeface="Calibri" pitchFamily="34" charset="0"/>
              </a:rPr>
              <a:t>iii. public demands new workplace &amp; safety standards</a:t>
            </a:r>
            <a:endParaRPr lang="en-US" sz="2400" dirty="0">
              <a:solidFill>
                <a:srgbClr val="FFFFFF"/>
              </a:solidFill>
            </a:endParaRPr>
          </a:p>
        </p:txBody>
      </p:sp>
      <p:pic>
        <p:nvPicPr>
          <p:cNvPr id="9" name="Picture 4" descr="Funeral Parade 1911 for Triangel Fire"/>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304800" y="762000"/>
            <a:ext cx="4320833" cy="4127500"/>
          </a:xfrm>
          <a:noFill/>
          <a:extLst>
            <a:ext uri="{909E8E84-426E-40DD-AFC4-6F175D3DCCD1}">
              <a14:hiddenFill xmlns:a14="http://schemas.microsoft.com/office/drawing/2010/main">
                <a:solidFill>
                  <a:srgbClr val="FFFFFF"/>
                </a:solidFill>
              </a14:hiddenFill>
            </a:ext>
          </a:extLst>
        </p:spPr>
      </p:pic>
      <p:pic>
        <p:nvPicPr>
          <p:cNvPr id="10" name="Picture 4" descr="Clothing t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276600"/>
            <a:ext cx="2398526" cy="297180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1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6631"/>
                                        </p:tgtEl>
                                        <p:attrNameLst>
                                          <p:attrName>style.visibility</p:attrName>
                                        </p:attrNameLst>
                                      </p:cBhvr>
                                      <p:to>
                                        <p:strVal val="visible"/>
                                      </p:to>
                                    </p:set>
                                    <p:animEffect transition="in" filter="fade">
                                      <p:cBhvr>
                                        <p:cTn id="11" dur="2000"/>
                                        <p:tgtEl>
                                          <p:spTgt spid="2663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6"/>
          <p:cNvSpPr txBox="1">
            <a:spLocks noChangeArrowheads="1"/>
          </p:cNvSpPr>
          <p:nvPr/>
        </p:nvSpPr>
        <p:spPr bwMode="auto">
          <a:xfrm>
            <a:off x="1917726" y="1066799"/>
            <a:ext cx="10795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3200" dirty="0" smtClean="0">
                <a:solidFill>
                  <a:srgbClr val="FFFFFF"/>
                </a:solidFill>
              </a:rPr>
              <a:t>Film:</a:t>
            </a:r>
            <a:endParaRPr lang="en-US" sz="3200" dirty="0">
              <a:solidFill>
                <a:srgbClr val="FFFFFF"/>
              </a:solidFill>
            </a:endParaRPr>
          </a:p>
        </p:txBody>
      </p:sp>
      <p:sp>
        <p:nvSpPr>
          <p:cNvPr id="7" name="Slide Number Placeholder 6"/>
          <p:cNvSpPr>
            <a:spLocks noGrp="1"/>
          </p:cNvSpPr>
          <p:nvPr>
            <p:ph type="sldNum" sz="quarter" idx="12"/>
          </p:nvPr>
        </p:nvSpPr>
        <p:spPr/>
        <p:txBody>
          <a:bodyPr/>
          <a:lstStyle/>
          <a:p>
            <a:pPr>
              <a:defRPr/>
            </a:pPr>
            <a:fld id="{C7611BB6-B368-40FD-91B2-FDD553581608}" type="slidenum">
              <a:rPr lang="en-US" smtClean="0">
                <a:solidFill>
                  <a:srgbClr val="FFFFFF"/>
                </a:solidFill>
              </a:rPr>
              <a:pPr>
                <a:defRPr/>
              </a:pPr>
              <a:t>77</a:t>
            </a:fld>
            <a:endParaRPr lang="en-US">
              <a:solidFill>
                <a:srgbClr val="FFFFFF"/>
              </a:solidFill>
            </a:endParaRPr>
          </a:p>
        </p:txBody>
      </p:sp>
      <p:pic>
        <p:nvPicPr>
          <p:cNvPr id="1026" name="Picture 2" descr="http://ecx.images-amazon.com/images/I/71vjkStEsJL._AA1500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333" t="7912" r="19393" b="6726"/>
          <a:stretch/>
        </p:blipFill>
        <p:spPr bwMode="auto">
          <a:xfrm>
            <a:off x="3810000" y="685800"/>
            <a:ext cx="3581399" cy="51576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57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80581" y="228600"/>
            <a:ext cx="8834023" cy="6019800"/>
          </a:xfrm>
        </p:spPr>
        <p:txBody>
          <a:bodyPr/>
          <a:lstStyle/>
          <a:p>
            <a:pPr marL="0" indent="0">
              <a:buNone/>
            </a:pPr>
            <a:r>
              <a:rPr lang="en-US" sz="2400" b="1" dirty="0" smtClean="0">
                <a:effectLst/>
                <a:latin typeface="Calibri" pitchFamily="34" charset="0"/>
                <a:cs typeface="Calibri" pitchFamily="34" charset="0"/>
              </a:rPr>
              <a:t>     3</a:t>
            </a:r>
            <a:r>
              <a:rPr lang="en-US" sz="2400" b="1" dirty="0">
                <a:effectLst/>
                <a:latin typeface="Calibri" pitchFamily="34" charset="0"/>
                <a:cs typeface="Calibri" pitchFamily="34" charset="0"/>
              </a:rPr>
              <a:t>. improve housing &amp; education</a:t>
            </a:r>
          </a:p>
          <a:p>
            <a:pPr marL="0" indent="0">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4</a:t>
            </a:r>
            <a:r>
              <a:rPr lang="en-US" sz="2400" b="1" dirty="0">
                <a:effectLst/>
                <a:latin typeface="Calibri" pitchFamily="34" charset="0"/>
                <a:cs typeface="Calibri" pitchFamily="34" charset="0"/>
              </a:rPr>
              <a:t>. create public parks</a:t>
            </a:r>
          </a:p>
          <a:p>
            <a:pPr marL="0" indent="0">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5. </a:t>
            </a:r>
            <a:r>
              <a:rPr lang="en-US" sz="2400" b="1" dirty="0" smtClean="0">
                <a:effectLst/>
                <a:latin typeface="Calibri" pitchFamily="34" charset="0"/>
                <a:cs typeface="Calibri" pitchFamily="34" charset="0"/>
              </a:rPr>
              <a:t>providing proper </a:t>
            </a:r>
            <a:r>
              <a:rPr lang="en-US" sz="2400" b="1" dirty="0">
                <a:effectLst/>
                <a:latin typeface="Calibri" pitchFamily="34" charset="0"/>
                <a:cs typeface="Calibri" pitchFamily="34" charset="0"/>
              </a:rPr>
              <a:t>waste disposal</a:t>
            </a:r>
          </a:p>
          <a:p>
            <a:pPr marL="0" indent="0">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6. purifying water supplies </a:t>
            </a:r>
          </a:p>
        </p:txBody>
      </p:sp>
      <p:sp>
        <p:nvSpPr>
          <p:cNvPr id="3" name="Slide Number Placeholder 2"/>
          <p:cNvSpPr>
            <a:spLocks noGrp="1"/>
          </p:cNvSpPr>
          <p:nvPr>
            <p:ph type="sldNum" sz="quarter" idx="12"/>
          </p:nvPr>
        </p:nvSpPr>
        <p:spPr/>
        <p:txBody>
          <a:bodyPr/>
          <a:lstStyle/>
          <a:p>
            <a:pPr>
              <a:defRPr/>
            </a:pPr>
            <a:fld id="{8FEC7002-9E23-41EE-BB65-9FDE9687FB84}" type="slidenum">
              <a:rPr lang="en-US" smtClean="0">
                <a:solidFill>
                  <a:srgbClr val="FFFFFF"/>
                </a:solidFill>
              </a:rPr>
              <a:pPr>
                <a:defRPr/>
              </a:pPr>
              <a:t>78</a:t>
            </a:fld>
            <a:endParaRPr lang="en-US">
              <a:solidFill>
                <a:srgbClr val="FFFFFF"/>
              </a:solidFill>
            </a:endParaRPr>
          </a:p>
        </p:txBody>
      </p:sp>
      <p:pic>
        <p:nvPicPr>
          <p:cNvPr id="107526" name="Picture 6" descr="http://www.nycgovparks.org/pagefiles/20/playground9.jpg"/>
          <p:cNvPicPr>
            <a:picLocks noChangeAspect="1" noChangeArrowheads="1"/>
          </p:cNvPicPr>
          <p:nvPr/>
        </p:nvPicPr>
        <p:blipFill>
          <a:blip r:embed="rId2" cstate="print"/>
          <a:srcRect/>
          <a:stretch>
            <a:fillRect/>
          </a:stretch>
        </p:blipFill>
        <p:spPr bwMode="auto">
          <a:xfrm>
            <a:off x="4986721" y="381000"/>
            <a:ext cx="3885401" cy="2057399"/>
          </a:xfrm>
          <a:prstGeom prst="rect">
            <a:avLst/>
          </a:prstGeom>
          <a:noFill/>
        </p:spPr>
      </p:pic>
      <p:pic>
        <p:nvPicPr>
          <p:cNvPr id="20482" name="Picture 2" descr="Filter gallery, water treatment plant, Fargo, N.D."/>
          <p:cNvPicPr>
            <a:picLocks noChangeAspect="1" noChangeArrowheads="1"/>
          </p:cNvPicPr>
          <p:nvPr/>
        </p:nvPicPr>
        <p:blipFill>
          <a:blip r:embed="rId3" cstate="print"/>
          <a:srcRect b="8134"/>
          <a:stretch>
            <a:fillRect/>
          </a:stretch>
        </p:blipFill>
        <p:spPr bwMode="auto">
          <a:xfrm>
            <a:off x="4939506" y="3733800"/>
            <a:ext cx="3671094" cy="2819400"/>
          </a:xfrm>
          <a:prstGeom prst="rect">
            <a:avLst/>
          </a:prstGeom>
          <a:noFill/>
        </p:spPr>
      </p:pic>
      <p:sp>
        <p:nvSpPr>
          <p:cNvPr id="6" name="TextBox 5"/>
          <p:cNvSpPr txBox="1"/>
          <p:nvPr/>
        </p:nvSpPr>
        <p:spPr>
          <a:xfrm>
            <a:off x="2209800" y="5181600"/>
            <a:ext cx="2590800" cy="923330"/>
          </a:xfrm>
          <a:prstGeom prst="rect">
            <a:avLst/>
          </a:prstGeom>
          <a:noFill/>
        </p:spPr>
        <p:txBody>
          <a:bodyPr wrap="square" rtlCol="0">
            <a:spAutoFit/>
          </a:bodyPr>
          <a:lstStyle/>
          <a:p>
            <a:pPr algn="ctr"/>
            <a:r>
              <a:rPr lang="en-US" b="1" dirty="0" smtClean="0">
                <a:solidFill>
                  <a:srgbClr val="FFFFFF"/>
                </a:solidFill>
                <a:latin typeface="Calibri" pitchFamily="34" charset="0"/>
              </a:rPr>
              <a:t>water treatment plant</a:t>
            </a:r>
          </a:p>
          <a:p>
            <a:pPr algn="ctr"/>
            <a:r>
              <a:rPr lang="en-US" b="1" dirty="0" smtClean="0">
                <a:solidFill>
                  <a:srgbClr val="FFFFFF"/>
                </a:solidFill>
                <a:latin typeface="Calibri" pitchFamily="34" charset="0"/>
              </a:rPr>
              <a:t>Fargo, ND </a:t>
            </a:r>
          </a:p>
          <a:p>
            <a:pPr algn="ctr"/>
            <a:r>
              <a:rPr lang="en-US" b="1" dirty="0" smtClean="0">
                <a:solidFill>
                  <a:srgbClr val="FFFFFF"/>
                </a:solidFill>
                <a:latin typeface="Calibri" pitchFamily="34" charset="0"/>
              </a:rPr>
              <a:t>c. 1910</a:t>
            </a:r>
            <a:endParaRPr lang="en-US" b="1" dirty="0">
              <a:solidFill>
                <a:srgbClr val="FFFFFF"/>
              </a:solidFill>
              <a:latin typeface="Calibri" pitchFamily="34" charset="0"/>
            </a:endParaRPr>
          </a:p>
        </p:txBody>
      </p:sp>
      <p:pic>
        <p:nvPicPr>
          <p:cNvPr id="20484" name="Picture 4" descr="http://www.usgennet.org/usa/nj/state/images/01cover.jpg"/>
          <p:cNvPicPr>
            <a:picLocks noChangeAspect="1" noChangeArrowheads="1"/>
          </p:cNvPicPr>
          <p:nvPr/>
        </p:nvPicPr>
        <p:blipFill>
          <a:blip r:embed="rId4" cstate="print"/>
          <a:srcRect/>
          <a:stretch>
            <a:fillRect/>
          </a:stretch>
        </p:blipFill>
        <p:spPr bwMode="auto">
          <a:xfrm>
            <a:off x="609600" y="2057400"/>
            <a:ext cx="3437536" cy="2743200"/>
          </a:xfrm>
          <a:prstGeom prst="rect">
            <a:avLst/>
          </a:prstGeom>
          <a:noFill/>
        </p:spPr>
      </p:pic>
      <p:sp>
        <p:nvSpPr>
          <p:cNvPr id="8" name="TextBox 7"/>
          <p:cNvSpPr txBox="1"/>
          <p:nvPr/>
        </p:nvSpPr>
        <p:spPr>
          <a:xfrm>
            <a:off x="4191000" y="2667000"/>
            <a:ext cx="2590800" cy="923330"/>
          </a:xfrm>
          <a:prstGeom prst="rect">
            <a:avLst/>
          </a:prstGeom>
          <a:noFill/>
        </p:spPr>
        <p:txBody>
          <a:bodyPr wrap="square" rtlCol="0">
            <a:spAutoFit/>
          </a:bodyPr>
          <a:lstStyle/>
          <a:p>
            <a:pPr algn="ctr"/>
            <a:r>
              <a:rPr lang="en-US" b="1" dirty="0" smtClean="0">
                <a:solidFill>
                  <a:srgbClr val="FFFFFF"/>
                </a:solidFill>
                <a:latin typeface="Calibri" pitchFamily="34" charset="0"/>
              </a:rPr>
              <a:t>construction of Newark, NJ sewer system</a:t>
            </a:r>
          </a:p>
          <a:p>
            <a:pPr algn="ctr"/>
            <a:r>
              <a:rPr lang="en-US" b="1" dirty="0" smtClean="0">
                <a:solidFill>
                  <a:srgbClr val="FFFFFF"/>
                </a:solidFill>
                <a:latin typeface="Calibri" pitchFamily="34" charset="0"/>
              </a:rPr>
              <a:t>c. 1915</a:t>
            </a:r>
            <a:endParaRPr lang="en-US" b="1" dirty="0">
              <a:solidFill>
                <a:srgbClr val="FFFFFF"/>
              </a:solidFill>
              <a:latin typeface="Calibri" pitchFamily="34" charset="0"/>
            </a:endParaRPr>
          </a:p>
        </p:txBody>
      </p:sp>
      <p:sp>
        <p:nvSpPr>
          <p:cNvPr id="9" name="TextBox 8"/>
          <p:cNvSpPr txBox="1"/>
          <p:nvPr/>
        </p:nvSpPr>
        <p:spPr>
          <a:xfrm>
            <a:off x="762000" y="5781764"/>
            <a:ext cx="1828800" cy="646331"/>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a:t>
            </a:r>
            <a:r>
              <a:rPr lang="en-US" b="1" dirty="0" smtClean="0">
                <a:latin typeface="Calibri" pitchFamily="34" charset="0"/>
                <a:cs typeface="Calibri" pitchFamily="34" charset="0"/>
              </a:rPr>
              <a:t>#2</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970963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20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2000"/>
                                        <p:tgtEl>
                                          <p:spTgt spid="22531">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7526"/>
                                        </p:tgtEl>
                                        <p:attrNameLst>
                                          <p:attrName>style.visibility</p:attrName>
                                        </p:attrNameLst>
                                      </p:cBhvr>
                                      <p:to>
                                        <p:strVal val="visible"/>
                                      </p:to>
                                    </p:set>
                                    <p:animEffect transition="in" filter="fade">
                                      <p:cBhvr>
                                        <p:cTn id="16" dur="2000"/>
                                        <p:tgtEl>
                                          <p:spTgt spid="1075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Effect transition="in" filter="fade">
                                      <p:cBhvr>
                                        <p:cTn id="21" dur="2000"/>
                                        <p:tgtEl>
                                          <p:spTgt spid="22531">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484"/>
                                        </p:tgtEl>
                                        <p:attrNameLst>
                                          <p:attrName>style.visibility</p:attrName>
                                        </p:attrNameLst>
                                      </p:cBhvr>
                                      <p:to>
                                        <p:strVal val="visible"/>
                                      </p:to>
                                    </p:set>
                                    <p:animEffect transition="in" filter="fade">
                                      <p:cBhvr>
                                        <p:cTn id="25" dur="2000"/>
                                        <p:tgtEl>
                                          <p:spTgt spid="20484"/>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531">
                                            <p:txEl>
                                              <p:pRg st="3" end="3"/>
                                            </p:txEl>
                                          </p:spTgt>
                                        </p:tgtEl>
                                        <p:attrNameLst>
                                          <p:attrName>style.visibility</p:attrName>
                                        </p:attrNameLst>
                                      </p:cBhvr>
                                      <p:to>
                                        <p:strVal val="visible"/>
                                      </p:to>
                                    </p:set>
                                    <p:animEffect transition="in" filter="fade">
                                      <p:cBhvr>
                                        <p:cTn id="34" dur="2000"/>
                                        <p:tgtEl>
                                          <p:spTgt spid="22531">
                                            <p:txEl>
                                              <p:pRg st="3" end="3"/>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0482"/>
                                        </p:tgtEl>
                                        <p:attrNameLst>
                                          <p:attrName>style.visibility</p:attrName>
                                        </p:attrNameLst>
                                      </p:cBhvr>
                                      <p:to>
                                        <p:strVal val="visible"/>
                                      </p:to>
                                    </p:set>
                                    <p:animEffect transition="in" filter="fade">
                                      <p:cBhvr>
                                        <p:cTn id="38" dur="2000"/>
                                        <p:tgtEl>
                                          <p:spTgt spid="2048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6927" y="228600"/>
            <a:ext cx="8991600" cy="5943600"/>
          </a:xfrm>
        </p:spPr>
        <p:txBody>
          <a:bodyPr/>
          <a:lstStyle/>
          <a:p>
            <a:pPr marL="0" indent="0">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C</a:t>
            </a:r>
            <a:r>
              <a:rPr lang="en-US" sz="2400" b="1" dirty="0">
                <a:effectLst/>
                <a:latin typeface="Calibri" pitchFamily="34" charset="0"/>
                <a:cs typeface="Calibri" pitchFamily="34" charset="0"/>
              </a:rPr>
              <a:t>.  Election Reforms</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solidFill>
                  <a:srgbClr val="00B0F0"/>
                </a:solidFill>
                <a:effectLst/>
                <a:latin typeface="Calibri" pitchFamily="34" charset="0"/>
                <a:cs typeface="Calibri" pitchFamily="34" charset="0"/>
              </a:rPr>
              <a:t>1. gave citizens more </a:t>
            </a:r>
            <a:r>
              <a:rPr lang="en-US" sz="2400" b="1" dirty="0" smtClean="0">
                <a:solidFill>
                  <a:srgbClr val="00B0F0"/>
                </a:solidFill>
                <a:effectLst/>
                <a:latin typeface="Calibri" pitchFamily="34" charset="0"/>
                <a:cs typeface="Calibri" pitchFamily="34" charset="0"/>
              </a:rPr>
              <a:t>control over gov’t</a:t>
            </a:r>
            <a:endParaRPr lang="en-US" sz="2400" b="1" dirty="0">
              <a:solidFill>
                <a:srgbClr val="00B0F0"/>
              </a:solidFill>
              <a:effectLst/>
              <a:latin typeface="Calibri" pitchFamily="34" charset="0"/>
              <a:cs typeface="Calibri" pitchFamily="34" charset="0"/>
            </a:endParaRPr>
          </a:p>
          <a:p>
            <a:pPr marL="0" indent="0">
              <a:spcBef>
                <a:spcPts val="0"/>
              </a:spcBef>
              <a:buNone/>
            </a:pPr>
            <a:r>
              <a:rPr lang="en-US" sz="2400" b="1" dirty="0">
                <a:effectLst/>
                <a:latin typeface="Calibri" pitchFamily="34" charset="0"/>
                <a:cs typeface="Calibri" pitchFamily="34" charset="0"/>
              </a:rPr>
              <a:t>            </a:t>
            </a:r>
            <a:r>
              <a:rPr lang="en-US" sz="2400" b="1" dirty="0" smtClean="0">
                <a:solidFill>
                  <a:srgbClr val="FFFF00"/>
                </a:solidFill>
                <a:effectLst/>
                <a:latin typeface="Calibri" pitchFamily="34" charset="0"/>
                <a:cs typeface="Calibri" pitchFamily="34" charset="0"/>
              </a:rPr>
              <a:t>a. </a:t>
            </a:r>
            <a:r>
              <a:rPr lang="en-US" sz="2400" b="1" dirty="0">
                <a:solidFill>
                  <a:srgbClr val="FFFF00"/>
                </a:solidFill>
                <a:effectLst/>
                <a:latin typeface="Calibri" pitchFamily="34" charset="0"/>
                <a:cs typeface="Calibri" pitchFamily="34" charset="0"/>
              </a:rPr>
              <a:t>"primary elections"  </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 </a:t>
            </a:r>
            <a:r>
              <a:rPr lang="en-US" sz="2400" b="1" dirty="0" smtClean="0">
                <a:effectLst/>
                <a:latin typeface="Calibri" pitchFamily="34" charset="0"/>
                <a:cs typeface="Calibri" pitchFamily="34" charset="0"/>
              </a:rPr>
              <a:t>voters for each party nominate candidates</a:t>
            </a:r>
          </a:p>
          <a:p>
            <a:pPr marL="0" indent="0">
              <a:spcBef>
                <a:spcPts val="0"/>
              </a:spcBef>
              <a:buNone/>
            </a:pP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 ii. "nominate" - to officially suggest the name of a candidate  </a:t>
            </a:r>
          </a:p>
          <a:p>
            <a:pPr marL="0" indent="0">
              <a:spcBef>
                <a:spcPts val="0"/>
              </a:spcBef>
              <a:buNone/>
            </a:pPr>
            <a:r>
              <a:rPr lang="en-US" sz="2400" b="1" dirty="0" smtClean="0">
                <a:effectLst/>
                <a:latin typeface="Calibri" pitchFamily="34" charset="0"/>
                <a:cs typeface="Calibri" pitchFamily="34" charset="0"/>
              </a:rPr>
              <a:t>              iii. “candidate” – a person who wants to be elected to office</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smtClean="0">
                <a:solidFill>
                  <a:srgbClr val="FFFF00"/>
                </a:solidFill>
                <a:effectLst/>
                <a:latin typeface="Calibri" pitchFamily="34" charset="0"/>
                <a:cs typeface="Calibri" pitchFamily="34" charset="0"/>
              </a:rPr>
              <a:t>   b</a:t>
            </a:r>
            <a:r>
              <a:rPr lang="en-US" sz="2400" b="1" dirty="0">
                <a:solidFill>
                  <a:srgbClr val="FFFF00"/>
                </a:solidFill>
                <a:effectLst/>
                <a:latin typeface="Calibri" pitchFamily="34" charset="0"/>
                <a:cs typeface="Calibri" pitchFamily="34" charset="0"/>
              </a:rPr>
              <a:t>. "initiative"</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 public can put issues on </a:t>
            </a:r>
            <a:r>
              <a:rPr lang="en-US" sz="2400" b="1" dirty="0" smtClean="0">
                <a:effectLst/>
                <a:latin typeface="Calibri" pitchFamily="34" charset="0"/>
                <a:cs typeface="Calibri" pitchFamily="34" charset="0"/>
              </a:rPr>
              <a:t>the ballot</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ii. "ballot" - the document on which a voter marks his </a:t>
            </a:r>
            <a:r>
              <a:rPr lang="en-US" sz="2400" b="1" dirty="0" smtClean="0">
                <a:effectLst/>
                <a:latin typeface="Calibri" pitchFamily="34" charset="0"/>
                <a:cs typeface="Calibri" pitchFamily="34" charset="0"/>
              </a:rPr>
              <a:t>choices</a:t>
            </a:r>
            <a:endParaRPr lang="en-US" sz="2400" b="1" dirty="0">
              <a:effectLst/>
              <a:latin typeface="Calibri" pitchFamily="34" charset="0"/>
              <a:cs typeface="Calibri" pitchFamily="34" charset="0"/>
            </a:endParaRPr>
          </a:p>
          <a:p>
            <a:pPr marL="0" indent="0">
              <a:spcBef>
                <a:spcPts val="0"/>
              </a:spcBef>
              <a:buNone/>
            </a:pPr>
            <a:r>
              <a:rPr lang="en-US" sz="2400" b="1" dirty="0" smtClean="0">
                <a:effectLst/>
                <a:latin typeface="Calibri" pitchFamily="34" charset="0"/>
                <a:cs typeface="Calibri" pitchFamily="34" charset="0"/>
              </a:rPr>
              <a:t>            </a:t>
            </a:r>
            <a:r>
              <a:rPr lang="en-US" sz="2400" b="1" dirty="0">
                <a:solidFill>
                  <a:srgbClr val="FFFF00"/>
                </a:solidFill>
                <a:effectLst/>
                <a:latin typeface="Calibri" pitchFamily="34" charset="0"/>
                <a:cs typeface="Calibri" pitchFamily="34" charset="0"/>
              </a:rPr>
              <a:t>c. "referendum" </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   </a:t>
            </a:r>
            <a:r>
              <a:rPr lang="en-US" sz="2400" b="1" dirty="0">
                <a:effectLst/>
                <a:latin typeface="Calibri" pitchFamily="34" charset="0"/>
                <a:cs typeface="Calibri" pitchFamily="34" charset="0"/>
              </a:rPr>
              <a:t>i. the right of voters to approve or reject a </a:t>
            </a:r>
            <a:r>
              <a:rPr lang="en-US" sz="2400" b="1" dirty="0" smtClean="0">
                <a:effectLst/>
                <a:latin typeface="Calibri" pitchFamily="34" charset="0"/>
                <a:cs typeface="Calibri" pitchFamily="34" charset="0"/>
              </a:rPr>
              <a:t>proposed law </a:t>
            </a:r>
            <a:endParaRPr lang="en-US" sz="2400" b="1" dirty="0">
              <a:effectLst/>
              <a:latin typeface="Calibri" pitchFamily="34" charset="0"/>
              <a:cs typeface="Calibri" pitchFamily="34" charset="0"/>
            </a:endParaRPr>
          </a:p>
          <a:p>
            <a:pPr marL="0" indent="0">
              <a:spcBef>
                <a:spcPts val="0"/>
              </a:spcBef>
              <a:buNone/>
            </a:pPr>
            <a:r>
              <a:rPr lang="en-US" sz="2400" b="1" dirty="0" smtClean="0">
                <a:effectLst/>
                <a:latin typeface="Calibri" pitchFamily="34" charset="0"/>
                <a:cs typeface="Calibri" pitchFamily="34" charset="0"/>
              </a:rPr>
              <a:t>            </a:t>
            </a:r>
            <a:r>
              <a:rPr lang="en-US" sz="2400" b="1" dirty="0" smtClean="0">
                <a:solidFill>
                  <a:srgbClr val="FFFF00"/>
                </a:solidFill>
                <a:effectLst/>
                <a:latin typeface="Calibri" pitchFamily="34" charset="0"/>
                <a:cs typeface="Calibri" pitchFamily="34" charset="0"/>
              </a:rPr>
              <a:t>d</a:t>
            </a:r>
            <a:r>
              <a:rPr lang="en-US" sz="2400" b="1" dirty="0">
                <a:solidFill>
                  <a:srgbClr val="FFFF00"/>
                </a:solidFill>
                <a:effectLst/>
                <a:latin typeface="Calibri" pitchFamily="34" charset="0"/>
                <a:cs typeface="Calibri" pitchFamily="34" charset="0"/>
              </a:rPr>
              <a:t>. "recall"</a:t>
            </a:r>
          </a:p>
          <a:p>
            <a:pPr marL="0" indent="0">
              <a:spcBef>
                <a:spcPts val="0"/>
              </a:spcBef>
              <a:buNone/>
            </a:pPr>
            <a:r>
              <a:rPr lang="en-US" sz="2400" b="1" dirty="0">
                <a:effectLst/>
                <a:latin typeface="Calibri" pitchFamily="34" charset="0"/>
                <a:cs typeface="Calibri" pitchFamily="34" charset="0"/>
              </a:rPr>
              <a:t>                 </a:t>
            </a:r>
            <a:r>
              <a:rPr lang="en-US" sz="2400" b="1" dirty="0" smtClean="0">
                <a:effectLst/>
                <a:latin typeface="Calibri" pitchFamily="34" charset="0"/>
                <a:cs typeface="Calibri" pitchFamily="34" charset="0"/>
              </a:rPr>
              <a:t>i</a:t>
            </a:r>
            <a:r>
              <a:rPr lang="en-US" sz="2400" b="1" dirty="0">
                <a:effectLst/>
                <a:latin typeface="Calibri" pitchFamily="34" charset="0"/>
                <a:cs typeface="Calibri" pitchFamily="34" charset="0"/>
              </a:rPr>
              <a:t>. voters can remove elected officials </a:t>
            </a:r>
            <a:endParaRPr lang="en-US" sz="2400" b="1" dirty="0" smtClean="0">
              <a:effectLst/>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pPr>
              <a:defRPr/>
            </a:pPr>
            <a:fld id="{15C284B9-B8E8-43BD-925E-7C01C25C3911}" type="slidenum">
              <a:rPr lang="en-US" smtClean="0">
                <a:solidFill>
                  <a:srgbClr val="FFFFFF"/>
                </a:solidFill>
              </a:rPr>
              <a:pPr>
                <a:defRPr/>
              </a:pPr>
              <a:t>79</a:t>
            </a:fld>
            <a:endParaRPr lang="en-US" dirty="0">
              <a:solidFill>
                <a:srgbClr val="FFFFFF"/>
              </a:solidFill>
            </a:endParaRPr>
          </a:p>
        </p:txBody>
      </p:sp>
      <p:pic>
        <p:nvPicPr>
          <p:cNvPr id="2050" name="Picture 2" descr="http://themelononline.com/wp-content/uploads/2011/11/Wooden_ballot_box_-_Smithsonia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28" t="4473" r="6488"/>
          <a:stretch/>
        </p:blipFill>
        <p:spPr bwMode="auto">
          <a:xfrm>
            <a:off x="7162800" y="390775"/>
            <a:ext cx="1493874" cy="133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503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Effect transition="in" filter="fade">
                                      <p:cBhvr>
                                        <p:cTn id="11" dur="2000"/>
                                        <p:tgtEl>
                                          <p:spTgt spid="2560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603">
                                            <p:txEl>
                                              <p:pRg st="1" end="1"/>
                                            </p:txEl>
                                          </p:spTgt>
                                        </p:tgtEl>
                                        <p:attrNameLst>
                                          <p:attrName>style.visibility</p:attrName>
                                        </p:attrNameLst>
                                      </p:cBhvr>
                                      <p:to>
                                        <p:strVal val="visible"/>
                                      </p:to>
                                    </p:set>
                                    <p:animEffect transition="in" filter="fade">
                                      <p:cBhvr>
                                        <p:cTn id="16" dur="2000"/>
                                        <p:tgtEl>
                                          <p:spTgt spid="256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603">
                                            <p:txEl>
                                              <p:pRg st="2" end="2"/>
                                            </p:txEl>
                                          </p:spTgt>
                                        </p:tgtEl>
                                        <p:attrNameLst>
                                          <p:attrName>style.visibility</p:attrName>
                                        </p:attrNameLst>
                                      </p:cBhvr>
                                      <p:to>
                                        <p:strVal val="visible"/>
                                      </p:to>
                                    </p:set>
                                    <p:animEffect transition="in" filter="fade">
                                      <p:cBhvr>
                                        <p:cTn id="21" dur="2000"/>
                                        <p:tgtEl>
                                          <p:spTgt spid="256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603">
                                            <p:txEl>
                                              <p:pRg st="3" end="3"/>
                                            </p:txEl>
                                          </p:spTgt>
                                        </p:tgtEl>
                                        <p:attrNameLst>
                                          <p:attrName>style.visibility</p:attrName>
                                        </p:attrNameLst>
                                      </p:cBhvr>
                                      <p:to>
                                        <p:strVal val="visible"/>
                                      </p:to>
                                    </p:set>
                                    <p:animEffect transition="in" filter="fade">
                                      <p:cBhvr>
                                        <p:cTn id="26" dur="2000"/>
                                        <p:tgtEl>
                                          <p:spTgt spid="2560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Effect transition="in" filter="fade">
                                      <p:cBhvr>
                                        <p:cTn id="31" dur="2000"/>
                                        <p:tgtEl>
                                          <p:spTgt spid="2560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603">
                                            <p:txEl>
                                              <p:pRg st="5" end="5"/>
                                            </p:txEl>
                                          </p:spTgt>
                                        </p:tgtEl>
                                        <p:attrNameLst>
                                          <p:attrName>style.visibility</p:attrName>
                                        </p:attrNameLst>
                                      </p:cBhvr>
                                      <p:to>
                                        <p:strVal val="visible"/>
                                      </p:to>
                                    </p:set>
                                    <p:animEffect transition="in" filter="fade">
                                      <p:cBhvr>
                                        <p:cTn id="36" dur="2000"/>
                                        <p:tgtEl>
                                          <p:spTgt spid="2560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603">
                                            <p:txEl>
                                              <p:pRg st="6" end="6"/>
                                            </p:txEl>
                                          </p:spTgt>
                                        </p:tgtEl>
                                        <p:attrNameLst>
                                          <p:attrName>style.visibility</p:attrName>
                                        </p:attrNameLst>
                                      </p:cBhvr>
                                      <p:to>
                                        <p:strVal val="visible"/>
                                      </p:to>
                                    </p:set>
                                    <p:animEffect transition="in" filter="fade">
                                      <p:cBhvr>
                                        <p:cTn id="41" dur="2000"/>
                                        <p:tgtEl>
                                          <p:spTgt spid="2560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603">
                                            <p:txEl>
                                              <p:pRg st="7" end="7"/>
                                            </p:txEl>
                                          </p:spTgt>
                                        </p:tgtEl>
                                        <p:attrNameLst>
                                          <p:attrName>style.visibility</p:attrName>
                                        </p:attrNameLst>
                                      </p:cBhvr>
                                      <p:to>
                                        <p:strVal val="visible"/>
                                      </p:to>
                                    </p:set>
                                    <p:animEffect transition="in" filter="fade">
                                      <p:cBhvr>
                                        <p:cTn id="46" dur="2000"/>
                                        <p:tgtEl>
                                          <p:spTgt spid="2560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5603">
                                            <p:txEl>
                                              <p:pRg st="8" end="8"/>
                                            </p:txEl>
                                          </p:spTgt>
                                        </p:tgtEl>
                                        <p:attrNameLst>
                                          <p:attrName>style.visibility</p:attrName>
                                        </p:attrNameLst>
                                      </p:cBhvr>
                                      <p:to>
                                        <p:strVal val="visible"/>
                                      </p:to>
                                    </p:set>
                                    <p:animEffect transition="in" filter="fade">
                                      <p:cBhvr>
                                        <p:cTn id="51" dur="2000"/>
                                        <p:tgtEl>
                                          <p:spTgt spid="2560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5603">
                                            <p:txEl>
                                              <p:pRg st="9" end="9"/>
                                            </p:txEl>
                                          </p:spTgt>
                                        </p:tgtEl>
                                        <p:attrNameLst>
                                          <p:attrName>style.visibility</p:attrName>
                                        </p:attrNameLst>
                                      </p:cBhvr>
                                      <p:to>
                                        <p:strVal val="visible"/>
                                      </p:to>
                                    </p:set>
                                    <p:animEffect transition="in" filter="fade">
                                      <p:cBhvr>
                                        <p:cTn id="56" dur="2000"/>
                                        <p:tgtEl>
                                          <p:spTgt spid="2560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603">
                                            <p:txEl>
                                              <p:pRg st="10" end="10"/>
                                            </p:txEl>
                                          </p:spTgt>
                                        </p:tgtEl>
                                        <p:attrNameLst>
                                          <p:attrName>style.visibility</p:attrName>
                                        </p:attrNameLst>
                                      </p:cBhvr>
                                      <p:to>
                                        <p:strVal val="visible"/>
                                      </p:to>
                                    </p:set>
                                    <p:animEffect transition="in" filter="fade">
                                      <p:cBhvr>
                                        <p:cTn id="61" dur="2000"/>
                                        <p:tgtEl>
                                          <p:spTgt spid="2560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5603">
                                            <p:txEl>
                                              <p:pRg st="11" end="11"/>
                                            </p:txEl>
                                          </p:spTgt>
                                        </p:tgtEl>
                                        <p:attrNameLst>
                                          <p:attrName>style.visibility</p:attrName>
                                        </p:attrNameLst>
                                      </p:cBhvr>
                                      <p:to>
                                        <p:strVal val="visible"/>
                                      </p:to>
                                    </p:set>
                                    <p:animEffect transition="in" filter="fade">
                                      <p:cBhvr>
                                        <p:cTn id="66" dur="2000"/>
                                        <p:tgtEl>
                                          <p:spTgt spid="25603">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603">
                                            <p:txEl>
                                              <p:pRg st="12" end="12"/>
                                            </p:txEl>
                                          </p:spTgt>
                                        </p:tgtEl>
                                        <p:attrNameLst>
                                          <p:attrName>style.visibility</p:attrName>
                                        </p:attrNameLst>
                                      </p:cBhvr>
                                      <p:to>
                                        <p:strVal val="visible"/>
                                      </p:to>
                                    </p:set>
                                    <p:animEffect transition="in" filter="fade">
                                      <p:cBhvr>
                                        <p:cTn id="71" dur="2000"/>
                                        <p:tgtEl>
                                          <p:spTgt spid="256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04800" y="228600"/>
            <a:ext cx="5334000" cy="1524000"/>
          </a:xfrm>
          <a:prstGeom prst="roundRect">
            <a:avLst/>
          </a:prstGeom>
          <a:solidFill>
            <a:schemeClr val="bg1">
              <a:lumMod val="50000"/>
            </a:schemeClr>
          </a:solidFill>
          <a:ln w="38100" cap="flat" cmpd="sng" algn="ctr">
            <a:solidFill>
              <a:schemeClr val="tx1"/>
            </a:solidFill>
            <a:prstDash val="solid"/>
            <a:round/>
            <a:headEnd type="none" w="med" len="med"/>
            <a:tailEnd type="none" w="med" len="med"/>
          </a:ln>
          <a:effectLst/>
          <a:extLst/>
        </p:spPr>
        <p:txBody>
          <a:bodyPr/>
          <a:lstStyle/>
          <a:p>
            <a:pPr>
              <a:defRPr/>
            </a:pPr>
            <a:endParaRPr lang="en-US" dirty="0">
              <a:latin typeface="Tahoma" charset="0"/>
            </a:endParaRPr>
          </a:p>
        </p:txBody>
      </p:sp>
      <p:sp>
        <p:nvSpPr>
          <p:cNvPr id="12291" name="Rectangle 3"/>
          <p:cNvSpPr>
            <a:spLocks noGrp="1" noChangeArrowheads="1"/>
          </p:cNvSpPr>
          <p:nvPr>
            <p:ph type="body" idx="1"/>
          </p:nvPr>
        </p:nvSpPr>
        <p:spPr>
          <a:xfrm>
            <a:off x="609600" y="381000"/>
            <a:ext cx="4876800" cy="1295400"/>
          </a:xfrm>
        </p:spPr>
        <p:txBody>
          <a:bodyPr/>
          <a:lstStyle/>
          <a:p>
            <a:pPr marL="0" indent="0" eaLnBrk="1" hangingPunct="1">
              <a:spcBef>
                <a:spcPts val="0"/>
              </a:spcBef>
              <a:buFontTx/>
              <a:buNone/>
              <a:defRPr/>
            </a:pPr>
            <a:r>
              <a:rPr lang="en-US" sz="2800" b="1" dirty="0" smtClean="0">
                <a:latin typeface="Calibri" pitchFamily="34" charset="0"/>
              </a:rPr>
              <a:t>It’s time to CLOSE YOUR NOTES and put your heads together to answer a few questions. </a:t>
            </a:r>
          </a:p>
          <a:p>
            <a:pPr eaLnBrk="1" hangingPunct="1">
              <a:buFontTx/>
              <a:buNone/>
              <a:defRPr/>
            </a:pPr>
            <a:endParaRPr lang="en-US" sz="2800" b="1" dirty="0" smtClean="0"/>
          </a:p>
        </p:txBody>
      </p:sp>
      <p:pic>
        <p:nvPicPr>
          <p:cNvPr id="77826" name="Picture 2" descr="http://www.all-things-conflict-resolution-and-adr.com/images/bigstockphoto_Heads_Together___230867_blue-background.jpg"/>
          <p:cNvPicPr>
            <a:picLocks noChangeAspect="1" noChangeArrowheads="1"/>
          </p:cNvPicPr>
          <p:nvPr/>
        </p:nvPicPr>
        <p:blipFill>
          <a:blip r:embed="rId2" cstate="print"/>
          <a:srcRect/>
          <a:stretch>
            <a:fillRect/>
          </a:stretch>
        </p:blipFill>
        <p:spPr bwMode="auto">
          <a:xfrm>
            <a:off x="5943600" y="609600"/>
            <a:ext cx="3048000" cy="3048000"/>
          </a:xfrm>
          <a:prstGeom prst="rect">
            <a:avLst/>
          </a:prstGeom>
          <a:noFill/>
          <a:ln w="57150">
            <a:solidFill>
              <a:schemeClr val="bg1">
                <a:lumMod val="50000"/>
              </a:schemeClr>
            </a:solidFill>
          </a:ln>
        </p:spPr>
      </p:pic>
      <p:sp>
        <p:nvSpPr>
          <p:cNvPr id="6" name="Slide Number Placeholder 5"/>
          <p:cNvSpPr>
            <a:spLocks noGrp="1"/>
          </p:cNvSpPr>
          <p:nvPr>
            <p:ph type="sldNum" sz="quarter" idx="12"/>
          </p:nvPr>
        </p:nvSpPr>
        <p:spPr/>
        <p:txBody>
          <a:bodyPr/>
          <a:lstStyle/>
          <a:p>
            <a:pPr>
              <a:defRPr/>
            </a:pPr>
            <a:fld id="{D2B1353A-1924-44A6-95C6-9F1EBAF7C928}" type="slidenum">
              <a:rPr lang="en-US" smtClean="0"/>
              <a:pPr>
                <a:defRPr/>
              </a:pPr>
              <a:t>8</a:t>
            </a:fld>
            <a:endParaRPr lang="en-US" dirty="0"/>
          </a:p>
        </p:txBody>
      </p:sp>
      <p:sp>
        <p:nvSpPr>
          <p:cNvPr id="7" name="Rounded Rectangle 6"/>
          <p:cNvSpPr>
            <a:spLocks noChangeArrowheads="1"/>
          </p:cNvSpPr>
          <p:nvPr/>
        </p:nvSpPr>
        <p:spPr bwMode="auto">
          <a:xfrm>
            <a:off x="228600" y="2057400"/>
            <a:ext cx="5257800" cy="3962400"/>
          </a:xfrm>
          <a:prstGeom prst="roundRect">
            <a:avLst>
              <a:gd name="adj" fmla="val 16667"/>
            </a:avLst>
          </a:prstGeom>
          <a:solidFill>
            <a:srgbClr val="FF0000"/>
          </a:solidFill>
          <a:ln w="38100" algn="ctr">
            <a:solidFill>
              <a:schemeClr val="tx1"/>
            </a:solidFill>
            <a:round/>
            <a:headEnd/>
            <a:tailEnd/>
          </a:ln>
        </p:spPr>
        <p:txBody>
          <a:bodyPr/>
          <a:lstStyle/>
          <a:p>
            <a:endParaRPr lang="en-US" dirty="0"/>
          </a:p>
        </p:txBody>
      </p:sp>
      <p:sp>
        <p:nvSpPr>
          <p:cNvPr id="8" name="Rectangle 3"/>
          <p:cNvSpPr txBox="1">
            <a:spLocks noChangeArrowheads="1"/>
          </p:cNvSpPr>
          <p:nvPr/>
        </p:nvSpPr>
        <p:spPr bwMode="auto">
          <a:xfrm>
            <a:off x="457200" y="2209800"/>
            <a:ext cx="4876800" cy="3657600"/>
          </a:xfrm>
          <a:prstGeom prst="rect">
            <a:avLst/>
          </a:prstGeom>
          <a:noFill/>
          <a:ln>
            <a:noFill/>
          </a:ln>
          <a:effectLst/>
          <a:extLst/>
        </p:spPr>
        <p:txBody>
          <a:bodyPr/>
          <a:lstStyle/>
          <a:p>
            <a:pPr eaLnBrk="1" hangingPunct="1">
              <a:spcBef>
                <a:spcPts val="0"/>
              </a:spcBef>
              <a:buClr>
                <a:schemeClr val="hlink"/>
              </a:buClr>
              <a:buSzPct val="120000"/>
              <a:defRPr/>
            </a:pPr>
            <a:r>
              <a:rPr lang="en-US" sz="2800" b="1" kern="0" dirty="0">
                <a:effectLst>
                  <a:outerShdw blurRad="38100" dist="38100" dir="2700000" algn="tl">
                    <a:srgbClr val="000000"/>
                  </a:outerShdw>
                </a:effectLst>
                <a:latin typeface="Calibri" pitchFamily="34" charset="0"/>
              </a:rPr>
              <a:t>Without moving seats, please get into groups of 3 to 4.  Without using your notes, answer the questions on the next slide as quickly as you can on a sheet of lined paper, to be turned in at the end of class.</a:t>
            </a:r>
          </a:p>
          <a:p>
            <a:pPr eaLnBrk="1" hangingPunct="1">
              <a:spcBef>
                <a:spcPts val="0"/>
              </a:spcBef>
              <a:buClr>
                <a:schemeClr val="hlink"/>
              </a:buClr>
              <a:buSzPct val="120000"/>
              <a:defRPr/>
            </a:pPr>
            <a:r>
              <a:rPr lang="en-US" sz="2800" b="1" kern="0" dirty="0">
                <a:effectLst>
                  <a:outerShdw blurRad="38100" dist="38100" dir="2700000" algn="tl">
                    <a:srgbClr val="000000"/>
                  </a:outerShdw>
                </a:effectLst>
                <a:latin typeface="Calibri" pitchFamily="34" charset="0"/>
              </a:rPr>
              <a:t>(Names not necessary!)</a:t>
            </a:r>
          </a:p>
          <a:p>
            <a:pPr marL="342900" indent="-342900" eaLnBrk="1" hangingPunct="1">
              <a:spcBef>
                <a:spcPct val="20000"/>
              </a:spcBef>
              <a:buClr>
                <a:schemeClr val="hlink"/>
              </a:buClr>
              <a:buSzPct val="120000"/>
              <a:defRPr/>
            </a:pPr>
            <a:endParaRPr lang="en-US" sz="2800" b="1" kern="0" dirty="0">
              <a:effectLst>
                <a:outerShdw blurRad="38100" dist="38100" dir="2700000" algn="tl">
                  <a:srgbClr val="000000"/>
                </a:outerShdw>
              </a:effectLst>
              <a:latin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fade">
                                      <p:cBhvr>
                                        <p:cTn id="11" dur="2000"/>
                                        <p:tgtEl>
                                          <p:spTgt spid="12291">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2000"/>
                                        <p:tgtEl>
                                          <p:spTgt spid="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80</a:t>
            </a:fld>
            <a:endParaRPr lang="en-US">
              <a:solidFill>
                <a:srgbClr val="FFFFFF"/>
              </a:solidFill>
            </a:endParaRPr>
          </a:p>
        </p:txBody>
      </p:sp>
      <p:sp>
        <p:nvSpPr>
          <p:cNvPr id="9" name="TextBox 8"/>
          <p:cNvSpPr txBox="1"/>
          <p:nvPr/>
        </p:nvSpPr>
        <p:spPr>
          <a:xfrm>
            <a:off x="152400" y="381000"/>
            <a:ext cx="6629400" cy="2123658"/>
          </a:xfrm>
          <a:prstGeom prst="rect">
            <a:avLst/>
          </a:prstGeom>
          <a:noFill/>
        </p:spPr>
        <p:txBody>
          <a:bodyPr wrap="square" rtlCol="0">
            <a:spAutoFit/>
          </a:bodyPr>
          <a:lstStyle/>
          <a:p>
            <a:r>
              <a:rPr lang="en-US" sz="2800" b="1" dirty="0" smtClean="0">
                <a:solidFill>
                  <a:srgbClr val="FFFFFF"/>
                </a:solidFill>
                <a:latin typeface="Calibri" pitchFamily="34" charset="0"/>
              </a:rPr>
              <a:t>IX. </a:t>
            </a:r>
            <a:r>
              <a:rPr lang="en-US" sz="2800" b="1" dirty="0" smtClean="0">
                <a:solidFill>
                  <a:srgbClr val="FFFFFF"/>
                </a:solidFill>
                <a:latin typeface="Calibri" pitchFamily="34" charset="0"/>
              </a:rPr>
              <a:t>Women Rights &amp; Social Issues</a:t>
            </a:r>
          </a:p>
          <a:p>
            <a:r>
              <a:rPr lang="en-US" sz="2400" b="1" dirty="0" smtClean="0">
                <a:solidFill>
                  <a:srgbClr val="FFFFFF"/>
                </a:solidFill>
                <a:latin typeface="Calibri" pitchFamily="34" charset="0"/>
              </a:rPr>
              <a:t>           </a:t>
            </a:r>
            <a:r>
              <a:rPr lang="en-US" sz="2000" b="1" dirty="0" smtClean="0">
                <a:solidFill>
                  <a:srgbClr val="FFFFFF"/>
                </a:solidFill>
                <a:latin typeface="Calibri" pitchFamily="34" charset="0"/>
              </a:rPr>
              <a:t>A. Women take on a larger social role</a:t>
            </a:r>
          </a:p>
          <a:p>
            <a:r>
              <a:rPr lang="en-US" sz="2000" b="1" dirty="0" smtClean="0">
                <a:solidFill>
                  <a:srgbClr val="FFFFFF"/>
                </a:solidFill>
                <a:latin typeface="Calibri" pitchFamily="34" charset="0"/>
              </a:rPr>
              <a:t>                  1. better educated</a:t>
            </a:r>
          </a:p>
          <a:p>
            <a:r>
              <a:rPr lang="en-US" sz="2000" b="1" dirty="0" smtClean="0">
                <a:solidFill>
                  <a:srgbClr val="FFFFFF"/>
                </a:solidFill>
                <a:latin typeface="Calibri" pitchFamily="34" charset="0"/>
              </a:rPr>
              <a:t>                       a.  many attend college</a:t>
            </a:r>
          </a:p>
          <a:p>
            <a:r>
              <a:rPr lang="en-US" sz="2000" b="1" dirty="0" smtClean="0">
                <a:solidFill>
                  <a:srgbClr val="FFFFFF"/>
                </a:solidFill>
                <a:latin typeface="Calibri" pitchFamily="34" charset="0"/>
              </a:rPr>
              <a:t>                  2.  promote a social conscience</a:t>
            </a:r>
          </a:p>
          <a:p>
            <a:r>
              <a:rPr lang="en-US" sz="2000" b="1" dirty="0" smtClean="0">
                <a:solidFill>
                  <a:srgbClr val="FFFFFF"/>
                </a:solidFill>
                <a:latin typeface="Calibri" pitchFamily="34" charset="0"/>
              </a:rPr>
              <a:t>                  3.  demand equal rights as citizens</a:t>
            </a:r>
            <a:endParaRPr lang="en-US" sz="2000" b="1" dirty="0">
              <a:solidFill>
                <a:srgbClr val="FFFFFF"/>
              </a:solidFill>
              <a:latin typeface="Calibri" pitchFamily="34" charset="0"/>
            </a:endParaRPr>
          </a:p>
        </p:txBody>
      </p:sp>
      <p:pic>
        <p:nvPicPr>
          <p:cNvPr id="10" name="Picture 2" descr="http://rushinperson.files.wordpress.com/2011/01/female-rmc-students-attend-herrick-clinic-18991.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57200" y="2667000"/>
            <a:ext cx="3381375" cy="23636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000" y="5181600"/>
            <a:ext cx="3276600" cy="646331"/>
          </a:xfrm>
          <a:prstGeom prst="rect">
            <a:avLst/>
          </a:prstGeom>
          <a:noFill/>
        </p:spPr>
        <p:txBody>
          <a:bodyPr wrap="square" rtlCol="0">
            <a:spAutoFit/>
          </a:bodyPr>
          <a:lstStyle/>
          <a:p>
            <a:pPr algn="ctr"/>
            <a:r>
              <a:rPr lang="en-US" b="1" dirty="0" smtClean="0">
                <a:solidFill>
                  <a:srgbClr val="FFFFFF"/>
                </a:solidFill>
                <a:latin typeface="Calibri" pitchFamily="34" charset="0"/>
                <a:cs typeface="Calibri" pitchFamily="34" charset="0"/>
              </a:rPr>
              <a:t>Rush Medical College students  c. 1910</a:t>
            </a:r>
            <a:endParaRPr lang="en-US" b="1" dirty="0">
              <a:solidFill>
                <a:srgbClr val="FFFFFF"/>
              </a:solidFill>
              <a:latin typeface="Calibri" pitchFamily="34" charset="0"/>
              <a:cs typeface="Calibri" pitchFamily="34" charset="0"/>
            </a:endParaRPr>
          </a:p>
        </p:txBody>
      </p:sp>
      <p:pic>
        <p:nvPicPr>
          <p:cNvPr id="22530" name="Picture 2" descr="http://schoolworkhelper.net/wp-content/uploads/2011/05/Alice-Paul-suffrage.jpg"/>
          <p:cNvPicPr>
            <a:picLocks noChangeAspect="1" noChangeArrowheads="1"/>
          </p:cNvPicPr>
          <p:nvPr/>
        </p:nvPicPr>
        <p:blipFill>
          <a:blip r:embed="rId4" cstate="print"/>
          <a:srcRect/>
          <a:stretch>
            <a:fillRect/>
          </a:stretch>
        </p:blipFill>
        <p:spPr bwMode="auto">
          <a:xfrm>
            <a:off x="6172200" y="304800"/>
            <a:ext cx="2667000" cy="2667001"/>
          </a:xfrm>
          <a:prstGeom prst="rect">
            <a:avLst/>
          </a:prstGeom>
          <a:noFill/>
        </p:spPr>
      </p:pic>
      <p:sp>
        <p:nvSpPr>
          <p:cNvPr id="7" name="TextBox 6"/>
          <p:cNvSpPr txBox="1"/>
          <p:nvPr/>
        </p:nvSpPr>
        <p:spPr>
          <a:xfrm>
            <a:off x="4114800" y="4267200"/>
            <a:ext cx="2362200" cy="1046440"/>
          </a:xfrm>
          <a:prstGeom prst="rect">
            <a:avLst/>
          </a:prstGeom>
          <a:noFill/>
        </p:spPr>
        <p:txBody>
          <a:bodyPr wrap="square" rtlCol="0">
            <a:spAutoFit/>
          </a:bodyPr>
          <a:lstStyle/>
          <a:p>
            <a:r>
              <a:rPr lang="en-US" sz="1600" b="1" dirty="0" smtClean="0">
                <a:solidFill>
                  <a:srgbClr val="FFFFFF"/>
                </a:solidFill>
                <a:latin typeface="Calibri" pitchFamily="34" charset="0"/>
                <a:cs typeface="Calibri" pitchFamily="34" charset="0"/>
              </a:rPr>
              <a:t>Alice Paul stood up for women’s rights in England and the U.S. </a:t>
            </a:r>
          </a:p>
          <a:p>
            <a:r>
              <a:rPr lang="en-US" sz="1400" b="1" dirty="0" smtClean="0">
                <a:solidFill>
                  <a:srgbClr val="FFFFFF"/>
                </a:solidFill>
                <a:latin typeface="Calibri" pitchFamily="34" charset="0"/>
                <a:cs typeface="Calibri" pitchFamily="34" charset="0"/>
              </a:rPr>
              <a:t>(Film: “Iron Jawed Angels” )</a:t>
            </a:r>
            <a:endParaRPr lang="en-US" sz="1400" b="1" dirty="0">
              <a:solidFill>
                <a:srgbClr val="FFFFFF"/>
              </a:solidFill>
              <a:latin typeface="Calibri" pitchFamily="34" charset="0"/>
              <a:cs typeface="Calibri" pitchFamily="34" charset="0"/>
            </a:endParaRPr>
          </a:p>
        </p:txBody>
      </p:sp>
      <p:pic>
        <p:nvPicPr>
          <p:cNvPr id="22532" name="Picture 4" descr="http://1.bp.blogspot.com/_z7BKR-CFuUw/SY-vgtiRY2I/AAAAAAAAAyg/_9yC8HVMjLg/s400/Iron+Jawed+Angels.gif"/>
          <p:cNvPicPr>
            <a:picLocks noChangeAspect="1" noChangeArrowheads="1"/>
          </p:cNvPicPr>
          <p:nvPr/>
        </p:nvPicPr>
        <p:blipFill>
          <a:blip r:embed="rId5" cstate="print"/>
          <a:srcRect/>
          <a:stretch>
            <a:fillRect/>
          </a:stretch>
        </p:blipFill>
        <p:spPr bwMode="auto">
          <a:xfrm>
            <a:off x="6553200" y="3429000"/>
            <a:ext cx="2381250" cy="2286000"/>
          </a:xfrm>
          <a:prstGeom prst="rect">
            <a:avLst/>
          </a:prstGeom>
          <a:noFill/>
        </p:spPr>
      </p:pic>
      <p:pic>
        <p:nvPicPr>
          <p:cNvPr id="17410" name="Picture 2" descr="http://www.pocanticohills.org/womenenc/paul.gif"/>
          <p:cNvPicPr>
            <a:picLocks noChangeAspect="1" noChangeArrowheads="1"/>
          </p:cNvPicPr>
          <p:nvPr/>
        </p:nvPicPr>
        <p:blipFill>
          <a:blip r:embed="rId6" cstate="print"/>
          <a:srcRect/>
          <a:stretch>
            <a:fillRect/>
          </a:stretch>
        </p:blipFill>
        <p:spPr bwMode="auto">
          <a:xfrm>
            <a:off x="4267200" y="2590800"/>
            <a:ext cx="1676400" cy="1681988"/>
          </a:xfrm>
          <a:prstGeom prst="rect">
            <a:avLst/>
          </a:prstGeom>
          <a:noFill/>
        </p:spPr>
      </p:pic>
    </p:spTree>
    <p:extLst>
      <p:ext uri="{BB962C8B-B14F-4D97-AF65-F5344CB8AC3E}">
        <p14:creationId xmlns:p14="http://schemas.microsoft.com/office/powerpoint/2010/main" val="2872624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2000"/>
                                        <p:tgtEl>
                                          <p:spTgt spid="9">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2000"/>
                                        <p:tgtEl>
                                          <p:spTgt spid="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animEffect transition="in" filter="fade">
                                      <p:cBhvr>
                                        <p:cTn id="39" dur="2000"/>
                                        <p:tgtEl>
                                          <p:spTgt spid="9">
                                            <p:txEl>
                                              <p:pRg st="5" end="5"/>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2530"/>
                                        </p:tgtEl>
                                        <p:attrNameLst>
                                          <p:attrName>style.visibility</p:attrName>
                                        </p:attrNameLst>
                                      </p:cBhvr>
                                      <p:to>
                                        <p:strVal val="visible"/>
                                      </p:to>
                                    </p:set>
                                    <p:animEffect transition="in" filter="fade">
                                      <p:cBhvr>
                                        <p:cTn id="43" dur="2000"/>
                                        <p:tgtEl>
                                          <p:spTgt spid="225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410"/>
                                        </p:tgtEl>
                                        <p:attrNameLst>
                                          <p:attrName>style.visibility</p:attrName>
                                        </p:attrNameLst>
                                      </p:cBhvr>
                                      <p:to>
                                        <p:strVal val="visible"/>
                                      </p:to>
                                    </p:set>
                                    <p:animEffect transition="in" filter="fade">
                                      <p:cBhvr>
                                        <p:cTn id="48" dur="2000"/>
                                        <p:tgtEl>
                                          <p:spTgt spid="17410"/>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2000"/>
                                        <p:tgtEl>
                                          <p:spTgt spid="7"/>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2532"/>
                                        </p:tgtEl>
                                        <p:attrNameLst>
                                          <p:attrName>style.visibility</p:attrName>
                                        </p:attrNameLst>
                                      </p:cBhvr>
                                      <p:to>
                                        <p:strVal val="visible"/>
                                      </p:to>
                                    </p:set>
                                    <p:animEffect transition="in" filter="fade">
                                      <p:cBhvr>
                                        <p:cTn id="56"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81</a:t>
            </a:fld>
            <a:endParaRPr lang="en-US">
              <a:solidFill>
                <a:srgbClr val="FFFFFF"/>
              </a:solidFill>
            </a:endParaRPr>
          </a:p>
        </p:txBody>
      </p:sp>
      <p:sp>
        <p:nvSpPr>
          <p:cNvPr id="4" name="TextBox 3"/>
          <p:cNvSpPr txBox="1"/>
          <p:nvPr/>
        </p:nvSpPr>
        <p:spPr>
          <a:xfrm>
            <a:off x="609600" y="304800"/>
            <a:ext cx="7772400" cy="4216539"/>
          </a:xfrm>
          <a:prstGeom prst="rect">
            <a:avLst/>
          </a:prstGeom>
          <a:noFill/>
        </p:spPr>
        <p:txBody>
          <a:bodyPr wrap="square" rtlCol="0">
            <a:spAutoFit/>
          </a:bodyPr>
          <a:lstStyle/>
          <a:p>
            <a:r>
              <a:rPr lang="en-US" sz="2800" b="1" dirty="0" smtClean="0">
                <a:solidFill>
                  <a:srgbClr val="FFFFFF"/>
                </a:solidFill>
                <a:latin typeface="Calibri" pitchFamily="34" charset="0"/>
              </a:rPr>
              <a:t>B.  </a:t>
            </a:r>
            <a:r>
              <a:rPr lang="en-US" sz="2800" b="1" dirty="0" err="1" smtClean="0">
                <a:solidFill>
                  <a:srgbClr val="FFFFFF"/>
                </a:solidFill>
                <a:latin typeface="Calibri" pitchFamily="34" charset="0"/>
              </a:rPr>
              <a:t>Womens</a:t>
            </a:r>
            <a:r>
              <a:rPr lang="en-US" sz="2800" b="1" dirty="0" smtClean="0">
                <a:solidFill>
                  <a:srgbClr val="FFFFFF"/>
                </a:solidFill>
                <a:latin typeface="Calibri" pitchFamily="34" charset="0"/>
              </a:rPr>
              <a:t>’ Suffrage </a:t>
            </a:r>
          </a:p>
          <a:p>
            <a:r>
              <a:rPr lang="en-US" sz="2400" b="1" dirty="0" smtClean="0">
                <a:solidFill>
                  <a:srgbClr val="FFFFFF"/>
                </a:solidFill>
                <a:latin typeface="Calibri" pitchFamily="34" charset="0"/>
              </a:rPr>
              <a:t>       1. “suffrage” - the right to vote </a:t>
            </a:r>
          </a:p>
          <a:p>
            <a:r>
              <a:rPr lang="en-US" sz="2400" b="1" dirty="0" smtClean="0">
                <a:solidFill>
                  <a:srgbClr val="FFFFFF"/>
                </a:solidFill>
                <a:latin typeface="Calibri" pitchFamily="34" charset="0"/>
              </a:rPr>
              <a:t>             a. “suffragist” – someone who supports the</a:t>
            </a:r>
          </a:p>
          <a:p>
            <a:r>
              <a:rPr lang="en-US" sz="2400" b="1" dirty="0" smtClean="0">
                <a:solidFill>
                  <a:srgbClr val="FFFFFF"/>
                </a:solidFill>
                <a:latin typeface="Calibri" pitchFamily="34" charset="0"/>
              </a:rPr>
              <a:t>                                           right of women to vote</a:t>
            </a:r>
          </a:p>
          <a:p>
            <a:r>
              <a:rPr lang="en-US" sz="2400" b="1" dirty="0" smtClean="0">
                <a:solidFill>
                  <a:srgbClr val="FFFFFF"/>
                </a:solidFill>
                <a:latin typeface="Calibri" pitchFamily="34" charset="0"/>
              </a:rPr>
              <a:t>       2.  15</a:t>
            </a:r>
            <a:r>
              <a:rPr lang="en-US" sz="2400" b="1" baseline="30000" dirty="0" smtClean="0">
                <a:solidFill>
                  <a:srgbClr val="FFFFFF"/>
                </a:solidFill>
                <a:latin typeface="Calibri" pitchFamily="34" charset="0"/>
              </a:rPr>
              <a:t>th</a:t>
            </a:r>
            <a:r>
              <a:rPr lang="en-US" sz="2400" b="1" dirty="0" smtClean="0">
                <a:solidFill>
                  <a:srgbClr val="FFFFFF"/>
                </a:solidFill>
                <a:latin typeface="Calibri" pitchFamily="34" charset="0"/>
              </a:rPr>
              <a:t> Amendment gave vote to men only</a:t>
            </a:r>
          </a:p>
          <a:p>
            <a:r>
              <a:rPr lang="en-US" sz="2400" b="1" dirty="0" smtClean="0">
                <a:solidFill>
                  <a:srgbClr val="FFFFFF"/>
                </a:solidFill>
                <a:latin typeface="Calibri" pitchFamily="34" charset="0"/>
              </a:rPr>
              <a:t>       3.  Seneca Falls Conference</a:t>
            </a:r>
          </a:p>
          <a:p>
            <a:r>
              <a:rPr lang="en-US" sz="2400" b="1" dirty="0" smtClean="0">
                <a:solidFill>
                  <a:srgbClr val="FFFFFF"/>
                </a:solidFill>
                <a:latin typeface="Calibri" pitchFamily="34" charset="0"/>
              </a:rPr>
              <a:t>             a. early attempt at suffrage (1848)</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leaders: Elizabeth Cady Stanton &amp; </a:t>
            </a:r>
            <a:r>
              <a:rPr lang="en-US" sz="2400" b="1" dirty="0" err="1" smtClean="0">
                <a:solidFill>
                  <a:srgbClr val="FFFFFF"/>
                </a:solidFill>
                <a:latin typeface="Calibri" pitchFamily="34" charset="0"/>
              </a:rPr>
              <a:t>Lucretia</a:t>
            </a:r>
            <a:r>
              <a:rPr lang="en-US" sz="2400" b="1" dirty="0" smtClean="0">
                <a:solidFill>
                  <a:srgbClr val="FFFFFF"/>
                </a:solidFill>
                <a:latin typeface="Calibri" pitchFamily="34" charset="0"/>
              </a:rPr>
              <a:t> Mott</a:t>
            </a:r>
          </a:p>
          <a:p>
            <a:r>
              <a:rPr lang="en-US" sz="2400" b="1" dirty="0" smtClean="0">
                <a:solidFill>
                  <a:srgbClr val="FFFFFF"/>
                </a:solidFill>
                <a:latin typeface="Calibri" pitchFamily="34" charset="0"/>
              </a:rPr>
              <a:t>             b. Seneca Falls “Declaration of Sentiments”</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modeled after Dec. of Independence</a:t>
            </a:r>
          </a:p>
          <a:p>
            <a:r>
              <a:rPr lang="en-US" sz="2400" b="1" dirty="0" smtClean="0">
                <a:solidFill>
                  <a:srgbClr val="FFFFFF"/>
                </a:solidFill>
                <a:latin typeface="Calibri" pitchFamily="34" charset="0"/>
              </a:rPr>
              <a:t>                 ii. “….all men and women are created equal…”</a:t>
            </a:r>
            <a:endParaRPr lang="en-US" sz="2400" b="1" dirty="0">
              <a:solidFill>
                <a:srgbClr val="FFFFFF"/>
              </a:solidFill>
              <a:latin typeface="Calibri" pitchFamily="34" charset="0"/>
            </a:endParaRPr>
          </a:p>
        </p:txBody>
      </p:sp>
      <p:pic>
        <p:nvPicPr>
          <p:cNvPr id="5" name="Picture 2" descr="http://www.notablebiographies.com/images/uewb_01_img0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971800"/>
            <a:ext cx="1245419" cy="1524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descr="http://warriorap.squarespace.com/storage/ElizabethCadyStanton.jpg?__SQUARESPACE_CACHEVERSION=13191671682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8600"/>
            <a:ext cx="1447800" cy="1622358"/>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86600" y="1600200"/>
            <a:ext cx="1676400" cy="276999"/>
          </a:xfrm>
          <a:prstGeom prst="rect">
            <a:avLst/>
          </a:prstGeom>
          <a:noFill/>
        </p:spPr>
        <p:txBody>
          <a:bodyPr wrap="square" rtlCol="0">
            <a:spAutoFit/>
          </a:bodyPr>
          <a:lstStyle/>
          <a:p>
            <a:pPr algn="ctr"/>
            <a:r>
              <a:rPr lang="en-US" sz="1200" b="1" dirty="0" smtClean="0">
                <a:solidFill>
                  <a:srgbClr val="FFFFFF"/>
                </a:solidFill>
                <a:latin typeface="Calibri" pitchFamily="34" charset="0"/>
              </a:rPr>
              <a:t>Elizabeth Cady Stanton</a:t>
            </a:r>
            <a:endParaRPr lang="en-US" sz="1200" b="1" dirty="0">
              <a:solidFill>
                <a:srgbClr val="FFFFFF"/>
              </a:solidFill>
              <a:latin typeface="Calibri" pitchFamily="34" charset="0"/>
            </a:endParaRPr>
          </a:p>
        </p:txBody>
      </p:sp>
      <p:sp>
        <p:nvSpPr>
          <p:cNvPr id="8" name="TextBox 7"/>
          <p:cNvSpPr txBox="1"/>
          <p:nvPr/>
        </p:nvSpPr>
        <p:spPr>
          <a:xfrm>
            <a:off x="381000" y="4572000"/>
            <a:ext cx="1600200" cy="276999"/>
          </a:xfrm>
          <a:prstGeom prst="rect">
            <a:avLst/>
          </a:prstGeom>
          <a:noFill/>
        </p:spPr>
        <p:txBody>
          <a:bodyPr wrap="square" rtlCol="0">
            <a:spAutoFit/>
          </a:bodyPr>
          <a:lstStyle/>
          <a:p>
            <a:r>
              <a:rPr lang="en-US" sz="1200" b="1" dirty="0" err="1" smtClean="0">
                <a:solidFill>
                  <a:srgbClr val="FFFFFF"/>
                </a:solidFill>
                <a:latin typeface="Calibri" pitchFamily="34" charset="0"/>
              </a:rPr>
              <a:t>Lucretia</a:t>
            </a:r>
            <a:r>
              <a:rPr lang="en-US" sz="1200" b="1" dirty="0" smtClean="0">
                <a:solidFill>
                  <a:srgbClr val="FFFFFF"/>
                </a:solidFill>
                <a:latin typeface="Calibri" pitchFamily="34" charset="0"/>
              </a:rPr>
              <a:t> Mott</a:t>
            </a:r>
            <a:endParaRPr lang="en-US" sz="1200" b="1" dirty="0">
              <a:solidFill>
                <a:srgbClr val="FFFFFF"/>
              </a:solidFill>
              <a:latin typeface="Calibri" pitchFamily="34" charset="0"/>
            </a:endParaRPr>
          </a:p>
        </p:txBody>
      </p:sp>
    </p:spTree>
    <p:extLst>
      <p:ext uri="{BB962C8B-B14F-4D97-AF65-F5344CB8AC3E}">
        <p14:creationId xmlns:p14="http://schemas.microsoft.com/office/powerpoint/2010/main" val="1848830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2000"/>
                                        <p:tgtEl>
                                          <p:spTgt spid="4">
                                            <p:txEl>
                                              <p:pRg st="7" end="7"/>
                                            </p:txEl>
                                          </p:spTgt>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0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fade">
                                      <p:cBhvr>
                                        <p:cTn id="60" dur="2000"/>
                                        <p:tgtEl>
                                          <p:spTgt spid="4">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Effect transition="in" filter="fade">
                                      <p:cBhvr>
                                        <p:cTn id="65" dur="2000"/>
                                        <p:tgtEl>
                                          <p:spTgt spid="4">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xEl>
                                              <p:pRg st="10" end="10"/>
                                            </p:txEl>
                                          </p:spTgt>
                                        </p:tgtEl>
                                        <p:attrNameLst>
                                          <p:attrName>style.visibility</p:attrName>
                                        </p:attrNameLst>
                                      </p:cBhvr>
                                      <p:to>
                                        <p:strVal val="visible"/>
                                      </p:to>
                                    </p:set>
                                    <p:animEffect transition="in" filter="fade">
                                      <p:cBhvr>
                                        <p:cTn id="70"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82</a:t>
            </a:fld>
            <a:endParaRPr lang="en-US">
              <a:solidFill>
                <a:srgbClr val="FFFFFF"/>
              </a:solidFill>
            </a:endParaRPr>
          </a:p>
        </p:txBody>
      </p:sp>
      <p:sp>
        <p:nvSpPr>
          <p:cNvPr id="4" name="TextBox 3"/>
          <p:cNvSpPr txBox="1"/>
          <p:nvPr/>
        </p:nvSpPr>
        <p:spPr>
          <a:xfrm>
            <a:off x="381000" y="609600"/>
            <a:ext cx="7848600" cy="1261884"/>
          </a:xfrm>
          <a:prstGeom prst="rect">
            <a:avLst/>
          </a:prstGeom>
          <a:noFill/>
        </p:spPr>
        <p:txBody>
          <a:bodyPr wrap="square" rtlCol="0">
            <a:spAutoFit/>
          </a:bodyPr>
          <a:lstStyle/>
          <a:p>
            <a:r>
              <a:rPr lang="en-US" dirty="0" smtClean="0">
                <a:solidFill>
                  <a:srgbClr val="FFFFFF"/>
                </a:solidFill>
              </a:rPr>
              <a:t> </a:t>
            </a:r>
            <a:r>
              <a:rPr lang="en-US" sz="2800" b="1" dirty="0" smtClean="0">
                <a:solidFill>
                  <a:srgbClr val="FFFFFF"/>
                </a:solidFill>
                <a:latin typeface="Calibri" pitchFamily="34" charset="0"/>
              </a:rPr>
              <a:t>4. Created clubs and suffrage associations</a:t>
            </a:r>
          </a:p>
          <a:p>
            <a:r>
              <a:rPr lang="en-US" sz="2400" b="1" dirty="0" smtClean="0">
                <a:solidFill>
                  <a:srgbClr val="FFFFFF"/>
                </a:solidFill>
                <a:latin typeface="Calibri" pitchFamily="34" charset="0"/>
              </a:rPr>
              <a:t>      a. led protests &amp;  hunger strikes</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risked arrest</a:t>
            </a:r>
          </a:p>
        </p:txBody>
      </p:sp>
      <p:pic>
        <p:nvPicPr>
          <p:cNvPr id="111618" name="Picture 2" descr="http://womensrightsfightforyourright.weebly.com/uploads/6/8/2/2/6822131/suffragettecops.gif"/>
          <p:cNvPicPr>
            <a:picLocks noChangeAspect="1" noChangeArrowheads="1"/>
          </p:cNvPicPr>
          <p:nvPr/>
        </p:nvPicPr>
        <p:blipFill>
          <a:blip r:embed="rId2" cstate="print"/>
          <a:srcRect/>
          <a:stretch>
            <a:fillRect/>
          </a:stretch>
        </p:blipFill>
        <p:spPr bwMode="auto">
          <a:xfrm>
            <a:off x="5602431" y="1447800"/>
            <a:ext cx="3052330" cy="3581400"/>
          </a:xfrm>
          <a:prstGeom prst="rect">
            <a:avLst/>
          </a:prstGeom>
          <a:noFill/>
        </p:spPr>
      </p:pic>
      <p:pic>
        <p:nvPicPr>
          <p:cNvPr id="5" name="Picture 10" descr="http://www.washingtonhistory.org/images/wshm/bellinghamsuffragists.jpg"/>
          <p:cNvPicPr>
            <a:picLocks noChangeAspect="1" noChangeArrowheads="1"/>
          </p:cNvPicPr>
          <p:nvPr/>
        </p:nvPicPr>
        <p:blipFill>
          <a:blip r:embed="rId3" cstate="print">
            <a:grayscl/>
          </a:blip>
          <a:srcRect/>
          <a:stretch>
            <a:fillRect/>
          </a:stretch>
        </p:blipFill>
        <p:spPr bwMode="auto">
          <a:xfrm>
            <a:off x="533400" y="2133600"/>
            <a:ext cx="4756824" cy="3429000"/>
          </a:xfrm>
          <a:prstGeom prst="rect">
            <a:avLst/>
          </a:prstGeom>
          <a:noFill/>
        </p:spPr>
      </p:pic>
    </p:spTree>
    <p:extLst>
      <p:ext uri="{BB962C8B-B14F-4D97-AF65-F5344CB8AC3E}">
        <p14:creationId xmlns:p14="http://schemas.microsoft.com/office/powerpoint/2010/main" val="1880247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1618"/>
                                        </p:tgtEl>
                                        <p:attrNameLst>
                                          <p:attrName>style.visibility</p:attrName>
                                        </p:attrNameLst>
                                      </p:cBhvr>
                                      <p:to>
                                        <p:strVal val="visible"/>
                                      </p:to>
                                    </p:set>
                                    <p:animEffect transition="in" filter="fade">
                                      <p:cBhvr>
                                        <p:cTn id="25" dur="2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83</a:t>
            </a:fld>
            <a:endParaRPr lang="en-US">
              <a:solidFill>
                <a:srgbClr val="FFFFFF"/>
              </a:solidFill>
            </a:endParaRPr>
          </a:p>
        </p:txBody>
      </p:sp>
      <p:pic>
        <p:nvPicPr>
          <p:cNvPr id="112648" name="Picture 8" descr="http://www.law.louisville.edu/sites/www.law.louisville.edu/files/suffrage-800px.jpg"/>
          <p:cNvPicPr>
            <a:picLocks noChangeAspect="1" noChangeArrowheads="1"/>
          </p:cNvPicPr>
          <p:nvPr/>
        </p:nvPicPr>
        <p:blipFill>
          <a:blip r:embed="rId2" cstate="print"/>
          <a:srcRect/>
          <a:stretch>
            <a:fillRect/>
          </a:stretch>
        </p:blipFill>
        <p:spPr bwMode="auto">
          <a:xfrm>
            <a:off x="1143000" y="744680"/>
            <a:ext cx="7162800" cy="5046520"/>
          </a:xfrm>
          <a:prstGeom prst="rect">
            <a:avLst/>
          </a:prstGeom>
          <a:noFill/>
        </p:spPr>
      </p:pic>
    </p:spTree>
    <p:extLst>
      <p:ext uri="{BB962C8B-B14F-4D97-AF65-F5344CB8AC3E}">
        <p14:creationId xmlns:p14="http://schemas.microsoft.com/office/powerpoint/2010/main" val="3951982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48"/>
                                        </p:tgtEl>
                                        <p:attrNameLst>
                                          <p:attrName>style.visibility</p:attrName>
                                        </p:attrNameLst>
                                      </p:cBhvr>
                                      <p:to>
                                        <p:strVal val="visible"/>
                                      </p:to>
                                    </p:set>
                                    <p:animEffect transition="in" filter="fade">
                                      <p:cBhvr>
                                        <p:cTn id="7" dur="2000"/>
                                        <p:tgtEl>
                                          <p:spTgt spid="112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84</a:t>
            </a:fld>
            <a:endParaRPr lang="en-US">
              <a:solidFill>
                <a:srgbClr val="FFFFFF"/>
              </a:solidFill>
            </a:endParaRPr>
          </a:p>
        </p:txBody>
      </p:sp>
      <p:pic>
        <p:nvPicPr>
          <p:cNvPr id="112642" name="Picture 2" descr="http://t2.gstatic.com/images?q=tbn:ANd9GcSMMsT6L6ZCIbnLBOITxsG_esiEYw_6VihDOyMLxPWEleoHQ7PKvQ"/>
          <p:cNvPicPr>
            <a:picLocks noChangeAspect="1" noChangeArrowheads="1"/>
          </p:cNvPicPr>
          <p:nvPr/>
        </p:nvPicPr>
        <p:blipFill>
          <a:blip r:embed="rId2" cstate="print"/>
          <a:srcRect/>
          <a:stretch>
            <a:fillRect/>
          </a:stretch>
        </p:blipFill>
        <p:spPr bwMode="auto">
          <a:xfrm>
            <a:off x="762000" y="1752600"/>
            <a:ext cx="2766958" cy="3810000"/>
          </a:xfrm>
          <a:prstGeom prst="rect">
            <a:avLst/>
          </a:prstGeom>
          <a:noFill/>
        </p:spPr>
      </p:pic>
      <p:pic>
        <p:nvPicPr>
          <p:cNvPr id="112646" name="Picture 6" descr="http://www.digitaldocsinabox.org/images/WomensSuffrage/images/votes%20for%20women%2018.jpg"/>
          <p:cNvPicPr>
            <a:picLocks noChangeAspect="1" noChangeArrowheads="1"/>
          </p:cNvPicPr>
          <p:nvPr/>
        </p:nvPicPr>
        <p:blipFill>
          <a:blip r:embed="rId3" cstate="print"/>
          <a:srcRect/>
          <a:stretch>
            <a:fillRect/>
          </a:stretch>
        </p:blipFill>
        <p:spPr bwMode="auto">
          <a:xfrm>
            <a:off x="5105400" y="533400"/>
            <a:ext cx="3352800" cy="5581651"/>
          </a:xfrm>
          <a:prstGeom prst="rect">
            <a:avLst/>
          </a:prstGeom>
          <a:noFill/>
        </p:spPr>
      </p:pic>
      <p:sp>
        <p:nvSpPr>
          <p:cNvPr id="5" name="TextBox 4"/>
          <p:cNvSpPr txBox="1"/>
          <p:nvPr/>
        </p:nvSpPr>
        <p:spPr>
          <a:xfrm>
            <a:off x="609600" y="609600"/>
            <a:ext cx="3505200" cy="461665"/>
          </a:xfrm>
          <a:prstGeom prst="rect">
            <a:avLst/>
          </a:prstGeom>
          <a:noFill/>
        </p:spPr>
        <p:txBody>
          <a:bodyPr wrap="square" rtlCol="0">
            <a:spAutoFit/>
          </a:bodyPr>
          <a:lstStyle/>
          <a:p>
            <a:r>
              <a:rPr lang="en-US" sz="2400" b="1" dirty="0" smtClean="0">
                <a:solidFill>
                  <a:srgbClr val="FFFFFF"/>
                </a:solidFill>
                <a:latin typeface="Calibri" pitchFamily="34" charset="0"/>
              </a:rPr>
              <a:t>Suffrage Posters:</a:t>
            </a:r>
            <a:endParaRPr lang="en-US" sz="2400" b="1" dirty="0">
              <a:solidFill>
                <a:srgbClr val="FFFFFF"/>
              </a:solidFill>
              <a:latin typeface="Calibri" pitchFamily="34" charset="0"/>
            </a:endParaRPr>
          </a:p>
        </p:txBody>
      </p:sp>
    </p:spTree>
    <p:extLst>
      <p:ext uri="{BB962C8B-B14F-4D97-AF65-F5344CB8AC3E}">
        <p14:creationId xmlns:p14="http://schemas.microsoft.com/office/powerpoint/2010/main" val="27576113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42"/>
                                        </p:tgtEl>
                                        <p:attrNameLst>
                                          <p:attrName>style.visibility</p:attrName>
                                        </p:attrNameLst>
                                      </p:cBhvr>
                                      <p:to>
                                        <p:strVal val="visible"/>
                                      </p:to>
                                    </p:set>
                                    <p:animEffect transition="in" filter="fade">
                                      <p:cBhvr>
                                        <p:cTn id="11" dur="2000"/>
                                        <p:tgtEl>
                                          <p:spTgt spid="112642"/>
                                        </p:tgtEl>
                                      </p:cBhvr>
                                    </p:animEffect>
                                  </p:childTnLst>
                                </p:cTn>
                              </p:par>
                            </p:childTnLst>
                          </p:cTn>
                        </p:par>
                        <p:par>
                          <p:cTn id="12" fill="hold">
                            <p:stCondLst>
                              <p:cond delay="4000"/>
                            </p:stCondLst>
                            <p:childTnLst>
                              <p:par>
                                <p:cTn id="13" presetID="10" presetClass="entr" presetSubtype="0" fill="hold" nodeType="afterEffect">
                                  <p:stCondLst>
                                    <p:cond delay="3000"/>
                                  </p:stCondLst>
                                  <p:childTnLst>
                                    <p:set>
                                      <p:cBhvr>
                                        <p:cTn id="14" dur="1" fill="hold">
                                          <p:stCondLst>
                                            <p:cond delay="0"/>
                                          </p:stCondLst>
                                        </p:cTn>
                                        <p:tgtEl>
                                          <p:spTgt spid="112646"/>
                                        </p:tgtEl>
                                        <p:attrNameLst>
                                          <p:attrName>style.visibility</p:attrName>
                                        </p:attrNameLst>
                                      </p:cBhvr>
                                      <p:to>
                                        <p:strVal val="visible"/>
                                      </p:to>
                                    </p:set>
                                    <p:animEffect transition="in" filter="fade">
                                      <p:cBhvr>
                                        <p:cTn id="15" dur="20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0B70CD2-77F4-4375-9F45-080BE386DD2E}" type="slidenum">
              <a:rPr lang="en-US" smtClean="0">
                <a:solidFill>
                  <a:srgbClr val="FFFFFF"/>
                </a:solidFill>
              </a:rPr>
              <a:pPr>
                <a:defRPr/>
              </a:pPr>
              <a:t>85</a:t>
            </a:fld>
            <a:endParaRPr lang="en-US">
              <a:solidFill>
                <a:srgbClr val="FFFFFF"/>
              </a:solidFill>
            </a:endParaRPr>
          </a:p>
        </p:txBody>
      </p:sp>
      <p:pic>
        <p:nvPicPr>
          <p:cNvPr id="17410" name="Picture 2" descr="http://history.psu.edu/images/photos/historical/Image-17_Anti-Suffrage.jpg"/>
          <p:cNvPicPr>
            <a:picLocks noChangeAspect="1" noChangeArrowheads="1"/>
          </p:cNvPicPr>
          <p:nvPr/>
        </p:nvPicPr>
        <p:blipFill>
          <a:blip r:embed="rId2" cstate="print"/>
          <a:srcRect/>
          <a:stretch>
            <a:fillRect/>
          </a:stretch>
        </p:blipFill>
        <p:spPr bwMode="auto">
          <a:xfrm>
            <a:off x="228600" y="457200"/>
            <a:ext cx="6400800" cy="5120640"/>
          </a:xfrm>
          <a:prstGeom prst="rect">
            <a:avLst/>
          </a:prstGeom>
          <a:noFill/>
        </p:spPr>
      </p:pic>
      <p:sp>
        <p:nvSpPr>
          <p:cNvPr id="7" name="TextBox 6"/>
          <p:cNvSpPr txBox="1"/>
          <p:nvPr/>
        </p:nvSpPr>
        <p:spPr>
          <a:xfrm>
            <a:off x="6781800" y="1143000"/>
            <a:ext cx="2133600" cy="923330"/>
          </a:xfrm>
          <a:prstGeom prst="rect">
            <a:avLst/>
          </a:prstGeom>
          <a:noFill/>
        </p:spPr>
        <p:txBody>
          <a:bodyPr wrap="square" rtlCol="0">
            <a:spAutoFit/>
          </a:bodyPr>
          <a:lstStyle/>
          <a:p>
            <a:r>
              <a:rPr lang="en-US" b="1" dirty="0" smtClean="0">
                <a:solidFill>
                  <a:srgbClr val="FFFFFF"/>
                </a:solidFill>
                <a:latin typeface="Calibri" pitchFamily="34" charset="0"/>
              </a:rPr>
              <a:t>Why would men be opposed to voting rights for women?</a:t>
            </a:r>
            <a:endParaRPr lang="en-US" b="1" dirty="0">
              <a:solidFill>
                <a:srgbClr val="FFFFFF"/>
              </a:solidFill>
              <a:latin typeface="Calibri" pitchFamily="34" charset="0"/>
            </a:endParaRPr>
          </a:p>
        </p:txBody>
      </p:sp>
    </p:spTree>
    <p:extLst>
      <p:ext uri="{BB962C8B-B14F-4D97-AF65-F5344CB8AC3E}">
        <p14:creationId xmlns:p14="http://schemas.microsoft.com/office/powerpoint/2010/main" val="1584642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childTnLst>
                                </p:cTn>
                              </p:par>
                            </p:childTnLst>
                          </p:cTn>
                        </p:par>
                        <p:par>
                          <p:cTn id="8" fill="hold">
                            <p:stCondLst>
                              <p:cond delay="2000"/>
                            </p:stCondLst>
                            <p:childTnLst>
                              <p:par>
                                <p:cTn id="9" presetID="10" presetClass="entr" presetSubtype="0"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hapter21_6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90600"/>
            <a:ext cx="815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B596BE9A-5995-4A4D-B5CF-41547792E104}" type="slidenum">
              <a:rPr lang="en-US" smtClean="0">
                <a:solidFill>
                  <a:srgbClr val="FFFFFF"/>
                </a:solidFill>
              </a:rPr>
              <a:pPr>
                <a:defRPr/>
              </a:pPr>
              <a:t>86</a:t>
            </a:fld>
            <a:endParaRPr lang="en-US">
              <a:solidFill>
                <a:srgbClr val="FFFFFF"/>
              </a:solidFill>
            </a:endParaRPr>
          </a:p>
        </p:txBody>
      </p:sp>
    </p:spTree>
    <p:extLst>
      <p:ext uri="{BB962C8B-B14F-4D97-AF65-F5344CB8AC3E}">
        <p14:creationId xmlns:p14="http://schemas.microsoft.com/office/powerpoint/2010/main" val="2801021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87</a:t>
            </a:fld>
            <a:endParaRPr lang="en-US">
              <a:solidFill>
                <a:srgbClr val="FFFFFF"/>
              </a:solidFill>
            </a:endParaRPr>
          </a:p>
        </p:txBody>
      </p:sp>
      <p:sp>
        <p:nvSpPr>
          <p:cNvPr id="4" name="TextBox 3"/>
          <p:cNvSpPr txBox="1"/>
          <p:nvPr/>
        </p:nvSpPr>
        <p:spPr>
          <a:xfrm>
            <a:off x="228600" y="228600"/>
            <a:ext cx="8458200" cy="1569660"/>
          </a:xfrm>
          <a:prstGeom prst="rect">
            <a:avLst/>
          </a:prstGeom>
          <a:noFill/>
        </p:spPr>
        <p:txBody>
          <a:bodyPr wrap="square" rtlCol="0">
            <a:spAutoFit/>
          </a:bodyPr>
          <a:lstStyle/>
          <a:p>
            <a:r>
              <a:rPr lang="en-US" sz="2400" b="1" dirty="0" smtClean="0">
                <a:solidFill>
                  <a:srgbClr val="FFFFFF"/>
                </a:solidFill>
                <a:latin typeface="Calibri" pitchFamily="34" charset="0"/>
              </a:rPr>
              <a:t>5.  Western states take lead in women’s suffrage</a:t>
            </a:r>
          </a:p>
          <a:p>
            <a:r>
              <a:rPr lang="en-US" sz="2400" b="1" dirty="0" smtClean="0">
                <a:solidFill>
                  <a:srgbClr val="FFFFFF"/>
                </a:solidFill>
                <a:latin typeface="Calibri" pitchFamily="34" charset="0"/>
              </a:rPr>
              <a:t>       a. 1890’s – Wyoming, Utah, Idaho, Colorado</a:t>
            </a:r>
          </a:p>
          <a:p>
            <a:r>
              <a:rPr lang="en-US" sz="2400" b="1" dirty="0" smtClean="0">
                <a:solidFill>
                  <a:srgbClr val="FFFFFF"/>
                </a:solidFill>
                <a:latin typeface="Calibri" pitchFamily="34" charset="0"/>
              </a:rPr>
              <a:t>       b.  Women worked side by side with men.</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farming, ranching &amp; homesteading</a:t>
            </a:r>
          </a:p>
        </p:txBody>
      </p:sp>
      <p:pic>
        <p:nvPicPr>
          <p:cNvPr id="111620" name="Picture 4" descr="http://www.washingtonhistory.org/images/wshm/womenputtingposters.jpg"/>
          <p:cNvPicPr>
            <a:picLocks noChangeAspect="1" noChangeArrowheads="1"/>
          </p:cNvPicPr>
          <p:nvPr/>
        </p:nvPicPr>
        <p:blipFill>
          <a:blip r:embed="rId2" cstate="print"/>
          <a:srcRect/>
          <a:stretch>
            <a:fillRect/>
          </a:stretch>
        </p:blipFill>
        <p:spPr bwMode="auto">
          <a:xfrm>
            <a:off x="381000" y="1981200"/>
            <a:ext cx="4901282" cy="3962400"/>
          </a:xfrm>
          <a:prstGeom prst="rect">
            <a:avLst/>
          </a:prstGeom>
          <a:noFill/>
        </p:spPr>
      </p:pic>
      <p:pic>
        <p:nvPicPr>
          <p:cNvPr id="111622" name="Picture 6" descr="http://jacksonhole.net/userfiles/images/History%204.jpg"/>
          <p:cNvPicPr>
            <a:picLocks noChangeAspect="1" noChangeArrowheads="1"/>
          </p:cNvPicPr>
          <p:nvPr/>
        </p:nvPicPr>
        <p:blipFill>
          <a:blip r:embed="rId3" cstate="print"/>
          <a:srcRect/>
          <a:stretch>
            <a:fillRect/>
          </a:stretch>
        </p:blipFill>
        <p:spPr bwMode="auto">
          <a:xfrm>
            <a:off x="5562600" y="1828800"/>
            <a:ext cx="3171825" cy="4223980"/>
          </a:xfrm>
          <a:prstGeom prst="rect">
            <a:avLst/>
          </a:prstGeom>
          <a:noFill/>
        </p:spPr>
      </p:pic>
    </p:spTree>
    <p:extLst>
      <p:ext uri="{BB962C8B-B14F-4D97-AF65-F5344CB8AC3E}">
        <p14:creationId xmlns:p14="http://schemas.microsoft.com/office/powerpoint/2010/main" val="2844194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2000"/>
                                        <p:tgtEl>
                                          <p:spTgt spid="1116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1622"/>
                                        </p:tgtEl>
                                        <p:attrNameLst>
                                          <p:attrName>style.visibility</p:attrName>
                                        </p:attrNameLst>
                                      </p:cBhvr>
                                      <p:to>
                                        <p:strVal val="visible"/>
                                      </p:to>
                                    </p:set>
                                    <p:animEffect transition="in" filter="fade">
                                      <p:cBhvr>
                                        <p:cTn id="25" dur="2000"/>
                                        <p:tgtEl>
                                          <p:spTgt spid="111622"/>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88</a:t>
            </a:fld>
            <a:endParaRPr lang="en-US">
              <a:solidFill>
                <a:srgbClr val="FFFFFF"/>
              </a:solidFill>
            </a:endParaRPr>
          </a:p>
        </p:txBody>
      </p:sp>
      <p:sp>
        <p:nvSpPr>
          <p:cNvPr id="4" name="TextBox 3"/>
          <p:cNvSpPr txBox="1"/>
          <p:nvPr/>
        </p:nvSpPr>
        <p:spPr>
          <a:xfrm>
            <a:off x="228600" y="228600"/>
            <a:ext cx="8458200" cy="1200329"/>
          </a:xfrm>
          <a:prstGeom prst="rect">
            <a:avLst/>
          </a:prstGeom>
          <a:noFill/>
        </p:spPr>
        <p:txBody>
          <a:bodyPr wrap="square" rtlCol="0">
            <a:spAutoFit/>
          </a:bodyPr>
          <a:lstStyle/>
          <a:p>
            <a:r>
              <a:rPr lang="en-US" sz="2400" b="1" dirty="0" smtClean="0">
                <a:solidFill>
                  <a:srgbClr val="FFFFFF"/>
                </a:solidFill>
                <a:latin typeface="Calibri" pitchFamily="34" charset="0"/>
              </a:rPr>
              <a:t>c. Montana elects first woman to U.S. House of Rep. (1916)</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Jeannette Rankin </a:t>
            </a:r>
          </a:p>
          <a:p>
            <a:r>
              <a:rPr lang="en-US" sz="2400" b="1" dirty="0" smtClean="0">
                <a:solidFill>
                  <a:srgbClr val="FFFFFF"/>
                </a:solidFill>
                <a:latin typeface="Calibri" pitchFamily="34" charset="0"/>
              </a:rPr>
              <a:t>     ii. able to vote in Congress but not in a presidential election</a:t>
            </a:r>
            <a:endParaRPr lang="en-US" sz="2400" b="1" dirty="0">
              <a:solidFill>
                <a:srgbClr val="FFFFFF"/>
              </a:solidFill>
              <a:latin typeface="Calibri" pitchFamily="34" charset="0"/>
            </a:endParaRPr>
          </a:p>
        </p:txBody>
      </p:sp>
      <p:sp>
        <p:nvSpPr>
          <p:cNvPr id="7" name="TextBox 6"/>
          <p:cNvSpPr txBox="1"/>
          <p:nvPr/>
        </p:nvSpPr>
        <p:spPr>
          <a:xfrm>
            <a:off x="7162800" y="4114800"/>
            <a:ext cx="1295400" cy="381000"/>
          </a:xfrm>
          <a:prstGeom prst="rect">
            <a:avLst/>
          </a:prstGeom>
          <a:noFill/>
        </p:spPr>
        <p:txBody>
          <a:bodyPr wrap="square" rtlCol="0">
            <a:spAutoFit/>
          </a:bodyPr>
          <a:lstStyle/>
          <a:p>
            <a:r>
              <a:rPr lang="en-US" dirty="0" smtClean="0">
                <a:solidFill>
                  <a:srgbClr val="FFFFFF"/>
                </a:solidFill>
              </a:rPr>
              <a:t>1880-1973</a:t>
            </a:r>
            <a:endParaRPr lang="en-US" dirty="0">
              <a:solidFill>
                <a:srgbClr val="FFFFFF"/>
              </a:solidFill>
            </a:endParaRPr>
          </a:p>
        </p:txBody>
      </p:sp>
      <p:pic>
        <p:nvPicPr>
          <p:cNvPr id="1028" name="Picture 4" descr="File:RankinJ.jpg">
            <a:hlinkClick r:id="rId2"/>
          </p:cNvPr>
          <p:cNvPicPr>
            <a:picLocks noChangeAspect="1" noChangeArrowheads="1"/>
          </p:cNvPicPr>
          <p:nvPr/>
        </p:nvPicPr>
        <p:blipFill>
          <a:blip r:embed="rId3" cstate="print"/>
          <a:srcRect/>
          <a:stretch>
            <a:fillRect/>
          </a:stretch>
        </p:blipFill>
        <p:spPr bwMode="auto">
          <a:xfrm>
            <a:off x="6858000" y="1524000"/>
            <a:ext cx="1905000" cy="2574324"/>
          </a:xfrm>
          <a:prstGeom prst="roundRect">
            <a:avLst/>
          </a:prstGeom>
          <a:ln>
            <a:noFill/>
          </a:ln>
          <a:effectLst>
            <a:softEdge rad="112500"/>
          </a:effectLst>
        </p:spPr>
      </p:pic>
      <p:pic>
        <p:nvPicPr>
          <p:cNvPr id="16" name="Picture 6" descr="http://worth.runtime.com/files/20376.jpg"/>
          <p:cNvPicPr>
            <a:picLocks noChangeAspect="1" noChangeArrowheads="1"/>
          </p:cNvPicPr>
          <p:nvPr/>
        </p:nvPicPr>
        <p:blipFill>
          <a:blip r:embed="rId4" cstate="print"/>
          <a:srcRect/>
          <a:stretch>
            <a:fillRect/>
          </a:stretch>
        </p:blipFill>
        <p:spPr bwMode="auto">
          <a:xfrm>
            <a:off x="381000" y="1524000"/>
            <a:ext cx="6360606" cy="4572000"/>
          </a:xfrm>
          <a:prstGeom prst="rect">
            <a:avLst/>
          </a:prstGeom>
          <a:noFill/>
        </p:spPr>
      </p:pic>
    </p:spTree>
    <p:extLst>
      <p:ext uri="{BB962C8B-B14F-4D97-AF65-F5344CB8AC3E}">
        <p14:creationId xmlns:p14="http://schemas.microsoft.com/office/powerpoint/2010/main" val="620193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2000"/>
                                        <p:tgtEl>
                                          <p:spTgt spid="1028"/>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2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89</a:t>
            </a:fld>
            <a:endParaRPr lang="en-US">
              <a:solidFill>
                <a:srgbClr val="FFFFFF"/>
              </a:solidFill>
            </a:endParaRPr>
          </a:p>
        </p:txBody>
      </p:sp>
      <p:sp>
        <p:nvSpPr>
          <p:cNvPr id="9" name="TextBox 8"/>
          <p:cNvSpPr txBox="1"/>
          <p:nvPr/>
        </p:nvSpPr>
        <p:spPr>
          <a:xfrm>
            <a:off x="457200" y="304800"/>
            <a:ext cx="7772400" cy="830997"/>
          </a:xfrm>
          <a:prstGeom prst="rect">
            <a:avLst/>
          </a:prstGeom>
          <a:noFill/>
        </p:spPr>
        <p:txBody>
          <a:bodyPr wrap="square" rtlCol="0">
            <a:spAutoFit/>
          </a:bodyPr>
          <a:lstStyle/>
          <a:p>
            <a:r>
              <a:rPr lang="en-US" sz="2400" b="1" dirty="0" smtClean="0">
                <a:solidFill>
                  <a:srgbClr val="FFFFFF"/>
                </a:solidFill>
                <a:latin typeface="Calibri" pitchFamily="34" charset="0"/>
              </a:rPr>
              <a:t>By 1929, eleven more women had been elected to the House of Representatives.</a:t>
            </a:r>
            <a:endParaRPr lang="en-US" sz="2400" b="1" dirty="0">
              <a:solidFill>
                <a:srgbClr val="FFFFFF"/>
              </a:solidFill>
              <a:latin typeface="Calibri" pitchFamily="34" charset="0"/>
            </a:endParaRPr>
          </a:p>
        </p:txBody>
      </p:sp>
      <p:sp>
        <p:nvSpPr>
          <p:cNvPr id="11" name="TextBox 10"/>
          <p:cNvSpPr txBox="1"/>
          <p:nvPr/>
        </p:nvSpPr>
        <p:spPr>
          <a:xfrm>
            <a:off x="3048000" y="2133600"/>
            <a:ext cx="5334000" cy="1323439"/>
          </a:xfrm>
          <a:prstGeom prst="rect">
            <a:avLst/>
          </a:prstGeom>
          <a:solidFill>
            <a:schemeClr val="bg2">
              <a:lumMod val="60000"/>
              <a:lumOff val="40000"/>
            </a:schemeClr>
          </a:solidFill>
        </p:spPr>
        <p:txBody>
          <a:bodyPr wrap="square" rtlCol="0">
            <a:spAutoFit/>
          </a:bodyPr>
          <a:lstStyle/>
          <a:p>
            <a:r>
              <a:rPr lang="en-US" sz="2000" b="1" dirty="0" smtClean="0">
                <a:solidFill>
                  <a:srgbClr val="FFFFFF"/>
                </a:solidFill>
                <a:latin typeface="Calibri" pitchFamily="34" charset="0"/>
              </a:rPr>
              <a:t>2011: Women hold 90, or 16.8%, of the 535 seats in the 112th US Congress — 17, or 17.0%, of the 100 seats in the Senate and 73, or 16.8%, of the 435 seats in the House of Representatives.</a:t>
            </a:r>
            <a:endParaRPr lang="en-US" sz="2000" b="1" dirty="0">
              <a:solidFill>
                <a:srgbClr val="FFFFFF"/>
              </a:solidFill>
              <a:latin typeface="Calibri" pitchFamily="34" charset="0"/>
            </a:endParaRPr>
          </a:p>
        </p:txBody>
      </p:sp>
      <p:sp>
        <p:nvSpPr>
          <p:cNvPr id="12" name="TextBox 11"/>
          <p:cNvSpPr txBox="1"/>
          <p:nvPr/>
        </p:nvSpPr>
        <p:spPr>
          <a:xfrm>
            <a:off x="2819400" y="1295400"/>
            <a:ext cx="4648200" cy="707886"/>
          </a:xfrm>
          <a:prstGeom prst="rect">
            <a:avLst/>
          </a:prstGeom>
          <a:noFill/>
        </p:spPr>
        <p:txBody>
          <a:bodyPr wrap="square" rtlCol="0">
            <a:spAutoFit/>
          </a:bodyPr>
          <a:lstStyle/>
          <a:p>
            <a:r>
              <a:rPr lang="en-US" sz="2000" b="1" dirty="0" smtClean="0">
                <a:solidFill>
                  <a:srgbClr val="FFFFFF"/>
                </a:solidFill>
                <a:latin typeface="Calibri" pitchFamily="34" charset="0"/>
              </a:rPr>
              <a:t>Hattie Wyatt Caraway (AR) was the first woman elected to the U.S. Senate in 1935.</a:t>
            </a:r>
            <a:endParaRPr lang="en-US" sz="2000" b="1" dirty="0">
              <a:solidFill>
                <a:srgbClr val="FFFFFF"/>
              </a:solidFill>
              <a:latin typeface="Calibri" pitchFamily="34" charset="0"/>
            </a:endParaRPr>
          </a:p>
        </p:txBody>
      </p:sp>
      <p:pic>
        <p:nvPicPr>
          <p:cNvPr id="1030" name="Picture 6" descr="http://bioguide.congress.gov/bioguide/photo/c/c000138.jpg"/>
          <p:cNvPicPr>
            <a:picLocks noChangeAspect="1" noChangeArrowheads="1"/>
          </p:cNvPicPr>
          <p:nvPr/>
        </p:nvPicPr>
        <p:blipFill>
          <a:blip r:embed="rId2" cstate="print"/>
          <a:srcRect/>
          <a:stretch>
            <a:fillRect/>
          </a:stretch>
        </p:blipFill>
        <p:spPr bwMode="auto">
          <a:xfrm>
            <a:off x="762000" y="1219200"/>
            <a:ext cx="1943947" cy="2667000"/>
          </a:xfrm>
          <a:prstGeom prst="roundRect">
            <a:avLst/>
          </a:prstGeom>
          <a:ln>
            <a:noFill/>
          </a:ln>
          <a:effectLst>
            <a:softEdge rad="112500"/>
          </a:effectLst>
        </p:spPr>
      </p:pic>
      <p:pic>
        <p:nvPicPr>
          <p:cNvPr id="72706" name="Picture 2" descr="http://www.deseretnews.com/photos/midres/web-448062.jpg"/>
          <p:cNvPicPr>
            <a:picLocks noChangeAspect="1" noChangeArrowheads="1"/>
          </p:cNvPicPr>
          <p:nvPr/>
        </p:nvPicPr>
        <p:blipFill>
          <a:blip r:embed="rId3" cstate="print"/>
          <a:srcRect/>
          <a:stretch>
            <a:fillRect/>
          </a:stretch>
        </p:blipFill>
        <p:spPr bwMode="auto">
          <a:xfrm>
            <a:off x="4648200" y="3733800"/>
            <a:ext cx="3671047" cy="2600325"/>
          </a:xfrm>
          <a:prstGeom prst="rect">
            <a:avLst/>
          </a:prstGeom>
          <a:noFill/>
        </p:spPr>
      </p:pic>
      <p:sp>
        <p:nvSpPr>
          <p:cNvPr id="13" name="TextBox 12"/>
          <p:cNvSpPr txBox="1"/>
          <p:nvPr/>
        </p:nvSpPr>
        <p:spPr>
          <a:xfrm>
            <a:off x="304800" y="4343400"/>
            <a:ext cx="4038600" cy="707886"/>
          </a:xfrm>
          <a:prstGeom prst="rect">
            <a:avLst/>
          </a:prstGeom>
          <a:solidFill>
            <a:srgbClr val="FF0000"/>
          </a:solidFill>
        </p:spPr>
        <p:txBody>
          <a:bodyPr wrap="square" rtlCol="0">
            <a:spAutoFit/>
          </a:bodyPr>
          <a:lstStyle/>
          <a:p>
            <a:r>
              <a:rPr lang="en-US" sz="2000" b="1" dirty="0" smtClean="0">
                <a:solidFill>
                  <a:srgbClr val="FFFFFF"/>
                </a:solidFill>
                <a:latin typeface="Calibri" pitchFamily="34" charset="0"/>
              </a:rPr>
              <a:t>Shelley Berkley represents Nevada in the U. S. Congress.</a:t>
            </a:r>
            <a:endParaRPr lang="en-US" sz="2000" b="1" dirty="0">
              <a:solidFill>
                <a:srgbClr val="FFFFFF"/>
              </a:solidFill>
              <a:latin typeface="Calibri" pitchFamily="34" charset="0"/>
            </a:endParaRPr>
          </a:p>
        </p:txBody>
      </p:sp>
    </p:spTree>
    <p:extLst>
      <p:ext uri="{BB962C8B-B14F-4D97-AF65-F5344CB8AC3E}">
        <p14:creationId xmlns:p14="http://schemas.microsoft.com/office/powerpoint/2010/main" val="3905176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706"/>
                                        </p:tgtEl>
                                        <p:attrNameLst>
                                          <p:attrName>style.visibility</p:attrName>
                                        </p:attrNameLst>
                                      </p:cBhvr>
                                      <p:to>
                                        <p:strVal val="visible"/>
                                      </p:to>
                                    </p:set>
                                    <p:animEffect transition="in" filter="fade">
                                      <p:cBhvr>
                                        <p:cTn id="25" dur="2000"/>
                                        <p:tgtEl>
                                          <p:spTgt spid="727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152400"/>
            <a:ext cx="8686800" cy="5334000"/>
          </a:xfrm>
          <a:prstGeom prst="roundRect">
            <a:avLst/>
          </a:prstGeom>
          <a:solidFill>
            <a:schemeClr val="bg1">
              <a:lumMod val="50000"/>
            </a:schemeClr>
          </a:solidFill>
          <a:ln w="38100" cap="flat" cmpd="sng" algn="ctr">
            <a:solidFill>
              <a:srgbClr val="FF0000"/>
            </a:solidFill>
            <a:prstDash val="solid"/>
            <a:round/>
            <a:headEnd type="none" w="med" len="med"/>
            <a:tailEnd type="none" w="med" len="med"/>
          </a:ln>
          <a:effectLst/>
          <a:extLst/>
        </p:spPr>
        <p:txBody>
          <a:bodyPr/>
          <a:lstStyle/>
          <a:p>
            <a:pPr marL="457200" indent="-457200">
              <a:defRPr/>
            </a:pPr>
            <a:r>
              <a:rPr lang="en-US" sz="2400" b="1" dirty="0">
                <a:latin typeface="Calibri" pitchFamily="34" charset="0"/>
              </a:rPr>
              <a:t>1.  Between 1880-1890, from what part of the world did most immigrants to the U. S. come?</a:t>
            </a:r>
          </a:p>
          <a:p>
            <a:pPr marL="457200" indent="-457200">
              <a:defRPr/>
            </a:pPr>
            <a:r>
              <a:rPr lang="en-US" sz="2400" b="1" dirty="0">
                <a:latin typeface="Calibri" pitchFamily="34" charset="0"/>
              </a:rPr>
              <a:t>2.  What was the effect of this migration on American cities?</a:t>
            </a:r>
          </a:p>
          <a:p>
            <a:pPr marL="457200" indent="-457200">
              <a:defRPr/>
            </a:pPr>
            <a:r>
              <a:rPr lang="en-US" sz="2400" b="1" dirty="0">
                <a:latin typeface="Calibri" pitchFamily="34" charset="0"/>
              </a:rPr>
              <a:t>3.  What problems were created in the cities because of this immigration?</a:t>
            </a:r>
          </a:p>
          <a:p>
            <a:pPr marL="457200" indent="-457200">
              <a:defRPr/>
            </a:pPr>
            <a:r>
              <a:rPr lang="en-US" sz="2400" b="1" dirty="0">
                <a:latin typeface="Calibri" pitchFamily="34" charset="0"/>
              </a:rPr>
              <a:t>4.  Before 1865, people from what parts of the world first immigrated to the U.S.?</a:t>
            </a:r>
          </a:p>
          <a:p>
            <a:pPr marL="457200" indent="-457200">
              <a:defRPr/>
            </a:pPr>
            <a:r>
              <a:rPr lang="en-US" sz="2400" b="1" dirty="0">
                <a:latin typeface="Calibri" pitchFamily="34" charset="0"/>
              </a:rPr>
              <a:t>        a. What made it easier for these immigrants to “get along”  </a:t>
            </a:r>
          </a:p>
          <a:p>
            <a:pPr marL="457200" indent="-457200">
              <a:defRPr/>
            </a:pPr>
            <a:r>
              <a:rPr lang="en-US" sz="2400" b="1" dirty="0">
                <a:latin typeface="Calibri" pitchFamily="34" charset="0"/>
              </a:rPr>
              <a:t>             with those who already lived in the U.S.?</a:t>
            </a:r>
          </a:p>
          <a:p>
            <a:pPr marL="457200" indent="-457200">
              <a:defRPr/>
            </a:pPr>
            <a:r>
              <a:rPr lang="en-US" sz="2400" b="1" dirty="0">
                <a:latin typeface="Calibri" pitchFamily="34" charset="0"/>
              </a:rPr>
              <a:t>        b. Describe the negative feelings between the two groups </a:t>
            </a:r>
          </a:p>
          <a:p>
            <a:pPr marL="457200" indent="-457200">
              <a:defRPr/>
            </a:pPr>
            <a:r>
              <a:rPr lang="en-US" sz="2400" b="1" dirty="0">
                <a:latin typeface="Calibri" pitchFamily="34" charset="0"/>
              </a:rPr>
              <a:t>            of  immigrants from </a:t>
            </a:r>
            <a:r>
              <a:rPr lang="en-US" sz="2400" b="1" dirty="0" smtClean="0">
                <a:latin typeface="Calibri" pitchFamily="34" charset="0"/>
              </a:rPr>
              <a:t>Great </a:t>
            </a:r>
            <a:r>
              <a:rPr lang="en-US" sz="2400" b="1" dirty="0">
                <a:latin typeface="Calibri" pitchFamily="34" charset="0"/>
              </a:rPr>
              <a:t>Britain.</a:t>
            </a:r>
          </a:p>
          <a:p>
            <a:pPr marL="457200" indent="-457200">
              <a:defRPr/>
            </a:pPr>
            <a:r>
              <a:rPr lang="en-US" sz="2400" b="1" dirty="0">
                <a:latin typeface="Calibri" pitchFamily="34" charset="0"/>
              </a:rPr>
              <a:t>5. What does the acronym “W.A.S.P.” mean?</a:t>
            </a:r>
          </a:p>
          <a:p>
            <a:pPr marL="457200" indent="-457200">
              <a:defRPr/>
            </a:pPr>
            <a:r>
              <a:rPr lang="en-US" sz="2400" b="1" dirty="0">
                <a:latin typeface="Calibri" pitchFamily="34" charset="0"/>
              </a:rPr>
              <a:t>6. What does the word “assimilate” mean?</a:t>
            </a:r>
          </a:p>
        </p:txBody>
      </p:sp>
      <p:sp>
        <p:nvSpPr>
          <p:cNvPr id="7" name="Slide Number Placeholder 6"/>
          <p:cNvSpPr>
            <a:spLocks noGrp="1"/>
          </p:cNvSpPr>
          <p:nvPr>
            <p:ph type="sldNum" sz="quarter" idx="12"/>
          </p:nvPr>
        </p:nvSpPr>
        <p:spPr/>
        <p:txBody>
          <a:bodyPr/>
          <a:lstStyle/>
          <a:p>
            <a:pPr>
              <a:defRPr/>
            </a:pPr>
            <a:fld id="{6A2DFC77-B501-4B68-95A5-272F1B7DD03A}" type="slidenum">
              <a:rPr lang="en-US" smtClean="0"/>
              <a:pPr>
                <a:defRPr/>
              </a:pPr>
              <a:t>9</a:t>
            </a:fld>
            <a:endParaRPr lang="en-US" dirty="0"/>
          </a:p>
        </p:txBody>
      </p:sp>
      <p:sp>
        <p:nvSpPr>
          <p:cNvPr id="6" name="Rectangle 5"/>
          <p:cNvSpPr/>
          <p:nvPr/>
        </p:nvSpPr>
        <p:spPr bwMode="auto">
          <a:xfrm>
            <a:off x="914400" y="533400"/>
            <a:ext cx="7467600" cy="6096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Southern and Eastern Europe</a:t>
            </a:r>
          </a:p>
        </p:txBody>
      </p:sp>
      <p:sp>
        <p:nvSpPr>
          <p:cNvPr id="8" name="Rectangle 7"/>
          <p:cNvSpPr/>
          <p:nvPr/>
        </p:nvSpPr>
        <p:spPr bwMode="auto">
          <a:xfrm>
            <a:off x="838200" y="1066800"/>
            <a:ext cx="7467600" cy="4572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urban growth, new technologies, new urban culture</a:t>
            </a:r>
          </a:p>
        </p:txBody>
      </p:sp>
      <p:sp>
        <p:nvSpPr>
          <p:cNvPr id="9" name="Rectangle 8"/>
          <p:cNvSpPr/>
          <p:nvPr/>
        </p:nvSpPr>
        <p:spPr bwMode="auto">
          <a:xfrm>
            <a:off x="762000" y="1524000"/>
            <a:ext cx="8077200" cy="76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overcrowded tenements, unsanitary conditions, opposition from  Americans</a:t>
            </a:r>
          </a:p>
        </p:txBody>
      </p:sp>
      <p:sp>
        <p:nvSpPr>
          <p:cNvPr id="10" name="Rectangle 9"/>
          <p:cNvSpPr/>
          <p:nvPr/>
        </p:nvSpPr>
        <p:spPr bwMode="auto">
          <a:xfrm>
            <a:off x="914400" y="2362200"/>
            <a:ext cx="7467600" cy="6096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Great Britain, Germany, Scandinavia</a:t>
            </a:r>
          </a:p>
        </p:txBody>
      </p:sp>
      <p:sp>
        <p:nvSpPr>
          <p:cNvPr id="11" name="Rectangle 10"/>
          <p:cNvSpPr/>
          <p:nvPr/>
        </p:nvSpPr>
        <p:spPr bwMode="auto">
          <a:xfrm>
            <a:off x="990600" y="2971800"/>
            <a:ext cx="7467600" cy="76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education, had a skill or trade, spoke English</a:t>
            </a:r>
          </a:p>
        </p:txBody>
      </p:sp>
      <p:sp>
        <p:nvSpPr>
          <p:cNvPr id="12" name="Rectangle 11"/>
          <p:cNvSpPr/>
          <p:nvPr/>
        </p:nvSpPr>
        <p:spPr bwMode="auto">
          <a:xfrm>
            <a:off x="944880" y="3733800"/>
            <a:ext cx="7467600" cy="762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Irish and English did not get along</a:t>
            </a:r>
          </a:p>
        </p:txBody>
      </p:sp>
      <p:sp>
        <p:nvSpPr>
          <p:cNvPr id="13" name="Rectangle 12"/>
          <p:cNvSpPr/>
          <p:nvPr/>
        </p:nvSpPr>
        <p:spPr bwMode="auto">
          <a:xfrm>
            <a:off x="838200" y="4419600"/>
            <a:ext cx="7467600" cy="4572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0000"/>
                </a:solidFill>
                <a:latin typeface="Calibri" pitchFamily="34" charset="0"/>
              </a:rPr>
              <a:t>W</a:t>
            </a:r>
            <a:r>
              <a:rPr lang="en-US" sz="2400" b="1" dirty="0">
                <a:solidFill>
                  <a:srgbClr val="FFFF00"/>
                </a:solidFill>
                <a:latin typeface="Calibri" pitchFamily="34" charset="0"/>
              </a:rPr>
              <a:t>hite, </a:t>
            </a:r>
            <a:r>
              <a:rPr lang="en-US" sz="2400" b="1" dirty="0">
                <a:solidFill>
                  <a:srgbClr val="FF0000"/>
                </a:solidFill>
                <a:latin typeface="Calibri" pitchFamily="34" charset="0"/>
              </a:rPr>
              <a:t>A</a:t>
            </a:r>
            <a:r>
              <a:rPr lang="en-US" sz="2400" b="1" dirty="0">
                <a:solidFill>
                  <a:srgbClr val="FFFF00"/>
                </a:solidFill>
                <a:latin typeface="Calibri" pitchFamily="34" charset="0"/>
              </a:rPr>
              <a:t>nglo-</a:t>
            </a:r>
            <a:r>
              <a:rPr lang="en-US" sz="2400" b="1" dirty="0">
                <a:solidFill>
                  <a:srgbClr val="FF0000"/>
                </a:solidFill>
                <a:latin typeface="Calibri" pitchFamily="34" charset="0"/>
              </a:rPr>
              <a:t>S</a:t>
            </a:r>
            <a:r>
              <a:rPr lang="en-US" sz="2400" b="1" dirty="0">
                <a:solidFill>
                  <a:srgbClr val="FFFF00"/>
                </a:solidFill>
                <a:latin typeface="Calibri" pitchFamily="34" charset="0"/>
              </a:rPr>
              <a:t>axon, </a:t>
            </a:r>
            <a:r>
              <a:rPr lang="en-US" sz="2400" b="1" dirty="0">
                <a:solidFill>
                  <a:srgbClr val="FF0000"/>
                </a:solidFill>
                <a:latin typeface="Calibri" pitchFamily="34" charset="0"/>
              </a:rPr>
              <a:t>P</a:t>
            </a:r>
            <a:r>
              <a:rPr lang="en-US" sz="2400" b="1" dirty="0">
                <a:solidFill>
                  <a:srgbClr val="FFFF00"/>
                </a:solidFill>
                <a:latin typeface="Calibri" pitchFamily="34" charset="0"/>
              </a:rPr>
              <a:t>rotestant</a:t>
            </a:r>
          </a:p>
        </p:txBody>
      </p:sp>
      <p:sp>
        <p:nvSpPr>
          <p:cNvPr id="14" name="Rectangle 13"/>
          <p:cNvSpPr/>
          <p:nvPr/>
        </p:nvSpPr>
        <p:spPr bwMode="auto">
          <a:xfrm>
            <a:off x="838200" y="4876800"/>
            <a:ext cx="7467600" cy="3810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r>
              <a:rPr lang="en-US" sz="2400" b="1" dirty="0">
                <a:solidFill>
                  <a:srgbClr val="FFFF00"/>
                </a:solidFill>
                <a:latin typeface="Calibri" pitchFamily="34" charset="0"/>
              </a:rPr>
              <a:t>To blend in with or be absorbed into a larger society</a:t>
            </a:r>
          </a:p>
        </p:txBody>
      </p:sp>
      <p:sp>
        <p:nvSpPr>
          <p:cNvPr id="2" name="TextBox 1"/>
          <p:cNvSpPr txBox="1"/>
          <p:nvPr/>
        </p:nvSpPr>
        <p:spPr>
          <a:xfrm>
            <a:off x="4914900" y="5750308"/>
            <a:ext cx="2819400" cy="369332"/>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#1</a:t>
            </a:r>
            <a:endParaRPr lang="en-US" b="1" dirty="0">
              <a:latin typeface="Calibri" pitchFamily="34" charset="0"/>
              <a:cs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90</a:t>
            </a:fld>
            <a:endParaRPr lang="en-US">
              <a:solidFill>
                <a:srgbClr val="FFFFFF"/>
              </a:solidFill>
            </a:endParaRPr>
          </a:p>
        </p:txBody>
      </p:sp>
      <p:sp>
        <p:nvSpPr>
          <p:cNvPr id="4" name="TextBox 3"/>
          <p:cNvSpPr txBox="1"/>
          <p:nvPr/>
        </p:nvSpPr>
        <p:spPr>
          <a:xfrm>
            <a:off x="304800" y="228600"/>
            <a:ext cx="7848600" cy="1938992"/>
          </a:xfrm>
          <a:prstGeom prst="rect">
            <a:avLst/>
          </a:prstGeom>
          <a:noFill/>
        </p:spPr>
        <p:txBody>
          <a:bodyPr wrap="square" rtlCol="0">
            <a:spAutoFit/>
          </a:bodyPr>
          <a:lstStyle/>
          <a:p>
            <a:r>
              <a:rPr lang="en-US" sz="2400" b="1" dirty="0" smtClean="0">
                <a:solidFill>
                  <a:srgbClr val="FFFFFF"/>
                </a:solidFill>
                <a:latin typeface="Calibri" pitchFamily="34" charset="0"/>
              </a:rPr>
              <a:t>5. 19th Amendment (1920)</a:t>
            </a:r>
          </a:p>
          <a:p>
            <a:r>
              <a:rPr lang="en-US" sz="2400" b="1" dirty="0" smtClean="0">
                <a:solidFill>
                  <a:srgbClr val="FFFFFF"/>
                </a:solidFill>
                <a:latin typeface="Calibri" pitchFamily="34" charset="0"/>
              </a:rPr>
              <a:t>     a. gave women the right to vote</a:t>
            </a:r>
          </a:p>
          <a:p>
            <a:r>
              <a:rPr lang="en-US" sz="2400" b="1" dirty="0" smtClean="0">
                <a:solidFill>
                  <a:srgbClr val="FFFFFF"/>
                </a:solidFill>
                <a:latin typeface="Calibri" pitchFamily="34" charset="0"/>
              </a:rPr>
              <a:t>     b. required ¾ of states to approve</a:t>
            </a:r>
          </a:p>
          <a:p>
            <a:r>
              <a:rPr lang="en-US" sz="2400" b="1" dirty="0" smtClean="0">
                <a:solidFill>
                  <a:srgbClr val="FFFFFF"/>
                </a:solidFill>
                <a:latin typeface="Calibri" pitchFamily="34" charset="0"/>
              </a:rPr>
              <a:t>         </a:t>
            </a:r>
            <a:r>
              <a:rPr lang="en-US" sz="2400" b="1" dirty="0" err="1" smtClean="0">
                <a:solidFill>
                  <a:srgbClr val="FFFFFF"/>
                </a:solidFill>
                <a:latin typeface="Calibri" pitchFamily="34" charset="0"/>
              </a:rPr>
              <a:t>i</a:t>
            </a:r>
            <a:r>
              <a:rPr lang="en-US" sz="2400" b="1" dirty="0" smtClean="0">
                <a:solidFill>
                  <a:srgbClr val="FFFFFF"/>
                </a:solidFill>
                <a:latin typeface="Calibri" pitchFamily="34" charset="0"/>
              </a:rPr>
              <a:t>. number of eligible voters double</a:t>
            </a:r>
          </a:p>
          <a:p>
            <a:r>
              <a:rPr lang="en-US" sz="2400" b="1" dirty="0" smtClean="0">
                <a:solidFill>
                  <a:srgbClr val="FFFFFF"/>
                </a:solidFill>
                <a:latin typeface="Calibri" pitchFamily="34" charset="0"/>
              </a:rPr>
              <a:t>        ii. increases involvement of citizens in government</a:t>
            </a:r>
            <a:endParaRPr lang="en-US" sz="2400" b="1" dirty="0">
              <a:solidFill>
                <a:srgbClr val="FFFFFF"/>
              </a:solidFill>
              <a:latin typeface="Calibri" pitchFamily="34" charset="0"/>
            </a:endParaRPr>
          </a:p>
        </p:txBody>
      </p:sp>
      <p:pic>
        <p:nvPicPr>
          <p:cNvPr id="115714" name="Picture 2" descr="http://mitchellarchives.com/wp-content/uploads/2008/10/suffrage-amendment-hf.jpg"/>
          <p:cNvPicPr>
            <a:picLocks noChangeAspect="1" noChangeArrowheads="1"/>
          </p:cNvPicPr>
          <p:nvPr/>
        </p:nvPicPr>
        <p:blipFill>
          <a:blip r:embed="rId2" cstate="print"/>
          <a:srcRect/>
          <a:stretch>
            <a:fillRect/>
          </a:stretch>
        </p:blipFill>
        <p:spPr bwMode="auto">
          <a:xfrm>
            <a:off x="457200" y="2286000"/>
            <a:ext cx="5419725" cy="4143992"/>
          </a:xfrm>
          <a:prstGeom prst="rect">
            <a:avLst/>
          </a:prstGeom>
          <a:noFill/>
        </p:spPr>
      </p:pic>
      <p:pic>
        <p:nvPicPr>
          <p:cNvPr id="5" name="Picture 6" descr="http://blog.chicagohistory.org/wp-content/uploads/ballotboxi32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733800"/>
            <a:ext cx="2095981" cy="1981200"/>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01047" y="6008113"/>
            <a:ext cx="1828800" cy="646331"/>
          </a:xfrm>
          <a:prstGeom prst="rect">
            <a:avLst/>
          </a:prstGeom>
          <a:solidFill>
            <a:srgbClr val="FF0000"/>
          </a:solidFill>
        </p:spPr>
        <p:txBody>
          <a:bodyPr wrap="square" rtlCol="0">
            <a:spAutoFit/>
          </a:bodyPr>
          <a:lstStyle/>
          <a:p>
            <a:pPr marL="285750" indent="-285750">
              <a:buFont typeface="Wingdings" pitchFamily="2" charset="2"/>
              <a:buChar char="ü"/>
            </a:pPr>
            <a:r>
              <a:rPr lang="en-US" b="1" dirty="0" smtClean="0">
                <a:latin typeface="Calibri" pitchFamily="34" charset="0"/>
                <a:cs typeface="Calibri" pitchFamily="34" charset="0"/>
              </a:rPr>
              <a:t>Prepare for Note </a:t>
            </a:r>
            <a:r>
              <a:rPr lang="en-US" b="1" dirty="0" err="1" smtClean="0">
                <a:latin typeface="Calibri" pitchFamily="34" charset="0"/>
                <a:cs typeface="Calibri" pitchFamily="34" charset="0"/>
              </a:rPr>
              <a:t>Qz</a:t>
            </a:r>
            <a:r>
              <a:rPr lang="en-US" b="1" dirty="0" smtClean="0">
                <a:latin typeface="Calibri" pitchFamily="34" charset="0"/>
                <a:cs typeface="Calibri" pitchFamily="34" charset="0"/>
              </a:rPr>
              <a:t>. </a:t>
            </a:r>
            <a:r>
              <a:rPr lang="en-US" b="1" dirty="0" smtClean="0">
                <a:latin typeface="Calibri" pitchFamily="34" charset="0"/>
                <a:cs typeface="Calibri" pitchFamily="34" charset="0"/>
              </a:rPr>
              <a:t>#3</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103160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2000"/>
                                        <p:tgtEl>
                                          <p:spTgt spid="1157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000"/>
                                        <p:tgtEl>
                                          <p:spTgt spid="4">
                                            <p:txEl>
                                              <p:pRg st="2" end="2"/>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2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swarthmore.edu/library/peace/Exhibits/janeaddams/photoshullhouse/HH2small.jpg"/>
          <p:cNvPicPr>
            <a:picLocks noChangeAspect="1" noChangeArrowheads="1"/>
          </p:cNvPicPr>
          <p:nvPr/>
        </p:nvPicPr>
        <p:blipFill>
          <a:blip r:embed="rId2" cstate="print"/>
          <a:srcRect/>
          <a:stretch>
            <a:fillRect/>
          </a:stretch>
        </p:blipFill>
        <p:spPr bwMode="auto">
          <a:xfrm>
            <a:off x="2590800" y="2286000"/>
            <a:ext cx="6362700" cy="4008000"/>
          </a:xfrm>
          <a:prstGeom prst="rect">
            <a:avLst/>
          </a:prstGeom>
          <a:noFill/>
        </p:spPr>
      </p:pic>
      <p:sp>
        <p:nvSpPr>
          <p:cNvPr id="3" name="Slide Number Placeholder 2"/>
          <p:cNvSpPr>
            <a:spLocks noGrp="1"/>
          </p:cNvSpPr>
          <p:nvPr>
            <p:ph type="sldNum" sz="quarter" idx="12"/>
          </p:nvPr>
        </p:nvSpPr>
        <p:spPr/>
        <p:txBody>
          <a:bodyPr/>
          <a:lstStyle/>
          <a:p>
            <a:pPr>
              <a:defRPr/>
            </a:pPr>
            <a:fld id="{088B3676-5FC0-422E-BCAB-9BDF8426104E}" type="slidenum">
              <a:rPr lang="en-US" smtClean="0">
                <a:solidFill>
                  <a:srgbClr val="FFFFFF"/>
                </a:solidFill>
              </a:rPr>
              <a:pPr>
                <a:defRPr/>
              </a:pPr>
              <a:t>91</a:t>
            </a:fld>
            <a:endParaRPr lang="en-US">
              <a:solidFill>
                <a:srgbClr val="FFFFFF"/>
              </a:solidFill>
            </a:endParaRPr>
          </a:p>
        </p:txBody>
      </p:sp>
      <p:sp>
        <p:nvSpPr>
          <p:cNvPr id="7169" name="Rectangle 1"/>
          <p:cNvSpPr>
            <a:spLocks noChangeArrowheads="1"/>
          </p:cNvSpPr>
          <p:nvPr/>
        </p:nvSpPr>
        <p:spPr bwMode="auto">
          <a:xfrm>
            <a:off x="381000" y="-2976"/>
            <a:ext cx="82296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2000" b="1" dirty="0" smtClean="0">
                <a:solidFill>
                  <a:srgbClr val="FFFFFF"/>
                </a:solidFill>
                <a:latin typeface="Calibri" pitchFamily="34" charset="0"/>
                <a:ea typeface="Calibri" pitchFamily="34" charset="0"/>
                <a:cs typeface="Times New Roman" pitchFamily="18" charset="0"/>
              </a:rPr>
              <a:t>C.  Help for the Underprivileged</a:t>
            </a:r>
            <a:endParaRPr lang="en-US" sz="2000" b="1" dirty="0" smtClean="0">
              <a:solidFill>
                <a:srgbClr val="FFFFFF"/>
              </a:solidFill>
              <a:latin typeface="Calibri" pitchFamily="34" charset="0"/>
              <a:cs typeface="Arial" pitchFamily="34" charset="0"/>
            </a:endParaRPr>
          </a:p>
          <a:p>
            <a:r>
              <a:rPr lang="en-US" sz="2000" b="1" dirty="0" smtClean="0">
                <a:solidFill>
                  <a:srgbClr val="FFFFFF"/>
                </a:solidFill>
                <a:latin typeface="Calibri" pitchFamily="34" charset="0"/>
                <a:ea typeface="Calibri" pitchFamily="34" charset="0"/>
                <a:cs typeface="Times New Roman" pitchFamily="18" charset="0"/>
              </a:rPr>
              <a:t>       1.  Jane Addams &amp; Ellen Gates Starr open “Hull House” in Chicago (1889)</a:t>
            </a:r>
            <a:endParaRPr lang="en-US" sz="2000" b="1" dirty="0" smtClean="0">
              <a:solidFill>
                <a:srgbClr val="FFFFFF"/>
              </a:solidFill>
              <a:latin typeface="Calibri" pitchFamily="34" charset="0"/>
              <a:cs typeface="Arial" pitchFamily="34" charset="0"/>
            </a:endParaRPr>
          </a:p>
          <a:p>
            <a:r>
              <a:rPr lang="en-US" sz="2000" b="1" dirty="0" smtClean="0">
                <a:solidFill>
                  <a:srgbClr val="FFFFFF"/>
                </a:solidFill>
                <a:latin typeface="Calibri" pitchFamily="34" charset="0"/>
                <a:ea typeface="Calibri" pitchFamily="34" charset="0"/>
                <a:cs typeface="Times New Roman" pitchFamily="18" charset="0"/>
              </a:rPr>
              <a:t>             a.  “Settlement House”</a:t>
            </a:r>
          </a:p>
          <a:p>
            <a:r>
              <a:rPr lang="en-US" sz="2000" b="1" dirty="0" smtClean="0">
                <a:solidFill>
                  <a:srgbClr val="FFFFFF"/>
                </a:solidFill>
                <a:latin typeface="Calibri" pitchFamily="34" charset="0"/>
                <a:ea typeface="Calibri" pitchFamily="34" charset="0"/>
                <a:cs typeface="Times New Roman" pitchFamily="18" charset="0"/>
              </a:rPr>
              <a:t>                   </a:t>
            </a:r>
            <a:r>
              <a:rPr lang="en-US" sz="2000" b="1" dirty="0" err="1" smtClean="0">
                <a:solidFill>
                  <a:srgbClr val="FFFFFF"/>
                </a:solidFill>
                <a:latin typeface="Calibri" pitchFamily="34" charset="0"/>
                <a:ea typeface="Calibri" pitchFamily="34" charset="0"/>
                <a:cs typeface="Times New Roman" pitchFamily="18" charset="0"/>
              </a:rPr>
              <a:t>i</a:t>
            </a:r>
            <a:r>
              <a:rPr lang="en-US" sz="2000" b="1" dirty="0" smtClean="0">
                <a:solidFill>
                  <a:srgbClr val="FFFFFF"/>
                </a:solidFill>
                <a:latin typeface="Calibri" pitchFamily="34" charset="0"/>
                <a:ea typeface="Calibri" pitchFamily="34" charset="0"/>
                <a:cs typeface="Times New Roman" pitchFamily="18" charset="0"/>
              </a:rPr>
              <a:t>. gives help to poor</a:t>
            </a:r>
          </a:p>
          <a:p>
            <a:r>
              <a:rPr lang="en-US" sz="2000" b="1" dirty="0" smtClean="0">
                <a:solidFill>
                  <a:srgbClr val="FFFFFF"/>
                </a:solidFill>
                <a:latin typeface="Calibri" pitchFamily="34" charset="0"/>
                <a:ea typeface="Calibri" pitchFamily="34" charset="0"/>
                <a:cs typeface="Times New Roman" pitchFamily="18" charset="0"/>
              </a:rPr>
              <a:t>                  ii. </a:t>
            </a:r>
            <a:r>
              <a:rPr lang="en-US" sz="2000" b="1" dirty="0" smtClean="0">
                <a:solidFill>
                  <a:srgbClr val="FFFFFF"/>
                </a:solidFill>
                <a:latin typeface="Calibri" pitchFamily="34" charset="0"/>
              </a:rPr>
              <a:t>day-care &amp; educational programs</a:t>
            </a:r>
          </a:p>
          <a:p>
            <a:r>
              <a:rPr lang="en-US" sz="2000" b="1" dirty="0" smtClean="0">
                <a:solidFill>
                  <a:srgbClr val="FFFFFF"/>
                </a:solidFill>
                <a:latin typeface="Calibri" pitchFamily="34" charset="0"/>
              </a:rPr>
              <a:t>             b. grew to 500 branches across the country</a:t>
            </a:r>
          </a:p>
          <a:p>
            <a:r>
              <a:rPr lang="en-US" sz="2000" b="1" dirty="0" smtClean="0">
                <a:solidFill>
                  <a:srgbClr val="FFFFFF"/>
                </a:solidFill>
                <a:latin typeface="Calibri" pitchFamily="34" charset="0"/>
              </a:rPr>
              <a:t>                   </a:t>
            </a:r>
            <a:r>
              <a:rPr lang="en-US" sz="2000" b="1" dirty="0" err="1" smtClean="0">
                <a:solidFill>
                  <a:srgbClr val="FFFFFF"/>
                </a:solidFill>
                <a:latin typeface="Calibri" pitchFamily="34" charset="0"/>
              </a:rPr>
              <a:t>i</a:t>
            </a:r>
            <a:r>
              <a:rPr lang="en-US" sz="2000" b="1" dirty="0" smtClean="0">
                <a:solidFill>
                  <a:srgbClr val="FFFFFF"/>
                </a:solidFill>
                <a:latin typeface="Calibri" pitchFamily="34" charset="0"/>
              </a:rPr>
              <a:t>. model for modern community centers</a:t>
            </a:r>
          </a:p>
          <a:p>
            <a:r>
              <a:rPr lang="en-US" sz="2000" b="1" dirty="0" smtClean="0">
                <a:solidFill>
                  <a:srgbClr val="FFFFFF"/>
                </a:solidFill>
                <a:latin typeface="Calibri" pitchFamily="34" charset="0"/>
                <a:ea typeface="Calibri" pitchFamily="34" charset="0"/>
                <a:cs typeface="Times New Roman" pitchFamily="18" charset="0"/>
              </a:rPr>
              <a:t>                 </a:t>
            </a:r>
          </a:p>
          <a:p>
            <a:endParaRPr lang="en-US" sz="2000" b="1" dirty="0" smtClean="0">
              <a:solidFill>
                <a:srgbClr val="FFFFFF"/>
              </a:solidFill>
              <a:latin typeface="Calibri" pitchFamily="34" charset="0"/>
              <a:ea typeface="Calibri" pitchFamily="34" charset="0"/>
              <a:cs typeface="Times New Roman" pitchFamily="18" charset="0"/>
            </a:endParaRPr>
          </a:p>
          <a:p>
            <a:r>
              <a:rPr lang="en-US" sz="2000" b="1" dirty="0" smtClean="0">
                <a:solidFill>
                  <a:srgbClr val="FFFFFF"/>
                </a:solidFill>
                <a:latin typeface="Calibri" pitchFamily="34" charset="0"/>
                <a:ea typeface="Calibri" pitchFamily="34" charset="0"/>
                <a:cs typeface="Times New Roman" pitchFamily="18" charset="0"/>
              </a:rPr>
              <a:t>       </a:t>
            </a:r>
            <a:endParaRPr lang="en-US" sz="2000" b="1" dirty="0" smtClean="0">
              <a:solidFill>
                <a:srgbClr val="FFFFFF"/>
              </a:solidFill>
              <a:latin typeface="Calibri" pitchFamily="34" charset="0"/>
              <a:cs typeface="Arial" pitchFamily="34" charset="0"/>
            </a:endParaRPr>
          </a:p>
        </p:txBody>
      </p:sp>
      <p:pic>
        <p:nvPicPr>
          <p:cNvPr id="4" name="Picture 2" descr="http://www.swarthmore.edu/library/peace/Exhibits/janeaddams/photosjaneaddams/Jane18881892small.jpg"/>
          <p:cNvPicPr>
            <a:picLocks noChangeAspect="1" noChangeArrowheads="1"/>
          </p:cNvPicPr>
          <p:nvPr/>
        </p:nvPicPr>
        <p:blipFill>
          <a:blip r:embed="rId3" cstate="print">
            <a:extLst>
              <a:ext uri="{28A0092B-C50C-407E-A947-70E740481C1C}">
                <a14:useLocalDpi xmlns:a14="http://schemas.microsoft.com/office/drawing/2010/main" val="0"/>
              </a:ext>
            </a:extLst>
          </a:blip>
          <a:srcRect l="11255" t="12121" r="10822" b="9091"/>
          <a:stretch>
            <a:fillRect/>
          </a:stretch>
        </p:blipFill>
        <p:spPr bwMode="auto">
          <a:xfrm>
            <a:off x="6248400" y="914400"/>
            <a:ext cx="996462" cy="1295400"/>
          </a:xfrm>
          <a:prstGeom prst="ellipse">
            <a:avLst/>
          </a:prstGeom>
          <a:noFill/>
          <a:extLst>
            <a:ext uri="{909E8E84-426E-40DD-AFC4-6F175D3DCCD1}">
              <a14:hiddenFill xmlns:a14="http://schemas.microsoft.com/office/drawing/2010/main">
                <a:solidFill>
                  <a:srgbClr val="FFFFFF"/>
                </a:solidFill>
              </a14:hiddenFill>
            </a:ext>
          </a:extLst>
        </p:spPr>
      </p:pic>
      <p:pic>
        <p:nvPicPr>
          <p:cNvPr id="7171" name="Picture 3" descr="http://www.swarthmore.edu/library/peace/Exhibits/janeaddams/photoshullhouse/Nursery2.jpg"/>
          <p:cNvPicPr>
            <a:picLocks noChangeAspect="1" noChangeArrowheads="1"/>
          </p:cNvPicPr>
          <p:nvPr/>
        </p:nvPicPr>
        <p:blipFill>
          <a:blip r:embed="rId4" cstate="print"/>
          <a:srcRect/>
          <a:stretch>
            <a:fillRect/>
          </a:stretch>
        </p:blipFill>
        <p:spPr bwMode="auto">
          <a:xfrm>
            <a:off x="304800" y="2286000"/>
            <a:ext cx="3245042" cy="2590800"/>
          </a:xfrm>
          <a:prstGeom prst="rect">
            <a:avLst/>
          </a:prstGeom>
          <a:noFill/>
        </p:spPr>
      </p:pic>
      <p:pic>
        <p:nvPicPr>
          <p:cNvPr id="7174" name="Picture 6" descr="http://t1.gstatic.com/images?q=tbn:ANd9GcTWLeRVh7CyIPvYzybMgMRASO24ZpeMd0BcDwwJZb0yDmHh0v0OY8p4Aebc"/>
          <p:cNvPicPr>
            <a:picLocks noChangeAspect="1" noChangeArrowheads="1"/>
          </p:cNvPicPr>
          <p:nvPr/>
        </p:nvPicPr>
        <p:blipFill>
          <a:blip r:embed="rId5" cstate="print"/>
          <a:srcRect/>
          <a:stretch>
            <a:fillRect/>
          </a:stretch>
        </p:blipFill>
        <p:spPr bwMode="auto">
          <a:xfrm>
            <a:off x="7772400" y="990600"/>
            <a:ext cx="996647" cy="1255776"/>
          </a:xfrm>
          <a:prstGeom prst="ellipse">
            <a:avLst/>
          </a:prstGeom>
          <a:noFill/>
        </p:spPr>
      </p:pic>
      <p:sp>
        <p:nvSpPr>
          <p:cNvPr id="9" name="TextBox 8"/>
          <p:cNvSpPr txBox="1"/>
          <p:nvPr/>
        </p:nvSpPr>
        <p:spPr>
          <a:xfrm>
            <a:off x="5486400" y="990600"/>
            <a:ext cx="762000" cy="276999"/>
          </a:xfrm>
          <a:prstGeom prst="rect">
            <a:avLst/>
          </a:prstGeom>
          <a:solidFill>
            <a:srgbClr val="000000"/>
          </a:solidFill>
        </p:spPr>
        <p:txBody>
          <a:bodyPr wrap="square" rtlCol="0">
            <a:spAutoFit/>
          </a:bodyPr>
          <a:lstStyle/>
          <a:p>
            <a:r>
              <a:rPr lang="en-US" sz="1200" b="1" dirty="0" smtClean="0">
                <a:solidFill>
                  <a:srgbClr val="FFFFFF"/>
                </a:solidFill>
                <a:latin typeface="Calibri" pitchFamily="34" charset="0"/>
              </a:rPr>
              <a:t>Addams</a:t>
            </a:r>
            <a:endParaRPr lang="en-US" sz="1200" b="1" dirty="0">
              <a:solidFill>
                <a:srgbClr val="FFFFFF"/>
              </a:solidFill>
              <a:latin typeface="Calibri" pitchFamily="34" charset="0"/>
            </a:endParaRPr>
          </a:p>
        </p:txBody>
      </p:sp>
      <p:sp>
        <p:nvSpPr>
          <p:cNvPr id="10" name="TextBox 9"/>
          <p:cNvSpPr txBox="1"/>
          <p:nvPr/>
        </p:nvSpPr>
        <p:spPr>
          <a:xfrm>
            <a:off x="7315200" y="1981200"/>
            <a:ext cx="609600" cy="276999"/>
          </a:xfrm>
          <a:prstGeom prst="rect">
            <a:avLst/>
          </a:prstGeom>
          <a:solidFill>
            <a:srgbClr val="000000"/>
          </a:solidFill>
        </p:spPr>
        <p:txBody>
          <a:bodyPr wrap="square" rtlCol="0">
            <a:spAutoFit/>
          </a:bodyPr>
          <a:lstStyle/>
          <a:p>
            <a:r>
              <a:rPr lang="en-US" sz="1200" b="1" dirty="0" smtClean="0">
                <a:solidFill>
                  <a:srgbClr val="FFFFFF"/>
                </a:solidFill>
                <a:latin typeface="Calibri" pitchFamily="34" charset="0"/>
              </a:rPr>
              <a:t>Starr</a:t>
            </a:r>
            <a:endParaRPr lang="en-US" sz="1200" b="1" dirty="0">
              <a:solidFill>
                <a:srgbClr val="FFFFFF"/>
              </a:solidFill>
              <a:latin typeface="Calibri" pitchFamily="34" charset="0"/>
            </a:endParaRPr>
          </a:p>
        </p:txBody>
      </p:sp>
    </p:spTree>
    <p:extLst>
      <p:ext uri="{BB962C8B-B14F-4D97-AF65-F5344CB8AC3E}">
        <p14:creationId xmlns:p14="http://schemas.microsoft.com/office/powerpoint/2010/main" val="845189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69">
                                            <p:txEl>
                                              <p:pRg st="0" end="0"/>
                                            </p:txEl>
                                          </p:spTgt>
                                        </p:tgtEl>
                                        <p:attrNameLst>
                                          <p:attrName>style.visibility</p:attrName>
                                        </p:attrNameLst>
                                      </p:cBhvr>
                                      <p:to>
                                        <p:strVal val="visible"/>
                                      </p:to>
                                    </p:set>
                                    <p:animEffect transition="in" filter="fade">
                                      <p:cBhvr>
                                        <p:cTn id="7" dur="2000"/>
                                        <p:tgtEl>
                                          <p:spTgt spid="7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9">
                                            <p:txEl>
                                              <p:pRg st="1" end="1"/>
                                            </p:txEl>
                                          </p:spTgt>
                                        </p:tgtEl>
                                        <p:attrNameLst>
                                          <p:attrName>style.visibility</p:attrName>
                                        </p:attrNameLst>
                                      </p:cBhvr>
                                      <p:to>
                                        <p:strVal val="visible"/>
                                      </p:to>
                                    </p:set>
                                    <p:animEffect transition="in" filter="fade">
                                      <p:cBhvr>
                                        <p:cTn id="12" dur="2000"/>
                                        <p:tgtEl>
                                          <p:spTgt spid="716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2000"/>
                                        <p:tgtEl>
                                          <p:spTgt spid="71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fade">
                                      <p:cBhvr>
                                        <p:cTn id="29" dur="2000"/>
                                        <p:tgtEl>
                                          <p:spTgt spid="717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69">
                                            <p:txEl>
                                              <p:pRg st="2" end="2"/>
                                            </p:txEl>
                                          </p:spTgt>
                                        </p:tgtEl>
                                        <p:attrNameLst>
                                          <p:attrName>style.visibility</p:attrName>
                                        </p:attrNameLst>
                                      </p:cBhvr>
                                      <p:to>
                                        <p:strVal val="visible"/>
                                      </p:to>
                                    </p:set>
                                    <p:animEffect transition="in" filter="fade">
                                      <p:cBhvr>
                                        <p:cTn id="34" dur="2000"/>
                                        <p:tgtEl>
                                          <p:spTgt spid="716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69">
                                            <p:txEl>
                                              <p:pRg st="3" end="3"/>
                                            </p:txEl>
                                          </p:spTgt>
                                        </p:tgtEl>
                                        <p:attrNameLst>
                                          <p:attrName>style.visibility</p:attrName>
                                        </p:attrNameLst>
                                      </p:cBhvr>
                                      <p:to>
                                        <p:strVal val="visible"/>
                                      </p:to>
                                    </p:set>
                                    <p:animEffect transition="in" filter="fade">
                                      <p:cBhvr>
                                        <p:cTn id="39" dur="2000"/>
                                        <p:tgtEl>
                                          <p:spTgt spid="716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69">
                                            <p:txEl>
                                              <p:pRg st="4" end="4"/>
                                            </p:txEl>
                                          </p:spTgt>
                                        </p:tgtEl>
                                        <p:attrNameLst>
                                          <p:attrName>style.visibility</p:attrName>
                                        </p:attrNameLst>
                                      </p:cBhvr>
                                      <p:to>
                                        <p:strVal val="visible"/>
                                      </p:to>
                                    </p:set>
                                    <p:animEffect transition="in" filter="fade">
                                      <p:cBhvr>
                                        <p:cTn id="44" dur="2000"/>
                                        <p:tgtEl>
                                          <p:spTgt spid="7169">
                                            <p:txEl>
                                              <p:pRg st="4" end="4"/>
                                            </p:txEl>
                                          </p:spTgt>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7171"/>
                                        </p:tgtEl>
                                        <p:attrNameLst>
                                          <p:attrName>style.visibility</p:attrName>
                                        </p:attrNameLst>
                                      </p:cBhvr>
                                      <p:to>
                                        <p:strVal val="visible"/>
                                      </p:to>
                                    </p:set>
                                    <p:animEffect transition="in" filter="fade">
                                      <p:cBhvr>
                                        <p:cTn id="48" dur="2000"/>
                                        <p:tgtEl>
                                          <p:spTgt spid="717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69">
                                            <p:txEl>
                                              <p:pRg st="5" end="5"/>
                                            </p:txEl>
                                          </p:spTgt>
                                        </p:tgtEl>
                                        <p:attrNameLst>
                                          <p:attrName>style.visibility</p:attrName>
                                        </p:attrNameLst>
                                      </p:cBhvr>
                                      <p:to>
                                        <p:strVal val="visible"/>
                                      </p:to>
                                    </p:set>
                                    <p:animEffect transition="in" filter="fade">
                                      <p:cBhvr>
                                        <p:cTn id="53" dur="2000"/>
                                        <p:tgtEl>
                                          <p:spTgt spid="7169">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169">
                                            <p:txEl>
                                              <p:pRg st="6" end="6"/>
                                            </p:txEl>
                                          </p:spTgt>
                                        </p:tgtEl>
                                        <p:attrNameLst>
                                          <p:attrName>style.visibility</p:attrName>
                                        </p:attrNameLst>
                                      </p:cBhvr>
                                      <p:to>
                                        <p:strVal val="visible"/>
                                      </p:to>
                                    </p:set>
                                    <p:animEffect transition="in" filter="fade">
                                      <p:cBhvr>
                                        <p:cTn id="58" dur="2000"/>
                                        <p:tgtEl>
                                          <p:spTgt spid="71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92</a:t>
            </a:fld>
            <a:endParaRPr lang="en-US">
              <a:solidFill>
                <a:srgbClr val="FFFFFF"/>
              </a:solidFill>
            </a:endParaRPr>
          </a:p>
        </p:txBody>
      </p:sp>
      <p:sp>
        <p:nvSpPr>
          <p:cNvPr id="4" name="TextBox 3"/>
          <p:cNvSpPr txBox="1"/>
          <p:nvPr/>
        </p:nvSpPr>
        <p:spPr>
          <a:xfrm>
            <a:off x="304800" y="228600"/>
            <a:ext cx="8153400" cy="2954655"/>
          </a:xfrm>
          <a:prstGeom prst="rect">
            <a:avLst/>
          </a:prstGeom>
          <a:noFill/>
        </p:spPr>
        <p:txBody>
          <a:bodyPr wrap="square" rtlCol="0">
            <a:spAutoFit/>
          </a:bodyPr>
          <a:lstStyle/>
          <a:p>
            <a:r>
              <a:rPr lang="en-US" sz="2400" b="1" dirty="0" smtClean="0">
                <a:solidFill>
                  <a:srgbClr val="FFFFFF"/>
                </a:solidFill>
                <a:latin typeface="Calibri" pitchFamily="34" charset="0"/>
              </a:rPr>
              <a:t>D. Prohibition (Temperance) Movement</a:t>
            </a:r>
          </a:p>
          <a:p>
            <a:r>
              <a:rPr lang="en-US" sz="2400" b="1" dirty="0" smtClean="0">
                <a:solidFill>
                  <a:srgbClr val="FFFFFF"/>
                </a:solidFill>
                <a:latin typeface="Calibri" pitchFamily="34" charset="0"/>
              </a:rPr>
              <a:t>      1. “Alcohol is the root of all evil in society.”</a:t>
            </a:r>
          </a:p>
          <a:p>
            <a:r>
              <a:rPr lang="en-US" sz="2400" b="1" dirty="0" smtClean="0">
                <a:solidFill>
                  <a:srgbClr val="FFFFFF"/>
                </a:solidFill>
                <a:latin typeface="Calibri" pitchFamily="34" charset="0"/>
              </a:rPr>
              <a:t>            b.  called for </a:t>
            </a:r>
            <a:r>
              <a:rPr lang="en-US" sz="2400" b="1" u="sng" dirty="0" smtClean="0">
                <a:solidFill>
                  <a:srgbClr val="FFFFFF"/>
                </a:solidFill>
                <a:latin typeface="Calibri" pitchFamily="34" charset="0"/>
              </a:rPr>
              <a:t>moderate</a:t>
            </a:r>
            <a:r>
              <a:rPr lang="en-US" sz="2400" b="1" dirty="0" smtClean="0">
                <a:solidFill>
                  <a:srgbClr val="FFFFFF"/>
                </a:solidFill>
                <a:latin typeface="Calibri" pitchFamily="34" charset="0"/>
              </a:rPr>
              <a:t> use of alcohol</a:t>
            </a:r>
          </a:p>
          <a:p>
            <a:r>
              <a:rPr lang="en-US" sz="2400" b="1" dirty="0" smtClean="0">
                <a:solidFill>
                  <a:srgbClr val="FFFFFF"/>
                </a:solidFill>
                <a:latin typeface="Calibri" pitchFamily="34" charset="0"/>
              </a:rPr>
              <a:t>      2. Carrie Nation</a:t>
            </a:r>
          </a:p>
          <a:p>
            <a:r>
              <a:rPr lang="en-US" sz="2400" b="1" dirty="0" smtClean="0">
                <a:solidFill>
                  <a:srgbClr val="FFFFFF"/>
                </a:solidFill>
                <a:latin typeface="Calibri" pitchFamily="34" charset="0"/>
              </a:rPr>
              <a:t>           a. radical leader of movement in Kansas</a:t>
            </a:r>
          </a:p>
          <a:p>
            <a:r>
              <a:rPr lang="en-US" sz="2400" b="1" dirty="0" smtClean="0">
                <a:solidFill>
                  <a:srgbClr val="FFFFFF"/>
                </a:solidFill>
                <a:latin typeface="Calibri" pitchFamily="34" charset="0"/>
              </a:rPr>
              <a:t>           b. marched into saloons , singing, praying and smashing   </a:t>
            </a:r>
          </a:p>
          <a:p>
            <a:r>
              <a:rPr lang="en-US" sz="2400" b="1" dirty="0" smtClean="0">
                <a:solidFill>
                  <a:srgbClr val="FFFFFF"/>
                </a:solidFill>
                <a:latin typeface="Calibri" pitchFamily="34" charset="0"/>
              </a:rPr>
              <a:t>                liquor bottles with a hatchet</a:t>
            </a:r>
          </a:p>
          <a:p>
            <a:r>
              <a:rPr lang="en-US" b="1" dirty="0" smtClean="0">
                <a:solidFill>
                  <a:srgbClr val="FFFFFF"/>
                </a:solidFill>
                <a:latin typeface="Calibri" pitchFamily="34" charset="0"/>
              </a:rPr>
              <a:t>       </a:t>
            </a:r>
            <a:endParaRPr lang="en-US" b="1" dirty="0">
              <a:solidFill>
                <a:srgbClr val="FFFFFF"/>
              </a:solidFill>
              <a:latin typeface="Calibri" pitchFamily="34" charset="0"/>
            </a:endParaRPr>
          </a:p>
        </p:txBody>
      </p:sp>
      <p:sp>
        <p:nvSpPr>
          <p:cNvPr id="5" name="TextBox 4"/>
          <p:cNvSpPr txBox="1"/>
          <p:nvPr/>
        </p:nvSpPr>
        <p:spPr>
          <a:xfrm>
            <a:off x="5257800" y="3215912"/>
            <a:ext cx="3505200" cy="738664"/>
          </a:xfrm>
          <a:prstGeom prst="rect">
            <a:avLst/>
          </a:prstGeom>
          <a:noFill/>
        </p:spPr>
        <p:txBody>
          <a:bodyPr wrap="square" rtlCol="0">
            <a:spAutoFit/>
          </a:bodyPr>
          <a:lstStyle/>
          <a:p>
            <a:r>
              <a:rPr lang="en-US" sz="1400" b="1" dirty="0" smtClean="0">
                <a:solidFill>
                  <a:srgbClr val="FFFFFF"/>
                </a:solidFill>
                <a:latin typeface="Calibri" pitchFamily="34" charset="0"/>
              </a:rPr>
              <a:t>Between 1900 and 1910 she was arrested some 30 times for "</a:t>
            </a:r>
            <a:r>
              <a:rPr lang="en-US" sz="1400" b="1" dirty="0" err="1" smtClean="0">
                <a:solidFill>
                  <a:srgbClr val="FFFFFF"/>
                </a:solidFill>
                <a:latin typeface="Calibri" pitchFamily="34" charset="0"/>
              </a:rPr>
              <a:t>hatchetations</a:t>
            </a:r>
            <a:r>
              <a:rPr lang="en-US" sz="1400" b="1" dirty="0" smtClean="0">
                <a:solidFill>
                  <a:srgbClr val="FFFFFF"/>
                </a:solidFill>
                <a:latin typeface="Calibri" pitchFamily="34" charset="0"/>
              </a:rPr>
              <a:t>," as she came to call them. </a:t>
            </a:r>
            <a:endParaRPr lang="en-US" sz="1400" b="1" dirty="0">
              <a:solidFill>
                <a:srgbClr val="FFFFFF"/>
              </a:solidFill>
              <a:latin typeface="Calibri" pitchFamily="34" charset="0"/>
            </a:endParaRPr>
          </a:p>
        </p:txBody>
      </p:sp>
      <p:pic>
        <p:nvPicPr>
          <p:cNvPr id="11266" name="Picture 2" descr="File:CarryNation.jpeg">
            <a:hlinkClick r:id="rId2"/>
          </p:cNvPr>
          <p:cNvPicPr>
            <a:picLocks noChangeAspect="1" noChangeArrowheads="1"/>
          </p:cNvPicPr>
          <p:nvPr/>
        </p:nvPicPr>
        <p:blipFill>
          <a:blip r:embed="rId3" cstate="print"/>
          <a:srcRect/>
          <a:stretch>
            <a:fillRect/>
          </a:stretch>
        </p:blipFill>
        <p:spPr bwMode="auto">
          <a:xfrm>
            <a:off x="2057400" y="2979447"/>
            <a:ext cx="2819400" cy="3651123"/>
          </a:xfrm>
          <a:prstGeom prst="rect">
            <a:avLst/>
          </a:prstGeom>
          <a:noFill/>
        </p:spPr>
      </p:pic>
    </p:spTree>
    <p:extLst>
      <p:ext uri="{BB962C8B-B14F-4D97-AF65-F5344CB8AC3E}">
        <p14:creationId xmlns:p14="http://schemas.microsoft.com/office/powerpoint/2010/main" val="2748510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266"/>
                                        </p:tgtEl>
                                        <p:attrNameLst>
                                          <p:attrName>style.visibility</p:attrName>
                                        </p:attrNameLst>
                                      </p:cBhvr>
                                      <p:to>
                                        <p:strVal val="visible"/>
                                      </p:to>
                                    </p:set>
                                    <p:animEffect transition="in" filter="fade">
                                      <p:cBhvr>
                                        <p:cTn id="26" dur="2000"/>
                                        <p:tgtEl>
                                          <p:spTgt spid="112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20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2000"/>
                                        <p:tgtEl>
                                          <p:spTgt spid="4">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2000"/>
                                        <p:tgtEl>
                                          <p:spTgt spid="4">
                                            <p:txEl>
                                              <p:pRg st="6" end="6"/>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C3B0BCC-F283-48DA-86D6-EFCF0F34AFE9}" type="slidenum">
              <a:rPr lang="en-US" smtClean="0">
                <a:solidFill>
                  <a:srgbClr val="FFFFFF"/>
                </a:solidFill>
              </a:rPr>
              <a:pPr>
                <a:defRPr/>
              </a:pPr>
              <a:t>93</a:t>
            </a:fld>
            <a:endParaRPr lang="en-US">
              <a:solidFill>
                <a:srgbClr val="FFFFFF"/>
              </a:solidFill>
            </a:endParaRPr>
          </a:p>
        </p:txBody>
      </p:sp>
      <p:pic>
        <p:nvPicPr>
          <p:cNvPr id="14338" name="Picture 2" descr="http://amhist.ist.unomaha.edu/module_files/news_dry.gif"/>
          <p:cNvPicPr>
            <a:picLocks noChangeAspect="1" noChangeArrowheads="1"/>
          </p:cNvPicPr>
          <p:nvPr/>
        </p:nvPicPr>
        <p:blipFill>
          <a:blip r:embed="rId2" cstate="print"/>
          <a:srcRect/>
          <a:stretch>
            <a:fillRect/>
          </a:stretch>
        </p:blipFill>
        <p:spPr bwMode="auto">
          <a:xfrm>
            <a:off x="435429" y="2539518"/>
            <a:ext cx="2133600" cy="3379163"/>
          </a:xfrm>
          <a:prstGeom prst="rect">
            <a:avLst/>
          </a:prstGeom>
          <a:noFill/>
        </p:spPr>
      </p:pic>
      <p:sp>
        <p:nvSpPr>
          <p:cNvPr id="4" name="TextBox 3"/>
          <p:cNvSpPr txBox="1"/>
          <p:nvPr/>
        </p:nvSpPr>
        <p:spPr>
          <a:xfrm>
            <a:off x="304800" y="228600"/>
            <a:ext cx="8153400" cy="1938992"/>
          </a:xfrm>
          <a:prstGeom prst="rect">
            <a:avLst/>
          </a:prstGeom>
          <a:noFill/>
        </p:spPr>
        <p:txBody>
          <a:bodyPr wrap="square" rtlCol="0">
            <a:spAutoFit/>
          </a:bodyPr>
          <a:lstStyle/>
          <a:p>
            <a:r>
              <a:rPr lang="en-US" sz="2400" b="1" dirty="0" smtClean="0">
                <a:solidFill>
                  <a:srgbClr val="FFFFFF"/>
                </a:solidFill>
                <a:latin typeface="Calibri" pitchFamily="34" charset="0"/>
              </a:rPr>
              <a:t>3. 18th Amendment (1917)</a:t>
            </a:r>
          </a:p>
          <a:p>
            <a:r>
              <a:rPr lang="en-US" sz="2400" b="1" dirty="0" smtClean="0">
                <a:solidFill>
                  <a:srgbClr val="FFFFFF"/>
                </a:solidFill>
                <a:latin typeface="Calibri" pitchFamily="34" charset="0"/>
              </a:rPr>
              <a:t>     a.  Illegal to make, transport or sell alcohol</a:t>
            </a:r>
          </a:p>
          <a:p>
            <a:r>
              <a:rPr lang="en-US" sz="2400" b="1" dirty="0">
                <a:solidFill>
                  <a:srgbClr val="FFFFFF"/>
                </a:solidFill>
                <a:latin typeface="Calibri" pitchFamily="34" charset="0"/>
              </a:rPr>
              <a:t> </a:t>
            </a:r>
            <a:r>
              <a:rPr lang="en-US" sz="2400" b="1" dirty="0" smtClean="0">
                <a:solidFill>
                  <a:srgbClr val="FFFFFF"/>
                </a:solidFill>
                <a:latin typeface="Calibri" pitchFamily="34" charset="0"/>
              </a:rPr>
              <a:t>    b.  partly a response to anti-German sentiment during WWI</a:t>
            </a:r>
          </a:p>
          <a:p>
            <a:r>
              <a:rPr lang="en-US" sz="2400" b="1" dirty="0">
                <a:solidFill>
                  <a:srgbClr val="FFFFFF"/>
                </a:solidFill>
                <a:latin typeface="Calibri" pitchFamily="34" charset="0"/>
              </a:rPr>
              <a:t> </a:t>
            </a:r>
            <a:r>
              <a:rPr lang="en-US" sz="2400" b="1" dirty="0" smtClean="0">
                <a:solidFill>
                  <a:srgbClr val="FFFFFF"/>
                </a:solidFill>
                <a:latin typeface="Calibri" pitchFamily="34" charset="0"/>
              </a:rPr>
              <a:t>          i. majority of beer suppliers were from Germany </a:t>
            </a:r>
          </a:p>
          <a:p>
            <a:r>
              <a:rPr lang="en-US" sz="2400" b="1" dirty="0" smtClean="0">
                <a:solidFill>
                  <a:srgbClr val="FFFFFF"/>
                </a:solidFill>
                <a:latin typeface="Calibri" pitchFamily="34" charset="0"/>
              </a:rPr>
              <a:t>     c.  repealed with the 21st Amendment (1933)</a:t>
            </a:r>
            <a:endParaRPr lang="en-US" sz="2400" b="1" dirty="0">
              <a:solidFill>
                <a:srgbClr val="FFFFFF"/>
              </a:solidFill>
              <a:latin typeface="Calibri" pitchFamily="34" charset="0"/>
            </a:endParaRPr>
          </a:p>
        </p:txBody>
      </p:sp>
      <p:pic>
        <p:nvPicPr>
          <p:cNvPr id="7" name="Picture 2" descr="http://glencoe.mcgraw-hill.com/sites/dl/free/0012122005/664104/image4.jpg"/>
          <p:cNvPicPr>
            <a:picLocks noChangeAspect="1" noChangeArrowheads="1"/>
          </p:cNvPicPr>
          <p:nvPr/>
        </p:nvPicPr>
        <p:blipFill>
          <a:blip r:embed="rId3" cstate="print">
            <a:extLst>
              <a:ext uri="{28A0092B-C50C-407E-A947-70E740481C1C}">
                <a14:useLocalDpi xmlns:a14="http://schemas.microsoft.com/office/drawing/2010/main" val="0"/>
              </a:ext>
            </a:extLst>
          </a:blip>
          <a:srcRect b="11269"/>
          <a:stretch>
            <a:fillRect/>
          </a:stretch>
        </p:blipFill>
        <p:spPr bwMode="auto">
          <a:xfrm>
            <a:off x="2825931" y="2414332"/>
            <a:ext cx="2606040" cy="37229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gutsofaburglar.com/wp-content/uploads/2011/05/31099254.jpg"/>
          <p:cNvPicPr>
            <a:picLocks noChangeAspect="1" noChangeArrowheads="1"/>
          </p:cNvPicPr>
          <p:nvPr/>
        </p:nvPicPr>
        <p:blipFill>
          <a:blip r:embed="rId4" cstate="print"/>
          <a:srcRect/>
          <a:stretch>
            <a:fillRect/>
          </a:stretch>
        </p:blipFill>
        <p:spPr bwMode="auto">
          <a:xfrm>
            <a:off x="5431971" y="3423557"/>
            <a:ext cx="3586539" cy="2209800"/>
          </a:xfrm>
          <a:prstGeom prst="rect">
            <a:avLst/>
          </a:prstGeom>
          <a:noFill/>
        </p:spPr>
      </p:pic>
    </p:spTree>
    <p:extLst>
      <p:ext uri="{BB962C8B-B14F-4D97-AF65-F5344CB8AC3E}">
        <p14:creationId xmlns:p14="http://schemas.microsoft.com/office/powerpoint/2010/main" val="1930280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2000"/>
                                        <p:tgtEl>
                                          <p:spTgt spid="4">
                                            <p:txEl>
                                              <p:pRg st="3" end="3"/>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4338"/>
                                        </p:tgtEl>
                                        <p:attrNameLst>
                                          <p:attrName>style.visibility</p:attrName>
                                        </p:attrNameLst>
                                      </p:cBhvr>
                                      <p:to>
                                        <p:strVal val="visible"/>
                                      </p:to>
                                    </p:set>
                                    <p:animEffect transition="in" filter="fade">
                                      <p:cBhvr>
                                        <p:cTn id="31" dur="2000"/>
                                        <p:tgtEl>
                                          <p:spTgt spid="143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2000"/>
                                        <p:tgtEl>
                                          <p:spTgt spid="4">
                                            <p:txEl>
                                              <p:pRg st="4" end="4"/>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1268"/>
                                        </p:tgtEl>
                                        <p:attrNameLst>
                                          <p:attrName>style.visibility</p:attrName>
                                        </p:attrNameLst>
                                      </p:cBhvr>
                                      <p:to>
                                        <p:strVal val="visible"/>
                                      </p:to>
                                    </p:set>
                                    <p:animEffect transition="in" filter="fade">
                                      <p:cBhvr>
                                        <p:cTn id="40"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06EF5A4-5AE3-42C8-884A-72DB33A1FA4C}" type="slidenum">
              <a:rPr lang="en-US" smtClean="0">
                <a:solidFill>
                  <a:srgbClr val="FFFFFF"/>
                </a:solidFill>
              </a:rPr>
              <a:pPr>
                <a:defRPr/>
              </a:pPr>
              <a:t>94</a:t>
            </a:fld>
            <a:endParaRPr lang="en-US">
              <a:solidFill>
                <a:srgbClr val="FFFFFF"/>
              </a:solidFill>
            </a:endParaRPr>
          </a:p>
        </p:txBody>
      </p:sp>
      <p:sp>
        <p:nvSpPr>
          <p:cNvPr id="6" name="TextBox 5"/>
          <p:cNvSpPr txBox="1"/>
          <p:nvPr/>
        </p:nvSpPr>
        <p:spPr>
          <a:xfrm>
            <a:off x="381000" y="304800"/>
            <a:ext cx="8763000" cy="3200876"/>
          </a:xfrm>
          <a:prstGeom prst="rect">
            <a:avLst/>
          </a:prstGeom>
          <a:noFill/>
        </p:spPr>
        <p:txBody>
          <a:bodyPr wrap="square" rtlCol="0">
            <a:spAutoFit/>
          </a:bodyPr>
          <a:lstStyle/>
          <a:p>
            <a:r>
              <a:rPr lang="en-US" sz="2400" b="1" dirty="0" smtClean="0">
                <a:solidFill>
                  <a:srgbClr val="FFFFFF"/>
                </a:solidFill>
                <a:latin typeface="Calibri" pitchFamily="34" charset="0"/>
              </a:rPr>
              <a:t>E.  Race Relations</a:t>
            </a:r>
          </a:p>
          <a:p>
            <a:r>
              <a:rPr lang="en-US" b="1" dirty="0" smtClean="0">
                <a:solidFill>
                  <a:srgbClr val="FFFFFF"/>
                </a:solidFill>
                <a:latin typeface="Calibri" pitchFamily="34" charset="0"/>
              </a:rPr>
              <a:t>      </a:t>
            </a:r>
            <a:r>
              <a:rPr lang="en-US" sz="2000" b="1" dirty="0" smtClean="0">
                <a:solidFill>
                  <a:srgbClr val="FFFFFF"/>
                </a:solidFill>
                <a:latin typeface="Calibri" pitchFamily="34" charset="0"/>
              </a:rPr>
              <a:t>1. W.E.B. </a:t>
            </a:r>
            <a:r>
              <a:rPr lang="en-US" sz="2000" b="1" dirty="0" err="1" smtClean="0">
                <a:solidFill>
                  <a:srgbClr val="FFFFFF"/>
                </a:solidFill>
                <a:latin typeface="Calibri" pitchFamily="34" charset="0"/>
              </a:rPr>
              <a:t>DuBois</a:t>
            </a:r>
            <a:r>
              <a:rPr lang="en-US" sz="2000" b="1" dirty="0" smtClean="0">
                <a:solidFill>
                  <a:srgbClr val="FFFFFF"/>
                </a:solidFill>
                <a:latin typeface="Calibri" pitchFamily="34" charset="0"/>
              </a:rPr>
              <a:t> founded the NAACP in 1909.</a:t>
            </a:r>
          </a:p>
          <a:p>
            <a:r>
              <a:rPr lang="en-US" sz="2000" b="1" dirty="0" smtClean="0">
                <a:solidFill>
                  <a:srgbClr val="FFFFFF"/>
                </a:solidFill>
                <a:latin typeface="Calibri" pitchFamily="34" charset="0"/>
              </a:rPr>
              <a:t>           a. “National Association for the Advancement of Colored People”</a:t>
            </a:r>
          </a:p>
          <a:p>
            <a:r>
              <a:rPr lang="en-US" sz="2000" b="1" dirty="0" smtClean="0">
                <a:solidFill>
                  <a:srgbClr val="FFFFFF"/>
                </a:solidFill>
                <a:latin typeface="Calibri" pitchFamily="34" charset="0"/>
              </a:rPr>
              <a:t>                  </a:t>
            </a:r>
            <a:r>
              <a:rPr lang="en-US" sz="2000" b="1" dirty="0" err="1" smtClean="0">
                <a:solidFill>
                  <a:srgbClr val="FFFFFF"/>
                </a:solidFill>
                <a:latin typeface="Calibri" pitchFamily="34" charset="0"/>
              </a:rPr>
              <a:t>i</a:t>
            </a:r>
            <a:r>
              <a:rPr lang="en-US" sz="2000" b="1" dirty="0" smtClean="0">
                <a:solidFill>
                  <a:srgbClr val="FFFFFF"/>
                </a:solidFill>
                <a:latin typeface="Calibri" pitchFamily="34" charset="0"/>
              </a:rPr>
              <a:t>. watchdog organization against discrimination</a:t>
            </a:r>
          </a:p>
          <a:p>
            <a:r>
              <a:rPr lang="en-US" sz="2000" b="1" dirty="0" smtClean="0">
                <a:solidFill>
                  <a:srgbClr val="FFFFFF"/>
                </a:solidFill>
                <a:latin typeface="Calibri" pitchFamily="34" charset="0"/>
              </a:rPr>
              <a:t>                 ii. “discrimination” – unfair treatment of others based on race, religion</a:t>
            </a:r>
          </a:p>
          <a:p>
            <a:r>
              <a:rPr lang="en-US" sz="2000" b="1" dirty="0" smtClean="0">
                <a:solidFill>
                  <a:srgbClr val="FFFFFF"/>
                </a:solidFill>
                <a:latin typeface="Calibri" pitchFamily="34" charset="0"/>
              </a:rPr>
              <a:t>                        economics, etc.</a:t>
            </a:r>
          </a:p>
          <a:p>
            <a:r>
              <a:rPr lang="en-US" sz="2000" b="1" dirty="0" smtClean="0">
                <a:solidFill>
                  <a:srgbClr val="FFFFFF"/>
                </a:solidFill>
                <a:latin typeface="Calibri" pitchFamily="34" charset="0"/>
              </a:rPr>
              <a:t>           b. provides free legal aid</a:t>
            </a:r>
          </a:p>
          <a:p>
            <a:r>
              <a:rPr lang="en-US" sz="2000" b="1" dirty="0" smtClean="0">
                <a:solidFill>
                  <a:srgbClr val="FFFFFF"/>
                </a:solidFill>
                <a:latin typeface="Calibri" pitchFamily="34" charset="0"/>
              </a:rPr>
              <a:t>                  </a:t>
            </a:r>
            <a:r>
              <a:rPr lang="en-US" sz="2000" b="1" dirty="0" err="1" smtClean="0">
                <a:solidFill>
                  <a:srgbClr val="FFFFFF"/>
                </a:solidFill>
                <a:latin typeface="Calibri" pitchFamily="34" charset="0"/>
              </a:rPr>
              <a:t>i</a:t>
            </a:r>
            <a:r>
              <a:rPr lang="en-US" sz="2000" b="1" dirty="0" smtClean="0">
                <a:solidFill>
                  <a:srgbClr val="FFFFFF"/>
                </a:solidFill>
                <a:latin typeface="Calibri" pitchFamily="34" charset="0"/>
              </a:rPr>
              <a:t>. supports programs to promote equality among </a:t>
            </a:r>
            <a:r>
              <a:rPr lang="en-US" sz="2000" b="1" u="sng" dirty="0" smtClean="0">
                <a:solidFill>
                  <a:srgbClr val="FFFFFF"/>
                </a:solidFill>
                <a:latin typeface="Calibri" pitchFamily="34" charset="0"/>
              </a:rPr>
              <a:t>all</a:t>
            </a:r>
            <a:r>
              <a:rPr lang="en-US" sz="2000" b="1" dirty="0" smtClean="0">
                <a:solidFill>
                  <a:srgbClr val="FFFFFF"/>
                </a:solidFill>
                <a:latin typeface="Calibri" pitchFamily="34" charset="0"/>
              </a:rPr>
              <a:t> people</a:t>
            </a:r>
          </a:p>
          <a:p>
            <a:r>
              <a:rPr lang="en-US" sz="2000" b="1" dirty="0" smtClean="0">
                <a:solidFill>
                  <a:srgbClr val="FFFFFF"/>
                </a:solidFill>
                <a:latin typeface="Calibri" pitchFamily="34" charset="0"/>
              </a:rPr>
              <a:t>           c. active to the present day</a:t>
            </a:r>
          </a:p>
          <a:p>
            <a:endParaRPr lang="en-US" dirty="0">
              <a:solidFill>
                <a:srgbClr val="FFFFFF"/>
              </a:solidFill>
            </a:endParaRPr>
          </a:p>
        </p:txBody>
      </p:sp>
      <p:pic>
        <p:nvPicPr>
          <p:cNvPr id="8194" name="Picture 2" descr="http://por-img.cimcontent.net/api/assets/bin-201109/ecb9a40e47d7c31aa1b0be85ccf5c415.jpg"/>
          <p:cNvPicPr>
            <a:picLocks noChangeAspect="1" noChangeArrowheads="1"/>
          </p:cNvPicPr>
          <p:nvPr/>
        </p:nvPicPr>
        <p:blipFill>
          <a:blip r:embed="rId2" cstate="print"/>
          <a:srcRect l="18301" b="17647"/>
          <a:stretch>
            <a:fillRect/>
          </a:stretch>
        </p:blipFill>
        <p:spPr bwMode="auto">
          <a:xfrm>
            <a:off x="609600" y="3352800"/>
            <a:ext cx="2381250" cy="2133600"/>
          </a:xfrm>
          <a:prstGeom prst="rect">
            <a:avLst/>
          </a:prstGeom>
          <a:noFill/>
        </p:spPr>
      </p:pic>
      <p:pic>
        <p:nvPicPr>
          <p:cNvPr id="8196" name="Picture 4" descr="http://www.unheard-voices.com/wp-content/uploads/2011/02/naacp.gif"/>
          <p:cNvPicPr>
            <a:picLocks noChangeAspect="1" noChangeArrowheads="1"/>
          </p:cNvPicPr>
          <p:nvPr/>
        </p:nvPicPr>
        <p:blipFill>
          <a:blip r:embed="rId3" cstate="print"/>
          <a:srcRect/>
          <a:stretch>
            <a:fillRect/>
          </a:stretch>
        </p:blipFill>
        <p:spPr bwMode="auto">
          <a:xfrm>
            <a:off x="5334000" y="3200400"/>
            <a:ext cx="3333750" cy="2638426"/>
          </a:xfrm>
          <a:prstGeom prst="rect">
            <a:avLst/>
          </a:prstGeom>
          <a:noFill/>
        </p:spPr>
      </p:pic>
      <p:pic>
        <p:nvPicPr>
          <p:cNvPr id="8198" name="Picture 6" descr="http://www.neworleansnaacp.org/yahoo_site_admin/assets/images/a_shield_color.8791545_std.jpg"/>
          <p:cNvPicPr>
            <a:picLocks noChangeAspect="1" noChangeArrowheads="1"/>
          </p:cNvPicPr>
          <p:nvPr/>
        </p:nvPicPr>
        <p:blipFill>
          <a:blip r:embed="rId4" cstate="print"/>
          <a:srcRect l="8000" r="8000" b="2170"/>
          <a:stretch>
            <a:fillRect/>
          </a:stretch>
        </p:blipFill>
        <p:spPr bwMode="auto">
          <a:xfrm>
            <a:off x="3200400" y="3352800"/>
            <a:ext cx="2090584" cy="2057400"/>
          </a:xfrm>
          <a:prstGeom prst="ellipse">
            <a:avLst/>
          </a:prstGeom>
          <a:noFill/>
        </p:spPr>
      </p:pic>
      <p:sp>
        <p:nvSpPr>
          <p:cNvPr id="7" name="TextBox 6"/>
          <p:cNvSpPr txBox="1"/>
          <p:nvPr/>
        </p:nvSpPr>
        <p:spPr>
          <a:xfrm>
            <a:off x="838200" y="5562600"/>
            <a:ext cx="1828800" cy="369332"/>
          </a:xfrm>
          <a:prstGeom prst="rect">
            <a:avLst/>
          </a:prstGeom>
          <a:noFill/>
        </p:spPr>
        <p:txBody>
          <a:bodyPr wrap="square" rtlCol="0">
            <a:spAutoFit/>
          </a:bodyPr>
          <a:lstStyle/>
          <a:p>
            <a:r>
              <a:rPr lang="en-US" dirty="0" smtClean="0">
                <a:solidFill>
                  <a:srgbClr val="FFFFFF"/>
                </a:solidFill>
              </a:rPr>
              <a:t>W.E.B. </a:t>
            </a:r>
            <a:r>
              <a:rPr lang="en-US" dirty="0" err="1" smtClean="0">
                <a:solidFill>
                  <a:srgbClr val="FFFFFF"/>
                </a:solidFill>
              </a:rPr>
              <a:t>DuBois</a:t>
            </a:r>
            <a:endParaRPr lang="en-US" dirty="0">
              <a:solidFill>
                <a:srgbClr val="FFFFFF"/>
              </a:solidFill>
            </a:endParaRPr>
          </a:p>
        </p:txBody>
      </p:sp>
    </p:spTree>
    <p:extLst>
      <p:ext uri="{BB962C8B-B14F-4D97-AF65-F5344CB8AC3E}">
        <p14:creationId xmlns:p14="http://schemas.microsoft.com/office/powerpoint/2010/main" val="760276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2000"/>
                                        <p:tgtEl>
                                          <p:spTgt spid="81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2000"/>
                                        <p:tgtEl>
                                          <p:spTgt spid="6">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Effect transition="in" filter="fade">
                                      <p:cBhvr>
                                        <p:cTn id="28" dur="2000"/>
                                        <p:tgtEl>
                                          <p:spTgt spid="819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20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2000"/>
                                        <p:tgtEl>
                                          <p:spTgt spid="6">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196"/>
                                        </p:tgtEl>
                                        <p:attrNameLst>
                                          <p:attrName>style.visibility</p:attrName>
                                        </p:attrNameLst>
                                      </p:cBhvr>
                                      <p:to>
                                        <p:strVal val="visible"/>
                                      </p:to>
                                    </p:set>
                                    <p:animEffect transition="in" filter="fade">
                                      <p:cBhvr>
                                        <p:cTn id="41" dur="2000"/>
                                        <p:tgtEl>
                                          <p:spTgt spid="8196"/>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fade">
                                      <p:cBhvr>
                                        <p:cTn id="44" dur="20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20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fade">
                                      <p:cBhvr>
                                        <p:cTn id="54" dur="2000"/>
                                        <p:tgtEl>
                                          <p:spTgt spid="6">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06EF5A4-5AE3-42C8-884A-72DB33A1FA4C}" type="slidenum">
              <a:rPr lang="en-US" smtClean="0">
                <a:solidFill>
                  <a:srgbClr val="FFFFFF"/>
                </a:solidFill>
              </a:rPr>
              <a:pPr>
                <a:defRPr/>
              </a:pPr>
              <a:t>95</a:t>
            </a:fld>
            <a:endParaRPr lang="en-US">
              <a:solidFill>
                <a:srgbClr val="FFFFFF"/>
              </a:solidFill>
            </a:endParaRPr>
          </a:p>
        </p:txBody>
      </p:sp>
      <p:sp>
        <p:nvSpPr>
          <p:cNvPr id="6" name="TextBox 5"/>
          <p:cNvSpPr txBox="1"/>
          <p:nvPr/>
        </p:nvSpPr>
        <p:spPr>
          <a:xfrm>
            <a:off x="413657" y="449597"/>
            <a:ext cx="8458200" cy="1015663"/>
          </a:xfrm>
          <a:prstGeom prst="rect">
            <a:avLst/>
          </a:prstGeom>
          <a:noFill/>
        </p:spPr>
        <p:txBody>
          <a:bodyPr wrap="square" rtlCol="0">
            <a:spAutoFit/>
          </a:bodyPr>
          <a:lstStyle/>
          <a:p>
            <a:r>
              <a:rPr lang="en-US" sz="2000" b="1" dirty="0" smtClean="0">
                <a:solidFill>
                  <a:srgbClr val="FFFFFF"/>
                </a:solidFill>
                <a:latin typeface="Calibri" pitchFamily="34" charset="0"/>
              </a:rPr>
              <a:t>THINK ABOUT ALL THE WAYS WE ARE PROTECTED IN OUR DAILY LIVES.  </a:t>
            </a:r>
          </a:p>
          <a:p>
            <a:r>
              <a:rPr lang="en-US" sz="2000" b="1" dirty="0" smtClean="0">
                <a:solidFill>
                  <a:srgbClr val="FFFFFF"/>
                </a:solidFill>
                <a:latin typeface="Calibri" pitchFamily="34" charset="0"/>
              </a:rPr>
              <a:t>MANY OF THESE SAFEGUARDS CAME FROM AMERICANS WHO STOOD UP DURING THE PROGRESSIVE ERA AND WON THEM FOR FUTURE GENERATIONS.</a:t>
            </a:r>
            <a:endParaRPr lang="en-US" sz="2000" dirty="0">
              <a:solidFill>
                <a:srgbClr val="FFFFFF"/>
              </a:solidFill>
            </a:endParaRPr>
          </a:p>
        </p:txBody>
      </p:sp>
      <p:pic>
        <p:nvPicPr>
          <p:cNvPr id="8" name="Picture 4" descr="http://warriorap.squarespace.com/storage/ElizabethCadyStanton.jpg?__SQUARESPACE_CACHEVERSION=13191671682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1901" y="1465327"/>
            <a:ext cx="1447800" cy="1622358"/>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10" descr="http://www.washingtonhistory.org/images/wshm/bellinghamsuffragists.jpg"/>
          <p:cNvPicPr>
            <a:picLocks noChangeAspect="1" noChangeArrowheads="1"/>
          </p:cNvPicPr>
          <p:nvPr/>
        </p:nvPicPr>
        <p:blipFill>
          <a:blip r:embed="rId3" cstate="print">
            <a:grayscl/>
          </a:blip>
          <a:srcRect/>
          <a:stretch>
            <a:fillRect/>
          </a:stretch>
        </p:blipFill>
        <p:spPr bwMode="auto">
          <a:xfrm>
            <a:off x="2895600" y="3200400"/>
            <a:ext cx="2161854" cy="1558392"/>
          </a:xfrm>
          <a:prstGeom prst="roundRect">
            <a:avLst/>
          </a:prstGeom>
          <a:noFill/>
        </p:spPr>
      </p:pic>
      <p:pic>
        <p:nvPicPr>
          <p:cNvPr id="10" name="Picture 2" descr="http://www.notablebiographies.com/images/uewb_01_img0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235" y="1453729"/>
            <a:ext cx="1245419" cy="152400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5" descr="http://www.capitalcentury.com/Jsincla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6146" y="3382447"/>
            <a:ext cx="1152539" cy="176939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upload.wikimedia.org/wikipedia/commons/6/6d/Jacob_Riis_portrait.jpg"/>
          <p:cNvPicPr>
            <a:picLocks noChangeAspect="1" noChangeArrowheads="1"/>
          </p:cNvPicPr>
          <p:nvPr/>
        </p:nvPicPr>
        <p:blipFill>
          <a:blip r:embed="rId6" cstate="print"/>
          <a:srcRect/>
          <a:stretch>
            <a:fillRect/>
          </a:stretch>
        </p:blipFill>
        <p:spPr bwMode="auto">
          <a:xfrm>
            <a:off x="54163" y="3234486"/>
            <a:ext cx="1317171" cy="1850989"/>
          </a:xfrm>
          <a:prstGeom prst="ellipse">
            <a:avLst/>
          </a:prstGeom>
          <a:noFill/>
        </p:spPr>
      </p:pic>
      <p:pic>
        <p:nvPicPr>
          <p:cNvPr id="13" name="Picture 2" descr="File:Lincoln Steffens.jpg">
            <a:hlinkClick r:id="rId7"/>
          </p:cNvPr>
          <p:cNvPicPr>
            <a:picLocks noChangeAspect="1" noChangeArrowheads="1"/>
          </p:cNvPicPr>
          <p:nvPr/>
        </p:nvPicPr>
        <p:blipFill>
          <a:blip r:embed="rId8" cstate="print">
            <a:grayscl/>
            <a:lum contrast="40000"/>
          </a:blip>
          <a:srcRect l="8457" t="10909" r="6977" b="14545"/>
          <a:stretch>
            <a:fillRect/>
          </a:stretch>
        </p:blipFill>
        <p:spPr bwMode="auto">
          <a:xfrm>
            <a:off x="5411297" y="3198985"/>
            <a:ext cx="1422613" cy="1944238"/>
          </a:xfrm>
          <a:prstGeom prst="ellipse">
            <a:avLst/>
          </a:prstGeom>
          <a:noFill/>
        </p:spPr>
      </p:pic>
      <p:pic>
        <p:nvPicPr>
          <p:cNvPr id="14" name="Picture 2" descr="File:Ida M Tarbell crop.jpg">
            <a:hlinkClick r:id="rId9"/>
          </p:cNvPr>
          <p:cNvPicPr>
            <a:picLocks noChangeAspect="1" noChangeArrowheads="1"/>
          </p:cNvPicPr>
          <p:nvPr/>
        </p:nvPicPr>
        <p:blipFill>
          <a:blip r:embed="rId10" cstate="print"/>
          <a:srcRect/>
          <a:stretch>
            <a:fillRect/>
          </a:stretch>
        </p:blipFill>
        <p:spPr bwMode="auto">
          <a:xfrm>
            <a:off x="4569520" y="1375636"/>
            <a:ext cx="1366157" cy="1767447"/>
          </a:xfrm>
          <a:prstGeom prst="ellipse">
            <a:avLst/>
          </a:prstGeom>
          <a:noFill/>
        </p:spPr>
      </p:pic>
      <p:pic>
        <p:nvPicPr>
          <p:cNvPr id="15" name="Picture 2" descr="http://womensrightsfightforyourright.weebly.com/uploads/6/8/2/2/6822131/suffragettecops.gif"/>
          <p:cNvPicPr>
            <a:picLocks noChangeAspect="1" noChangeArrowheads="1"/>
          </p:cNvPicPr>
          <p:nvPr/>
        </p:nvPicPr>
        <p:blipFill>
          <a:blip r:embed="rId11" cstate="print"/>
          <a:srcRect/>
          <a:stretch>
            <a:fillRect/>
          </a:stretch>
        </p:blipFill>
        <p:spPr bwMode="auto">
          <a:xfrm>
            <a:off x="6072911" y="1499392"/>
            <a:ext cx="1295400" cy="1519936"/>
          </a:xfrm>
          <a:prstGeom prst="roundRect">
            <a:avLst/>
          </a:prstGeom>
          <a:noFill/>
        </p:spPr>
      </p:pic>
      <p:pic>
        <p:nvPicPr>
          <p:cNvPr id="16" name="Picture 2" descr="http://por-img.cimcontent.net/api/assets/bin-201109/ecb9a40e47d7c31aa1b0be85ccf5c415.jpg"/>
          <p:cNvPicPr>
            <a:picLocks noChangeAspect="1" noChangeArrowheads="1"/>
          </p:cNvPicPr>
          <p:nvPr/>
        </p:nvPicPr>
        <p:blipFill>
          <a:blip r:embed="rId12" cstate="print"/>
          <a:srcRect l="18301" b="17647"/>
          <a:stretch>
            <a:fillRect/>
          </a:stretch>
        </p:blipFill>
        <p:spPr bwMode="auto">
          <a:xfrm>
            <a:off x="311235" y="1822338"/>
            <a:ext cx="1447800" cy="1297229"/>
          </a:xfrm>
          <a:prstGeom prst="ellipse">
            <a:avLst/>
          </a:prstGeom>
          <a:noFill/>
        </p:spPr>
      </p:pic>
      <p:pic>
        <p:nvPicPr>
          <p:cNvPr id="17" name="Picture 6" descr="http://t1.gstatic.com/images?q=tbn:ANd9GcTWLeRVh7CyIPvYzybMgMRASO24ZpeMd0BcDwwJZb0yDmHh0v0OY8p4Aebc"/>
          <p:cNvPicPr>
            <a:picLocks noChangeAspect="1" noChangeArrowheads="1"/>
          </p:cNvPicPr>
          <p:nvPr/>
        </p:nvPicPr>
        <p:blipFill>
          <a:blip r:embed="rId13" cstate="print"/>
          <a:srcRect/>
          <a:stretch>
            <a:fillRect/>
          </a:stretch>
        </p:blipFill>
        <p:spPr bwMode="auto">
          <a:xfrm>
            <a:off x="1759036" y="1659774"/>
            <a:ext cx="1367200" cy="1722673"/>
          </a:xfrm>
          <a:prstGeom prst="ellipse">
            <a:avLst/>
          </a:prstGeom>
          <a:noFill/>
        </p:spPr>
      </p:pic>
      <p:pic>
        <p:nvPicPr>
          <p:cNvPr id="18" name="Picture 2" descr="http://www.swarthmore.edu/library/peace/Exhibits/janeaddams/photosjaneaddams/Jane18881892small.jpg"/>
          <p:cNvPicPr>
            <a:picLocks noChangeAspect="1" noChangeArrowheads="1"/>
          </p:cNvPicPr>
          <p:nvPr/>
        </p:nvPicPr>
        <p:blipFill>
          <a:blip r:embed="rId14" cstate="print">
            <a:extLst>
              <a:ext uri="{28A0092B-C50C-407E-A947-70E740481C1C}">
                <a14:useLocalDpi xmlns:a14="http://schemas.microsoft.com/office/drawing/2010/main" val="0"/>
              </a:ext>
            </a:extLst>
          </a:blip>
          <a:srcRect l="11255" t="12121" r="10822" b="9091"/>
          <a:stretch>
            <a:fillRect/>
          </a:stretch>
        </p:blipFill>
        <p:spPr bwMode="auto">
          <a:xfrm>
            <a:off x="4267200" y="4724400"/>
            <a:ext cx="1359363" cy="1767171"/>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7" descr="http://ninapetronzio.com/blog/wp-content/uploads/2011/03/triangle_fire_0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11497" y="3119567"/>
            <a:ext cx="1959927" cy="129605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File:Nellie Bly 2.jpg"/>
          <p:cNvPicPr>
            <a:picLocks noChangeAspect="1" noChangeArrowheads="1"/>
          </p:cNvPicPr>
          <p:nvPr/>
        </p:nvPicPr>
        <p:blipFill>
          <a:blip r:embed="rId16" cstate="print"/>
          <a:srcRect/>
          <a:stretch>
            <a:fillRect/>
          </a:stretch>
        </p:blipFill>
        <p:spPr bwMode="auto">
          <a:xfrm>
            <a:off x="2819400" y="4724400"/>
            <a:ext cx="1143000" cy="1878905"/>
          </a:xfrm>
          <a:prstGeom prst="ellipse">
            <a:avLst/>
          </a:prstGeom>
          <a:noFill/>
        </p:spPr>
      </p:pic>
      <p:pic>
        <p:nvPicPr>
          <p:cNvPr id="1030" name="Picture 6" descr="http://www.mrnussbaum.com/presidents/images/theodore_roosevel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31516" y="4532415"/>
            <a:ext cx="1990521" cy="190620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672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7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par>
                          <p:cTn id="25" fill="hold">
                            <p:stCondLst>
                              <p:cond delay="11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par>
                          <p:cTn id="29" fill="hold">
                            <p:stCondLst>
                              <p:cond delay="1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par>
                          <p:cTn id="33" fill="hold">
                            <p:stCondLst>
                              <p:cond delay="15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childTnLst>
                          </p:cTn>
                        </p:par>
                        <p:par>
                          <p:cTn id="37" fill="hold">
                            <p:stCondLst>
                              <p:cond delay="17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par>
                          <p:cTn id="41" fill="hold">
                            <p:stCondLst>
                              <p:cond delay="190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childTnLst>
                          </p:cTn>
                        </p:par>
                        <p:par>
                          <p:cTn id="45" fill="hold">
                            <p:stCondLst>
                              <p:cond delay="21000"/>
                            </p:stCondLst>
                            <p:childTnLst>
                              <p:par>
                                <p:cTn id="46" presetID="10" presetClass="entr" presetSubtype="0" fill="hold" nodeType="afterEffect">
                                  <p:stCondLst>
                                    <p:cond delay="0"/>
                                  </p:stCondLst>
                                  <p:childTnLst>
                                    <p:set>
                                      <p:cBhvr>
                                        <p:cTn id="47" dur="1" fill="hold">
                                          <p:stCondLst>
                                            <p:cond delay="0"/>
                                          </p:stCondLst>
                                        </p:cTn>
                                        <p:tgtEl>
                                          <p:spTgt spid="1030"/>
                                        </p:tgtEl>
                                        <p:attrNameLst>
                                          <p:attrName>style.visibility</p:attrName>
                                        </p:attrNameLst>
                                      </p:cBhvr>
                                      <p:to>
                                        <p:strVal val="visible"/>
                                      </p:to>
                                    </p:set>
                                    <p:animEffect transition="in" filter="fade">
                                      <p:cBhvr>
                                        <p:cTn id="48" dur="2000"/>
                                        <p:tgtEl>
                                          <p:spTgt spid="1030"/>
                                        </p:tgtEl>
                                      </p:cBhvr>
                                    </p:animEffect>
                                  </p:childTnLst>
                                </p:cTn>
                              </p:par>
                            </p:childTnLst>
                          </p:cTn>
                        </p:par>
                        <p:par>
                          <p:cTn id="49" fill="hold">
                            <p:stCondLst>
                              <p:cond delay="23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childTnLst>
                          </p:cTn>
                        </p:par>
                        <p:par>
                          <p:cTn id="53" fill="hold">
                            <p:stCondLst>
                              <p:cond delay="250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000"/>
                                        <p:tgtEl>
                                          <p:spTgt spid="17"/>
                                        </p:tgtEl>
                                      </p:cBhvr>
                                    </p:animEffect>
                                  </p:childTnLst>
                                </p:cTn>
                              </p:par>
                            </p:childTnLst>
                          </p:cTn>
                        </p:par>
                        <p:par>
                          <p:cTn id="57" fill="hold">
                            <p:stCondLst>
                              <p:cond delay="27000"/>
                            </p:stCondLst>
                            <p:childTnLst>
                              <p:par>
                                <p:cTn id="58" presetID="10"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0"/>
                                        <p:tgtEl>
                                          <p:spTgt spid="18"/>
                                        </p:tgtEl>
                                      </p:cBhvr>
                                    </p:animEffect>
                                  </p:childTnLst>
                                </p:cTn>
                              </p:par>
                            </p:childTnLst>
                          </p:cTn>
                        </p:par>
                        <p:par>
                          <p:cTn id="61" fill="hold">
                            <p:stCondLst>
                              <p:cond delay="29000"/>
                            </p:stCondLst>
                            <p:childTnLst>
                              <p:par>
                                <p:cTn id="62" presetID="10" presetClass="entr" presetSubtype="0"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000"/>
                                        <p:tgtEl>
                                          <p:spTgt spid="19"/>
                                        </p:tgtEl>
                                      </p:cBhvr>
                                    </p:animEffect>
                                  </p:childTnLst>
                                </p:cTn>
                              </p:par>
                            </p:childTnLst>
                          </p:cTn>
                        </p:par>
                        <p:par>
                          <p:cTn id="65" fill="hold">
                            <p:stCondLst>
                              <p:cond delay="31000"/>
                            </p:stCondLst>
                            <p:childTnLst>
                              <p:par>
                                <p:cTn id="66" presetID="10"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MAIN FILES TO SAVE\The 60's\Civil Disobedience\14student-union-prote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71" t="4242" r="6439" b="4242"/>
          <a:stretch/>
        </p:blipFill>
        <p:spPr bwMode="auto">
          <a:xfrm>
            <a:off x="71308" y="2843848"/>
            <a:ext cx="1686073" cy="24318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206EF5A4-5AE3-42C8-884A-72DB33A1FA4C}" type="slidenum">
              <a:rPr lang="en-US" smtClean="0">
                <a:solidFill>
                  <a:srgbClr val="FFFFFF"/>
                </a:solidFill>
              </a:rPr>
              <a:pPr>
                <a:defRPr/>
              </a:pPr>
              <a:t>96</a:t>
            </a:fld>
            <a:endParaRPr lang="en-US">
              <a:solidFill>
                <a:srgbClr val="FFFFFF"/>
              </a:solidFill>
            </a:endParaRPr>
          </a:p>
        </p:txBody>
      </p:sp>
      <p:sp>
        <p:nvSpPr>
          <p:cNvPr id="6" name="TextBox 5"/>
          <p:cNvSpPr txBox="1"/>
          <p:nvPr/>
        </p:nvSpPr>
        <p:spPr>
          <a:xfrm>
            <a:off x="413657" y="308916"/>
            <a:ext cx="8458200" cy="1200329"/>
          </a:xfrm>
          <a:prstGeom prst="rect">
            <a:avLst/>
          </a:prstGeom>
          <a:noFill/>
        </p:spPr>
        <p:txBody>
          <a:bodyPr wrap="square" rtlCol="0">
            <a:spAutoFit/>
          </a:bodyPr>
          <a:lstStyle/>
          <a:p>
            <a:r>
              <a:rPr lang="en-US" sz="2400" b="1" dirty="0" smtClean="0">
                <a:solidFill>
                  <a:srgbClr val="FFFFFF"/>
                </a:solidFill>
                <a:latin typeface="Calibri" pitchFamily="34" charset="0"/>
              </a:rPr>
              <a:t>The peaceful practice of making sure that unfair situations are brought to the public’s attention is still part of the basic rights of all American citizens. </a:t>
            </a:r>
            <a:endParaRPr lang="en-US" dirty="0">
              <a:solidFill>
                <a:srgbClr val="FFFFFF"/>
              </a:solidFill>
            </a:endParaRPr>
          </a:p>
        </p:txBody>
      </p:sp>
      <p:pic>
        <p:nvPicPr>
          <p:cNvPr id="2050" name="Picture 2" descr="G:\MAIN FILES TO SAVE\The 60's\Civil Disobedience\1960-prot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960" y="3256443"/>
            <a:ext cx="2398587" cy="16067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U19843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1" y="1466551"/>
            <a:ext cx="2057400" cy="178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G:\MAIN FILES TO SAVE\The 60's\Civil Disobedience\BA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3475" y="1085107"/>
            <a:ext cx="25527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MAIN FILES TO SAVE\The 60's\Civil Disobedience\BE02166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015"/>
          <a:stretch/>
        </p:blipFill>
        <p:spPr bwMode="auto">
          <a:xfrm>
            <a:off x="6185263" y="2999632"/>
            <a:ext cx="2686594" cy="1537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MAIN FILES TO SAVE\The 60's\Civil Disobedience\640_l_01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9248" y="1212726"/>
            <a:ext cx="2510500" cy="1786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MAIN FILES TO SAVE\The 60's\Civil Disobedience\BE05494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4501903"/>
            <a:ext cx="2692543" cy="2127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G:\MAIN FILES TO SAVE\The 60's\Civil Disobedience\csp_savio-rall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56548" y="3006559"/>
            <a:ext cx="2197100" cy="1597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MAIN FILES TO SAVE\The 60's\Civil Disobedience\gema_01_img000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92036" y="1488463"/>
            <a:ext cx="1999148" cy="17611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G:\MAIN FILES TO SAVE\The 60's\Civil Disobedience\protest_merged_smal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7303" y="4443358"/>
            <a:ext cx="2867297" cy="225369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G:\MAIN FILES TO SAVE\The 60's\Civil Disobedience\untitled 6.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91" y="4863144"/>
            <a:ext cx="3417780" cy="186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84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3000"/>
                                        <p:tgtEl>
                                          <p:spTgt spid="2055"/>
                                        </p:tgtEl>
                                      </p:cBhvr>
                                    </p:animEffect>
                                  </p:childTnLst>
                                </p:cTn>
                              </p:par>
                            </p:childTnLst>
                          </p:cTn>
                        </p:par>
                        <p:par>
                          <p:cTn id="20" fill="hold">
                            <p:stCondLst>
                              <p:cond delay="1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3000"/>
                                        <p:tgtEl>
                                          <p:spTgt spid="5"/>
                                        </p:tgtEl>
                                      </p:cBhvr>
                                    </p:animEffect>
                                  </p:childTnLst>
                                </p:cTn>
                              </p:par>
                            </p:childTnLst>
                          </p:cTn>
                        </p:par>
                        <p:par>
                          <p:cTn id="24" fill="hold">
                            <p:stCondLst>
                              <p:cond delay="14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0"/>
                                        <p:tgtEl>
                                          <p:spTgt spid="4"/>
                                        </p:tgtEl>
                                      </p:cBhvr>
                                    </p:animEffect>
                                  </p:childTnLst>
                                </p:cTn>
                              </p:par>
                            </p:childTnLst>
                          </p:cTn>
                        </p:par>
                        <p:par>
                          <p:cTn id="28" fill="hold">
                            <p:stCondLst>
                              <p:cond delay="17000"/>
                            </p:stCondLst>
                            <p:childTnLst>
                              <p:par>
                                <p:cTn id="29" presetID="10" presetClass="entr" presetSubtype="0" fill="hold" nodeType="after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fade">
                                      <p:cBhvr>
                                        <p:cTn id="31" dur="3000"/>
                                        <p:tgtEl>
                                          <p:spTgt spid="2051"/>
                                        </p:tgtEl>
                                      </p:cBhvr>
                                    </p:animEffect>
                                  </p:childTnLst>
                                </p:cTn>
                              </p:par>
                            </p:childTnLst>
                          </p:cTn>
                        </p:par>
                        <p:par>
                          <p:cTn id="32" fill="hold">
                            <p:stCondLst>
                              <p:cond delay="20000"/>
                            </p:stCondLst>
                            <p:childTnLst>
                              <p:par>
                                <p:cTn id="33" presetID="10" presetClass="entr" presetSubtype="0" fill="hold" nodeType="afterEffect">
                                  <p:stCondLst>
                                    <p:cond delay="0"/>
                                  </p:stCondLst>
                                  <p:childTnLst>
                                    <p:set>
                                      <p:cBhvr>
                                        <p:cTn id="34" dur="1" fill="hold">
                                          <p:stCondLst>
                                            <p:cond delay="0"/>
                                          </p:stCondLst>
                                        </p:cTn>
                                        <p:tgtEl>
                                          <p:spTgt spid="2053"/>
                                        </p:tgtEl>
                                        <p:attrNameLst>
                                          <p:attrName>style.visibility</p:attrName>
                                        </p:attrNameLst>
                                      </p:cBhvr>
                                      <p:to>
                                        <p:strVal val="visible"/>
                                      </p:to>
                                    </p:set>
                                    <p:animEffect transition="in" filter="fade">
                                      <p:cBhvr>
                                        <p:cTn id="35" dur="3000"/>
                                        <p:tgtEl>
                                          <p:spTgt spid="2053"/>
                                        </p:tgtEl>
                                      </p:cBhvr>
                                    </p:animEffect>
                                  </p:childTnLst>
                                </p:cTn>
                              </p:par>
                            </p:childTnLst>
                          </p:cTn>
                        </p:par>
                        <p:par>
                          <p:cTn id="36" fill="hold">
                            <p:stCondLst>
                              <p:cond delay="23000"/>
                            </p:stCondLst>
                            <p:childTnLst>
                              <p:par>
                                <p:cTn id="37" presetID="10" presetClass="entr" presetSubtype="0" fill="hold" nodeType="after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3000"/>
                                        <p:tgtEl>
                                          <p:spTgt spid="2052"/>
                                        </p:tgtEl>
                                      </p:cBhvr>
                                    </p:animEffect>
                                  </p:childTnLst>
                                </p:cTn>
                              </p:par>
                            </p:childTnLst>
                          </p:cTn>
                        </p:par>
                        <p:par>
                          <p:cTn id="40" fill="hold">
                            <p:stCondLst>
                              <p:cond delay="26000"/>
                            </p:stCondLst>
                            <p:childTnLst>
                              <p:par>
                                <p:cTn id="41" presetID="10" presetClass="entr" presetSubtype="0" fill="hold" nodeType="after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fade">
                                      <p:cBhvr>
                                        <p:cTn id="43" dur="3000"/>
                                        <p:tgtEl>
                                          <p:spTgt spid="2054"/>
                                        </p:tgtEl>
                                      </p:cBhvr>
                                    </p:animEffect>
                                  </p:childTnLst>
                                </p:cTn>
                              </p:par>
                            </p:childTnLst>
                          </p:cTn>
                        </p:par>
                        <p:par>
                          <p:cTn id="44" fill="hold">
                            <p:stCondLst>
                              <p:cond delay="29000"/>
                            </p:stCondLst>
                            <p:childTnLst>
                              <p:par>
                                <p:cTn id="45" presetID="10" presetClass="entr" presetSubtype="0" fill="hold" nodeType="after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fade">
                                      <p:cBhvr>
                                        <p:cTn id="47" dur="3000"/>
                                        <p:tgtEl>
                                          <p:spTgt spid="2050"/>
                                        </p:tgtEl>
                                      </p:cBhvr>
                                    </p:animEffect>
                                  </p:childTnLst>
                                </p:cTn>
                              </p:par>
                            </p:childTnLst>
                          </p:cTn>
                        </p:par>
                        <p:par>
                          <p:cTn id="48" fill="hold">
                            <p:stCondLst>
                              <p:cond delay="32000"/>
                            </p:stCondLst>
                            <p:childTnLst>
                              <p:par>
                                <p:cTn id="49" presetID="10" presetClass="entr" presetSubtype="0" fill="hold" nodeType="afterEffect">
                                  <p:stCondLst>
                                    <p:cond delay="0"/>
                                  </p:stCondLst>
                                  <p:childTnLst>
                                    <p:set>
                                      <p:cBhvr>
                                        <p:cTn id="50" dur="1" fill="hold">
                                          <p:stCondLst>
                                            <p:cond delay="0"/>
                                          </p:stCondLst>
                                        </p:cTn>
                                        <p:tgtEl>
                                          <p:spTgt spid="2057"/>
                                        </p:tgtEl>
                                        <p:attrNameLst>
                                          <p:attrName>style.visibility</p:attrName>
                                        </p:attrNameLst>
                                      </p:cBhvr>
                                      <p:to>
                                        <p:strVal val="visible"/>
                                      </p:to>
                                    </p:set>
                                    <p:animEffect transition="in" filter="fade">
                                      <p:cBhvr>
                                        <p:cTn id="51" dur="3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447800" y="2590800"/>
            <a:ext cx="6172200" cy="1194752"/>
          </a:xfrm>
          <a:prstGeom prst="round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b="1" dirty="0" smtClean="0">
                <a:solidFill>
                  <a:srgbClr val="FFFFFF"/>
                </a:solidFill>
                <a:latin typeface="Calibri" pitchFamily="34" charset="0"/>
                <a:cs typeface="Calibri" pitchFamily="34" charset="0"/>
              </a:rPr>
              <a:t>When people peacefully refuse to obey a law, it’s called “Civil Disobedience”.</a:t>
            </a:r>
          </a:p>
        </p:txBody>
      </p:sp>
      <p:sp>
        <p:nvSpPr>
          <p:cNvPr id="3" name="Slide Number Placeholder 2"/>
          <p:cNvSpPr>
            <a:spLocks noGrp="1"/>
          </p:cNvSpPr>
          <p:nvPr>
            <p:ph type="sldNum" sz="quarter" idx="12"/>
          </p:nvPr>
        </p:nvSpPr>
        <p:spPr/>
        <p:txBody>
          <a:bodyPr/>
          <a:lstStyle/>
          <a:p>
            <a:pPr>
              <a:defRPr/>
            </a:pPr>
            <a:fld id="{206EF5A4-5AE3-42C8-884A-72DB33A1FA4C}" type="slidenum">
              <a:rPr lang="en-US" smtClean="0">
                <a:solidFill>
                  <a:srgbClr val="FFFFFF"/>
                </a:solidFill>
              </a:rPr>
              <a:pPr>
                <a:defRPr/>
              </a:pPr>
              <a:t>97</a:t>
            </a:fld>
            <a:endParaRPr lang="en-US">
              <a:solidFill>
                <a:srgbClr val="FFFFFF"/>
              </a:solidFill>
            </a:endParaRPr>
          </a:p>
        </p:txBody>
      </p:sp>
      <p:pic>
        <p:nvPicPr>
          <p:cNvPr id="1026" name="Picture 2" descr="http://www.workdayminnesota.org/upload/editor/Image/2008/March/0320SEIU_arrests_lobby.jpg"/>
          <p:cNvPicPr>
            <a:picLocks noChangeAspect="1" noChangeArrowheads="1"/>
          </p:cNvPicPr>
          <p:nvPr/>
        </p:nvPicPr>
        <p:blipFill>
          <a:blip r:embed="rId2" cstate="print"/>
          <a:srcRect/>
          <a:stretch>
            <a:fillRect/>
          </a:stretch>
        </p:blipFill>
        <p:spPr bwMode="auto">
          <a:xfrm>
            <a:off x="1905000" y="4230945"/>
            <a:ext cx="3505200" cy="2627055"/>
          </a:xfrm>
          <a:prstGeom prst="rect">
            <a:avLst/>
          </a:prstGeom>
          <a:noFill/>
        </p:spPr>
      </p:pic>
      <p:pic>
        <p:nvPicPr>
          <p:cNvPr id="1028" name="Picture 4" descr="http://www.soultek.com/blog/uploaded_images/civil_disobedience_global_warming-764414.jpg"/>
          <p:cNvPicPr>
            <a:picLocks noChangeAspect="1" noChangeArrowheads="1"/>
          </p:cNvPicPr>
          <p:nvPr/>
        </p:nvPicPr>
        <p:blipFill>
          <a:blip r:embed="rId3" cstate="print"/>
          <a:srcRect/>
          <a:stretch>
            <a:fillRect/>
          </a:stretch>
        </p:blipFill>
        <p:spPr bwMode="auto">
          <a:xfrm>
            <a:off x="5426928" y="4419600"/>
            <a:ext cx="3717072" cy="2438400"/>
          </a:xfrm>
          <a:prstGeom prst="rect">
            <a:avLst/>
          </a:prstGeom>
          <a:noFill/>
        </p:spPr>
      </p:pic>
      <p:pic>
        <p:nvPicPr>
          <p:cNvPr id="1030" name="Picture 6" descr="http://wagingnonviolence.org/wp-content/uploads/2011/07/greensboro-sit-in.jpg"/>
          <p:cNvPicPr>
            <a:picLocks noChangeAspect="1" noChangeArrowheads="1"/>
          </p:cNvPicPr>
          <p:nvPr/>
        </p:nvPicPr>
        <p:blipFill>
          <a:blip r:embed="rId4" cstate="print"/>
          <a:srcRect/>
          <a:stretch>
            <a:fillRect/>
          </a:stretch>
        </p:blipFill>
        <p:spPr bwMode="auto">
          <a:xfrm>
            <a:off x="5894297" y="0"/>
            <a:ext cx="3249704" cy="2209800"/>
          </a:xfrm>
          <a:prstGeom prst="rect">
            <a:avLst/>
          </a:prstGeom>
          <a:noFill/>
        </p:spPr>
      </p:pic>
      <p:pic>
        <p:nvPicPr>
          <p:cNvPr id="1032" name="Picture 8" descr="http://www.marcuse.org/harold/hmimages/seabrook/774DraggingTwo.jpg"/>
          <p:cNvPicPr>
            <a:picLocks noChangeAspect="1" noChangeArrowheads="1"/>
          </p:cNvPicPr>
          <p:nvPr/>
        </p:nvPicPr>
        <p:blipFill>
          <a:blip r:embed="rId5" cstate="print"/>
          <a:srcRect b="19134"/>
          <a:stretch>
            <a:fillRect/>
          </a:stretch>
        </p:blipFill>
        <p:spPr bwMode="auto">
          <a:xfrm>
            <a:off x="0" y="2362200"/>
            <a:ext cx="3333750" cy="2133600"/>
          </a:xfrm>
          <a:prstGeom prst="rect">
            <a:avLst/>
          </a:prstGeom>
          <a:noFill/>
        </p:spPr>
      </p:pic>
      <p:pic>
        <p:nvPicPr>
          <p:cNvPr id="1034" name="Picture 10" descr="http://www.langleycreations.com/photo/deathpenalty/graham-protests/arrest9.jpg"/>
          <p:cNvPicPr>
            <a:picLocks noChangeAspect="1" noChangeArrowheads="1"/>
          </p:cNvPicPr>
          <p:nvPr/>
        </p:nvPicPr>
        <p:blipFill>
          <a:blip r:embed="rId6" cstate="print"/>
          <a:srcRect/>
          <a:stretch>
            <a:fillRect/>
          </a:stretch>
        </p:blipFill>
        <p:spPr bwMode="auto">
          <a:xfrm>
            <a:off x="5943600" y="2209800"/>
            <a:ext cx="3200400" cy="2296112"/>
          </a:xfrm>
          <a:prstGeom prst="rect">
            <a:avLst/>
          </a:prstGeom>
          <a:noFill/>
        </p:spPr>
      </p:pic>
      <p:pic>
        <p:nvPicPr>
          <p:cNvPr id="1036" name="Picture 12" descr="http://www.antiauthoritarian.net/NLN/images/un_protest.jpg"/>
          <p:cNvPicPr>
            <a:picLocks noChangeAspect="1" noChangeArrowheads="1"/>
          </p:cNvPicPr>
          <p:nvPr/>
        </p:nvPicPr>
        <p:blipFill>
          <a:blip r:embed="rId7" cstate="print"/>
          <a:srcRect/>
          <a:stretch>
            <a:fillRect/>
          </a:stretch>
        </p:blipFill>
        <p:spPr bwMode="auto">
          <a:xfrm>
            <a:off x="0" y="4520184"/>
            <a:ext cx="1981200" cy="2337816"/>
          </a:xfrm>
          <a:prstGeom prst="rect">
            <a:avLst/>
          </a:prstGeom>
          <a:noFill/>
        </p:spPr>
      </p:pic>
      <p:pic>
        <p:nvPicPr>
          <p:cNvPr id="1040" name="Picture 16" descr="http://www.iyjl.org/wp-content/uploads/2011/08/Picture-18.png"/>
          <p:cNvPicPr>
            <a:picLocks noChangeAspect="1" noChangeArrowheads="1"/>
          </p:cNvPicPr>
          <p:nvPr/>
        </p:nvPicPr>
        <p:blipFill>
          <a:blip r:embed="rId8" cstate="print"/>
          <a:srcRect/>
          <a:stretch>
            <a:fillRect/>
          </a:stretch>
        </p:blipFill>
        <p:spPr bwMode="auto">
          <a:xfrm>
            <a:off x="0" y="0"/>
            <a:ext cx="4191000" cy="2350403"/>
          </a:xfrm>
          <a:prstGeom prst="rect">
            <a:avLst/>
          </a:prstGeom>
          <a:noFill/>
        </p:spPr>
      </p:pic>
      <p:pic>
        <p:nvPicPr>
          <p:cNvPr id="1038" name="Picture 14" descr="http://occupylosangeles.org/sites/default/files/pocela-razmjena-zarobljenika-izmedu-izraela-palestinaca-slika-74636.jpg"/>
          <p:cNvPicPr>
            <a:picLocks noChangeAspect="1" noChangeArrowheads="1"/>
          </p:cNvPicPr>
          <p:nvPr/>
        </p:nvPicPr>
        <p:blipFill>
          <a:blip r:embed="rId9" cstate="print"/>
          <a:srcRect/>
          <a:stretch>
            <a:fillRect/>
          </a:stretch>
        </p:blipFill>
        <p:spPr bwMode="auto">
          <a:xfrm>
            <a:off x="3352800" y="2209800"/>
            <a:ext cx="2562252" cy="2209800"/>
          </a:xfrm>
          <a:prstGeom prst="rect">
            <a:avLst/>
          </a:prstGeom>
          <a:noFill/>
        </p:spPr>
      </p:pic>
      <p:pic>
        <p:nvPicPr>
          <p:cNvPr id="1042" name="Picture 18" descr="http://t1.gstatic.com/images?q=tbn:ANd9GcTyDPakQQdb5XiyjJKHeMIUrVP81EXFC2RnlsEc_O2rHY7MmWCcTp9xIIKx"/>
          <p:cNvPicPr>
            <a:picLocks noChangeAspect="1" noChangeArrowheads="1"/>
          </p:cNvPicPr>
          <p:nvPr/>
        </p:nvPicPr>
        <p:blipFill>
          <a:blip r:embed="rId10" cstate="print"/>
          <a:srcRect/>
          <a:stretch>
            <a:fillRect/>
          </a:stretch>
        </p:blipFill>
        <p:spPr bwMode="auto">
          <a:xfrm>
            <a:off x="3276600" y="0"/>
            <a:ext cx="2975629" cy="2228851"/>
          </a:xfrm>
          <a:prstGeom prst="rect">
            <a:avLst/>
          </a:prstGeom>
          <a:noFill/>
        </p:spPr>
      </p:pic>
    </p:spTree>
    <p:extLst>
      <p:ext uri="{BB962C8B-B14F-4D97-AF65-F5344CB8AC3E}">
        <p14:creationId xmlns:p14="http://schemas.microsoft.com/office/powerpoint/2010/main" val="1937229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2000"/>
                                        <p:tgtEl>
                                          <p:spTgt spid="1032"/>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2000"/>
                                        <p:tgtEl>
                                          <p:spTgt spid="10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2000"/>
                                        <p:tgtEl>
                                          <p:spTgt spid="1036"/>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2000"/>
                                        <p:tgtEl>
                                          <p:spTgt spid="1030"/>
                                        </p:tgtEl>
                                      </p:cBhvr>
                                    </p:animEffect>
                                  </p:childTnLst>
                                </p:cTn>
                              </p:par>
                            </p:childTnLst>
                          </p:cTn>
                        </p:par>
                        <p:par>
                          <p:cTn id="33" fill="hold">
                            <p:stCondLst>
                              <p:cond delay="12000"/>
                            </p:stCondLst>
                            <p:childTnLst>
                              <p:par>
                                <p:cTn id="34" presetID="10" presetClass="entr" presetSubtype="0" fill="hold" nodeType="after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fade">
                                      <p:cBhvr>
                                        <p:cTn id="36" dur="2000"/>
                                        <p:tgtEl>
                                          <p:spTgt spid="1034"/>
                                        </p:tgtEl>
                                      </p:cBhvr>
                                    </p:animEffect>
                                  </p:childTnLst>
                                </p:cTn>
                              </p:par>
                            </p:childTnLst>
                          </p:cTn>
                        </p:par>
                        <p:par>
                          <p:cTn id="37" fill="hold">
                            <p:stCondLst>
                              <p:cond delay="14000"/>
                            </p:stCondLst>
                            <p:childTnLst>
                              <p:par>
                                <p:cTn id="38" presetID="10" presetClass="entr" presetSubtype="0" fill="hold" nodeType="afterEffect">
                                  <p:stCondLst>
                                    <p:cond delay="0"/>
                                  </p:stCondLst>
                                  <p:childTnLst>
                                    <p:set>
                                      <p:cBhvr>
                                        <p:cTn id="39" dur="1" fill="hold">
                                          <p:stCondLst>
                                            <p:cond delay="0"/>
                                          </p:stCondLst>
                                        </p:cTn>
                                        <p:tgtEl>
                                          <p:spTgt spid="1042"/>
                                        </p:tgtEl>
                                        <p:attrNameLst>
                                          <p:attrName>style.visibility</p:attrName>
                                        </p:attrNameLst>
                                      </p:cBhvr>
                                      <p:to>
                                        <p:strVal val="visible"/>
                                      </p:to>
                                    </p:set>
                                    <p:animEffect transition="in" filter="fade">
                                      <p:cBhvr>
                                        <p:cTn id="40" dur="2000"/>
                                        <p:tgtEl>
                                          <p:spTgt spid="1042"/>
                                        </p:tgtEl>
                                      </p:cBhvr>
                                    </p:animEffect>
                                  </p:childTnLst>
                                </p:cTn>
                              </p:par>
                            </p:childTnLst>
                          </p:cTn>
                        </p:par>
                        <p:par>
                          <p:cTn id="41" fill="hold">
                            <p:stCondLst>
                              <p:cond delay="16000"/>
                            </p:stCondLst>
                            <p:childTnLst>
                              <p:par>
                                <p:cTn id="42" presetID="10" presetClass="entr" presetSubtype="0" fill="hold" nodeType="after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fade">
                                      <p:cBhvr>
                                        <p:cTn id="44" dur="2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06EF5A4-5AE3-42C8-884A-72DB33A1FA4C}" type="slidenum">
              <a:rPr lang="en-US" smtClean="0">
                <a:solidFill>
                  <a:srgbClr val="FFFFFF"/>
                </a:solidFill>
              </a:rPr>
              <a:pPr>
                <a:defRPr/>
              </a:pPr>
              <a:t>98</a:t>
            </a:fld>
            <a:endParaRPr lang="en-US">
              <a:solidFill>
                <a:srgbClr val="FFFFFF"/>
              </a:solidFill>
            </a:endParaRPr>
          </a:p>
        </p:txBody>
      </p:sp>
      <p:sp>
        <p:nvSpPr>
          <p:cNvPr id="13" name="TextBox 12"/>
          <p:cNvSpPr txBox="1"/>
          <p:nvPr/>
        </p:nvSpPr>
        <p:spPr>
          <a:xfrm>
            <a:off x="3429000" y="3124200"/>
            <a:ext cx="1828800" cy="1477328"/>
          </a:xfrm>
          <a:prstGeom prst="rect">
            <a:avLst/>
          </a:prstGeom>
          <a:solidFill>
            <a:srgbClr val="FF0000"/>
          </a:solidFill>
        </p:spPr>
        <p:txBody>
          <a:bodyPr wrap="square" rtlCol="0">
            <a:spAutoFit/>
          </a:bodyPr>
          <a:lstStyle/>
          <a:p>
            <a:pPr marL="285750" indent="-285750" algn="ctr">
              <a:buFont typeface="Wingdings" pitchFamily="2" charset="2"/>
              <a:buChar char="ü"/>
            </a:pPr>
            <a:r>
              <a:rPr lang="en-US" b="1" u="sng" dirty="0" smtClean="0">
                <a:latin typeface="Calibri" pitchFamily="34" charset="0"/>
                <a:cs typeface="Calibri" pitchFamily="34" charset="0"/>
              </a:rPr>
              <a:t>Prepare for Note </a:t>
            </a:r>
            <a:r>
              <a:rPr lang="en-US" b="1" u="sng" dirty="0" err="1" smtClean="0">
                <a:latin typeface="Calibri" pitchFamily="34" charset="0"/>
                <a:cs typeface="Calibri" pitchFamily="34" charset="0"/>
              </a:rPr>
              <a:t>Qz</a:t>
            </a:r>
            <a:r>
              <a:rPr lang="en-US" b="1" u="sng" dirty="0" smtClean="0">
                <a:latin typeface="Calibri" pitchFamily="34" charset="0"/>
                <a:cs typeface="Calibri" pitchFamily="34" charset="0"/>
              </a:rPr>
              <a:t>. </a:t>
            </a:r>
            <a:r>
              <a:rPr lang="en-US" b="1" u="sng" dirty="0" smtClean="0">
                <a:latin typeface="Calibri" pitchFamily="34" charset="0"/>
                <a:cs typeface="Calibri" pitchFamily="34" charset="0"/>
              </a:rPr>
              <a:t>#4</a:t>
            </a:r>
          </a:p>
          <a:p>
            <a:pPr algn="ctr"/>
            <a:r>
              <a:rPr lang="en-US" b="1" u="sng" dirty="0" smtClean="0">
                <a:latin typeface="Calibri" pitchFamily="34" charset="0"/>
                <a:cs typeface="Calibri" pitchFamily="34" charset="0"/>
              </a:rPr>
              <a:t>And </a:t>
            </a:r>
          </a:p>
          <a:p>
            <a:pPr algn="ctr"/>
            <a:r>
              <a:rPr lang="en-US" b="1" u="sng" dirty="0" smtClean="0">
                <a:latin typeface="Calibri" pitchFamily="34" charset="0"/>
                <a:cs typeface="Calibri" pitchFamily="34" charset="0"/>
              </a:rPr>
              <a:t>for the FINAL EXAM</a:t>
            </a:r>
            <a:endParaRPr lang="en-US" b="1" u="sng" dirty="0">
              <a:latin typeface="Calibri" pitchFamily="34" charset="0"/>
              <a:cs typeface="Calibri" pitchFamily="34" charset="0"/>
            </a:endParaRPr>
          </a:p>
        </p:txBody>
      </p:sp>
    </p:spTree>
    <p:extLst>
      <p:ext uri="{BB962C8B-B14F-4D97-AF65-F5344CB8AC3E}">
        <p14:creationId xmlns:p14="http://schemas.microsoft.com/office/powerpoint/2010/main" val="3597257820"/>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5572</TotalTime>
  <Words>4281</Words>
  <Application>Microsoft Office PowerPoint</Application>
  <PresentationFormat>On-screen Show (4:3)</PresentationFormat>
  <Paragraphs>591</Paragraphs>
  <Slides>98</Slides>
  <Notes>1</Notes>
  <HiddenSlides>0</HiddenSlides>
  <MMClips>2</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Ocean</vt:lpstr>
      <vt:lpstr>1_Ocean</vt:lpstr>
      <vt:lpstr>An Era of Immigration and  Progressive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Era of Progressive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IMMIGRATION &amp; PROGRESSIVISM</dc:title>
  <dc:creator>WCSD</dc:creator>
  <cp:lastModifiedBy>Harris, Chris</cp:lastModifiedBy>
  <cp:revision>323</cp:revision>
  <dcterms:created xsi:type="dcterms:W3CDTF">2006-10-01T23:23:55Z</dcterms:created>
  <dcterms:modified xsi:type="dcterms:W3CDTF">2012-07-24T13:24:13Z</dcterms:modified>
</cp:coreProperties>
</file>