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71" r:id="rId2"/>
    <p:sldId id="259" r:id="rId3"/>
    <p:sldId id="267" r:id="rId4"/>
    <p:sldId id="309" r:id="rId5"/>
    <p:sldId id="310" r:id="rId6"/>
    <p:sldId id="312" r:id="rId7"/>
    <p:sldId id="311" r:id="rId8"/>
    <p:sldId id="315" r:id="rId9"/>
    <p:sldId id="316" r:id="rId10"/>
    <p:sldId id="317" r:id="rId11"/>
    <p:sldId id="318" r:id="rId12"/>
    <p:sldId id="319" r:id="rId13"/>
    <p:sldId id="337" r:id="rId14"/>
    <p:sldId id="320" r:id="rId15"/>
    <p:sldId id="280" r:id="rId16"/>
    <p:sldId id="364" r:id="rId17"/>
    <p:sldId id="281" r:id="rId18"/>
    <p:sldId id="282" r:id="rId19"/>
    <p:sldId id="363" r:id="rId20"/>
    <p:sldId id="306" r:id="rId21"/>
    <p:sldId id="275" r:id="rId22"/>
    <p:sldId id="328" r:id="rId23"/>
    <p:sldId id="327" r:id="rId24"/>
    <p:sldId id="340" r:id="rId25"/>
    <p:sldId id="348" r:id="rId26"/>
    <p:sldId id="347" r:id="rId27"/>
    <p:sldId id="341" r:id="rId28"/>
    <p:sldId id="342" r:id="rId29"/>
    <p:sldId id="343" r:id="rId30"/>
    <p:sldId id="344" r:id="rId31"/>
    <p:sldId id="349" r:id="rId32"/>
    <p:sldId id="350" r:id="rId33"/>
    <p:sldId id="346" r:id="rId34"/>
    <p:sldId id="351" r:id="rId35"/>
    <p:sldId id="352" r:id="rId36"/>
    <p:sldId id="324" r:id="rId37"/>
    <p:sldId id="339" r:id="rId38"/>
    <p:sldId id="307" r:id="rId39"/>
    <p:sldId id="329" r:id="rId40"/>
    <p:sldId id="330" r:id="rId41"/>
    <p:sldId id="357" r:id="rId42"/>
    <p:sldId id="331" r:id="rId43"/>
    <p:sldId id="322" r:id="rId44"/>
    <p:sldId id="355" r:id="rId45"/>
    <p:sldId id="356" r:id="rId46"/>
    <p:sldId id="353" r:id="rId47"/>
    <p:sldId id="354" r:id="rId48"/>
    <p:sldId id="333" r:id="rId49"/>
    <p:sldId id="335" r:id="rId50"/>
    <p:sldId id="359" r:id="rId51"/>
    <p:sldId id="360" r:id="rId52"/>
    <p:sldId id="361" r:id="rId53"/>
    <p:sldId id="365" r:id="rId54"/>
    <p:sldId id="366" r:id="rId55"/>
    <p:sldId id="367" r:id="rId56"/>
    <p:sldId id="362" r:id="rId57"/>
    <p:sldId id="321" r:id="rId58"/>
    <p:sldId id="332" r:id="rId59"/>
    <p:sldId id="338" r:id="rId60"/>
    <p:sldId id="274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00"/>
    <a:srgbClr val="FF0000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2" autoAdjust="0"/>
    <p:restoredTop sz="94718" autoAdjust="0"/>
  </p:normalViewPr>
  <p:slideViewPr>
    <p:cSldViewPr>
      <p:cViewPr>
        <p:scale>
          <a:sx n="69" d="100"/>
          <a:sy n="69" d="100"/>
        </p:scale>
        <p:origin x="-29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30"/>
    </p:cViewPr>
  </p:sorter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A4AB55DC-002D-4D86-9FB4-BD4D9E77ADF0}" type="datetimeFigureOut">
              <a:rPr lang="en-US"/>
              <a:pPr>
                <a:defRPr/>
              </a:pPr>
              <a:t>12/18/2011</a:t>
            </a:fld>
            <a:endParaRPr 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95E0002-BB8C-42E5-B951-4D9B1F6DC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4905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29567B7-40BA-43B4-AA7A-E5BB75BD4240}" type="datetimeFigureOut">
              <a:rPr lang="en-US"/>
              <a:pPr>
                <a:defRPr/>
              </a:pPr>
              <a:t>12/18/2011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6370074-26FA-4BD5-9973-5EC4A27CE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13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96844-1DA3-49A6-BE3B-AE6E0511136F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06138-BBDF-4203-BE03-F8A4312A43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6995111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C39EB-483C-4575-8716-35F43101B620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7F6E4-C006-4884-9122-8F452505BF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7688932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4C879-FC73-4513-BAF6-DD4F396CA70B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9A883-F366-4BE4-A721-6408B5708F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43003928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9678B-4EF9-4CB9-9824-2D3136D08682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DA668-8552-4A08-AF1D-A9E202AF03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29022010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A2403-DBBE-48B4-9533-8A13C87807F5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DF24-BF43-4CC5-9ADD-61B0EDE96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20319142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186F-EB36-40FC-9E92-588E7D316102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4D930-AD59-4958-955A-297B3FE7A0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41476687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05E79-1646-4204-AEC9-B096B2C01BA2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D99DC-4D6B-46BA-9978-EAEE11A101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55294428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4CCBB-6781-4F19-93CB-881F5862E25F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2D965-AB39-4B5B-865F-9DE6BA893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6286833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1AE58-AEB1-4E5B-986C-A7DD9C5FF97F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CDAB2-3400-43CF-8988-EAFCD7A5B3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1610481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E4D3D-D4C4-462A-9C01-A337DBDF8D62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3A46-673E-4688-950E-CFC8D6C5F5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574999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789C3-590C-4793-8DD5-40CD4F1846F2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0780D-C12B-4E80-A27B-37459DC691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04119458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0EC375-6160-4F67-A9C9-BA903025CE0F}" type="datetime1">
              <a:rPr lang="en-US"/>
              <a:pPr>
                <a:defRPr/>
              </a:pPr>
              <a:t>12/18/2011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2EF29E-217C-4CDB-9194-FB44C0272E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Click="0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www.history.umd.edu/Gompers/Steel%20Mill%20Cast%20House%201910-35%20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38200" y="457200"/>
            <a:ext cx="792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+mn-lt"/>
                <a:cs typeface="+mn-cs"/>
              </a:rPr>
              <a:t>“The Second Industrial Revolution”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  <a:cs typeface="+mn-cs"/>
              </a:rPr>
              <a:t>    </a:t>
            </a:r>
            <a:r>
              <a:rPr lang="en-US" sz="3200" b="1" dirty="0">
                <a:solidFill>
                  <a:srgbClr val="FFFF00"/>
                </a:solidFill>
                <a:latin typeface="+mn-lt"/>
                <a:cs typeface="+mn-cs"/>
              </a:rPr>
              <a:t>(An Age of American Innovation)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056A1D-FB4B-4CD4-B8FA-2DC4C60751D4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" y="304800"/>
            <a:ext cx="8305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And one BILLION dollars... now we're really getting somewhere...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98A6D-C79B-4B5A-AB9F-AF3EB362A38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 descr="1billion p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73406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9EB90-577F-4B7E-8ED8-FE64BBA0A41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 descr="1 trillion p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685800"/>
            <a:ext cx="68421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600" y="152400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Now, check this out…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657600"/>
            <a:ext cx="79248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Notice those pallets are </a:t>
            </a:r>
            <a:r>
              <a:rPr lang="en-US" sz="2400" b="1" i="1" dirty="0">
                <a:solidFill>
                  <a:srgbClr val="FFFF00"/>
                </a:solidFill>
                <a:latin typeface="+mn-lt"/>
                <a:cs typeface="+mn-cs"/>
              </a:rPr>
              <a:t>double stacked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...and remember those are $100 bills.  So the next time you hear someone toss around the phrase "trillion dollars"... </a:t>
            </a:r>
            <a:r>
              <a:rPr lang="en-US" sz="2400" b="1" i="1" dirty="0">
                <a:solidFill>
                  <a:srgbClr val="FFFF00"/>
                </a:solidFill>
                <a:latin typeface="+mn-lt"/>
                <a:cs typeface="+mn-cs"/>
              </a:rPr>
              <a:t>this is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what they're talking about!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57600" y="228600"/>
            <a:ext cx="342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+mn-lt"/>
                <a:cs typeface="+mn-cs"/>
              </a:rPr>
              <a:t>one </a:t>
            </a:r>
            <a:r>
              <a:rPr lang="en-US" sz="2800" b="1" i="1" dirty="0">
                <a:solidFill>
                  <a:srgbClr val="FF0000"/>
                </a:solidFill>
                <a:latin typeface="+mn-lt"/>
                <a:cs typeface="+mn-cs"/>
              </a:rPr>
              <a:t>trillion </a:t>
            </a:r>
            <a:r>
              <a:rPr lang="en-US" sz="2800" b="1" i="1" dirty="0">
                <a:solidFill>
                  <a:srgbClr val="FFFF00"/>
                </a:solidFill>
                <a:latin typeface="+mn-lt"/>
                <a:cs typeface="+mn-cs"/>
              </a:rPr>
              <a:t>dollars</a:t>
            </a: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…</a:t>
            </a:r>
            <a:r>
              <a:rPr lang="en-US" sz="28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9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CC794-420D-4E62-BC01-46734069701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200" y="609600"/>
            <a:ext cx="8382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So, the question arises:  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4000" b="1" dirty="0">
                <a:solidFill>
                  <a:srgbClr val="008000"/>
                </a:solidFill>
                <a:latin typeface="+mn-lt"/>
                <a:cs typeface="+mn-cs"/>
              </a:rPr>
              <a:t>JUST HOW MUCH MONEY IS ENOUGH?</a:t>
            </a:r>
          </a:p>
        </p:txBody>
      </p:sp>
      <p:pic>
        <p:nvPicPr>
          <p:cNvPr id="8" name="Picture 7" descr="money_from_uncle_sam12350609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057400"/>
            <a:ext cx="2994025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uncle-sam-h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362200"/>
            <a:ext cx="3810000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51C98-298B-4007-9D7D-7FADC7F486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200" y="228600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And yet another question arises:  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cs typeface="+mn-cs"/>
              </a:rPr>
              <a:t>People need money to survive, but is it really the money that makes you happy?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8200" y="1143000"/>
            <a:ext cx="4267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Some people will say yes.  But there are a lot of people who say that it’s something else…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5" name="Picture 4" descr="beatles-yellow-submar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000"/>
          <a:stretch>
            <a:fillRect/>
          </a:stretch>
        </p:blipFill>
        <p:spPr bwMode="auto">
          <a:xfrm>
            <a:off x="304800" y="2209800"/>
            <a:ext cx="4267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28800" y="2133600"/>
            <a:ext cx="2667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latin typeface="AR CHRISTY" pitchFamily="2" charset="0"/>
                <a:cs typeface="+mn-cs"/>
              </a:rPr>
              <a:t>All you need is love!</a:t>
            </a: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143000"/>
            <a:ext cx="75438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latin typeface="+mn-lt"/>
                <a:cs typeface="+mn-cs"/>
              </a:rPr>
              <a:t> “The Second Industrial Revolution”</a:t>
            </a:r>
          </a:p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  <a:cs typeface="+mn-cs"/>
              </a:rPr>
              <a:t>    </a:t>
            </a:r>
            <a:r>
              <a:rPr lang="en-US" sz="4000" dirty="0">
                <a:solidFill>
                  <a:srgbClr val="FFFF00"/>
                </a:solidFill>
                <a:latin typeface="+mn-lt"/>
                <a:cs typeface="+mn-cs"/>
              </a:rPr>
              <a:t>(An Age of American Innovation)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CC840-BF08-438B-B6CA-975EFD19F299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2514600"/>
            <a:ext cx="6781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U.S. History Text: Ch. 19, Section 1, Page 614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457200"/>
            <a:ext cx="6781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+mn-lt"/>
                <a:cs typeface="+mn-cs"/>
              </a:rPr>
              <a:t>Once again, our new unit of study is…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2D050-F27D-4A64-ABCA-1413CD3AA80A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905000"/>
            <a:ext cx="7696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Please </a:t>
            </a:r>
            <a:r>
              <a:rPr lang="en-US" sz="2000" b="1" u="sng" dirty="0">
                <a:solidFill>
                  <a:schemeClr val="bg1"/>
                </a:solidFill>
                <a:latin typeface="+mn-lt"/>
                <a:cs typeface="+mn-cs"/>
              </a:rPr>
              <a:t>neatly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 print the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cs typeface="+mn-cs"/>
              </a:rPr>
              <a:t>term in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the center on one side of a flash card and then turn the card over and </a:t>
            </a:r>
            <a:r>
              <a:rPr lang="en-US" sz="2000" b="1" u="sng" dirty="0">
                <a:solidFill>
                  <a:schemeClr val="bg1"/>
                </a:solidFill>
                <a:latin typeface="+mn-lt"/>
                <a:cs typeface="+mn-cs"/>
              </a:rPr>
              <a:t>neatly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 print 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  <a:cs typeface="+mn-cs"/>
              </a:rPr>
              <a:t>its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definition on the other side in the center as well!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3352800"/>
            <a:ext cx="4038600" cy="2133600"/>
          </a:xfrm>
          <a:prstGeom prst="rect">
            <a:avLst/>
          </a:prstGeom>
          <a:solidFill>
            <a:schemeClr val="bg1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TERM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3352800"/>
            <a:ext cx="4038600" cy="2133600"/>
          </a:xfrm>
          <a:prstGeom prst="rect">
            <a:avLst/>
          </a:prstGeom>
          <a:solidFill>
            <a:schemeClr val="bg1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DEFINITION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533400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  <a:cs typeface="+mn-cs"/>
              </a:rPr>
              <a:t>Please make flash cards of </a:t>
            </a:r>
            <a:r>
              <a:rPr lang="en-US" sz="3200" b="1" dirty="0" smtClean="0">
                <a:solidFill>
                  <a:srgbClr val="FFFF00"/>
                </a:solidFill>
                <a:latin typeface="+mn-lt"/>
                <a:cs typeface="+mn-cs"/>
              </a:rPr>
              <a:t>the </a:t>
            </a:r>
            <a:r>
              <a:rPr lang="en-US" sz="3200" b="1" u="sng" dirty="0" smtClean="0">
                <a:solidFill>
                  <a:srgbClr val="FFFF00"/>
                </a:solidFill>
                <a:latin typeface="+mn-lt"/>
                <a:cs typeface="+mn-cs"/>
              </a:rPr>
              <a:t>numbered </a:t>
            </a:r>
            <a:r>
              <a:rPr lang="en-US" sz="3200" b="1" dirty="0" smtClean="0">
                <a:solidFill>
                  <a:srgbClr val="FFFF00"/>
                </a:solidFill>
                <a:latin typeface="+mn-lt"/>
                <a:cs typeface="+mn-cs"/>
              </a:rPr>
              <a:t>information in this presentation.</a:t>
            </a:r>
            <a:endParaRPr lang="en-US" sz="3200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9" presetClass="entr" presetSubtype="1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9" presetClass="entr" presetSubtype="1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2D050-F27D-4A64-ABCA-1413CD3AA80A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1600200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+mn-lt"/>
                <a:cs typeface="+mn-cs"/>
              </a:rPr>
              <a:t>1. necessity </a:t>
            </a:r>
            <a:r>
              <a:rPr lang="en-US" sz="3600" b="1" dirty="0" smtClean="0">
                <a:solidFill>
                  <a:srgbClr val="00B0F0"/>
                </a:solidFill>
                <a:latin typeface="+mn-lt"/>
                <a:cs typeface="+mn-cs"/>
              </a:rPr>
              <a:t>– something that cannot be    </a:t>
            </a:r>
          </a:p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rgbClr val="00B0F0"/>
                </a:solidFill>
                <a:latin typeface="+mn-lt"/>
                <a:cs typeface="+mn-cs"/>
              </a:rPr>
              <a:t>                         done without; something  </a:t>
            </a:r>
          </a:p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rgbClr val="00B0F0"/>
                </a:solidFill>
                <a:latin typeface="+mn-lt"/>
                <a:cs typeface="+mn-cs"/>
              </a:rPr>
              <a:t>                         that is needed.</a:t>
            </a:r>
            <a:endParaRPr lang="en-US" sz="36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E0E15-543F-492A-8DD2-C15E2254DD2D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286000" y="369751"/>
            <a:ext cx="5724378" cy="116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34800" tIns="71415" anchor="ctr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Arial" pitchFamily="34" charset="0"/>
              </a:rPr>
              <a:t>2. </a:t>
            </a:r>
            <a:r>
              <a:rPr lang="en-US" sz="2800" b="1" dirty="0">
                <a:solidFill>
                  <a:srgbClr val="FFFF00"/>
                </a:solidFill>
                <a:latin typeface="+mn-lt"/>
                <a:cs typeface="Arial" pitchFamily="34" charset="0"/>
              </a:rPr>
              <a:t>Plato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Arial" pitchFamily="34" charset="0"/>
              </a:rPr>
              <a:t>was a </a:t>
            </a:r>
            <a:r>
              <a:rPr lang="en-US" sz="2000" i="1" dirty="0">
                <a:solidFill>
                  <a:srgbClr val="00B0F0"/>
                </a:solidFill>
                <a:latin typeface="+mn-lt"/>
                <a:cs typeface="Arial" pitchFamily="34" charset="0"/>
              </a:rPr>
              <a:t>Greek author &amp; philosopher </a:t>
            </a:r>
          </a:p>
          <a:p>
            <a:pPr>
              <a:defRPr/>
            </a:pPr>
            <a:r>
              <a:rPr lang="en-US" sz="2000" i="1" dirty="0" smtClean="0">
                <a:solidFill>
                  <a:srgbClr val="00B0F0"/>
                </a:solidFill>
                <a:latin typeface="+mn-lt"/>
                <a:cs typeface="Arial" pitchFamily="34" charset="0"/>
              </a:rPr>
              <a:t>who </a:t>
            </a:r>
            <a:r>
              <a:rPr lang="en-US" sz="2000" i="1" dirty="0">
                <a:solidFill>
                  <a:srgbClr val="00B0F0"/>
                </a:solidFill>
                <a:latin typeface="+mn-lt"/>
                <a:cs typeface="Arial" pitchFamily="34" charset="0"/>
              </a:rPr>
              <a:t>lived in Athens </a:t>
            </a:r>
            <a:r>
              <a:rPr lang="en-US" sz="2000" i="1" dirty="0" smtClean="0">
                <a:solidFill>
                  <a:srgbClr val="00B0F0"/>
                </a:solidFill>
                <a:latin typeface="+mn-lt"/>
                <a:cs typeface="Arial" pitchFamily="34" charset="0"/>
              </a:rPr>
              <a:t>, Greece. (427 </a:t>
            </a:r>
            <a:r>
              <a:rPr lang="en-US" sz="2000" i="1" dirty="0">
                <a:solidFill>
                  <a:srgbClr val="00B0F0"/>
                </a:solidFill>
                <a:latin typeface="+mn-lt"/>
                <a:cs typeface="Arial" pitchFamily="34" charset="0"/>
              </a:rPr>
              <a:t>BC - 347 BC)</a:t>
            </a:r>
            <a:r>
              <a:rPr lang="en-US" sz="2000" dirty="0">
                <a:solidFill>
                  <a:srgbClr val="00B0F0"/>
                </a:solidFill>
                <a:latin typeface="+mn-lt"/>
                <a:cs typeface="Arial" pitchFamily="34" charset="0"/>
              </a:rPr>
              <a:t>. </a:t>
            </a:r>
          </a:p>
          <a:p>
            <a:pPr eaLnBrk="0" hangingPunct="0">
              <a:defRPr/>
            </a:pPr>
            <a:endParaRPr lang="en-US" sz="2000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7" name="Picture 16" descr="plato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65454"/>
            <a:ext cx="1924050" cy="2124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972574" y="1305409"/>
            <a:ext cx="693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He once said: 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“Necessity is the mother of invention.”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95600" y="2286000"/>
            <a:ext cx="579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What does this mean?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2786484"/>
            <a:ext cx="8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Can you give  examples of something that was needed and an invention that met the need 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9" grpId="0"/>
      <p:bldP spid="20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0D2A5-6624-460A-BA0F-E4A3614BE4EF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" y="1752599"/>
            <a:ext cx="579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B0F0"/>
                </a:solidFill>
              </a:rPr>
              <a:t>He once said: </a:t>
            </a:r>
            <a:r>
              <a:rPr lang="en-US" sz="2400" b="1" dirty="0">
                <a:solidFill>
                  <a:srgbClr val="FFFF00"/>
                </a:solidFill>
              </a:rPr>
              <a:t>“Invention is the mother of necessity.”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743200" y="2398653"/>
            <a:ext cx="358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</a:rPr>
              <a:t>What does this mean?</a:t>
            </a:r>
          </a:p>
        </p:txBody>
      </p:sp>
      <p:pic>
        <p:nvPicPr>
          <p:cNvPr id="7" name="Picture 6" descr="Vebl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228600"/>
            <a:ext cx="1911350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04800" y="457200"/>
            <a:ext cx="5943600" cy="1138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+mn-lt"/>
                <a:cs typeface="+mn-cs"/>
              </a:rPr>
              <a:t>3. </a:t>
            </a:r>
            <a:r>
              <a:rPr lang="en-US" sz="2800" b="1" dirty="0" err="1">
                <a:solidFill>
                  <a:srgbClr val="FFFF00"/>
                </a:solidFill>
                <a:latin typeface="+mn-lt"/>
                <a:cs typeface="+mn-cs"/>
              </a:rPr>
              <a:t>Thorstein</a:t>
            </a: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 Veblen</a:t>
            </a:r>
            <a:r>
              <a:rPr lang="en-US" sz="20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2000" b="1" dirty="0">
                <a:solidFill>
                  <a:srgbClr val="00B0F0"/>
                </a:solidFill>
                <a:latin typeface="+mn-lt"/>
                <a:cs typeface="+mn-cs"/>
              </a:rPr>
              <a:t>(1857-1929) was an economist (someone who studies about how business works).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2000" y="2971800"/>
            <a:ext cx="777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Can you give some examples of things that people can do without, but believe they must have?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85800"/>
            <a:ext cx="8534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4.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manufacturing-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making something out of a raw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product.   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  <a:p>
            <a:pPr>
              <a:defRPr/>
            </a:pPr>
            <a:endParaRPr lang="en-US" sz="2400" b="1" dirty="0" smtClean="0">
              <a:solidFill>
                <a:srgbClr val="00B0F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An 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example of manufacturing is when you take the beans of a cacao plant and use them to make M&amp;M’s!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92D050-F27D-4A64-ABCA-1413CD3AA80A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 descr="open_cacao_pod_we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08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m&amp;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57600" y="3276600"/>
            <a:ext cx="533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  <a:cs typeface="+mn-cs"/>
              </a:rPr>
              <a:t>=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1066800"/>
            <a:ext cx="4495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This new unit is all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about how in a period of about 30 years, America started getting serious about growing into a powerful nation.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23FAB9-21EB-4E5B-9791-9E510375D3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" name="Picture 3" descr="Strong Uncle Sa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57" t="8195" r="6557" b="5737"/>
          <a:stretch>
            <a:fillRect/>
          </a:stretch>
        </p:blipFill>
        <p:spPr bwMode="auto">
          <a:xfrm>
            <a:off x="5105400" y="609600"/>
            <a:ext cx="3810000" cy="3019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7F5F80-E61E-4478-A907-8C459FC5202E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" y="228600"/>
            <a:ext cx="335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5.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skilled worker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worker who has been trained in special skills.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48000" y="3124200"/>
            <a:ext cx="3276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6.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unskilled worker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worker with no special training. </a:t>
            </a:r>
          </a:p>
        </p:txBody>
      </p:sp>
      <p:pic>
        <p:nvPicPr>
          <p:cNvPr id="23" name="Picture 22" descr="unskilled lab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77216"/>
            <a:ext cx="18303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skilled labor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19050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killed labo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ditchdigg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2133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1DBBCA-A97E-4CE4-80B6-C5EB58F9EEBD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00" y="497097"/>
            <a:ext cx="7696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7.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industrial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anything that has to do with the making of </a:t>
            </a:r>
            <a:endParaRPr lang="en-US" sz="2400" b="1" dirty="0" smtClean="0">
              <a:solidFill>
                <a:srgbClr val="00B0F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                          products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  <p:pic>
        <p:nvPicPr>
          <p:cNvPr id="23" name="Picture 22" descr="factory_tou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industrial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37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Ford%20Assembly%20li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48100"/>
            <a:ext cx="3810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TupperwareFactoryInterio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422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steel-mi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99A48-2B9A-4C81-9FE3-80AFA41123EE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3400" y="457200"/>
            <a:ext cx="708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8.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breakthrough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major accomplishment that leads </a:t>
            </a:r>
            <a:endParaRPr lang="en-US" sz="2400" b="1" dirty="0" smtClean="0">
              <a:solidFill>
                <a:srgbClr val="00B0F0"/>
              </a:solidFill>
              <a:latin typeface="Calibri" pitchFamily="34" charset="0"/>
            </a:endParaRPr>
          </a:p>
          <a:p>
            <a:r>
              <a:rPr lang="en-US" sz="2400" b="1" dirty="0" smtClean="0">
                <a:solidFill>
                  <a:srgbClr val="00B0F0"/>
                </a:solidFill>
                <a:latin typeface="Calibri" pitchFamily="34" charset="0"/>
              </a:rPr>
              <a:t>                                  to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further progress. </a:t>
            </a:r>
          </a:p>
        </p:txBody>
      </p:sp>
      <p:pic>
        <p:nvPicPr>
          <p:cNvPr id="11" name="Picture 10" descr="breakthrough-richard-gord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825"/>
          <a:stretch>
            <a:fillRect/>
          </a:stretch>
        </p:blipFill>
        <p:spPr bwMode="auto">
          <a:xfrm>
            <a:off x="685800" y="1219200"/>
            <a:ext cx="7534694" cy="39624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AB23C0-3875-46F5-B1D0-2005DA2D4EE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247471"/>
            <a:ext cx="8153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9.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cause and </a:t>
            </a: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effect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a chain of connected events: something happens which causes something else to happen, which causes something else to happen and so on.</a:t>
            </a:r>
          </a:p>
        </p:txBody>
      </p:sp>
      <p:pic>
        <p:nvPicPr>
          <p:cNvPr id="12" name="Picture 11" descr="mat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1401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ouse_fir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22098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untitled.bm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220345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surviving-jail.jpg"/>
          <p:cNvPicPr>
            <a:picLocks noChangeAspect="1"/>
          </p:cNvPicPr>
          <p:nvPr/>
        </p:nvPicPr>
        <p:blipFill>
          <a:blip r:embed="rId8" cstate="print">
            <a:lum bright="-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ight Arrow 24"/>
          <p:cNvSpPr/>
          <p:nvPr/>
        </p:nvSpPr>
        <p:spPr>
          <a:xfrm>
            <a:off x="2286000" y="1981200"/>
            <a:ext cx="3048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191000" y="1981200"/>
            <a:ext cx="3048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019800" y="2057400"/>
            <a:ext cx="3048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5400000">
            <a:off x="7124700" y="2933700"/>
            <a:ext cx="3048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ight Arrow 28"/>
          <p:cNvSpPr/>
          <p:nvPr/>
        </p:nvSpPr>
        <p:spPr>
          <a:xfrm flipH="1">
            <a:off x="5638800" y="4038600"/>
            <a:ext cx="3810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ight Arrow 29"/>
          <p:cNvSpPr/>
          <p:nvPr/>
        </p:nvSpPr>
        <p:spPr>
          <a:xfrm flipH="1">
            <a:off x="2514600" y="3962400"/>
            <a:ext cx="3810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" name="Picture 30" descr="4078120429_62d432df1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16002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gas-can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12604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3" name="MSSN382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SN01094A0000[1].wav"/>
          </p:nvPr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18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5" name="MSSN3821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MSSN00882A0000[1].wav"/>
          </p:nvPr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9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6" name="MSj03820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MSj00747930000[1].wav"/>
          </p:nvPr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830" y="5081588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+mn-lt"/>
              </a:rPr>
              <a:t>Six years later…</a:t>
            </a:r>
            <a:endParaRPr lang="en-US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146" name="Picture 2" descr="http://kathanink.files.wordpress.com/2010/04/mischievous-boy.jpg"/>
          <p:cNvPicPr>
            <a:picLocks noChangeAspect="1" noChangeArrowheads="1"/>
          </p:cNvPicPr>
          <p:nvPr/>
        </p:nvPicPr>
        <p:blipFill>
          <a:blip r:embed="rId12" cstate="print">
            <a:lum bright="-10000"/>
          </a:blip>
          <a:srcRect/>
          <a:stretch>
            <a:fillRect/>
          </a:stretch>
        </p:blipFill>
        <p:spPr bwMode="auto">
          <a:xfrm>
            <a:off x="533400" y="1447800"/>
            <a:ext cx="1322962" cy="1371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90" fill="hold"/>
                                        <p:tgtEl>
                                          <p:spTgt spid="26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91" fill="hold"/>
                                        <p:tgtEl>
                                          <p:spTgt spid="26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9299" fill="hold"/>
                                        <p:tgtEl>
                                          <p:spTgt spid="26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73"/>
                </p:tgtEl>
              </p:cMediaNode>
            </p:audio>
            <p:audio>
              <p:cMediaNode showWhenStopped="0"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75"/>
                </p:tgtEl>
              </p:cMediaNode>
            </p:audio>
            <p:audio>
              <p:cMediaNode showWhenStopped="0"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76"/>
                </p:tgtEl>
              </p:cMediaNode>
            </p:audio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7620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10.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innovation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something new; a new idea</a:t>
            </a:r>
          </a:p>
        </p:txBody>
      </p:sp>
      <p:pic>
        <p:nvPicPr>
          <p:cNvPr id="7170" name="Picture 2" descr="http://advedupsyfall09.wikispaces.com/file/view/brain_getting_an_idea_hg_clr.gif/88434457/brain_getting_an_idea_hg_cl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990600"/>
            <a:ext cx="5619750" cy="5619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6248400" cy="707886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Calibri" pitchFamily="34" charset="0"/>
              </a:rPr>
              <a:t>Alexander Graham Bell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41148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+mn-lt"/>
                <a:cs typeface="+mn-cs"/>
              </a:rPr>
              <a:t>Telephone (1876)</a:t>
            </a:r>
            <a:endParaRPr lang="en-US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4098" name="Picture 2" descr="http://content.answcdn.com/main/content/img/scitech/HSalex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57200"/>
            <a:ext cx="2667000" cy="436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edu.glogster.com/media/3/6/88/2/6880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066800"/>
            <a:ext cx="3638550" cy="29908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1400" y="685800"/>
            <a:ext cx="5181600" cy="646331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0" dirty="0" smtClean="0">
                <a:solidFill>
                  <a:srgbClr val="FFFF00"/>
                </a:solidFill>
                <a:latin typeface="Spirit Medium" pitchFamily="34" charset="0"/>
              </a:rPr>
              <a:t>Thomas Alva Edison</a:t>
            </a:r>
          </a:p>
        </p:txBody>
      </p:sp>
      <p:pic>
        <p:nvPicPr>
          <p:cNvPr id="6148" name="Picture 4" descr="thomas_edis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304800" y="381000"/>
            <a:ext cx="3699669" cy="5105400"/>
          </a:xfrm>
          <a:prstGeom prst="round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114800" y="175260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B0F0"/>
                </a:solidFill>
                <a:latin typeface="+mn-lt"/>
                <a:cs typeface="+mn-cs"/>
              </a:rPr>
              <a:t>“Wizard of Menlo Park”</a:t>
            </a:r>
            <a:endParaRPr lang="en-US" sz="36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0" y="533400"/>
            <a:ext cx="4724400" cy="854075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5000" b="0" dirty="0" smtClean="0">
                <a:solidFill>
                  <a:srgbClr val="FFFF00"/>
                </a:solidFill>
                <a:latin typeface="Spirit Medium" pitchFamily="34" charset="0"/>
              </a:rPr>
              <a:t>The Light Bulb</a:t>
            </a:r>
          </a:p>
        </p:txBody>
      </p:sp>
      <p:pic>
        <p:nvPicPr>
          <p:cNvPr id="7171" name="Picture 9" descr="stamp-light bulb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5257800" y="1524000"/>
            <a:ext cx="275620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2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1143000" y="609600"/>
            <a:ext cx="3005559" cy="54864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854075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5000" b="0" dirty="0" smtClean="0">
                <a:solidFill>
                  <a:srgbClr val="FFFF00"/>
                </a:solidFill>
                <a:latin typeface="Calibri" pitchFamily="34" charset="0"/>
              </a:rPr>
              <a:t>The Phonograph (1877)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09800" y="3886200"/>
          <a:ext cx="3124200" cy="2508250"/>
        </p:xfrm>
        <a:graphic>
          <a:graphicData uri="http://schemas.openxmlformats.org/presentationml/2006/ole">
            <p:oleObj spid="_x0000_s1026" name="Clip" r:id="rId3" imgW="3914286" imgH="3142857" progId="">
              <p:embed/>
            </p:oleObj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38200" y="1371600"/>
            <a:ext cx="4048125" cy="231457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524000"/>
            <a:ext cx="2647950" cy="47244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8229600" cy="793750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600" b="0" dirty="0" smtClean="0">
                <a:solidFill>
                  <a:srgbClr val="FFFF00"/>
                </a:solidFill>
                <a:latin typeface="Spirit Medium" pitchFamily="34" charset="0"/>
              </a:rPr>
              <a:t>The </a:t>
            </a:r>
            <a:r>
              <a:rPr lang="en-US" sz="4600" b="0" dirty="0" err="1" smtClean="0">
                <a:solidFill>
                  <a:srgbClr val="FFFF00"/>
                </a:solidFill>
                <a:latin typeface="Spirit Medium" pitchFamily="34" charset="0"/>
              </a:rPr>
              <a:t>Ediphone</a:t>
            </a:r>
            <a:endParaRPr lang="en-US" sz="4600" b="0" dirty="0" smtClean="0">
              <a:solidFill>
                <a:srgbClr val="FFFF00"/>
              </a:solidFill>
              <a:latin typeface="Spirit Medium" pitchFamily="34" charset="0"/>
            </a:endParaRPr>
          </a:p>
        </p:txBody>
      </p:sp>
      <p:graphicFrame>
        <p:nvGraphicFramePr>
          <p:cNvPr id="921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5715000" y="1308100"/>
          <a:ext cx="2784475" cy="4267200"/>
        </p:xfrm>
        <a:graphic>
          <a:graphicData uri="http://schemas.openxmlformats.org/presentationml/2006/ole">
            <p:oleObj spid="_x0000_s2050" name="Clip" r:id="rId3" imgW="3914286" imgH="3666667" progId="">
              <p:embed/>
            </p:oleObj>
          </a:graphicData>
        </a:graphic>
      </p:graphicFrame>
      <p:pic>
        <p:nvPicPr>
          <p:cNvPr id="78855" name="Picture 7"/>
          <p:cNvPicPr>
            <a:picLocks noChangeAspect="1" noChangeArrowheads="1"/>
          </p:cNvPicPr>
          <p:nvPr/>
        </p:nvPicPr>
        <p:blipFill>
          <a:blip r:embed="rId4" cstate="print"/>
          <a:srcRect b="4950"/>
          <a:stretch>
            <a:fillRect/>
          </a:stretch>
        </p:blipFill>
        <p:spPr bwMode="auto">
          <a:xfrm>
            <a:off x="709613" y="1295400"/>
            <a:ext cx="4762500" cy="36576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3048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It’s about people who had great ideas that improved the quality of life…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" y="1447800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For instance, one of these people was a man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named</a:t>
            </a: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Andrew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Carnegie. His family were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immigrants who </a:t>
            </a: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came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to America from Scotland in 1858.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Andrew</a:t>
            </a: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was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as poor as poor could be, but he was determined </a:t>
            </a:r>
            <a:endParaRPr lang="en-US" sz="24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to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be a success. 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52800" y="762000"/>
            <a:ext cx="411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and it’s also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about people who made LOTS of money!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CAF46-9F32-47DF-8634-5B9822D0CA3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 descr="Carneg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352800"/>
            <a:ext cx="2581768" cy="300637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29000" y="3505200"/>
            <a:ext cx="411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In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1901 he sold his business, the “Carnegie Steel Company” for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480 </a:t>
            </a:r>
            <a:r>
              <a:rPr lang="en-US" sz="2400" b="1" u="sng" dirty="0" smtClean="0">
                <a:solidFill>
                  <a:srgbClr val="FFFF00"/>
                </a:solidFill>
                <a:latin typeface="Calibri" pitchFamily="34" charset="0"/>
              </a:rPr>
              <a:t>million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dollars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!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8674" name="Picture 2" descr="http://trapunto.files.wordpress.com/2008/05/carnegie_you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1600200"/>
            <a:ext cx="1143000" cy="13620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7850"/>
            <a:ext cx="8229600" cy="793750"/>
          </a:xfrm>
          <a:noFill/>
          <a:ln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4600" b="1" dirty="0" smtClean="0">
                <a:solidFill>
                  <a:srgbClr val="FFFF00"/>
                </a:solidFill>
                <a:latin typeface="Calibri" pitchFamily="34" charset="0"/>
              </a:rPr>
              <a:t>The Motion Picture Camera</a:t>
            </a:r>
          </a:p>
        </p:txBody>
      </p:sp>
      <p:pic>
        <p:nvPicPr>
          <p:cNvPr id="10243" name="Picture 8"/>
          <p:cNvPicPr>
            <a:picLocks noChangeAspect="1" noChangeArrowheads="1"/>
          </p:cNvPicPr>
          <p:nvPr/>
        </p:nvPicPr>
        <p:blipFill>
          <a:blip r:embed="rId2" cstate="print"/>
          <a:srcRect b="4343"/>
          <a:stretch>
            <a:fillRect/>
          </a:stretch>
        </p:blipFill>
        <p:spPr bwMode="auto">
          <a:xfrm>
            <a:off x="1676400" y="1524000"/>
            <a:ext cx="5867400" cy="452437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86200" y="3733800"/>
            <a:ext cx="5029200" cy="705321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Calibri" pitchFamily="34" charset="0"/>
              </a:rPr>
              <a:t>Alternate Current</a:t>
            </a:r>
          </a:p>
        </p:txBody>
      </p:sp>
      <p:pic>
        <p:nvPicPr>
          <p:cNvPr id="12291" name="Picture 4" descr="GeorgeWestinghou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313202" cy="5176484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3" name="Picture 6" descr="Westinghouse lamps a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4114800" y="1066800"/>
            <a:ext cx="4678363" cy="2590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971800" y="228600"/>
            <a:ext cx="541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+mn-lt"/>
                <a:cs typeface="+mn-cs"/>
              </a:rPr>
              <a:t>George Westinghouse</a:t>
            </a:r>
            <a:endParaRPr lang="en-US" sz="40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8" name="Picture 26" descr="Wright pla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304800"/>
            <a:ext cx="4800600" cy="850900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5000" b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Spirit Medium" pitchFamily="34" charset="0"/>
              </a:rPr>
              <a:t>The Airplane</a:t>
            </a:r>
          </a:p>
        </p:txBody>
      </p:sp>
      <p:pic>
        <p:nvPicPr>
          <p:cNvPr id="13315" name="Picture 21" descr="Wilbur Wrigh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bright="6000" contrast="6000"/>
          </a:blip>
          <a:srcRect l="14651" r="6227" b="8235"/>
          <a:stretch>
            <a:fillRect/>
          </a:stretch>
        </p:blipFill>
        <p:spPr bwMode="auto">
          <a:xfrm>
            <a:off x="533400" y="381000"/>
            <a:ext cx="1295400" cy="1612809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316" name="Picture 23" descr="Orville Wrigh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 bwMode="auto">
          <a:xfrm>
            <a:off x="6934200" y="381000"/>
            <a:ext cx="1233246" cy="16002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2743200" y="1066800"/>
            <a:ext cx="335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90488" tIns="44450" rIns="90488" bIns="44450"/>
          <a:lstStyle/>
          <a:p>
            <a:pPr marL="457200" indent="-457200">
              <a:buClr>
                <a:schemeClr val="tx1"/>
              </a:buClr>
            </a:pPr>
            <a:r>
              <a:rPr lang="en-US" sz="2400" b="0" dirty="0">
                <a:solidFill>
                  <a:schemeClr val="tx1"/>
                </a:solidFill>
                <a:latin typeface="Comic Sans MS" pitchFamily="66" charset="0"/>
              </a:rPr>
              <a:t>Wilbur Wright  </a:t>
            </a:r>
          </a:p>
          <a:p>
            <a:pPr marL="457200" indent="-457200">
              <a:buClr>
                <a:schemeClr val="tx1"/>
              </a:buClr>
            </a:pPr>
            <a:r>
              <a:rPr lang="en-US" sz="2400" b="0" dirty="0">
                <a:solidFill>
                  <a:schemeClr val="tx1"/>
                </a:solidFill>
                <a:latin typeface="Comic Sans MS" pitchFamily="66" charset="0"/>
              </a:rPr>
              <a:t>            Orville Wright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58674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  <a:cs typeface="+mn-cs"/>
              </a:rPr>
              <a:t>Kitty Hawk, NC – December 7, 1903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99A48-2B9A-4C81-9FE3-80AFA41123EE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" y="685800"/>
            <a:ext cx="449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11.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boom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sudden increase, as in growth, wealth or popularity. </a:t>
            </a:r>
          </a:p>
        </p:txBody>
      </p:sp>
      <p:pic>
        <p:nvPicPr>
          <p:cNvPr id="3076" name="Picture 4" descr="http://www.quickpwn.com/wp-content/plugins/gallery/iphone-4-gallery/iphone-4-black-front-back-side.jpg"/>
          <p:cNvPicPr>
            <a:picLocks noChangeAspect="1" noChangeArrowheads="1"/>
          </p:cNvPicPr>
          <p:nvPr/>
        </p:nvPicPr>
        <p:blipFill>
          <a:blip r:embed="rId2" cstate="print"/>
          <a:srcRect l="13699" r="16438"/>
          <a:stretch>
            <a:fillRect/>
          </a:stretch>
        </p:blipFill>
        <p:spPr bwMode="auto">
          <a:xfrm>
            <a:off x="762000" y="1905000"/>
            <a:ext cx="3886200" cy="3530112"/>
          </a:xfrm>
          <a:prstGeom prst="rect">
            <a:avLst/>
          </a:prstGeom>
          <a:noFill/>
        </p:spPr>
      </p:pic>
      <p:pic>
        <p:nvPicPr>
          <p:cNvPr id="14" name="Picture 13" descr="housing boo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060466" cy="269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81000"/>
            <a:ext cx="7924800" cy="762000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b="1" dirty="0" smtClean="0">
                <a:solidFill>
                  <a:srgbClr val="FFFF66"/>
                </a:solidFill>
                <a:latin typeface="Calibri" pitchFamily="34" charset="0"/>
              </a:rPr>
              <a:t>Henry Ford – moving assembly line</a:t>
            </a:r>
          </a:p>
        </p:txBody>
      </p:sp>
      <p:pic>
        <p:nvPicPr>
          <p:cNvPr id="61442" name="Picture 2" descr="http://2.bp.blogspot.com/-Bvd129bR7YU/Tes-z8GN5lI/AAAAAAAAAME/d4Q0grha9aI/s1600/model-t-ford-open-fuel-stand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599"/>
            <a:ext cx="5867400" cy="3662785"/>
          </a:xfrm>
          <a:prstGeom prst="rect">
            <a:avLst/>
          </a:prstGeom>
          <a:noFill/>
        </p:spPr>
      </p:pic>
      <p:pic>
        <p:nvPicPr>
          <p:cNvPr id="61444" name="Picture 4" descr="http://t2.gstatic.com/images?q=tbn:ANd9GcQIirdR97Oip0iFs9HDNCTL49EV30oaafxqtKouizNW9_67j8qQNryiVtjCv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838200"/>
            <a:ext cx="1895475" cy="2419351"/>
          </a:xfrm>
          <a:prstGeom prst="ellipse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0"/>
            <a:ext cx="6172200" cy="1143000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libri" pitchFamily="34" charset="0"/>
              </a:rPr>
              <a:t>“Model T” Prices &amp; Sales</a:t>
            </a:r>
          </a:p>
        </p:txBody>
      </p:sp>
      <p:pic>
        <p:nvPicPr>
          <p:cNvPr id="15363" name="Picture 8" descr="murrin_lep4e_ch20-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4774380" cy="54864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4282" name="Picture 10" descr="FORD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5943600" y="914400"/>
            <a:ext cx="2505075" cy="4572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F8FDF-A7AF-4F81-99D1-06B6A5E16854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800" y="914400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12. patent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the exclusive (no one else can legally do it) right to make or sell an invention.</a:t>
            </a:r>
          </a:p>
        </p:txBody>
      </p:sp>
      <p:pic>
        <p:nvPicPr>
          <p:cNvPr id="11" name="Picture 10" descr="patent certifica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189"/>
            <a:ext cx="4876800" cy="357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IVI36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143000" y="1600200"/>
            <a:ext cx="6972535" cy="4267200"/>
          </a:xfr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76400" y="3048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Calibri" pitchFamily="34" charset="0"/>
              </a:rPr>
              <a:t>U.S. Patents Granted</a:t>
            </a:r>
            <a:endParaRPr lang="en-US" sz="48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0668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1790’s          276 patents issued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600200" y="1143000"/>
            <a:ext cx="3810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53000" y="1066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Calibri" pitchFamily="34" charset="0"/>
              </a:rPr>
              <a:t>1990’s          1,119,220 patents issued</a:t>
            </a:r>
            <a:endParaRPr lang="en-US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715000" y="1143000"/>
            <a:ext cx="3810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B23CCC-CA07-4A35-9E1E-66043441A4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2900" y="304800"/>
            <a:ext cx="5143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13.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corporation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business or company that sells parts of its ownership  (called “stocks”) to others.  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14145" y="1583628"/>
            <a:ext cx="464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14.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stockholder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someone who owns a part of a corporation </a:t>
            </a:r>
          </a:p>
        </p:txBody>
      </p:sp>
      <p:pic>
        <p:nvPicPr>
          <p:cNvPr id="24" name="Picture 23" descr="stockholde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61372"/>
            <a:ext cx="495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corporation logo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62" y="310356"/>
            <a:ext cx="3002638" cy="24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B4EC6-9BEA-48AA-AF08-4717CA886FC4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228600"/>
            <a:ext cx="5029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15.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vertical integration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the ownership of businesses involved in each step of a manufacturing process.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81000" y="1435323"/>
            <a:ext cx="472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16.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horizontal integration 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owning all businesses in a certain field</a:t>
            </a:r>
          </a:p>
        </p:txBody>
      </p:sp>
      <p:pic>
        <p:nvPicPr>
          <p:cNvPr id="11" name="Picture 10" descr="vertical horizontal integration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65" r="61951"/>
          <a:stretch>
            <a:fillRect/>
          </a:stretch>
        </p:blipFill>
        <p:spPr bwMode="auto">
          <a:xfrm>
            <a:off x="5703856" y="228601"/>
            <a:ext cx="3135343" cy="39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vertical horizontal integration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167" t="5357" r="1202" b="14285"/>
          <a:stretch>
            <a:fillRect/>
          </a:stretch>
        </p:blipFill>
        <p:spPr bwMode="auto">
          <a:xfrm>
            <a:off x="609600" y="2474972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304800"/>
            <a:ext cx="7010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Do you know how much this is?  </a:t>
            </a:r>
          </a:p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In 1901, what you could buy with one dollar would take about $26.00 in today’s money to buy!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A217C-D4CE-488C-A1F8-7FBD311A193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 descr="Carneg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740" y="228600"/>
            <a:ext cx="1832259" cy="21336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1600200"/>
            <a:ext cx="617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The $480 million he made in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 1901 is worth the same as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alibri" pitchFamily="34" charset="0"/>
              </a:rPr>
              <a:t>12.5 </a:t>
            </a:r>
            <a:r>
              <a:rPr lang="en-US" sz="2400" b="1" u="sng" dirty="0" smtClean="0">
                <a:solidFill>
                  <a:srgbClr val="008000"/>
                </a:solidFill>
                <a:latin typeface="Calibri" pitchFamily="34" charset="0"/>
              </a:rPr>
              <a:t>BILLION</a:t>
            </a:r>
            <a:r>
              <a:rPr lang="en-US" sz="2400" b="1" dirty="0" smtClean="0">
                <a:solidFill>
                  <a:srgbClr val="008000"/>
                </a:solidFill>
                <a:latin typeface="Calibri" pitchFamily="34" charset="0"/>
              </a:rPr>
              <a:t> DOLLARS </a:t>
            </a: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today!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4800" y="2514600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Let’s say that you live to be 80 years old.   On the day you were born and every day after that for the next 80 years, you would have to spend </a:t>
            </a:r>
            <a:r>
              <a:rPr lang="en-US" sz="2400" b="1" dirty="0" smtClean="0">
                <a:solidFill>
                  <a:srgbClr val="008000"/>
                </a:solidFill>
                <a:latin typeface="+mn-lt"/>
                <a:cs typeface="+mn-cs"/>
              </a:rPr>
              <a:t>$428,000  </a:t>
            </a: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in order to spend the amount of money Mr. Carnegie earned when he sold his company 110 years ago.</a:t>
            </a:r>
            <a:endParaRPr lang="en-US" sz="24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3E2DC-B831-4D8A-AFFA-FB177363B186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" y="381000"/>
            <a:ext cx="32004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17. trust – </a:t>
            </a:r>
            <a:r>
              <a:rPr lang="en-US" sz="2400" b="1" dirty="0" smtClean="0">
                <a:solidFill>
                  <a:srgbClr val="00B0F0"/>
                </a:solidFill>
                <a:latin typeface="+mn-lt"/>
                <a:cs typeface="+mn-cs"/>
              </a:rPr>
              <a:t>a legal arrangement in which a number of companies that make the same product are grouped together under one board of directors. 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  <p:pic>
        <p:nvPicPr>
          <p:cNvPr id="8" name="Picture 7" descr="cartoon_pigs_l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48053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MSj0383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j03884650000[1].wav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35" fill="hold"/>
                                        <p:tgtEl>
                                          <p:spTgt spid="297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70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hart-Billionaires in 19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2000"/>
          </a:blip>
          <a:srcRect l="7077" t="8418" b="2350"/>
          <a:stretch>
            <a:fillRect/>
          </a:stretch>
        </p:blipFill>
        <p:spPr bwMode="auto">
          <a:xfrm>
            <a:off x="381000" y="1219200"/>
            <a:ext cx="4231316" cy="3048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5" descr="chart-Billionaires in 1918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7077" t="8418" b="4034"/>
          <a:stretch>
            <a:fillRect/>
          </a:stretch>
        </p:blipFill>
        <p:spPr bwMode="auto">
          <a:xfrm>
            <a:off x="4648200" y="1219200"/>
            <a:ext cx="4267200" cy="3048000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0" y="457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% of billionaires in 1918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57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% of billionaires in 1900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BDF172-6053-4B55-86B2-CBE9EF19A808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200" y="457200"/>
            <a:ext cx="8355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18.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conglomerate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group of non-related  or  indirectly related companies under the control of one board of directors.</a:t>
            </a:r>
          </a:p>
        </p:txBody>
      </p:sp>
      <p:pic>
        <p:nvPicPr>
          <p:cNvPr id="11" name="Picture 10" descr="conglomerat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0741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nopoly boar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5334000" cy="53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B23D5-E3CB-4DA1-94C1-D7B528E32339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4572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19.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monopoly – 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the total ownership of a product or service</a:t>
            </a:r>
          </a:p>
        </p:txBody>
      </p:sp>
      <p:pic>
        <p:nvPicPr>
          <p:cNvPr id="11" name="Picture 10" descr="shocked-monopoly-man-t-thum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301" y="1219200"/>
            <a:ext cx="233034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48400" y="3962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“Rich Uncle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Pennybags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”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9" descr="http://www.rootsweb.ancestry.com/~innwigs/ImageArchive/Whiting/WhitingIndiana-StandardOil-TankCars-circa1910-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523036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 descr="http://www.historyaccess.com/Resources/johnd.7a.gif"/>
          <p:cNvPicPr>
            <a:picLocks noChangeAspect="1" noChangeArrowheads="1"/>
          </p:cNvPicPr>
          <p:nvPr/>
        </p:nvPicPr>
        <p:blipFill>
          <a:blip r:embed="rId3" cstate="print"/>
          <a:srcRect l="26020" r="14286"/>
          <a:stretch>
            <a:fillRect/>
          </a:stretch>
        </p:blipFill>
        <p:spPr bwMode="auto">
          <a:xfrm>
            <a:off x="6781800" y="381000"/>
            <a:ext cx="1828800" cy="2093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486400" y="2362200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Rockefeller’s Standard Oil Company used both vertical and horizontal integration to outwit and bully his competitors. His monopoly controlled  80-90% of oil refineries in America.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4800" y="381000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n-lt"/>
                <a:cs typeface="+mn-cs"/>
              </a:rPr>
              <a:t>John D. Rockefeller</a:t>
            </a:r>
            <a:endParaRPr lang="en-US" sz="2400" b="1" dirty="0">
              <a:solidFill>
                <a:srgbClr val="00B0F0"/>
              </a:solidFill>
              <a:latin typeface="+mn-lt"/>
              <a:cs typeface="+mn-cs"/>
            </a:endParaRPr>
          </a:p>
        </p:txBody>
      </p:sp>
      <p:pic>
        <p:nvPicPr>
          <p:cNvPr id="70660" name="Picture 4" descr="http://www.cannabisculture.com/forums/uploads/817588-Stand_Oil_Gruender_gro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1000"/>
            <a:ext cx="3352800" cy="1990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229600" cy="820737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b="0" dirty="0" smtClean="0">
                <a:solidFill>
                  <a:srgbClr val="FFFF99"/>
                </a:solidFill>
                <a:latin typeface="Spirit Medium" pitchFamily="34" charset="0"/>
              </a:rPr>
              <a:t>Standard Oil Co.</a:t>
            </a:r>
          </a:p>
        </p:txBody>
      </p:sp>
      <p:pic>
        <p:nvPicPr>
          <p:cNvPr id="23555" name="Picture 5" descr="pol_cartoon-Standard Oil Octopu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</a:blip>
          <a:srcRect l="2040" b="2350"/>
          <a:stretch>
            <a:fillRect/>
          </a:stretch>
        </p:blipFill>
        <p:spPr bwMode="auto">
          <a:xfrm>
            <a:off x="838200" y="1295400"/>
            <a:ext cx="7467600" cy="4511675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B23D5-E3CB-4DA1-94C1-D7B528E32339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638800" y="457200"/>
            <a:ext cx="3505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20.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Social Darwinism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a belief  in the survival of the fittest; that the “strongest” (meaning strong character and ambition) people would be the successful people in business and in life. </a:t>
            </a:r>
          </a:p>
        </p:txBody>
      </p:sp>
      <p:pic>
        <p:nvPicPr>
          <p:cNvPr id="17" name="Picture 16" descr="Social Darwinism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83654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001000" cy="762000"/>
          </a:xfrm>
          <a:noFill/>
          <a:ln w="12700">
            <a:miter lim="800000"/>
            <a:headEnd/>
            <a:tailEnd/>
          </a:ln>
          <a:effectLst>
            <a:outerShdw dist="3592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Calibri" pitchFamily="34" charset="0"/>
              </a:rPr>
              <a:t>“The American Dream”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5052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Horatio Alger Jr. wrote more than one-hundred novels to inspire young people to be bold and independent – “The Self-Made Man”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(“The Protestant (Puritan) Work Ethic”)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7586" name="Picture 2" descr="http://www.uua.org/uuhs/duub/images/horatioalg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352800"/>
            <a:ext cx="1619250" cy="2352675"/>
          </a:xfrm>
          <a:prstGeom prst="ellipse">
            <a:avLst/>
          </a:prstGeom>
          <a:noFill/>
        </p:spPr>
      </p:pic>
      <p:pic>
        <p:nvPicPr>
          <p:cNvPr id="67588" name="Picture 4" descr="http://3.bp.blogspot.com/-AezqCZfacNM/TqsxfZEgDVI/AAAAAAAAWNc/ZrPv96g8Drw/s1600/021_Alger_Series_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838200"/>
            <a:ext cx="1676400" cy="2373037"/>
          </a:xfrm>
          <a:prstGeom prst="rect">
            <a:avLst/>
          </a:prstGeom>
          <a:noFill/>
        </p:spPr>
      </p:pic>
      <p:pic>
        <p:nvPicPr>
          <p:cNvPr id="67590" name="Picture 6" descr="http://www.pavilionpress.com/product_images/f/998/Brave_and_Bold__97264_z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1447800" cy="2317208"/>
          </a:xfrm>
          <a:prstGeom prst="rect">
            <a:avLst/>
          </a:prstGeom>
          <a:noFill/>
        </p:spPr>
      </p:pic>
      <p:pic>
        <p:nvPicPr>
          <p:cNvPr id="67592" name="Picture 8" descr="http://www.washburn.edu/sobu/broach/striv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990600"/>
            <a:ext cx="1600200" cy="251194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14823-CC5B-4320-B91D-00A22D84C9D8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" y="381000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</a:rPr>
              <a:t>21.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collective bargaining – 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negotiations between an employer and a </a:t>
            </a:r>
            <a:r>
              <a:rPr lang="en-US" sz="2400" b="1" u="sng" dirty="0">
                <a:solidFill>
                  <a:srgbClr val="00B0F0"/>
                </a:solidFill>
                <a:latin typeface="Calibri" pitchFamily="34" charset="0"/>
              </a:rPr>
              <a:t>group</a:t>
            </a:r>
            <a:r>
              <a:rPr lang="en-US" sz="2400" b="1" dirty="0">
                <a:solidFill>
                  <a:srgbClr val="00B0F0"/>
                </a:solidFill>
                <a:latin typeface="Calibri" pitchFamily="34" charset="0"/>
              </a:rPr>
              <a:t> of employees to make sure that fair wages and proper working conditions are provided.</a:t>
            </a:r>
          </a:p>
        </p:txBody>
      </p:sp>
      <p:pic>
        <p:nvPicPr>
          <p:cNvPr id="7" name="Picture 6" descr="uncat_strik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86200"/>
            <a:ext cx="365601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llective_Bargaining_Kimberl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1329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llective_bargain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61" t="7877" r="4903" b="9413"/>
          <a:stretch>
            <a:fillRect/>
          </a:stretch>
        </p:blipFill>
        <p:spPr bwMode="auto">
          <a:xfrm>
            <a:off x="6400800" y="4038600"/>
            <a:ext cx="27432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llective bargai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2562"/>
            <a:ext cx="44767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your_rights_at_work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2635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D7A644-51E5-4C12-9C94-0CA97815216D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8445" y="381000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Calibri" pitchFamily="34" charset="0"/>
                <a:cs typeface="+mn-cs"/>
              </a:rPr>
              <a:t>22. strike – </a:t>
            </a:r>
            <a:r>
              <a:rPr lang="en-US" sz="2400" b="1" dirty="0">
                <a:solidFill>
                  <a:srgbClr val="00B0F0"/>
                </a:solidFill>
                <a:latin typeface="+mn-lt"/>
                <a:cs typeface="+mn-cs"/>
              </a:rPr>
              <a:t>a work stoppage by employees as a protest in order to get better wages and/or working conditions. </a:t>
            </a:r>
          </a:p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A strike usually takes places after negotiations with a company have failed.</a:t>
            </a:r>
            <a:endParaRPr lang="en-US" sz="2400" b="1" dirty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6" name="Picture 15" descr="strike Pullm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66238"/>
            <a:ext cx="7467600" cy="444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62377" y="2209800"/>
            <a:ext cx="2362200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Pullman Strike 1894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304800"/>
            <a:ext cx="800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Nowadays we talk about spending not only millions and billions of dollars, but also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trillions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 of dollars.</a:t>
            </a:r>
          </a:p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Let’s take a look at some zeros: 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1676400"/>
            <a:ext cx="7848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One thousand dollars =                       $1,000</a:t>
            </a:r>
          </a:p>
          <a:p>
            <a:pPr eaLnBrk="1" hangingPunct="1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One hundred thousand dollars =  $100,000</a:t>
            </a:r>
          </a:p>
          <a:p>
            <a:pPr eaLnBrk="1" hangingPunct="1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One million dollars =                    $1,000,000</a:t>
            </a:r>
          </a:p>
          <a:p>
            <a:pPr eaLnBrk="1" hangingPunct="1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One billion dollars =             $1,000,000,000</a:t>
            </a:r>
          </a:p>
          <a:p>
            <a:pPr eaLnBrk="1" hangingPunct="1"/>
            <a:r>
              <a:rPr lang="en-US" sz="2400" b="1">
                <a:solidFill>
                  <a:srgbClr val="FFFF00"/>
                </a:solidFill>
                <a:latin typeface="Calibri" pitchFamily="34" charset="0"/>
              </a:rPr>
              <a:t>One trillion dollars =    $1,000,000,000,000</a:t>
            </a:r>
          </a:p>
          <a:p>
            <a:pPr eaLnBrk="1" hangingPunct="1"/>
            <a:endParaRPr lang="en-US" sz="2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FBBE36-F760-404C-ABE6-37BCE9D1480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35814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Most people can’t even imagine what a trillion dollars really means!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5334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The </a:t>
            </a:r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“Public Perception”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of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Big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</a:rPr>
              <a:t>Business</a:t>
            </a:r>
            <a:endParaRPr lang="en-US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6" name="Picture 3" descr="pol_cartoons-the protectors of our industri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6000"/>
          </a:blip>
          <a:srcRect b="2350"/>
          <a:stretch>
            <a:fillRect/>
          </a:stretch>
        </p:blipFill>
        <p:spPr bwMode="auto">
          <a:xfrm>
            <a:off x="1143000" y="838200"/>
            <a:ext cx="6966519" cy="50292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3048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alibri" pitchFamily="34" charset="0"/>
              </a:rPr>
              <a:t>“The Bosses of the Senate”</a:t>
            </a:r>
            <a:endParaRPr lang="en-US" sz="4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>
            <a:lum bright="-6000" contrast="6000"/>
          </a:blip>
          <a:srcRect l="1338" t="5128" r="1004"/>
          <a:stretch>
            <a:fillRect/>
          </a:stretch>
        </p:blipFill>
        <p:spPr bwMode="auto">
          <a:xfrm>
            <a:off x="3581400" y="1143000"/>
            <a:ext cx="3968750" cy="50292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8229600" cy="1600200"/>
          </a:xfrm>
          <a:noFill/>
          <a:ln w="12700">
            <a:miter lim="800000"/>
            <a:headEnd/>
            <a:tailEnd/>
          </a:ln>
          <a:effectLst>
            <a:outerShdw dist="17961" dir="2700000" algn="ctr" rotWithShape="0">
              <a:srgbClr val="00808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4800" b="0" i="1" dirty="0" smtClean="0">
                <a:solidFill>
                  <a:srgbClr val="FFFF00"/>
                </a:solidFill>
                <a:latin typeface="Calibri" pitchFamily="34" charset="0"/>
              </a:rPr>
              <a:t>The </a:t>
            </a:r>
            <a:r>
              <a:rPr lang="en-US" sz="4800" b="0" i="1" dirty="0" smtClean="0">
                <a:solidFill>
                  <a:srgbClr val="FF6600"/>
                </a:solidFill>
                <a:latin typeface="Calibri" pitchFamily="34" charset="0"/>
              </a:rPr>
              <a:t>“Robber Barons”</a:t>
            </a:r>
            <a:r>
              <a:rPr lang="en-US" sz="4800" b="0" i="1" dirty="0" smtClean="0">
                <a:solidFill>
                  <a:srgbClr val="FFFF99"/>
                </a:solidFill>
                <a:latin typeface="Calibri" pitchFamily="34" charset="0"/>
              </a:rPr>
              <a:t> </a:t>
            </a:r>
            <a:r>
              <a:rPr lang="en-US" sz="4800" b="0" i="1" dirty="0" smtClean="0">
                <a:solidFill>
                  <a:srgbClr val="FFFF00"/>
                </a:solidFill>
                <a:latin typeface="Calibri" pitchFamily="34" charset="0"/>
              </a:rPr>
              <a:t>of the Past</a:t>
            </a:r>
          </a:p>
        </p:txBody>
      </p:sp>
      <p:pic>
        <p:nvPicPr>
          <p:cNvPr id="5" name="Picture 5" descr="pol_cartoon-Robber Barons of Middle Ages and Gilded A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066800" y="1371600"/>
            <a:ext cx="7391400" cy="4816475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3048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Cornelius (“Commodore”) Vanderbilt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609600" y="53340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B0F0"/>
                </a:solidFill>
                <a:latin typeface="Calibri" pitchFamily="34" charset="0"/>
              </a:rPr>
              <a:t>“Can’t I do what I want with my money?”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7" name="Picture 6" descr="cartoon-Vanderbilt &amp; Fisk-1870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685800" y="914400"/>
            <a:ext cx="6172200" cy="4305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934200" y="19050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James  “Diamond Jim” Fisk  was one of the directors of the Erie RR.  Fisk helped to oust Vanderbilt from Erie’s board of directors!</a:t>
            </a:r>
            <a:endParaRPr lang="en-US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5" descr="WIlliam Vanderbil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6324600" y="304800"/>
            <a:ext cx="2264912" cy="2690527"/>
          </a:xfrm>
          <a:prstGeom prst="ellipse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14400" y="3810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William Vanderbilt: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685800" y="1295400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B0F0"/>
                </a:solidFill>
                <a:latin typeface="Calibri" pitchFamily="34" charset="0"/>
              </a:rPr>
              <a:t>“The public be damned!”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205740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 smtClean="0">
                <a:solidFill>
                  <a:srgbClr val="00B0F0"/>
                </a:solidFill>
                <a:latin typeface="Calibri" pitchFamily="34" charset="0"/>
              </a:rPr>
              <a:t>“What do I care about the law? </a:t>
            </a:r>
            <a:r>
              <a:rPr lang="en-US" sz="3600" b="1" i="1" dirty="0" err="1" smtClean="0">
                <a:solidFill>
                  <a:srgbClr val="00B0F0"/>
                </a:solidFill>
                <a:latin typeface="Calibri" pitchFamily="34" charset="0"/>
              </a:rPr>
              <a:t>H’aint</a:t>
            </a:r>
            <a:r>
              <a:rPr lang="en-US" sz="3600" b="1" i="1" dirty="0" smtClean="0">
                <a:solidFill>
                  <a:srgbClr val="00B0F0"/>
                </a:solidFill>
                <a:latin typeface="Calibri" pitchFamily="34" charset="0"/>
              </a:rPr>
              <a:t> I got the power?”</a:t>
            </a:r>
            <a:endParaRPr lang="en-US" sz="3600" i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5" descr="cartoon-labor today-megacorp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1676400" y="1219200"/>
            <a:ext cx="6103937" cy="5323441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6868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 modern attitude toward business?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Upside of Big </a:t>
            </a:r>
            <a:r>
              <a:rPr lang="en-US" b="1" dirty="0" smtClean="0">
                <a:solidFill>
                  <a:schemeClr val="bg1"/>
                </a:solidFill>
              </a:rPr>
              <a:t>Business…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5D6CD-C021-4EE5-AFE7-1A5C47FA2F1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09600" y="228600"/>
            <a:ext cx="8305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23.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philanthropy 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–  the belief that rich people have a duty to aid the less fortunate and poor people.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  People like Andrew Carnegie, John Rockefeller, Leland Stanford and many others gave millions for libraries, concert halls, educational  grants, colleges and many other charities.</a:t>
            </a:r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6" name="Picture 5" descr="philanthropist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11" b="14542"/>
          <a:stretch>
            <a:fillRect/>
          </a:stretch>
        </p:blipFill>
        <p:spPr bwMode="auto">
          <a:xfrm>
            <a:off x="2438400" y="2182648"/>
            <a:ext cx="2133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hilo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5432261"/>
            <a:ext cx="42767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57_Goldseker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004848"/>
            <a:ext cx="2143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hilanthropist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0" y="2167592"/>
            <a:ext cx="1828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he-Rockefelle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9856"/>
            <a:ext cx="210820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hil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47576"/>
            <a:ext cx="25146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philanthropists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7756"/>
            <a:ext cx="23717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l-cord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641017"/>
            <a:ext cx="1905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Blue%20&amp;%20black%20PFC%20logo%20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92448"/>
            <a:ext cx="2551113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B9BCA5-97DD-4E6D-887D-FF4594D1708B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9600" y="381000"/>
            <a:ext cx="7848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24.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tax incentive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– takes place when the government collects fewer taxes in order to make something  good happen.  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Examples: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If the government wants companies to hire more young  adults, it will reduce the taxes that it charges the companies which employ more of them.  If it decides that buying a home is a good thing for people to do, it will allow people to  subtract the interest from the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loan 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they took out to buy a house.  This will encourage more people to buy a house, which has a lot of effects like…?</a:t>
            </a:r>
          </a:p>
        </p:txBody>
      </p:sp>
      <p:pic>
        <p:nvPicPr>
          <p:cNvPr id="6" name="Picture 5" descr="Tax_Brea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7"/>
          <a:stretch>
            <a:fillRect/>
          </a:stretch>
        </p:blipFill>
        <p:spPr bwMode="auto">
          <a:xfrm>
            <a:off x="2438400" y="3046375"/>
            <a:ext cx="2006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conomicstimulus2009-01-26-12330086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ax-brea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3200"/>
            <a:ext cx="2122488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ax break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80913"/>
            <a:ext cx="24622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cle-sam-stimulus-package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2743200"/>
            <a:ext cx="27892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C19B7-2F3B-431B-9E9F-FB15F9515622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685800"/>
            <a:ext cx="5562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So, why do we have taxes?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447800"/>
            <a:ext cx="7467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What happens if people stop paying their taxes?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457200"/>
            <a:ext cx="342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FF00"/>
                </a:solidFill>
                <a:latin typeface="Calibri" pitchFamily="34" charset="0"/>
              </a:rPr>
              <a:t>Here is a $1,000 bill: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914400"/>
            <a:ext cx="6553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One hundred of these makes $100,000.</a:t>
            </a:r>
          </a:p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One thousand of these makes 1 million dollars.</a:t>
            </a:r>
          </a:p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One million of these makes 1 billion dollars.</a:t>
            </a:r>
          </a:p>
          <a:p>
            <a:pPr eaLnBrk="1" hangingPunct="1"/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One billion of these makes 1 trillion dollars.</a:t>
            </a:r>
          </a:p>
          <a:p>
            <a:pPr eaLnBrk="1" hangingPunct="1"/>
            <a:endParaRPr lang="en-US" sz="24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6CABD-1248-4AFE-9D4F-9FEA26C7A3C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1" name="Picture 10" descr="1000-dollar-bi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2819400" cy="119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2438400"/>
            <a:ext cx="8382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+mn-lt"/>
                <a:cs typeface="+mn-cs"/>
              </a:rPr>
              <a:t>So, a trillion is a thousand billions or a million millions, but what does that mean?  Can you really grasp how much this is or is it just a word we use to describe a number we don’t really understand?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143000"/>
            <a:ext cx="8305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+mn-lt"/>
                <a:cs typeface="+mn-cs"/>
              </a:rPr>
              <a:t>25. Q. What was the “Second Industrial Revolution”?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1664" y="1696297"/>
            <a:ext cx="67818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A. It was a period of rapid growth in U.S. manufacturing in the late 1800’s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E4B3F-CB87-4399-B43A-8A026520D8A4}" type="slidenum">
              <a:rPr lang="en-US" smtClean="0">
                <a:solidFill>
                  <a:srgbClr val="FFFF00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04800"/>
            <a:ext cx="7543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Please make this a flash card note: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9842" y="3013224"/>
            <a:ext cx="6781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You should have 25 flashcards by now!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66072" y="228600"/>
            <a:ext cx="5257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Since $1,000 bills are no longer in circulation, we’re going to use a $100 bill instead!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200" y="1905000"/>
            <a:ext cx="78486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A packet of one hundred $100 bills is less than 1/2" thick, contains $10,000 and can easily fit in your pocket. </a:t>
            </a:r>
          </a:p>
          <a:p>
            <a:pPr>
              <a:defRPr/>
            </a:pPr>
            <a:endParaRPr lang="en-US" sz="2400" dirty="0">
              <a:solidFill>
                <a:srgbClr val="FFFF00"/>
              </a:solidFill>
              <a:cs typeface="+mn-cs"/>
            </a:endParaRP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97E3C-757C-4C79-96CE-02C76FB2A9F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 descr="1000 pack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55626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http://www.heartlandconstructionco.com/100_dollar_bi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8" y="297161"/>
            <a:ext cx="3490053" cy="150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304800"/>
            <a:ext cx="4191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Believe it or not, this next little pile is $1 million dollars (100 packets of $10,000).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C350F-44FB-4745-A0F2-34341B787E9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 descr="1 million p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3708"/>
            <a:ext cx="3806825" cy="363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2168127"/>
            <a:ext cx="4038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+mn-lt"/>
                <a:cs typeface="+mn-cs"/>
              </a:rPr>
              <a:t>You </a:t>
            </a:r>
            <a:r>
              <a:rPr lang="en-US" sz="2800" b="1" dirty="0">
                <a:solidFill>
                  <a:srgbClr val="FF0000"/>
                </a:solidFill>
                <a:latin typeface="+mn-lt"/>
                <a:cs typeface="+mn-cs"/>
              </a:rPr>
              <a:t>could stuff that into a grocery bag and walk around with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cs typeface="+mn-cs"/>
              </a:rPr>
              <a:t>it!</a:t>
            </a:r>
            <a:endParaRPr lang="en-US" sz="28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35E8E-E34B-42F1-907F-B0435EA9EE3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 descr="100 million pi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44346"/>
            <a:ext cx="5319945" cy="339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304800"/>
            <a:ext cx="80772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latin typeface="+mn-lt"/>
                <a:cs typeface="+mn-cs"/>
              </a:rPr>
              <a:t>While a measly $1 million looked a little unimpressive, $100 million is a little more respectable.  It fits neatly on a standard pallet...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6503</TotalTime>
  <Words>1756</Words>
  <Application>Microsoft Office PowerPoint</Application>
  <PresentationFormat>On-screen Show (4:3)</PresentationFormat>
  <Paragraphs>177</Paragraphs>
  <Slides>60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Alexander Graham Bell</vt:lpstr>
      <vt:lpstr>Thomas Alva Edison</vt:lpstr>
      <vt:lpstr>The Light Bulb</vt:lpstr>
      <vt:lpstr>The Phonograph (1877)</vt:lpstr>
      <vt:lpstr>The Ediphone</vt:lpstr>
      <vt:lpstr>The Motion Picture Camera</vt:lpstr>
      <vt:lpstr>Alternate Current</vt:lpstr>
      <vt:lpstr>The Airplane</vt:lpstr>
      <vt:lpstr>Slide 33</vt:lpstr>
      <vt:lpstr>Henry Ford – moving assembly line</vt:lpstr>
      <vt:lpstr>“Model T” Prices &amp; Sales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Standard Oil Co.</vt:lpstr>
      <vt:lpstr>Slide 46</vt:lpstr>
      <vt:lpstr>“The American Dream”</vt:lpstr>
      <vt:lpstr>Slide 48</vt:lpstr>
      <vt:lpstr>Slide 49</vt:lpstr>
      <vt:lpstr>The “Public Perception” of Big Business</vt:lpstr>
      <vt:lpstr>Slide 51</vt:lpstr>
      <vt:lpstr>The “Robber Barons” of the Past</vt:lpstr>
      <vt:lpstr>Slide 53</vt:lpstr>
      <vt:lpstr>Slide 54</vt:lpstr>
      <vt:lpstr>A modern attitude toward business?</vt:lpstr>
      <vt:lpstr>The Upside of Big Business…</vt:lpstr>
      <vt:lpstr>Slide 57</vt:lpstr>
      <vt:lpstr>Slide 58</vt:lpstr>
      <vt:lpstr>Slide 59</vt:lpstr>
      <vt:lpstr>Slide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Laurie</dc:creator>
  <cp:lastModifiedBy>Owner</cp:lastModifiedBy>
  <cp:revision>414</cp:revision>
  <dcterms:created xsi:type="dcterms:W3CDTF">2008-02-11T02:34:25Z</dcterms:created>
  <dcterms:modified xsi:type="dcterms:W3CDTF">2011-12-18T16:41:12Z</dcterms:modified>
</cp:coreProperties>
</file>