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508" r:id="rId2"/>
    <p:sldId id="468" r:id="rId3"/>
    <p:sldId id="451" r:id="rId4"/>
    <p:sldId id="264" r:id="rId5"/>
    <p:sldId id="489" r:id="rId6"/>
    <p:sldId id="263" r:id="rId7"/>
    <p:sldId id="267" r:id="rId8"/>
    <p:sldId id="486" r:id="rId9"/>
    <p:sldId id="503" r:id="rId10"/>
    <p:sldId id="473" r:id="rId11"/>
    <p:sldId id="494" r:id="rId12"/>
    <p:sldId id="490" r:id="rId13"/>
    <p:sldId id="481" r:id="rId14"/>
    <p:sldId id="474" r:id="rId15"/>
    <p:sldId id="477" r:id="rId16"/>
    <p:sldId id="476" r:id="rId17"/>
    <p:sldId id="478" r:id="rId18"/>
    <p:sldId id="475" r:id="rId19"/>
    <p:sldId id="469" r:id="rId20"/>
    <p:sldId id="483" r:id="rId21"/>
    <p:sldId id="484" r:id="rId22"/>
    <p:sldId id="485" r:id="rId23"/>
    <p:sldId id="471" r:id="rId24"/>
    <p:sldId id="491" r:id="rId25"/>
    <p:sldId id="454" r:id="rId26"/>
    <p:sldId id="499" r:id="rId27"/>
    <p:sldId id="505" r:id="rId28"/>
    <p:sldId id="487" r:id="rId29"/>
  </p:sldIdLst>
  <p:sldSz cx="9144000" cy="6858000" type="screen4x3"/>
  <p:notesSz cx="6858000" cy="9296400"/>
  <p:defaultTextStyle>
    <a:defPPr>
      <a:defRPr lang="en-US"/>
    </a:defPPr>
    <a:lvl1pPr algn="l" rtl="0" fontAlgn="base">
      <a:spcBef>
        <a:spcPct val="0"/>
      </a:spcBef>
      <a:spcAft>
        <a:spcPct val="0"/>
      </a:spcAft>
      <a:defRPr kern="1200">
        <a:solidFill>
          <a:srgbClr val="FF0000"/>
        </a:solidFill>
        <a:latin typeface="Calibri" pitchFamily="34" charset="0"/>
        <a:ea typeface="+mn-ea"/>
        <a:cs typeface="Arial" charset="0"/>
      </a:defRPr>
    </a:lvl1pPr>
    <a:lvl2pPr marL="457200" algn="l" rtl="0" fontAlgn="base">
      <a:spcBef>
        <a:spcPct val="0"/>
      </a:spcBef>
      <a:spcAft>
        <a:spcPct val="0"/>
      </a:spcAft>
      <a:defRPr kern="1200">
        <a:solidFill>
          <a:srgbClr val="FF0000"/>
        </a:solidFill>
        <a:latin typeface="Calibri" pitchFamily="34" charset="0"/>
        <a:ea typeface="+mn-ea"/>
        <a:cs typeface="Arial" charset="0"/>
      </a:defRPr>
    </a:lvl2pPr>
    <a:lvl3pPr marL="914400" algn="l" rtl="0" fontAlgn="base">
      <a:spcBef>
        <a:spcPct val="0"/>
      </a:spcBef>
      <a:spcAft>
        <a:spcPct val="0"/>
      </a:spcAft>
      <a:defRPr kern="1200">
        <a:solidFill>
          <a:srgbClr val="FF0000"/>
        </a:solidFill>
        <a:latin typeface="Calibri" pitchFamily="34" charset="0"/>
        <a:ea typeface="+mn-ea"/>
        <a:cs typeface="Arial" charset="0"/>
      </a:defRPr>
    </a:lvl3pPr>
    <a:lvl4pPr marL="1371600" algn="l" rtl="0" fontAlgn="base">
      <a:spcBef>
        <a:spcPct val="0"/>
      </a:spcBef>
      <a:spcAft>
        <a:spcPct val="0"/>
      </a:spcAft>
      <a:defRPr kern="1200">
        <a:solidFill>
          <a:srgbClr val="FF0000"/>
        </a:solidFill>
        <a:latin typeface="Calibri" pitchFamily="34" charset="0"/>
        <a:ea typeface="+mn-ea"/>
        <a:cs typeface="Arial" charset="0"/>
      </a:defRPr>
    </a:lvl4pPr>
    <a:lvl5pPr marL="1828800" algn="l" rtl="0" fontAlgn="base">
      <a:spcBef>
        <a:spcPct val="0"/>
      </a:spcBef>
      <a:spcAft>
        <a:spcPct val="0"/>
      </a:spcAft>
      <a:defRPr kern="1200">
        <a:solidFill>
          <a:srgbClr val="FF0000"/>
        </a:solidFill>
        <a:latin typeface="Calibri" pitchFamily="34" charset="0"/>
        <a:ea typeface="+mn-ea"/>
        <a:cs typeface="Arial" charset="0"/>
      </a:defRPr>
    </a:lvl5pPr>
    <a:lvl6pPr marL="2286000" algn="l" defTabSz="914400" rtl="0" eaLnBrk="1" latinLnBrk="0" hangingPunct="1">
      <a:defRPr kern="1200">
        <a:solidFill>
          <a:srgbClr val="FF0000"/>
        </a:solidFill>
        <a:latin typeface="Calibri" pitchFamily="34" charset="0"/>
        <a:ea typeface="+mn-ea"/>
        <a:cs typeface="Arial" charset="0"/>
      </a:defRPr>
    </a:lvl6pPr>
    <a:lvl7pPr marL="2743200" algn="l" defTabSz="914400" rtl="0" eaLnBrk="1" latinLnBrk="0" hangingPunct="1">
      <a:defRPr kern="1200">
        <a:solidFill>
          <a:srgbClr val="FF0000"/>
        </a:solidFill>
        <a:latin typeface="Calibri" pitchFamily="34" charset="0"/>
        <a:ea typeface="+mn-ea"/>
        <a:cs typeface="Arial" charset="0"/>
      </a:defRPr>
    </a:lvl7pPr>
    <a:lvl8pPr marL="3200400" algn="l" defTabSz="914400" rtl="0" eaLnBrk="1" latinLnBrk="0" hangingPunct="1">
      <a:defRPr kern="1200">
        <a:solidFill>
          <a:srgbClr val="FF0000"/>
        </a:solidFill>
        <a:latin typeface="Calibri" pitchFamily="34" charset="0"/>
        <a:ea typeface="+mn-ea"/>
        <a:cs typeface="Arial" charset="0"/>
      </a:defRPr>
    </a:lvl8pPr>
    <a:lvl9pPr marL="3657600" algn="l" defTabSz="914400" rtl="0" eaLnBrk="1" latinLnBrk="0" hangingPunct="1">
      <a:defRPr kern="1200">
        <a:solidFill>
          <a:srgbClr val="FF0000"/>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0000"/>
    <a:srgbClr val="66CCFF"/>
    <a:srgbClr val="E7F444"/>
    <a:srgbClr val="F2B300"/>
    <a:srgbClr val="FFFF00"/>
    <a:srgbClr val="8FCFFF"/>
    <a:srgbClr val="0099FF"/>
    <a:srgbClr val="00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78" autoAdjust="0"/>
    <p:restoredTop sz="94775" autoAdjust="0"/>
  </p:normalViewPr>
  <p:slideViewPr>
    <p:cSldViewPr>
      <p:cViewPr>
        <p:scale>
          <a:sx n="62" d="100"/>
          <a:sy n="62" d="100"/>
        </p:scale>
        <p:origin x="-624" y="-228"/>
      </p:cViewPr>
      <p:guideLst>
        <p:guide orient="horz" pos="2160"/>
        <p:guide pos="2880"/>
      </p:guideLst>
    </p:cSldViewPr>
  </p:slideViewPr>
  <p:notesTextViewPr>
    <p:cViewPr>
      <p:scale>
        <a:sx n="100" d="100"/>
        <a:sy n="100" d="100"/>
      </p:scale>
      <p:origin x="0" y="0"/>
    </p:cViewPr>
  </p:notesTextViewPr>
  <p:sorterViewPr>
    <p:cViewPr>
      <p:scale>
        <a:sx n="71" d="100"/>
        <a:sy n="71" d="100"/>
      </p:scale>
      <p:origin x="0" y="1938"/>
    </p:cViewPr>
  </p:sorterViewPr>
  <p:notesViewPr>
    <p:cSldViewPr>
      <p:cViewPr varScale="1">
        <p:scale>
          <a:sx n="59" d="100"/>
          <a:sy n="59" d="100"/>
        </p:scale>
        <p:origin x="-2508" y="-9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dirty="0"/>
          </a:p>
        </p:txBody>
      </p:sp>
      <p:sp>
        <p:nvSpPr>
          <p:cNvPr id="97283" name="Rectangle 3"/>
          <p:cNvSpPr>
            <a:spLocks noGrp="1" noChangeArrowheads="1"/>
          </p:cNvSpPr>
          <p:nvPr>
            <p:ph type="dt" sz="quarter" idx="1"/>
          </p:nvPr>
        </p:nvSpPr>
        <p:spPr bwMode="auto">
          <a:xfrm>
            <a:off x="3884613"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8CDF1076-70D7-47A6-9063-DC114E5612E7}" type="datetimeFigureOut">
              <a:rPr lang="en-US"/>
              <a:pPr>
                <a:defRPr/>
              </a:pPr>
              <a:t>5/2/2012</a:t>
            </a:fld>
            <a:endParaRPr lang="en-US" dirty="0"/>
          </a:p>
        </p:txBody>
      </p:sp>
      <p:sp>
        <p:nvSpPr>
          <p:cNvPr id="97284" name="Rectangle 4"/>
          <p:cNvSpPr>
            <a:spLocks noGrp="1" noChangeArrowheads="1"/>
          </p:cNvSpPr>
          <p:nvPr>
            <p:ph type="ftr" sz="quarter" idx="2"/>
          </p:nvPr>
        </p:nvSpPr>
        <p:spPr bwMode="auto">
          <a:xfrm>
            <a:off x="0"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dirty="0"/>
          </a:p>
        </p:txBody>
      </p:sp>
      <p:sp>
        <p:nvSpPr>
          <p:cNvPr id="97285" name="Rectangle 5"/>
          <p:cNvSpPr>
            <a:spLocks noGrp="1" noChangeArrowheads="1"/>
          </p:cNvSpPr>
          <p:nvPr>
            <p:ph type="sldNum" sz="quarter" idx="3"/>
          </p:nvPr>
        </p:nvSpPr>
        <p:spPr bwMode="auto">
          <a:xfrm>
            <a:off x="3884613"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434AFCC2-E4BA-4663-8AA8-E34711390E3E}" type="slidenum">
              <a:rPr lang="en-US"/>
              <a:pPr>
                <a:defRPr/>
              </a:pPr>
              <a:t>‹#›</a:t>
            </a:fld>
            <a:endParaRPr lang="en-US" dirty="0"/>
          </a:p>
        </p:txBody>
      </p:sp>
    </p:spTree>
    <p:extLst>
      <p:ext uri="{BB962C8B-B14F-4D97-AF65-F5344CB8AC3E}">
        <p14:creationId xmlns:p14="http://schemas.microsoft.com/office/powerpoint/2010/main" val="3984784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cs typeface="+mn-cs"/>
              </a:defRPr>
            </a:lvl1pPr>
          </a:lstStyle>
          <a:p>
            <a:pPr>
              <a:defRPr/>
            </a:pPr>
            <a:endParaRPr lang="en-US" dirty="0"/>
          </a:p>
        </p:txBody>
      </p:sp>
      <p:sp>
        <p:nvSpPr>
          <p:cNvPr id="16387" name="Rectangle 3"/>
          <p:cNvSpPr>
            <a:spLocks noGrp="1" noChangeArrowheads="1"/>
          </p:cNvSpPr>
          <p:nvPr>
            <p:ph type="dt" idx="1"/>
          </p:nvPr>
        </p:nvSpPr>
        <p:spPr bwMode="auto">
          <a:xfrm>
            <a:off x="3884613" y="0"/>
            <a:ext cx="2971800" cy="4648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cs typeface="+mn-cs"/>
              </a:defRPr>
            </a:lvl1pPr>
          </a:lstStyle>
          <a:p>
            <a:pPr>
              <a:defRPr/>
            </a:pPr>
            <a:endParaRPr lang="en-US" dirty="0"/>
          </a:p>
        </p:txBody>
      </p:sp>
      <p:sp>
        <p:nvSpPr>
          <p:cNvPr id="8192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p:cNvSpPr>
            <a:spLocks noGrp="1" noChangeArrowheads="1"/>
          </p:cNvSpPr>
          <p:nvPr>
            <p:ph type="body" sz="quarter" idx="3"/>
          </p:nvPr>
        </p:nvSpPr>
        <p:spPr bwMode="auto">
          <a:xfrm>
            <a:off x="685800" y="4415790"/>
            <a:ext cx="5486400" cy="41833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cs typeface="+mn-cs"/>
              </a:defRPr>
            </a:lvl1pPr>
          </a:lstStyle>
          <a:p>
            <a:pPr>
              <a:defRPr/>
            </a:pPr>
            <a:endParaRPr lang="en-US" dirty="0"/>
          </a:p>
        </p:txBody>
      </p:sp>
      <p:sp>
        <p:nvSpPr>
          <p:cNvPr id="16391" name="Rectangle 7"/>
          <p:cNvSpPr>
            <a:spLocks noGrp="1" noChangeArrowheads="1"/>
          </p:cNvSpPr>
          <p:nvPr>
            <p:ph type="sldNum" sz="quarter" idx="5"/>
          </p:nvPr>
        </p:nvSpPr>
        <p:spPr bwMode="auto">
          <a:xfrm>
            <a:off x="3884613" y="8829967"/>
            <a:ext cx="2971800" cy="4648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cs typeface="+mn-cs"/>
              </a:defRPr>
            </a:lvl1pPr>
          </a:lstStyle>
          <a:p>
            <a:pPr>
              <a:defRPr/>
            </a:pPr>
            <a:fld id="{DA60CFC1-1A68-4842-922F-C485FB899C07}" type="slidenum">
              <a:rPr lang="en-US"/>
              <a:pPr>
                <a:defRPr/>
              </a:pPr>
              <a:t>‹#›</a:t>
            </a:fld>
            <a:endParaRPr lang="en-US" dirty="0"/>
          </a:p>
        </p:txBody>
      </p:sp>
    </p:spTree>
    <p:extLst>
      <p:ext uri="{BB962C8B-B14F-4D97-AF65-F5344CB8AC3E}">
        <p14:creationId xmlns:p14="http://schemas.microsoft.com/office/powerpoint/2010/main" val="2332036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8D195E0-4BC4-4470-A698-3FC917E6C7E6}" type="datetime1">
              <a:rPr lang="en-US"/>
              <a:pPr>
                <a:defRPr/>
              </a:pPr>
              <a:t>5/2/2012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04EE1DC-4C8D-4E32-B45F-504D7C715E0C}" type="slidenum">
              <a:rPr lang="en-US"/>
              <a:pPr>
                <a:defRPr/>
              </a:pPr>
              <a:t>‹#›</a:t>
            </a:fld>
            <a:endParaRPr lang="en-US" dirty="0"/>
          </a:p>
        </p:txBody>
      </p:sp>
    </p:spTree>
    <p:extLst>
      <p:ext uri="{BB962C8B-B14F-4D97-AF65-F5344CB8AC3E}">
        <p14:creationId xmlns:p14="http://schemas.microsoft.com/office/powerpoint/2010/main" val="883089077"/>
      </p:ext>
    </p:extLst>
  </p:cSld>
  <p:clrMapOvr>
    <a:masterClrMapping/>
  </p:clrMapOvr>
  <mc:AlternateContent xmlns:mc="http://schemas.openxmlformats.org/markup-compatibility/2006" xmlns:p14="http://schemas.microsoft.com/office/powerpoint/2010/main">
    <mc:Choice Requires="p14">
      <p:transition spd="slow" p14:dur="3000" advClick="0" advTm="0">
        <p:fade/>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2CCD01A-0C71-460D-987F-309F2D625476}" type="datetime1">
              <a:rPr lang="en-US"/>
              <a:pPr>
                <a:defRPr/>
              </a:pPr>
              <a:t>5/2/2012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B92FFE4-ECEA-42B8-9CFD-24DF8F0870C4}" type="slidenum">
              <a:rPr lang="en-US"/>
              <a:pPr>
                <a:defRPr/>
              </a:pPr>
              <a:t>‹#›</a:t>
            </a:fld>
            <a:endParaRPr lang="en-US" dirty="0"/>
          </a:p>
        </p:txBody>
      </p:sp>
    </p:spTree>
    <p:extLst>
      <p:ext uri="{BB962C8B-B14F-4D97-AF65-F5344CB8AC3E}">
        <p14:creationId xmlns:p14="http://schemas.microsoft.com/office/powerpoint/2010/main" val="829677739"/>
      </p:ext>
    </p:extLst>
  </p:cSld>
  <p:clrMapOvr>
    <a:masterClrMapping/>
  </p:clrMapOvr>
  <mc:AlternateContent xmlns:mc="http://schemas.openxmlformats.org/markup-compatibility/2006" xmlns:p14="http://schemas.microsoft.com/office/powerpoint/2010/main">
    <mc:Choice Requires="p14">
      <p:transition spd="slow" p14:dur="3000" advClick="0" advTm="0">
        <p:fade/>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F0BEA49-5764-4513-ABFC-7A7EF9F70589}" type="datetime1">
              <a:rPr lang="en-US"/>
              <a:pPr>
                <a:defRPr/>
              </a:pPr>
              <a:t>5/2/2012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928FD5F-B53C-49CA-A340-6A3E0315A9B7}" type="slidenum">
              <a:rPr lang="en-US"/>
              <a:pPr>
                <a:defRPr/>
              </a:pPr>
              <a:t>‹#›</a:t>
            </a:fld>
            <a:endParaRPr lang="en-US" dirty="0"/>
          </a:p>
        </p:txBody>
      </p:sp>
    </p:spTree>
    <p:extLst>
      <p:ext uri="{BB962C8B-B14F-4D97-AF65-F5344CB8AC3E}">
        <p14:creationId xmlns:p14="http://schemas.microsoft.com/office/powerpoint/2010/main" val="3690429524"/>
      </p:ext>
    </p:extLst>
  </p:cSld>
  <p:clrMapOvr>
    <a:masterClrMapping/>
  </p:clrMapOvr>
  <mc:AlternateContent xmlns:mc="http://schemas.openxmlformats.org/markup-compatibility/2006" xmlns:p14="http://schemas.microsoft.com/office/powerpoint/2010/main">
    <mc:Choice Requires="p14">
      <p:transition spd="slow" p14:dur="3000" advClick="0" advTm="0">
        <p:fade/>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40049FE-54C0-425F-B505-13E35AC83C22}" type="datetime1">
              <a:rPr lang="en-US"/>
              <a:pPr>
                <a:defRPr/>
              </a:pPr>
              <a:t>5/2/2012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C415CB4-3D5A-4318-A4CC-3513AF82D1FD}" type="slidenum">
              <a:rPr lang="en-US"/>
              <a:pPr>
                <a:defRPr/>
              </a:pPr>
              <a:t>‹#›</a:t>
            </a:fld>
            <a:endParaRPr lang="en-US" dirty="0"/>
          </a:p>
        </p:txBody>
      </p:sp>
    </p:spTree>
    <p:extLst>
      <p:ext uri="{BB962C8B-B14F-4D97-AF65-F5344CB8AC3E}">
        <p14:creationId xmlns:p14="http://schemas.microsoft.com/office/powerpoint/2010/main" val="281356872"/>
      </p:ext>
    </p:extLst>
  </p:cSld>
  <p:clrMapOvr>
    <a:masterClrMapping/>
  </p:clrMapOvr>
  <mc:AlternateContent xmlns:mc="http://schemas.openxmlformats.org/markup-compatibility/2006" xmlns:p14="http://schemas.microsoft.com/office/powerpoint/2010/main">
    <mc:Choice Requires="p14">
      <p:transition spd="slow" p14:dur="3000" advClick="0" advTm="0">
        <p:fade/>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BD3B3F8-4BC9-4C7C-813A-B4A453FC4531}" type="datetime1">
              <a:rPr lang="en-US"/>
              <a:pPr>
                <a:defRPr/>
              </a:pPr>
              <a:t>5/2/2012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57ED9FE-E499-424C-B0B0-5DAC6DEA25E1}" type="slidenum">
              <a:rPr lang="en-US"/>
              <a:pPr>
                <a:defRPr/>
              </a:pPr>
              <a:t>‹#›</a:t>
            </a:fld>
            <a:endParaRPr lang="en-US" dirty="0"/>
          </a:p>
        </p:txBody>
      </p:sp>
    </p:spTree>
    <p:extLst>
      <p:ext uri="{BB962C8B-B14F-4D97-AF65-F5344CB8AC3E}">
        <p14:creationId xmlns:p14="http://schemas.microsoft.com/office/powerpoint/2010/main" val="2244876298"/>
      </p:ext>
    </p:extLst>
  </p:cSld>
  <p:clrMapOvr>
    <a:masterClrMapping/>
  </p:clrMapOvr>
  <mc:AlternateContent xmlns:mc="http://schemas.openxmlformats.org/markup-compatibility/2006" xmlns:p14="http://schemas.microsoft.com/office/powerpoint/2010/main">
    <mc:Choice Requires="p14">
      <p:transition spd="slow" p14:dur="3000" advClick="0" advTm="0">
        <p:fade/>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97D76F4E-8A53-4DD7-A611-985646513FDA}" type="datetime1">
              <a:rPr lang="en-US"/>
              <a:pPr>
                <a:defRPr/>
              </a:pPr>
              <a:t>5/2/2012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A976061-8C96-46EA-AD50-22C429FD3EAF}" type="slidenum">
              <a:rPr lang="en-US"/>
              <a:pPr>
                <a:defRPr/>
              </a:pPr>
              <a:t>‹#›</a:t>
            </a:fld>
            <a:endParaRPr lang="en-US" dirty="0"/>
          </a:p>
        </p:txBody>
      </p:sp>
    </p:spTree>
    <p:extLst>
      <p:ext uri="{BB962C8B-B14F-4D97-AF65-F5344CB8AC3E}">
        <p14:creationId xmlns:p14="http://schemas.microsoft.com/office/powerpoint/2010/main" val="2723910129"/>
      </p:ext>
    </p:extLst>
  </p:cSld>
  <p:clrMapOvr>
    <a:masterClrMapping/>
  </p:clrMapOvr>
  <mc:AlternateContent xmlns:mc="http://schemas.openxmlformats.org/markup-compatibility/2006" xmlns:p14="http://schemas.microsoft.com/office/powerpoint/2010/main">
    <mc:Choice Requires="p14">
      <p:transition spd="slow" p14:dur="3000" advClick="0" advTm="0">
        <p:fade/>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035B847A-9273-403C-A627-8559F0C6D875}" type="datetime1">
              <a:rPr lang="en-US"/>
              <a:pPr>
                <a:defRPr/>
              </a:pPr>
              <a:t>5/2/2012</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4336F85-23CA-400A-9C8C-EDC249AF5CD0}" type="slidenum">
              <a:rPr lang="en-US"/>
              <a:pPr>
                <a:defRPr/>
              </a:pPr>
              <a:t>‹#›</a:t>
            </a:fld>
            <a:endParaRPr lang="en-US" dirty="0"/>
          </a:p>
        </p:txBody>
      </p:sp>
    </p:spTree>
    <p:extLst>
      <p:ext uri="{BB962C8B-B14F-4D97-AF65-F5344CB8AC3E}">
        <p14:creationId xmlns:p14="http://schemas.microsoft.com/office/powerpoint/2010/main" val="2325831833"/>
      </p:ext>
    </p:extLst>
  </p:cSld>
  <p:clrMapOvr>
    <a:masterClrMapping/>
  </p:clrMapOvr>
  <mc:AlternateContent xmlns:mc="http://schemas.openxmlformats.org/markup-compatibility/2006" xmlns:p14="http://schemas.microsoft.com/office/powerpoint/2010/main">
    <mc:Choice Requires="p14">
      <p:transition spd="slow" p14:dur="3000" advClick="0" advTm="0">
        <p:fade/>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77800A0-037E-4763-A609-CBED3EB501B0}" type="datetime1">
              <a:rPr lang="en-US"/>
              <a:pPr>
                <a:defRPr/>
              </a:pPr>
              <a:t>5/2/2012</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0946D22-69E5-4A7A-A17F-A87E77EDA209}" type="slidenum">
              <a:rPr lang="en-US"/>
              <a:pPr>
                <a:defRPr/>
              </a:pPr>
              <a:t>‹#›</a:t>
            </a:fld>
            <a:endParaRPr lang="en-US" dirty="0"/>
          </a:p>
        </p:txBody>
      </p:sp>
    </p:spTree>
    <p:extLst>
      <p:ext uri="{BB962C8B-B14F-4D97-AF65-F5344CB8AC3E}">
        <p14:creationId xmlns:p14="http://schemas.microsoft.com/office/powerpoint/2010/main" val="508705961"/>
      </p:ext>
    </p:extLst>
  </p:cSld>
  <p:clrMapOvr>
    <a:masterClrMapping/>
  </p:clrMapOvr>
  <mc:AlternateContent xmlns:mc="http://schemas.openxmlformats.org/markup-compatibility/2006" xmlns:p14="http://schemas.microsoft.com/office/powerpoint/2010/main">
    <mc:Choice Requires="p14">
      <p:transition spd="slow" p14:dur="3000" advClick="0" advTm="0">
        <p:fade/>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8B26130-79B3-4C29-9CD2-7540352FE1C1}" type="datetime1">
              <a:rPr lang="en-US"/>
              <a:pPr>
                <a:defRPr/>
              </a:pPr>
              <a:t>5/2/2012</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428B853-3016-465E-8360-A06B0DF86067}" type="slidenum">
              <a:rPr lang="en-US"/>
              <a:pPr>
                <a:defRPr/>
              </a:pPr>
              <a:t>‹#›</a:t>
            </a:fld>
            <a:endParaRPr lang="en-US" dirty="0"/>
          </a:p>
        </p:txBody>
      </p:sp>
    </p:spTree>
    <p:extLst>
      <p:ext uri="{BB962C8B-B14F-4D97-AF65-F5344CB8AC3E}">
        <p14:creationId xmlns:p14="http://schemas.microsoft.com/office/powerpoint/2010/main" val="2515187574"/>
      </p:ext>
    </p:extLst>
  </p:cSld>
  <p:clrMapOvr>
    <a:masterClrMapping/>
  </p:clrMapOvr>
  <mc:AlternateContent xmlns:mc="http://schemas.openxmlformats.org/markup-compatibility/2006" xmlns:p14="http://schemas.microsoft.com/office/powerpoint/2010/main">
    <mc:Choice Requires="p14">
      <p:transition spd="slow" p14:dur="3000" advClick="0" advTm="0">
        <p:fade/>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DF519E2-6F33-4F81-A63B-026104F3187C}" type="datetime1">
              <a:rPr lang="en-US"/>
              <a:pPr>
                <a:defRPr/>
              </a:pPr>
              <a:t>5/2/2012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E96EFE8-F3E4-421D-AFCD-B2858E71C6EB}" type="slidenum">
              <a:rPr lang="en-US"/>
              <a:pPr>
                <a:defRPr/>
              </a:pPr>
              <a:t>‹#›</a:t>
            </a:fld>
            <a:endParaRPr lang="en-US" dirty="0"/>
          </a:p>
        </p:txBody>
      </p:sp>
    </p:spTree>
    <p:extLst>
      <p:ext uri="{BB962C8B-B14F-4D97-AF65-F5344CB8AC3E}">
        <p14:creationId xmlns:p14="http://schemas.microsoft.com/office/powerpoint/2010/main" val="2724551856"/>
      </p:ext>
    </p:extLst>
  </p:cSld>
  <p:clrMapOvr>
    <a:masterClrMapping/>
  </p:clrMapOvr>
  <mc:AlternateContent xmlns:mc="http://schemas.openxmlformats.org/markup-compatibility/2006" xmlns:p14="http://schemas.microsoft.com/office/powerpoint/2010/main">
    <mc:Choice Requires="p14">
      <p:transition spd="slow" p14:dur="3000" advClick="0" advTm="0">
        <p:fade/>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B79A13E-DA98-4F83-8559-DA1488BD523C}" type="datetime1">
              <a:rPr lang="en-US"/>
              <a:pPr>
                <a:defRPr/>
              </a:pPr>
              <a:t>5/2/2012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26239EE-3FAD-41DA-8E55-8AF40DED9B1C}" type="slidenum">
              <a:rPr lang="en-US"/>
              <a:pPr>
                <a:defRPr/>
              </a:pPr>
              <a:t>‹#›</a:t>
            </a:fld>
            <a:endParaRPr lang="en-US" dirty="0"/>
          </a:p>
        </p:txBody>
      </p:sp>
    </p:spTree>
    <p:extLst>
      <p:ext uri="{BB962C8B-B14F-4D97-AF65-F5344CB8AC3E}">
        <p14:creationId xmlns:p14="http://schemas.microsoft.com/office/powerpoint/2010/main" val="367598285"/>
      </p:ext>
    </p:extLst>
  </p:cSld>
  <p:clrMapOvr>
    <a:masterClrMapping/>
  </p:clrMapOvr>
  <mc:AlternateContent xmlns:mc="http://schemas.openxmlformats.org/markup-compatibility/2006" xmlns:p14="http://schemas.microsoft.com/office/powerpoint/2010/main">
    <mc:Choice Requires="p14">
      <p:transition spd="slow" p14:dur="3000" advClick="0" advTm="0">
        <p:fade/>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cs typeface="+mn-cs"/>
              </a:defRPr>
            </a:lvl1pPr>
          </a:lstStyle>
          <a:p>
            <a:pPr>
              <a:defRPr/>
            </a:pPr>
            <a:fld id="{6A012EB3-A871-4189-8C84-2A744F64DC20}" type="datetime1">
              <a:rPr lang="en-US"/>
              <a:pPr>
                <a:defRPr/>
              </a:pPr>
              <a:t>5/2/2012</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cs typeface="+mn-cs"/>
              </a:defRPr>
            </a:lvl1pPr>
          </a:lstStyle>
          <a:p>
            <a:pPr>
              <a:defRPr/>
            </a:pPr>
            <a:fld id="{3782A5AF-8BE5-41FE-AB97-AEDA26E8C5F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advClick="0" advTm="0">
        <p:fade/>
      </p:transition>
    </mc:Choice>
    <mc:Fallback xmlns="">
      <p:transition spd="slow" advClick="0" advTm="0">
        <p:fade/>
      </p:transition>
    </mc:Fallback>
  </mc:AlternateConten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27.jpeg"/><Relationship Id="rId5" Type="http://schemas.openxmlformats.org/officeDocument/2006/relationships/image" Target="../media/image2.png"/><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8" Type="http://schemas.openxmlformats.org/officeDocument/2006/relationships/image" Target="../media/image6.gif"/><Relationship Id="rId3" Type="http://schemas.microsoft.com/office/2007/relationships/media" Target="../media/media4.wma"/><Relationship Id="rId7" Type="http://schemas.openxmlformats.org/officeDocument/2006/relationships/image" Target="../media/image29.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28.jpeg"/><Relationship Id="rId5" Type="http://schemas.openxmlformats.org/officeDocument/2006/relationships/slideLayout" Target="../slideLayouts/slideLayout1.xml"/><Relationship Id="rId4" Type="http://schemas.openxmlformats.org/officeDocument/2006/relationships/audio" Target="../media/media4.wma"/><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36.jpe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gif"/><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2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29.png"/><Relationship Id="rId5" Type="http://schemas.openxmlformats.org/officeDocument/2006/relationships/image" Target="../media/image6.gif"/><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46.jpe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9.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6.gif"/><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hyperlink" Target="http://upload.wikimedia.org/wikipedia/commons/5/51/John_Jacob_Astor_painting.jpg" TargetMode="External"/><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6.gif"/><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p>
            <a:pPr>
              <a:defRPr/>
            </a:pPr>
            <a:fld id="{4219CFD0-6BBD-4F58-BE2E-1F002E75F096}" type="slidenum">
              <a:rPr lang="en-US"/>
              <a:pPr>
                <a:defRPr/>
              </a:pPr>
              <a:t>1</a:t>
            </a:fld>
            <a:endParaRPr lang="en-US" dirty="0"/>
          </a:p>
        </p:txBody>
      </p:sp>
      <p:sp>
        <p:nvSpPr>
          <p:cNvPr id="6147"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DE34E5AF-F028-408C-A247-25CA0C9B2B09}" type="slidenum">
              <a:rPr lang="en-US" sz="1400" b="1">
                <a:solidFill>
                  <a:schemeClr val="bg1"/>
                </a:solidFill>
                <a:latin typeface="+mn-lt"/>
              </a:rPr>
              <a:pPr algn="r" eaLnBrk="1" hangingPunct="1"/>
              <a:t>1</a:t>
            </a:fld>
            <a:endParaRPr lang="en-US" sz="1400" b="1" dirty="0">
              <a:solidFill>
                <a:schemeClr val="bg1"/>
              </a:solidFill>
              <a:latin typeface="+mn-lt"/>
            </a:endParaRPr>
          </a:p>
        </p:txBody>
      </p:sp>
      <p:sp>
        <p:nvSpPr>
          <p:cNvPr id="6149" name="TextBox 15"/>
          <p:cNvSpPr txBox="1">
            <a:spLocks noChangeArrowheads="1"/>
          </p:cNvSpPr>
          <p:nvPr/>
        </p:nvSpPr>
        <p:spPr bwMode="auto">
          <a:xfrm>
            <a:off x="685800" y="304800"/>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800" b="1" dirty="0" smtClean="0">
                <a:latin typeface="Papyrus" pitchFamily="66" charset="0"/>
              </a:rPr>
              <a:t>Part One:</a:t>
            </a:r>
            <a:endParaRPr lang="en-US" sz="2800" b="1" dirty="0">
              <a:latin typeface="Papyrus" pitchFamily="66" charset="0"/>
            </a:endParaRPr>
          </a:p>
        </p:txBody>
      </p:sp>
      <p:sp>
        <p:nvSpPr>
          <p:cNvPr id="11" name="TextBox 15"/>
          <p:cNvSpPr txBox="1">
            <a:spLocks noChangeArrowheads="1"/>
          </p:cNvSpPr>
          <p:nvPr/>
        </p:nvSpPr>
        <p:spPr bwMode="auto">
          <a:xfrm>
            <a:off x="-2628" y="1103941"/>
            <a:ext cx="423230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4000" b="1" dirty="0" smtClean="0">
                <a:solidFill>
                  <a:srgbClr val="FFC000"/>
                </a:solidFill>
                <a:latin typeface="Papyrus" pitchFamily="66" charset="0"/>
              </a:rPr>
              <a:t>Mountain Men, Trappers</a:t>
            </a:r>
          </a:p>
          <a:p>
            <a:pPr algn="ctr" eaLnBrk="1" hangingPunct="1"/>
            <a:r>
              <a:rPr lang="en-US" sz="4000" b="1" dirty="0" smtClean="0">
                <a:solidFill>
                  <a:srgbClr val="FFC000"/>
                </a:solidFill>
                <a:latin typeface="Papyrus" pitchFamily="66" charset="0"/>
              </a:rPr>
              <a:t>and                              Explorers</a:t>
            </a:r>
            <a:endParaRPr lang="en-US" sz="4000" b="1" dirty="0">
              <a:solidFill>
                <a:srgbClr val="FFC000"/>
              </a:solidFill>
              <a:latin typeface="Papyrus" pitchFamily="66" charset="0"/>
            </a:endParaRPr>
          </a:p>
        </p:txBody>
      </p:sp>
      <p:pic>
        <p:nvPicPr>
          <p:cNvPr id="1034" name="Picture 10" descr="http://a250.ac-images.myspacecdn.com/images01/108/l_c557136b1f0408edb8ad5086fe6b1ad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1066800"/>
            <a:ext cx="4921817" cy="3651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14 Track 1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4617" y="5516880"/>
            <a:ext cx="45719" cy="45719"/>
          </a:xfrm>
          <a:prstGeom prst="rect">
            <a:avLst/>
          </a:prstGeom>
        </p:spPr>
      </p:pic>
    </p:spTree>
    <p:extLst>
      <p:ext uri="{BB962C8B-B14F-4D97-AF65-F5344CB8AC3E}">
        <p14:creationId xmlns:p14="http://schemas.microsoft.com/office/powerpoint/2010/main" val="1114237991"/>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3000"/>
                                        <p:tgtEl>
                                          <p:spTgt spid="6149"/>
                                        </p:tgtEl>
                                      </p:cBhvr>
                                    </p:animEffect>
                                  </p:childTnLst>
                                </p:cTn>
                              </p:par>
                            </p:childTnLst>
                          </p:cTn>
                        </p:par>
                        <p:par>
                          <p:cTn id="8" fill="hold">
                            <p:stCondLst>
                              <p:cond delay="3000"/>
                            </p:stCondLst>
                            <p:childTnLst>
                              <p:par>
                                <p:cTn id="9" presetID="10" presetClass="entr" presetSubtype="0" fill="hold" nodeType="afterEffect">
                                  <p:stCondLst>
                                    <p:cond delay="1000"/>
                                  </p:stCondLst>
                                  <p:childTnLst>
                                    <p:set>
                                      <p:cBhvr>
                                        <p:cTn id="10" dur="1" fill="hold">
                                          <p:stCondLst>
                                            <p:cond delay="0"/>
                                          </p:stCondLst>
                                        </p:cTn>
                                        <p:tgtEl>
                                          <p:spTgt spid="1034"/>
                                        </p:tgtEl>
                                        <p:attrNameLst>
                                          <p:attrName>style.visibility</p:attrName>
                                        </p:attrNameLst>
                                      </p:cBhvr>
                                      <p:to>
                                        <p:strVal val="visible"/>
                                      </p:to>
                                    </p:set>
                                    <p:animEffect transition="in" filter="fade">
                                      <p:cBhvr>
                                        <p:cTn id="11" dur="6000"/>
                                        <p:tgtEl>
                                          <p:spTgt spid="1034"/>
                                        </p:tgtEl>
                                      </p:cBhvr>
                                    </p:animEffect>
                                  </p:childTnLst>
                                </p:cTn>
                              </p:par>
                            </p:childTnLst>
                          </p:cTn>
                        </p:par>
                        <p:par>
                          <p:cTn id="12" fill="hold">
                            <p:stCondLst>
                              <p:cond delay="10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16" fill="hold" display="0">
                  <p:stCondLst>
                    <p:cond delay="indefinite"/>
                  </p:stCondLst>
                  <p:endCondLst>
                    <p:cond evt="onStopAudio" delay="0">
                      <p:tgtEl>
                        <p:sldTgt/>
                      </p:tgtEl>
                    </p:cond>
                  </p:endCondLst>
                </p:cTn>
                <p:tgtEl>
                  <p:spTgt spid="4"/>
                </p:tgtEl>
              </p:cMediaNode>
            </p:audio>
          </p:childTnLst>
        </p:cTn>
      </p:par>
    </p:tnLst>
    <p:bldLst>
      <p:bldP spid="6149"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descr="http://art.thewalters.org/webimages/PS1_37.1940.78_Fnt_DD_T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519" y="-237536"/>
            <a:ext cx="9520697" cy="72479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Slide Number Placeholder 6"/>
          <p:cNvSpPr>
            <a:spLocks noGrp="1" noChangeArrowheads="1"/>
          </p:cNvSpPr>
          <p:nvPr>
            <p:ph type="sldNum" sz="quarter" idx="12"/>
          </p:nvPr>
        </p:nvSpPr>
        <p:spPr/>
        <p:txBody>
          <a:bodyPr/>
          <a:lstStyle/>
          <a:p>
            <a:pPr>
              <a:defRPr/>
            </a:pPr>
            <a:fld id="{D4BF8176-B564-4FDA-A6DD-A9A1EF703912}" type="slidenum">
              <a:rPr lang="en-US"/>
              <a:pPr>
                <a:defRPr/>
              </a:pPr>
              <a:t>10</a:t>
            </a:fld>
            <a:endParaRPr lang="en-US" dirty="0"/>
          </a:p>
        </p:txBody>
      </p:sp>
      <p:sp>
        <p:nvSpPr>
          <p:cNvPr id="11267"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954DCFA6-A88B-4DC9-83A2-16237A9DAD90}" type="slidenum">
              <a:rPr lang="en-US" sz="1400">
                <a:solidFill>
                  <a:schemeClr val="bg1"/>
                </a:solidFill>
                <a:latin typeface="Arial" charset="0"/>
              </a:rPr>
              <a:pPr algn="r" eaLnBrk="1" hangingPunct="1"/>
              <a:t>10</a:t>
            </a:fld>
            <a:endParaRPr lang="en-US" sz="1400" dirty="0">
              <a:solidFill>
                <a:schemeClr val="bg1"/>
              </a:solidFill>
              <a:latin typeface="Arial" charset="0"/>
            </a:endParaRPr>
          </a:p>
        </p:txBody>
      </p:sp>
      <p:sp>
        <p:nvSpPr>
          <p:cNvPr id="9" name="Text Box 3"/>
          <p:cNvSpPr txBox="1">
            <a:spLocks noChangeArrowheads="1"/>
          </p:cNvSpPr>
          <p:nvPr/>
        </p:nvSpPr>
        <p:spPr bwMode="auto">
          <a:xfrm>
            <a:off x="6789119" y="5334000"/>
            <a:ext cx="1752600" cy="6463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1200" b="1" dirty="0" smtClean="0">
                <a:solidFill>
                  <a:schemeClr val="bg1"/>
                </a:solidFill>
              </a:rPr>
              <a:t>“Bourgeois and Squaw” by Alfred Jacob Miller c1837</a:t>
            </a:r>
            <a:endParaRPr lang="en-US" sz="1200" b="1" dirty="0">
              <a:solidFill>
                <a:schemeClr val="bg1"/>
              </a:solidFill>
            </a:endParaRPr>
          </a:p>
        </p:txBody>
      </p:sp>
      <p:sp>
        <p:nvSpPr>
          <p:cNvPr id="2" name="Rounded Rectangle 1"/>
          <p:cNvSpPr/>
          <p:nvPr/>
        </p:nvSpPr>
        <p:spPr>
          <a:xfrm>
            <a:off x="381000" y="415791"/>
            <a:ext cx="8137958" cy="129540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Even the roughest of trappers would stop and stare when Joe Walker rode into a </a:t>
            </a:r>
            <a:r>
              <a:rPr lang="en-US" sz="1600" b="1" dirty="0" smtClean="0">
                <a:solidFill>
                  <a:schemeClr val="bg1"/>
                </a:solidFill>
              </a:rPr>
              <a:t>rendezvous.</a:t>
            </a:r>
          </a:p>
          <a:p>
            <a:r>
              <a:rPr lang="en-US" sz="1600" b="1" dirty="0">
                <a:solidFill>
                  <a:schemeClr val="bg1"/>
                </a:solidFill>
              </a:rPr>
              <a:t>Walker was the first celebrity of the West.  </a:t>
            </a:r>
          </a:p>
          <a:p>
            <a:r>
              <a:rPr lang="en-US" sz="1600" b="1" dirty="0">
                <a:solidFill>
                  <a:schemeClr val="bg1"/>
                </a:solidFill>
              </a:rPr>
              <a:t>His many adventures and his calm, confident leadership earned him the title of “King of the Mountain Men.”</a:t>
            </a:r>
          </a:p>
          <a:p>
            <a:endParaRPr lang="en-US" sz="1600" dirty="0"/>
          </a:p>
        </p:txBody>
      </p:sp>
      <p:pic>
        <p:nvPicPr>
          <p:cNvPr id="8"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3224" y="1224040"/>
            <a:ext cx="257175" cy="321469"/>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305887"/>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fade">
                                      <p:cBhvr>
                                        <p:cTn id="7" dur="3000"/>
                                        <p:tgtEl>
                                          <p:spTgt spid="17414"/>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3000"/>
                                        <p:tgtEl>
                                          <p:spTgt spid="9"/>
                                        </p:tgtEl>
                                      </p:cBhvr>
                                    </p:animEffect>
                                  </p:childTnLst>
                                </p:cTn>
                              </p:par>
                            </p:childTnLst>
                          </p:cTn>
                        </p:par>
                        <p:par>
                          <p:cTn id="12" fill="hold">
                            <p:stCondLst>
                              <p:cond delay="6000"/>
                            </p:stCondLst>
                            <p:childTnLst>
                              <p:par>
                                <p:cTn id="13" presetID="10" presetClass="entr" presetSubtype="0" fill="hold" grpId="0"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3000"/>
                                        <p:tgtEl>
                                          <p:spTgt spid="8"/>
                                        </p:tgtEl>
                                      </p:cBhvr>
                                    </p:animEffect>
                                  </p:childTnLst>
                                </p:cTn>
                              </p:par>
                            </p:childTnLst>
                          </p:cTn>
                        </p:par>
                        <p:par>
                          <p:cTn id="19" fill="hold">
                            <p:stCondLst>
                              <p:cond delay="10000"/>
                            </p:stCondLst>
                            <p:childTnLst>
                              <p:par>
                                <p:cTn id="20" presetID="10" presetClass="entr" presetSubtype="0" fill="hold" nodeType="after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3000"/>
                                        <p:tgtEl>
                                          <p:spTgt spid="2">
                                            <p:txEl>
                                              <p:pRg st="0" end="0"/>
                                            </p:txEl>
                                          </p:spTgt>
                                        </p:tgtEl>
                                      </p:cBhvr>
                                    </p:animEffect>
                                  </p:childTnLst>
                                </p:cTn>
                              </p:par>
                            </p:childTnLst>
                          </p:cTn>
                        </p:par>
                        <p:par>
                          <p:cTn id="23" fill="hold">
                            <p:stCondLst>
                              <p:cond delay="13000"/>
                            </p:stCondLst>
                            <p:childTnLst>
                              <p:par>
                                <p:cTn id="24" presetID="10" presetClass="entr" presetSubtype="0" fill="hold" nodeType="afterEffect">
                                  <p:stCondLst>
                                    <p:cond delay="300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3000"/>
                                        <p:tgtEl>
                                          <p:spTgt spid="2">
                                            <p:txEl>
                                              <p:pRg st="1" end="1"/>
                                            </p:txEl>
                                          </p:spTgt>
                                        </p:tgtEl>
                                      </p:cBhvr>
                                    </p:animEffect>
                                  </p:childTnLst>
                                </p:cTn>
                              </p:par>
                            </p:childTnLst>
                          </p:cTn>
                        </p:par>
                        <p:par>
                          <p:cTn id="27" fill="hold">
                            <p:stCondLst>
                              <p:cond delay="19000"/>
                            </p:stCondLst>
                            <p:childTnLst>
                              <p:par>
                                <p:cTn id="28" presetID="10" presetClass="entr" presetSubtype="0" fill="hold" nodeType="afterEffect">
                                  <p:stCondLst>
                                    <p:cond delay="500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fade">
                                      <p:cBhvr>
                                        <p:cTn id="30" dur="3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p>
            <a:pPr>
              <a:defRPr/>
            </a:pPr>
            <a:fld id="{D4BF8176-B564-4FDA-A6DD-A9A1EF703912}" type="slidenum">
              <a:rPr lang="en-US"/>
              <a:pPr>
                <a:defRPr/>
              </a:pPr>
              <a:t>11</a:t>
            </a:fld>
            <a:endParaRPr lang="en-US" dirty="0"/>
          </a:p>
        </p:txBody>
      </p:sp>
      <p:sp>
        <p:nvSpPr>
          <p:cNvPr id="11267"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954DCFA6-A88B-4DC9-83A2-16237A9DAD90}" type="slidenum">
              <a:rPr lang="en-US" sz="1400" b="1">
                <a:solidFill>
                  <a:schemeClr val="bg1"/>
                </a:solidFill>
                <a:latin typeface="+mn-lt"/>
              </a:rPr>
              <a:pPr algn="r" eaLnBrk="1" hangingPunct="1"/>
              <a:t>11</a:t>
            </a:fld>
            <a:endParaRPr lang="en-US" sz="1400" b="1" dirty="0">
              <a:solidFill>
                <a:schemeClr val="bg1"/>
              </a:solidFill>
              <a:latin typeface="+mn-lt"/>
            </a:endParaRPr>
          </a:p>
        </p:txBody>
      </p:sp>
      <p:sp>
        <p:nvSpPr>
          <p:cNvPr id="11268"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dirty="0">
              <a:solidFill>
                <a:schemeClr val="tx1"/>
              </a:solidFill>
              <a:latin typeface="Arial" charset="0"/>
            </a:endParaRPr>
          </a:p>
        </p:txBody>
      </p:sp>
      <p:sp>
        <p:nvSpPr>
          <p:cNvPr id="11" name="Text Box 3"/>
          <p:cNvSpPr txBox="1">
            <a:spLocks noChangeArrowheads="1"/>
          </p:cNvSpPr>
          <p:nvPr/>
        </p:nvSpPr>
        <p:spPr bwMode="auto">
          <a:xfrm>
            <a:off x="629124" y="1172244"/>
            <a:ext cx="4343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Moses “Black” Harris (left) was one of the first and most famous explorers of the Oregon Territory.</a:t>
            </a:r>
            <a:endParaRPr lang="en-US" sz="2000" b="1" dirty="0">
              <a:solidFill>
                <a:schemeClr val="bg1"/>
              </a:solidFill>
            </a:endParaRPr>
          </a:p>
        </p:txBody>
      </p:sp>
      <p:sp>
        <p:nvSpPr>
          <p:cNvPr id="13" name="Text Box 3"/>
          <p:cNvSpPr txBox="1">
            <a:spLocks noChangeArrowheads="1"/>
          </p:cNvSpPr>
          <p:nvPr/>
        </p:nvSpPr>
        <p:spPr bwMode="auto">
          <a:xfrm>
            <a:off x="301676" y="101768"/>
            <a:ext cx="4343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Although not in large numbers, African American trappers could be found throughout the West.</a:t>
            </a:r>
            <a:endParaRPr lang="en-US" sz="2000" b="1" dirty="0">
              <a:solidFill>
                <a:schemeClr val="bg1"/>
              </a:solidFill>
            </a:endParaRPr>
          </a:p>
        </p:txBody>
      </p:sp>
      <p:pic>
        <p:nvPicPr>
          <p:cNvPr id="16386" name="Picture 2" descr="Moses (Black) Harris on Left in Alfred Jacob Miller Paint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89" y="392846"/>
            <a:ext cx="3800475" cy="51845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 Box 3"/>
          <p:cNvSpPr txBox="1">
            <a:spLocks noChangeArrowheads="1"/>
          </p:cNvSpPr>
          <p:nvPr/>
        </p:nvSpPr>
        <p:spPr bwMode="auto">
          <a:xfrm>
            <a:off x="5410200" y="5577376"/>
            <a:ext cx="27397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1200" b="1" dirty="0" smtClean="0">
                <a:solidFill>
                  <a:schemeClr val="bg1"/>
                </a:solidFill>
              </a:rPr>
              <a:t>From a painting by Alfred Jacob Miller</a:t>
            </a:r>
          </a:p>
          <a:p>
            <a:pPr algn="ctr" eaLnBrk="1" hangingPunct="1"/>
            <a:r>
              <a:rPr lang="en-US" sz="1200" b="1" dirty="0" smtClean="0">
                <a:solidFill>
                  <a:schemeClr val="bg1"/>
                </a:solidFill>
              </a:rPr>
              <a:t>c1835</a:t>
            </a:r>
            <a:endParaRPr lang="en-US" sz="1200" b="1" dirty="0">
              <a:solidFill>
                <a:schemeClr val="bg1"/>
              </a:solidFill>
            </a:endParaRPr>
          </a:p>
        </p:txBody>
      </p:sp>
      <p:pic>
        <p:nvPicPr>
          <p:cNvPr id="2050" name="Picture 2" descr="http://farm3.static.flickr.com/2152/2407719619_5f69243e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9124"/>
          <a:stretch/>
        </p:blipFill>
        <p:spPr bwMode="auto">
          <a:xfrm>
            <a:off x="883838" y="2296118"/>
            <a:ext cx="1609955" cy="2047282"/>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00665" y="2449571"/>
            <a:ext cx="2403424" cy="2246769"/>
          </a:xfrm>
          <a:prstGeom prst="rect">
            <a:avLst/>
          </a:prstGeom>
          <a:noFill/>
        </p:spPr>
        <p:txBody>
          <a:bodyPr wrap="square" rtlCol="0">
            <a:spAutoFit/>
          </a:bodyPr>
          <a:lstStyle/>
          <a:p>
            <a:r>
              <a:rPr lang="en-US" sz="2000" b="1" dirty="0" smtClean="0">
                <a:solidFill>
                  <a:schemeClr val="bg1"/>
                </a:solidFill>
              </a:rPr>
              <a:t>Jim Beckwourth, the son of a Southern slave owner, came west in 1819, and became a living legend as a Rocky Mountain trapper.</a:t>
            </a:r>
            <a:endParaRPr lang="en-US" sz="2000" b="1" dirty="0">
              <a:solidFill>
                <a:schemeClr val="bg1"/>
              </a:solidFill>
            </a:endParaRPr>
          </a:p>
        </p:txBody>
      </p:sp>
      <p:pic>
        <p:nvPicPr>
          <p:cNvPr id="12" name="Picture 4"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5055872"/>
            <a:ext cx="665078" cy="831348"/>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728039"/>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3000"/>
                                        <p:tgtEl>
                                          <p:spTgt spid="13"/>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fade">
                                      <p:cBhvr>
                                        <p:cTn id="15" dur="3000"/>
                                        <p:tgtEl>
                                          <p:spTgt spid="1638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3000"/>
                                        <p:tgtEl>
                                          <p:spTgt spid="14"/>
                                        </p:tgtEl>
                                      </p:cBhvr>
                                    </p:animEffect>
                                  </p:childTnLst>
                                </p:cTn>
                              </p:par>
                            </p:childTnLst>
                          </p:cTn>
                        </p:par>
                        <p:par>
                          <p:cTn id="19" fill="hold">
                            <p:stCondLst>
                              <p:cond delay="9000"/>
                            </p:stCondLst>
                            <p:childTnLst>
                              <p:par>
                                <p:cTn id="20" presetID="10" presetClass="entr" presetSubtype="0" fill="hold" grpId="0" nodeType="afterEffect">
                                  <p:stCondLst>
                                    <p:cond delay="4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3000"/>
                                        <p:tgtEl>
                                          <p:spTgt spid="11"/>
                                        </p:tgtEl>
                                      </p:cBhvr>
                                    </p:animEffect>
                                  </p:childTnLst>
                                </p:cTn>
                              </p:par>
                            </p:childTnLst>
                          </p:cTn>
                        </p:par>
                        <p:par>
                          <p:cTn id="23" fill="hold">
                            <p:stCondLst>
                              <p:cond delay="16000"/>
                            </p:stCondLst>
                            <p:childTnLst>
                              <p:par>
                                <p:cTn id="24" presetID="10" presetClass="entr" presetSubtype="0" fill="hold" nodeType="afterEffect">
                                  <p:stCondLst>
                                    <p:cond delay="700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3000"/>
                                        <p:tgtEl>
                                          <p:spTgt spid="2050"/>
                                        </p:tgtEl>
                                      </p:cBhvr>
                                    </p:animEffect>
                                  </p:childTnLst>
                                </p:cTn>
                              </p:par>
                              <p:par>
                                <p:cTn id="27" presetID="10" presetClass="entr" presetSubtype="0" fill="hold" grpId="0" nodeType="withEffect">
                                  <p:stCondLst>
                                    <p:cond delay="750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p>
            <a:pPr>
              <a:defRPr/>
            </a:pPr>
            <a:fld id="{ED769D15-5FB4-4159-8073-70851BEF83E9}" type="slidenum">
              <a:rPr lang="en-US"/>
              <a:pPr>
                <a:defRPr/>
              </a:pPr>
              <a:t>12</a:t>
            </a:fld>
            <a:endParaRPr lang="en-US" dirty="0"/>
          </a:p>
        </p:txBody>
      </p:sp>
      <p:sp>
        <p:nvSpPr>
          <p:cNvPr id="12291"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2F3079B0-CCFB-4161-86B9-9701407F55F2}" type="slidenum">
              <a:rPr lang="en-US" sz="1400" b="1">
                <a:solidFill>
                  <a:schemeClr val="bg1"/>
                </a:solidFill>
                <a:latin typeface="+mn-lt"/>
              </a:rPr>
              <a:pPr algn="r" eaLnBrk="1" hangingPunct="1"/>
              <a:t>12</a:t>
            </a:fld>
            <a:endParaRPr lang="en-US" sz="1400" b="1" dirty="0">
              <a:solidFill>
                <a:schemeClr val="bg1"/>
              </a:solidFill>
              <a:latin typeface="+mn-lt"/>
            </a:endParaRPr>
          </a:p>
        </p:txBody>
      </p:sp>
      <p:sp>
        <p:nvSpPr>
          <p:cNvPr id="2053" name="Text Box 5"/>
          <p:cNvSpPr txBox="1">
            <a:spLocks noChangeArrowheads="1"/>
          </p:cNvSpPr>
          <p:nvPr/>
        </p:nvSpPr>
        <p:spPr bwMode="auto">
          <a:xfrm>
            <a:off x="521226" y="588799"/>
            <a:ext cx="84389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600" b="1" dirty="0" smtClean="0">
                <a:solidFill>
                  <a:srgbClr val="FFFF00"/>
                </a:solidFill>
              </a:rPr>
              <a:t>   The life of a trapper was often difficult and very dangerous…</a:t>
            </a:r>
            <a:r>
              <a:rPr lang="en-US" sz="3600" dirty="0" smtClean="0">
                <a:solidFill>
                  <a:srgbClr val="FFFF00"/>
                </a:solidFill>
                <a:latin typeface="Arial" charset="0"/>
              </a:rPr>
              <a:t>      </a:t>
            </a:r>
            <a:endParaRPr lang="en-US" sz="3600" dirty="0">
              <a:solidFill>
                <a:srgbClr val="FFFF00"/>
              </a:solidFill>
              <a:latin typeface="Arial" charset="0"/>
            </a:endParaRPr>
          </a:p>
        </p:txBody>
      </p:sp>
      <p:pic>
        <p:nvPicPr>
          <p:cNvPr id="10" name="Picture 4"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226" y="650730"/>
            <a:ext cx="257175" cy="321469"/>
          </a:xfrm>
          <a:prstGeom prst="teardrop">
            <a:avLst/>
          </a:prstGeom>
          <a:noFill/>
          <a:extLst>
            <a:ext uri="{909E8E84-426E-40DD-AFC4-6F175D3DCCD1}">
              <a14:hiddenFill xmlns:a14="http://schemas.microsoft.com/office/drawing/2010/main">
                <a:solidFill>
                  <a:srgbClr val="FFFFFF"/>
                </a:solidFill>
              </a14:hiddenFill>
            </a:ext>
          </a:extLst>
        </p:spPr>
      </p:pic>
      <p:pic>
        <p:nvPicPr>
          <p:cNvPr id="2" name="20 Track 2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8354673" y="5228349"/>
            <a:ext cx="45719" cy="45719"/>
          </a:xfrm>
          <a:prstGeom prst="rect">
            <a:avLst/>
          </a:prstGeom>
        </p:spPr>
      </p:pic>
      <p:pic>
        <p:nvPicPr>
          <p:cNvPr id="4098" name="Picture 2" descr="http://paintings-prints.co.uk/west/mm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401" y="1789128"/>
            <a:ext cx="7524750" cy="36957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59337" y="5814338"/>
            <a:ext cx="1921325" cy="430887"/>
          </a:xfrm>
          <a:prstGeom prst="rect">
            <a:avLst/>
          </a:prstGeom>
          <a:noFill/>
        </p:spPr>
        <p:txBody>
          <a:bodyPr wrap="square" rtlCol="0">
            <a:spAutoFit/>
          </a:bodyPr>
          <a:lstStyle/>
          <a:p>
            <a:r>
              <a:rPr lang="en-US" sz="1100" b="1" dirty="0" smtClean="0">
                <a:solidFill>
                  <a:schemeClr val="bg1"/>
                </a:solidFill>
              </a:rPr>
              <a:t>“Searching for Her People”</a:t>
            </a:r>
          </a:p>
          <a:p>
            <a:r>
              <a:rPr lang="en-US" sz="1100" b="1" dirty="0" smtClean="0">
                <a:solidFill>
                  <a:schemeClr val="bg1"/>
                </a:solidFill>
              </a:rPr>
              <a:t>By Steve Dent</a:t>
            </a:r>
            <a:endParaRPr lang="en-US" sz="1100" b="1" dirty="0">
              <a:solidFill>
                <a:schemeClr val="bg1"/>
              </a:solidFill>
            </a:endParaRPr>
          </a:p>
        </p:txBody>
      </p:sp>
    </p:spTree>
    <p:extLst>
      <p:ext uri="{BB962C8B-B14F-4D97-AF65-F5344CB8AC3E}">
        <p14:creationId xmlns:p14="http://schemas.microsoft.com/office/powerpoint/2010/main" val="1541696234"/>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3000"/>
                                        <p:tgtEl>
                                          <p:spTgt spid="4098"/>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0"/>
                                        <p:tgtEl>
                                          <p:spTgt spid="3"/>
                                        </p:tgtEl>
                                      </p:cBhvr>
                                    </p:animEffect>
                                  </p:childTnLst>
                                </p:cTn>
                              </p:par>
                            </p:childTnLst>
                          </p:cTn>
                        </p:par>
                        <p:par>
                          <p:cTn id="12" fill="hold">
                            <p:stCondLst>
                              <p:cond delay="6000"/>
                            </p:stCondLst>
                            <p:childTnLst>
                              <p:par>
                                <p:cTn id="13" presetID="10" presetClass="entr" presetSubtype="0"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53"/>
                                        </p:tgtEl>
                                        <p:attrNameLst>
                                          <p:attrName>style.visibility</p:attrName>
                                        </p:attrNameLst>
                                      </p:cBhvr>
                                      <p:to>
                                        <p:strVal val="visible"/>
                                      </p:to>
                                    </p:set>
                                    <p:animEffect transition="in" filter="fade">
                                      <p:cBhvr>
                                        <p:cTn id="18" dur="5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2">
                <p:cTn id="19" fill="hold" display="0">
                  <p:stCondLst>
                    <p:cond delay="indefinite"/>
                  </p:stCondLst>
                  <p:endCondLst>
                    <p:cond evt="onStopAudio" delay="0">
                      <p:tgtEl>
                        <p:sldTgt/>
                      </p:tgtEl>
                    </p:cond>
                  </p:endCondLst>
                </p:cTn>
                <p:tgtEl>
                  <p:spTgt spid="2"/>
                </p:tgtEl>
              </p:cMediaNode>
            </p:audio>
          </p:childTnLst>
        </p:cTn>
      </p:par>
    </p:tnLst>
    <p:bldLst>
      <p:bldP spid="2053"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msplinks.com/MDFodHRwOi8vaTEzNS5waG90b2J1Y2tldC5jb20vYWxidW1zL3ExNDIvd29sZmllZG9nZ2VyL21vdW50YWluX2RhdmUuanB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47" y="0"/>
            <a:ext cx="9144000" cy="68311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Slide Number Placeholder 6"/>
          <p:cNvSpPr>
            <a:spLocks noGrp="1" noChangeArrowheads="1"/>
          </p:cNvSpPr>
          <p:nvPr>
            <p:ph type="sldNum" sz="quarter" idx="12"/>
          </p:nvPr>
        </p:nvSpPr>
        <p:spPr/>
        <p:txBody>
          <a:bodyPr/>
          <a:lstStyle/>
          <a:p>
            <a:pPr>
              <a:defRPr/>
            </a:pPr>
            <a:fld id="{ED769D15-5FB4-4159-8073-70851BEF83E9}" type="slidenum">
              <a:rPr lang="en-US"/>
              <a:pPr>
                <a:defRPr/>
              </a:pPr>
              <a:t>13</a:t>
            </a:fld>
            <a:endParaRPr lang="en-US" dirty="0"/>
          </a:p>
        </p:txBody>
      </p:sp>
      <p:sp>
        <p:nvSpPr>
          <p:cNvPr id="12291" name="Rectangle 6"/>
          <p:cNvSpPr txBox="1">
            <a:spLocks noGrp="1" noChangeArrowheads="1"/>
          </p:cNvSpPr>
          <p:nvPr/>
        </p:nvSpPr>
        <p:spPr bwMode="auto">
          <a:xfrm>
            <a:off x="8305800" y="6137503"/>
            <a:ext cx="381000" cy="345847"/>
          </a:xfrm>
          <a:prstGeom prst="rect">
            <a:avLst/>
          </a:prstGeom>
          <a:solidFill>
            <a:schemeClr val="tx1"/>
          </a:solidFill>
          <a:ln>
            <a:noFill/>
          </a:ln>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2F3079B0-CCFB-4161-86B9-9701407F55F2}" type="slidenum">
              <a:rPr lang="en-US" sz="1400" b="1">
                <a:solidFill>
                  <a:schemeClr val="bg1"/>
                </a:solidFill>
                <a:latin typeface="+mn-lt"/>
              </a:rPr>
              <a:pPr algn="r" eaLnBrk="1" hangingPunct="1"/>
              <a:t>13</a:t>
            </a:fld>
            <a:endParaRPr lang="en-US" sz="1400" b="1" dirty="0">
              <a:solidFill>
                <a:schemeClr val="bg1"/>
              </a:solidFill>
              <a:latin typeface="+mn-lt"/>
            </a:endParaRPr>
          </a:p>
        </p:txBody>
      </p:sp>
      <p:sp>
        <p:nvSpPr>
          <p:cNvPr id="3" name="TextBox 2"/>
          <p:cNvSpPr txBox="1"/>
          <p:nvPr/>
        </p:nvSpPr>
        <p:spPr>
          <a:xfrm>
            <a:off x="7010400" y="304800"/>
            <a:ext cx="1524000" cy="400110"/>
          </a:xfrm>
          <a:prstGeom prst="rect">
            <a:avLst/>
          </a:prstGeom>
          <a:solidFill>
            <a:schemeClr val="tx1"/>
          </a:solidFill>
        </p:spPr>
        <p:txBody>
          <a:bodyPr wrap="square" rtlCol="0">
            <a:spAutoFit/>
          </a:bodyPr>
          <a:lstStyle/>
          <a:p>
            <a:pPr algn="ctr"/>
            <a:r>
              <a:rPr lang="en-US" sz="2000" b="1" dirty="0" smtClean="0">
                <a:solidFill>
                  <a:schemeClr val="bg1"/>
                </a:solidFill>
              </a:rPr>
              <a:t>LONELINESS</a:t>
            </a:r>
            <a:endParaRPr lang="en-US" sz="2000" b="1" dirty="0">
              <a:solidFill>
                <a:schemeClr val="bg1"/>
              </a:solidFill>
            </a:endParaRPr>
          </a:p>
        </p:txBody>
      </p:sp>
      <p:pic>
        <p:nvPicPr>
          <p:cNvPr id="4" name="29 Donald MacGillavry (The Fight With the Blackfeet).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52400" y="6675756"/>
            <a:ext cx="45719" cy="45719"/>
          </a:xfrm>
          <a:prstGeom prst="rect">
            <a:avLst/>
          </a:prstGeom>
        </p:spPr>
      </p:pic>
      <p:pic>
        <p:nvPicPr>
          <p:cNvPr id="8" name="Picture 4" descr="http://images.webster-dictionary.org/dict/103/881688-quill-pen.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2715" y="304800"/>
            <a:ext cx="257175" cy="321469"/>
          </a:xfrm>
          <a:prstGeom prst="teardrop">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237890" y="1066800"/>
            <a:ext cx="2448910" cy="1015663"/>
          </a:xfrm>
          <a:prstGeom prst="rect">
            <a:avLst/>
          </a:prstGeom>
          <a:solidFill>
            <a:schemeClr val="tx1"/>
          </a:solidFill>
        </p:spPr>
        <p:txBody>
          <a:bodyPr wrap="square" rtlCol="0">
            <a:spAutoFit/>
          </a:bodyPr>
          <a:lstStyle/>
          <a:p>
            <a:pPr algn="ctr"/>
            <a:r>
              <a:rPr lang="en-US" sz="2000" b="1" dirty="0" smtClean="0">
                <a:solidFill>
                  <a:schemeClr val="bg1"/>
                </a:solidFill>
              </a:rPr>
              <a:t>Never seeing another person for months upon end.</a:t>
            </a:r>
            <a:endParaRPr lang="en-US" sz="2000" b="1" dirty="0">
              <a:solidFill>
                <a:schemeClr val="bg1"/>
              </a:solidFill>
            </a:endParaRPr>
          </a:p>
        </p:txBody>
      </p:sp>
      <p:pic>
        <p:nvPicPr>
          <p:cNvPr id="10" name="20 Track 20.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flipH="1">
            <a:off x="8354673" y="5228349"/>
            <a:ext cx="45719" cy="45719"/>
          </a:xfrm>
          <a:prstGeom prst="rect">
            <a:avLst/>
          </a:prstGeom>
        </p:spPr>
      </p:pic>
    </p:spTree>
    <p:extLst>
      <p:ext uri="{BB962C8B-B14F-4D97-AF65-F5344CB8AC3E}">
        <p14:creationId xmlns:p14="http://schemas.microsoft.com/office/powerpoint/2010/main" val="2102246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550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3000"/>
                                        <p:tgtEl>
                                          <p:spTgt spid="1028"/>
                                        </p:tgtEl>
                                      </p:cBhvr>
                                    </p:animEffect>
                                  </p:childTnLst>
                                </p:cTn>
                              </p:par>
                            </p:childTnLst>
                          </p:cTn>
                        </p:par>
                        <p:par>
                          <p:cTn id="8" fill="hold">
                            <p:stCondLst>
                              <p:cond delay="8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3000"/>
                                        <p:tgtEl>
                                          <p:spTgt spid="3"/>
                                        </p:tgtEl>
                                      </p:cBhvr>
                                    </p:animEffect>
                                  </p:childTnLst>
                                </p:cTn>
                              </p:par>
                            </p:childTnLst>
                          </p:cTn>
                        </p:par>
                        <p:par>
                          <p:cTn id="15" fill="hold">
                            <p:stCondLst>
                              <p:cond delay="12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19" fill="hold" display="0">
                  <p:stCondLst>
                    <p:cond delay="indefinite"/>
                  </p:stCondLst>
                  <p:endCondLst>
                    <p:cond evt="onStopAudio" delay="0">
                      <p:tgtEl>
                        <p:sldTgt/>
                      </p:tgtEl>
                    </p:cond>
                  </p:endCondLst>
                </p:cTn>
                <p:tgtEl>
                  <p:spTgt spid="4"/>
                </p:tgtEl>
              </p:cMediaNode>
            </p:audio>
            <p:audio>
              <p:cMediaNode vol="80000" numSld="11">
                <p:cTn id="20" fill="hold" display="0">
                  <p:stCondLst>
                    <p:cond delay="indefinite"/>
                  </p:stCondLst>
                  <p:endCondLst>
                    <p:cond evt="onStopAudio" delay="0">
                      <p:tgtEl>
                        <p:sldTgt/>
                      </p:tgtEl>
                    </p:cond>
                  </p:endCondLst>
                </p:cTn>
                <p:tgtEl>
                  <p:spTgt spid="10"/>
                </p:tgtEl>
              </p:cMediaNode>
            </p:audio>
          </p:childTnLst>
        </p:cTn>
      </p:par>
    </p:tnLst>
    <p:bldLst>
      <p:bldP spid="3"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artmight.com/albums/2011-02-07/art-upload-2/c/Clymer-John/zFox-SWD-JC-08-Out-Of-The-Silen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1116"/>
            <a:ext cx="9144000" cy="68068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Slide Number Placeholder 6"/>
          <p:cNvSpPr>
            <a:spLocks noGrp="1" noChangeArrowheads="1"/>
          </p:cNvSpPr>
          <p:nvPr>
            <p:ph type="sldNum" sz="quarter" idx="12"/>
          </p:nvPr>
        </p:nvSpPr>
        <p:spPr/>
        <p:txBody>
          <a:bodyPr/>
          <a:lstStyle/>
          <a:p>
            <a:pPr>
              <a:defRPr/>
            </a:pPr>
            <a:fld id="{D4BF8176-B564-4FDA-A6DD-A9A1EF703912}" type="slidenum">
              <a:rPr lang="en-US"/>
              <a:pPr>
                <a:defRPr/>
              </a:pPr>
              <a:t>14</a:t>
            </a:fld>
            <a:endParaRPr lang="en-US" dirty="0"/>
          </a:p>
        </p:txBody>
      </p:sp>
      <p:sp>
        <p:nvSpPr>
          <p:cNvPr id="11267"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954DCFA6-A88B-4DC9-83A2-16237A9DAD90}" type="slidenum">
              <a:rPr lang="en-US" sz="1400" b="1">
                <a:solidFill>
                  <a:schemeClr val="tx1"/>
                </a:solidFill>
                <a:latin typeface="+mn-lt"/>
              </a:rPr>
              <a:pPr algn="r" eaLnBrk="1" hangingPunct="1"/>
              <a:t>14</a:t>
            </a:fld>
            <a:endParaRPr lang="en-US" sz="1400" b="1" dirty="0">
              <a:solidFill>
                <a:schemeClr val="tx1"/>
              </a:solidFill>
              <a:latin typeface="+mn-lt"/>
            </a:endParaRPr>
          </a:p>
        </p:txBody>
      </p:sp>
      <p:sp>
        <p:nvSpPr>
          <p:cNvPr id="11268" name="Text Box 2"/>
          <p:cNvSpPr txBox="1">
            <a:spLocks noChangeArrowheads="1"/>
          </p:cNvSpPr>
          <p:nvPr/>
        </p:nvSpPr>
        <p:spPr bwMode="auto">
          <a:xfrm>
            <a:off x="381000" y="609600"/>
            <a:ext cx="2116717" cy="1015663"/>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spcBef>
                <a:spcPct val="50000"/>
              </a:spcBef>
            </a:pPr>
            <a:r>
              <a:rPr lang="en-US" sz="2000" b="1" dirty="0" smtClean="0">
                <a:solidFill>
                  <a:schemeClr val="bg1"/>
                </a:solidFill>
                <a:cs typeface="Calibri" pitchFamily="34" charset="0"/>
              </a:rPr>
              <a:t>HEAVY SNOW AND FREEZING TEMPERATURES</a:t>
            </a:r>
            <a:endParaRPr lang="en-US" sz="2000" b="1" dirty="0">
              <a:solidFill>
                <a:schemeClr val="bg1"/>
              </a:solidFill>
              <a:cs typeface="Calibri" pitchFamily="34" charset="0"/>
            </a:endParaRPr>
          </a:p>
        </p:txBody>
      </p:sp>
      <p:sp>
        <p:nvSpPr>
          <p:cNvPr id="11" name="Text Box 3"/>
          <p:cNvSpPr txBox="1">
            <a:spLocks noChangeArrowheads="1"/>
          </p:cNvSpPr>
          <p:nvPr/>
        </p:nvSpPr>
        <p:spPr bwMode="auto">
          <a:xfrm>
            <a:off x="6096000" y="5783560"/>
            <a:ext cx="2324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1200" b="1" dirty="0" smtClean="0">
                <a:solidFill>
                  <a:schemeClr val="tx1"/>
                </a:solidFill>
              </a:rPr>
              <a:t>“Out of the Silence”</a:t>
            </a:r>
          </a:p>
          <a:p>
            <a:pPr algn="ctr" eaLnBrk="1" hangingPunct="1"/>
            <a:r>
              <a:rPr lang="en-US" sz="1200" b="1" dirty="0">
                <a:solidFill>
                  <a:schemeClr val="tx1"/>
                </a:solidFill>
              </a:rPr>
              <a:t>b</a:t>
            </a:r>
            <a:r>
              <a:rPr lang="en-US" sz="1200" b="1" dirty="0" smtClean="0">
                <a:solidFill>
                  <a:schemeClr val="tx1"/>
                </a:solidFill>
              </a:rPr>
              <a:t>y John Clymer</a:t>
            </a:r>
            <a:endParaRPr lang="en-US" sz="1200" b="1" dirty="0">
              <a:solidFill>
                <a:schemeClr val="tx1"/>
              </a:solidFill>
            </a:endParaRPr>
          </a:p>
        </p:txBody>
      </p:sp>
      <p:sp>
        <p:nvSpPr>
          <p:cNvPr id="8" name="Text Box 2"/>
          <p:cNvSpPr txBox="1">
            <a:spLocks noChangeArrowheads="1"/>
          </p:cNvSpPr>
          <p:nvPr/>
        </p:nvSpPr>
        <p:spPr bwMode="auto">
          <a:xfrm>
            <a:off x="5223641" y="4316036"/>
            <a:ext cx="3463159" cy="1323439"/>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r>
              <a:rPr lang="en-US" sz="2000" b="1" dirty="0" smtClean="0">
                <a:solidFill>
                  <a:schemeClr val="bg1"/>
                </a:solidFill>
                <a:cs typeface="Calibri" pitchFamily="34" charset="0"/>
              </a:rPr>
              <a:t>Sleeping on a bed of coals, sometimes you would wake up in the morning to  find your horse, dead…frozen.</a:t>
            </a:r>
            <a:endParaRPr lang="en-US" sz="2000" b="1" dirty="0">
              <a:solidFill>
                <a:schemeClr val="bg1"/>
              </a:solidFill>
              <a:cs typeface="Calibri" pitchFamily="34" charset="0"/>
            </a:endParaRPr>
          </a:p>
        </p:txBody>
      </p:sp>
      <p:pic>
        <p:nvPicPr>
          <p:cNvPr id="9"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71989"/>
            <a:ext cx="257175" cy="321469"/>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319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3000"/>
                                        <p:tgtEl>
                                          <p:spTgt spid="184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3000"/>
                                        <p:tgtEl>
                                          <p:spTgt spid="9"/>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1268"/>
                                        </p:tgtEl>
                                        <p:attrNameLst>
                                          <p:attrName>style.visibility</p:attrName>
                                        </p:attrNameLst>
                                      </p:cBhvr>
                                      <p:to>
                                        <p:strVal val="visible"/>
                                      </p:to>
                                    </p:set>
                                    <p:animEffect transition="in" filter="fade">
                                      <p:cBhvr>
                                        <p:cTn id="17" dur="3000"/>
                                        <p:tgtEl>
                                          <p:spTgt spid="11268"/>
                                        </p:tgtEl>
                                      </p:cBhvr>
                                    </p:animEffect>
                                  </p:childTnLst>
                                </p:cTn>
                              </p:par>
                            </p:childTnLst>
                          </p:cTn>
                        </p:par>
                        <p:par>
                          <p:cTn id="18" fill="hold">
                            <p:stCondLst>
                              <p:cond delay="6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P spid="11"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media.2news.tv/images/Avalanche_logo.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159" y="14617"/>
            <a:ext cx="9144000" cy="6857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267" name="Rectangle 6"/>
          <p:cNvSpPr txBox="1">
            <a:spLocks noGrp="1" noChangeArrowheads="1"/>
          </p:cNvSpPr>
          <p:nvPr/>
        </p:nvSpPr>
        <p:spPr bwMode="auto">
          <a:xfrm>
            <a:off x="8305800" y="6245225"/>
            <a:ext cx="381000" cy="384175"/>
          </a:xfrm>
          <a:prstGeom prst="rect">
            <a:avLst/>
          </a:prstGeom>
          <a:solidFill>
            <a:schemeClr val="tx1"/>
          </a:solidFill>
          <a:ln>
            <a:noFill/>
          </a:ln>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954DCFA6-A88B-4DC9-83A2-16237A9DAD90}" type="slidenum">
              <a:rPr lang="en-US" sz="1400" b="1">
                <a:solidFill>
                  <a:schemeClr val="bg1"/>
                </a:solidFill>
                <a:latin typeface="+mn-lt"/>
              </a:rPr>
              <a:pPr algn="r" eaLnBrk="1" hangingPunct="1"/>
              <a:t>15</a:t>
            </a:fld>
            <a:endParaRPr lang="en-US" sz="1400" b="1" dirty="0">
              <a:solidFill>
                <a:schemeClr val="bg1"/>
              </a:solidFill>
              <a:latin typeface="+mn-lt"/>
            </a:endParaRPr>
          </a:p>
        </p:txBody>
      </p:sp>
      <p:sp>
        <p:nvSpPr>
          <p:cNvPr id="10" name="TextBox 9"/>
          <p:cNvSpPr txBox="1"/>
          <p:nvPr/>
        </p:nvSpPr>
        <p:spPr>
          <a:xfrm>
            <a:off x="1752600" y="304800"/>
            <a:ext cx="2057400" cy="400110"/>
          </a:xfrm>
          <a:prstGeom prst="rect">
            <a:avLst/>
          </a:prstGeom>
          <a:solidFill>
            <a:schemeClr val="tx1"/>
          </a:solidFill>
        </p:spPr>
        <p:txBody>
          <a:bodyPr wrap="square" rtlCol="0">
            <a:spAutoFit/>
          </a:bodyPr>
          <a:lstStyle/>
          <a:p>
            <a:pPr algn="ctr"/>
            <a:r>
              <a:rPr lang="en-US" sz="2000" b="1" dirty="0" smtClean="0">
                <a:solidFill>
                  <a:schemeClr val="bg1"/>
                </a:solidFill>
              </a:rPr>
              <a:t>  AVALANCHES</a:t>
            </a:r>
            <a:endParaRPr lang="en-US" sz="2000" b="1" dirty="0">
              <a:solidFill>
                <a:schemeClr val="bg1"/>
              </a:solidFill>
            </a:endParaRPr>
          </a:p>
        </p:txBody>
      </p:sp>
      <p:sp>
        <p:nvSpPr>
          <p:cNvPr id="6" name="TextBox 5"/>
          <p:cNvSpPr txBox="1"/>
          <p:nvPr/>
        </p:nvSpPr>
        <p:spPr>
          <a:xfrm>
            <a:off x="4839163" y="360760"/>
            <a:ext cx="3466637" cy="1631216"/>
          </a:xfrm>
          <a:prstGeom prst="rect">
            <a:avLst/>
          </a:prstGeom>
          <a:solidFill>
            <a:schemeClr val="tx1"/>
          </a:solidFill>
        </p:spPr>
        <p:txBody>
          <a:bodyPr wrap="square" rtlCol="0">
            <a:spAutoFit/>
          </a:bodyPr>
          <a:lstStyle/>
          <a:p>
            <a:r>
              <a:rPr lang="en-US" sz="2000" b="1" dirty="0" smtClean="0">
                <a:solidFill>
                  <a:schemeClr val="bg1"/>
                </a:solidFill>
              </a:rPr>
              <a:t>Always watching the cliffs above you—you were always careful not to make a loud noise which might send tons of snow down upon you.</a:t>
            </a:r>
            <a:endParaRPr lang="en-US" sz="2000" b="1" dirty="0">
              <a:solidFill>
                <a:schemeClr val="bg1"/>
              </a:solidFill>
            </a:endParaRPr>
          </a:p>
        </p:txBody>
      </p:sp>
      <p:pic>
        <p:nvPicPr>
          <p:cNvPr id="7" name="Picture 4"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360760"/>
            <a:ext cx="257175" cy="321469"/>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9264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3000"/>
                                        <p:tgtEl>
                                          <p:spTgt spid="10"/>
                                        </p:tgtEl>
                                      </p:cBhvr>
                                    </p:animEffect>
                                  </p:childTnLst>
                                </p:cTn>
                              </p:par>
                            </p:childTnLst>
                          </p:cTn>
                        </p:par>
                        <p:par>
                          <p:cTn id="15" fill="hold">
                            <p:stCondLst>
                              <p:cond delay="6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mona.unk.edu/artexplr/images/aem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482"/>
            <a:ext cx="9144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Slide Number Placeholder 6"/>
          <p:cNvSpPr>
            <a:spLocks noGrp="1" noChangeArrowheads="1"/>
          </p:cNvSpPr>
          <p:nvPr>
            <p:ph type="sldNum" sz="quarter" idx="12"/>
          </p:nvPr>
        </p:nvSpPr>
        <p:spPr/>
        <p:txBody>
          <a:bodyPr/>
          <a:lstStyle/>
          <a:p>
            <a:pPr>
              <a:defRPr/>
            </a:pPr>
            <a:fld id="{D4BF8176-B564-4FDA-A6DD-A9A1EF703912}" type="slidenum">
              <a:rPr lang="en-US"/>
              <a:pPr>
                <a:defRPr/>
              </a:pPr>
              <a:t>16</a:t>
            </a:fld>
            <a:endParaRPr lang="en-US" dirty="0"/>
          </a:p>
        </p:txBody>
      </p:sp>
      <p:sp>
        <p:nvSpPr>
          <p:cNvPr id="11267" name="Rectangle 6"/>
          <p:cNvSpPr txBox="1">
            <a:spLocks noGrp="1" noChangeArrowheads="1"/>
          </p:cNvSpPr>
          <p:nvPr/>
        </p:nvSpPr>
        <p:spPr bwMode="auto">
          <a:xfrm>
            <a:off x="8305800" y="6245225"/>
            <a:ext cx="457199" cy="384175"/>
          </a:xfrm>
          <a:prstGeom prst="rect">
            <a:avLst/>
          </a:prstGeom>
          <a:solidFill>
            <a:schemeClr val="tx1"/>
          </a:solidFill>
          <a:ln>
            <a:noFill/>
          </a:ln>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fld id="{954DCFA6-A88B-4DC9-83A2-16237A9DAD90}" type="slidenum">
              <a:rPr lang="en-US" sz="1400" b="1">
                <a:solidFill>
                  <a:schemeClr val="bg1"/>
                </a:solidFill>
                <a:latin typeface="+mn-lt"/>
              </a:rPr>
              <a:pPr algn="ctr" eaLnBrk="1" hangingPunct="1"/>
              <a:t>16</a:t>
            </a:fld>
            <a:endParaRPr lang="en-US" sz="1400" b="1" dirty="0">
              <a:solidFill>
                <a:schemeClr val="bg1"/>
              </a:solidFill>
              <a:latin typeface="+mn-lt"/>
            </a:endParaRPr>
          </a:p>
        </p:txBody>
      </p:sp>
      <p:sp>
        <p:nvSpPr>
          <p:cNvPr id="11268"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dirty="0">
              <a:solidFill>
                <a:schemeClr val="tx1"/>
              </a:solidFill>
              <a:latin typeface="Arial" charset="0"/>
            </a:endParaRPr>
          </a:p>
        </p:txBody>
      </p:sp>
      <p:sp>
        <p:nvSpPr>
          <p:cNvPr id="9" name="Text Box 3"/>
          <p:cNvSpPr txBox="1">
            <a:spLocks noChangeArrowheads="1"/>
          </p:cNvSpPr>
          <p:nvPr/>
        </p:nvSpPr>
        <p:spPr bwMode="auto">
          <a:xfrm>
            <a:off x="457200" y="5727779"/>
            <a:ext cx="2590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1400" b="1" dirty="0" smtClean="0">
                <a:solidFill>
                  <a:schemeClr val="bg1"/>
                </a:solidFill>
              </a:rPr>
              <a:t>        “A Narrow Escape”</a:t>
            </a:r>
          </a:p>
          <a:p>
            <a:pPr algn="ctr" eaLnBrk="1" hangingPunct="1"/>
            <a:r>
              <a:rPr lang="en-US" sz="1400" b="1" dirty="0" smtClean="0">
                <a:solidFill>
                  <a:schemeClr val="bg1"/>
                </a:solidFill>
              </a:rPr>
              <a:t>By Alfred Jacob Miller</a:t>
            </a:r>
          </a:p>
          <a:p>
            <a:pPr algn="ctr" eaLnBrk="1" hangingPunct="1"/>
            <a:r>
              <a:rPr lang="en-US" sz="1400" b="1" dirty="0" smtClean="0">
                <a:solidFill>
                  <a:schemeClr val="bg1"/>
                </a:solidFill>
              </a:rPr>
              <a:t> c1835</a:t>
            </a:r>
            <a:endParaRPr lang="en-US" sz="1400" b="1" dirty="0">
              <a:solidFill>
                <a:schemeClr val="bg1"/>
              </a:solidFill>
            </a:endParaRPr>
          </a:p>
        </p:txBody>
      </p:sp>
      <p:sp>
        <p:nvSpPr>
          <p:cNvPr id="10" name="TextBox 9"/>
          <p:cNvSpPr txBox="1"/>
          <p:nvPr/>
        </p:nvSpPr>
        <p:spPr>
          <a:xfrm>
            <a:off x="6553200" y="468481"/>
            <a:ext cx="2209800" cy="707886"/>
          </a:xfrm>
          <a:prstGeom prst="rect">
            <a:avLst/>
          </a:prstGeom>
          <a:solidFill>
            <a:schemeClr val="tx1"/>
          </a:solidFill>
        </p:spPr>
        <p:txBody>
          <a:bodyPr wrap="square" rtlCol="0">
            <a:spAutoFit/>
          </a:bodyPr>
          <a:lstStyle/>
          <a:p>
            <a:pPr algn="ctr"/>
            <a:r>
              <a:rPr lang="en-US" sz="2000" b="1" dirty="0" smtClean="0">
                <a:solidFill>
                  <a:schemeClr val="bg1"/>
                </a:solidFill>
              </a:rPr>
              <a:t>UNFRIENDLY INDIAN TRIBES</a:t>
            </a:r>
            <a:endParaRPr lang="en-US" sz="2000" b="1" dirty="0">
              <a:solidFill>
                <a:schemeClr val="bg1"/>
              </a:solidFill>
            </a:endParaRPr>
          </a:p>
        </p:txBody>
      </p:sp>
      <p:sp>
        <p:nvSpPr>
          <p:cNvPr id="8" name="TextBox 7"/>
          <p:cNvSpPr txBox="1"/>
          <p:nvPr/>
        </p:nvSpPr>
        <p:spPr>
          <a:xfrm>
            <a:off x="764628" y="420413"/>
            <a:ext cx="4648200" cy="523220"/>
          </a:xfrm>
          <a:prstGeom prst="rect">
            <a:avLst/>
          </a:prstGeom>
          <a:solidFill>
            <a:schemeClr val="tx1"/>
          </a:solidFill>
        </p:spPr>
        <p:txBody>
          <a:bodyPr wrap="square" rtlCol="0">
            <a:spAutoFit/>
          </a:bodyPr>
          <a:lstStyle/>
          <a:p>
            <a:r>
              <a:rPr lang="en-US" sz="1400" b="1" dirty="0" smtClean="0">
                <a:solidFill>
                  <a:schemeClr val="bg1"/>
                </a:solidFill>
              </a:rPr>
              <a:t>Many tribes viewed the “white eyes” as trespassers, come to take their lands.  The simple solution was to kill them.</a:t>
            </a:r>
            <a:endParaRPr lang="en-US" sz="1400" b="1" dirty="0">
              <a:solidFill>
                <a:schemeClr val="bg1"/>
              </a:solidFill>
            </a:endParaRPr>
          </a:p>
        </p:txBody>
      </p:sp>
      <p:pic>
        <p:nvPicPr>
          <p:cNvPr id="11"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9817" y="521288"/>
            <a:ext cx="257175" cy="321469"/>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166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3000"/>
                                        <p:tgtEl>
                                          <p:spTgt spid="194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3000"/>
                                        <p:tgtEl>
                                          <p:spTgt spid="11"/>
                                        </p:tgtEl>
                                      </p:cBhvr>
                                    </p:animEffect>
                                  </p:childTnLst>
                                </p:cTn>
                              </p:par>
                              <p:par>
                                <p:cTn id="15" presetID="10" presetClass="entr" presetSubtype="0" fill="hold" nodeType="withEffect">
                                  <p:stCondLst>
                                    <p:cond delay="5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3000"/>
                                        <p:tgtEl>
                                          <p:spTgt spid="10">
                                            <p:txEl>
                                              <p:pRg st="0" end="0"/>
                                            </p:txEl>
                                          </p:spTgt>
                                        </p:tgtEl>
                                      </p:cBhvr>
                                    </p:animEffect>
                                  </p:childTnLst>
                                </p:cTn>
                              </p:par>
                            </p:childTnLst>
                          </p:cTn>
                        </p:par>
                        <p:par>
                          <p:cTn id="18" fill="hold">
                            <p:stCondLst>
                              <p:cond delay="6500"/>
                            </p:stCondLst>
                            <p:childTnLst>
                              <p:par>
                                <p:cTn id="19" presetID="10" presetClass="entr" presetSubtype="0" fill="hold"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3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http://www.wildlifebmp.org/sitebuildercontent/sitebuilderpictures/keepinganeye.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52400"/>
            <a:ext cx="9296400" cy="701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267" name="Rectangle 6"/>
          <p:cNvSpPr txBox="1">
            <a:spLocks noGrp="1" noChangeArrowheads="1"/>
          </p:cNvSpPr>
          <p:nvPr/>
        </p:nvSpPr>
        <p:spPr bwMode="auto">
          <a:xfrm>
            <a:off x="8305800" y="6245225"/>
            <a:ext cx="381000" cy="339837"/>
          </a:xfrm>
          <a:prstGeom prst="rect">
            <a:avLst/>
          </a:prstGeom>
          <a:solidFill>
            <a:schemeClr val="tx1"/>
          </a:solidFill>
          <a:ln>
            <a:noFill/>
          </a:ln>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954DCFA6-A88B-4DC9-83A2-16237A9DAD90}" type="slidenum">
              <a:rPr lang="en-US" sz="1400">
                <a:solidFill>
                  <a:schemeClr val="bg1"/>
                </a:solidFill>
                <a:latin typeface="+mn-lt"/>
              </a:rPr>
              <a:pPr algn="r" eaLnBrk="1" hangingPunct="1"/>
              <a:t>17</a:t>
            </a:fld>
            <a:endParaRPr lang="en-US" sz="1400" dirty="0">
              <a:solidFill>
                <a:schemeClr val="bg1"/>
              </a:solidFill>
              <a:latin typeface="+mn-lt"/>
            </a:endParaRPr>
          </a:p>
        </p:txBody>
      </p:sp>
      <p:sp>
        <p:nvSpPr>
          <p:cNvPr id="11" name="Text Box 3"/>
          <p:cNvSpPr txBox="1">
            <a:spLocks noChangeArrowheads="1"/>
          </p:cNvSpPr>
          <p:nvPr/>
        </p:nvSpPr>
        <p:spPr bwMode="auto">
          <a:xfrm>
            <a:off x="515006" y="5982172"/>
            <a:ext cx="1805422" cy="461665"/>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1200" b="1" dirty="0" smtClean="0">
                <a:solidFill>
                  <a:schemeClr val="bg1"/>
                </a:solidFill>
              </a:rPr>
              <a:t>“Keeping An Eye”     by Marian Anderson </a:t>
            </a:r>
            <a:endParaRPr lang="en-US" sz="1200" b="1" dirty="0">
              <a:solidFill>
                <a:schemeClr val="bg1"/>
              </a:solidFill>
            </a:endParaRPr>
          </a:p>
        </p:txBody>
      </p:sp>
      <p:sp>
        <p:nvSpPr>
          <p:cNvPr id="12" name="TextBox 11"/>
          <p:cNvSpPr txBox="1"/>
          <p:nvPr/>
        </p:nvSpPr>
        <p:spPr>
          <a:xfrm>
            <a:off x="533399" y="570637"/>
            <a:ext cx="2015837" cy="1323439"/>
          </a:xfrm>
          <a:prstGeom prst="rect">
            <a:avLst/>
          </a:prstGeom>
          <a:solidFill>
            <a:schemeClr val="tx1"/>
          </a:solidFill>
        </p:spPr>
        <p:txBody>
          <a:bodyPr wrap="square" rtlCol="0">
            <a:spAutoFit/>
          </a:bodyPr>
          <a:lstStyle/>
          <a:p>
            <a:pPr algn="ctr"/>
            <a:r>
              <a:rPr lang="en-US" sz="2000" b="1" dirty="0" smtClean="0">
                <a:solidFill>
                  <a:schemeClr val="bg1"/>
                </a:solidFill>
              </a:rPr>
              <a:t>    WADING IN ICY STREAMS TO SET BEAVER TRAPS</a:t>
            </a:r>
            <a:endParaRPr lang="en-US" sz="2000" b="1" dirty="0">
              <a:solidFill>
                <a:schemeClr val="bg1"/>
              </a:solidFill>
            </a:endParaRPr>
          </a:p>
        </p:txBody>
      </p:sp>
      <p:sp>
        <p:nvSpPr>
          <p:cNvPr id="9" name="TextBox 8"/>
          <p:cNvSpPr txBox="1"/>
          <p:nvPr/>
        </p:nvSpPr>
        <p:spPr>
          <a:xfrm>
            <a:off x="5791200" y="4828009"/>
            <a:ext cx="3124200" cy="1077218"/>
          </a:xfrm>
          <a:prstGeom prst="rect">
            <a:avLst/>
          </a:prstGeom>
          <a:solidFill>
            <a:schemeClr val="tx1"/>
          </a:solidFill>
        </p:spPr>
        <p:txBody>
          <a:bodyPr wrap="square" rtlCol="0">
            <a:spAutoFit/>
          </a:bodyPr>
          <a:lstStyle/>
          <a:p>
            <a:r>
              <a:rPr lang="en-US" sz="1600" b="1" dirty="0" smtClean="0">
                <a:solidFill>
                  <a:schemeClr val="bg1"/>
                </a:solidFill>
              </a:rPr>
              <a:t>Their legs cramped and their backs were strained from the constant bending over to set their iron traps.</a:t>
            </a:r>
            <a:endParaRPr lang="en-US" sz="1600" b="1" dirty="0">
              <a:solidFill>
                <a:schemeClr val="bg1"/>
              </a:solidFill>
            </a:endParaRPr>
          </a:p>
        </p:txBody>
      </p:sp>
      <p:pic>
        <p:nvPicPr>
          <p:cNvPr id="7" name="Picture 4"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172" y="590192"/>
            <a:ext cx="257175" cy="321469"/>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9927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0"/>
                                        <p:tgtEl>
                                          <p:spTgt spid="11"/>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3000"/>
                                        <p:tgtEl>
                                          <p:spTgt spid="7"/>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3000"/>
                                        <p:tgtEl>
                                          <p:spTgt spid="12"/>
                                        </p:tgtEl>
                                      </p:cBhvr>
                                    </p:animEffect>
                                  </p:childTnLst>
                                </p:cTn>
                              </p:par>
                            </p:childTnLst>
                          </p:cTn>
                        </p:par>
                        <p:par>
                          <p:cTn id="18" fill="hold">
                            <p:stCondLst>
                              <p:cond delay="6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p>
            <a:pPr>
              <a:defRPr/>
            </a:pPr>
            <a:fld id="{D4BF8176-B564-4FDA-A6DD-A9A1EF703912}" type="slidenum">
              <a:rPr lang="en-US"/>
              <a:pPr>
                <a:defRPr/>
              </a:pPr>
              <a:t>18</a:t>
            </a:fld>
            <a:endParaRPr lang="en-US" dirty="0"/>
          </a:p>
        </p:txBody>
      </p:sp>
      <p:sp>
        <p:nvSpPr>
          <p:cNvPr id="11267"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954DCFA6-A88B-4DC9-83A2-16237A9DAD90}" type="slidenum">
              <a:rPr lang="en-US" sz="1400" b="1">
                <a:solidFill>
                  <a:schemeClr val="bg1"/>
                </a:solidFill>
                <a:latin typeface="+mn-lt"/>
              </a:rPr>
              <a:pPr algn="r" eaLnBrk="1" hangingPunct="1"/>
              <a:t>18</a:t>
            </a:fld>
            <a:endParaRPr lang="en-US" sz="1400" b="1" dirty="0">
              <a:solidFill>
                <a:schemeClr val="bg1"/>
              </a:solidFill>
              <a:latin typeface="+mn-lt"/>
            </a:endParaRPr>
          </a:p>
        </p:txBody>
      </p:sp>
      <p:sp>
        <p:nvSpPr>
          <p:cNvPr id="11268"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dirty="0">
              <a:solidFill>
                <a:schemeClr val="tx1"/>
              </a:solidFill>
              <a:latin typeface="Arial" charset="0"/>
            </a:endParaRPr>
          </a:p>
        </p:txBody>
      </p:sp>
      <p:pic>
        <p:nvPicPr>
          <p:cNvPr id="11" name="Picture 12" descr="http://www.rockwellmuseum.org/iu/Clym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6419" y="469790"/>
            <a:ext cx="4419599"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98348" y="469790"/>
            <a:ext cx="3276600" cy="707886"/>
          </a:xfrm>
          <a:prstGeom prst="rect">
            <a:avLst/>
          </a:prstGeom>
          <a:noFill/>
        </p:spPr>
        <p:txBody>
          <a:bodyPr wrap="square" rtlCol="0">
            <a:spAutoFit/>
          </a:bodyPr>
          <a:lstStyle/>
          <a:p>
            <a:pPr algn="ctr"/>
            <a:r>
              <a:rPr lang="en-US" sz="2000" b="1" dirty="0" smtClean="0">
                <a:solidFill>
                  <a:schemeClr val="bg1"/>
                </a:solidFill>
              </a:rPr>
              <a:t>   DANGEROUS  AND WILD ANIMALS</a:t>
            </a:r>
            <a:endParaRPr lang="en-US" sz="2000" b="1" dirty="0">
              <a:solidFill>
                <a:schemeClr val="bg1"/>
              </a:solidFill>
            </a:endParaRPr>
          </a:p>
        </p:txBody>
      </p:sp>
      <p:pic>
        <p:nvPicPr>
          <p:cNvPr id="13" name="Picture 2" descr="http://www.childrenstheatreplays.com/images/lac-grizzlyattack.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0107" y="1371600"/>
            <a:ext cx="2409042" cy="3285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http://t2.gstatic.com/images?q=tbn:ANd9GcQ5N0P1b6khB3xXC47jRIeE1mh5CSgdqUA9JyTRxo4heSLHH8j5o_HGstlu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162" y="3491691"/>
            <a:ext cx="3314700" cy="29916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7100" y="4871166"/>
            <a:ext cx="3276600" cy="1323439"/>
          </a:xfrm>
          <a:prstGeom prst="rect">
            <a:avLst/>
          </a:prstGeom>
          <a:noFill/>
        </p:spPr>
        <p:txBody>
          <a:bodyPr wrap="square" rtlCol="0">
            <a:spAutoFit/>
          </a:bodyPr>
          <a:lstStyle/>
          <a:p>
            <a:pPr algn="ctr"/>
            <a:r>
              <a:rPr lang="en-US" sz="2000" b="1" dirty="0" smtClean="0">
                <a:solidFill>
                  <a:schemeClr val="bg1"/>
                </a:solidFill>
              </a:rPr>
              <a:t>Stealthy, hungry predators, searching for food shared the mountain man’s world and  were ever present.</a:t>
            </a:r>
            <a:endParaRPr lang="en-US" sz="2000" b="1" dirty="0">
              <a:solidFill>
                <a:schemeClr val="bg1"/>
              </a:solidFill>
            </a:endParaRPr>
          </a:p>
        </p:txBody>
      </p:sp>
      <p:pic>
        <p:nvPicPr>
          <p:cNvPr id="10" name="Picture 4" descr="http://images.webster-dictionary.org/dict/103/881688-quill-pen.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448865"/>
            <a:ext cx="257175" cy="321469"/>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3123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par>
                                <p:cTn id="8" presetID="10" presetClass="entr" presetSubtype="0" fill="hold"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0"/>
                                        <p:tgtEl>
                                          <p:spTgt spid="11"/>
                                        </p:tgtEl>
                                      </p:cBhvr>
                                    </p:animEffect>
                                  </p:childTnLst>
                                </p:cTn>
                              </p:par>
                            </p:childTnLst>
                          </p:cTn>
                        </p:par>
                        <p:par>
                          <p:cTn id="11" fill="hold">
                            <p:stCondLst>
                              <p:cond delay="3250"/>
                            </p:stCondLst>
                            <p:childTnLst>
                              <p:par>
                                <p:cTn id="12" presetID="10" presetClass="entr" presetSubtype="0"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3000"/>
                                        <p:tgtEl>
                                          <p:spTgt spid="1026"/>
                                        </p:tgtEl>
                                      </p:cBhvr>
                                    </p:animEffect>
                                  </p:childTnLst>
                                </p:cTn>
                              </p:par>
                            </p:childTnLst>
                          </p:cTn>
                        </p:par>
                        <p:par>
                          <p:cTn id="15" fill="hold">
                            <p:stCondLst>
                              <p:cond delay="625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30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0"/>
                                        <p:tgtEl>
                                          <p:spTgt spid="9"/>
                                        </p:tgtEl>
                                      </p:cBhvr>
                                    </p:animEffect>
                                  </p:childTnLst>
                                </p:cTn>
                              </p:par>
                              <p:par>
                                <p:cTn id="22" presetID="10" presetClass="entr" presetSubtype="0" fill="hold" nodeType="withEffect">
                                  <p:stCondLst>
                                    <p:cond delay="5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gallery4collectors.com/images/MartinGrelle-TrappersintheWindRiv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0358"/>
            <a:ext cx="9067800" cy="661419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noChangeArrowheads="1"/>
          </p:cNvSpPr>
          <p:nvPr>
            <p:ph type="sldNum" sz="quarter" idx="12"/>
          </p:nvPr>
        </p:nvSpPr>
        <p:spPr/>
        <p:txBody>
          <a:bodyPr/>
          <a:lstStyle/>
          <a:p>
            <a:pPr>
              <a:defRPr/>
            </a:pPr>
            <a:fld id="{ED769D15-5FB4-4159-8073-70851BEF83E9}" type="slidenum">
              <a:rPr lang="en-US"/>
              <a:pPr>
                <a:defRPr/>
              </a:pPr>
              <a:t>19</a:t>
            </a:fld>
            <a:endParaRPr lang="en-US" dirty="0"/>
          </a:p>
        </p:txBody>
      </p:sp>
      <p:sp>
        <p:nvSpPr>
          <p:cNvPr id="12291"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2F3079B0-CCFB-4161-86B9-9701407F55F2}" type="slidenum">
              <a:rPr lang="en-US" sz="1400" b="1">
                <a:solidFill>
                  <a:schemeClr val="bg1"/>
                </a:solidFill>
                <a:latin typeface="+mn-lt"/>
              </a:rPr>
              <a:pPr algn="r" eaLnBrk="1" hangingPunct="1"/>
              <a:t>19</a:t>
            </a:fld>
            <a:endParaRPr lang="en-US" sz="1400" b="1" dirty="0">
              <a:solidFill>
                <a:schemeClr val="bg1"/>
              </a:solidFill>
              <a:latin typeface="+mn-lt"/>
            </a:endParaRPr>
          </a:p>
        </p:txBody>
      </p:sp>
      <p:sp>
        <p:nvSpPr>
          <p:cNvPr id="2053" name="Text Box 5"/>
          <p:cNvSpPr txBox="1">
            <a:spLocks noChangeArrowheads="1"/>
          </p:cNvSpPr>
          <p:nvPr/>
        </p:nvSpPr>
        <p:spPr bwMode="auto">
          <a:xfrm>
            <a:off x="228600" y="5985880"/>
            <a:ext cx="2286000" cy="461665"/>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1200" b="1" dirty="0" smtClean="0">
                <a:solidFill>
                  <a:schemeClr val="bg1"/>
                </a:solidFill>
              </a:rPr>
              <a:t>“Trappers in the Wind River” </a:t>
            </a:r>
          </a:p>
          <a:p>
            <a:pPr algn="ctr" eaLnBrk="1" hangingPunct="1"/>
            <a:r>
              <a:rPr lang="en-US" sz="1200" b="1" dirty="0" smtClean="0">
                <a:solidFill>
                  <a:schemeClr val="bg1"/>
                </a:solidFill>
              </a:rPr>
              <a:t>By Martin Grielle </a:t>
            </a:r>
            <a:endParaRPr lang="en-US" sz="1200" dirty="0">
              <a:solidFill>
                <a:schemeClr val="bg1"/>
              </a:solidFill>
              <a:latin typeface="Arial" charset="0"/>
            </a:endParaRPr>
          </a:p>
        </p:txBody>
      </p:sp>
      <p:sp>
        <p:nvSpPr>
          <p:cNvPr id="9" name="Text Box 3"/>
          <p:cNvSpPr txBox="1">
            <a:spLocks noChangeArrowheads="1"/>
          </p:cNvSpPr>
          <p:nvPr/>
        </p:nvSpPr>
        <p:spPr bwMode="auto">
          <a:xfrm>
            <a:off x="5791200" y="304800"/>
            <a:ext cx="3155373" cy="707886"/>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2000" b="1" dirty="0" smtClean="0">
                <a:solidFill>
                  <a:schemeClr val="bg1"/>
                </a:solidFill>
              </a:rPr>
              <a:t>TRYING NOT TO OFFEND LOCAL TRIBES</a:t>
            </a:r>
            <a:endParaRPr lang="en-US" sz="2000" b="1" dirty="0">
              <a:solidFill>
                <a:schemeClr val="bg1"/>
              </a:solidFill>
            </a:endParaRPr>
          </a:p>
        </p:txBody>
      </p:sp>
      <p:pic>
        <p:nvPicPr>
          <p:cNvPr id="8"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28148"/>
            <a:ext cx="257175" cy="321469"/>
          </a:xfrm>
          <a:prstGeom prst="teardrop">
            <a:avLst/>
          </a:prstGeom>
          <a:noFill/>
          <a:extLst>
            <a:ext uri="{909E8E84-426E-40DD-AFC4-6F175D3DCCD1}">
              <a14:hiddenFill xmlns:a14="http://schemas.microsoft.com/office/drawing/2010/main">
                <a:solidFill>
                  <a:srgbClr val="FFFFFF"/>
                </a:solidFill>
              </a14:hiddenFill>
            </a:ext>
          </a:extLst>
        </p:spPr>
      </p:pic>
      <p:sp>
        <p:nvSpPr>
          <p:cNvPr id="10" name="Text Box 3"/>
          <p:cNvSpPr txBox="1">
            <a:spLocks noChangeArrowheads="1"/>
          </p:cNvSpPr>
          <p:nvPr/>
        </p:nvSpPr>
        <p:spPr bwMode="auto">
          <a:xfrm>
            <a:off x="381000" y="299263"/>
            <a:ext cx="3581400" cy="1323439"/>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1600" b="1" dirty="0" smtClean="0">
                <a:solidFill>
                  <a:schemeClr val="bg1"/>
                </a:solidFill>
              </a:rPr>
              <a:t>If you trapped a stream without getting permission from a tribe and/or not giving them gifts as payment, they often would kill a trapper as a warning to others.</a:t>
            </a:r>
            <a:endParaRPr lang="en-US" sz="1600" b="1" dirty="0">
              <a:solidFill>
                <a:schemeClr val="bg1"/>
              </a:solidFill>
            </a:endParaRPr>
          </a:p>
        </p:txBody>
      </p:sp>
    </p:spTree>
    <p:extLst>
      <p:ext uri="{BB962C8B-B14F-4D97-AF65-F5344CB8AC3E}">
        <p14:creationId xmlns:p14="http://schemas.microsoft.com/office/powerpoint/2010/main" val="2096769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3000"/>
                                        <p:tgtEl>
                                          <p:spTgt spid="133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3"/>
                                        </p:tgtEl>
                                        <p:attrNameLst>
                                          <p:attrName>style.visibility</p:attrName>
                                        </p:attrNameLst>
                                      </p:cBhvr>
                                      <p:to>
                                        <p:strVal val="visible"/>
                                      </p:to>
                                    </p:set>
                                    <p:animEffect transition="in" filter="fade">
                                      <p:cBhvr>
                                        <p:cTn id="10" dur="3000"/>
                                        <p:tgtEl>
                                          <p:spTgt spid="2053"/>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0"/>
                                        <p:tgtEl>
                                          <p:spTgt spid="8"/>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3000"/>
                                        <p:tgtEl>
                                          <p:spTgt spid="9"/>
                                        </p:tgtEl>
                                      </p:cBhvr>
                                    </p:animEffect>
                                  </p:childTnLst>
                                </p:cTn>
                              </p:par>
                            </p:childTnLst>
                          </p:cTn>
                        </p:par>
                        <p:par>
                          <p:cTn id="18" fill="hold">
                            <p:stCondLst>
                              <p:cond delay="6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noaanews.noaa.gov/stories2005/images/lewis-and-clark-ma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0316"/>
          <a:stretch/>
        </p:blipFill>
        <p:spPr bwMode="auto">
          <a:xfrm>
            <a:off x="13855" y="-128297"/>
            <a:ext cx="9130145" cy="69713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6"/>
          <p:cNvSpPr>
            <a:spLocks noGrp="1" noChangeArrowheads="1"/>
          </p:cNvSpPr>
          <p:nvPr>
            <p:ph type="sldNum" sz="quarter" idx="12"/>
          </p:nvPr>
        </p:nvSpPr>
        <p:spPr/>
        <p:txBody>
          <a:bodyPr/>
          <a:lstStyle/>
          <a:p>
            <a:pPr>
              <a:defRPr/>
            </a:pPr>
            <a:fld id="{387362AA-803D-4FA6-BAFC-96DC3CC2F971}" type="slidenum">
              <a:rPr lang="en-US"/>
              <a:pPr>
                <a:defRPr/>
              </a:pPr>
              <a:t>2</a:t>
            </a:fld>
            <a:endParaRPr lang="en-US" dirty="0"/>
          </a:p>
        </p:txBody>
      </p:sp>
      <p:sp>
        <p:nvSpPr>
          <p:cNvPr id="10243"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89BD27E3-D1AB-40CF-A06F-EC1EE3FAB1A8}" type="slidenum">
              <a:rPr lang="en-US" sz="1400" b="1">
                <a:solidFill>
                  <a:schemeClr val="bg1"/>
                </a:solidFill>
                <a:latin typeface="+mn-lt"/>
              </a:rPr>
              <a:pPr algn="r" eaLnBrk="1" hangingPunct="1"/>
              <a:t>2</a:t>
            </a:fld>
            <a:endParaRPr lang="en-US" sz="1400" b="1" dirty="0">
              <a:solidFill>
                <a:schemeClr val="bg1"/>
              </a:solidFill>
              <a:latin typeface="+mn-lt"/>
            </a:endParaRPr>
          </a:p>
        </p:txBody>
      </p:sp>
      <p:sp>
        <p:nvSpPr>
          <p:cNvPr id="2" name="Text Box 3"/>
          <p:cNvSpPr txBox="1">
            <a:spLocks noChangeArrowheads="1"/>
          </p:cNvSpPr>
          <p:nvPr/>
        </p:nvSpPr>
        <p:spPr bwMode="auto">
          <a:xfrm>
            <a:off x="228600" y="4301133"/>
            <a:ext cx="5943600" cy="1328023"/>
          </a:xfrm>
          <a:prstGeom prst="roundRect">
            <a:avLst/>
          </a:prstGeom>
          <a:blipFill>
            <a:blip r:embed="rId3" cstate="print"/>
            <a:tile tx="0" ty="0" sx="100000" sy="100000" flip="none" algn="tl"/>
          </a:blipFill>
          <a:ln>
            <a:solidFill>
              <a:schemeClr val="tx2"/>
            </a:solid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400" dirty="0" smtClean="0">
                <a:solidFill>
                  <a:schemeClr val="tx1"/>
                </a:solidFill>
              </a:rPr>
              <a:t>      </a:t>
            </a:r>
            <a:r>
              <a:rPr lang="en-US" sz="2400" b="1" dirty="0" smtClean="0">
                <a:solidFill>
                  <a:schemeClr val="tx1"/>
                </a:solidFill>
              </a:rPr>
              <a:t>The </a:t>
            </a:r>
            <a:r>
              <a:rPr lang="en-US" sz="2400" b="1" i="1" dirty="0" smtClean="0">
                <a:solidFill>
                  <a:schemeClr val="tx1"/>
                </a:solidFill>
              </a:rPr>
              <a:t>Lewis</a:t>
            </a:r>
            <a:r>
              <a:rPr lang="en-US" sz="2400" b="1" dirty="0" smtClean="0">
                <a:solidFill>
                  <a:schemeClr val="tx1"/>
                </a:solidFill>
              </a:rPr>
              <a:t> and </a:t>
            </a:r>
            <a:r>
              <a:rPr lang="en-US" sz="2400" b="1" i="1" dirty="0" smtClean="0">
                <a:solidFill>
                  <a:schemeClr val="tx1"/>
                </a:solidFill>
              </a:rPr>
              <a:t>Clark</a:t>
            </a:r>
            <a:r>
              <a:rPr lang="en-US" sz="2400" b="1" dirty="0" smtClean="0">
                <a:solidFill>
                  <a:schemeClr val="tx1"/>
                </a:solidFill>
              </a:rPr>
              <a:t> Expedition directed the minds of Americans toward the settlement of the West. </a:t>
            </a:r>
            <a:endParaRPr lang="en-US" sz="2400" b="1" dirty="0">
              <a:solidFill>
                <a:schemeClr val="tx1"/>
              </a:solidFill>
            </a:endParaRPr>
          </a:p>
        </p:txBody>
      </p:sp>
      <p:pic>
        <p:nvPicPr>
          <p:cNvPr id="16388" name="Picture 4" descr="http://alwaysdiscovering.com/lewclkwebq/lewadnclk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410200" y="0"/>
            <a:ext cx="3470954" cy="23538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http://images.webster-dictionary.org/dict/103/881688-quill-p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4228148"/>
            <a:ext cx="426720" cy="5334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41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0"/>
                                        <p:tgtEl>
                                          <p:spTgt spid="12290"/>
                                        </p:tgtEl>
                                      </p:cBhvr>
                                    </p:animEffect>
                                  </p:childTnLst>
                                </p:cTn>
                              </p:par>
                            </p:childTnLst>
                          </p:cTn>
                        </p:par>
                        <p:par>
                          <p:cTn id="8" fill="hold">
                            <p:stCondLst>
                              <p:cond delay="5000"/>
                            </p:stCondLst>
                            <p:childTnLst>
                              <p:par>
                                <p:cTn id="9" presetID="10" presetClass="entr" presetSubtype="0" fill="hold" nodeType="afterEffect">
                                  <p:stCondLst>
                                    <p:cond delay="500"/>
                                  </p:stCondLst>
                                  <p:childTnLst>
                                    <p:set>
                                      <p:cBhvr>
                                        <p:cTn id="10" dur="1" fill="hold">
                                          <p:stCondLst>
                                            <p:cond delay="0"/>
                                          </p:stCondLst>
                                        </p:cTn>
                                        <p:tgtEl>
                                          <p:spTgt spid="16388"/>
                                        </p:tgtEl>
                                        <p:attrNameLst>
                                          <p:attrName>style.visibility</p:attrName>
                                        </p:attrNameLst>
                                      </p:cBhvr>
                                      <p:to>
                                        <p:strVal val="visible"/>
                                      </p:to>
                                    </p:set>
                                    <p:animEffect transition="in" filter="fade">
                                      <p:cBhvr>
                                        <p:cTn id="11" dur="3000"/>
                                        <p:tgtEl>
                                          <p:spTgt spid="16388"/>
                                        </p:tgtEl>
                                      </p:cBhvr>
                                    </p:animEffect>
                                  </p:childTnLst>
                                </p:cTn>
                              </p:par>
                            </p:childTnLst>
                          </p:cTn>
                        </p:par>
                        <p:par>
                          <p:cTn id="12" fill="hold">
                            <p:stCondLst>
                              <p:cond delay="8500"/>
                            </p:stCondLst>
                            <p:childTnLst>
                              <p:par>
                                <p:cTn id="13" presetID="10" presetClass="entr" presetSubtype="0" fill="hold" grpId="0"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http://www.allartclassic.com/img/Miller_MII001.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49593"/>
            <a:ext cx="9144000" cy="66135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Slide Number Placeholder 6"/>
          <p:cNvSpPr>
            <a:spLocks noGrp="1" noChangeArrowheads="1"/>
          </p:cNvSpPr>
          <p:nvPr>
            <p:ph type="sldNum" sz="quarter" idx="12"/>
          </p:nvPr>
        </p:nvSpPr>
        <p:spPr/>
        <p:txBody>
          <a:bodyPr/>
          <a:lstStyle/>
          <a:p>
            <a:pPr>
              <a:defRPr/>
            </a:pPr>
            <a:fld id="{D4BF8176-B564-4FDA-A6DD-A9A1EF703912}" type="slidenum">
              <a:rPr lang="en-US"/>
              <a:pPr>
                <a:defRPr/>
              </a:pPr>
              <a:t>20</a:t>
            </a:fld>
            <a:endParaRPr lang="en-US" dirty="0"/>
          </a:p>
        </p:txBody>
      </p:sp>
      <p:sp>
        <p:nvSpPr>
          <p:cNvPr id="11267"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954DCFA6-A88B-4DC9-83A2-16237A9DAD90}" type="slidenum">
              <a:rPr lang="en-US" sz="1400" b="1">
                <a:solidFill>
                  <a:schemeClr val="bg1"/>
                </a:solidFill>
                <a:latin typeface="+mn-lt"/>
              </a:rPr>
              <a:pPr algn="r" eaLnBrk="1" hangingPunct="1"/>
              <a:t>20</a:t>
            </a:fld>
            <a:endParaRPr lang="en-US" sz="1400" b="1" dirty="0">
              <a:solidFill>
                <a:schemeClr val="bg1"/>
              </a:solidFill>
              <a:latin typeface="+mn-lt"/>
            </a:endParaRPr>
          </a:p>
        </p:txBody>
      </p:sp>
      <p:sp>
        <p:nvSpPr>
          <p:cNvPr id="2" name="Text Box 3"/>
          <p:cNvSpPr txBox="1">
            <a:spLocks noChangeArrowheads="1"/>
          </p:cNvSpPr>
          <p:nvPr/>
        </p:nvSpPr>
        <p:spPr bwMode="auto">
          <a:xfrm>
            <a:off x="6248400" y="295809"/>
            <a:ext cx="2191871" cy="400110"/>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      GETTING LOST</a:t>
            </a:r>
            <a:endParaRPr lang="en-US" sz="2000" b="1" dirty="0">
              <a:solidFill>
                <a:schemeClr val="bg1"/>
              </a:solidFill>
            </a:endParaRPr>
          </a:p>
        </p:txBody>
      </p:sp>
      <p:sp>
        <p:nvSpPr>
          <p:cNvPr id="9" name="Text Box 3"/>
          <p:cNvSpPr txBox="1">
            <a:spLocks noChangeArrowheads="1"/>
          </p:cNvSpPr>
          <p:nvPr/>
        </p:nvSpPr>
        <p:spPr bwMode="auto">
          <a:xfrm>
            <a:off x="560294" y="5598894"/>
            <a:ext cx="24825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1200" b="1" dirty="0" smtClean="0">
                <a:solidFill>
                  <a:schemeClr val="bg1"/>
                </a:solidFill>
              </a:rPr>
              <a:t>“The Lost Greenhorn”</a:t>
            </a:r>
          </a:p>
          <a:p>
            <a:pPr algn="ctr" eaLnBrk="1" hangingPunct="1"/>
            <a:r>
              <a:rPr lang="en-US" sz="1200" b="1" dirty="0" smtClean="0">
                <a:solidFill>
                  <a:schemeClr val="bg1"/>
                </a:solidFill>
              </a:rPr>
              <a:t>by Alfred Jacob Miller</a:t>
            </a:r>
          </a:p>
          <a:p>
            <a:pPr algn="ctr" eaLnBrk="1" hangingPunct="1"/>
            <a:r>
              <a:rPr lang="en-US" sz="1200" b="1" dirty="0" smtClean="0">
                <a:solidFill>
                  <a:schemeClr val="bg1"/>
                </a:solidFill>
              </a:rPr>
              <a:t>c1837</a:t>
            </a:r>
            <a:endParaRPr lang="en-US" sz="1200" b="1" dirty="0">
              <a:solidFill>
                <a:schemeClr val="bg1"/>
              </a:solidFill>
            </a:endParaRPr>
          </a:p>
        </p:txBody>
      </p:sp>
      <p:pic>
        <p:nvPicPr>
          <p:cNvPr id="10" name="Picture 4"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3652" y="335129"/>
            <a:ext cx="257175" cy="321469"/>
          </a:xfrm>
          <a:prstGeom prst="teardrop">
            <a:avLst/>
          </a:prstGeom>
          <a:noFill/>
          <a:extLst>
            <a:ext uri="{909E8E84-426E-40DD-AFC4-6F175D3DCCD1}">
              <a14:hiddenFill xmlns:a14="http://schemas.microsoft.com/office/drawing/2010/main">
                <a:solidFill>
                  <a:srgbClr val="FFFFFF"/>
                </a:solidFill>
              </a14:hiddenFill>
            </a:ext>
          </a:extLst>
        </p:spPr>
      </p:pic>
      <p:sp>
        <p:nvSpPr>
          <p:cNvPr id="11" name="Text Box 3"/>
          <p:cNvSpPr txBox="1">
            <a:spLocks noChangeArrowheads="1"/>
          </p:cNvSpPr>
          <p:nvPr/>
        </p:nvSpPr>
        <p:spPr bwMode="auto">
          <a:xfrm>
            <a:off x="381000" y="248154"/>
            <a:ext cx="3200400" cy="738664"/>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1400" b="1" dirty="0" smtClean="0">
                <a:solidFill>
                  <a:schemeClr val="bg1"/>
                </a:solidFill>
              </a:rPr>
              <a:t>Although it happened frequently, no self-respecting mountain man would ever admit to being “lost”!</a:t>
            </a:r>
            <a:endParaRPr lang="en-US" sz="1400" b="1" dirty="0">
              <a:solidFill>
                <a:schemeClr val="bg1"/>
              </a:solidFill>
            </a:endParaRPr>
          </a:p>
        </p:txBody>
      </p:sp>
    </p:spTree>
    <p:extLst>
      <p:ext uri="{BB962C8B-B14F-4D97-AF65-F5344CB8AC3E}">
        <p14:creationId xmlns:p14="http://schemas.microsoft.com/office/powerpoint/2010/main" val="4280076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3000"/>
                                        <p:tgtEl>
                                          <p:spTgt spid="9"/>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3000"/>
                                        <p:tgtEl>
                                          <p:spTgt spid="10"/>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3000"/>
                                        <p:tgtEl>
                                          <p:spTgt spid="2"/>
                                        </p:tgtEl>
                                      </p:cBhvr>
                                    </p:animEffect>
                                  </p:childTnLst>
                                </p:cTn>
                              </p:par>
                            </p:childTnLst>
                          </p:cTn>
                        </p:par>
                        <p:par>
                          <p:cTn id="18" fill="hold">
                            <p:stCondLst>
                              <p:cond delay="6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p>
            <a:pPr>
              <a:defRPr/>
            </a:pPr>
            <a:fld id="{D4BF8176-B564-4FDA-A6DD-A9A1EF703912}" type="slidenum">
              <a:rPr lang="en-US"/>
              <a:pPr>
                <a:defRPr/>
              </a:pPr>
              <a:t>21</a:t>
            </a:fld>
            <a:endParaRPr lang="en-US" dirty="0"/>
          </a:p>
        </p:txBody>
      </p:sp>
      <p:sp>
        <p:nvSpPr>
          <p:cNvPr id="11267"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954DCFA6-A88B-4DC9-83A2-16237A9DAD90}" type="slidenum">
              <a:rPr lang="en-US" sz="1400" b="1">
                <a:solidFill>
                  <a:schemeClr val="bg1"/>
                </a:solidFill>
                <a:latin typeface="+mn-lt"/>
              </a:rPr>
              <a:pPr algn="r" eaLnBrk="1" hangingPunct="1"/>
              <a:t>21</a:t>
            </a:fld>
            <a:endParaRPr lang="en-US" sz="1400" b="1" dirty="0">
              <a:solidFill>
                <a:schemeClr val="bg1"/>
              </a:solidFill>
              <a:latin typeface="+mn-lt"/>
            </a:endParaRPr>
          </a:p>
        </p:txBody>
      </p:sp>
      <p:sp>
        <p:nvSpPr>
          <p:cNvPr id="11268"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dirty="0">
              <a:solidFill>
                <a:schemeClr val="tx1"/>
              </a:solidFill>
              <a:latin typeface="Arial" charset="0"/>
            </a:endParaRPr>
          </a:p>
        </p:txBody>
      </p:sp>
      <p:sp>
        <p:nvSpPr>
          <p:cNvPr id="2" name="Text Box 3"/>
          <p:cNvSpPr txBox="1">
            <a:spLocks noChangeArrowheads="1"/>
          </p:cNvSpPr>
          <p:nvPr/>
        </p:nvSpPr>
        <p:spPr bwMode="auto">
          <a:xfrm>
            <a:off x="2476500" y="118715"/>
            <a:ext cx="457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        DESERT HEAT AND STARVATION</a:t>
            </a:r>
            <a:endParaRPr lang="en-US" sz="2000" b="1" dirty="0">
              <a:solidFill>
                <a:schemeClr val="bg1"/>
              </a:solidFill>
            </a:endParaRPr>
          </a:p>
        </p:txBody>
      </p:sp>
      <p:pic>
        <p:nvPicPr>
          <p:cNvPr id="10" name="Picture 2" descr="http://www.the-athenaeum.org/art/display_image.php?id=529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944" y="465534"/>
            <a:ext cx="9032535" cy="58222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 Box 3"/>
          <p:cNvSpPr txBox="1">
            <a:spLocks noChangeArrowheads="1"/>
          </p:cNvSpPr>
          <p:nvPr/>
        </p:nvSpPr>
        <p:spPr bwMode="auto">
          <a:xfrm>
            <a:off x="5503616" y="5556081"/>
            <a:ext cx="3289864" cy="461665"/>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1200" b="1" dirty="0" smtClean="0">
                <a:solidFill>
                  <a:schemeClr val="bg1"/>
                </a:solidFill>
              </a:rPr>
              <a:t>“Starving Trappers”</a:t>
            </a:r>
          </a:p>
          <a:p>
            <a:pPr algn="ctr" eaLnBrk="1" hangingPunct="1"/>
            <a:r>
              <a:rPr lang="en-US" sz="1200" b="1" dirty="0" smtClean="0">
                <a:solidFill>
                  <a:schemeClr val="bg1"/>
                </a:solidFill>
              </a:rPr>
              <a:t>by Alfred Jacob Miller</a:t>
            </a:r>
            <a:endParaRPr lang="en-US" sz="1200" b="1" dirty="0">
              <a:solidFill>
                <a:schemeClr val="bg1"/>
              </a:solidFill>
            </a:endParaRPr>
          </a:p>
        </p:txBody>
      </p:sp>
      <p:pic>
        <p:nvPicPr>
          <p:cNvPr id="8"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44065"/>
            <a:ext cx="257175" cy="321469"/>
          </a:xfrm>
          <a:prstGeom prst="teardrop">
            <a:avLst/>
          </a:prstGeom>
          <a:noFill/>
          <a:extLst>
            <a:ext uri="{909E8E84-426E-40DD-AFC4-6F175D3DCCD1}">
              <a14:hiddenFill xmlns:a14="http://schemas.microsoft.com/office/drawing/2010/main">
                <a:solidFill>
                  <a:srgbClr val="FFFFFF"/>
                </a:solidFill>
              </a14:hiddenFill>
            </a:ext>
          </a:extLst>
        </p:spPr>
      </p:pic>
      <p:sp>
        <p:nvSpPr>
          <p:cNvPr id="11" name="Text Box 3"/>
          <p:cNvSpPr txBox="1">
            <a:spLocks noChangeArrowheads="1"/>
          </p:cNvSpPr>
          <p:nvPr/>
        </p:nvSpPr>
        <p:spPr bwMode="auto">
          <a:xfrm>
            <a:off x="200511" y="609600"/>
            <a:ext cx="4572000" cy="1077218"/>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1600" b="1" dirty="0" smtClean="0">
                <a:solidFill>
                  <a:schemeClr val="bg1"/>
                </a:solidFill>
              </a:rPr>
              <a:t>Joe Walker’s men ran out of food and water crossing the Great Basin and only survived by slowly cutting the throats of their horses so they could drink the blood, and then eating the animals.</a:t>
            </a:r>
            <a:endParaRPr lang="en-US" sz="1600" b="1" dirty="0">
              <a:solidFill>
                <a:schemeClr val="bg1"/>
              </a:solidFill>
            </a:endParaRPr>
          </a:p>
        </p:txBody>
      </p:sp>
    </p:spTree>
    <p:extLst>
      <p:ext uri="{BB962C8B-B14F-4D97-AF65-F5344CB8AC3E}">
        <p14:creationId xmlns:p14="http://schemas.microsoft.com/office/powerpoint/2010/main" val="2224785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250"/>
                                        <p:tgtEl>
                                          <p:spTgt spid="9"/>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0"/>
                                        <p:tgtEl>
                                          <p:spTgt spid="8"/>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3000"/>
                                        <p:tgtEl>
                                          <p:spTgt spid="2"/>
                                        </p:tgtEl>
                                      </p:cBhvr>
                                    </p:animEffect>
                                  </p:childTnLst>
                                </p:cTn>
                              </p:par>
                            </p:childTnLst>
                          </p:cTn>
                        </p:par>
                        <p:par>
                          <p:cTn id="18" fill="hold">
                            <p:stCondLst>
                              <p:cond delay="6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www.the-athenaeum.org/art/display_image.php?id=703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00" y="-17216"/>
            <a:ext cx="9217000" cy="69109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Slide Number Placeholder 6"/>
          <p:cNvSpPr>
            <a:spLocks noGrp="1" noChangeArrowheads="1"/>
          </p:cNvSpPr>
          <p:nvPr>
            <p:ph type="sldNum" sz="quarter" idx="12"/>
          </p:nvPr>
        </p:nvSpPr>
        <p:spPr/>
        <p:txBody>
          <a:bodyPr/>
          <a:lstStyle/>
          <a:p>
            <a:pPr>
              <a:defRPr/>
            </a:pPr>
            <a:fld id="{D4BF8176-B564-4FDA-A6DD-A9A1EF703912}" type="slidenum">
              <a:rPr lang="en-US" b="1">
                <a:latin typeface="+mn-lt"/>
              </a:rPr>
              <a:pPr>
                <a:defRPr/>
              </a:pPr>
              <a:t>22</a:t>
            </a:fld>
            <a:endParaRPr lang="en-US" b="1" dirty="0">
              <a:latin typeface="+mn-lt"/>
            </a:endParaRPr>
          </a:p>
        </p:txBody>
      </p:sp>
      <p:sp>
        <p:nvSpPr>
          <p:cNvPr id="2" name="Text Box 3"/>
          <p:cNvSpPr txBox="1">
            <a:spLocks noChangeArrowheads="1"/>
          </p:cNvSpPr>
          <p:nvPr/>
        </p:nvSpPr>
        <p:spPr bwMode="auto">
          <a:xfrm>
            <a:off x="5029200" y="331537"/>
            <a:ext cx="3657600" cy="461665"/>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400" b="1" dirty="0" smtClean="0">
                <a:solidFill>
                  <a:schemeClr val="bg1"/>
                </a:solidFill>
              </a:rPr>
              <a:t>    Crossing Swollen Rivers</a:t>
            </a:r>
            <a:endParaRPr lang="en-US" sz="2400" b="1" dirty="0">
              <a:solidFill>
                <a:schemeClr val="bg1"/>
              </a:solidFill>
            </a:endParaRPr>
          </a:p>
        </p:txBody>
      </p:sp>
      <p:sp>
        <p:nvSpPr>
          <p:cNvPr id="9" name="Text Box 3"/>
          <p:cNvSpPr txBox="1">
            <a:spLocks noChangeArrowheads="1"/>
          </p:cNvSpPr>
          <p:nvPr/>
        </p:nvSpPr>
        <p:spPr bwMode="auto">
          <a:xfrm>
            <a:off x="5410200" y="6190962"/>
            <a:ext cx="2057400" cy="461665"/>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1200" b="1" dirty="0" smtClean="0">
                <a:solidFill>
                  <a:schemeClr val="bg1"/>
                </a:solidFill>
              </a:rPr>
              <a:t>“Fording the River”</a:t>
            </a:r>
          </a:p>
          <a:p>
            <a:pPr algn="ctr" eaLnBrk="1" hangingPunct="1"/>
            <a:r>
              <a:rPr lang="en-US" sz="1200" b="1" dirty="0" smtClean="0">
                <a:solidFill>
                  <a:schemeClr val="bg1"/>
                </a:solidFill>
              </a:rPr>
              <a:t>By Alfred Jacob Miller</a:t>
            </a:r>
            <a:endParaRPr lang="en-US" sz="1200" b="1" dirty="0">
              <a:solidFill>
                <a:schemeClr val="bg1"/>
              </a:solidFill>
            </a:endParaRPr>
          </a:p>
        </p:txBody>
      </p:sp>
      <p:pic>
        <p:nvPicPr>
          <p:cNvPr id="6"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401634"/>
            <a:ext cx="257175" cy="321469"/>
          </a:xfrm>
          <a:prstGeom prst="teardrop">
            <a:avLst/>
          </a:prstGeom>
          <a:noFill/>
          <a:extLst>
            <a:ext uri="{909E8E84-426E-40DD-AFC4-6F175D3DCCD1}">
              <a14:hiddenFill xmlns:a14="http://schemas.microsoft.com/office/drawing/2010/main">
                <a:solidFill>
                  <a:srgbClr val="FFFFFF"/>
                </a:solidFill>
              </a14:hiddenFill>
            </a:ext>
          </a:extLst>
        </p:spPr>
      </p:pic>
      <p:sp>
        <p:nvSpPr>
          <p:cNvPr id="11" name="Text Box 3"/>
          <p:cNvSpPr txBox="1">
            <a:spLocks noChangeArrowheads="1"/>
          </p:cNvSpPr>
          <p:nvPr/>
        </p:nvSpPr>
        <p:spPr bwMode="auto">
          <a:xfrm>
            <a:off x="381000" y="331537"/>
            <a:ext cx="3657600" cy="830997"/>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1600" b="1" dirty="0" smtClean="0">
                <a:solidFill>
                  <a:schemeClr val="bg1"/>
                </a:solidFill>
              </a:rPr>
              <a:t>One false move and you could be swept off your horse by the  strong current, losing horse, traps and pelts.</a:t>
            </a:r>
            <a:endParaRPr lang="en-US" sz="1600" b="1" dirty="0">
              <a:solidFill>
                <a:schemeClr val="bg1"/>
              </a:solidFill>
            </a:endParaRPr>
          </a:p>
        </p:txBody>
      </p:sp>
    </p:spTree>
    <p:extLst>
      <p:ext uri="{BB962C8B-B14F-4D97-AF65-F5344CB8AC3E}">
        <p14:creationId xmlns:p14="http://schemas.microsoft.com/office/powerpoint/2010/main" val="31123737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3000"/>
                                        <p:tgtEl>
                                          <p:spTgt spid="6"/>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3000"/>
                                        <p:tgtEl>
                                          <p:spTgt spid="2"/>
                                        </p:tgtEl>
                                      </p:cBhvr>
                                    </p:animEffect>
                                  </p:childTnLst>
                                </p:cTn>
                              </p:par>
                            </p:childTnLst>
                          </p:cTn>
                        </p:par>
                        <p:par>
                          <p:cTn id="18" fill="hold">
                            <p:stCondLst>
                              <p:cond delay="6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1st-art-gallery.com/thumbnail/156976/1/Shooting-A-Couga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337"/>
          <a:stretch/>
        </p:blipFill>
        <p:spPr bwMode="auto">
          <a:xfrm>
            <a:off x="3422071" y="20689"/>
            <a:ext cx="5607627" cy="67007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Slide Number Placeholder 6"/>
          <p:cNvSpPr>
            <a:spLocks noGrp="1" noChangeArrowheads="1"/>
          </p:cNvSpPr>
          <p:nvPr>
            <p:ph type="sldNum" sz="quarter" idx="12"/>
          </p:nvPr>
        </p:nvSpPr>
        <p:spPr/>
        <p:txBody>
          <a:bodyPr/>
          <a:lstStyle/>
          <a:p>
            <a:pPr>
              <a:defRPr/>
            </a:pPr>
            <a:fld id="{D4BF8176-B564-4FDA-A6DD-A9A1EF703912}" type="slidenum">
              <a:rPr lang="en-US"/>
              <a:pPr>
                <a:defRPr/>
              </a:pPr>
              <a:t>23</a:t>
            </a:fld>
            <a:endParaRPr lang="en-US" dirty="0"/>
          </a:p>
        </p:txBody>
      </p:sp>
      <p:sp>
        <p:nvSpPr>
          <p:cNvPr id="11267"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954DCFA6-A88B-4DC9-83A2-16237A9DAD90}" type="slidenum">
              <a:rPr lang="en-US" sz="1400" b="1">
                <a:solidFill>
                  <a:schemeClr val="bg1"/>
                </a:solidFill>
                <a:latin typeface="+mn-lt"/>
              </a:rPr>
              <a:pPr algn="r" eaLnBrk="1" hangingPunct="1"/>
              <a:t>23</a:t>
            </a:fld>
            <a:endParaRPr lang="en-US" sz="1400" b="1" dirty="0">
              <a:solidFill>
                <a:schemeClr val="bg1"/>
              </a:solidFill>
              <a:latin typeface="+mn-lt"/>
            </a:endParaRPr>
          </a:p>
        </p:txBody>
      </p:sp>
      <p:sp>
        <p:nvSpPr>
          <p:cNvPr id="11" name="Text Box 3"/>
          <p:cNvSpPr txBox="1">
            <a:spLocks noChangeArrowheads="1"/>
          </p:cNvSpPr>
          <p:nvPr/>
        </p:nvSpPr>
        <p:spPr bwMode="auto">
          <a:xfrm>
            <a:off x="1243446" y="5334000"/>
            <a:ext cx="19327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1400" b="1" dirty="0" smtClean="0">
                <a:solidFill>
                  <a:schemeClr val="bg1"/>
                </a:solidFill>
              </a:rPr>
              <a:t>“Shooting a Cougar” </a:t>
            </a:r>
          </a:p>
          <a:p>
            <a:pPr eaLnBrk="1" hangingPunct="1"/>
            <a:r>
              <a:rPr lang="en-US" sz="1400" b="1" dirty="0">
                <a:solidFill>
                  <a:schemeClr val="bg1"/>
                </a:solidFill>
              </a:rPr>
              <a:t>b</a:t>
            </a:r>
            <a:r>
              <a:rPr lang="en-US" sz="1400" b="1" dirty="0" smtClean="0">
                <a:solidFill>
                  <a:schemeClr val="bg1"/>
                </a:solidFill>
              </a:rPr>
              <a:t>y Alfred Jacob Miller</a:t>
            </a:r>
            <a:endParaRPr lang="en-US" sz="1400" b="1" dirty="0">
              <a:solidFill>
                <a:schemeClr val="bg1"/>
              </a:solidFill>
            </a:endParaRPr>
          </a:p>
        </p:txBody>
      </p:sp>
      <p:sp>
        <p:nvSpPr>
          <p:cNvPr id="18" name="Text Box 3"/>
          <p:cNvSpPr txBox="1">
            <a:spLocks noChangeArrowheads="1"/>
          </p:cNvSpPr>
          <p:nvPr/>
        </p:nvSpPr>
        <p:spPr bwMode="auto">
          <a:xfrm>
            <a:off x="609600" y="533400"/>
            <a:ext cx="19119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2000" b="1" dirty="0" smtClean="0">
                <a:solidFill>
                  <a:schemeClr val="bg1"/>
                </a:solidFill>
              </a:rPr>
              <a:t>ALWAYS HAVING TO BE ON THE ALERT</a:t>
            </a:r>
            <a:endParaRPr lang="en-US" sz="2000" b="1" dirty="0">
              <a:solidFill>
                <a:schemeClr val="bg1"/>
              </a:solidFill>
            </a:endParaRPr>
          </a:p>
        </p:txBody>
      </p:sp>
      <p:pic>
        <p:nvPicPr>
          <p:cNvPr id="8"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604123"/>
            <a:ext cx="257175" cy="321469"/>
          </a:xfrm>
          <a:prstGeom prst="teardrop">
            <a:avLst/>
          </a:prstGeom>
          <a:noFill/>
          <a:extLst>
            <a:ext uri="{909E8E84-426E-40DD-AFC4-6F175D3DCCD1}">
              <a14:hiddenFill xmlns:a14="http://schemas.microsoft.com/office/drawing/2010/main">
                <a:solidFill>
                  <a:srgbClr val="FFFFFF"/>
                </a:solidFill>
              </a14:hiddenFill>
            </a:ext>
          </a:extLst>
        </p:spPr>
      </p:pic>
      <p:sp>
        <p:nvSpPr>
          <p:cNvPr id="9" name="Text Box 3"/>
          <p:cNvSpPr txBox="1">
            <a:spLocks noChangeArrowheads="1"/>
          </p:cNvSpPr>
          <p:nvPr/>
        </p:nvSpPr>
        <p:spPr bwMode="auto">
          <a:xfrm>
            <a:off x="112915" y="2001856"/>
            <a:ext cx="31241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1600" b="1" dirty="0" smtClean="0">
                <a:solidFill>
                  <a:schemeClr val="bg1"/>
                </a:solidFill>
              </a:rPr>
              <a:t>There was danger around every bend of the trail.  If you led down your guard for only a moment, it could cost you your life! </a:t>
            </a:r>
            <a:endParaRPr lang="en-US" sz="1600" b="1" dirty="0">
              <a:solidFill>
                <a:schemeClr val="bg1"/>
              </a:solidFill>
            </a:endParaRPr>
          </a:p>
        </p:txBody>
      </p:sp>
    </p:spTree>
    <p:extLst>
      <p:ext uri="{BB962C8B-B14F-4D97-AF65-F5344CB8AC3E}">
        <p14:creationId xmlns:p14="http://schemas.microsoft.com/office/powerpoint/2010/main" val="443583677"/>
      </p:ext>
    </p:extLst>
  </p:cSld>
  <p:clrMapOvr>
    <a:masterClrMapping/>
  </p:clrMapOvr>
  <mc:AlternateContent xmlns:mc="http://schemas.openxmlformats.org/markup-compatibility/2006" xmlns:p14="http://schemas.microsoft.com/office/powerpoint/2010/main">
    <mc:Choice Requires="p14">
      <p:transition spd="slow" p14:dur="2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3000"/>
                                        <p:tgtEl>
                                          <p:spTgt spid="143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750"/>
                                        <p:tgtEl>
                                          <p:spTgt spid="11"/>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0"/>
                                        <p:tgtEl>
                                          <p:spTgt spid="8"/>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3000"/>
                                        <p:tgtEl>
                                          <p:spTgt spid="18"/>
                                        </p:tgtEl>
                                      </p:cBhvr>
                                    </p:animEffect>
                                  </p:childTnLst>
                                </p:cTn>
                              </p:par>
                            </p:childTnLst>
                          </p:cTn>
                        </p:par>
                        <p:par>
                          <p:cTn id="18" fill="hold">
                            <p:stCondLst>
                              <p:cond delay="6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p>
            <a:pPr>
              <a:defRPr/>
            </a:pPr>
            <a:fld id="{D4BF8176-B564-4FDA-A6DD-A9A1EF703912}" type="slidenum">
              <a:rPr lang="en-US"/>
              <a:pPr>
                <a:defRPr/>
              </a:pPr>
              <a:t>24</a:t>
            </a:fld>
            <a:endParaRPr lang="en-US" dirty="0"/>
          </a:p>
        </p:txBody>
      </p:sp>
      <p:sp>
        <p:nvSpPr>
          <p:cNvPr id="11267"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954DCFA6-A88B-4DC9-83A2-16237A9DAD90}" type="slidenum">
              <a:rPr lang="en-US" sz="1400" b="1">
                <a:solidFill>
                  <a:schemeClr val="bg1"/>
                </a:solidFill>
                <a:latin typeface="+mn-lt"/>
              </a:rPr>
              <a:pPr algn="r" eaLnBrk="1" hangingPunct="1"/>
              <a:t>24</a:t>
            </a:fld>
            <a:endParaRPr lang="en-US" sz="1400" b="1" dirty="0">
              <a:solidFill>
                <a:schemeClr val="bg1"/>
              </a:solidFill>
              <a:latin typeface="+mn-lt"/>
            </a:endParaRPr>
          </a:p>
        </p:txBody>
      </p:sp>
      <p:sp>
        <p:nvSpPr>
          <p:cNvPr id="11268"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dirty="0">
              <a:solidFill>
                <a:schemeClr val="tx1"/>
              </a:solidFill>
              <a:latin typeface="Arial" charset="0"/>
            </a:endParaRPr>
          </a:p>
        </p:txBody>
      </p:sp>
      <p:sp>
        <p:nvSpPr>
          <p:cNvPr id="2" name="Text Box 3"/>
          <p:cNvSpPr txBox="1">
            <a:spLocks noChangeArrowheads="1"/>
          </p:cNvSpPr>
          <p:nvPr/>
        </p:nvSpPr>
        <p:spPr bwMode="auto">
          <a:xfrm>
            <a:off x="228600" y="228600"/>
            <a:ext cx="403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800" b="1" dirty="0" smtClean="0">
                <a:solidFill>
                  <a:schemeClr val="bg1"/>
                </a:solidFill>
              </a:rPr>
              <a:t>ACCIDENTS and INJURIES</a:t>
            </a:r>
            <a:endParaRPr lang="en-US" sz="2800" b="1" dirty="0">
              <a:solidFill>
                <a:schemeClr val="bg1"/>
              </a:solidFill>
            </a:endParaRPr>
          </a:p>
        </p:txBody>
      </p:sp>
      <p:pic>
        <p:nvPicPr>
          <p:cNvPr id="21506" name="Picture 2" descr="http://www.borregospringschamber.com/abdsp/landmarks/750_01%5B1%5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443" y="2307771"/>
            <a:ext cx="2886366" cy="26230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508" name="Picture 4" descr="http://www.oregontrailcenter.org/HistoricalTrails/images/peglegartistsrendering_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543" y="250371"/>
            <a:ext cx="1545609" cy="2057400"/>
          </a:xfrm>
          <a:prstGeom prst="ellipse">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4800" y="685800"/>
            <a:ext cx="5638800" cy="1477328"/>
          </a:xfrm>
          <a:prstGeom prst="rect">
            <a:avLst/>
          </a:prstGeom>
          <a:noFill/>
        </p:spPr>
        <p:txBody>
          <a:bodyPr wrap="square" rtlCol="0">
            <a:spAutoFit/>
          </a:bodyPr>
          <a:lstStyle/>
          <a:p>
            <a:r>
              <a:rPr lang="en-US" b="1" dirty="0" smtClean="0">
                <a:solidFill>
                  <a:srgbClr val="00B0F0"/>
                </a:solidFill>
              </a:rPr>
              <a:t>-a fierce fighter </a:t>
            </a:r>
          </a:p>
          <a:p>
            <a:r>
              <a:rPr lang="en-US" b="1" dirty="0" smtClean="0">
                <a:solidFill>
                  <a:srgbClr val="00B0F0"/>
                </a:solidFill>
              </a:rPr>
              <a:t>- shin bone was shattered by a bullet   </a:t>
            </a:r>
          </a:p>
          <a:p>
            <a:r>
              <a:rPr lang="en-US" b="1" dirty="0" smtClean="0">
                <a:solidFill>
                  <a:srgbClr val="00B0F0"/>
                </a:solidFill>
              </a:rPr>
              <a:t>- sawed off his leg just below the knee with hunting knife  </a:t>
            </a:r>
          </a:p>
          <a:p>
            <a:r>
              <a:rPr lang="en-US" b="1" dirty="0" smtClean="0">
                <a:solidFill>
                  <a:srgbClr val="00B0F0"/>
                </a:solidFill>
              </a:rPr>
              <a:t>- carved a new one out of a tree branch</a:t>
            </a:r>
          </a:p>
          <a:p>
            <a:r>
              <a:rPr lang="en-US" b="1" dirty="0" smtClean="0">
                <a:solidFill>
                  <a:srgbClr val="00B0F0"/>
                </a:solidFill>
              </a:rPr>
              <a:t>- nicknamed “Peg Leg” Smith</a:t>
            </a:r>
            <a:endParaRPr lang="en-US" dirty="0"/>
          </a:p>
        </p:txBody>
      </p:sp>
      <p:sp>
        <p:nvSpPr>
          <p:cNvPr id="3" name="TextBox 2"/>
          <p:cNvSpPr txBox="1"/>
          <p:nvPr/>
        </p:nvSpPr>
        <p:spPr>
          <a:xfrm>
            <a:off x="6970323" y="2329934"/>
            <a:ext cx="1676400" cy="369332"/>
          </a:xfrm>
          <a:prstGeom prst="rect">
            <a:avLst/>
          </a:prstGeom>
          <a:noFill/>
        </p:spPr>
        <p:txBody>
          <a:bodyPr wrap="square" rtlCol="0">
            <a:spAutoFit/>
          </a:bodyPr>
          <a:lstStyle/>
          <a:p>
            <a:r>
              <a:rPr lang="en-US" b="1" dirty="0" smtClean="0">
                <a:solidFill>
                  <a:schemeClr val="bg1"/>
                </a:solidFill>
              </a:rPr>
              <a:t>Thomas Smith</a:t>
            </a:r>
            <a:endParaRPr lang="en-US" b="1" dirty="0">
              <a:solidFill>
                <a:schemeClr val="bg1"/>
              </a:solidFill>
            </a:endParaRPr>
          </a:p>
        </p:txBody>
      </p:sp>
      <p:pic>
        <p:nvPicPr>
          <p:cNvPr id="1026" name="Picture 2" descr="http://forum.treasurenet.com/index.php?action=dlattach%3Btopic=210316.0%3Battach=292333%3Bimag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648" t="18465" r="25501"/>
          <a:stretch/>
        </p:blipFill>
        <p:spPr bwMode="auto">
          <a:xfrm>
            <a:off x="3501572" y="2017484"/>
            <a:ext cx="3545114" cy="45976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11826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fade">
                                      <p:cBhvr>
                                        <p:cTn id="12" dur="3000"/>
                                        <p:tgtEl>
                                          <p:spTgt spid="2150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30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30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30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30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fade">
                                      <p:cBhvr>
                                        <p:cTn id="40" dur="3000"/>
                                        <p:tgtEl>
                                          <p:spTgt spid="8">
                                            <p:txEl>
                                              <p:pRg st="4" end="4"/>
                                            </p:txEl>
                                          </p:spTgt>
                                        </p:tgtEl>
                                      </p:cBhvr>
                                    </p:animEffect>
                                  </p:childTnLst>
                                </p:cTn>
                              </p:par>
                            </p:childTnLst>
                          </p:cTn>
                        </p:par>
                        <p:par>
                          <p:cTn id="41" fill="hold">
                            <p:stCondLst>
                              <p:cond delay="3000"/>
                            </p:stCondLst>
                            <p:childTnLst>
                              <p:par>
                                <p:cTn id="42" presetID="10" presetClass="entr" presetSubtype="0" fill="hold" nodeType="afterEffect">
                                  <p:stCondLst>
                                    <p:cond delay="500"/>
                                  </p:stCondLst>
                                  <p:childTnLst>
                                    <p:set>
                                      <p:cBhvr>
                                        <p:cTn id="43" dur="1" fill="hold">
                                          <p:stCondLst>
                                            <p:cond delay="0"/>
                                          </p:stCondLst>
                                        </p:cTn>
                                        <p:tgtEl>
                                          <p:spTgt spid="21506"/>
                                        </p:tgtEl>
                                        <p:attrNameLst>
                                          <p:attrName>style.visibility</p:attrName>
                                        </p:attrNameLst>
                                      </p:cBhvr>
                                      <p:to>
                                        <p:strVal val="visible"/>
                                      </p:to>
                                    </p:set>
                                    <p:animEffect transition="in" filter="fade">
                                      <p:cBhvr>
                                        <p:cTn id="44" dur="5000"/>
                                        <p:tgtEl>
                                          <p:spTgt spid="21506"/>
                                        </p:tgtEl>
                                      </p:cBhvr>
                                    </p:animEffect>
                                  </p:childTnLst>
                                </p:cTn>
                              </p:par>
                            </p:childTnLst>
                          </p:cTn>
                        </p:par>
                        <p:par>
                          <p:cTn id="45" fill="hold">
                            <p:stCondLst>
                              <p:cond delay="8500"/>
                            </p:stCondLst>
                            <p:childTnLst>
                              <p:par>
                                <p:cTn id="46" presetID="10" presetClass="entr" presetSubtype="0" fill="hold" nodeType="afterEffect">
                                  <p:stCondLst>
                                    <p:cond delay="500"/>
                                  </p:stCondLst>
                                  <p:childTnLst>
                                    <p:set>
                                      <p:cBhvr>
                                        <p:cTn id="47" dur="1" fill="hold">
                                          <p:stCondLst>
                                            <p:cond delay="0"/>
                                          </p:stCondLst>
                                        </p:cTn>
                                        <p:tgtEl>
                                          <p:spTgt spid="1026"/>
                                        </p:tgtEl>
                                        <p:attrNameLst>
                                          <p:attrName>style.visibility</p:attrName>
                                        </p:attrNameLst>
                                      </p:cBhvr>
                                      <p:to>
                                        <p:strVal val="visible"/>
                                      </p:to>
                                    </p:set>
                                    <p:animEffect transition="in" filter="fade">
                                      <p:cBhvr>
                                        <p:cTn id="48" dur="5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7" name="Picture 13" descr="Carson_s_Men_(aka_appraisal_values)_1913"/>
          <p:cNvPicPr>
            <a:picLocks noChangeAspect="1" noChangeArrowheads="1"/>
          </p:cNvPicPr>
          <p:nvPr/>
        </p:nvPicPr>
        <p:blipFill>
          <a:blip r:embed="rId4" cstate="print"/>
          <a:srcRect/>
          <a:stretch>
            <a:fillRect/>
          </a:stretch>
        </p:blipFill>
        <p:spPr bwMode="auto">
          <a:xfrm>
            <a:off x="0" y="0"/>
            <a:ext cx="9091755" cy="6809211"/>
          </a:xfrm>
          <a:prstGeom prst="rect">
            <a:avLst/>
          </a:prstGeom>
          <a:ln>
            <a:noFill/>
          </a:ln>
          <a:effectLst>
            <a:softEdge rad="112500"/>
          </a:effectLst>
        </p:spPr>
      </p:pic>
      <p:sp>
        <p:nvSpPr>
          <p:cNvPr id="8" name="Rectangle 6"/>
          <p:cNvSpPr>
            <a:spLocks noGrp="1" noChangeArrowheads="1"/>
          </p:cNvSpPr>
          <p:nvPr>
            <p:ph type="sldNum" sz="quarter" idx="12"/>
          </p:nvPr>
        </p:nvSpPr>
        <p:spPr/>
        <p:txBody>
          <a:bodyPr/>
          <a:lstStyle/>
          <a:p>
            <a:pPr>
              <a:defRPr/>
            </a:pPr>
            <a:fld id="{6864851E-7976-4638-BC48-AA84155B2698}" type="slidenum">
              <a:rPr lang="en-US"/>
              <a:pPr>
                <a:defRPr/>
              </a:pPr>
              <a:t>25</a:t>
            </a:fld>
            <a:endParaRPr lang="en-US" dirty="0"/>
          </a:p>
        </p:txBody>
      </p:sp>
      <p:sp>
        <p:nvSpPr>
          <p:cNvPr id="15363"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E134AC72-27A1-47ED-A75F-E67D10846030}" type="slidenum">
              <a:rPr lang="en-US" sz="1400" b="1">
                <a:solidFill>
                  <a:schemeClr val="bg1"/>
                </a:solidFill>
                <a:latin typeface="+mn-lt"/>
              </a:rPr>
              <a:pPr algn="r" eaLnBrk="1" hangingPunct="1"/>
              <a:t>25</a:t>
            </a:fld>
            <a:endParaRPr lang="en-US" sz="1400" b="1" dirty="0">
              <a:solidFill>
                <a:schemeClr val="bg1"/>
              </a:solidFill>
              <a:latin typeface="+mn-lt"/>
            </a:endParaRPr>
          </a:p>
        </p:txBody>
      </p:sp>
      <p:sp>
        <p:nvSpPr>
          <p:cNvPr id="15364"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dirty="0">
              <a:solidFill>
                <a:schemeClr val="tx1"/>
              </a:solidFill>
              <a:latin typeface="Arial" charset="0"/>
            </a:endParaRPr>
          </a:p>
        </p:txBody>
      </p:sp>
      <p:sp>
        <p:nvSpPr>
          <p:cNvPr id="11267" name="Text Box 3"/>
          <p:cNvSpPr txBox="1">
            <a:spLocks noChangeArrowheads="1"/>
          </p:cNvSpPr>
          <p:nvPr/>
        </p:nvSpPr>
        <p:spPr bwMode="auto">
          <a:xfrm>
            <a:off x="467439" y="255657"/>
            <a:ext cx="2885361" cy="707886"/>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The fur trading era began to fade in the 1840’s. </a:t>
            </a:r>
            <a:endParaRPr lang="en-US" sz="900" dirty="0">
              <a:solidFill>
                <a:schemeClr val="bg1"/>
              </a:solidFill>
              <a:latin typeface="Arial" charset="0"/>
            </a:endParaRPr>
          </a:p>
        </p:txBody>
      </p:sp>
      <p:pic>
        <p:nvPicPr>
          <p:cNvPr id="9" name="Picture 4" descr="http://images.webster-dictionary.org/dict/103/881688-quill-p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6626" y="192887"/>
            <a:ext cx="333370" cy="416713"/>
          </a:xfrm>
          <a:prstGeom prst="teardrop">
            <a:avLst/>
          </a:prstGeom>
          <a:noFill/>
          <a:extLst>
            <a:ext uri="{909E8E84-426E-40DD-AFC4-6F175D3DCCD1}">
              <a14:hiddenFill xmlns:a14="http://schemas.microsoft.com/office/drawing/2010/main">
                <a:solidFill>
                  <a:srgbClr val="FFFFFF"/>
                </a:solidFill>
              </a14:hiddenFill>
            </a:ext>
          </a:extLst>
        </p:spPr>
      </p:pic>
      <p:sp>
        <p:nvSpPr>
          <p:cNvPr id="12" name="Text Box 3"/>
          <p:cNvSpPr txBox="1">
            <a:spLocks noChangeArrowheads="1"/>
          </p:cNvSpPr>
          <p:nvPr/>
        </p:nvSpPr>
        <p:spPr bwMode="auto">
          <a:xfrm>
            <a:off x="5185913" y="237946"/>
            <a:ext cx="3789521" cy="1015663"/>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 demand for beaver fell</a:t>
            </a:r>
          </a:p>
          <a:p>
            <a:pPr eaLnBrk="1" hangingPunct="1"/>
            <a:r>
              <a:rPr lang="en-US" sz="2000" b="1" dirty="0" smtClean="0">
                <a:solidFill>
                  <a:schemeClr val="bg1"/>
                </a:solidFill>
              </a:rPr>
              <a:t>- silk hats became more popular</a:t>
            </a:r>
          </a:p>
          <a:p>
            <a:pPr eaLnBrk="1" hangingPunct="1"/>
            <a:r>
              <a:rPr lang="en-US" sz="2000" b="1" dirty="0" smtClean="0">
                <a:solidFill>
                  <a:schemeClr val="bg1"/>
                </a:solidFill>
              </a:rPr>
              <a:t>- beavers were over-trapped </a:t>
            </a:r>
            <a:endParaRPr lang="en-US" sz="900" dirty="0">
              <a:solidFill>
                <a:schemeClr val="bg1"/>
              </a:solidFill>
              <a:latin typeface="Arial" charset="0"/>
            </a:endParaRPr>
          </a:p>
        </p:txBody>
      </p:sp>
      <p:sp>
        <p:nvSpPr>
          <p:cNvPr id="13" name="Text Box 3"/>
          <p:cNvSpPr txBox="1">
            <a:spLocks noChangeArrowheads="1"/>
          </p:cNvSpPr>
          <p:nvPr/>
        </p:nvSpPr>
        <p:spPr bwMode="auto">
          <a:xfrm>
            <a:off x="7425785" y="5715000"/>
            <a:ext cx="1549649" cy="646331"/>
          </a:xfrm>
          <a:prstGeom prst="rect">
            <a:avLst/>
          </a:prstGeom>
          <a:no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1200" b="1" dirty="0">
                <a:solidFill>
                  <a:schemeClr val="bg1"/>
                </a:solidFill>
              </a:rPr>
              <a:t>“Carson’s Men”</a:t>
            </a:r>
          </a:p>
          <a:p>
            <a:pPr algn="ctr" eaLnBrk="1" hangingPunct="1"/>
            <a:r>
              <a:rPr lang="en-US" sz="1200" b="1" dirty="0">
                <a:solidFill>
                  <a:schemeClr val="bg1"/>
                </a:solidFill>
              </a:rPr>
              <a:t>by Charles M. Russell</a:t>
            </a:r>
          </a:p>
          <a:p>
            <a:pPr algn="ctr" eaLnBrk="1" hangingPunct="1"/>
            <a:r>
              <a:rPr lang="en-US" sz="1200" b="1" dirty="0">
                <a:solidFill>
                  <a:schemeClr val="bg1"/>
                </a:solidFill>
              </a:rPr>
              <a:t>(1913)</a:t>
            </a:r>
            <a:endParaRPr lang="en-US" sz="1200" dirty="0">
              <a:solidFill>
                <a:schemeClr val="bg1"/>
              </a:solidFill>
            </a:endParaRPr>
          </a:p>
        </p:txBody>
      </p:sp>
      <p:pic>
        <p:nvPicPr>
          <p:cNvPr id="2" name="34 When Summer Ends (Done for Posterity).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7273385" y="6092825"/>
            <a:ext cx="45719" cy="45719"/>
          </a:xfrm>
          <a:prstGeom prst="rect">
            <a:avLst/>
          </a:prstGeom>
        </p:spPr>
      </p:pic>
    </p:spTree>
    <p:extLst>
      <p:ext uri="{BB962C8B-B14F-4D97-AF65-F5344CB8AC3E}">
        <p14:creationId xmlns:p14="http://schemas.microsoft.com/office/powerpoint/2010/main" val="1383421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77"/>
                                        </p:tgtEl>
                                        <p:attrNameLst>
                                          <p:attrName>style.visibility</p:attrName>
                                        </p:attrNameLst>
                                      </p:cBhvr>
                                      <p:to>
                                        <p:strVal val="visible"/>
                                      </p:to>
                                    </p:set>
                                    <p:animEffect transition="in" filter="fade">
                                      <p:cBhvr>
                                        <p:cTn id="7" dur="8000"/>
                                        <p:tgtEl>
                                          <p:spTgt spid="1127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0"/>
                                        <p:tgtEl>
                                          <p:spTgt spid="13"/>
                                        </p:tgtEl>
                                      </p:cBhvr>
                                    </p:animEffect>
                                  </p:childTnLst>
                                </p:cTn>
                              </p:par>
                            </p:childTnLst>
                          </p:cTn>
                        </p:par>
                        <p:par>
                          <p:cTn id="11" fill="hold">
                            <p:stCondLst>
                              <p:cond delay="80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267"/>
                                        </p:tgtEl>
                                        <p:attrNameLst>
                                          <p:attrName>style.visibility</p:attrName>
                                        </p:attrNameLst>
                                      </p:cBhvr>
                                      <p:to>
                                        <p:strVal val="visible"/>
                                      </p:to>
                                    </p:set>
                                    <p:animEffect transition="in" filter="fade">
                                      <p:cBhvr>
                                        <p:cTn id="17" dur="3000"/>
                                        <p:tgtEl>
                                          <p:spTgt spid="11267"/>
                                        </p:tgtEl>
                                      </p:cBhvr>
                                    </p:animEffect>
                                  </p:childTnLst>
                                </p:cTn>
                              </p:par>
                            </p:childTnLst>
                          </p:cTn>
                        </p:par>
                        <p:par>
                          <p:cTn id="18" fill="hold">
                            <p:stCondLst>
                              <p:cond delay="11000"/>
                            </p:stCondLst>
                            <p:childTnLst>
                              <p:par>
                                <p:cTn id="19" presetID="10" presetClass="entr" presetSubtype="0" fill="hold" grpId="0" nodeType="afterEffect">
                                  <p:stCondLst>
                                    <p:cond delay="2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par>
                                <p:cTn id="22" presetID="10" presetClass="entr" presetSubtype="0" fill="hold" nodeType="withEffect">
                                  <p:stCondLst>
                                    <p:cond delay="200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30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fade">
                                      <p:cBhvr>
                                        <p:cTn id="29" dur="3000"/>
                                        <p:tgtEl>
                                          <p:spTgt spid="1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fade">
                                      <p:cBhvr>
                                        <p:cTn id="34" dur="3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35" fill="hold" display="0">
                  <p:stCondLst>
                    <p:cond delay="indefinite"/>
                  </p:stCondLst>
                  <p:endCondLst>
                    <p:cond evt="onStopAudio" delay="0">
                      <p:tgtEl>
                        <p:sldTgt/>
                      </p:tgtEl>
                    </p:cond>
                  </p:endCondLst>
                </p:cTn>
                <p:tgtEl>
                  <p:spTgt spid="2"/>
                </p:tgtEl>
              </p:cMediaNode>
            </p:audio>
          </p:childTnLst>
        </p:cTn>
      </p:par>
    </p:tnLst>
    <p:bldLst>
      <p:bldP spid="11267" grpId="0" animBg="1"/>
      <p:bldP spid="12"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p>
            <a:pPr>
              <a:defRPr/>
            </a:pPr>
            <a:fld id="{6864851E-7976-4638-BC48-AA84155B2698}" type="slidenum">
              <a:rPr lang="en-US"/>
              <a:pPr>
                <a:defRPr/>
              </a:pPr>
              <a:t>26</a:t>
            </a:fld>
            <a:endParaRPr lang="en-US" dirty="0"/>
          </a:p>
        </p:txBody>
      </p:sp>
      <p:sp>
        <p:nvSpPr>
          <p:cNvPr id="15363"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E134AC72-27A1-47ED-A75F-E67D10846030}" type="slidenum">
              <a:rPr lang="en-US" sz="1400" b="1">
                <a:solidFill>
                  <a:schemeClr val="bg1"/>
                </a:solidFill>
                <a:latin typeface="+mn-lt"/>
              </a:rPr>
              <a:pPr algn="r" eaLnBrk="1" hangingPunct="1"/>
              <a:t>26</a:t>
            </a:fld>
            <a:endParaRPr lang="en-US" sz="1400" b="1" dirty="0">
              <a:solidFill>
                <a:schemeClr val="bg1"/>
              </a:solidFill>
              <a:latin typeface="+mn-lt"/>
            </a:endParaRPr>
          </a:p>
        </p:txBody>
      </p:sp>
      <p:sp>
        <p:nvSpPr>
          <p:cNvPr id="15364"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dirty="0">
              <a:solidFill>
                <a:schemeClr val="tx1"/>
              </a:solidFill>
              <a:latin typeface="Arial" charset="0"/>
            </a:endParaRPr>
          </a:p>
        </p:txBody>
      </p:sp>
      <p:sp>
        <p:nvSpPr>
          <p:cNvPr id="11273" name="Text Box 9"/>
          <p:cNvSpPr txBox="1">
            <a:spLocks noChangeArrowheads="1"/>
          </p:cNvSpPr>
          <p:nvPr/>
        </p:nvSpPr>
        <p:spPr bwMode="auto">
          <a:xfrm>
            <a:off x="838200" y="676056"/>
            <a:ext cx="7001656" cy="1754326"/>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3600" b="1" dirty="0" smtClean="0">
                <a:solidFill>
                  <a:schemeClr val="bg1"/>
                </a:solidFill>
                <a:latin typeface="Papyrus" pitchFamily="66" charset="0"/>
              </a:rPr>
              <a:t>But these strong and independent men left an important mark on America’s history…</a:t>
            </a:r>
            <a:endParaRPr lang="en-US" sz="3600" b="1" dirty="0">
              <a:solidFill>
                <a:schemeClr val="bg1"/>
              </a:solidFill>
              <a:latin typeface="Papyrus" pitchFamily="66" charset="0"/>
            </a:endParaRPr>
          </a:p>
        </p:txBody>
      </p:sp>
      <p:pic>
        <p:nvPicPr>
          <p:cNvPr id="10" name="02 Native American Theme [Orchestral].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641081" y="228600"/>
            <a:ext cx="45719" cy="45719"/>
          </a:xfrm>
          <a:prstGeom prst="rect">
            <a:avLst/>
          </a:prstGeom>
        </p:spPr>
      </p:pic>
      <p:pic>
        <p:nvPicPr>
          <p:cNvPr id="3074" name="Picture 2" descr="http://fortclatsopbookstore.com/listman/listings/images/234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3768" b="10133"/>
          <a:stretch/>
        </p:blipFill>
        <p:spPr bwMode="auto">
          <a:xfrm>
            <a:off x="4713351" y="1981200"/>
            <a:ext cx="4086225" cy="3462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5443728"/>
            <a:ext cx="3200400" cy="646331"/>
          </a:xfrm>
          <a:prstGeom prst="rect">
            <a:avLst/>
          </a:prstGeom>
          <a:noFill/>
        </p:spPr>
        <p:txBody>
          <a:bodyPr wrap="square" rtlCol="0">
            <a:spAutoFit/>
          </a:bodyPr>
          <a:lstStyle/>
          <a:p>
            <a:r>
              <a:rPr lang="en-US" sz="1200" dirty="0" smtClean="0">
                <a:solidFill>
                  <a:schemeClr val="bg1"/>
                </a:solidFill>
                <a:latin typeface="+mn-lt"/>
              </a:rPr>
              <a:t>Cover Illustration from </a:t>
            </a:r>
            <a:r>
              <a:rPr lang="en-US" sz="1200" u="sng" dirty="0" smtClean="0">
                <a:solidFill>
                  <a:schemeClr val="bg1"/>
                </a:solidFill>
                <a:latin typeface="+mn-lt"/>
              </a:rPr>
              <a:t>After </a:t>
            </a:r>
            <a:r>
              <a:rPr lang="en-US" sz="1200" u="sng" dirty="0">
                <a:solidFill>
                  <a:schemeClr val="bg1"/>
                </a:solidFill>
                <a:latin typeface="+mn-lt"/>
              </a:rPr>
              <a:t>Lewis and Clark: </a:t>
            </a:r>
            <a:r>
              <a:rPr lang="en-US" sz="1200" u="sng" dirty="0" smtClean="0">
                <a:solidFill>
                  <a:schemeClr val="bg1"/>
                </a:solidFill>
                <a:latin typeface="+mn-lt"/>
              </a:rPr>
              <a:t> </a:t>
            </a:r>
          </a:p>
          <a:p>
            <a:r>
              <a:rPr lang="en-US" sz="1200" u="sng" dirty="0" smtClean="0">
                <a:solidFill>
                  <a:schemeClr val="bg1"/>
                </a:solidFill>
                <a:latin typeface="+mn-lt"/>
              </a:rPr>
              <a:t>Mountain </a:t>
            </a:r>
            <a:r>
              <a:rPr lang="en-US" sz="1200" u="sng" dirty="0">
                <a:solidFill>
                  <a:schemeClr val="bg1"/>
                </a:solidFill>
                <a:latin typeface="+mn-lt"/>
              </a:rPr>
              <a:t>Men and the Paths to the Pacific </a:t>
            </a:r>
            <a:endParaRPr lang="en-US" sz="1200" u="sng" dirty="0" smtClean="0">
              <a:solidFill>
                <a:schemeClr val="bg1"/>
              </a:solidFill>
              <a:latin typeface="+mn-lt"/>
            </a:endParaRPr>
          </a:p>
          <a:p>
            <a:r>
              <a:rPr lang="en-US" sz="1200" dirty="0" smtClean="0">
                <a:solidFill>
                  <a:schemeClr val="bg1"/>
                </a:solidFill>
                <a:latin typeface="+mn-lt"/>
              </a:rPr>
              <a:t>by Robert Utley (2004)</a:t>
            </a:r>
            <a:endParaRPr lang="en-US" sz="1200" dirty="0">
              <a:solidFill>
                <a:schemeClr val="bg1"/>
              </a:solidFill>
              <a:latin typeface="+mn-lt"/>
            </a:endParaRPr>
          </a:p>
        </p:txBody>
      </p:sp>
    </p:spTree>
    <p:extLst>
      <p:ext uri="{BB962C8B-B14F-4D97-AF65-F5344CB8AC3E}">
        <p14:creationId xmlns:p14="http://schemas.microsoft.com/office/powerpoint/2010/main" val="2016728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73">
                                            <p:txEl>
                                              <p:pRg st="0" end="0"/>
                                            </p:txEl>
                                          </p:spTgt>
                                        </p:tgtEl>
                                        <p:attrNameLst>
                                          <p:attrName>style.visibility</p:attrName>
                                        </p:attrNameLst>
                                      </p:cBhvr>
                                      <p:to>
                                        <p:strVal val="visible"/>
                                      </p:to>
                                    </p:set>
                                    <p:animEffect transition="in" filter="fade">
                                      <p:cBhvr>
                                        <p:cTn id="7" dur="5000"/>
                                        <p:tgtEl>
                                          <p:spTgt spid="11273">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0"/>
                                        <p:tgtEl>
                                          <p:spTgt spid="307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14"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3.bp.blogspot.com/_-b6xkLUOpXk/Sbozaiz8cdI/AAAAAAAAADo/OsRGpXt2UyI/s400/John+C.+Fremont+Map.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85" y="842220"/>
            <a:ext cx="5128452" cy="60157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Grp="1" noChangeArrowheads="1"/>
          </p:cNvSpPr>
          <p:nvPr>
            <p:ph type="sldNum" sz="quarter" idx="12"/>
          </p:nvPr>
        </p:nvSpPr>
        <p:spPr/>
        <p:txBody>
          <a:bodyPr/>
          <a:lstStyle/>
          <a:p>
            <a:pPr>
              <a:defRPr/>
            </a:pPr>
            <a:fld id="{6864851E-7976-4638-BC48-AA84155B2698}" type="slidenum">
              <a:rPr lang="en-US"/>
              <a:pPr>
                <a:defRPr/>
              </a:pPr>
              <a:t>27</a:t>
            </a:fld>
            <a:endParaRPr lang="en-US" dirty="0"/>
          </a:p>
        </p:txBody>
      </p:sp>
      <p:sp>
        <p:nvSpPr>
          <p:cNvPr id="15363"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E134AC72-27A1-47ED-A75F-E67D10846030}" type="slidenum">
              <a:rPr lang="en-US" sz="1400" b="1">
                <a:solidFill>
                  <a:schemeClr val="bg1"/>
                </a:solidFill>
                <a:latin typeface="+mn-lt"/>
              </a:rPr>
              <a:pPr algn="r" eaLnBrk="1" hangingPunct="1"/>
              <a:t>27</a:t>
            </a:fld>
            <a:endParaRPr lang="en-US" sz="1400" b="1" dirty="0">
              <a:solidFill>
                <a:schemeClr val="bg1"/>
              </a:solidFill>
              <a:latin typeface="+mn-lt"/>
            </a:endParaRPr>
          </a:p>
        </p:txBody>
      </p:sp>
      <p:sp>
        <p:nvSpPr>
          <p:cNvPr id="15364" name="Text Box 2"/>
          <p:cNvSpPr txBox="1">
            <a:spLocks noChangeArrowheads="1"/>
          </p:cNvSpPr>
          <p:nvPr/>
        </p:nvSpPr>
        <p:spPr bwMode="auto">
          <a:xfrm>
            <a:off x="-7861" y="340029"/>
            <a:ext cx="3579362" cy="461665"/>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r>
              <a:rPr lang="en-US" sz="2400" b="1" dirty="0" smtClean="0">
                <a:solidFill>
                  <a:srgbClr val="FFC000"/>
                </a:solidFill>
                <a:cs typeface="Calibri" pitchFamily="34" charset="0"/>
              </a:rPr>
              <a:t>         The maps they made</a:t>
            </a:r>
          </a:p>
        </p:txBody>
      </p:sp>
      <p:pic>
        <p:nvPicPr>
          <p:cNvPr id="9"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254" y="376936"/>
            <a:ext cx="257175" cy="321469"/>
          </a:xfrm>
          <a:prstGeom prst="teardrop">
            <a:avLst/>
          </a:prstGeom>
          <a:noFill/>
          <a:extLst>
            <a:ext uri="{909E8E84-426E-40DD-AFC4-6F175D3DCCD1}">
              <a14:hiddenFill xmlns:a14="http://schemas.microsoft.com/office/drawing/2010/main">
                <a:solidFill>
                  <a:srgbClr val="FFFFFF"/>
                </a:solidFill>
              </a14:hiddenFill>
            </a:ext>
          </a:extLst>
        </p:spPr>
      </p:pic>
      <p:pic>
        <p:nvPicPr>
          <p:cNvPr id="9218" name="Picture 2" descr="http://www.northcoastjournal.com/101107/CVR-joseph-Meek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77" r="15859" b="38515"/>
          <a:stretch/>
        </p:blipFill>
        <p:spPr bwMode="auto">
          <a:xfrm>
            <a:off x="5370282" y="894189"/>
            <a:ext cx="1108062" cy="1358996"/>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26" name="Picture 10" descr="http://americangallery.files.wordpress.com/2009/08/general-john-charles-fremont.jpg?w=476&amp;h=5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841" y="3546553"/>
            <a:ext cx="1219200" cy="1534245"/>
          </a:xfrm>
          <a:prstGeom prst="ellipse">
            <a:avLst/>
          </a:prstGeom>
          <a:noFill/>
          <a:extLst>
            <a:ext uri="{909E8E84-426E-40DD-AFC4-6F175D3DCCD1}">
              <a14:hiddenFill xmlns:a14="http://schemas.microsoft.com/office/drawing/2010/main">
                <a:solidFill>
                  <a:srgbClr val="FFFFFF"/>
                </a:solidFill>
              </a14:hiddenFill>
            </a:ext>
          </a:extLst>
        </p:spPr>
      </p:pic>
      <p:sp>
        <p:nvSpPr>
          <p:cNvPr id="20" name="Text Box 2"/>
          <p:cNvSpPr txBox="1">
            <a:spLocks noChangeArrowheads="1"/>
          </p:cNvSpPr>
          <p:nvPr/>
        </p:nvSpPr>
        <p:spPr bwMode="auto">
          <a:xfrm>
            <a:off x="5257800" y="2907693"/>
            <a:ext cx="3689890" cy="1631216"/>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ts val="0"/>
              </a:spcBef>
            </a:pPr>
            <a:r>
              <a:rPr lang="en-US" sz="2000" b="1" dirty="0" smtClean="0">
                <a:solidFill>
                  <a:srgbClr val="FFFF00"/>
                </a:solidFill>
                <a:cs typeface="Calibri" pitchFamily="34" charset="0"/>
              </a:rPr>
              <a:t>- talked about all the open land,</a:t>
            </a:r>
          </a:p>
          <a:p>
            <a:pPr eaLnBrk="1" hangingPunct="1">
              <a:spcBef>
                <a:spcPts val="0"/>
              </a:spcBef>
            </a:pPr>
            <a:r>
              <a:rPr lang="en-US" sz="2000" b="1" dirty="0" smtClean="0">
                <a:solidFill>
                  <a:srgbClr val="FFFF00"/>
                </a:solidFill>
                <a:cs typeface="Calibri" pitchFamily="34" charset="0"/>
              </a:rPr>
              <a:t>- convinced people to go west,</a:t>
            </a:r>
          </a:p>
          <a:p>
            <a:pPr eaLnBrk="1" hangingPunct="1">
              <a:spcBef>
                <a:spcPts val="0"/>
              </a:spcBef>
            </a:pPr>
            <a:r>
              <a:rPr lang="en-US" sz="2000" b="1" dirty="0" smtClean="0">
                <a:solidFill>
                  <a:srgbClr val="FFFF00"/>
                </a:solidFill>
                <a:cs typeface="Calibri" pitchFamily="34" charset="0"/>
              </a:rPr>
              <a:t>- showed them how to get there,</a:t>
            </a:r>
          </a:p>
          <a:p>
            <a:pPr eaLnBrk="1" hangingPunct="1">
              <a:spcBef>
                <a:spcPts val="0"/>
              </a:spcBef>
            </a:pPr>
            <a:r>
              <a:rPr lang="en-US" sz="2000" b="1" dirty="0" smtClean="0">
                <a:solidFill>
                  <a:srgbClr val="FFFF00"/>
                </a:solidFill>
                <a:cs typeface="Calibri" pitchFamily="34" charset="0"/>
              </a:rPr>
              <a:t>- and helped to settle an entire </a:t>
            </a:r>
          </a:p>
          <a:p>
            <a:pPr eaLnBrk="1" hangingPunct="1">
              <a:spcBef>
                <a:spcPts val="0"/>
              </a:spcBef>
            </a:pPr>
            <a:r>
              <a:rPr lang="en-US" sz="2000" b="1" dirty="0" smtClean="0">
                <a:solidFill>
                  <a:srgbClr val="FFFF00"/>
                </a:solidFill>
                <a:cs typeface="Calibri" pitchFamily="34" charset="0"/>
              </a:rPr>
              <a:t>  continent.</a:t>
            </a:r>
            <a:endParaRPr lang="en-US" sz="2000" b="1" dirty="0">
              <a:solidFill>
                <a:srgbClr val="FFFF00"/>
              </a:solidFill>
              <a:cs typeface="Calibri" pitchFamily="34" charset="0"/>
            </a:endParaRPr>
          </a:p>
        </p:txBody>
      </p:sp>
      <p:sp>
        <p:nvSpPr>
          <p:cNvPr id="4" name="TextBox 3"/>
          <p:cNvSpPr txBox="1"/>
          <p:nvPr/>
        </p:nvSpPr>
        <p:spPr>
          <a:xfrm>
            <a:off x="5471058" y="2295080"/>
            <a:ext cx="906509" cy="307777"/>
          </a:xfrm>
          <a:prstGeom prst="rect">
            <a:avLst/>
          </a:prstGeom>
          <a:solidFill>
            <a:schemeClr val="tx1"/>
          </a:solidFill>
        </p:spPr>
        <p:txBody>
          <a:bodyPr wrap="square" rtlCol="0">
            <a:spAutoFit/>
          </a:bodyPr>
          <a:lstStyle/>
          <a:p>
            <a:r>
              <a:rPr lang="en-US" sz="1400" b="1" dirty="0" smtClean="0">
                <a:solidFill>
                  <a:schemeClr val="bg1"/>
                </a:solidFill>
              </a:rPr>
              <a:t>Joe Meek</a:t>
            </a:r>
            <a:endParaRPr lang="en-US" sz="1400" b="1" dirty="0">
              <a:solidFill>
                <a:schemeClr val="bg1"/>
              </a:solidFill>
            </a:endParaRPr>
          </a:p>
        </p:txBody>
      </p:sp>
      <p:sp>
        <p:nvSpPr>
          <p:cNvPr id="22" name="TextBox 21"/>
          <p:cNvSpPr txBox="1"/>
          <p:nvPr/>
        </p:nvSpPr>
        <p:spPr>
          <a:xfrm>
            <a:off x="300492" y="5080798"/>
            <a:ext cx="1447800" cy="307777"/>
          </a:xfrm>
          <a:prstGeom prst="rect">
            <a:avLst/>
          </a:prstGeom>
          <a:solidFill>
            <a:schemeClr val="tx1"/>
          </a:solidFill>
        </p:spPr>
        <p:txBody>
          <a:bodyPr wrap="square" rtlCol="0">
            <a:spAutoFit/>
          </a:bodyPr>
          <a:lstStyle/>
          <a:p>
            <a:r>
              <a:rPr lang="en-US" sz="1400" b="1" dirty="0" smtClean="0">
                <a:solidFill>
                  <a:schemeClr val="bg1"/>
                </a:solidFill>
              </a:rPr>
              <a:t>John C. Fremont</a:t>
            </a:r>
            <a:endParaRPr lang="en-US" sz="1400" b="1" dirty="0">
              <a:solidFill>
                <a:schemeClr val="bg1"/>
              </a:solidFill>
            </a:endParaRPr>
          </a:p>
        </p:txBody>
      </p:sp>
      <p:pic>
        <p:nvPicPr>
          <p:cNvPr id="9233" name="Picture 17" descr="http://www.lcbo.net/images/journal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81" t="9847" r="39306" b="25259"/>
          <a:stretch/>
        </p:blipFill>
        <p:spPr bwMode="auto">
          <a:xfrm>
            <a:off x="6545179" y="698405"/>
            <a:ext cx="2336999" cy="17505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
          <p:cNvSpPr txBox="1">
            <a:spLocks noChangeArrowheads="1"/>
          </p:cNvSpPr>
          <p:nvPr/>
        </p:nvSpPr>
        <p:spPr bwMode="auto">
          <a:xfrm>
            <a:off x="3326146" y="340029"/>
            <a:ext cx="3621946" cy="461665"/>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r>
              <a:rPr lang="en-US" sz="2400" b="1" dirty="0" smtClean="0">
                <a:solidFill>
                  <a:srgbClr val="FFC000"/>
                </a:solidFill>
                <a:cs typeface="Calibri" pitchFamily="34" charset="0"/>
              </a:rPr>
              <a:t>and journals they wrote…</a:t>
            </a:r>
          </a:p>
        </p:txBody>
      </p:sp>
      <p:pic>
        <p:nvPicPr>
          <p:cNvPr id="13"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6060" y="2545447"/>
            <a:ext cx="333370" cy="416713"/>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028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0"/>
                                        <p:tgtEl>
                                          <p:spTgt spid="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5364"/>
                                        </p:tgtEl>
                                        <p:attrNameLst>
                                          <p:attrName>style.visibility</p:attrName>
                                        </p:attrNameLst>
                                      </p:cBhvr>
                                      <p:to>
                                        <p:strVal val="visible"/>
                                      </p:to>
                                    </p:set>
                                    <p:animEffect transition="in" filter="fade">
                                      <p:cBhvr>
                                        <p:cTn id="10" dur="5000"/>
                                        <p:tgtEl>
                                          <p:spTgt spid="15364"/>
                                        </p:tgtEl>
                                      </p:cBhvr>
                                    </p:animEffect>
                                  </p:childTnLst>
                                </p:cTn>
                              </p:par>
                            </p:childTnLst>
                          </p:cTn>
                        </p:par>
                        <p:par>
                          <p:cTn id="11" fill="hold">
                            <p:stCondLst>
                              <p:cond delay="6000"/>
                            </p:stCondLst>
                            <p:childTnLst>
                              <p:par>
                                <p:cTn id="12" presetID="10" presetClass="entr" presetSubtype="0" fill="hold" nodeType="afterEffect">
                                  <p:stCondLst>
                                    <p:cond delay="500"/>
                                  </p:stCondLst>
                                  <p:childTnLst>
                                    <p:set>
                                      <p:cBhvr>
                                        <p:cTn id="13" dur="1" fill="hold">
                                          <p:stCondLst>
                                            <p:cond delay="0"/>
                                          </p:stCondLst>
                                        </p:cTn>
                                        <p:tgtEl>
                                          <p:spTgt spid="9220"/>
                                        </p:tgtEl>
                                        <p:attrNameLst>
                                          <p:attrName>style.visibility</p:attrName>
                                        </p:attrNameLst>
                                      </p:cBhvr>
                                      <p:to>
                                        <p:strVal val="visible"/>
                                      </p:to>
                                    </p:set>
                                    <p:animEffect transition="in" filter="fade">
                                      <p:cBhvr>
                                        <p:cTn id="14" dur="5000"/>
                                        <p:tgtEl>
                                          <p:spTgt spid="9220"/>
                                        </p:tgtEl>
                                      </p:cBhvr>
                                    </p:animEffect>
                                  </p:childTnLst>
                                </p:cTn>
                              </p:par>
                            </p:childTnLst>
                          </p:cTn>
                        </p:par>
                        <p:par>
                          <p:cTn id="15" fill="hold">
                            <p:stCondLst>
                              <p:cond delay="11500"/>
                            </p:stCondLst>
                            <p:childTnLst>
                              <p:par>
                                <p:cTn id="16" presetID="10" presetClass="entr" presetSubtype="0" fill="hold" nodeType="afterEffect">
                                  <p:stCondLst>
                                    <p:cond delay="0"/>
                                  </p:stCondLst>
                                  <p:childTnLst>
                                    <p:set>
                                      <p:cBhvr>
                                        <p:cTn id="17" dur="1" fill="hold">
                                          <p:stCondLst>
                                            <p:cond delay="0"/>
                                          </p:stCondLst>
                                        </p:cTn>
                                        <p:tgtEl>
                                          <p:spTgt spid="9226"/>
                                        </p:tgtEl>
                                        <p:attrNameLst>
                                          <p:attrName>style.visibility</p:attrName>
                                        </p:attrNameLst>
                                      </p:cBhvr>
                                      <p:to>
                                        <p:strVal val="visible"/>
                                      </p:to>
                                    </p:set>
                                    <p:animEffect transition="in" filter="fade">
                                      <p:cBhvr>
                                        <p:cTn id="18" dur="5000"/>
                                        <p:tgtEl>
                                          <p:spTgt spid="9226"/>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0"/>
                                        <p:tgtEl>
                                          <p:spTgt spid="22"/>
                                        </p:tgtEl>
                                      </p:cBhvr>
                                    </p:animEffect>
                                  </p:childTnLst>
                                </p:cTn>
                              </p:par>
                            </p:childTnLst>
                          </p:cTn>
                        </p:par>
                        <p:par>
                          <p:cTn id="22" fill="hold">
                            <p:stCondLst>
                              <p:cond delay="17000"/>
                            </p:stCondLst>
                            <p:childTnLst>
                              <p:par>
                                <p:cTn id="23" presetID="10" presetClass="entr" presetSubtype="0" fill="hold" grpId="0" nodeType="afterEffect">
                                  <p:stCondLst>
                                    <p:cond delay="10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3000"/>
                                        <p:tgtEl>
                                          <p:spTgt spid="14"/>
                                        </p:tgtEl>
                                      </p:cBhvr>
                                    </p:animEffect>
                                  </p:childTnLst>
                                </p:cTn>
                              </p:par>
                            </p:childTnLst>
                          </p:cTn>
                        </p:par>
                        <p:par>
                          <p:cTn id="26" fill="hold">
                            <p:stCondLst>
                              <p:cond delay="21000"/>
                            </p:stCondLst>
                            <p:childTnLst>
                              <p:par>
                                <p:cTn id="27" presetID="10" presetClass="entr" presetSubtype="0" fill="hold" nodeType="afterEffect">
                                  <p:stCondLst>
                                    <p:cond delay="0"/>
                                  </p:stCondLst>
                                  <p:childTnLst>
                                    <p:set>
                                      <p:cBhvr>
                                        <p:cTn id="28" dur="1" fill="hold">
                                          <p:stCondLst>
                                            <p:cond delay="0"/>
                                          </p:stCondLst>
                                        </p:cTn>
                                        <p:tgtEl>
                                          <p:spTgt spid="9233"/>
                                        </p:tgtEl>
                                        <p:attrNameLst>
                                          <p:attrName>style.visibility</p:attrName>
                                        </p:attrNameLst>
                                      </p:cBhvr>
                                      <p:to>
                                        <p:strVal val="visible"/>
                                      </p:to>
                                    </p:set>
                                    <p:animEffect transition="in" filter="fade">
                                      <p:cBhvr>
                                        <p:cTn id="29" dur="5000"/>
                                        <p:tgtEl>
                                          <p:spTgt spid="9233"/>
                                        </p:tgtEl>
                                      </p:cBhvr>
                                    </p:animEffect>
                                  </p:childTnLst>
                                </p:cTn>
                              </p:par>
                              <p:par>
                                <p:cTn id="30" presetID="10" presetClass="entr" presetSubtype="0" fill="hold" nodeType="withEffect">
                                  <p:stCondLst>
                                    <p:cond delay="0"/>
                                  </p:stCondLst>
                                  <p:childTnLst>
                                    <p:set>
                                      <p:cBhvr>
                                        <p:cTn id="31" dur="1" fill="hold">
                                          <p:stCondLst>
                                            <p:cond delay="0"/>
                                          </p:stCondLst>
                                        </p:cTn>
                                        <p:tgtEl>
                                          <p:spTgt spid="9218"/>
                                        </p:tgtEl>
                                        <p:attrNameLst>
                                          <p:attrName>style.visibility</p:attrName>
                                        </p:attrNameLst>
                                      </p:cBhvr>
                                      <p:to>
                                        <p:strVal val="visible"/>
                                      </p:to>
                                    </p:set>
                                    <p:animEffect transition="in" filter="fade">
                                      <p:cBhvr>
                                        <p:cTn id="32" dur="5000"/>
                                        <p:tgtEl>
                                          <p:spTgt spid="92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0"/>
                                        <p:tgtEl>
                                          <p:spTgt spid="4"/>
                                        </p:tgtEl>
                                      </p:cBhvr>
                                    </p:animEffect>
                                  </p:childTnLst>
                                </p:cTn>
                              </p:par>
                            </p:childTnLst>
                          </p:cTn>
                        </p:par>
                        <p:par>
                          <p:cTn id="36" fill="hold">
                            <p:stCondLst>
                              <p:cond delay="26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childTnLst>
                          </p:cTn>
                        </p:par>
                        <p:par>
                          <p:cTn id="40" fill="hold">
                            <p:stCondLst>
                              <p:cond delay="28000"/>
                            </p:stCondLst>
                            <p:childTnLst>
                              <p:par>
                                <p:cTn id="41" presetID="10" presetClass="entr" presetSubtype="0" fill="hold" nodeType="after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animEffect transition="in" filter="fade">
                                      <p:cBhvr>
                                        <p:cTn id="43" dur="3000"/>
                                        <p:tgtEl>
                                          <p:spTgt spid="2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xEl>
                                              <p:pRg st="1" end="1"/>
                                            </p:txEl>
                                          </p:spTgt>
                                        </p:tgtEl>
                                        <p:attrNameLst>
                                          <p:attrName>style.visibility</p:attrName>
                                        </p:attrNameLst>
                                      </p:cBhvr>
                                      <p:to>
                                        <p:strVal val="visible"/>
                                      </p:to>
                                    </p:set>
                                    <p:animEffect transition="in" filter="fade">
                                      <p:cBhvr>
                                        <p:cTn id="48" dur="5000"/>
                                        <p:tgtEl>
                                          <p:spTgt spid="20">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
                                            <p:txEl>
                                              <p:pRg st="2" end="2"/>
                                            </p:txEl>
                                          </p:spTgt>
                                        </p:tgtEl>
                                        <p:attrNameLst>
                                          <p:attrName>style.visibility</p:attrName>
                                        </p:attrNameLst>
                                      </p:cBhvr>
                                      <p:to>
                                        <p:strVal val="visible"/>
                                      </p:to>
                                    </p:set>
                                    <p:animEffect transition="in" filter="fade">
                                      <p:cBhvr>
                                        <p:cTn id="53" dur="5000"/>
                                        <p:tgtEl>
                                          <p:spTgt spid="20">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
                                            <p:txEl>
                                              <p:pRg st="3" end="3"/>
                                            </p:txEl>
                                          </p:spTgt>
                                        </p:tgtEl>
                                        <p:attrNameLst>
                                          <p:attrName>style.visibility</p:attrName>
                                        </p:attrNameLst>
                                      </p:cBhvr>
                                      <p:to>
                                        <p:strVal val="visible"/>
                                      </p:to>
                                    </p:set>
                                    <p:animEffect transition="in" filter="fade">
                                      <p:cBhvr>
                                        <p:cTn id="58" dur="5000"/>
                                        <p:tgtEl>
                                          <p:spTgt spid="20">
                                            <p:txEl>
                                              <p:pRg st="3" end="3"/>
                                            </p:txEl>
                                          </p:spTgt>
                                        </p:tgtEl>
                                      </p:cBhvr>
                                    </p:animEffect>
                                  </p:childTnLst>
                                </p:cTn>
                              </p:par>
                              <p:par>
                                <p:cTn id="59" presetID="10" presetClass="entr" presetSubtype="0" fill="hold" nodeType="withEffect">
                                  <p:stCondLst>
                                    <p:cond delay="5000"/>
                                  </p:stCondLst>
                                  <p:childTnLst>
                                    <p:set>
                                      <p:cBhvr>
                                        <p:cTn id="60" dur="1" fill="hold">
                                          <p:stCondLst>
                                            <p:cond delay="0"/>
                                          </p:stCondLst>
                                        </p:cTn>
                                        <p:tgtEl>
                                          <p:spTgt spid="20">
                                            <p:txEl>
                                              <p:pRg st="4" end="4"/>
                                            </p:txEl>
                                          </p:spTgt>
                                        </p:tgtEl>
                                        <p:attrNameLst>
                                          <p:attrName>style.visibility</p:attrName>
                                        </p:attrNameLst>
                                      </p:cBhvr>
                                      <p:to>
                                        <p:strVal val="visible"/>
                                      </p:to>
                                    </p:set>
                                    <p:animEffect transition="in" filter="fade">
                                      <p:cBhvr>
                                        <p:cTn id="61" dur="50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P spid="4" grpId="0" animBg="1"/>
      <p:bldP spid="22"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p>
            <a:pPr>
              <a:defRPr/>
            </a:pPr>
            <a:fld id="{6864851E-7976-4638-BC48-AA84155B2698}" type="slidenum">
              <a:rPr lang="en-US"/>
              <a:pPr>
                <a:defRPr/>
              </a:pPr>
              <a:t>28</a:t>
            </a:fld>
            <a:endParaRPr lang="en-US" dirty="0"/>
          </a:p>
        </p:txBody>
      </p:sp>
      <p:sp>
        <p:nvSpPr>
          <p:cNvPr id="15363"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E134AC72-27A1-47ED-A75F-E67D10846030}" type="slidenum">
              <a:rPr lang="en-US" sz="1400" b="1">
                <a:solidFill>
                  <a:schemeClr val="bg1"/>
                </a:solidFill>
                <a:latin typeface="+mn-lt"/>
              </a:rPr>
              <a:pPr algn="r" eaLnBrk="1" hangingPunct="1"/>
              <a:t>28</a:t>
            </a:fld>
            <a:endParaRPr lang="en-US" sz="1400" b="1" dirty="0">
              <a:solidFill>
                <a:schemeClr val="bg1"/>
              </a:solidFill>
              <a:latin typeface="+mn-lt"/>
            </a:endParaRPr>
          </a:p>
        </p:txBody>
      </p:sp>
      <p:sp>
        <p:nvSpPr>
          <p:cNvPr id="15364"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dirty="0">
              <a:solidFill>
                <a:schemeClr val="tx1"/>
              </a:solidFill>
              <a:latin typeface="Arial" charset="0"/>
            </a:endParaRPr>
          </a:p>
        </p:txBody>
      </p:sp>
      <p:sp>
        <p:nvSpPr>
          <p:cNvPr id="11267" name="Text Box 3"/>
          <p:cNvSpPr txBox="1">
            <a:spLocks noChangeArrowheads="1"/>
          </p:cNvSpPr>
          <p:nvPr/>
        </p:nvSpPr>
        <p:spPr bwMode="auto">
          <a:xfrm>
            <a:off x="715142" y="238958"/>
            <a:ext cx="7848600" cy="523220"/>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800" b="1" dirty="0" smtClean="0">
                <a:solidFill>
                  <a:schemeClr val="bg1"/>
                </a:solidFill>
                <a:latin typeface="Papyrus" pitchFamily="66" charset="0"/>
              </a:rPr>
              <a:t>The Mountain Man has not been forgotten…</a:t>
            </a:r>
            <a:endParaRPr lang="en-US" sz="2800" dirty="0">
              <a:solidFill>
                <a:schemeClr val="bg1"/>
              </a:solidFill>
              <a:latin typeface="Arial" charset="0"/>
            </a:endParaRPr>
          </a:p>
        </p:txBody>
      </p:sp>
      <p:sp>
        <p:nvSpPr>
          <p:cNvPr id="11273" name="Text Box 9"/>
          <p:cNvSpPr txBox="1">
            <a:spLocks noChangeArrowheads="1"/>
          </p:cNvSpPr>
          <p:nvPr/>
        </p:nvSpPr>
        <p:spPr bwMode="auto">
          <a:xfrm>
            <a:off x="609600" y="744014"/>
            <a:ext cx="7954142" cy="1015663"/>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t>To this day, thousands of people from across America and other countries reenact the era of the mountain man in rendezvous gatherings all over the West, passing along the traditions of our history.</a:t>
            </a:r>
            <a:endParaRPr lang="en-US" sz="2000" b="1" dirty="0"/>
          </a:p>
        </p:txBody>
      </p:sp>
      <p:pic>
        <p:nvPicPr>
          <p:cNvPr id="3074" name="Picture 2" descr="http://photos.rvanbree.com/Mountain-Man-Rendezvous/MMR-2009/DSC03888/640609026_TAtx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8711" y="3888378"/>
            <a:ext cx="1538089" cy="20507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http://stevenbell.blogspot.com/images/sac-mountainman-stev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731666"/>
            <a:ext cx="1778902" cy="2216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http://freetrappers.org.au/cms/wp-content/uploads/2008/10/the-happy-bunch-who-participated-in-the-simulated-mountain-man-hunt-_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6671" y="1654224"/>
            <a:ext cx="3784879" cy="22540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http://www.traditionalgeneralstore.com/images/albums/NewAlbum_93f36/tn_1200_DSCF0674.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0706" y="3952377"/>
            <a:ext cx="1766690" cy="23544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2" name="Picture 10" descr="http://farm5.static.flickr.com/4134/4781356085_03f300ea2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5978" y="3873138"/>
            <a:ext cx="2743602" cy="26667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15287" t="77383" r="40392" b="7897"/>
          <a:stretch/>
        </p:blipFill>
        <p:spPr>
          <a:xfrm rot="16200000">
            <a:off x="-869101" y="2975557"/>
            <a:ext cx="4277377" cy="1953640"/>
          </a:xfrm>
          <a:prstGeom prst="rect">
            <a:avLst/>
          </a:prstGeom>
          <a:ln>
            <a:noFill/>
          </a:ln>
          <a:effectLst>
            <a:softEdge rad="112500"/>
          </a:effectLst>
        </p:spPr>
      </p:pic>
    </p:spTree>
    <p:extLst>
      <p:ext uri="{BB962C8B-B14F-4D97-AF65-F5344CB8AC3E}">
        <p14:creationId xmlns:p14="http://schemas.microsoft.com/office/powerpoint/2010/main" val="1383421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0"/>
                                        <p:tgtEl>
                                          <p:spTgt spid="11267"/>
                                        </p:tgtEl>
                                      </p:cBhvr>
                                    </p:animEffect>
                                  </p:childTnLst>
                                </p:cTn>
                              </p:par>
                            </p:childTnLst>
                          </p:cTn>
                        </p:par>
                        <p:par>
                          <p:cTn id="8" fill="hold">
                            <p:stCondLst>
                              <p:cond delay="5000"/>
                            </p:stCondLst>
                            <p:childTnLst>
                              <p:par>
                                <p:cTn id="9" presetID="10" presetClass="entr" presetSubtype="0" fill="hold" nodeType="afterEffect">
                                  <p:stCondLst>
                                    <p:cond delay="2000"/>
                                  </p:stCondLst>
                                  <p:childTnLst>
                                    <p:set>
                                      <p:cBhvr>
                                        <p:cTn id="10" dur="1" fill="hold">
                                          <p:stCondLst>
                                            <p:cond delay="0"/>
                                          </p:stCondLst>
                                        </p:cTn>
                                        <p:tgtEl>
                                          <p:spTgt spid="11273">
                                            <p:txEl>
                                              <p:pRg st="0" end="0"/>
                                            </p:txEl>
                                          </p:spTgt>
                                        </p:tgtEl>
                                        <p:attrNameLst>
                                          <p:attrName>style.visibility</p:attrName>
                                        </p:attrNameLst>
                                      </p:cBhvr>
                                      <p:to>
                                        <p:strVal val="visible"/>
                                      </p:to>
                                    </p:set>
                                    <p:animEffect transition="in" filter="fade">
                                      <p:cBhvr>
                                        <p:cTn id="11" dur="3000"/>
                                        <p:tgtEl>
                                          <p:spTgt spid="11273">
                                            <p:txEl>
                                              <p:pRg st="0" end="0"/>
                                            </p:txEl>
                                          </p:spTgt>
                                        </p:tgtEl>
                                      </p:cBhvr>
                                    </p:animEffect>
                                  </p:childTnLst>
                                </p:cTn>
                              </p:par>
                            </p:childTnLst>
                          </p:cTn>
                        </p:par>
                        <p:par>
                          <p:cTn id="12" fill="hold">
                            <p:stCondLst>
                              <p:cond delay="10000"/>
                            </p:stCondLst>
                            <p:childTnLst>
                              <p:par>
                                <p:cTn id="13" presetID="10" presetClass="entr" presetSubtype="0" fill="hold" nodeType="afterEffect">
                                  <p:stCondLst>
                                    <p:cond delay="3500"/>
                                  </p:stCondLst>
                                  <p:childTnLst>
                                    <p:set>
                                      <p:cBhvr>
                                        <p:cTn id="14" dur="1" fill="hold">
                                          <p:stCondLst>
                                            <p:cond delay="0"/>
                                          </p:stCondLst>
                                        </p:cTn>
                                        <p:tgtEl>
                                          <p:spTgt spid="3078"/>
                                        </p:tgtEl>
                                        <p:attrNameLst>
                                          <p:attrName>style.visibility</p:attrName>
                                        </p:attrNameLst>
                                      </p:cBhvr>
                                      <p:to>
                                        <p:strVal val="visible"/>
                                      </p:to>
                                    </p:set>
                                    <p:animEffect transition="in" filter="fade">
                                      <p:cBhvr>
                                        <p:cTn id="15" dur="3000"/>
                                        <p:tgtEl>
                                          <p:spTgt spid="3078"/>
                                        </p:tgtEl>
                                      </p:cBhvr>
                                    </p:animEffect>
                                  </p:childTnLst>
                                </p:cTn>
                              </p:par>
                            </p:childTnLst>
                          </p:cTn>
                        </p:par>
                        <p:par>
                          <p:cTn id="16" fill="hold">
                            <p:stCondLst>
                              <p:cond delay="16500"/>
                            </p:stCondLst>
                            <p:childTnLst>
                              <p:par>
                                <p:cTn id="17" presetID="10" presetClass="entr" presetSubtype="0" fill="hold" nodeType="afterEffect">
                                  <p:stCondLst>
                                    <p:cond delay="0"/>
                                  </p:stCondLst>
                                  <p:childTnLst>
                                    <p:set>
                                      <p:cBhvr>
                                        <p:cTn id="18" dur="1" fill="hold">
                                          <p:stCondLst>
                                            <p:cond delay="0"/>
                                          </p:stCondLst>
                                        </p:cTn>
                                        <p:tgtEl>
                                          <p:spTgt spid="3080"/>
                                        </p:tgtEl>
                                        <p:attrNameLst>
                                          <p:attrName>style.visibility</p:attrName>
                                        </p:attrNameLst>
                                      </p:cBhvr>
                                      <p:to>
                                        <p:strVal val="visible"/>
                                      </p:to>
                                    </p:set>
                                    <p:animEffect transition="in" filter="fade">
                                      <p:cBhvr>
                                        <p:cTn id="19" dur="3000"/>
                                        <p:tgtEl>
                                          <p:spTgt spid="3080"/>
                                        </p:tgtEl>
                                      </p:cBhvr>
                                    </p:animEffect>
                                  </p:childTnLst>
                                </p:cTn>
                              </p:par>
                            </p:childTnLst>
                          </p:cTn>
                        </p:par>
                        <p:par>
                          <p:cTn id="20" fill="hold">
                            <p:stCondLst>
                              <p:cond delay="19500"/>
                            </p:stCondLst>
                            <p:childTnLst>
                              <p:par>
                                <p:cTn id="21" presetID="10" presetClass="entr" presetSubtype="0" fill="hold" nodeType="after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3000"/>
                                        <p:tgtEl>
                                          <p:spTgt spid="3074"/>
                                        </p:tgtEl>
                                      </p:cBhvr>
                                    </p:animEffect>
                                  </p:childTnLst>
                                </p:cTn>
                              </p:par>
                            </p:childTnLst>
                          </p:cTn>
                        </p:par>
                        <p:par>
                          <p:cTn id="24" fill="hold">
                            <p:stCondLst>
                              <p:cond delay="22500"/>
                            </p:stCondLst>
                            <p:childTnLst>
                              <p:par>
                                <p:cTn id="25" presetID="10" presetClass="entr" presetSubtype="0" fill="hold" nodeType="after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fade">
                                      <p:cBhvr>
                                        <p:cTn id="27" dur="3000"/>
                                        <p:tgtEl>
                                          <p:spTgt spid="3076"/>
                                        </p:tgtEl>
                                      </p:cBhvr>
                                    </p:animEffect>
                                  </p:childTnLst>
                                </p:cTn>
                              </p:par>
                            </p:childTnLst>
                          </p:cTn>
                        </p:par>
                        <p:par>
                          <p:cTn id="28" fill="hold">
                            <p:stCondLst>
                              <p:cond delay="25500"/>
                            </p:stCondLst>
                            <p:childTnLst>
                              <p:par>
                                <p:cTn id="29" presetID="10" presetClass="entr" presetSubtype="0"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fade">
                                      <p:cBhvr>
                                        <p:cTn id="31" dur="3000"/>
                                        <p:tgtEl>
                                          <p:spTgt spid="3082"/>
                                        </p:tgtEl>
                                      </p:cBhvr>
                                    </p:animEffect>
                                  </p:childTnLst>
                                </p:cTn>
                              </p:par>
                            </p:childTnLst>
                          </p:cTn>
                        </p:par>
                        <p:par>
                          <p:cTn id="32" fill="hold">
                            <p:stCondLst>
                              <p:cond delay="285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2"/>
          </p:nvPr>
        </p:nvSpPr>
        <p:spPr/>
        <p:txBody>
          <a:bodyPr/>
          <a:lstStyle/>
          <a:p>
            <a:pPr>
              <a:defRPr/>
            </a:pPr>
            <a:fld id="{387362AA-803D-4FA6-BAFC-96DC3CC2F971}" type="slidenum">
              <a:rPr lang="en-US"/>
              <a:pPr>
                <a:defRPr/>
              </a:pPr>
              <a:t>3</a:t>
            </a:fld>
            <a:endParaRPr lang="en-US" dirty="0"/>
          </a:p>
        </p:txBody>
      </p:sp>
      <p:sp>
        <p:nvSpPr>
          <p:cNvPr id="10243"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89BD27E3-D1AB-40CF-A06F-EC1EE3FAB1A8}" type="slidenum">
              <a:rPr lang="en-US" sz="1400" b="1">
                <a:solidFill>
                  <a:schemeClr val="bg1"/>
                </a:solidFill>
                <a:latin typeface="+mn-lt"/>
              </a:rPr>
              <a:pPr algn="r" eaLnBrk="1" hangingPunct="1"/>
              <a:t>3</a:t>
            </a:fld>
            <a:endParaRPr lang="en-US" sz="1400" b="1" dirty="0">
              <a:solidFill>
                <a:schemeClr val="bg1"/>
              </a:solidFill>
              <a:latin typeface="+mn-lt"/>
            </a:endParaRPr>
          </a:p>
        </p:txBody>
      </p:sp>
      <p:sp>
        <p:nvSpPr>
          <p:cNvPr id="10244"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dirty="0">
              <a:solidFill>
                <a:schemeClr val="tx1"/>
              </a:solidFill>
              <a:latin typeface="Arial" charset="0"/>
            </a:endParaRPr>
          </a:p>
        </p:txBody>
      </p:sp>
      <p:sp>
        <p:nvSpPr>
          <p:cNvPr id="2" name="Text Box 3"/>
          <p:cNvSpPr txBox="1">
            <a:spLocks noChangeArrowheads="1"/>
          </p:cNvSpPr>
          <p:nvPr/>
        </p:nvSpPr>
        <p:spPr bwMode="auto">
          <a:xfrm>
            <a:off x="1087438" y="321911"/>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But even before the Expedition returned, rugged mountain men and fur traders had already began to make their way into the West.</a:t>
            </a:r>
            <a:endParaRPr lang="en-US" sz="2000" b="1" dirty="0">
              <a:solidFill>
                <a:schemeClr val="bg1"/>
              </a:solidFill>
            </a:endParaRPr>
          </a:p>
        </p:txBody>
      </p:sp>
      <p:pic>
        <p:nvPicPr>
          <p:cNvPr id="13316" name="Picture 4" descr="http://www.beatbookcovers.com/kercomp/images/Jim%20Bridger.jpg"/>
          <p:cNvPicPr>
            <a:picLocks noChangeAspect="1" noChangeArrowheads="1"/>
          </p:cNvPicPr>
          <p:nvPr/>
        </p:nvPicPr>
        <p:blipFill>
          <a:blip r:embed="rId2" cstate="print">
            <a:extLst>
              <a:ext uri="{28A0092B-C50C-407E-A947-70E740481C1C}">
                <a14:useLocalDpi xmlns:a14="http://schemas.microsoft.com/office/drawing/2010/main" val="0"/>
              </a:ext>
            </a:extLst>
          </a:blip>
          <a:srcRect l="6452" r="9677"/>
          <a:stretch>
            <a:fillRect/>
          </a:stretch>
        </p:blipFill>
        <p:spPr bwMode="auto">
          <a:xfrm>
            <a:off x="7500355" y="753583"/>
            <a:ext cx="847724" cy="1074140"/>
          </a:xfrm>
          <a:prstGeom prst="ellipse">
            <a:avLst/>
          </a:prstGeom>
          <a:noFill/>
          <a:extLst>
            <a:ext uri="{909E8E84-426E-40DD-AFC4-6F175D3DCCD1}">
              <a14:hiddenFill xmlns:a14="http://schemas.microsoft.com/office/drawing/2010/main">
                <a:solidFill>
                  <a:srgbClr val="FFFFFF"/>
                </a:solidFill>
              </a14:hiddenFill>
            </a:ext>
          </a:extLst>
        </p:spPr>
      </p:pic>
      <p:sp>
        <p:nvSpPr>
          <p:cNvPr id="3" name="AutoShape 6" descr="data:image/jpg;base64,/9j/4AAQSkZJRgABAQAAAQABAAD/2wCEAAkGBhQSEBUUEhQVFRUWGBUUFBgXFxcXGBgYGBcWGBQXFRUYGygeFxokGRQVHy8gIycpLC0uFyAxNTAqNSYrLCkBCQoKBQUFDQUFDSkYEhgpKSkpKSkpKSkpKSkpKSkpKSkpKSkpKSkpKSkpKSkpKSkpKSkpKSkpKSkpKSkpKSkpKf/AABEIAO4A1AMBIgACEQEDEQH/xAAcAAAABwEBAAAAAAAAAAAAAAAAAQIDBAUGBwj/xAA+EAABAwIEAwUGBAUEAQUAAAABAAIRAyEEEjFBBVFhBhMicYEHMkKRofAUI7HBUmKC0fEzcpLhFhUkNKLC/8QAFAEBAAAAAAAAAAAAAAAAAAAAAP/EABQRAQAAAAAAAAAAAAAAAAAAAAD/2gAMAwEAAhEDEQA/AOxlJIRyiJQJAQIRoiUBEI2owhKAAokZKSQgAddOpsNTiAFEFE4jxijQYX1qrGNE3c4bdBc/JVOO7bYdtMOp1G1MwzNgmCImdJPp9EGhhArkvE/a3VAJaWMsSBlzHpE79Csy723Y5rhHduAO9MDMCTYx5i/RB6BAQhcVwXt8qyzvKFMi2YNLgdpI1ixJ0Oi6F2d9o+ExYaGv7uo6Ip1LE/7To70KDToiEJQQGjRBGEBokaJApqOfv9UTSlSgNxgff7JbUgFLYgVCCEoIIkpIN0ohFCAoQSkkoAHIEpJQagCDnhoJJgC5JsABcknYI4XIPbr2pLWswlKrlmXV2tsSLZGujVvvOiwNtUGi4/7YcJROWi413SQXNByA9HR+Z6W6qjw3a/FY1xc2W0wIykb84FtPNch4f4yAS4gGSN8ov707nzK6X2T4kWMDnOAzS4CxMZoJtcDa4Hkg03HOENq0S1+aYLpbY2g25EndQ3cJIY14bL2ty3sydwQTfX6KdRxpq1QHAtDZm8yZbEEa2Kt8TTkGxdyF9evO6Dk3FuClrjmLHWBc3azb5YdzI5rLVsK4PjIOYA01FzcCdFvu13BcQZqNY0CCSAQAAG2Aab6yPMLCYw18zm+IXJA0gTGkTPQoINUZCc1jPKbecwUdDEkRDi250/8AzyOqdo8Hq1HQATcT0ve5CXisAKJLSQS3kZjQbXJlwKDpfs89qhoDuMa8vpgE06gl72aWeTdzTtqRBXXOG8coYgTRqsqb+E7eWq8k06sOtNpv0mdB5qdQ4i+iJpvLHAgtLDE31FrEX+aD1uklce7E+2x5YKeNYXkWFWnGY8u8Ybf1A+i65hcU2qxr2OzNcJBHL9kDmZG1yTCU0IFpQRAIwgUlNSQlMQLyokqUSCHCEJSCBKIhGEcIEFEAlQiKDPdte1TcDh85PidIZ0gSXRyH6mF5j4tj6mJqvq1CSXGZOvMBb32ncTdXxTnPM04dkbp4WSGADSS4l083LnNZ8+GIjZBKwFEzMeEXMG/PfQafRbTs7xFrWOL2g2JGUQQA6NdmyQshhHjLly5iCfITHvHfaysuHcVeWGmZc2Q9obla1rjEkztbRB0bg3FBUNR1UlozCGgwblpB67WH91tm1Jb5+tttNFgOzPDnvPibJgvJ0ExDQ3fQroeB4fzF7aaBBQ8TwmLqOApupsZEzlk9REfuqf8A8BJJe6DubGXxf3dOcX3XQnUWhp3UR9eOg+eqDL8H4EAahLKQpQ3ug2CSRPeOMaSduhXIO1+GyY2tTaIbNvIxr6rubMJlJiwJzADQOIh1vOT6rCe0TgwluIa28RVGzmatM7EZSg5s2iYH021/7SmYQuIgyfe0+/lyKtquDkC9hI689R8/RI4ozuzbaRm6uuJ6EAoDw3D3U76OmNdw0EW3Nyuk+ybtjVFT8NWEse4ZDPuudp6GBPIrljuJEgZxIkgjcHl5FPcL4tlq6uDXEGWm4IkeHr7qD1aEqVkvZ72sGMwzWuM1aYyuvOcAwKgO8iJ6rWhAoFKhNpYKAAJYSQlgIFBEjQQRCgCiJSZQOIJIKEoDKhcXr93QqP8A4GOdfSwN7eallyxXtPxrm4fICWhwOYg7TBCDh3GaprEuc5xNyDHwgkX3E6x/dVL8EM7QSZOskXkxbkl8QxMVIAkMAbebkak/1TCYBc8gDU+ED6koLGjQfUa5jGhrKcy4CRrbxHWSJny0Wt7GdiHOcH1Q7LqJ0Bm1jqbqV2L4MGgAAOLo3jKZmdLgQunYWi0D1+eiAuFYBtOJkgWN7x5q5bVaBbf7+ShMEWQYCXR99EEl7bH9FFdS22Kkzb9k0Kl4sUEXEUoaSNVVcQwLHNyvAMiL6SSf8q6qt87qHVpnLlPXXyQcw432YOE/MZ46IJJaQPCJkAx57TPJZPjWPBcRaJAtPIRE+q7XxNkUXZm5gA6QbyAPi9BquNcc4O5pdYw3Q6+GcrTrfQfNA2ym1zfdnwQCYmTAk/W3kqmrgi12s3gH9ukWVsC5pIcct56XH6SE1iaNjlJA1MgbReNrlBrfZp2m/D4gNI+F0tG8DxAfzEQQP5BzK7/h64exr26OAcPIryXw4kV2wbyCP8eS9Qdkv/h0ryYM/OUFxCNBBAYSwUgJQQLBQQAQQRSihGUSAyicUCUkoCcsF7QC416YLQaZpuDpJE7xMa/2C3rjzXOfatWz0mljhlZJkfxyAATyg/RBx7jeHpvrPIETAaGwIIMEuEXNvqo/C3jvaTcseIkczmtB/updPFUi53eEuJhx0BD5JIk6gCU1Ra38RSyuB06XABg35n6IOudmOHhsGJIsTpGxieo+q0/DcNcF5k6W8xKp8DWY1gcfDnA1PP8AhPmCptfj1Gi3M97RlBMSMxOvqTZBcvp/S6TTqQqXA9rGVnNyGM2n/El0npb5qTjWlzDqBIII1BBDgR6gWPIoJxxAN557/f2FBdxug3wmo0GQOdyLSRYLmtXFYypWqU2uLKWZzMwk5S65AbM3BtyB1lWuC7BUKbA+vXfGZrg4PLJgTAiTfYi9/VBsf/IaGYNDwXQHWIs0/ESbASQLndSnPEnfnvBO1tFA4fw6hSph/hDTdpdy2u66eZhqTiKlItdFhkcCNYMwYsgh8cee6flEZvDMxBJDRr0JWP4vw1uTxE58mgg+L5WWi7XlzcMTqGupmPJ97noqmri2VZzQXDxSd+nXSEHOuIYrK5uttCdbWBvvafMlQ/8A1M3nWL7m8T9B81a9ssuemWixYJvoZM/sqHugdLT9DBlBZdmsL32Ia23IAzpNo9CV6f4LhRToNaIAiYGgnQD0XFPZF2bdUxLXEDu2jvHnXcBjekkOK7wAgMJSJGgVlRhJlLagMFBBEgYc1IThTaA4RJSKEFfxmoW05Bi4B+v7wuIdqMU+XSYmdyC/QuBGnxNtbVdp7RVyylZpcCbgLjPaupRfWMgtNwyASD8tDaPJBzOoHA3BmOt53v5pTK5Ds0kR+3ryWgqYUuGTLnnMGl2ovEtPxQGmx6qpxrWsBDbyZve1xY89NEHTMPwOrXBe+oWh0Q0GGlo93UnxRMgQAo9Xsg5wBpvBDgACYAgajSDI5bqN2U4ya2HDXuLsjwwsvDx7zc5jSTBHKealdpOzmJrltY1aj5EGnSa2RfRjc4DGxAmSgsOzPZevSxTCagLZl4Dpu6A1pAA+ENvyldExbI53mAqLsnwbuRRzNy1MrnPkhzhYBrC8AZw3PYnl0WjxYmfkPVBQnDy4ACJOkAWGYSTzOvNP4jhudrhTIbUynI8AeE7RI0BnTmprGgfunaflzQZPs32IxuY1Mbi6jjfKynWqBv8AURHoBzutU3huSPE4gc4JI2DnRJ8zewU8YiGpmtXtH2UFF2owYqYeoIzHK7KJAMkENF7C51K4pjeJ1Kct8QdPiuYzB0OAPKbLu1eHAjbf1XMO3/Zh/eOcxu4eeV/C49NiUGGxGKNUgOibDla4v97K/wCFdlX13OLQYaRcGZaLE9fkoOC7GYiq/KwTEG/hbE3Gbnc26K44N2iqYGv3OIblc3IwtiABJJcSNcwLboNt7M+JMwTMSKoIBeMu5tMATsf1ldM4Vj++pNqZS0PktB1y7E9TquQVa7K76pZTdNIyAGtIBnW3PKddF1TgXGRXY0hpacoP8vK3nyQW4KUkBLCBYSwkBKaUCkEEEEYoilAWSSgCCJBA3VohzcrhINiuZ+0HsK2nRdiKdQNDCXEOka6BsWPlC6euUe3njDqdKhSbo4ue7lLYib33QcaqcRqZDD4E2AJkWEx8lFkkXva07jfTlqtJgKjTh6jyxgcBmDok2I16X085WZYLyCBF9NdLGEG79mbh3dYbyw2gHKbEAk2uYldWw4AiLg6ekf2XHvZ9XFPFODYIfT8N9bhx31An5FdKp44R+XYAG1xrfleJHzPJBo8BiAa4Gkh0C+0TCnYgib+izfCMcDlc11mucx0zILSWkWuLgHyKt6uJiXExAknkN90DuaOn3uURfO+iocJ2so4gvZQPePaJI8TWwCASH5YOvzVnwxxdRa4mc1xtIklk/wBOVBKbiOSbqVv2/wC0giRa2pmeSjQduXzJ116BBKoGekpT6bCHCqPCefL7CQzlGmn/AEn3NDm+X3CCKxtKkIGVusR9bc1UcW7KUcYW1KjSHN0dzE+7G4hXdfCC7iY35/4VtwegHEutYCOSCj4L7O6dK8uAJJA5BxkgDbzWuwmCbTaGsAAEeZ8ypIajQJAS4RJSAJTElKYgWggggYKQUqEkoCQCCCA1jvaZ2R/HYZgAdnY8ZS0SQHCNPiGbLI81sUYCDzLx7hdfA0n4eq1xDg0TYDMM0NsdhKxzb/vzhenvaD2NbjMDVp0wG1Z7xhvd7SXQT1kj1Xm+tgu7cWvDgRmDwAJBEiC02Fxf0QI4biDTe18xlhxHMAwQPT911/AjvaIIcMrgHMvMtJv8r/JcdNJwdDtoGtwDB8Po4Fbv2a8Qzl1B/vC7OVjLr+uyDSMwzw5xYXtguJLYJkEk5x8QiOt1quGYZzqDO+lzi1tQ5gLEgGMoESBv1ULHYeoGtFKA6TfzA5bXUN+OxrT4DRcMzWx4haSHGdPIINTh8GxpsI3EW3B0Hko/FuM0qDCS4NyDMecDUAC5OygYjhFeu0h1fuxYRSBzEDXM8iRc7R6qJT7J4amT4C9xkOfUJe8zq3MdB5QgnYPirawBAc0Oj3hHndEAQY+GbjrtfyTlDCZGtAvAiTHSB8v0TNR50M3cHW0F9EEimTEHXYXVhhmTrAFzH6XVfRnLEyb2F/MgpPE+LNwmHdXqGwsxp+J3whBC7d9pxhKYuO8fPds1MDUubyn5rKdi/aRVwlR34nM+lUk6AEOm5YT8PTosNxni1XEVzVrEuc90jcATZreQCKpUygPIlwc4ib6Ee9bS+6D1VgsW2qxr2GWuAIKkQsF7H+Kd7gspM5SQ3yGy36BOVCEpCECISmhFCMIHAEEmUEDEpJRonIAgAgEaAFBGEaBKzvFPZ5gcTW76tQDn73c0E83BpElaNGEFBj+wmBrNy1MNSIHJsHSLEX0hUTvZNh6WJbicK51NzZJp2cx/hywJEtm084W+hEgwbcNDYaSLtg8xpHTqq3iGFe6RTcWukZY6bG2v7LZ8Z4bPibYamNj/AGJWcwtM/E2CDHrOo9UEXg/BsQx7H1arnBrCwtmznG4ffQjyVm6kZ/ikzoIEm4Cs2v8ADB1/VM1W/WfTWPqgg125QLaA6EcjaEz3IJEF0X9JvJ6Ql4vEtyySBYkkyAANZtbzSMJg6lc2Jaw6kiCRsSNRzA+aAUqjhUJcIY2XOeTAaGiT/lc27Rcb/G1nPJJw9P8A02HR5+J5+XyUv2g9rDWecHQcRTafznk3qRY3jQct1lOIcVIY2lTHh/2mZgWmdtEEfIKlbkAZgcvn0+qLidINLbmTcjeCbA9dfkrLs/wtzi14Egm0g3iZIjqD8lA7QMh5kyZOYDaNR9UHUvZVU7rDsqkQ1z6kzyzRIO/NdczLnnZbhTaODoU/4aTHO/3O8R8hLlsuF4oObl3bA9PhP0KCwlKBTSUECkAiCUAgUESCJAwiKNEgARogEaAI5RIwgMFGESEoFKFjeLUqRh7wDrGpWZ7U9sS0mlh3AEOLKlSxyECS1s2J0k6Cea5JxjGVcRUaQ9weTYB2xH8VtgbzbRB1TiPtSwrWgNY54e12sARcGZMnyWUw/boZ3MqAkNjK5tz4h4Wu/mAm41jRYXibDTFM3I8QHXxCDr7omxtPIbwsXiDnLgTe1xe8gu1NhIQdnw3arDFjXd4Mp0sRBGov6KJxH2i4emDlmpE2ba9tC7QXnTbquQVcQ9rS1rzlbmIAIaCQADA8oUWi3NOk67naSIA+vRBu3+1Zhce8w5dsAHgNEHXKQZcDFyVJ437XQ/Dd3hmOY5wLTPwzPuuBib781gv/AEZ7m5jDR1sD5G503hMNw1yRbKJabDf/ACgDS/3jqTE6ib6G4hGxvu5TLp6E7ZQLTP3spVBlJtN2Ylz4gASAIkkuJ5kAR1T3Z3BOqVxAHhBdpImDBjyGsboNj2Ya2nSJLSTTYcsEm8QSRtroOaytDBur4ljAIL6jQ7l4nST/AMGn5LWEmnRdfxVHXvsCAPDYRFiFZdi+Eh9RlRwlwBqzOmcEMtv+WB/yQbzD0AGEAR0GwFgD6D6p2m7u3yBfcybxMA7dEtsRYahLZh510gfqguWvkAjQiR6pQKh4B8DJ8lLQLCU1IS2oDhBGggjwiQlEUBgoIIIAggic8AEkwBqgUSsH277b5CcLh3fmm1Qtu5k/CINiRvt5p3th2uqQcPhJ717TNQD3BoCJ0Jm1if1FbwnsRl8Tj4iQ5zpOY20meZQZqvhXd21rIa18sOhMWlwmYdYifJUbqbGE5IytgPebBxIgU2RYgTeNhqp3bvtBmIwmGd4QQKjpmSLm40YNDGpB2Aml4pjRSpsDmDwtLaYMgmDHe6XJiL/VAxxA5nMzndx/lygAiOcDlpKgYxpfV8YLQIsDMSZAN+R+hUnh2Hc9hqVjlBbFORoJNhpAJQxxDS4vMknQnU7CJ0QVVZo8ZbsbGSTcx+6eo4kjTU8/KNU/wrCU62eZBBaWgaWMmY1t+uqs6vZrwB+aGTlbESRJuREm2yCBiHFzTsYi8wY0M8tVXlxNm+6ACTty2/VJbVnN7xaHGIjT4dd7FarhnAW1ME4NE1DBsZN4iL6xtbVBnMDRbUcb2Zc9YiRK2nZ3hpZhzUfbvBIBkECYInfQAxsFVYbgXdDI4walSicoHisHZgZH8zVunYUsAcfd7tzQP5RmMzzJj7ugpuLYVxyAEw9pYCbQZhx0E7jzhbbsthXMa5zvjIDejWjK0dFj6+De2pmbMUw0k2htwRB6TK6DwZkUaciPCD5SAb/NBYXUqi5M5U7Q2n1QKqnK8HlqrFrpuqyqeafwGJnwna48v+kE5LCbCcCBYCCTKCCMgjIQAQEEaSlAIG8RXawS4wP16BUHGce7ui9wIZoxu73HQdfPTzWgq4ZpIcRMaTt6KnxFDvqwe73KcimOZI8TnCPQIK7g3CWsY1zhLz4iTrJvf5x6Ku7edovw2HAYT31Y93TA97+ZwnkD/wDZal7LLknaTircTxBzz4qWG/KaBfM/OC8gD3tAPJvVBA4V2d7inTrYj36xlwBE06cGJJ+GAPUqg4ziXY3EZXQ1lIFpPwhsmAOVjZXfaSsXubDS05W03CSIAmQARJiJtuVm3cPcxrsjXODpLiDBjUCDy18yUFzi+LUhQfTsLnK4EcmjKL3+HTksni8Q57iTpAgRHW3nKnUOCYivDhSLgPFMEmLC48oU2t2YqVGk02n4RcRFpIA3N4A6ID7J4bNRcQS0kllrHxEA/Qclqm8KLqDItBcbiLAG4I0H91n+B1MXQY+lTpE93DnWuHNJIJBEaEf5UDiXavFHM0sLI8LmgEETzEfTZAxwnCh5cCQBmEgkTaTYmNl0Ls7wQNqEmoS1oBNoIdLDfpAAnyWK7I9lcRXrAtljY98iwsf7wujO4caGYGpJiSXRqGwy31vuEFZwvAHvnVqpmvJLGAeGm2TFouSIvCsaQd3bJNjmzHeNcoOyhcLokklz/FH5hzSTPuwY5CP3R4rHl1InLDQ4tAA8XOeQQSjTDw2k0mK1YNMz/ptAdUI/paR/Ut5RpxcW+5Wc4Lgx+JJDfBRpNaNLvqkPdpuGtaP6loi6NeSB9lUnVPseoTK0GFIbuOiA3W1UTFMdYsdlyuBJGtjcAbgqVUREQb7x/hAb+07GGHseCAD4RIMkAZVZYHiVOqPy3h0agajzBusrjMOHNIc6JIDraACZ/S6qqPDAKfhLw4hri7M4EEaSWm+sdUHS4QWNp8TxFPwmoDuJiY5fqjQa0pJKQSjCBYaiKGZZ/GcZNV/d0/d3dOt/0QTMXjsxhukwOqUynDVHos+KNLAf2Uog6IKTtdxkYXB1av8AC2G/7neFv1M+i5XwLAZaGVx8QDiNHXMEiDq7aTKu/aJjHYniFLDMk06AFSq0Gxe73Mw0kN08yotPDfmsaNXuadiBcPLTOhytagkVeDAGXtIzDMZJcZMgCZ0sExxmpTbS/DsytqPgajT4gTrAiY6hafi+VgLnGA1smLnwgkidhYrJ9lMJ+LxLa/wh3eG0ACQWtHnmnTRoQbns7wb8PSDJmwvPQabBSsRhWGBDSQBqb82kjzUjGMBHmQBz2uPSUluDGcuEzp6Ak/ugj0cCxouG5nmTYfCNT6JrHdm6D7920giDcxznXVPimZJdtJbHlHPnP0Vg2nLb8pQV9DDZcuUAAAGIgTvYeSzna45hI3iZgGBdw53Ftd1rMRTtyAHyXNeNcc72qXCAC5zGTJzAOAzHodRtZBKoYfI3OPiFgdBy8O1jHoOSc/D+Eh5iHF7jFtAYEncFScNiGOEnwwcjQdA5rZcLjQEj/krA4fvKopt0Lh3h/kAzEC24gT1QXfCcPlptkGXeN06y4AwfIZR6KwDZSgwSltKBqmy56p2bo4OyAH3+iBNR4NkPeIGwj6JFRkFOURdBX42mC4yNSRHRNHDNuI5QOQCdxZh2Y7A+V90zUEnzbGv6BBR8UpVDUJDfv5IKyfkJs7SAfFvCCDZGq0auHzUTEcWaPdBeemnzVczC5W+N1z8kzWcA2ZAA1OnyQL4hj6jhEhoOw1TOGoBpiZOkjqozaTZa68uJ6wByVrhqQgW6/wBkEyg2BAUfjvGWYXD1K1Q+FjZ6k3gDqSFKphcy9sHGA80sI2C4EVX3MgeJrWwOczHQIKHsvjXPFbF1QS6vUzW/qyAepI8iFadkOHd5XfUIuwNDjES67nBp6DIJ3AVBisaaQoMLZpsaKjmj3XfykabD59F0LshhDTwbX1AGuqTWfbQvuB6CAgzXtJ4m4NZh6Ql9U6C5ykxH3zWr7IcF/D02UyPFA7zcZg0A/KI9Fnuy3DTjOI1sY9v5dFxp0QZ94H3gDpA36hdDo0IcT0KBNfD2hEGQZ+7Ka9spisIvyQVdev4t9tJkTfT01UtlYuG4udbW2mUljBBIHvFSGxlJtvM201lBj/aBxt9PDihTnvsQSwAatZ8buljHmVg8RimB/wCWC1o8Mmx1A0nn+6mdo31MRiXYi4aG/lXuKbHDKehcZcfTRRMLA/iL6njEWkuJy3P1j03KC14fjs1QuvEuEWALjmEtF9I+gW17H0Cc9R2kgNJ5G5N/RYHAY1of7sAFznOJIIa0TU0Nt+tl1Ts9RjC0zEF47wjln8QBn+WAgsoR5YumjIHPflHSEM0hBICItjQfomWVLW6J1xsgbbTvM+aEZTrP3zSTUEW80zXccsizjAB18ygZe0G7r3MAi2tieaiYxzXkCBmuGg+V7DVOZoEeqi4WTW90xs48yJMD6IH2YWALC4BNhrCJR8Z3xd4Iy6DTmb3RILMBo8TnST9+iiY1gqjXw9N07jGtDdJnmmMTQll/diYQS6NSmSGt2H/StKb22hVPD8pbYQICsaThoEC+I8QbRovqv92m1z3eTRJ/Ree6XGXYnEVcTVk1Krw5jWk2aCBsbQQAP9pXUva3xw0OHva33q0UgbQA6c0/0gj1XOvZvhm1qsEaAATtuP1goJnZjgr8dQebNDX02SQAS0OBc3r4Q36rf9r31BhO6oj8yuRRp2Nt3G2gDYurnhXD6dFpaxoa0kuMczqUzwcd/ialR3u0yaTB1BBe4jS8geQQT+C8IbhsPSpN+BoBPN0DMepJm/RTGWlOc/NNtNz6IFNKYxItKfLrlR6z0EfZscvksh7Qu0b6FNlGl/qVPeP8DJyyeRLnNaPXkr/iWO7lj3kS1rXPtqcomFwrH9on4qs+u6xcZDdQB8LZnQA/NBs+C4qnUhzwAW0qgdoCc+VzZ0Ew46Ee6oLuG92KbmnMHSSWSIaScnqWk62GXVZ/DY8v96QImBzbYHXkSFe4HEeJpaSJyDTZ2YC25iQgueF8LzOpMA/1KhpukzmYHd5VPlkYRBj3hzXVIMLG9keH/wDuXHahSYGjbPXGd7v+LGiPNbNAC2yQ2lCXNkaBvROZp+/vZJcJSSYgDVAmqbaaJp7pHz+Sfquhs9RHyTLX69P3QRqpB81HaPG3W8bc5/spNSlYka80w4xlNibz1sgWHgWsgmaOJkXAQQf/2Q=="/>
          <p:cNvSpPr>
            <a:spLocks noChangeAspect="1" noChangeArrowheads="1"/>
          </p:cNvSpPr>
          <p:nvPr/>
        </p:nvSpPr>
        <p:spPr bwMode="auto">
          <a:xfrm>
            <a:off x="77788" y="-1081088"/>
            <a:ext cx="2019300" cy="22669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8" descr="data:image/jpg;base64,/9j/4AAQSkZJRgABAQAAAQABAAD/2wCEAAkGBhQSEBUUEhQVFRUWGBUUFBgXFxcXGBgYGBcWGBQXFRUYGygeFxokGRQVHy8gIycpLC0uFyAxNTAqNSYrLCkBCQoKBQUFDQUFDSkYEhgpKSkpKSkpKSkpKSkpKSkpKSkpKSkpKSkpKSkpKSkpKSkpKSkpKSkpKSkpKSkpKSkpKf/AABEIAO4A1AMBIgACEQEDEQH/xAAcAAAABwEBAAAAAAAAAAAAAAAAAQIDBAUGBwj/xAA+EAABAwIEAwUGBAUEAQUAAAABAAIRAyEEEjFBBVFhBhMicYEHMkKRofAUI7HBUmKC0fEzcpLhFhUkNKLC/8QAFAEBAAAAAAAAAAAAAAAAAAAAAP/EABQRAQAAAAAAAAAAAAAAAAAAAAD/2gAMAwEAAhEDEQA/AOxlJIRyiJQJAQIRoiUBEI2owhKAAokZKSQgAddOpsNTiAFEFE4jxijQYX1qrGNE3c4bdBc/JVOO7bYdtMOp1G1MwzNgmCImdJPp9EGhhArkvE/a3VAJaWMsSBlzHpE79Csy723Y5rhHduAO9MDMCTYx5i/RB6BAQhcVwXt8qyzvKFMi2YNLgdpI1ixJ0Oi6F2d9o+ExYaGv7uo6Ip1LE/7To70KDToiEJQQGjRBGEBokaJApqOfv9UTSlSgNxgff7JbUgFLYgVCCEoIIkpIN0ohFCAoQSkkoAHIEpJQagCDnhoJJgC5JsABcknYI4XIPbr2pLWswlKrlmXV2tsSLZGujVvvOiwNtUGi4/7YcJROWi413SQXNByA9HR+Z6W6qjw3a/FY1xc2W0wIykb84FtPNch4f4yAS4gGSN8ov707nzK6X2T4kWMDnOAzS4CxMZoJtcDa4Hkg03HOENq0S1+aYLpbY2g25EndQ3cJIY14bL2ty3sydwQTfX6KdRxpq1QHAtDZm8yZbEEa2Kt8TTkGxdyF9evO6Dk3FuClrjmLHWBc3azb5YdzI5rLVsK4PjIOYA01FzcCdFvu13BcQZqNY0CCSAQAAG2Aab6yPMLCYw18zm+IXJA0gTGkTPQoINUZCc1jPKbecwUdDEkRDi250/8AzyOqdo8Hq1HQATcT0ve5CXisAKJLSQS3kZjQbXJlwKDpfs89qhoDuMa8vpgE06gl72aWeTdzTtqRBXXOG8coYgTRqsqb+E7eWq8k06sOtNpv0mdB5qdQ4i+iJpvLHAgtLDE31FrEX+aD1uklce7E+2x5YKeNYXkWFWnGY8u8Ybf1A+i65hcU2qxr2OzNcJBHL9kDmZG1yTCU0IFpQRAIwgUlNSQlMQLyokqUSCHCEJSCBKIhGEcIEFEAlQiKDPdte1TcDh85PidIZ0gSXRyH6mF5j4tj6mJqvq1CSXGZOvMBb32ncTdXxTnPM04dkbp4WSGADSS4l083LnNZ8+GIjZBKwFEzMeEXMG/PfQafRbTs7xFrWOL2g2JGUQQA6NdmyQshhHjLly5iCfITHvHfaysuHcVeWGmZc2Q9obla1rjEkztbRB0bg3FBUNR1UlozCGgwblpB67WH91tm1Jb5+tttNFgOzPDnvPibJgvJ0ExDQ3fQroeB4fzF7aaBBQ8TwmLqOApupsZEzlk9REfuqf8A8BJJe6DubGXxf3dOcX3XQnUWhp3UR9eOg+eqDL8H4EAahLKQpQ3ug2CSRPeOMaSduhXIO1+GyY2tTaIbNvIxr6rubMJlJiwJzADQOIh1vOT6rCe0TgwluIa28RVGzmatM7EZSg5s2iYH021/7SmYQuIgyfe0+/lyKtquDkC9hI689R8/RI4ozuzbaRm6uuJ6EAoDw3D3U76OmNdw0EW3Nyuk+ybtjVFT8NWEse4ZDPuudp6GBPIrljuJEgZxIkgjcHl5FPcL4tlq6uDXEGWm4IkeHr7qD1aEqVkvZ72sGMwzWuM1aYyuvOcAwKgO8iJ6rWhAoFKhNpYKAAJYSQlgIFBEjQQRCgCiJSZQOIJIKEoDKhcXr93QqP8A4GOdfSwN7eallyxXtPxrm4fICWhwOYg7TBCDh3GaprEuc5xNyDHwgkX3E6x/dVL8EM7QSZOskXkxbkl8QxMVIAkMAbebkak/1TCYBc8gDU+ED6koLGjQfUa5jGhrKcy4CRrbxHWSJny0Wt7GdiHOcH1Q7LqJ0Bm1jqbqV2L4MGgAAOLo3jKZmdLgQunYWi0D1+eiAuFYBtOJkgWN7x5q5bVaBbf7+ShMEWQYCXR99EEl7bH9FFdS22Kkzb9k0Kl4sUEXEUoaSNVVcQwLHNyvAMiL6SSf8q6qt87qHVpnLlPXXyQcw432YOE/MZ46IJJaQPCJkAx57TPJZPjWPBcRaJAtPIRE+q7XxNkUXZm5gA6QbyAPi9BquNcc4O5pdYw3Q6+GcrTrfQfNA2ym1zfdnwQCYmTAk/W3kqmrgi12s3gH9ukWVsC5pIcct56XH6SE1iaNjlJA1MgbReNrlBrfZp2m/D4gNI+F0tG8DxAfzEQQP5BzK7/h64exr26OAcPIryXw4kV2wbyCP8eS9Qdkv/h0ryYM/OUFxCNBBAYSwUgJQQLBQQAQQRSihGUSAyicUCUkoCcsF7QC416YLQaZpuDpJE7xMa/2C3rjzXOfatWz0mljhlZJkfxyAATyg/RBx7jeHpvrPIETAaGwIIMEuEXNvqo/C3jvaTcseIkczmtB/updPFUi53eEuJhx0BD5JIk6gCU1Ra38RSyuB06XABg35n6IOudmOHhsGJIsTpGxieo+q0/DcNcF5k6W8xKp8DWY1gcfDnA1PP8AhPmCptfj1Gi3M97RlBMSMxOvqTZBcvp/S6TTqQqXA9rGVnNyGM2n/El0npb5qTjWlzDqBIII1BBDgR6gWPIoJxxAN557/f2FBdxug3wmo0GQOdyLSRYLmtXFYypWqU2uLKWZzMwk5S65AbM3BtyB1lWuC7BUKbA+vXfGZrg4PLJgTAiTfYi9/VBsf/IaGYNDwXQHWIs0/ESbASQLndSnPEnfnvBO1tFA4fw6hSph/hDTdpdy2u66eZhqTiKlItdFhkcCNYMwYsgh8cee6flEZvDMxBJDRr0JWP4vw1uTxE58mgg+L5WWi7XlzcMTqGupmPJ97noqmri2VZzQXDxSd+nXSEHOuIYrK5uttCdbWBvvafMlQ/8A1M3nWL7m8T9B81a9ssuemWixYJvoZM/sqHugdLT9DBlBZdmsL32Ia23IAzpNo9CV6f4LhRToNaIAiYGgnQD0XFPZF2bdUxLXEDu2jvHnXcBjekkOK7wAgMJSJGgVlRhJlLagMFBBEgYc1IThTaA4RJSKEFfxmoW05Bi4B+v7wuIdqMU+XSYmdyC/QuBGnxNtbVdp7RVyylZpcCbgLjPaupRfWMgtNwyASD8tDaPJBzOoHA3BmOt53v5pTK5Ds0kR+3ryWgqYUuGTLnnMGl2ovEtPxQGmx6qpxrWsBDbyZve1xY89NEHTMPwOrXBe+oWh0Q0GGlo93UnxRMgQAo9Xsg5wBpvBDgACYAgajSDI5bqN2U4ya2HDXuLsjwwsvDx7zc5jSTBHKealdpOzmJrltY1aj5EGnSa2RfRjc4DGxAmSgsOzPZevSxTCagLZl4Dpu6A1pAA+ENvyldExbI53mAqLsnwbuRRzNy1MrnPkhzhYBrC8AZw3PYnl0WjxYmfkPVBQnDy4ACJOkAWGYSTzOvNP4jhudrhTIbUynI8AeE7RI0BnTmprGgfunaflzQZPs32IxuY1Mbi6jjfKynWqBv8AURHoBzutU3huSPE4gc4JI2DnRJ8zewU8YiGpmtXtH2UFF2owYqYeoIzHK7KJAMkENF7C51K4pjeJ1Kct8QdPiuYzB0OAPKbLu1eHAjbf1XMO3/Zh/eOcxu4eeV/C49NiUGGxGKNUgOibDla4v97K/wCFdlX13OLQYaRcGZaLE9fkoOC7GYiq/KwTEG/hbE3Gbnc26K44N2iqYGv3OIblc3IwtiABJJcSNcwLboNt7M+JMwTMSKoIBeMu5tMATsf1ldM4Vj++pNqZS0PktB1y7E9TquQVa7K76pZTdNIyAGtIBnW3PKddF1TgXGRXY0hpacoP8vK3nyQW4KUkBLCBYSwkBKaUCkEEEEYoilAWSSgCCJBA3VohzcrhINiuZ+0HsK2nRdiKdQNDCXEOka6BsWPlC6euUe3njDqdKhSbo4ue7lLYib33QcaqcRqZDD4E2AJkWEx8lFkkXva07jfTlqtJgKjTh6jyxgcBmDok2I16X085WZYLyCBF9NdLGEG79mbh3dYbyw2gHKbEAk2uYldWw4AiLg6ekf2XHvZ9XFPFODYIfT8N9bhx31An5FdKp44R+XYAG1xrfleJHzPJBo8BiAa4Gkh0C+0TCnYgib+izfCMcDlc11mucx0zILSWkWuLgHyKt6uJiXExAknkN90DuaOn3uURfO+iocJ2so4gvZQPePaJI8TWwCASH5YOvzVnwxxdRa4mc1xtIklk/wBOVBKbiOSbqVv2/wC0giRa2pmeSjQduXzJ116BBKoGekpT6bCHCqPCefL7CQzlGmn/AEn3NDm+X3CCKxtKkIGVusR9bc1UcW7KUcYW1KjSHN0dzE+7G4hXdfCC7iY35/4VtwegHEutYCOSCj4L7O6dK8uAJJA5BxkgDbzWuwmCbTaGsAAEeZ8ypIajQJAS4RJSAJTElKYgWggggYKQUqEkoCQCCCA1jvaZ2R/HYZgAdnY8ZS0SQHCNPiGbLI81sUYCDzLx7hdfA0n4eq1xDg0TYDMM0NsdhKxzb/vzhenvaD2NbjMDVp0wG1Z7xhvd7SXQT1kj1Xm+tgu7cWvDgRmDwAJBEiC02Fxf0QI4biDTe18xlhxHMAwQPT911/AjvaIIcMrgHMvMtJv8r/JcdNJwdDtoGtwDB8Po4Fbv2a8Qzl1B/vC7OVjLr+uyDSMwzw5xYXtguJLYJkEk5x8QiOt1quGYZzqDO+lzi1tQ5gLEgGMoESBv1ULHYeoGtFKA6TfzA5bXUN+OxrT4DRcMzWx4haSHGdPIINTh8GxpsI3EW3B0Hko/FuM0qDCS4NyDMecDUAC5OygYjhFeu0h1fuxYRSBzEDXM8iRc7R6qJT7J4amT4C9xkOfUJe8zq3MdB5QgnYPirawBAc0Oj3hHndEAQY+GbjrtfyTlDCZGtAvAiTHSB8v0TNR50M3cHW0F9EEimTEHXYXVhhmTrAFzH6XVfRnLEyb2F/MgpPE+LNwmHdXqGwsxp+J3whBC7d9pxhKYuO8fPds1MDUubyn5rKdi/aRVwlR34nM+lUk6AEOm5YT8PTosNxni1XEVzVrEuc90jcATZreQCKpUygPIlwc4ib6Ee9bS+6D1VgsW2qxr2GWuAIKkQsF7H+Kd7gspM5SQ3yGy36BOVCEpCECISmhFCMIHAEEmUEDEpJRonIAgAgEaAFBGEaBKzvFPZ5gcTW76tQDn73c0E83BpElaNGEFBj+wmBrNy1MNSIHJsHSLEX0hUTvZNh6WJbicK51NzZJp2cx/hywJEtm084W+hEgwbcNDYaSLtg8xpHTqq3iGFe6RTcWukZY6bG2v7LZ8Z4bPibYamNj/AGJWcwtM/E2CDHrOo9UEXg/BsQx7H1arnBrCwtmznG4ffQjyVm6kZ/ikzoIEm4Cs2v8ADB1/VM1W/WfTWPqgg125QLaA6EcjaEz3IJEF0X9JvJ6Ql4vEtyySBYkkyAANZtbzSMJg6lc2Jaw6kiCRsSNRzA+aAUqjhUJcIY2XOeTAaGiT/lc27Rcb/G1nPJJw9P8A02HR5+J5+XyUv2g9rDWecHQcRTafznk3qRY3jQct1lOIcVIY2lTHh/2mZgWmdtEEfIKlbkAZgcvn0+qLidINLbmTcjeCbA9dfkrLs/wtzi14Egm0g3iZIjqD8lA7QMh5kyZOYDaNR9UHUvZVU7rDsqkQ1z6kzyzRIO/NdczLnnZbhTaODoU/4aTHO/3O8R8hLlsuF4oObl3bA9PhP0KCwlKBTSUECkAiCUAgUESCJAwiKNEgARogEaAI5RIwgMFGESEoFKFjeLUqRh7wDrGpWZ7U9sS0mlh3AEOLKlSxyECS1s2J0k6Cea5JxjGVcRUaQ9weTYB2xH8VtgbzbRB1TiPtSwrWgNY54e12sARcGZMnyWUw/boZ3MqAkNjK5tz4h4Wu/mAm41jRYXibDTFM3I8QHXxCDr7omxtPIbwsXiDnLgTe1xe8gu1NhIQdnw3arDFjXd4Mp0sRBGov6KJxH2i4emDlmpE2ba9tC7QXnTbquQVcQ9rS1rzlbmIAIaCQADA8oUWi3NOk67naSIA+vRBu3+1Zhce8w5dsAHgNEHXKQZcDFyVJ437XQ/Dd3hmOY5wLTPwzPuuBib781gv/AEZ7m5jDR1sD5G503hMNw1yRbKJabDf/ACgDS/3jqTE6ib6G4hGxvu5TLp6E7ZQLTP3spVBlJtN2Ylz4gASAIkkuJ5kAR1T3Z3BOqVxAHhBdpImDBjyGsboNj2Ya2nSJLSTTYcsEm8QSRtroOaytDBur4ljAIL6jQ7l4nST/AMGn5LWEmnRdfxVHXvsCAPDYRFiFZdi+Eh9RlRwlwBqzOmcEMtv+WB/yQbzD0AGEAR0GwFgD6D6p2m7u3yBfcybxMA7dEtsRYahLZh510gfqguWvkAjQiR6pQKh4B8DJ8lLQLCU1IS2oDhBGggjwiQlEUBgoIIIAggic8AEkwBqgUSsH277b5CcLh3fmm1Qtu5k/CINiRvt5p3th2uqQcPhJ717TNQD3BoCJ0Jm1if1FbwnsRl8Tj4iQ5zpOY20meZQZqvhXd21rIa18sOhMWlwmYdYifJUbqbGE5IytgPebBxIgU2RYgTeNhqp3bvtBmIwmGd4QQKjpmSLm40YNDGpB2Aml4pjRSpsDmDwtLaYMgmDHe6XJiL/VAxxA5nMzndx/lygAiOcDlpKgYxpfV8YLQIsDMSZAN+R+hUnh2Hc9hqVjlBbFORoJNhpAJQxxDS4vMknQnU7CJ0QVVZo8ZbsbGSTcx+6eo4kjTU8/KNU/wrCU62eZBBaWgaWMmY1t+uqs6vZrwB+aGTlbESRJuREm2yCBiHFzTsYi8wY0M8tVXlxNm+6ACTty2/VJbVnN7xaHGIjT4dd7FarhnAW1ME4NE1DBsZN4iL6xtbVBnMDRbUcb2Zc9YiRK2nZ3hpZhzUfbvBIBkECYInfQAxsFVYbgXdDI4walSicoHisHZgZH8zVunYUsAcfd7tzQP5RmMzzJj7ugpuLYVxyAEw9pYCbQZhx0E7jzhbbsthXMa5zvjIDejWjK0dFj6+De2pmbMUw0k2htwRB6TK6DwZkUaciPCD5SAb/NBYXUqi5M5U7Q2n1QKqnK8HlqrFrpuqyqeafwGJnwna48v+kE5LCbCcCBYCCTKCCMgjIQAQEEaSlAIG8RXawS4wP16BUHGce7ui9wIZoxu73HQdfPTzWgq4ZpIcRMaTt6KnxFDvqwe73KcimOZI8TnCPQIK7g3CWsY1zhLz4iTrJvf5x6Ku7edovw2HAYT31Y93TA97+ZwnkD/wDZal7LLknaTircTxBzz4qWG/KaBfM/OC8gD3tAPJvVBA4V2d7inTrYj36xlwBE06cGJJ+GAPUqg4ziXY3EZXQ1lIFpPwhsmAOVjZXfaSsXubDS05W03CSIAmQARJiJtuVm3cPcxrsjXODpLiDBjUCDy18yUFzi+LUhQfTsLnK4EcmjKL3+HTksni8Q57iTpAgRHW3nKnUOCYivDhSLgPFMEmLC48oU2t2YqVGk02n4RcRFpIA3N4A6ID7J4bNRcQS0kllrHxEA/Qclqm8KLqDItBcbiLAG4I0H91n+B1MXQY+lTpE93DnWuHNJIJBEaEf5UDiXavFHM0sLI8LmgEETzEfTZAxwnCh5cCQBmEgkTaTYmNl0Ls7wQNqEmoS1oBNoIdLDfpAAnyWK7I9lcRXrAtljY98iwsf7wujO4caGYGpJiSXRqGwy31vuEFZwvAHvnVqpmvJLGAeGm2TFouSIvCsaQd3bJNjmzHeNcoOyhcLokklz/FH5hzSTPuwY5CP3R4rHl1InLDQ4tAA8XOeQQSjTDw2k0mK1YNMz/ptAdUI/paR/Ut5RpxcW+5Wc4Lgx+JJDfBRpNaNLvqkPdpuGtaP6loi6NeSB9lUnVPseoTK0GFIbuOiA3W1UTFMdYsdlyuBJGtjcAbgqVUREQb7x/hAb+07GGHseCAD4RIMkAZVZYHiVOqPy3h0agajzBusrjMOHNIc6JIDraACZ/S6qqPDAKfhLw4hri7M4EEaSWm+sdUHS4QWNp8TxFPwmoDuJiY5fqjQa0pJKQSjCBYaiKGZZ/GcZNV/d0/d3dOt/0QTMXjsxhukwOqUynDVHos+KNLAf2Uog6IKTtdxkYXB1av8AC2G/7neFv1M+i5XwLAZaGVx8QDiNHXMEiDq7aTKu/aJjHYniFLDMk06AFSq0Gxe73Mw0kN08yotPDfmsaNXuadiBcPLTOhytagkVeDAGXtIzDMZJcZMgCZ0sExxmpTbS/DsytqPgajT4gTrAiY6hafi+VgLnGA1smLnwgkidhYrJ9lMJ+LxLa/wh3eG0ACQWtHnmnTRoQbns7wb8PSDJmwvPQabBSsRhWGBDSQBqb82kjzUjGMBHmQBz2uPSUluDGcuEzp6Ak/ugj0cCxouG5nmTYfCNT6JrHdm6D7920giDcxznXVPimZJdtJbHlHPnP0Vg2nLb8pQV9DDZcuUAAAGIgTvYeSzna45hI3iZgGBdw53Ftd1rMRTtyAHyXNeNcc72qXCAC5zGTJzAOAzHodRtZBKoYfI3OPiFgdBy8O1jHoOSc/D+Eh5iHF7jFtAYEncFScNiGOEnwwcjQdA5rZcLjQEj/krA4fvKopt0Lh3h/kAzEC24gT1QXfCcPlptkGXeN06y4AwfIZR6KwDZSgwSltKBqmy56p2bo4OyAH3+iBNR4NkPeIGwj6JFRkFOURdBX42mC4yNSRHRNHDNuI5QOQCdxZh2Y7A+V90zUEnzbGv6BBR8UpVDUJDfv5IKyfkJs7SAfFvCCDZGq0auHzUTEcWaPdBeemnzVczC5W+N1z8kzWcA2ZAA1OnyQL4hj6jhEhoOw1TOGoBpiZOkjqozaTZa68uJ6wByVrhqQgW6/wBkEyg2BAUfjvGWYXD1K1Q+FjZ6k3gDqSFKphcy9sHGA80sI2C4EVX3MgeJrWwOczHQIKHsvjXPFbF1QS6vUzW/qyAepI8iFadkOHd5XfUIuwNDjES67nBp6DIJ3AVBisaaQoMLZpsaKjmj3XfykabD59F0LshhDTwbX1AGuqTWfbQvuB6CAgzXtJ4m4NZh6Ql9U6C5ykxH3zWr7IcF/D02UyPFA7zcZg0A/KI9Fnuy3DTjOI1sY9v5dFxp0QZ94H3gDpA36hdDo0IcT0KBNfD2hEGQZ+7Ka9spisIvyQVdev4t9tJkTfT01UtlYuG4udbW2mUljBBIHvFSGxlJtvM201lBj/aBxt9PDihTnvsQSwAatZ8buljHmVg8RimB/wCWC1o8Mmx1A0nn+6mdo31MRiXYi4aG/lXuKbHDKehcZcfTRRMLA/iL6njEWkuJy3P1j03KC14fjs1QuvEuEWALjmEtF9I+gW17H0Cc9R2kgNJ5G5N/RYHAY1of7sAFznOJIIa0TU0Nt+tl1Ts9RjC0zEF47wjln8QBn+WAgsoR5YumjIHPflHSEM0hBICItjQfomWVLW6J1xsgbbTvM+aEZTrP3zSTUEW80zXccsizjAB18ygZe0G7r3MAi2tieaiYxzXkCBmuGg+V7DVOZoEeqi4WTW90xs48yJMD6IH2YWALC4BNhrCJR8Z3xd4Iy6DTmb3RILMBo8TnST9+iiY1gqjXw9N07jGtDdJnmmMTQll/diYQS6NSmSGt2H/StKb22hVPD8pbYQICsaThoEC+I8QbRovqv92m1z3eTRJ/Ree6XGXYnEVcTVk1Krw5jWk2aCBsbQQAP9pXUva3xw0OHva33q0UgbQA6c0/0gj1XOvZvhm1qsEaAATtuP1goJnZjgr8dQebNDX02SQAS0OBc3r4Q36rf9r31BhO6oj8yuRRp2Nt3G2gDYurnhXD6dFpaxoa0kuMczqUzwcd/ialR3u0yaTB1BBe4jS8geQQT+C8IbhsPSpN+BoBPN0DMepJm/RTGWlOc/NNtNz6IFNKYxItKfLrlR6z0EfZscvksh7Qu0b6FNlGl/qVPeP8DJyyeRLnNaPXkr/iWO7lj3kS1rXPtqcomFwrH9on4qs+u6xcZDdQB8LZnQA/NBs+C4qnUhzwAW0qgdoCc+VzZ0Ew46Ee6oLuG92KbmnMHSSWSIaScnqWk62GXVZ/DY8v96QImBzbYHXkSFe4HEeJpaSJyDTZ2YC25iQgueF8LzOpMA/1KhpukzmYHd5VPlkYRBj3hzXVIMLG9keH/wDuXHahSYGjbPXGd7v+LGiPNbNAC2yQ2lCXNkaBvROZp+/vZJcJSSYgDVAmqbaaJp7pHz+Sfquhs9RHyTLX69P3QRqpB81HaPG3W8bc5/spNSlYka80w4xlNibz1sgWHgWsgmaOJkXAQQf/2Q=="/>
          <p:cNvSpPr>
            <a:spLocks noChangeAspect="1" noChangeArrowheads="1"/>
          </p:cNvSpPr>
          <p:nvPr/>
        </p:nvSpPr>
        <p:spPr bwMode="auto">
          <a:xfrm>
            <a:off x="230188" y="-928688"/>
            <a:ext cx="2019300" cy="22669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10" descr="data:image/jpg;base64,/9j/4AAQSkZJRgABAQAAAQABAAD/2wCEAAkGBhQSEBUUEhQVFRUWGBUUFBgXFxcXGBgYGBcWGBQXFRUYGygeFxokGRQVHy8gIycpLC0uFyAxNTAqNSYrLCkBCQoKBQUFDQUFDSkYEhgpKSkpKSkpKSkpKSkpKSkpKSkpKSkpKSkpKSkpKSkpKSkpKSkpKSkpKSkpKSkpKSkpKf/AABEIAO4A1AMBIgACEQEDEQH/xAAcAAAABwEBAAAAAAAAAAAAAAAAAQIDBAUGBwj/xAA+EAABAwIEAwUGBAUEAQUAAAABAAIRAyEEEjFBBVFhBhMicYEHMkKRofAUI7HBUmKC0fEzcpLhFhUkNKLC/8QAFAEBAAAAAAAAAAAAAAAAAAAAAP/EABQRAQAAAAAAAAAAAAAAAAAAAAD/2gAMAwEAAhEDEQA/AOxlJIRyiJQJAQIRoiUBEI2owhKAAokZKSQgAddOpsNTiAFEFE4jxijQYX1qrGNE3c4bdBc/JVOO7bYdtMOp1G1MwzNgmCImdJPp9EGhhArkvE/a3VAJaWMsSBlzHpE79Csy723Y5rhHduAO9MDMCTYx5i/RB6BAQhcVwXt8qyzvKFMi2YNLgdpI1ixJ0Oi6F2d9o+ExYaGv7uo6Ip1LE/7To70KDToiEJQQGjRBGEBokaJApqOfv9UTSlSgNxgff7JbUgFLYgVCCEoIIkpIN0ohFCAoQSkkoAHIEpJQagCDnhoJJgC5JsABcknYI4XIPbr2pLWswlKrlmXV2tsSLZGujVvvOiwNtUGi4/7YcJROWi413SQXNByA9HR+Z6W6qjw3a/FY1xc2W0wIykb84FtPNch4f4yAS4gGSN8ov707nzK6X2T4kWMDnOAzS4CxMZoJtcDa4Hkg03HOENq0S1+aYLpbY2g25EndQ3cJIY14bL2ty3sydwQTfX6KdRxpq1QHAtDZm8yZbEEa2Kt8TTkGxdyF9evO6Dk3FuClrjmLHWBc3azb5YdzI5rLVsK4PjIOYA01FzcCdFvu13BcQZqNY0CCSAQAAG2Aab6yPMLCYw18zm+IXJA0gTGkTPQoINUZCc1jPKbecwUdDEkRDi250/8AzyOqdo8Hq1HQATcT0ve5CXisAKJLSQS3kZjQbXJlwKDpfs89qhoDuMa8vpgE06gl72aWeTdzTtqRBXXOG8coYgTRqsqb+E7eWq8k06sOtNpv0mdB5qdQ4i+iJpvLHAgtLDE31FrEX+aD1uklce7E+2x5YKeNYXkWFWnGY8u8Ybf1A+i65hcU2qxr2OzNcJBHL9kDmZG1yTCU0IFpQRAIwgUlNSQlMQLyokqUSCHCEJSCBKIhGEcIEFEAlQiKDPdte1TcDh85PidIZ0gSXRyH6mF5j4tj6mJqvq1CSXGZOvMBb32ncTdXxTnPM04dkbp4WSGADSS4l083LnNZ8+GIjZBKwFEzMeEXMG/PfQafRbTs7xFrWOL2g2JGUQQA6NdmyQshhHjLly5iCfITHvHfaysuHcVeWGmZc2Q9obla1rjEkztbRB0bg3FBUNR1UlozCGgwblpB67WH91tm1Jb5+tttNFgOzPDnvPibJgvJ0ExDQ3fQroeB4fzF7aaBBQ8TwmLqOApupsZEzlk9REfuqf8A8BJJe6DubGXxf3dOcX3XQnUWhp3UR9eOg+eqDL8H4EAahLKQpQ3ug2CSRPeOMaSduhXIO1+GyY2tTaIbNvIxr6rubMJlJiwJzADQOIh1vOT6rCe0TgwluIa28RVGzmatM7EZSg5s2iYH021/7SmYQuIgyfe0+/lyKtquDkC9hI689R8/RI4ozuzbaRm6uuJ6EAoDw3D3U76OmNdw0EW3Nyuk+ybtjVFT8NWEse4ZDPuudp6GBPIrljuJEgZxIkgjcHl5FPcL4tlq6uDXEGWm4IkeHr7qD1aEqVkvZ72sGMwzWuM1aYyuvOcAwKgO8iJ6rWhAoFKhNpYKAAJYSQlgIFBEjQQRCgCiJSZQOIJIKEoDKhcXr93QqP8A4GOdfSwN7eallyxXtPxrm4fICWhwOYg7TBCDh3GaprEuc5xNyDHwgkX3E6x/dVL8EM7QSZOskXkxbkl8QxMVIAkMAbebkak/1TCYBc8gDU+ED6koLGjQfUa5jGhrKcy4CRrbxHWSJny0Wt7GdiHOcH1Q7LqJ0Bm1jqbqV2L4MGgAAOLo3jKZmdLgQunYWi0D1+eiAuFYBtOJkgWN7x5q5bVaBbf7+ShMEWQYCXR99EEl7bH9FFdS22Kkzb9k0Kl4sUEXEUoaSNVVcQwLHNyvAMiL6SSf8q6qt87qHVpnLlPXXyQcw432YOE/MZ46IJJaQPCJkAx57TPJZPjWPBcRaJAtPIRE+q7XxNkUXZm5gA6QbyAPi9BquNcc4O5pdYw3Q6+GcrTrfQfNA2ym1zfdnwQCYmTAk/W3kqmrgi12s3gH9ukWVsC5pIcct56XH6SE1iaNjlJA1MgbReNrlBrfZp2m/D4gNI+F0tG8DxAfzEQQP5BzK7/h64exr26OAcPIryXw4kV2wbyCP8eS9Qdkv/h0ryYM/OUFxCNBBAYSwUgJQQLBQQAQQRSihGUSAyicUCUkoCcsF7QC416YLQaZpuDpJE7xMa/2C3rjzXOfatWz0mljhlZJkfxyAATyg/RBx7jeHpvrPIETAaGwIIMEuEXNvqo/C3jvaTcseIkczmtB/updPFUi53eEuJhx0BD5JIk6gCU1Ra38RSyuB06XABg35n6IOudmOHhsGJIsTpGxieo+q0/DcNcF5k6W8xKp8DWY1gcfDnA1PP8AhPmCptfj1Gi3M97RlBMSMxOvqTZBcvp/S6TTqQqXA9rGVnNyGM2n/El0npb5qTjWlzDqBIII1BBDgR6gWPIoJxxAN557/f2FBdxug3wmo0GQOdyLSRYLmtXFYypWqU2uLKWZzMwk5S65AbM3BtyB1lWuC7BUKbA+vXfGZrg4PLJgTAiTfYi9/VBsf/IaGYNDwXQHWIs0/ESbASQLndSnPEnfnvBO1tFA4fw6hSph/hDTdpdy2u66eZhqTiKlItdFhkcCNYMwYsgh8cee6flEZvDMxBJDRr0JWP4vw1uTxE58mgg+L5WWi7XlzcMTqGupmPJ97noqmri2VZzQXDxSd+nXSEHOuIYrK5uttCdbWBvvafMlQ/8A1M3nWL7m8T9B81a9ssuemWixYJvoZM/sqHugdLT9DBlBZdmsL32Ia23IAzpNo9CV6f4LhRToNaIAiYGgnQD0XFPZF2bdUxLXEDu2jvHnXcBjekkOK7wAgMJSJGgVlRhJlLagMFBBEgYc1IThTaA4RJSKEFfxmoW05Bi4B+v7wuIdqMU+XSYmdyC/QuBGnxNtbVdp7RVyylZpcCbgLjPaupRfWMgtNwyASD8tDaPJBzOoHA3BmOt53v5pTK5Ds0kR+3ryWgqYUuGTLnnMGl2ovEtPxQGmx6qpxrWsBDbyZve1xY89NEHTMPwOrXBe+oWh0Q0GGlo93UnxRMgQAo9Xsg5wBpvBDgACYAgajSDI5bqN2U4ya2HDXuLsjwwsvDx7zc5jSTBHKealdpOzmJrltY1aj5EGnSa2RfRjc4DGxAmSgsOzPZevSxTCagLZl4Dpu6A1pAA+ENvyldExbI53mAqLsnwbuRRzNy1MrnPkhzhYBrC8AZw3PYnl0WjxYmfkPVBQnDy4ACJOkAWGYSTzOvNP4jhudrhTIbUynI8AeE7RI0BnTmprGgfunaflzQZPs32IxuY1Mbi6jjfKynWqBv8AURHoBzutU3huSPE4gc4JI2DnRJ8zewU8YiGpmtXtH2UFF2owYqYeoIzHK7KJAMkENF7C51K4pjeJ1Kct8QdPiuYzB0OAPKbLu1eHAjbf1XMO3/Zh/eOcxu4eeV/C49NiUGGxGKNUgOibDla4v97K/wCFdlX13OLQYaRcGZaLE9fkoOC7GYiq/KwTEG/hbE3Gbnc26K44N2iqYGv3OIblc3IwtiABJJcSNcwLboNt7M+JMwTMSKoIBeMu5tMATsf1ldM4Vj++pNqZS0PktB1y7E9TquQVa7K76pZTdNIyAGtIBnW3PKddF1TgXGRXY0hpacoP8vK3nyQW4KUkBLCBYSwkBKaUCkEEEEYoilAWSSgCCJBA3VohzcrhINiuZ+0HsK2nRdiKdQNDCXEOka6BsWPlC6euUe3njDqdKhSbo4ue7lLYib33QcaqcRqZDD4E2AJkWEx8lFkkXva07jfTlqtJgKjTh6jyxgcBmDok2I16X085WZYLyCBF9NdLGEG79mbh3dYbyw2gHKbEAk2uYldWw4AiLg6ekf2XHvZ9XFPFODYIfT8N9bhx31An5FdKp44R+XYAG1xrfleJHzPJBo8BiAa4Gkh0C+0TCnYgib+izfCMcDlc11mucx0zILSWkWuLgHyKt6uJiXExAknkN90DuaOn3uURfO+iocJ2so4gvZQPePaJI8TWwCASH5YOvzVnwxxdRa4mc1xtIklk/wBOVBKbiOSbqVv2/wC0giRa2pmeSjQduXzJ116BBKoGekpT6bCHCqPCefL7CQzlGmn/AEn3NDm+X3CCKxtKkIGVusR9bc1UcW7KUcYW1KjSHN0dzE+7G4hXdfCC7iY35/4VtwegHEutYCOSCj4L7O6dK8uAJJA5BxkgDbzWuwmCbTaGsAAEeZ8ypIajQJAS4RJSAJTElKYgWggggYKQUqEkoCQCCCA1jvaZ2R/HYZgAdnY8ZS0SQHCNPiGbLI81sUYCDzLx7hdfA0n4eq1xDg0TYDMM0NsdhKxzb/vzhenvaD2NbjMDVp0wG1Z7xhvd7SXQT1kj1Xm+tgu7cWvDgRmDwAJBEiC02Fxf0QI4biDTe18xlhxHMAwQPT911/AjvaIIcMrgHMvMtJv8r/JcdNJwdDtoGtwDB8Po4Fbv2a8Qzl1B/vC7OVjLr+uyDSMwzw5xYXtguJLYJkEk5x8QiOt1quGYZzqDO+lzi1tQ5gLEgGMoESBv1ULHYeoGtFKA6TfzA5bXUN+OxrT4DRcMzWx4haSHGdPIINTh8GxpsI3EW3B0Hko/FuM0qDCS4NyDMecDUAC5OygYjhFeu0h1fuxYRSBzEDXM8iRc7R6qJT7J4amT4C9xkOfUJe8zq3MdB5QgnYPirawBAc0Oj3hHndEAQY+GbjrtfyTlDCZGtAvAiTHSB8v0TNR50M3cHW0F9EEimTEHXYXVhhmTrAFzH6XVfRnLEyb2F/MgpPE+LNwmHdXqGwsxp+J3whBC7d9pxhKYuO8fPds1MDUubyn5rKdi/aRVwlR34nM+lUk6AEOm5YT8PTosNxni1XEVzVrEuc90jcATZreQCKpUygPIlwc4ib6Ee9bS+6D1VgsW2qxr2GWuAIKkQsF7H+Kd7gspM5SQ3yGy36BOVCEpCECISmhFCMIHAEEmUEDEpJRonIAgAgEaAFBGEaBKzvFPZ5gcTW76tQDn73c0E83BpElaNGEFBj+wmBrNy1MNSIHJsHSLEX0hUTvZNh6WJbicK51NzZJp2cx/hywJEtm084W+hEgwbcNDYaSLtg8xpHTqq3iGFe6RTcWukZY6bG2v7LZ8Z4bPibYamNj/AGJWcwtM/E2CDHrOo9UEXg/BsQx7H1arnBrCwtmznG4ffQjyVm6kZ/ikzoIEm4Cs2v8ADB1/VM1W/WfTWPqgg125QLaA6EcjaEz3IJEF0X9JvJ6Ql4vEtyySBYkkyAANZtbzSMJg6lc2Jaw6kiCRsSNRzA+aAUqjhUJcIY2XOeTAaGiT/lc27Rcb/G1nPJJw9P8A02HR5+J5+XyUv2g9rDWecHQcRTafznk3qRY3jQct1lOIcVIY2lTHh/2mZgWmdtEEfIKlbkAZgcvn0+qLidINLbmTcjeCbA9dfkrLs/wtzi14Egm0g3iZIjqD8lA7QMh5kyZOYDaNR9UHUvZVU7rDsqkQ1z6kzyzRIO/NdczLnnZbhTaODoU/4aTHO/3O8R8hLlsuF4oObl3bA9PhP0KCwlKBTSUECkAiCUAgUESCJAwiKNEgARogEaAI5RIwgMFGESEoFKFjeLUqRh7wDrGpWZ7U9sS0mlh3AEOLKlSxyECS1s2J0k6Cea5JxjGVcRUaQ9weTYB2xH8VtgbzbRB1TiPtSwrWgNY54e12sARcGZMnyWUw/boZ3MqAkNjK5tz4h4Wu/mAm41jRYXibDTFM3I8QHXxCDr7omxtPIbwsXiDnLgTe1xe8gu1NhIQdnw3arDFjXd4Mp0sRBGov6KJxH2i4emDlmpE2ba9tC7QXnTbquQVcQ9rS1rzlbmIAIaCQADA8oUWi3NOk67naSIA+vRBu3+1Zhce8w5dsAHgNEHXKQZcDFyVJ437XQ/Dd3hmOY5wLTPwzPuuBib781gv/AEZ7m5jDR1sD5G503hMNw1yRbKJabDf/ACgDS/3jqTE6ib6G4hGxvu5TLp6E7ZQLTP3spVBlJtN2Ylz4gASAIkkuJ5kAR1T3Z3BOqVxAHhBdpImDBjyGsboNj2Ya2nSJLSTTYcsEm8QSRtroOaytDBur4ljAIL6jQ7l4nST/AMGn5LWEmnRdfxVHXvsCAPDYRFiFZdi+Eh9RlRwlwBqzOmcEMtv+WB/yQbzD0AGEAR0GwFgD6D6p2m7u3yBfcybxMA7dEtsRYahLZh510gfqguWvkAjQiR6pQKh4B8DJ8lLQLCU1IS2oDhBGggjwiQlEUBgoIIIAggic8AEkwBqgUSsH277b5CcLh3fmm1Qtu5k/CINiRvt5p3th2uqQcPhJ717TNQD3BoCJ0Jm1if1FbwnsRl8Tj4iQ5zpOY20meZQZqvhXd21rIa18sOhMWlwmYdYifJUbqbGE5IytgPebBxIgU2RYgTeNhqp3bvtBmIwmGd4QQKjpmSLm40YNDGpB2Aml4pjRSpsDmDwtLaYMgmDHe6XJiL/VAxxA5nMzndx/lygAiOcDlpKgYxpfV8YLQIsDMSZAN+R+hUnh2Hc9hqVjlBbFORoJNhpAJQxxDS4vMknQnU7CJ0QVVZo8ZbsbGSTcx+6eo4kjTU8/KNU/wrCU62eZBBaWgaWMmY1t+uqs6vZrwB+aGTlbESRJuREm2yCBiHFzTsYi8wY0M8tVXlxNm+6ACTty2/VJbVnN7xaHGIjT4dd7FarhnAW1ME4NE1DBsZN4iL6xtbVBnMDRbUcb2Zc9YiRK2nZ3hpZhzUfbvBIBkECYInfQAxsFVYbgXdDI4walSicoHisHZgZH8zVunYUsAcfd7tzQP5RmMzzJj7ugpuLYVxyAEw9pYCbQZhx0E7jzhbbsthXMa5zvjIDejWjK0dFj6+De2pmbMUw0k2htwRB6TK6DwZkUaciPCD5SAb/NBYXUqi5M5U7Q2n1QKqnK8HlqrFrpuqyqeafwGJnwna48v+kE5LCbCcCBYCCTKCCMgjIQAQEEaSlAIG8RXawS4wP16BUHGce7ui9wIZoxu73HQdfPTzWgq4ZpIcRMaTt6KnxFDvqwe73KcimOZI8TnCPQIK7g3CWsY1zhLz4iTrJvf5x6Ku7edovw2HAYT31Y93TA97+ZwnkD/wDZal7LLknaTircTxBzz4qWG/KaBfM/OC8gD3tAPJvVBA4V2d7inTrYj36xlwBE06cGJJ+GAPUqg4ziXY3EZXQ1lIFpPwhsmAOVjZXfaSsXubDS05W03CSIAmQARJiJtuVm3cPcxrsjXODpLiDBjUCDy18yUFzi+LUhQfTsLnK4EcmjKL3+HTksni8Q57iTpAgRHW3nKnUOCYivDhSLgPFMEmLC48oU2t2YqVGk02n4RcRFpIA3N4A6ID7J4bNRcQS0kllrHxEA/Qclqm8KLqDItBcbiLAG4I0H91n+B1MXQY+lTpE93DnWuHNJIJBEaEf5UDiXavFHM0sLI8LmgEETzEfTZAxwnCh5cCQBmEgkTaTYmNl0Ls7wQNqEmoS1oBNoIdLDfpAAnyWK7I9lcRXrAtljY98iwsf7wujO4caGYGpJiSXRqGwy31vuEFZwvAHvnVqpmvJLGAeGm2TFouSIvCsaQd3bJNjmzHeNcoOyhcLokklz/FH5hzSTPuwY5CP3R4rHl1InLDQ4tAA8XOeQQSjTDw2k0mK1YNMz/ptAdUI/paR/Ut5RpxcW+5Wc4Lgx+JJDfBRpNaNLvqkPdpuGtaP6loi6NeSB9lUnVPseoTK0GFIbuOiA3W1UTFMdYsdlyuBJGtjcAbgqVUREQb7x/hAb+07GGHseCAD4RIMkAZVZYHiVOqPy3h0agajzBusrjMOHNIc6JIDraACZ/S6qqPDAKfhLw4hri7M4EEaSWm+sdUHS4QWNp8TxFPwmoDuJiY5fqjQa0pJKQSjCBYaiKGZZ/GcZNV/d0/d3dOt/0QTMXjsxhukwOqUynDVHos+KNLAf2Uog6IKTtdxkYXB1av8AC2G/7neFv1M+i5XwLAZaGVx8QDiNHXMEiDq7aTKu/aJjHYniFLDMk06AFSq0Gxe73Mw0kN08yotPDfmsaNXuadiBcPLTOhytagkVeDAGXtIzDMZJcZMgCZ0sExxmpTbS/DsytqPgajT4gTrAiY6hafi+VgLnGA1smLnwgkidhYrJ9lMJ+LxLa/wh3eG0ACQWtHnmnTRoQbns7wb8PSDJmwvPQabBSsRhWGBDSQBqb82kjzUjGMBHmQBz2uPSUluDGcuEzp6Ak/ugj0cCxouG5nmTYfCNT6JrHdm6D7920giDcxznXVPimZJdtJbHlHPnP0Vg2nLb8pQV9DDZcuUAAAGIgTvYeSzna45hI3iZgGBdw53Ftd1rMRTtyAHyXNeNcc72qXCAC5zGTJzAOAzHodRtZBKoYfI3OPiFgdBy8O1jHoOSc/D+Eh5iHF7jFtAYEncFScNiGOEnwwcjQdA5rZcLjQEj/krA4fvKopt0Lh3h/kAzEC24gT1QXfCcPlptkGXeN06y4AwfIZR6KwDZSgwSltKBqmy56p2bo4OyAH3+iBNR4NkPeIGwj6JFRkFOURdBX42mC4yNSRHRNHDNuI5QOQCdxZh2Y7A+V90zUEnzbGv6BBR8UpVDUJDfv5IKyfkJs7SAfFvCCDZGq0auHzUTEcWaPdBeemnzVczC5W+N1z8kzWcA2ZAA1OnyQL4hj6jhEhoOw1TOGoBpiZOkjqozaTZa68uJ6wByVrhqQgW6/wBkEyg2BAUfjvGWYXD1K1Q+FjZ6k3gDqSFKphcy9sHGA80sI2C4EVX3MgeJrWwOczHQIKHsvjXPFbF1QS6vUzW/qyAepI8iFadkOHd5XfUIuwNDjES67nBp6DIJ3AVBisaaQoMLZpsaKjmj3XfykabD59F0LshhDTwbX1AGuqTWfbQvuB6CAgzXtJ4m4NZh6Ql9U6C5ykxH3zWr7IcF/D02UyPFA7zcZg0A/KI9Fnuy3DTjOI1sY9v5dFxp0QZ94H3gDpA36hdDo0IcT0KBNfD2hEGQZ+7Ka9spisIvyQVdev4t9tJkTfT01UtlYuG4udbW2mUljBBIHvFSGxlJtvM201lBj/aBxt9PDihTnvsQSwAatZ8buljHmVg8RimB/wCWC1o8Mmx1A0nn+6mdo31MRiXYi4aG/lXuKbHDKehcZcfTRRMLA/iL6njEWkuJy3P1j03KC14fjs1QuvEuEWALjmEtF9I+gW17H0Cc9R2kgNJ5G5N/RYHAY1of7sAFznOJIIa0TU0Nt+tl1Ts9RjC0zEF47wjln8QBn+WAgsoR5YumjIHPflHSEM0hBICItjQfomWVLW6J1xsgbbTvM+aEZTrP3zSTUEW80zXccsizjAB18ygZe0G7r3MAi2tieaiYxzXkCBmuGg+V7DVOZoEeqi4WTW90xs48yJMD6IH2YWALC4BNhrCJR8Z3xd4Iy6DTmb3RILMBo8TnST9+iiY1gqjXw9N07jGtDdJnmmMTQll/diYQS6NSmSGt2H/StKb22hVPD8pbYQICsaThoEC+I8QbRovqv92m1z3eTRJ/Ree6XGXYnEVcTVk1Krw5jWk2aCBsbQQAP9pXUva3xw0OHva33q0UgbQA6c0/0gj1XOvZvhm1qsEaAATtuP1goJnZjgr8dQebNDX02SQAS0OBc3r4Q36rf9r31BhO6oj8yuRRp2Nt3G2gDYurnhXD6dFpaxoa0kuMczqUzwcd/ialR3u0yaTB1BBe4jS8geQQT+C8IbhsPSpN+BoBPN0DMepJm/RTGWlOc/NNtNz6IFNKYxItKfLrlR6z0EfZscvksh7Qu0b6FNlGl/qVPeP8DJyyeRLnNaPXkr/iWO7lj3kS1rXPtqcomFwrH9on4qs+u6xcZDdQB8LZnQA/NBs+C4qnUhzwAW0qgdoCc+VzZ0Ew46Ee6oLuG92KbmnMHSSWSIaScnqWk62GXVZ/DY8v96QImBzbYHXkSFe4HEeJpaSJyDTZ2YC25iQgueF8LzOpMA/1KhpukzmYHd5VPlkYRBj3hzXVIMLG9keH/wDuXHahSYGjbPXGd7v+LGiPNbNAC2yQ2lCXNkaBvROZp+/vZJcJSSYgDVAmqbaaJp7pHz+Sfquhs9RHyTLX69P3QRqpB81HaPG3W8bc5/spNSlYka80w4xlNibz1sgWHgWsgmaOJkXAQQf/2Q=="/>
          <p:cNvSpPr>
            <a:spLocks noChangeAspect="1" noChangeArrowheads="1"/>
          </p:cNvSpPr>
          <p:nvPr/>
        </p:nvSpPr>
        <p:spPr bwMode="auto">
          <a:xfrm>
            <a:off x="77788" y="-762000"/>
            <a:ext cx="1409700" cy="1590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324" name="Picture 12" descr="http://www.myhero.com/images/guest/g228559/hero66110/g228559_u77005_320-jsmithx.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93" r="9106"/>
          <a:stretch/>
        </p:blipFill>
        <p:spPr bwMode="auto">
          <a:xfrm>
            <a:off x="501212" y="1504009"/>
            <a:ext cx="877473" cy="1212715"/>
          </a:xfrm>
          <a:prstGeom prst="ellipse">
            <a:avLst/>
          </a:prstGeom>
          <a:noFill/>
          <a:extLst>
            <a:ext uri="{909E8E84-426E-40DD-AFC4-6F175D3DCCD1}">
              <a14:hiddenFill xmlns:a14="http://schemas.microsoft.com/office/drawing/2010/main">
                <a:solidFill>
                  <a:srgbClr val="FFFFFF"/>
                </a:solidFill>
              </a14:hiddenFill>
            </a:ext>
          </a:extLst>
        </p:spPr>
      </p:pic>
      <p:pic>
        <p:nvPicPr>
          <p:cNvPr id="13326" name="Picture 14" descr="http://www.thefurtrapper.com/images/Joseph%20Walker.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411870" y="1015135"/>
            <a:ext cx="914400" cy="1332258"/>
          </a:xfrm>
          <a:prstGeom prst="ellipse">
            <a:avLst/>
          </a:prstGeom>
          <a:noFill/>
          <a:extLst>
            <a:ext uri="{909E8E84-426E-40DD-AFC4-6F175D3DCCD1}">
              <a14:hiddenFill xmlns:a14="http://schemas.microsoft.com/office/drawing/2010/main">
                <a:solidFill>
                  <a:srgbClr val="FFFFFF"/>
                </a:solidFill>
              </a14:hiddenFill>
            </a:ext>
          </a:extLst>
        </p:spPr>
      </p:pic>
      <p:pic>
        <p:nvPicPr>
          <p:cNvPr id="13328" name="Picture 16" descr="http://www.mman.us/wpimages/general/PeterOgden.jpg"/>
          <p:cNvPicPr>
            <a:picLocks noChangeAspect="1" noChangeArrowheads="1"/>
          </p:cNvPicPr>
          <p:nvPr/>
        </p:nvPicPr>
        <p:blipFill>
          <a:blip r:embed="rId6" cstate="print">
            <a:extLst>
              <a:ext uri="{28A0092B-C50C-407E-A947-70E740481C1C}">
                <a14:useLocalDpi xmlns:a14="http://schemas.microsoft.com/office/drawing/2010/main" val="0"/>
              </a:ext>
            </a:extLst>
          </a:blip>
          <a:srcRect r="5000" b="6440"/>
          <a:stretch>
            <a:fillRect/>
          </a:stretch>
        </p:blipFill>
        <p:spPr bwMode="auto">
          <a:xfrm>
            <a:off x="3629455" y="1060277"/>
            <a:ext cx="914400" cy="1241973"/>
          </a:xfrm>
          <a:prstGeom prst="ellipse">
            <a:avLst/>
          </a:prstGeom>
          <a:noFill/>
          <a:extLst>
            <a:ext uri="{909E8E84-426E-40DD-AFC4-6F175D3DCCD1}">
              <a14:hiddenFill xmlns:a14="http://schemas.microsoft.com/office/drawing/2010/main">
                <a:solidFill>
                  <a:srgbClr val="FFFFFF"/>
                </a:solidFill>
              </a14:hiddenFill>
            </a:ext>
          </a:extLst>
        </p:spPr>
      </p:pic>
      <p:pic>
        <p:nvPicPr>
          <p:cNvPr id="13330" name="Picture 18" descr="http://www.franksrealm.com/Indians/mountainman/jim_beckwourth.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505" t="63" r="10312" b="16963"/>
          <a:stretch/>
        </p:blipFill>
        <p:spPr bwMode="auto">
          <a:xfrm>
            <a:off x="2206588" y="983482"/>
            <a:ext cx="844060" cy="1194394"/>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009233" y="1775934"/>
            <a:ext cx="1829967" cy="954107"/>
          </a:xfrm>
          <a:prstGeom prst="rect">
            <a:avLst/>
          </a:prstGeom>
          <a:noFill/>
        </p:spPr>
        <p:txBody>
          <a:bodyPr wrap="square" rtlCol="0">
            <a:spAutoFit/>
          </a:bodyPr>
          <a:lstStyle/>
          <a:p>
            <a:pPr algn="ctr"/>
            <a:r>
              <a:rPr lang="en-US" sz="1400" b="1" u="sng" dirty="0" smtClean="0">
                <a:solidFill>
                  <a:schemeClr val="bg1"/>
                </a:solidFill>
              </a:rPr>
              <a:t>Jim Bridger</a:t>
            </a:r>
          </a:p>
          <a:p>
            <a:r>
              <a:rPr lang="en-US" sz="1400" b="1" dirty="0" smtClean="0">
                <a:solidFill>
                  <a:schemeClr val="bg1"/>
                </a:solidFill>
              </a:rPr>
              <a:t>Built Fort Bridger (Wyo.) to supply west-bound pioneers</a:t>
            </a:r>
            <a:r>
              <a:rPr lang="en-US" sz="1400" b="1" dirty="0" smtClean="0"/>
              <a:t>.</a:t>
            </a:r>
            <a:endParaRPr lang="en-US" sz="1400" b="1" dirty="0">
              <a:solidFill>
                <a:srgbClr val="FFFF00"/>
              </a:solidFill>
            </a:endParaRPr>
          </a:p>
        </p:txBody>
      </p:sp>
      <p:sp>
        <p:nvSpPr>
          <p:cNvPr id="21" name="TextBox 20"/>
          <p:cNvSpPr txBox="1"/>
          <p:nvPr/>
        </p:nvSpPr>
        <p:spPr>
          <a:xfrm>
            <a:off x="1790417" y="2165373"/>
            <a:ext cx="1676402" cy="738664"/>
          </a:xfrm>
          <a:prstGeom prst="rect">
            <a:avLst/>
          </a:prstGeom>
          <a:noFill/>
        </p:spPr>
        <p:txBody>
          <a:bodyPr wrap="square" rtlCol="0">
            <a:spAutoFit/>
          </a:bodyPr>
          <a:lstStyle/>
          <a:p>
            <a:r>
              <a:rPr lang="en-US" sz="1400" b="1" u="sng" dirty="0" smtClean="0">
                <a:solidFill>
                  <a:schemeClr val="bg1"/>
                </a:solidFill>
              </a:rPr>
              <a:t>Jim Beckwourth</a:t>
            </a:r>
          </a:p>
          <a:p>
            <a:r>
              <a:rPr lang="en-US" sz="1400" b="1" dirty="0" smtClean="0">
                <a:solidFill>
                  <a:schemeClr val="bg1"/>
                </a:solidFill>
              </a:rPr>
              <a:t>Discovered a pass through the Sierras</a:t>
            </a:r>
            <a:endParaRPr lang="en-US" sz="1400" b="1" dirty="0">
              <a:solidFill>
                <a:schemeClr val="bg1"/>
              </a:solidFill>
            </a:endParaRPr>
          </a:p>
        </p:txBody>
      </p:sp>
      <p:sp>
        <p:nvSpPr>
          <p:cNvPr id="22" name="TextBox 21"/>
          <p:cNvSpPr txBox="1"/>
          <p:nvPr/>
        </p:nvSpPr>
        <p:spPr>
          <a:xfrm>
            <a:off x="3302214" y="2341261"/>
            <a:ext cx="1495855" cy="738664"/>
          </a:xfrm>
          <a:prstGeom prst="rect">
            <a:avLst/>
          </a:prstGeom>
          <a:noFill/>
        </p:spPr>
        <p:txBody>
          <a:bodyPr wrap="square" rtlCol="0">
            <a:spAutoFit/>
          </a:bodyPr>
          <a:lstStyle/>
          <a:p>
            <a:pPr algn="ctr"/>
            <a:r>
              <a:rPr lang="en-US" sz="1400" b="1" u="sng" dirty="0" smtClean="0">
                <a:solidFill>
                  <a:schemeClr val="bg1"/>
                </a:solidFill>
              </a:rPr>
              <a:t>Peter Ogden</a:t>
            </a:r>
          </a:p>
          <a:p>
            <a:r>
              <a:rPr lang="en-US" sz="1400" b="1" dirty="0" smtClean="0">
                <a:solidFill>
                  <a:schemeClr val="bg1"/>
                </a:solidFill>
              </a:rPr>
              <a:t>First to explore northern NV</a:t>
            </a:r>
            <a:endParaRPr lang="en-US" sz="1400" b="1" dirty="0">
              <a:solidFill>
                <a:schemeClr val="bg1"/>
              </a:solidFill>
            </a:endParaRPr>
          </a:p>
        </p:txBody>
      </p:sp>
      <p:sp>
        <p:nvSpPr>
          <p:cNvPr id="25" name="TextBox 24"/>
          <p:cNvSpPr txBox="1"/>
          <p:nvPr/>
        </p:nvSpPr>
        <p:spPr>
          <a:xfrm>
            <a:off x="4670260" y="2347392"/>
            <a:ext cx="2492540" cy="738664"/>
          </a:xfrm>
          <a:prstGeom prst="rect">
            <a:avLst/>
          </a:prstGeom>
          <a:noFill/>
        </p:spPr>
        <p:txBody>
          <a:bodyPr wrap="square" rtlCol="0">
            <a:spAutoFit/>
          </a:bodyPr>
          <a:lstStyle/>
          <a:p>
            <a:pPr algn="ctr"/>
            <a:r>
              <a:rPr lang="en-US" sz="1400" b="1" u="sng" dirty="0" smtClean="0">
                <a:solidFill>
                  <a:schemeClr val="bg1"/>
                </a:solidFill>
              </a:rPr>
              <a:t>Joseph Walker</a:t>
            </a:r>
          </a:p>
          <a:p>
            <a:r>
              <a:rPr lang="en-US" sz="1400" b="1" dirty="0" smtClean="0">
                <a:solidFill>
                  <a:schemeClr val="bg1"/>
                </a:solidFill>
              </a:rPr>
              <a:t>Made maps and journals which encouraged westward travel.</a:t>
            </a:r>
            <a:endParaRPr lang="en-US" sz="1400" b="1" dirty="0">
              <a:solidFill>
                <a:schemeClr val="bg1"/>
              </a:solidFill>
            </a:endParaRPr>
          </a:p>
        </p:txBody>
      </p:sp>
      <p:sp>
        <p:nvSpPr>
          <p:cNvPr id="26" name="TextBox 25"/>
          <p:cNvSpPr txBox="1"/>
          <p:nvPr/>
        </p:nvSpPr>
        <p:spPr>
          <a:xfrm>
            <a:off x="341599" y="2778008"/>
            <a:ext cx="2826453" cy="1169551"/>
          </a:xfrm>
          <a:prstGeom prst="rect">
            <a:avLst/>
          </a:prstGeom>
          <a:noFill/>
        </p:spPr>
        <p:txBody>
          <a:bodyPr wrap="square" rtlCol="0">
            <a:spAutoFit/>
          </a:bodyPr>
          <a:lstStyle/>
          <a:p>
            <a:r>
              <a:rPr lang="en-US" sz="1400" b="1" u="sng" dirty="0" smtClean="0">
                <a:solidFill>
                  <a:schemeClr val="bg1"/>
                </a:solidFill>
              </a:rPr>
              <a:t>Jedediah Smith</a:t>
            </a:r>
            <a:endParaRPr lang="en-US" sz="1400" u="sng" dirty="0" smtClean="0">
              <a:solidFill>
                <a:schemeClr val="bg1"/>
              </a:solidFill>
            </a:endParaRPr>
          </a:p>
          <a:p>
            <a:r>
              <a:rPr lang="en-US" sz="1400" b="1" dirty="0" smtClean="0">
                <a:solidFill>
                  <a:schemeClr val="bg1"/>
                </a:solidFill>
              </a:rPr>
              <a:t>First  to:</a:t>
            </a:r>
          </a:p>
          <a:p>
            <a:r>
              <a:rPr lang="en-US" sz="1400" b="1" dirty="0" smtClean="0">
                <a:solidFill>
                  <a:schemeClr val="bg1"/>
                </a:solidFill>
              </a:rPr>
              <a:t>-travel </a:t>
            </a:r>
            <a:r>
              <a:rPr lang="en-US" sz="1400" b="1" dirty="0">
                <a:solidFill>
                  <a:schemeClr val="bg1"/>
                </a:solidFill>
              </a:rPr>
              <a:t>overland to </a:t>
            </a:r>
            <a:r>
              <a:rPr lang="en-US" sz="1400" b="1" dirty="0" smtClean="0">
                <a:solidFill>
                  <a:schemeClr val="bg1"/>
                </a:solidFill>
              </a:rPr>
              <a:t>CA </a:t>
            </a:r>
          </a:p>
          <a:p>
            <a:r>
              <a:rPr lang="en-US" sz="1400" b="1" dirty="0" smtClean="0">
                <a:solidFill>
                  <a:schemeClr val="bg1"/>
                </a:solidFill>
              </a:rPr>
              <a:t>-cross </a:t>
            </a:r>
            <a:r>
              <a:rPr lang="en-US" sz="1400" b="1" dirty="0">
                <a:solidFill>
                  <a:schemeClr val="bg1"/>
                </a:solidFill>
              </a:rPr>
              <a:t>the </a:t>
            </a:r>
            <a:r>
              <a:rPr lang="en-US" sz="1400" b="1" dirty="0" smtClean="0">
                <a:solidFill>
                  <a:schemeClr val="bg1"/>
                </a:solidFill>
              </a:rPr>
              <a:t>Sierras (West to East)</a:t>
            </a:r>
          </a:p>
          <a:p>
            <a:r>
              <a:rPr lang="en-US" sz="1400" b="1" dirty="0" smtClean="0">
                <a:solidFill>
                  <a:schemeClr val="bg1"/>
                </a:solidFill>
              </a:rPr>
              <a:t>-cross </a:t>
            </a:r>
            <a:r>
              <a:rPr lang="en-US" sz="1400" b="1" dirty="0">
                <a:solidFill>
                  <a:schemeClr val="bg1"/>
                </a:solidFill>
              </a:rPr>
              <a:t>the center of the Great Basin</a:t>
            </a:r>
          </a:p>
        </p:txBody>
      </p:sp>
      <p:pic>
        <p:nvPicPr>
          <p:cNvPr id="27" name="Picture 4" descr="http://images.webster-dictionary.org/dict/103/881688-quill-pen.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2100" y="883609"/>
            <a:ext cx="517963" cy="647454"/>
          </a:xfrm>
          <a:prstGeom prst="teardrop">
            <a:avLst/>
          </a:prstGeom>
          <a:noFill/>
          <a:extLst>
            <a:ext uri="{909E8E84-426E-40DD-AFC4-6F175D3DCCD1}">
              <a14:hiddenFill xmlns:a14="http://schemas.microsoft.com/office/drawing/2010/main">
                <a:solidFill>
                  <a:srgbClr val="FFFFFF"/>
                </a:solidFill>
              </a14:hiddenFill>
            </a:ext>
          </a:extLst>
        </p:spPr>
      </p:pic>
      <p:pic>
        <p:nvPicPr>
          <p:cNvPr id="154626" name="Picture 2" descr="Long Jakes, The Rocky Mountain Man - Charles Deas"/>
          <p:cNvPicPr>
            <a:picLocks noChangeAspect="1" noChangeArrowheads="1"/>
          </p:cNvPicPr>
          <p:nvPr/>
        </p:nvPicPr>
        <p:blipFill>
          <a:blip r:embed="rId9" cstate="print"/>
          <a:srcRect/>
          <a:stretch>
            <a:fillRect/>
          </a:stretch>
        </p:blipFill>
        <p:spPr bwMode="auto">
          <a:xfrm>
            <a:off x="5562600" y="3352273"/>
            <a:ext cx="2579697" cy="3114512"/>
          </a:xfrm>
          <a:prstGeom prst="ellipse">
            <a:avLst/>
          </a:prstGeom>
          <a:noFill/>
        </p:spPr>
      </p:pic>
      <p:sp>
        <p:nvSpPr>
          <p:cNvPr id="7" name="TextBox 6"/>
          <p:cNvSpPr txBox="1"/>
          <p:nvPr/>
        </p:nvSpPr>
        <p:spPr>
          <a:xfrm>
            <a:off x="2699238" y="5783559"/>
            <a:ext cx="2774834" cy="461665"/>
          </a:xfrm>
          <a:prstGeom prst="rect">
            <a:avLst/>
          </a:prstGeom>
          <a:noFill/>
        </p:spPr>
        <p:txBody>
          <a:bodyPr wrap="square" rtlCol="0">
            <a:spAutoFit/>
          </a:bodyPr>
          <a:lstStyle/>
          <a:p>
            <a:r>
              <a:rPr lang="en-US" sz="1200" b="1" i="1" dirty="0">
                <a:solidFill>
                  <a:schemeClr val="bg1"/>
                </a:solidFill>
              </a:rPr>
              <a:t>Long Jakes, "the Rocky Mountain </a:t>
            </a:r>
            <a:r>
              <a:rPr lang="en-US" sz="1200" b="1" i="1" dirty="0" smtClean="0">
                <a:solidFill>
                  <a:schemeClr val="bg1"/>
                </a:solidFill>
              </a:rPr>
              <a:t>Man“ by</a:t>
            </a:r>
            <a:r>
              <a:rPr lang="en-US" sz="1200" b="1" dirty="0" smtClean="0">
                <a:solidFill>
                  <a:schemeClr val="bg1"/>
                </a:solidFill>
              </a:rPr>
              <a:t> </a:t>
            </a:r>
            <a:r>
              <a:rPr lang="en-US" sz="1200" b="1" dirty="0">
                <a:solidFill>
                  <a:schemeClr val="bg1"/>
                </a:solidFill>
              </a:rPr>
              <a:t>Charles </a:t>
            </a:r>
            <a:r>
              <a:rPr lang="en-US" sz="1200" b="1" dirty="0" smtClean="0">
                <a:solidFill>
                  <a:schemeClr val="bg1"/>
                </a:solidFill>
              </a:rPr>
              <a:t>Deas  (1844)</a:t>
            </a:r>
            <a:endParaRPr lang="en-US" dirty="0"/>
          </a:p>
        </p:txBody>
      </p:sp>
    </p:spTree>
    <p:extLst>
      <p:ext uri="{BB962C8B-B14F-4D97-AF65-F5344CB8AC3E}">
        <p14:creationId xmlns:p14="http://schemas.microsoft.com/office/powerpoint/2010/main" val="500838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54626"/>
                                        </p:tgtEl>
                                        <p:attrNameLst>
                                          <p:attrName>style.visibility</p:attrName>
                                        </p:attrNameLst>
                                      </p:cBhvr>
                                      <p:to>
                                        <p:strVal val="visible"/>
                                      </p:to>
                                    </p:set>
                                    <p:animEffect transition="in" filter="fade">
                                      <p:cBhvr>
                                        <p:cTn id="7" dur="10000"/>
                                        <p:tgtEl>
                                          <p:spTgt spid="1546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0"/>
                                        <p:tgtEl>
                                          <p:spTgt spid="7"/>
                                        </p:tgtEl>
                                      </p:cBhvr>
                                    </p:animEffect>
                                  </p:childTnLst>
                                </p:cTn>
                              </p:par>
                              <p:par>
                                <p:cTn id="11" presetID="10" presetClass="entr" presetSubtype="0" fill="hold" grpId="0" nodeType="withEffect">
                                  <p:stCondLst>
                                    <p:cond delay="4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0"/>
                                        <p:tgtEl>
                                          <p:spTgt spid="2"/>
                                        </p:tgtEl>
                                      </p:cBhvr>
                                    </p:animEffect>
                                  </p:childTnLst>
                                </p:cTn>
                              </p:par>
                              <p:par>
                                <p:cTn id="14" presetID="10" presetClass="entr" presetSubtype="0" fill="hold" nodeType="withEffect">
                                  <p:stCondLst>
                                    <p:cond delay="450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3000"/>
                                        <p:tgtEl>
                                          <p:spTgt spid="27"/>
                                        </p:tgtEl>
                                      </p:cBhvr>
                                    </p:animEffect>
                                  </p:childTnLst>
                                </p:cTn>
                              </p:par>
                            </p:childTnLst>
                          </p:cTn>
                        </p:par>
                        <p:par>
                          <p:cTn id="17" fill="hold">
                            <p:stCondLst>
                              <p:cond delay="10000"/>
                            </p:stCondLst>
                            <p:childTnLst>
                              <p:par>
                                <p:cTn id="18" presetID="10" presetClass="entr" presetSubtype="0" fill="hold" nodeType="afterEffect">
                                  <p:stCondLst>
                                    <p:cond delay="1000"/>
                                  </p:stCondLst>
                                  <p:childTnLst>
                                    <p:set>
                                      <p:cBhvr>
                                        <p:cTn id="19" dur="1" fill="hold">
                                          <p:stCondLst>
                                            <p:cond delay="0"/>
                                          </p:stCondLst>
                                        </p:cTn>
                                        <p:tgtEl>
                                          <p:spTgt spid="13326"/>
                                        </p:tgtEl>
                                        <p:attrNameLst>
                                          <p:attrName>style.visibility</p:attrName>
                                        </p:attrNameLst>
                                      </p:cBhvr>
                                      <p:to>
                                        <p:strVal val="visible"/>
                                      </p:to>
                                    </p:set>
                                    <p:animEffect transition="in" filter="fade">
                                      <p:cBhvr>
                                        <p:cTn id="20" dur="3000"/>
                                        <p:tgtEl>
                                          <p:spTgt spid="13326"/>
                                        </p:tgtEl>
                                      </p:cBhvr>
                                    </p:animEffect>
                                  </p:childTnLst>
                                </p:cTn>
                              </p:par>
                            </p:childTnLst>
                          </p:cTn>
                        </p:par>
                        <p:par>
                          <p:cTn id="21" fill="hold">
                            <p:stCondLst>
                              <p:cond delay="14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000"/>
                                        <p:tgtEl>
                                          <p:spTgt spid="25"/>
                                        </p:tgtEl>
                                      </p:cBhvr>
                                    </p:animEffect>
                                  </p:childTnLst>
                                </p:cTn>
                              </p:par>
                            </p:childTnLst>
                          </p:cTn>
                        </p:par>
                        <p:par>
                          <p:cTn id="25" fill="hold">
                            <p:stCondLst>
                              <p:cond delay="16000"/>
                            </p:stCondLst>
                            <p:childTnLst>
                              <p:par>
                                <p:cTn id="26" presetID="10" presetClass="entr" presetSubtype="0" fill="hold" nodeType="afterEffect">
                                  <p:stCondLst>
                                    <p:cond delay="8000"/>
                                  </p:stCondLst>
                                  <p:childTnLst>
                                    <p:set>
                                      <p:cBhvr>
                                        <p:cTn id="27" dur="1" fill="hold">
                                          <p:stCondLst>
                                            <p:cond delay="0"/>
                                          </p:stCondLst>
                                        </p:cTn>
                                        <p:tgtEl>
                                          <p:spTgt spid="13324"/>
                                        </p:tgtEl>
                                        <p:attrNameLst>
                                          <p:attrName>style.visibility</p:attrName>
                                        </p:attrNameLst>
                                      </p:cBhvr>
                                      <p:to>
                                        <p:strVal val="visible"/>
                                      </p:to>
                                    </p:set>
                                    <p:animEffect transition="in" filter="fade">
                                      <p:cBhvr>
                                        <p:cTn id="28" dur="2000"/>
                                        <p:tgtEl>
                                          <p:spTgt spid="13324"/>
                                        </p:tgtEl>
                                      </p:cBhvr>
                                    </p:animEffect>
                                  </p:childTnLst>
                                </p:cTn>
                              </p:par>
                            </p:childTnLst>
                          </p:cTn>
                        </p:par>
                        <p:par>
                          <p:cTn id="29" fill="hold">
                            <p:stCondLst>
                              <p:cond delay="2600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000"/>
                                        <p:tgtEl>
                                          <p:spTgt spid="26"/>
                                        </p:tgtEl>
                                      </p:cBhvr>
                                    </p:animEffect>
                                  </p:childTnLst>
                                </p:cTn>
                              </p:par>
                            </p:childTnLst>
                          </p:cTn>
                        </p:par>
                        <p:par>
                          <p:cTn id="33" fill="hold">
                            <p:stCondLst>
                              <p:cond delay="28000"/>
                            </p:stCondLst>
                            <p:childTnLst>
                              <p:par>
                                <p:cTn id="34" presetID="10" presetClass="entr" presetSubtype="0" fill="hold" nodeType="afterEffect">
                                  <p:stCondLst>
                                    <p:cond delay="10000"/>
                                  </p:stCondLst>
                                  <p:childTnLst>
                                    <p:set>
                                      <p:cBhvr>
                                        <p:cTn id="35" dur="1" fill="hold">
                                          <p:stCondLst>
                                            <p:cond delay="0"/>
                                          </p:stCondLst>
                                        </p:cTn>
                                        <p:tgtEl>
                                          <p:spTgt spid="13330"/>
                                        </p:tgtEl>
                                        <p:attrNameLst>
                                          <p:attrName>style.visibility</p:attrName>
                                        </p:attrNameLst>
                                      </p:cBhvr>
                                      <p:to>
                                        <p:strVal val="visible"/>
                                      </p:to>
                                    </p:set>
                                    <p:animEffect transition="in" filter="fade">
                                      <p:cBhvr>
                                        <p:cTn id="36" dur="2000"/>
                                        <p:tgtEl>
                                          <p:spTgt spid="13330"/>
                                        </p:tgtEl>
                                      </p:cBhvr>
                                    </p:animEffect>
                                  </p:childTnLst>
                                </p:cTn>
                              </p:par>
                            </p:childTnLst>
                          </p:cTn>
                        </p:par>
                        <p:par>
                          <p:cTn id="37" fill="hold">
                            <p:stCondLst>
                              <p:cond delay="4000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2000"/>
                                        <p:tgtEl>
                                          <p:spTgt spid="21"/>
                                        </p:tgtEl>
                                      </p:cBhvr>
                                    </p:animEffect>
                                  </p:childTnLst>
                                </p:cTn>
                              </p:par>
                            </p:childTnLst>
                          </p:cTn>
                        </p:par>
                        <p:par>
                          <p:cTn id="41" fill="hold">
                            <p:stCondLst>
                              <p:cond delay="42000"/>
                            </p:stCondLst>
                            <p:childTnLst>
                              <p:par>
                                <p:cTn id="42" presetID="10" presetClass="entr" presetSubtype="0" fill="hold" nodeType="afterEffect">
                                  <p:stCondLst>
                                    <p:cond delay="9500"/>
                                  </p:stCondLst>
                                  <p:childTnLst>
                                    <p:set>
                                      <p:cBhvr>
                                        <p:cTn id="43" dur="1" fill="hold">
                                          <p:stCondLst>
                                            <p:cond delay="0"/>
                                          </p:stCondLst>
                                        </p:cTn>
                                        <p:tgtEl>
                                          <p:spTgt spid="13328"/>
                                        </p:tgtEl>
                                        <p:attrNameLst>
                                          <p:attrName>style.visibility</p:attrName>
                                        </p:attrNameLst>
                                      </p:cBhvr>
                                      <p:to>
                                        <p:strVal val="visible"/>
                                      </p:to>
                                    </p:set>
                                    <p:animEffect transition="in" filter="fade">
                                      <p:cBhvr>
                                        <p:cTn id="44" dur="2000"/>
                                        <p:tgtEl>
                                          <p:spTgt spid="13328"/>
                                        </p:tgtEl>
                                      </p:cBhvr>
                                    </p:animEffect>
                                  </p:childTnLst>
                                </p:cTn>
                              </p:par>
                            </p:childTnLst>
                          </p:cTn>
                        </p:par>
                        <p:par>
                          <p:cTn id="45" fill="hold">
                            <p:stCondLst>
                              <p:cond delay="53500"/>
                            </p:stCondLst>
                            <p:childTnLst>
                              <p:par>
                                <p:cTn id="46" presetID="10"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2000"/>
                                        <p:tgtEl>
                                          <p:spTgt spid="22"/>
                                        </p:tgtEl>
                                      </p:cBhvr>
                                    </p:animEffect>
                                  </p:childTnLst>
                                </p:cTn>
                              </p:par>
                            </p:childTnLst>
                          </p:cTn>
                        </p:par>
                        <p:par>
                          <p:cTn id="49" fill="hold">
                            <p:stCondLst>
                              <p:cond delay="55500"/>
                            </p:stCondLst>
                            <p:childTnLst>
                              <p:par>
                                <p:cTn id="50" presetID="10" presetClass="entr" presetSubtype="0" fill="hold" nodeType="afterEffect">
                                  <p:stCondLst>
                                    <p:cond delay="9000"/>
                                  </p:stCondLst>
                                  <p:childTnLst>
                                    <p:set>
                                      <p:cBhvr>
                                        <p:cTn id="51" dur="1" fill="hold">
                                          <p:stCondLst>
                                            <p:cond delay="0"/>
                                          </p:stCondLst>
                                        </p:cTn>
                                        <p:tgtEl>
                                          <p:spTgt spid="13316"/>
                                        </p:tgtEl>
                                        <p:attrNameLst>
                                          <p:attrName>style.visibility</p:attrName>
                                        </p:attrNameLst>
                                      </p:cBhvr>
                                      <p:to>
                                        <p:strVal val="visible"/>
                                      </p:to>
                                    </p:set>
                                    <p:animEffect transition="in" filter="fade">
                                      <p:cBhvr>
                                        <p:cTn id="52" dur="2000"/>
                                        <p:tgtEl>
                                          <p:spTgt spid="13316"/>
                                        </p:tgtEl>
                                      </p:cBhvr>
                                    </p:animEffect>
                                  </p:childTnLst>
                                </p:cTn>
                              </p:par>
                            </p:childTnLst>
                          </p:cTn>
                        </p:par>
                        <p:par>
                          <p:cTn id="53" fill="hold">
                            <p:stCondLst>
                              <p:cond delay="66500"/>
                            </p:stCondLst>
                            <p:childTnLst>
                              <p:par>
                                <p:cTn id="54" presetID="10" presetClass="entr" presetSubtype="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1" grpId="0"/>
      <p:bldP spid="22" grpId="0"/>
      <p:bldP spid="25" grpId="0"/>
      <p:bldP spid="2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6"/>
          <p:cNvSpPr txBox="1">
            <a:spLocks noGrp="1" noChangeArrowheads="1"/>
          </p:cNvSpPr>
          <p:nvPr/>
        </p:nvSpPr>
        <p:spPr bwMode="auto">
          <a:xfrm>
            <a:off x="6781800" y="6057902"/>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954DCFA6-A88B-4DC9-83A2-16237A9DAD90}" type="slidenum">
              <a:rPr lang="en-US" sz="1400" b="1">
                <a:solidFill>
                  <a:schemeClr val="bg1"/>
                </a:solidFill>
                <a:latin typeface="+mn-lt"/>
              </a:rPr>
              <a:pPr algn="r" eaLnBrk="1" hangingPunct="1"/>
              <a:t>4</a:t>
            </a:fld>
            <a:endParaRPr lang="en-US" sz="1400" b="1" dirty="0">
              <a:solidFill>
                <a:schemeClr val="bg1"/>
              </a:solidFill>
              <a:latin typeface="+mn-lt"/>
            </a:endParaRPr>
          </a:p>
        </p:txBody>
      </p:sp>
      <p:sp>
        <p:nvSpPr>
          <p:cNvPr id="11268"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dirty="0">
              <a:solidFill>
                <a:schemeClr val="tx1"/>
              </a:solidFill>
              <a:latin typeface="Arial" charset="0"/>
            </a:endParaRPr>
          </a:p>
        </p:txBody>
      </p:sp>
      <p:sp>
        <p:nvSpPr>
          <p:cNvPr id="2" name="Text Box 3"/>
          <p:cNvSpPr txBox="1">
            <a:spLocks noChangeArrowheads="1"/>
          </p:cNvSpPr>
          <p:nvPr/>
        </p:nvSpPr>
        <p:spPr bwMode="auto">
          <a:xfrm>
            <a:off x="5181600" y="557480"/>
            <a:ext cx="3733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           In </a:t>
            </a:r>
            <a:r>
              <a:rPr lang="en-US" sz="2000" b="1" dirty="0">
                <a:solidFill>
                  <a:schemeClr val="bg1"/>
                </a:solidFill>
              </a:rPr>
              <a:t>order to </a:t>
            </a:r>
            <a:r>
              <a:rPr lang="en-US" sz="2000" b="1" dirty="0" smtClean="0">
                <a:solidFill>
                  <a:schemeClr val="bg1"/>
                </a:solidFill>
              </a:rPr>
              <a:t>better survive </a:t>
            </a:r>
            <a:r>
              <a:rPr lang="en-US" sz="2000" b="1" dirty="0">
                <a:solidFill>
                  <a:schemeClr val="bg1"/>
                </a:solidFill>
              </a:rPr>
              <a:t>on the </a:t>
            </a:r>
            <a:r>
              <a:rPr lang="en-US" sz="2000" b="1" dirty="0" smtClean="0">
                <a:solidFill>
                  <a:schemeClr val="bg1"/>
                </a:solidFill>
              </a:rPr>
              <a:t>frontier and to get along with the many different tribes, </a:t>
            </a:r>
            <a:r>
              <a:rPr lang="en-US" sz="2000" b="1" dirty="0">
                <a:solidFill>
                  <a:schemeClr val="bg1"/>
                </a:solidFill>
              </a:rPr>
              <a:t>mountain men adopted </a:t>
            </a:r>
            <a:r>
              <a:rPr lang="en-US" sz="2000" b="1" dirty="0" smtClean="0">
                <a:solidFill>
                  <a:schemeClr val="bg1"/>
                </a:solidFill>
              </a:rPr>
              <a:t>Native American Indian clothing.</a:t>
            </a:r>
            <a:endParaRPr lang="en-US" sz="2000" b="1" dirty="0">
              <a:solidFill>
                <a:schemeClr val="bg1"/>
              </a:solidFill>
            </a:endParaRPr>
          </a:p>
        </p:txBody>
      </p:sp>
      <p:pic>
        <p:nvPicPr>
          <p:cNvPr id="11266" name="Picture 2" descr="http://4.bp.blogspot.com/_Ek-PtV-bYZw/TQv69tvcrHI/AAAAAAAAAGQ/mY75AUEzebE/s1600/484px-Old_Bill_Williams%255B1%255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04800"/>
            <a:ext cx="4610100" cy="57054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images.webster-dictionary.org/dict/103/881688-quill-p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296918"/>
            <a:ext cx="457200" cy="571500"/>
          </a:xfrm>
          <a:prstGeom prst="teardrop">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96355" y="4952999"/>
            <a:ext cx="2774834" cy="461665"/>
          </a:xfrm>
          <a:prstGeom prst="rect">
            <a:avLst/>
          </a:prstGeom>
          <a:noFill/>
        </p:spPr>
        <p:txBody>
          <a:bodyPr wrap="square" rtlCol="0">
            <a:spAutoFit/>
          </a:bodyPr>
          <a:lstStyle/>
          <a:p>
            <a:r>
              <a:rPr lang="en-US" sz="1200" b="1" dirty="0" smtClean="0">
                <a:solidFill>
                  <a:schemeClr val="bg1"/>
                </a:solidFill>
              </a:rPr>
              <a:t>“Louis, Rocky Mountain Trapper”</a:t>
            </a:r>
          </a:p>
          <a:p>
            <a:r>
              <a:rPr lang="en-US" sz="1200" b="1" dirty="0" smtClean="0">
                <a:solidFill>
                  <a:schemeClr val="bg1"/>
                </a:solidFill>
              </a:rPr>
              <a:t>by Alfred Jacob Miller</a:t>
            </a:r>
            <a:endParaRPr lang="en-US" dirty="0"/>
          </a:p>
        </p:txBody>
      </p:sp>
      <p:pic>
        <p:nvPicPr>
          <p:cNvPr id="6" name="15 Beech Spring.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3800" y="4256689"/>
            <a:ext cx="45719" cy="45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0"/>
                                        <p:tgtEl>
                                          <p:spTgt spid="11266"/>
                                        </p:tgtEl>
                                      </p:cBhvr>
                                    </p:animEffect>
                                  </p:childTnLst>
                                </p:cTn>
                              </p:par>
                              <p:par>
                                <p:cTn id="8" presetID="10" presetClass="entr" presetSubtype="0" fill="hold" grpId="0" nodeType="withEffect">
                                  <p:stCondLst>
                                    <p:cond delay="7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0"/>
                                        <p:tgtEl>
                                          <p:spTgt spid="8"/>
                                        </p:tgtEl>
                                      </p:cBhvr>
                                    </p:animEffect>
                                  </p:childTnLst>
                                </p:cTn>
                              </p:par>
                              <p:par>
                                <p:cTn id="11" presetID="10" presetClass="entr" presetSubtype="0" fill="hold" nodeType="withEffect">
                                  <p:stCondLst>
                                    <p:cond delay="11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3000"/>
                                        <p:tgtEl>
                                          <p:spTgt spid="9"/>
                                        </p:tgtEl>
                                      </p:cBhvr>
                                    </p:animEffect>
                                  </p:childTnLst>
                                </p:cTn>
                              </p:par>
                              <p:par>
                                <p:cTn id="14" presetID="10" presetClass="entr" presetSubtype="0" fill="hold" grpId="0" nodeType="withEffect">
                                  <p:stCondLst>
                                    <p:cond delay="10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17" fill="hold" display="0">
                  <p:stCondLst>
                    <p:cond delay="indefinite"/>
                  </p:stCondLst>
                  <p:endCondLst>
                    <p:cond evt="onStopAudio" delay="0">
                      <p:tgtEl>
                        <p:sldTgt/>
                      </p:tgtEl>
                    </p:cond>
                  </p:endCondLst>
                </p:cTn>
                <p:tgtEl>
                  <p:spTgt spid="6"/>
                </p:tgtEl>
              </p:cMediaNode>
            </p:audio>
          </p:childTnLst>
        </p:cTn>
      </p:par>
    </p:tnLst>
    <p:bldLst>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http://cap-n-ball.com/nmmm/images/clymer_tre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Slide Number Placeholder 6"/>
          <p:cNvSpPr>
            <a:spLocks noGrp="1" noChangeArrowheads="1"/>
          </p:cNvSpPr>
          <p:nvPr>
            <p:ph type="sldNum" sz="quarter" idx="12"/>
          </p:nvPr>
        </p:nvSpPr>
        <p:spPr/>
        <p:txBody>
          <a:bodyPr/>
          <a:lstStyle/>
          <a:p>
            <a:pPr>
              <a:defRPr/>
            </a:pPr>
            <a:fld id="{D4BF8176-B564-4FDA-A6DD-A9A1EF703912}" type="slidenum">
              <a:rPr lang="en-US"/>
              <a:pPr>
                <a:defRPr/>
              </a:pPr>
              <a:t>5</a:t>
            </a:fld>
            <a:endParaRPr lang="en-US" dirty="0"/>
          </a:p>
        </p:txBody>
      </p:sp>
      <p:sp>
        <p:nvSpPr>
          <p:cNvPr id="11267"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954DCFA6-A88B-4DC9-83A2-16237A9DAD90}" type="slidenum">
              <a:rPr lang="en-US" sz="1400" b="1">
                <a:solidFill>
                  <a:schemeClr val="tx1"/>
                </a:solidFill>
                <a:latin typeface="+mn-lt"/>
              </a:rPr>
              <a:pPr algn="r" eaLnBrk="1" hangingPunct="1"/>
              <a:t>5</a:t>
            </a:fld>
            <a:endParaRPr lang="en-US" sz="1400" b="1" dirty="0">
              <a:solidFill>
                <a:schemeClr val="tx1"/>
              </a:solidFill>
              <a:latin typeface="+mn-lt"/>
            </a:endParaRPr>
          </a:p>
        </p:txBody>
      </p:sp>
      <p:sp>
        <p:nvSpPr>
          <p:cNvPr id="11268"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dirty="0">
              <a:solidFill>
                <a:schemeClr val="tx1"/>
              </a:solidFill>
              <a:latin typeface="Arial" charset="0"/>
            </a:endParaRPr>
          </a:p>
        </p:txBody>
      </p:sp>
      <p:sp>
        <p:nvSpPr>
          <p:cNvPr id="2" name="Text Box 3"/>
          <p:cNvSpPr txBox="1">
            <a:spLocks noChangeArrowheads="1"/>
          </p:cNvSpPr>
          <p:nvPr/>
        </p:nvSpPr>
        <p:spPr bwMode="auto">
          <a:xfrm>
            <a:off x="304800" y="228600"/>
            <a:ext cx="3733800" cy="132343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        There were a number of reasons why someone would want to lead the dangerous and often solitary life of a trapper. </a:t>
            </a:r>
            <a:endParaRPr lang="en-US" sz="2000" b="1" dirty="0">
              <a:solidFill>
                <a:schemeClr val="bg1"/>
              </a:solidFill>
            </a:endParaRPr>
          </a:p>
        </p:txBody>
      </p:sp>
      <p:sp>
        <p:nvSpPr>
          <p:cNvPr id="9" name="Text Box 3"/>
          <p:cNvSpPr txBox="1">
            <a:spLocks noChangeArrowheads="1"/>
          </p:cNvSpPr>
          <p:nvPr/>
        </p:nvSpPr>
        <p:spPr bwMode="auto">
          <a:xfrm>
            <a:off x="4448175" y="83761"/>
            <a:ext cx="4572000" cy="178510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a:t>
            </a:r>
            <a:r>
              <a:rPr lang="en-US" b="1" dirty="0" smtClean="0">
                <a:solidFill>
                  <a:schemeClr val="bg1"/>
                </a:solidFill>
              </a:rPr>
              <a:t>to make a living</a:t>
            </a:r>
          </a:p>
          <a:p>
            <a:pPr eaLnBrk="1" hangingPunct="1"/>
            <a:r>
              <a:rPr lang="en-US" b="1" dirty="0" smtClean="0">
                <a:solidFill>
                  <a:schemeClr val="bg1"/>
                </a:solidFill>
              </a:rPr>
              <a:t>-to seek freedom and adventure</a:t>
            </a:r>
          </a:p>
          <a:p>
            <a:pPr eaLnBrk="1" hangingPunct="1"/>
            <a:r>
              <a:rPr lang="en-US" b="1" dirty="0" smtClean="0">
                <a:solidFill>
                  <a:schemeClr val="bg1"/>
                </a:solidFill>
              </a:rPr>
              <a:t>-to prove something to himself or others</a:t>
            </a:r>
          </a:p>
          <a:p>
            <a:pPr eaLnBrk="1" hangingPunct="1"/>
            <a:r>
              <a:rPr lang="en-US" b="1" dirty="0" smtClean="0">
                <a:solidFill>
                  <a:schemeClr val="bg1"/>
                </a:solidFill>
              </a:rPr>
              <a:t>-to forget the past</a:t>
            </a:r>
          </a:p>
          <a:p>
            <a:pPr eaLnBrk="1" hangingPunct="1"/>
            <a:r>
              <a:rPr lang="en-US" b="1" dirty="0" smtClean="0">
                <a:solidFill>
                  <a:schemeClr val="bg1"/>
                </a:solidFill>
              </a:rPr>
              <a:t>-to escape the law</a:t>
            </a:r>
          </a:p>
          <a:p>
            <a:pPr eaLnBrk="1" hangingPunct="1"/>
            <a:r>
              <a:rPr lang="en-US" b="1" dirty="0" smtClean="0">
                <a:solidFill>
                  <a:schemeClr val="bg1"/>
                </a:solidFill>
              </a:rPr>
              <a:t>-too crazy to live among “civilized people”</a:t>
            </a:r>
          </a:p>
        </p:txBody>
      </p:sp>
      <p:sp>
        <p:nvSpPr>
          <p:cNvPr id="13" name="Text Box 3"/>
          <p:cNvSpPr txBox="1">
            <a:spLocks noChangeArrowheads="1"/>
          </p:cNvSpPr>
          <p:nvPr/>
        </p:nvSpPr>
        <p:spPr bwMode="auto">
          <a:xfrm>
            <a:off x="304800" y="5715000"/>
            <a:ext cx="160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1400" b="1" dirty="0" smtClean="0">
                <a:solidFill>
                  <a:schemeClr val="tx1"/>
                </a:solidFill>
              </a:rPr>
              <a:t>“Trappers’ Tree” </a:t>
            </a:r>
          </a:p>
          <a:p>
            <a:pPr algn="ctr" eaLnBrk="1" hangingPunct="1"/>
            <a:r>
              <a:rPr lang="en-US" sz="1400" b="1" dirty="0" smtClean="0">
                <a:solidFill>
                  <a:schemeClr val="tx1"/>
                </a:solidFill>
              </a:rPr>
              <a:t>by John Clymer</a:t>
            </a:r>
            <a:endParaRPr lang="en-US" sz="1400" b="1" dirty="0">
              <a:solidFill>
                <a:schemeClr val="tx1"/>
              </a:solidFill>
            </a:endParaRPr>
          </a:p>
        </p:txBody>
      </p:sp>
      <p:pic>
        <p:nvPicPr>
          <p:cNvPr id="10"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8212" y="220265"/>
            <a:ext cx="257175" cy="321469"/>
          </a:xfrm>
          <a:prstGeom prst="teardrop">
            <a:avLst/>
          </a:prstGeom>
          <a:noFill/>
          <a:extLst>
            <a:ext uri="{909E8E84-426E-40DD-AFC4-6F175D3DCCD1}">
              <a14:hiddenFill xmlns:a14="http://schemas.microsoft.com/office/drawing/2010/main">
                <a:solidFill>
                  <a:srgbClr val="FFFFFF"/>
                </a:solidFill>
              </a14:hiddenFill>
            </a:ext>
          </a:extLst>
        </p:spPr>
      </p:pic>
      <p:pic>
        <p:nvPicPr>
          <p:cNvPr id="11"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387" y="288130"/>
            <a:ext cx="257175" cy="321469"/>
          </a:xfrm>
          <a:prstGeom prst="teardrop">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fade">
                                      <p:cBhvr>
                                        <p:cTn id="7" dur="5000"/>
                                        <p:tgtEl>
                                          <p:spTgt spid="5325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3000"/>
                                        <p:tgtEl>
                                          <p:spTgt spid="11"/>
                                        </p:tgtEl>
                                      </p:cBhvr>
                                    </p:animEffect>
                                  </p:childTnLst>
                                </p:cTn>
                              </p:par>
                            </p:childTnLst>
                          </p:cTn>
                        </p:par>
                        <p:par>
                          <p:cTn id="15" fill="hold">
                            <p:stCondLst>
                              <p:cond delay="8000"/>
                            </p:stCondLst>
                            <p:childTnLst>
                              <p:par>
                                <p:cTn id="16" presetID="10" presetClass="entr" presetSubtype="0" fill="hold" grpId="0" nodeType="afterEffect">
                                  <p:stCondLst>
                                    <p:cond delay="7500"/>
                                  </p:stCondLst>
                                  <p:childTnLst>
                                    <p:set>
                                      <p:cBhvr>
                                        <p:cTn id="17" dur="1" fill="hold">
                                          <p:stCondLst>
                                            <p:cond delay="0"/>
                                          </p:stCondLst>
                                        </p:cTn>
                                        <p:tgtEl>
                                          <p:spTgt spid="9">
                                            <p:bg/>
                                          </p:spTgt>
                                        </p:tgtEl>
                                        <p:attrNameLst>
                                          <p:attrName>style.visibility</p:attrName>
                                        </p:attrNameLst>
                                      </p:cBhvr>
                                      <p:to>
                                        <p:strVal val="visible"/>
                                      </p:to>
                                    </p:set>
                                    <p:animEffect transition="in" filter="fade">
                                      <p:cBhvr>
                                        <p:cTn id="18" dur="2000"/>
                                        <p:tgtEl>
                                          <p:spTgt spid="9">
                                            <p:bg/>
                                          </p:spTgt>
                                        </p:tgtEl>
                                      </p:cBhvr>
                                    </p:animEffect>
                                  </p:childTnLst>
                                </p:cTn>
                              </p:par>
                            </p:childTnLst>
                          </p:cTn>
                        </p:par>
                        <p:par>
                          <p:cTn id="19" fill="hold">
                            <p:stCondLst>
                              <p:cond delay="175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30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3000"/>
                                        <p:tgtEl>
                                          <p:spTgt spid="9">
                                            <p:txEl>
                                              <p:pRg st="0" end="0"/>
                                            </p:txEl>
                                          </p:spTgt>
                                        </p:tgtEl>
                                      </p:cBhvr>
                                    </p:animEffect>
                                  </p:childTnLst>
                                </p:cTn>
                              </p:par>
                            </p:childTnLst>
                          </p:cTn>
                        </p:par>
                        <p:par>
                          <p:cTn id="26" fill="hold">
                            <p:stCondLst>
                              <p:cond delay="20500"/>
                            </p:stCondLst>
                            <p:childTnLst>
                              <p:par>
                                <p:cTn id="27" presetID="10" presetClass="entr" presetSubtype="0" fill="hold" grpId="0" nodeType="afterEffect">
                                  <p:stCondLst>
                                    <p:cond delay="500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3000"/>
                                        <p:tgtEl>
                                          <p:spTgt spid="9">
                                            <p:txEl>
                                              <p:pRg st="1" end="1"/>
                                            </p:txEl>
                                          </p:spTgt>
                                        </p:tgtEl>
                                      </p:cBhvr>
                                    </p:animEffect>
                                  </p:childTnLst>
                                </p:cTn>
                              </p:par>
                            </p:childTnLst>
                          </p:cTn>
                        </p:par>
                        <p:par>
                          <p:cTn id="30" fill="hold">
                            <p:stCondLst>
                              <p:cond delay="28500"/>
                            </p:stCondLst>
                            <p:childTnLst>
                              <p:par>
                                <p:cTn id="31" presetID="10" presetClass="entr" presetSubtype="0" fill="hold" grpId="0" nodeType="afterEffect">
                                  <p:stCondLst>
                                    <p:cond delay="500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3000"/>
                                        <p:tgtEl>
                                          <p:spTgt spid="9">
                                            <p:txEl>
                                              <p:pRg st="2" end="2"/>
                                            </p:txEl>
                                          </p:spTgt>
                                        </p:tgtEl>
                                      </p:cBhvr>
                                    </p:animEffect>
                                  </p:childTnLst>
                                </p:cTn>
                              </p:par>
                            </p:childTnLst>
                          </p:cTn>
                        </p:par>
                        <p:par>
                          <p:cTn id="34" fill="hold">
                            <p:stCondLst>
                              <p:cond delay="36500"/>
                            </p:stCondLst>
                            <p:childTnLst>
                              <p:par>
                                <p:cTn id="35" presetID="10" presetClass="entr" presetSubtype="0" fill="hold" grpId="0" nodeType="afterEffect">
                                  <p:stCondLst>
                                    <p:cond delay="500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fade">
                                      <p:cBhvr>
                                        <p:cTn id="37" dur="3000"/>
                                        <p:tgtEl>
                                          <p:spTgt spid="9">
                                            <p:txEl>
                                              <p:pRg st="3" end="3"/>
                                            </p:txEl>
                                          </p:spTgt>
                                        </p:tgtEl>
                                      </p:cBhvr>
                                    </p:animEffect>
                                  </p:childTnLst>
                                </p:cTn>
                              </p:par>
                            </p:childTnLst>
                          </p:cTn>
                        </p:par>
                        <p:par>
                          <p:cTn id="38" fill="hold">
                            <p:stCondLst>
                              <p:cond delay="44500"/>
                            </p:stCondLst>
                            <p:childTnLst>
                              <p:par>
                                <p:cTn id="39" presetID="10" presetClass="entr" presetSubtype="0" fill="hold" grpId="0" nodeType="afterEffect">
                                  <p:stCondLst>
                                    <p:cond delay="5000"/>
                                  </p:stCondLst>
                                  <p:childTnLst>
                                    <p:set>
                                      <p:cBhvr>
                                        <p:cTn id="40" dur="1" fill="hold">
                                          <p:stCondLst>
                                            <p:cond delay="0"/>
                                          </p:stCondLst>
                                        </p:cTn>
                                        <p:tgtEl>
                                          <p:spTgt spid="9">
                                            <p:txEl>
                                              <p:pRg st="4" end="4"/>
                                            </p:txEl>
                                          </p:spTgt>
                                        </p:tgtEl>
                                        <p:attrNameLst>
                                          <p:attrName>style.visibility</p:attrName>
                                        </p:attrNameLst>
                                      </p:cBhvr>
                                      <p:to>
                                        <p:strVal val="visible"/>
                                      </p:to>
                                    </p:set>
                                    <p:animEffect transition="in" filter="fade">
                                      <p:cBhvr>
                                        <p:cTn id="41" dur="3000"/>
                                        <p:tgtEl>
                                          <p:spTgt spid="9">
                                            <p:txEl>
                                              <p:pRg st="4" end="4"/>
                                            </p:txEl>
                                          </p:spTgt>
                                        </p:tgtEl>
                                      </p:cBhvr>
                                    </p:animEffect>
                                  </p:childTnLst>
                                </p:cTn>
                              </p:par>
                            </p:childTnLst>
                          </p:cTn>
                        </p:par>
                        <p:par>
                          <p:cTn id="42" fill="hold">
                            <p:stCondLst>
                              <p:cond delay="52500"/>
                            </p:stCondLst>
                            <p:childTnLst>
                              <p:par>
                                <p:cTn id="43" presetID="10" presetClass="entr" presetSubtype="0" fill="hold" grpId="0" nodeType="afterEffect">
                                  <p:stCondLst>
                                    <p:cond delay="5000"/>
                                  </p:stCondLst>
                                  <p:childTnLst>
                                    <p:set>
                                      <p:cBhvr>
                                        <p:cTn id="44" dur="1" fill="hold">
                                          <p:stCondLst>
                                            <p:cond delay="0"/>
                                          </p:stCondLst>
                                        </p:cTn>
                                        <p:tgtEl>
                                          <p:spTgt spid="9">
                                            <p:txEl>
                                              <p:pRg st="5" end="5"/>
                                            </p:txEl>
                                          </p:spTgt>
                                        </p:tgtEl>
                                        <p:attrNameLst>
                                          <p:attrName>style.visibility</p:attrName>
                                        </p:attrNameLst>
                                      </p:cBhvr>
                                      <p:to>
                                        <p:strVal val="visible"/>
                                      </p:to>
                                    </p:set>
                                    <p:animEffect transition="in" filter="fade">
                                      <p:cBhvr>
                                        <p:cTn id="45" dur="3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uiExpand="1"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jimcarsonstudio.com/assets/artwork/orig/Fur%20Trapp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028" y="887235"/>
            <a:ext cx="6623957" cy="53356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6"/>
          <p:cNvSpPr>
            <a:spLocks noGrp="1" noChangeArrowheads="1"/>
          </p:cNvSpPr>
          <p:nvPr>
            <p:ph type="sldNum" sz="quarter" idx="12"/>
          </p:nvPr>
        </p:nvSpPr>
        <p:spPr>
          <a:xfrm>
            <a:off x="6553200" y="6381750"/>
            <a:ext cx="2133600" cy="476250"/>
          </a:xfrm>
        </p:spPr>
        <p:txBody>
          <a:bodyPr/>
          <a:lstStyle/>
          <a:p>
            <a:pPr>
              <a:defRPr/>
            </a:pPr>
            <a:fld id="{387362AA-803D-4FA6-BAFC-96DC3CC2F971}" type="slidenum">
              <a:rPr lang="en-US"/>
              <a:pPr>
                <a:defRPr/>
              </a:pPr>
              <a:t>6</a:t>
            </a:fld>
            <a:endParaRPr lang="en-US" dirty="0"/>
          </a:p>
        </p:txBody>
      </p:sp>
      <p:sp>
        <p:nvSpPr>
          <p:cNvPr id="10243" name="Rectangle 6"/>
          <p:cNvSpPr txBox="1">
            <a:spLocks noGrp="1" noChangeArrowheads="1"/>
          </p:cNvSpPr>
          <p:nvPr/>
        </p:nvSpPr>
        <p:spPr bwMode="auto">
          <a:xfrm>
            <a:off x="6934200" y="6222902"/>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89BD27E3-D1AB-40CF-A06F-EC1EE3FAB1A8}" type="slidenum">
              <a:rPr lang="en-US" sz="1400" b="1">
                <a:solidFill>
                  <a:schemeClr val="bg1"/>
                </a:solidFill>
                <a:latin typeface="+mn-lt"/>
              </a:rPr>
              <a:pPr algn="r" eaLnBrk="1" hangingPunct="1"/>
              <a:t>6</a:t>
            </a:fld>
            <a:endParaRPr lang="en-US" sz="1400" b="1" dirty="0">
              <a:solidFill>
                <a:schemeClr val="bg1"/>
              </a:solidFill>
              <a:latin typeface="+mn-lt"/>
            </a:endParaRPr>
          </a:p>
        </p:txBody>
      </p:sp>
      <p:sp>
        <p:nvSpPr>
          <p:cNvPr id="10244"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dirty="0">
              <a:solidFill>
                <a:schemeClr val="tx1"/>
              </a:solidFill>
              <a:latin typeface="Arial" charset="0"/>
            </a:endParaRPr>
          </a:p>
        </p:txBody>
      </p:sp>
      <p:sp>
        <p:nvSpPr>
          <p:cNvPr id="2" name="Text Box 3"/>
          <p:cNvSpPr txBox="1">
            <a:spLocks noChangeArrowheads="1"/>
          </p:cNvSpPr>
          <p:nvPr/>
        </p:nvSpPr>
        <p:spPr bwMode="auto">
          <a:xfrm>
            <a:off x="155576" y="179349"/>
            <a:ext cx="81502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       Mountain men trapped beaver for their pelts (hides), the fur of which   </a:t>
            </a:r>
          </a:p>
          <a:p>
            <a:pPr eaLnBrk="1" hangingPunct="1"/>
            <a:r>
              <a:rPr lang="en-US" sz="2000" b="1" dirty="0">
                <a:solidFill>
                  <a:schemeClr val="bg1"/>
                </a:solidFill>
              </a:rPr>
              <a:t> </a:t>
            </a:r>
            <a:r>
              <a:rPr lang="en-US" sz="2000" b="1" dirty="0" smtClean="0">
                <a:solidFill>
                  <a:schemeClr val="bg1"/>
                </a:solidFill>
              </a:rPr>
              <a:t>      was </a:t>
            </a:r>
            <a:r>
              <a:rPr lang="en-US" sz="2000" b="1" dirty="0">
                <a:solidFill>
                  <a:schemeClr val="bg1"/>
                </a:solidFill>
              </a:rPr>
              <a:t>used </a:t>
            </a:r>
            <a:r>
              <a:rPr lang="en-US" sz="2000" b="1" dirty="0" smtClean="0">
                <a:solidFill>
                  <a:schemeClr val="bg1"/>
                </a:solidFill>
              </a:rPr>
              <a:t>to make fancy hats.  </a:t>
            </a:r>
            <a:endParaRPr lang="en-US" sz="2000" b="1" dirty="0">
              <a:solidFill>
                <a:schemeClr val="bg1"/>
              </a:solidFill>
            </a:endParaRPr>
          </a:p>
        </p:txBody>
      </p:sp>
      <p:pic>
        <p:nvPicPr>
          <p:cNvPr id="9" name="Picture 12" descr="http://imagecache5.art.com/p/LRG/17/1750/LPN3D00Z/man-grey-d-b-overcoat-full-skirts-gigot-sleeves-hip-pockets-and-beaver-fur-collar.jpg"/>
          <p:cNvPicPr>
            <a:picLocks noChangeAspect="1" noChangeArrowheads="1"/>
          </p:cNvPicPr>
          <p:nvPr/>
        </p:nvPicPr>
        <p:blipFill rotWithShape="1">
          <a:blip r:embed="rId3" cstate="print">
            <a:extLst/>
          </a:blip>
          <a:srcRect l="45415" t="5380" r="15419" b="10927"/>
          <a:stretch/>
        </p:blipFill>
        <p:spPr bwMode="auto">
          <a:xfrm>
            <a:off x="6934200" y="609600"/>
            <a:ext cx="1918952" cy="5459526"/>
          </a:xfrm>
          <a:prstGeom prst="rect">
            <a:avLst/>
          </a:prstGeom>
          <a:ln>
            <a:noFill/>
          </a:ln>
          <a:effectLst>
            <a:softEdge rad="112500"/>
          </a:effectLst>
          <a:extLst/>
        </p:spPr>
      </p:pic>
      <p:pic>
        <p:nvPicPr>
          <p:cNvPr id="9231" name="Picture 15" descr="beaver"/>
          <p:cNvPicPr>
            <a:picLocks noChangeAspect="1" noChangeArrowheads="1"/>
          </p:cNvPicPr>
          <p:nvPr/>
        </p:nvPicPr>
        <p:blipFill>
          <a:blip r:embed="rId4" cstate="print"/>
          <a:srcRect b="7333"/>
          <a:stretch>
            <a:fillRect/>
          </a:stretch>
        </p:blipFill>
        <p:spPr bwMode="auto">
          <a:xfrm>
            <a:off x="4191000" y="533292"/>
            <a:ext cx="2521857" cy="1753194"/>
          </a:xfrm>
          <a:prstGeom prst="rect">
            <a:avLst/>
          </a:prstGeom>
          <a:ln>
            <a:noFill/>
          </a:ln>
          <a:effectLst>
            <a:softEdge rad="112500"/>
          </a:effectLst>
        </p:spPr>
      </p:pic>
      <p:pic>
        <p:nvPicPr>
          <p:cNvPr id="10" name="Picture 4" descr="http://images.webster-dictionary.org/dict/103/881688-quill-p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373" y="211823"/>
            <a:ext cx="257175" cy="321469"/>
          </a:xfrm>
          <a:prstGeom prst="teardrop">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0"/>
                                        <p:tgtEl>
                                          <p:spTgt spid="17410"/>
                                        </p:tgtEl>
                                      </p:cBhvr>
                                    </p:animEffect>
                                  </p:childTnLst>
                                </p:cTn>
                              </p:par>
                            </p:childTnLst>
                          </p:cTn>
                        </p:par>
                        <p:par>
                          <p:cTn id="8" fill="hold">
                            <p:stCondLst>
                              <p:cond delay="5000"/>
                            </p:stCondLst>
                            <p:childTnLst>
                              <p:par>
                                <p:cTn id="9" presetID="10" presetClass="entr" presetSubtype="0" fill="hold" nodeType="afterEffect">
                                  <p:stCondLst>
                                    <p:cond delay="2000"/>
                                  </p:stCondLst>
                                  <p:childTnLst>
                                    <p:set>
                                      <p:cBhvr>
                                        <p:cTn id="10" dur="1" fill="hold">
                                          <p:stCondLst>
                                            <p:cond delay="0"/>
                                          </p:stCondLst>
                                        </p:cTn>
                                        <p:tgtEl>
                                          <p:spTgt spid="9231"/>
                                        </p:tgtEl>
                                        <p:attrNameLst>
                                          <p:attrName>style.visibility</p:attrName>
                                        </p:attrNameLst>
                                      </p:cBhvr>
                                      <p:to>
                                        <p:strVal val="visible"/>
                                      </p:to>
                                    </p:set>
                                    <p:animEffect transition="in" filter="fade">
                                      <p:cBhvr>
                                        <p:cTn id="11" dur="5000"/>
                                        <p:tgtEl>
                                          <p:spTgt spid="9231"/>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30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0"/>
                                        <p:tgtEl>
                                          <p:spTgt spid="10"/>
                                        </p:tgtEl>
                                      </p:cBhvr>
                                    </p:animEffect>
                                  </p:childTnLst>
                                </p:cTn>
                              </p:par>
                            </p:childTnLst>
                          </p:cTn>
                        </p:par>
                        <p:par>
                          <p:cTn id="18" fill="hold">
                            <p:stCondLst>
                              <p:cond delay="12000"/>
                            </p:stCondLst>
                            <p:childTnLst>
                              <p:par>
                                <p:cTn id="19" presetID="10" presetClass="entr" presetSubtype="0" fill="hold" nodeType="after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OHS Document Full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8" t="4666" r="1313" b="7132"/>
          <a:stretch/>
        </p:blipFill>
        <p:spPr bwMode="auto">
          <a:xfrm>
            <a:off x="31230" y="1040168"/>
            <a:ext cx="9089993" cy="55070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6"/>
          <p:cNvSpPr>
            <a:spLocks noGrp="1" noChangeArrowheads="1"/>
          </p:cNvSpPr>
          <p:nvPr>
            <p:ph type="sldNum" sz="quarter" idx="12"/>
          </p:nvPr>
        </p:nvSpPr>
        <p:spPr>
          <a:xfrm>
            <a:off x="6629400" y="6070955"/>
            <a:ext cx="2133600" cy="476250"/>
          </a:xfrm>
        </p:spPr>
        <p:txBody>
          <a:bodyPr/>
          <a:lstStyle/>
          <a:p>
            <a:pPr>
              <a:defRPr/>
            </a:pPr>
            <a:fld id="{59306056-7814-4032-8A19-CCBBAA31209B}" type="slidenum">
              <a:rPr lang="en-US" b="1">
                <a:latin typeface="+mn-lt"/>
              </a:rPr>
              <a:pPr>
                <a:defRPr/>
              </a:pPr>
              <a:t>7</a:t>
            </a:fld>
            <a:endParaRPr lang="en-US" b="1" dirty="0">
              <a:latin typeface="+mn-lt"/>
            </a:endParaRPr>
          </a:p>
        </p:txBody>
      </p:sp>
      <p:sp>
        <p:nvSpPr>
          <p:cNvPr id="13316" name="Text Box 2"/>
          <p:cNvSpPr txBox="1">
            <a:spLocks noChangeArrowheads="1"/>
          </p:cNvSpPr>
          <p:nvPr/>
        </p:nvSpPr>
        <p:spPr bwMode="auto">
          <a:xfrm>
            <a:off x="762000" y="609600"/>
            <a:ext cx="800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spcBef>
                <a:spcPct val="50000"/>
              </a:spcBef>
            </a:pPr>
            <a:endParaRPr lang="en-US" dirty="0">
              <a:solidFill>
                <a:schemeClr val="tx1"/>
              </a:solidFill>
              <a:latin typeface="Arial" charset="0"/>
            </a:endParaRPr>
          </a:p>
        </p:txBody>
      </p:sp>
      <p:sp>
        <p:nvSpPr>
          <p:cNvPr id="2" name="Text Box 3"/>
          <p:cNvSpPr txBox="1">
            <a:spLocks noChangeArrowheads="1"/>
          </p:cNvSpPr>
          <p:nvPr/>
        </p:nvSpPr>
        <p:spPr bwMode="auto">
          <a:xfrm>
            <a:off x="457200" y="304800"/>
            <a:ext cx="8305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    One </a:t>
            </a:r>
            <a:r>
              <a:rPr lang="en-US" sz="2000" b="1" dirty="0">
                <a:solidFill>
                  <a:schemeClr val="bg1"/>
                </a:solidFill>
              </a:rPr>
              <a:t>of the first settlements in Oregon Country was a fur-trading post called </a:t>
            </a:r>
            <a:r>
              <a:rPr lang="en-US" sz="2000" b="1" dirty="0" smtClean="0">
                <a:solidFill>
                  <a:schemeClr val="bg1"/>
                </a:solidFill>
              </a:rPr>
              <a:t>Astoria.</a:t>
            </a:r>
            <a:endParaRPr lang="en-US" sz="2000" b="1" dirty="0">
              <a:solidFill>
                <a:schemeClr val="bg1"/>
              </a:solidFill>
            </a:endParaRPr>
          </a:p>
        </p:txBody>
      </p:sp>
      <p:pic>
        <p:nvPicPr>
          <p:cNvPr id="13321" name="Picture 9" descr="FurTrade1"/>
          <p:cNvPicPr>
            <a:picLocks noChangeAspect="1" noChangeArrowheads="1"/>
          </p:cNvPicPr>
          <p:nvPr/>
        </p:nvPicPr>
        <p:blipFill>
          <a:blip r:embed="rId5" cstate="print"/>
          <a:srcRect/>
          <a:stretch>
            <a:fillRect/>
          </a:stretch>
        </p:blipFill>
        <p:spPr bwMode="auto">
          <a:xfrm>
            <a:off x="118965" y="3384549"/>
            <a:ext cx="2068502" cy="3098800"/>
          </a:xfrm>
          <a:prstGeom prst="rect">
            <a:avLst/>
          </a:prstGeom>
          <a:ln>
            <a:noFill/>
          </a:ln>
          <a:effectLst>
            <a:softEdge rad="112500"/>
          </a:effectLst>
        </p:spPr>
      </p:pic>
      <p:pic>
        <p:nvPicPr>
          <p:cNvPr id="9" name="Picture 4" descr="http://images.webster-dictionary.org/dict/103/881688-quill-pen.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137" y="304800"/>
            <a:ext cx="257175" cy="321469"/>
          </a:xfrm>
          <a:prstGeom prst="teardrop">
            <a:avLst/>
          </a:prstGeom>
          <a:noFill/>
          <a:extLst>
            <a:ext uri="{909E8E84-426E-40DD-AFC4-6F175D3DCCD1}">
              <a14:hiddenFill xmlns:a14="http://schemas.microsoft.com/office/drawing/2010/main">
                <a:solidFill>
                  <a:srgbClr val="FFFFFF"/>
                </a:solidFill>
              </a14:hiddenFill>
            </a:ext>
          </a:extLst>
        </p:spPr>
      </p:pic>
      <p:sp>
        <p:nvSpPr>
          <p:cNvPr id="12" name="Text Box 3"/>
          <p:cNvSpPr txBox="1">
            <a:spLocks noChangeArrowheads="1"/>
          </p:cNvSpPr>
          <p:nvPr/>
        </p:nvSpPr>
        <p:spPr bwMode="auto">
          <a:xfrm>
            <a:off x="2070244" y="626269"/>
            <a:ext cx="5365825" cy="1015663"/>
          </a:xfrm>
          <a:prstGeom prst="rect">
            <a:avLst/>
          </a:prstGeom>
          <a:solidFill>
            <a:schemeClr val="tx1"/>
          </a:solidFill>
          <a:ln>
            <a:noFill/>
          </a:ln>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It was named for John Jacob Astor, who built a fur-trading empire in America and became its first multi-millionaire.</a:t>
            </a:r>
            <a:endParaRPr lang="en-US" sz="2000" b="1" dirty="0">
              <a:solidFill>
                <a:schemeClr val="bg1"/>
              </a:solidFill>
            </a:endParaRPr>
          </a:p>
        </p:txBody>
      </p:sp>
      <p:pic>
        <p:nvPicPr>
          <p:cNvPr id="3" name="05 Track 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62500" y="6248400"/>
            <a:ext cx="45719" cy="45719"/>
          </a:xfrm>
          <a:prstGeom prst="rect">
            <a:avLst/>
          </a:prstGeom>
        </p:spPr>
      </p:pic>
      <p:pic>
        <p:nvPicPr>
          <p:cNvPr id="3078" name="Picture 6" descr="File:John Jacob Astor painting.jpg">
            <a:hlinkClick r:id="rId8"/>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109" t="20954" r="30256" b="27025"/>
          <a:stretch/>
        </p:blipFill>
        <p:spPr bwMode="auto">
          <a:xfrm>
            <a:off x="7162800" y="685800"/>
            <a:ext cx="1371600" cy="1718840"/>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300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0"/>
                                        <p:tgtEl>
                                          <p:spTgt spid="3076"/>
                                        </p:tgtEl>
                                      </p:cBhvr>
                                    </p:animEffect>
                                  </p:childTnLst>
                                </p:cTn>
                              </p:par>
                              <p:par>
                                <p:cTn id="8" presetID="10" presetClass="entr" presetSubtype="0" fill="hold" nodeType="withEffect">
                                  <p:stCondLst>
                                    <p:cond delay="5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3000"/>
                                        <p:tgtEl>
                                          <p:spTgt spid="9"/>
                                        </p:tgtEl>
                                      </p:cBhvr>
                                    </p:animEffect>
                                  </p:childTnLst>
                                </p:cTn>
                              </p:par>
                              <p:par>
                                <p:cTn id="11" presetID="10" presetClass="entr" presetSubtype="0" fill="hold" grpId="0" nodeType="withEffect">
                                  <p:stCondLst>
                                    <p:cond delay="7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3000"/>
                                        <p:tgtEl>
                                          <p:spTgt spid="2"/>
                                        </p:tgtEl>
                                      </p:cBhvr>
                                    </p:animEffect>
                                  </p:childTnLst>
                                </p:cTn>
                              </p:par>
                              <p:par>
                                <p:cTn id="14" presetID="10" presetClass="entr" presetSubtype="0" fill="hold" nodeType="withEffect">
                                  <p:stCondLst>
                                    <p:cond delay="10000"/>
                                  </p:stCondLst>
                                  <p:childTnLst>
                                    <p:set>
                                      <p:cBhvr>
                                        <p:cTn id="15" dur="1" fill="hold">
                                          <p:stCondLst>
                                            <p:cond delay="0"/>
                                          </p:stCondLst>
                                        </p:cTn>
                                        <p:tgtEl>
                                          <p:spTgt spid="13321"/>
                                        </p:tgtEl>
                                        <p:attrNameLst>
                                          <p:attrName>style.visibility</p:attrName>
                                        </p:attrNameLst>
                                      </p:cBhvr>
                                      <p:to>
                                        <p:strVal val="visible"/>
                                      </p:to>
                                    </p:set>
                                    <p:animEffect transition="in" filter="fade">
                                      <p:cBhvr>
                                        <p:cTn id="16" dur="5000"/>
                                        <p:tgtEl>
                                          <p:spTgt spid="13321"/>
                                        </p:tgtEl>
                                      </p:cBhvr>
                                    </p:animEffect>
                                  </p:childTnLst>
                                </p:cTn>
                              </p:par>
                              <p:par>
                                <p:cTn id="17" presetID="10" presetClass="entr" presetSubtype="0" fill="hold" nodeType="withEffect">
                                  <p:stCondLst>
                                    <p:cond delay="1950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3000"/>
                                        <p:tgtEl>
                                          <p:spTgt spid="3078"/>
                                        </p:tgtEl>
                                      </p:cBhvr>
                                    </p:animEffect>
                                  </p:childTnLst>
                                </p:cTn>
                              </p:par>
                              <p:par>
                                <p:cTn id="20" presetID="10" presetClass="entr" presetSubtype="0" fill="hold" grpId="0" nodeType="withEffect">
                                  <p:stCondLst>
                                    <p:cond delay="23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23" fill="hold" display="0">
                  <p:stCondLst>
                    <p:cond delay="indefinite"/>
                  </p:stCondLst>
                  <p:endCondLst>
                    <p:cond evt="onStopAudio" delay="0">
                      <p:tgtEl>
                        <p:sldTgt/>
                      </p:tgtEl>
                    </p:cond>
                  </p:endCondLst>
                </p:cTn>
                <p:tgtEl>
                  <p:spTgt spid="3"/>
                </p:tgtEl>
              </p:cMediaNode>
            </p:audio>
          </p:childTnLst>
        </p:cTn>
      </p:par>
    </p:tnLst>
    <p:bldLst>
      <p:bldP spid="2"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p>
            <a:pPr>
              <a:defRPr/>
            </a:pPr>
            <a:fld id="{ED769D15-5FB4-4159-8073-70851BEF83E9}" type="slidenum">
              <a:rPr lang="en-US"/>
              <a:pPr>
                <a:defRPr/>
              </a:pPr>
              <a:t>8</a:t>
            </a:fld>
            <a:endParaRPr lang="en-US" dirty="0"/>
          </a:p>
        </p:txBody>
      </p:sp>
      <p:sp>
        <p:nvSpPr>
          <p:cNvPr id="12291"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2F3079B0-CCFB-4161-86B9-9701407F55F2}" type="slidenum">
              <a:rPr lang="en-US" sz="1400" b="1">
                <a:solidFill>
                  <a:schemeClr val="bg1"/>
                </a:solidFill>
                <a:latin typeface="+mn-lt"/>
              </a:rPr>
              <a:pPr algn="r" eaLnBrk="1" hangingPunct="1"/>
              <a:t>8</a:t>
            </a:fld>
            <a:endParaRPr lang="en-US" sz="1400" b="1" dirty="0">
              <a:solidFill>
                <a:schemeClr val="bg1"/>
              </a:solidFill>
              <a:latin typeface="+mn-lt"/>
            </a:endParaRPr>
          </a:p>
        </p:txBody>
      </p:sp>
      <p:pic>
        <p:nvPicPr>
          <p:cNvPr id="25606" name="Picture 6" descr="http://blog.newsok.com/bamsblog/files/2009/02/miller-for-blo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64739"/>
            <a:ext cx="8731276" cy="38088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Text Box 5"/>
          <p:cNvSpPr txBox="1">
            <a:spLocks noChangeArrowheads="1"/>
          </p:cNvSpPr>
          <p:nvPr/>
        </p:nvSpPr>
        <p:spPr bwMode="auto">
          <a:xfrm>
            <a:off x="503250" y="156853"/>
            <a:ext cx="8532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      Between 1825 and 1840, St. Louis trade caravans would come out once a year to meet up and trade with the trappers at an event called a “</a:t>
            </a:r>
            <a:r>
              <a:rPr lang="en-US" sz="2000" b="1" i="1" dirty="0" smtClean="0"/>
              <a:t>rendezvous</a:t>
            </a:r>
            <a:r>
              <a:rPr lang="en-US" sz="2000" b="1" dirty="0" smtClean="0">
                <a:solidFill>
                  <a:schemeClr val="bg1"/>
                </a:solidFill>
              </a:rPr>
              <a:t>”.</a:t>
            </a:r>
            <a:r>
              <a:rPr lang="en-US" dirty="0" smtClean="0">
                <a:solidFill>
                  <a:schemeClr val="bg1"/>
                </a:solidFill>
                <a:latin typeface="Arial" charset="0"/>
              </a:rPr>
              <a:t>   </a:t>
            </a:r>
            <a:endParaRPr lang="en-US" dirty="0">
              <a:solidFill>
                <a:schemeClr val="bg1"/>
              </a:solidFill>
              <a:latin typeface="Arial" charset="0"/>
            </a:endParaRPr>
          </a:p>
        </p:txBody>
      </p:sp>
      <p:pic>
        <p:nvPicPr>
          <p:cNvPr id="20" name="Picture 4" descr="http://images.webster-dictionary.org/dict/103/881688-quill-p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386" y="189327"/>
            <a:ext cx="257175" cy="321469"/>
          </a:xfrm>
          <a:prstGeom prst="teardrop">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5867400" y="4561428"/>
            <a:ext cx="2287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ctr" eaLnBrk="1" hangingPunct="1"/>
            <a:r>
              <a:rPr lang="en-US" sz="1200" b="1" dirty="0" smtClean="0">
                <a:solidFill>
                  <a:schemeClr val="bg1"/>
                </a:solidFill>
                <a:cs typeface="Calibri" pitchFamily="34" charset="0"/>
              </a:rPr>
              <a:t>“Caravan on Route”</a:t>
            </a:r>
          </a:p>
          <a:p>
            <a:pPr algn="ctr" eaLnBrk="1" hangingPunct="1"/>
            <a:r>
              <a:rPr lang="en-US" sz="1200" b="1" dirty="0" smtClean="0">
                <a:solidFill>
                  <a:schemeClr val="bg1"/>
                </a:solidFill>
                <a:cs typeface="Calibri" pitchFamily="34" charset="0"/>
              </a:rPr>
              <a:t>by Alfred Jacob Miller</a:t>
            </a:r>
          </a:p>
          <a:p>
            <a:pPr algn="ctr" eaLnBrk="1" hangingPunct="1"/>
            <a:r>
              <a:rPr lang="en-US" sz="1200" b="1" dirty="0" smtClean="0">
                <a:solidFill>
                  <a:schemeClr val="bg1"/>
                </a:solidFill>
                <a:cs typeface="Calibri" pitchFamily="34" charset="0"/>
              </a:rPr>
              <a:t>c1835</a:t>
            </a:r>
            <a:endParaRPr lang="en-US" sz="1200" dirty="0">
              <a:solidFill>
                <a:schemeClr val="bg1"/>
              </a:solidFill>
              <a:cs typeface="Calibri" pitchFamily="34" charset="0"/>
            </a:endParaRPr>
          </a:p>
        </p:txBody>
      </p:sp>
    </p:spTree>
    <p:extLst>
      <p:ext uri="{BB962C8B-B14F-4D97-AF65-F5344CB8AC3E}">
        <p14:creationId xmlns:p14="http://schemas.microsoft.com/office/powerpoint/2010/main" val="3829589737"/>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3000"/>
                                        <p:tgtEl>
                                          <p:spTgt spid="19"/>
                                        </p:tgtEl>
                                      </p:cBhvr>
                                    </p:animEffect>
                                  </p:childTnLst>
                                </p:cTn>
                              </p:par>
                              <p:par>
                                <p:cTn id="8" presetID="10" presetClass="entr" presetSubtype="0" fill="hold"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000"/>
                                        <p:tgtEl>
                                          <p:spTgt spid="2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p>
            <a:pPr>
              <a:defRPr/>
            </a:pPr>
            <a:fld id="{ED769D15-5FB4-4159-8073-70851BEF83E9}" type="slidenum">
              <a:rPr lang="en-US"/>
              <a:pPr>
                <a:defRPr/>
              </a:pPr>
              <a:t>9</a:t>
            </a:fld>
            <a:endParaRPr lang="en-US" dirty="0"/>
          </a:p>
        </p:txBody>
      </p:sp>
      <p:sp>
        <p:nvSpPr>
          <p:cNvPr id="12291"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algn="r" eaLnBrk="1" hangingPunct="1"/>
            <a:fld id="{2F3079B0-CCFB-4161-86B9-9701407F55F2}" type="slidenum">
              <a:rPr lang="en-US" sz="1400" b="1">
                <a:solidFill>
                  <a:schemeClr val="bg1"/>
                </a:solidFill>
                <a:latin typeface="+mn-lt"/>
              </a:rPr>
              <a:pPr algn="r" eaLnBrk="1" hangingPunct="1"/>
              <a:t>9</a:t>
            </a:fld>
            <a:endParaRPr lang="en-US" sz="1400" b="1" dirty="0">
              <a:solidFill>
                <a:schemeClr val="bg1"/>
              </a:solidFill>
              <a:latin typeface="+mn-lt"/>
            </a:endParaRPr>
          </a:p>
        </p:txBody>
      </p:sp>
      <p:pic>
        <p:nvPicPr>
          <p:cNvPr id="2063" name="Picture 15" descr="Rendezvo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4114" y="831274"/>
            <a:ext cx="5715000" cy="312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304800" y="148622"/>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FF0000"/>
                </a:solidFill>
                <a:latin typeface="Calibri" pitchFamily="34" charset="0"/>
                <a:cs typeface="Arial" charset="0"/>
              </a:defRPr>
            </a:lvl1pPr>
            <a:lvl2pPr marL="742950" indent="-285750" eaLnBrk="0" hangingPunct="0">
              <a:defRPr>
                <a:solidFill>
                  <a:srgbClr val="FF0000"/>
                </a:solidFill>
                <a:latin typeface="Calibri" pitchFamily="34" charset="0"/>
                <a:cs typeface="Arial" charset="0"/>
              </a:defRPr>
            </a:lvl2pPr>
            <a:lvl3pPr marL="1143000" indent="-228600" eaLnBrk="0" hangingPunct="0">
              <a:defRPr>
                <a:solidFill>
                  <a:srgbClr val="FF0000"/>
                </a:solidFill>
                <a:latin typeface="Calibri" pitchFamily="34" charset="0"/>
                <a:cs typeface="Arial" charset="0"/>
              </a:defRPr>
            </a:lvl3pPr>
            <a:lvl4pPr marL="1600200" indent="-228600" eaLnBrk="0" hangingPunct="0">
              <a:defRPr>
                <a:solidFill>
                  <a:srgbClr val="FF0000"/>
                </a:solidFill>
                <a:latin typeface="Calibri" pitchFamily="34" charset="0"/>
                <a:cs typeface="Arial" charset="0"/>
              </a:defRPr>
            </a:lvl4pPr>
            <a:lvl5pPr marL="2057400" indent="-228600" eaLnBrk="0" hangingPunct="0">
              <a:defRPr>
                <a:solidFill>
                  <a:srgbClr val="FF0000"/>
                </a:solidFill>
                <a:latin typeface="Calibri" pitchFamily="34" charset="0"/>
                <a:cs typeface="Arial" charset="0"/>
              </a:defRPr>
            </a:lvl5pPr>
            <a:lvl6pPr marL="2514600" indent="-228600" eaLnBrk="0" fontAlgn="base" hangingPunct="0">
              <a:spcBef>
                <a:spcPct val="0"/>
              </a:spcBef>
              <a:spcAft>
                <a:spcPct val="0"/>
              </a:spcAft>
              <a:defRPr>
                <a:solidFill>
                  <a:srgbClr val="FF0000"/>
                </a:solidFill>
                <a:latin typeface="Calibri" pitchFamily="34" charset="0"/>
                <a:cs typeface="Arial" charset="0"/>
              </a:defRPr>
            </a:lvl6pPr>
            <a:lvl7pPr marL="2971800" indent="-228600" eaLnBrk="0" fontAlgn="base" hangingPunct="0">
              <a:spcBef>
                <a:spcPct val="0"/>
              </a:spcBef>
              <a:spcAft>
                <a:spcPct val="0"/>
              </a:spcAft>
              <a:defRPr>
                <a:solidFill>
                  <a:srgbClr val="FF0000"/>
                </a:solidFill>
                <a:latin typeface="Calibri" pitchFamily="34" charset="0"/>
                <a:cs typeface="Arial" charset="0"/>
              </a:defRPr>
            </a:lvl7pPr>
            <a:lvl8pPr marL="3429000" indent="-228600" eaLnBrk="0" fontAlgn="base" hangingPunct="0">
              <a:spcBef>
                <a:spcPct val="0"/>
              </a:spcBef>
              <a:spcAft>
                <a:spcPct val="0"/>
              </a:spcAft>
              <a:defRPr>
                <a:solidFill>
                  <a:srgbClr val="FF0000"/>
                </a:solidFill>
                <a:latin typeface="Calibri" pitchFamily="34" charset="0"/>
                <a:cs typeface="Arial" charset="0"/>
              </a:defRPr>
            </a:lvl8pPr>
            <a:lvl9pPr marL="3886200" indent="-228600" eaLnBrk="0" fontAlgn="base" hangingPunct="0">
              <a:spcBef>
                <a:spcPct val="0"/>
              </a:spcBef>
              <a:spcAft>
                <a:spcPct val="0"/>
              </a:spcAft>
              <a:defRPr>
                <a:solidFill>
                  <a:srgbClr val="FF0000"/>
                </a:solidFill>
                <a:latin typeface="Calibri" pitchFamily="34" charset="0"/>
                <a:cs typeface="Arial" charset="0"/>
              </a:defRPr>
            </a:lvl9pPr>
          </a:lstStyle>
          <a:p>
            <a:pPr eaLnBrk="1" hangingPunct="1"/>
            <a:r>
              <a:rPr lang="en-US" sz="2000" b="1" dirty="0" smtClean="0">
                <a:solidFill>
                  <a:schemeClr val="bg1"/>
                </a:solidFill>
              </a:rPr>
              <a:t>     At each rendezvous, mountain </a:t>
            </a:r>
            <a:r>
              <a:rPr lang="en-US" sz="2000" b="1" dirty="0">
                <a:solidFill>
                  <a:schemeClr val="bg1"/>
                </a:solidFill>
              </a:rPr>
              <a:t>men and Native Americans </a:t>
            </a:r>
            <a:r>
              <a:rPr lang="en-US" sz="2000" b="1" dirty="0" smtClean="0">
                <a:solidFill>
                  <a:schemeClr val="bg1"/>
                </a:solidFill>
              </a:rPr>
              <a:t>would “peacefully” gather together to trade and compete in a variety of contests.</a:t>
            </a:r>
            <a:r>
              <a:rPr lang="en-US" dirty="0" smtClean="0">
                <a:solidFill>
                  <a:schemeClr val="bg1"/>
                </a:solidFill>
                <a:latin typeface="Arial" charset="0"/>
              </a:rPr>
              <a:t>   </a:t>
            </a:r>
            <a:endParaRPr lang="en-US" dirty="0">
              <a:solidFill>
                <a:schemeClr val="bg1"/>
              </a:solidFill>
              <a:latin typeface="Arial" charset="0"/>
            </a:endParaRPr>
          </a:p>
        </p:txBody>
      </p:sp>
      <p:pic>
        <p:nvPicPr>
          <p:cNvPr id="2050" name="Picture 2" descr="http://www.artworkoriginals.com/images/GXB069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0975" y="3460130"/>
            <a:ext cx="2730652" cy="2282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descr="http://images.webster-dictionary.org/dict/103/881688-quill-p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436" y="2320025"/>
            <a:ext cx="555455" cy="694319"/>
          </a:xfrm>
          <a:prstGeom prst="teardrop">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10000" y="4987908"/>
            <a:ext cx="2078575" cy="438582"/>
          </a:xfrm>
          <a:prstGeom prst="rect">
            <a:avLst/>
          </a:prstGeom>
          <a:noFill/>
        </p:spPr>
        <p:txBody>
          <a:bodyPr wrap="square" rtlCol="0">
            <a:spAutoFit/>
          </a:bodyPr>
          <a:lstStyle/>
          <a:p>
            <a:r>
              <a:rPr lang="en-US" sz="1200" b="1" dirty="0" smtClean="0">
                <a:solidFill>
                  <a:schemeClr val="bg1"/>
                </a:solidFill>
              </a:rPr>
              <a:t>“Mountain Man Rendezvous”</a:t>
            </a:r>
          </a:p>
          <a:p>
            <a:r>
              <a:rPr lang="en-US" sz="1050" b="1" dirty="0" smtClean="0">
                <a:solidFill>
                  <a:schemeClr val="bg1"/>
                </a:solidFill>
              </a:rPr>
              <a:t>By </a:t>
            </a:r>
            <a:r>
              <a:rPr lang="en-US" sz="1050" b="1" dirty="0">
                <a:solidFill>
                  <a:schemeClr val="bg1"/>
                </a:solidFill>
              </a:rPr>
              <a:t>Shannon </a:t>
            </a:r>
            <a:r>
              <a:rPr lang="en-US" sz="1050" b="1" dirty="0" err="1" smtClean="0">
                <a:solidFill>
                  <a:schemeClr val="bg1"/>
                </a:solidFill>
              </a:rPr>
              <a:t>Stirnweis</a:t>
            </a:r>
            <a:endParaRPr lang="en-US" sz="1050" b="1" dirty="0">
              <a:solidFill>
                <a:schemeClr val="bg1"/>
              </a:solidFill>
            </a:endParaRPr>
          </a:p>
        </p:txBody>
      </p:sp>
      <p:sp>
        <p:nvSpPr>
          <p:cNvPr id="2" name="TextBox 1"/>
          <p:cNvSpPr txBox="1"/>
          <p:nvPr/>
        </p:nvSpPr>
        <p:spPr>
          <a:xfrm>
            <a:off x="304800" y="3949162"/>
            <a:ext cx="5302521" cy="1477328"/>
          </a:xfrm>
          <a:prstGeom prst="rect">
            <a:avLst/>
          </a:prstGeom>
          <a:noFill/>
        </p:spPr>
        <p:txBody>
          <a:bodyPr wrap="square" rtlCol="0">
            <a:spAutoFit/>
          </a:bodyPr>
          <a:lstStyle/>
          <a:p>
            <a:r>
              <a:rPr lang="en-US" b="1" dirty="0" smtClean="0">
                <a:solidFill>
                  <a:schemeClr val="bg1"/>
                </a:solidFill>
              </a:rPr>
              <a:t>The men would sell the furs they had trapped during the past season and buy supplies for the next one.</a:t>
            </a:r>
          </a:p>
          <a:p>
            <a:r>
              <a:rPr lang="en-US" b="1" dirty="0" smtClean="0">
                <a:solidFill>
                  <a:schemeClr val="bg1"/>
                </a:solidFill>
              </a:rPr>
              <a:t>If they had any money left over, they would often drink and gamble it away!</a:t>
            </a:r>
          </a:p>
          <a:p>
            <a:endParaRPr lang="en-US" dirty="0"/>
          </a:p>
        </p:txBody>
      </p:sp>
    </p:spTree>
    <p:extLst>
      <p:ext uri="{BB962C8B-B14F-4D97-AF65-F5344CB8AC3E}">
        <p14:creationId xmlns:p14="http://schemas.microsoft.com/office/powerpoint/2010/main" val="3682083908"/>
      </p:ext>
    </p:extLst>
  </p:cSld>
  <p:clrMapOvr>
    <a:masterClrMapping/>
  </p:clrMapOvr>
  <mc:AlternateContent xmlns:mc="http://schemas.openxmlformats.org/markup-compatibility/2006" xmlns:p14="http://schemas.microsoft.com/office/powerpoint/2010/main">
    <mc:Choice Requires="p14">
      <p:transition spd="slow" p14:dur="3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3"/>
                                        </p:tgtEl>
                                        <p:attrNameLst>
                                          <p:attrName>style.visibility</p:attrName>
                                        </p:attrNameLst>
                                      </p:cBhvr>
                                      <p:to>
                                        <p:strVal val="visible"/>
                                      </p:to>
                                    </p:set>
                                    <p:animEffect transition="in" filter="fade">
                                      <p:cBhvr>
                                        <p:cTn id="7" dur="3000"/>
                                        <p:tgtEl>
                                          <p:spTgt spid="2063"/>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0"/>
                                        <p:tgtEl>
                                          <p:spTgt spid="6"/>
                                        </p:tgtEl>
                                      </p:cBhvr>
                                    </p:animEffect>
                                  </p:childTnLst>
                                </p:cTn>
                              </p:par>
                            </p:childTnLst>
                          </p:cTn>
                        </p:par>
                        <p:par>
                          <p:cTn id="15" fill="hold">
                            <p:stCondLst>
                              <p:cond delay="8000"/>
                            </p:stCondLst>
                            <p:childTnLst>
                              <p:par>
                                <p:cTn id="16" presetID="10" presetClass="entr" presetSubtype="0" fill="hold" grpId="0" nodeType="afterEffect">
                                  <p:stCondLst>
                                    <p:cond delay="8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3000"/>
                                        <p:tgtEl>
                                          <p:spTgt spid="2"/>
                                        </p:tgtEl>
                                      </p:cBhvr>
                                    </p:animEffect>
                                  </p:childTnLst>
                                </p:cTn>
                              </p:par>
                            </p:childTnLst>
                          </p:cTn>
                        </p:par>
                        <p:par>
                          <p:cTn id="19" fill="hold">
                            <p:stCondLst>
                              <p:cond delay="19000"/>
                            </p:stCondLst>
                            <p:childTnLst>
                              <p:par>
                                <p:cTn id="20" presetID="10" presetClass="entr" presetSubtype="0" fill="hold" nodeType="afterEffect">
                                  <p:stCondLst>
                                    <p:cond delay="750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3000"/>
                                        <p:tgtEl>
                                          <p:spTgt spid="2050"/>
                                        </p:tgtEl>
                                      </p:cBhvr>
                                    </p:animEffect>
                                  </p:childTnLst>
                                </p:cTn>
                              </p:par>
                            </p:childTnLst>
                          </p:cTn>
                        </p:par>
                        <p:par>
                          <p:cTn id="23" fill="hold">
                            <p:stCondLst>
                              <p:cond delay="295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12385</TotalTime>
  <Words>1210</Words>
  <Application>Microsoft Office PowerPoint</Application>
  <PresentationFormat>On-screen Show (4:3)</PresentationFormat>
  <Paragraphs>175</Paragraphs>
  <Slides>28</Slides>
  <Notes>1</Notes>
  <HiddenSlides>0</HiddenSlides>
  <MMClips>8</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WCSD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WCSD</dc:creator>
  <cp:lastModifiedBy>Chris Harris</cp:lastModifiedBy>
  <cp:revision>579</cp:revision>
  <cp:lastPrinted>2012-05-02T22:40:40Z</cp:lastPrinted>
  <dcterms:created xsi:type="dcterms:W3CDTF">2010-05-05T01:35:25Z</dcterms:created>
  <dcterms:modified xsi:type="dcterms:W3CDTF">2012-05-02T22:45:17Z</dcterms:modified>
</cp:coreProperties>
</file>