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handoutMasterIdLst>
    <p:handoutMasterId r:id="rId85"/>
  </p:handoutMasterIdLst>
  <p:sldIdLst>
    <p:sldId id="357" r:id="rId2"/>
    <p:sldId id="435" r:id="rId3"/>
    <p:sldId id="546" r:id="rId4"/>
    <p:sldId id="528" r:id="rId5"/>
    <p:sldId id="529" r:id="rId6"/>
    <p:sldId id="530" r:id="rId7"/>
    <p:sldId id="531" r:id="rId8"/>
    <p:sldId id="487" r:id="rId9"/>
    <p:sldId id="556" r:id="rId10"/>
    <p:sldId id="265" r:id="rId11"/>
    <p:sldId id="441" r:id="rId12"/>
    <p:sldId id="442" r:id="rId13"/>
    <p:sldId id="447" r:id="rId14"/>
    <p:sldId id="294" r:id="rId15"/>
    <p:sldId id="259" r:id="rId16"/>
    <p:sldId id="296" r:id="rId17"/>
    <p:sldId id="268" r:id="rId18"/>
    <p:sldId id="443" r:id="rId19"/>
    <p:sldId id="547" r:id="rId20"/>
    <p:sldId id="561" r:id="rId21"/>
    <p:sldId id="490" r:id="rId22"/>
    <p:sldId id="565" r:id="rId23"/>
    <p:sldId id="460" r:id="rId24"/>
    <p:sldId id="513" r:id="rId25"/>
    <p:sldId id="564" r:id="rId26"/>
    <p:sldId id="555" r:id="rId27"/>
    <p:sldId id="320" r:id="rId28"/>
    <p:sldId id="548" r:id="rId29"/>
    <p:sldId id="459" r:id="rId30"/>
    <p:sldId id="558" r:id="rId31"/>
    <p:sldId id="512" r:id="rId32"/>
    <p:sldId id="462" r:id="rId33"/>
    <p:sldId id="463" r:id="rId34"/>
    <p:sldId id="549" r:id="rId35"/>
    <p:sldId id="275" r:id="rId36"/>
    <p:sldId id="563" r:id="rId37"/>
    <p:sldId id="500" r:id="rId38"/>
    <p:sldId id="567" r:id="rId39"/>
    <p:sldId id="568" r:id="rId40"/>
    <p:sldId id="541" r:id="rId41"/>
    <p:sldId id="535" r:id="rId42"/>
    <p:sldId id="542" r:id="rId43"/>
    <p:sldId id="540" r:id="rId44"/>
    <p:sldId id="544" r:id="rId45"/>
    <p:sldId id="543" r:id="rId46"/>
    <p:sldId id="545" r:id="rId47"/>
    <p:sldId id="539" r:id="rId48"/>
    <p:sldId id="562" r:id="rId49"/>
    <p:sldId id="560" r:id="rId50"/>
    <p:sldId id="492" r:id="rId51"/>
    <p:sldId id="498" r:id="rId52"/>
    <p:sldId id="486" r:id="rId53"/>
    <p:sldId id="331" r:id="rId54"/>
    <p:sldId id="261" r:id="rId55"/>
    <p:sldId id="569" r:id="rId56"/>
    <p:sldId id="570" r:id="rId57"/>
    <p:sldId id="506" r:id="rId58"/>
    <p:sldId id="509" r:id="rId59"/>
    <p:sldId id="510" r:id="rId60"/>
    <p:sldId id="505" r:id="rId61"/>
    <p:sldId id="496" r:id="rId62"/>
    <p:sldId id="494" r:id="rId63"/>
    <p:sldId id="503" r:id="rId64"/>
    <p:sldId id="493" r:id="rId65"/>
    <p:sldId id="276" r:id="rId66"/>
    <p:sldId id="502" r:id="rId67"/>
    <p:sldId id="495" r:id="rId68"/>
    <p:sldId id="277" r:id="rId69"/>
    <p:sldId id="271" r:id="rId70"/>
    <p:sldId id="297" r:id="rId71"/>
    <p:sldId id="269" r:id="rId72"/>
    <p:sldId id="270" r:id="rId73"/>
    <p:sldId id="488" r:id="rId74"/>
    <p:sldId id="518" r:id="rId75"/>
    <p:sldId id="521" r:id="rId76"/>
    <p:sldId id="517" r:id="rId77"/>
    <p:sldId id="519" r:id="rId78"/>
    <p:sldId id="520" r:id="rId79"/>
    <p:sldId id="522" r:id="rId80"/>
    <p:sldId id="524" r:id="rId81"/>
    <p:sldId id="466" r:id="rId82"/>
    <p:sldId id="525" r:id="rId83"/>
  </p:sldIdLst>
  <p:sldSz cx="9144000" cy="6858000" type="screen4x3"/>
  <p:notesSz cx="6858000" cy="9296400"/>
  <p:defaultTextStyle>
    <a:defPPr>
      <a:defRPr lang="en-US"/>
    </a:defPPr>
    <a:lvl1pPr algn="l" rtl="0" fontAlgn="base">
      <a:spcBef>
        <a:spcPct val="0"/>
      </a:spcBef>
      <a:spcAft>
        <a:spcPct val="0"/>
      </a:spcAft>
      <a:defRPr kern="1200">
        <a:solidFill>
          <a:srgbClr val="FF0000"/>
        </a:solidFill>
        <a:latin typeface="Calibri" pitchFamily="34" charset="0"/>
        <a:ea typeface="+mn-ea"/>
        <a:cs typeface="Arial" charset="0"/>
      </a:defRPr>
    </a:lvl1pPr>
    <a:lvl2pPr marL="457200" algn="l" rtl="0" fontAlgn="base">
      <a:spcBef>
        <a:spcPct val="0"/>
      </a:spcBef>
      <a:spcAft>
        <a:spcPct val="0"/>
      </a:spcAft>
      <a:defRPr kern="1200">
        <a:solidFill>
          <a:srgbClr val="FF0000"/>
        </a:solidFill>
        <a:latin typeface="Calibri" pitchFamily="34" charset="0"/>
        <a:ea typeface="+mn-ea"/>
        <a:cs typeface="Arial" charset="0"/>
      </a:defRPr>
    </a:lvl2pPr>
    <a:lvl3pPr marL="914400" algn="l" rtl="0" fontAlgn="base">
      <a:spcBef>
        <a:spcPct val="0"/>
      </a:spcBef>
      <a:spcAft>
        <a:spcPct val="0"/>
      </a:spcAft>
      <a:defRPr kern="1200">
        <a:solidFill>
          <a:srgbClr val="FF0000"/>
        </a:solidFill>
        <a:latin typeface="Calibri" pitchFamily="34" charset="0"/>
        <a:ea typeface="+mn-ea"/>
        <a:cs typeface="Arial" charset="0"/>
      </a:defRPr>
    </a:lvl3pPr>
    <a:lvl4pPr marL="1371600" algn="l" rtl="0" fontAlgn="base">
      <a:spcBef>
        <a:spcPct val="0"/>
      </a:spcBef>
      <a:spcAft>
        <a:spcPct val="0"/>
      </a:spcAft>
      <a:defRPr kern="1200">
        <a:solidFill>
          <a:srgbClr val="FF0000"/>
        </a:solidFill>
        <a:latin typeface="Calibri" pitchFamily="34" charset="0"/>
        <a:ea typeface="+mn-ea"/>
        <a:cs typeface="Arial" charset="0"/>
      </a:defRPr>
    </a:lvl4pPr>
    <a:lvl5pPr marL="1828800" algn="l" rtl="0" fontAlgn="base">
      <a:spcBef>
        <a:spcPct val="0"/>
      </a:spcBef>
      <a:spcAft>
        <a:spcPct val="0"/>
      </a:spcAft>
      <a:defRPr kern="1200">
        <a:solidFill>
          <a:srgbClr val="FF0000"/>
        </a:solidFill>
        <a:latin typeface="Calibri" pitchFamily="34" charset="0"/>
        <a:ea typeface="+mn-ea"/>
        <a:cs typeface="Arial" charset="0"/>
      </a:defRPr>
    </a:lvl5pPr>
    <a:lvl6pPr marL="2286000" algn="l" defTabSz="914400" rtl="0" eaLnBrk="1" latinLnBrk="0" hangingPunct="1">
      <a:defRPr kern="1200">
        <a:solidFill>
          <a:srgbClr val="FF0000"/>
        </a:solidFill>
        <a:latin typeface="Calibri" pitchFamily="34" charset="0"/>
        <a:ea typeface="+mn-ea"/>
        <a:cs typeface="Arial" charset="0"/>
      </a:defRPr>
    </a:lvl6pPr>
    <a:lvl7pPr marL="2743200" algn="l" defTabSz="914400" rtl="0" eaLnBrk="1" latinLnBrk="0" hangingPunct="1">
      <a:defRPr kern="1200">
        <a:solidFill>
          <a:srgbClr val="FF0000"/>
        </a:solidFill>
        <a:latin typeface="Calibri" pitchFamily="34" charset="0"/>
        <a:ea typeface="+mn-ea"/>
        <a:cs typeface="Arial" charset="0"/>
      </a:defRPr>
    </a:lvl7pPr>
    <a:lvl8pPr marL="3200400" algn="l" defTabSz="914400" rtl="0" eaLnBrk="1" latinLnBrk="0" hangingPunct="1">
      <a:defRPr kern="1200">
        <a:solidFill>
          <a:srgbClr val="FF0000"/>
        </a:solidFill>
        <a:latin typeface="Calibri" pitchFamily="34" charset="0"/>
        <a:ea typeface="+mn-ea"/>
        <a:cs typeface="Arial" charset="0"/>
      </a:defRPr>
    </a:lvl8pPr>
    <a:lvl9pPr marL="3657600" algn="l" defTabSz="914400" rtl="0" eaLnBrk="1" latinLnBrk="0" hangingPunct="1">
      <a:defRPr kern="1200">
        <a:solidFill>
          <a:srgbClr val="FF0000"/>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41C1"/>
    <a:srgbClr val="F2B300"/>
    <a:srgbClr val="FF0000"/>
    <a:srgbClr val="FFFF00"/>
    <a:srgbClr val="66CCFF"/>
    <a:srgbClr val="FF9900"/>
    <a:srgbClr val="009900"/>
    <a:srgbClr val="E7F444"/>
    <a:srgbClr val="8FCF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619" autoAdjust="0"/>
    <p:restoredTop sz="94757" autoAdjust="0"/>
  </p:normalViewPr>
  <p:slideViewPr>
    <p:cSldViewPr>
      <p:cViewPr>
        <p:scale>
          <a:sx n="80" d="100"/>
          <a:sy n="80" d="100"/>
        </p:scale>
        <p:origin x="-498" y="-72"/>
      </p:cViewPr>
      <p:guideLst>
        <p:guide orient="horz" pos="2160"/>
        <p:guide pos="2880"/>
      </p:guideLst>
    </p:cSldViewPr>
  </p:slideViewPr>
  <p:notesTextViewPr>
    <p:cViewPr>
      <p:scale>
        <a:sx n="100" d="100"/>
        <a:sy n="100" d="100"/>
      </p:scale>
      <p:origin x="0" y="0"/>
    </p:cViewPr>
  </p:notesTextViewPr>
  <p:sorterViewPr>
    <p:cViewPr>
      <p:scale>
        <a:sx n="71" d="100"/>
        <a:sy n="71" d="100"/>
      </p:scale>
      <p:origin x="0" y="126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97283" name="Rectangle 3"/>
          <p:cNvSpPr>
            <a:spLocks noGrp="1" noChangeArrowheads="1"/>
          </p:cNvSpPr>
          <p:nvPr>
            <p:ph type="dt" sz="quarter" idx="1"/>
          </p:nvPr>
        </p:nvSpPr>
        <p:spPr bwMode="auto">
          <a:xfrm>
            <a:off x="3884613"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8CDF1076-70D7-47A6-9063-DC114E5612E7}" type="datetimeFigureOut">
              <a:rPr lang="en-US"/>
              <a:pPr>
                <a:defRPr/>
              </a:pPr>
              <a:t>5/20/2013</a:t>
            </a:fld>
            <a:endParaRPr lang="en-US"/>
          </a:p>
        </p:txBody>
      </p:sp>
      <p:sp>
        <p:nvSpPr>
          <p:cNvPr id="97284" name="Rectangle 4"/>
          <p:cNvSpPr>
            <a:spLocks noGrp="1" noChangeArrowheads="1"/>
          </p:cNvSpPr>
          <p:nvPr>
            <p:ph type="ftr" sz="quarter" idx="2"/>
          </p:nvPr>
        </p:nvSpPr>
        <p:spPr bwMode="auto">
          <a:xfrm>
            <a:off x="0"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97285" name="Rectangle 5"/>
          <p:cNvSpPr>
            <a:spLocks noGrp="1" noChangeArrowheads="1"/>
          </p:cNvSpPr>
          <p:nvPr>
            <p:ph type="sldNum" sz="quarter" idx="3"/>
          </p:nvPr>
        </p:nvSpPr>
        <p:spPr bwMode="auto">
          <a:xfrm>
            <a:off x="3884613"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434AFCC2-E4BA-4663-8AA8-E34711390E3E}" type="slidenum">
              <a:rPr lang="en-US"/>
              <a:pPr>
                <a:defRPr/>
              </a:pPr>
              <a:t>‹#›</a:t>
            </a:fld>
            <a:endParaRPr lang="en-US"/>
          </a:p>
        </p:txBody>
      </p:sp>
    </p:spTree>
    <p:extLst>
      <p:ext uri="{BB962C8B-B14F-4D97-AF65-F5344CB8AC3E}">
        <p14:creationId xmlns:p14="http://schemas.microsoft.com/office/powerpoint/2010/main" val="3984784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cs typeface="+mn-cs"/>
              </a:defRPr>
            </a:lvl1pPr>
          </a:lstStyle>
          <a:p>
            <a:pPr>
              <a:defRPr/>
            </a:pPr>
            <a:endParaRPr lang="en-US"/>
          </a:p>
        </p:txBody>
      </p:sp>
      <p:sp>
        <p:nvSpPr>
          <p:cNvPr id="16387" name="Rectangle 3"/>
          <p:cNvSpPr>
            <a:spLocks noGrp="1" noChangeArrowheads="1"/>
          </p:cNvSpPr>
          <p:nvPr>
            <p:ph type="dt" idx="1"/>
          </p:nvPr>
        </p:nvSpPr>
        <p:spPr bwMode="auto">
          <a:xfrm>
            <a:off x="3884613"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cs typeface="+mn-cs"/>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p:cNvSpPr>
            <a:spLocks noGrp="1" noChangeArrowheads="1"/>
          </p:cNvSpPr>
          <p:nvPr>
            <p:ph type="body" sz="quarter" idx="3"/>
          </p:nvPr>
        </p:nvSpPr>
        <p:spPr bwMode="auto">
          <a:xfrm>
            <a:off x="685800" y="4415790"/>
            <a:ext cx="5486400" cy="41833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cs typeface="+mn-cs"/>
              </a:defRPr>
            </a:lvl1pPr>
          </a:lstStyle>
          <a:p>
            <a:pPr>
              <a:defRPr/>
            </a:pPr>
            <a:endParaRPr lang="en-US"/>
          </a:p>
        </p:txBody>
      </p:sp>
      <p:sp>
        <p:nvSpPr>
          <p:cNvPr id="16391" name="Rectangle 7"/>
          <p:cNvSpPr>
            <a:spLocks noGrp="1" noChangeArrowheads="1"/>
          </p:cNvSpPr>
          <p:nvPr>
            <p:ph type="sldNum" sz="quarter" idx="5"/>
          </p:nvPr>
        </p:nvSpPr>
        <p:spPr bwMode="auto">
          <a:xfrm>
            <a:off x="3884613"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cs typeface="+mn-cs"/>
              </a:defRPr>
            </a:lvl1pPr>
          </a:lstStyle>
          <a:p>
            <a:pPr>
              <a:defRPr/>
            </a:pPr>
            <a:fld id="{DA60CFC1-1A68-4842-922F-C485FB899C07}" type="slidenum">
              <a:rPr lang="en-US"/>
              <a:pPr>
                <a:defRPr/>
              </a:pPr>
              <a:t>‹#›</a:t>
            </a:fld>
            <a:endParaRPr lang="en-US"/>
          </a:p>
        </p:txBody>
      </p:sp>
    </p:spTree>
    <p:extLst>
      <p:ext uri="{BB962C8B-B14F-4D97-AF65-F5344CB8AC3E}">
        <p14:creationId xmlns:p14="http://schemas.microsoft.com/office/powerpoint/2010/main" val="2332036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A60CFC1-1A68-4842-922F-C485FB899C07}" type="slidenum">
              <a:rPr lang="en-US" smtClean="0"/>
              <a:pPr>
                <a:defRPr/>
              </a:pPr>
              <a:t>49</a:t>
            </a:fld>
            <a:endParaRPr lang="en-US"/>
          </a:p>
        </p:txBody>
      </p:sp>
    </p:spTree>
    <p:extLst>
      <p:ext uri="{BB962C8B-B14F-4D97-AF65-F5344CB8AC3E}">
        <p14:creationId xmlns:p14="http://schemas.microsoft.com/office/powerpoint/2010/main" val="3006951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8D195E0-4BC4-4470-A698-3FC917E6C7E6}" type="datetime1">
              <a:rPr lang="en-US"/>
              <a:pPr>
                <a:defRPr/>
              </a:pPr>
              <a:t>5/20/2013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EE1DC-4C8D-4E32-B45F-504D7C715E0C}" type="slidenum">
              <a:rPr lang="en-US"/>
              <a:pPr>
                <a:defRPr/>
              </a:pPr>
              <a:t>‹#›</a:t>
            </a:fld>
            <a:endParaRPr lang="en-US"/>
          </a:p>
        </p:txBody>
      </p:sp>
    </p:spTree>
    <p:extLst>
      <p:ext uri="{BB962C8B-B14F-4D97-AF65-F5344CB8AC3E}">
        <p14:creationId xmlns:p14="http://schemas.microsoft.com/office/powerpoint/2010/main" val="8830890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2CCD01A-0C71-460D-987F-309F2D625476}" type="datetime1">
              <a:rPr lang="en-US"/>
              <a:pPr>
                <a:defRPr/>
              </a:pPr>
              <a:t>5/20/2013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92FFE4-ECEA-42B8-9CFD-24DF8F0870C4}" type="slidenum">
              <a:rPr lang="en-US"/>
              <a:pPr>
                <a:defRPr/>
              </a:pPr>
              <a:t>‹#›</a:t>
            </a:fld>
            <a:endParaRPr lang="en-US"/>
          </a:p>
        </p:txBody>
      </p:sp>
    </p:spTree>
    <p:extLst>
      <p:ext uri="{BB962C8B-B14F-4D97-AF65-F5344CB8AC3E}">
        <p14:creationId xmlns:p14="http://schemas.microsoft.com/office/powerpoint/2010/main" val="82967773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F0BEA49-5764-4513-ABFC-7A7EF9F70589}" type="datetime1">
              <a:rPr lang="en-US"/>
              <a:pPr>
                <a:defRPr/>
              </a:pPr>
              <a:t>5/20/2013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28FD5F-B53C-49CA-A340-6A3E0315A9B7}" type="slidenum">
              <a:rPr lang="en-US"/>
              <a:pPr>
                <a:defRPr/>
              </a:pPr>
              <a:t>‹#›</a:t>
            </a:fld>
            <a:endParaRPr lang="en-US"/>
          </a:p>
        </p:txBody>
      </p:sp>
    </p:spTree>
    <p:extLst>
      <p:ext uri="{BB962C8B-B14F-4D97-AF65-F5344CB8AC3E}">
        <p14:creationId xmlns:p14="http://schemas.microsoft.com/office/powerpoint/2010/main" val="369042952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40049FE-54C0-425F-B505-13E35AC83C22}" type="datetime1">
              <a:rPr lang="en-US"/>
              <a:pPr>
                <a:defRPr/>
              </a:pPr>
              <a:t>5/20/2013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415CB4-3D5A-4318-A4CC-3513AF82D1FD}" type="slidenum">
              <a:rPr lang="en-US"/>
              <a:pPr>
                <a:defRPr/>
              </a:pPr>
              <a:t>‹#›</a:t>
            </a:fld>
            <a:endParaRPr lang="en-US"/>
          </a:p>
        </p:txBody>
      </p:sp>
    </p:spTree>
    <p:extLst>
      <p:ext uri="{BB962C8B-B14F-4D97-AF65-F5344CB8AC3E}">
        <p14:creationId xmlns:p14="http://schemas.microsoft.com/office/powerpoint/2010/main" val="2813568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BD3B3F8-4BC9-4C7C-813A-B4A453FC4531}" type="datetime1">
              <a:rPr lang="en-US"/>
              <a:pPr>
                <a:defRPr/>
              </a:pPr>
              <a:t>5/20/2013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7ED9FE-E499-424C-B0B0-5DAC6DEA25E1}" type="slidenum">
              <a:rPr lang="en-US"/>
              <a:pPr>
                <a:defRPr/>
              </a:pPr>
              <a:t>‹#›</a:t>
            </a:fld>
            <a:endParaRPr lang="en-US"/>
          </a:p>
        </p:txBody>
      </p:sp>
    </p:spTree>
    <p:extLst>
      <p:ext uri="{BB962C8B-B14F-4D97-AF65-F5344CB8AC3E}">
        <p14:creationId xmlns:p14="http://schemas.microsoft.com/office/powerpoint/2010/main" val="224487629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97D76F4E-8A53-4DD7-A611-985646513FDA}" type="datetime1">
              <a:rPr lang="en-US"/>
              <a:pPr>
                <a:defRPr/>
              </a:pPr>
              <a:t>5/20/2013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976061-8C96-46EA-AD50-22C429FD3EAF}" type="slidenum">
              <a:rPr lang="en-US"/>
              <a:pPr>
                <a:defRPr/>
              </a:pPr>
              <a:t>‹#›</a:t>
            </a:fld>
            <a:endParaRPr lang="en-US"/>
          </a:p>
        </p:txBody>
      </p:sp>
    </p:spTree>
    <p:extLst>
      <p:ext uri="{BB962C8B-B14F-4D97-AF65-F5344CB8AC3E}">
        <p14:creationId xmlns:p14="http://schemas.microsoft.com/office/powerpoint/2010/main" val="272391012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035B847A-9273-403C-A627-8559F0C6D875}" type="datetime1">
              <a:rPr lang="en-US"/>
              <a:pPr>
                <a:defRPr/>
              </a:pPr>
              <a:t>5/20/2013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4336F85-23CA-400A-9C8C-EDC249AF5CD0}" type="slidenum">
              <a:rPr lang="en-US"/>
              <a:pPr>
                <a:defRPr/>
              </a:pPr>
              <a:t>‹#›</a:t>
            </a:fld>
            <a:endParaRPr lang="en-US"/>
          </a:p>
        </p:txBody>
      </p:sp>
    </p:spTree>
    <p:extLst>
      <p:ext uri="{BB962C8B-B14F-4D97-AF65-F5344CB8AC3E}">
        <p14:creationId xmlns:p14="http://schemas.microsoft.com/office/powerpoint/2010/main" val="23258318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77800A0-037E-4763-A609-CBED3EB501B0}" type="datetime1">
              <a:rPr lang="en-US"/>
              <a:pPr>
                <a:defRPr/>
              </a:pPr>
              <a:t>5/20/2013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46D22-69E5-4A7A-A17F-A87E77EDA209}" type="slidenum">
              <a:rPr lang="en-US"/>
              <a:pPr>
                <a:defRPr/>
              </a:pPr>
              <a:t>‹#›</a:t>
            </a:fld>
            <a:endParaRPr lang="en-US"/>
          </a:p>
        </p:txBody>
      </p:sp>
    </p:spTree>
    <p:extLst>
      <p:ext uri="{BB962C8B-B14F-4D97-AF65-F5344CB8AC3E}">
        <p14:creationId xmlns:p14="http://schemas.microsoft.com/office/powerpoint/2010/main" val="5087059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8B26130-79B3-4C29-9CD2-7540352FE1C1}" type="datetime1">
              <a:rPr lang="en-US"/>
              <a:pPr>
                <a:defRPr/>
              </a:pPr>
              <a:t>5/20/2013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428B853-3016-465E-8360-A06B0DF86067}" type="slidenum">
              <a:rPr lang="en-US"/>
              <a:pPr>
                <a:defRPr/>
              </a:pPr>
              <a:t>‹#›</a:t>
            </a:fld>
            <a:endParaRPr lang="en-US"/>
          </a:p>
        </p:txBody>
      </p:sp>
    </p:spTree>
    <p:extLst>
      <p:ext uri="{BB962C8B-B14F-4D97-AF65-F5344CB8AC3E}">
        <p14:creationId xmlns:p14="http://schemas.microsoft.com/office/powerpoint/2010/main" val="25151875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DF519E2-6F33-4F81-A63B-026104F3187C}" type="datetime1">
              <a:rPr lang="en-US"/>
              <a:pPr>
                <a:defRPr/>
              </a:pPr>
              <a:t>5/20/2013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96EFE8-F3E4-421D-AFCD-B2858E71C6EB}" type="slidenum">
              <a:rPr lang="en-US"/>
              <a:pPr>
                <a:defRPr/>
              </a:pPr>
              <a:t>‹#›</a:t>
            </a:fld>
            <a:endParaRPr lang="en-US"/>
          </a:p>
        </p:txBody>
      </p:sp>
    </p:spTree>
    <p:extLst>
      <p:ext uri="{BB962C8B-B14F-4D97-AF65-F5344CB8AC3E}">
        <p14:creationId xmlns:p14="http://schemas.microsoft.com/office/powerpoint/2010/main" val="27245518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B79A13E-DA98-4F83-8559-DA1488BD523C}" type="datetime1">
              <a:rPr lang="en-US"/>
              <a:pPr>
                <a:defRPr/>
              </a:pPr>
              <a:t>5/20/2013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6239EE-3FAD-41DA-8E55-8AF40DED9B1C}" type="slidenum">
              <a:rPr lang="en-US"/>
              <a:pPr>
                <a:defRPr/>
              </a:pPr>
              <a:t>‹#›</a:t>
            </a:fld>
            <a:endParaRPr lang="en-US"/>
          </a:p>
        </p:txBody>
      </p:sp>
    </p:spTree>
    <p:extLst>
      <p:ext uri="{BB962C8B-B14F-4D97-AF65-F5344CB8AC3E}">
        <p14:creationId xmlns:p14="http://schemas.microsoft.com/office/powerpoint/2010/main" val="3675982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cs typeface="+mn-cs"/>
              </a:defRPr>
            </a:lvl1pPr>
          </a:lstStyle>
          <a:p>
            <a:pPr>
              <a:defRPr/>
            </a:pPr>
            <a:fld id="{6A012EB3-A871-4189-8C84-2A744F64DC20}" type="datetime1">
              <a:rPr lang="en-US"/>
              <a:pPr>
                <a:defRPr/>
              </a:pPr>
              <a:t>5/20/2013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cs typeface="+mn-cs"/>
              </a:defRPr>
            </a:lvl1pPr>
          </a:lstStyle>
          <a:p>
            <a:pPr>
              <a:defRPr/>
            </a:pPr>
            <a:fld id="{3782A5AF-8BE5-41FE-AB97-AEDA26E8C5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gif"/><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25.gif"/><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1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1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gif"/><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7.gif"/></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7.gif"/><Relationship Id="rId5" Type="http://schemas.microsoft.com/office/2007/relationships/hdphoto" Target="../media/hdphoto5.wdp"/><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7.gif"/><Relationship Id="rId1" Type="http://schemas.openxmlformats.org/officeDocument/2006/relationships/slideLayout" Target="../slideLayouts/slideLayout1.xml"/><Relationship Id="rId5" Type="http://schemas.openxmlformats.org/officeDocument/2006/relationships/image" Target="../media/image64.gif"/><Relationship Id="rId4" Type="http://schemas.openxmlformats.org/officeDocument/2006/relationships/hyperlink" Target="http://www.google.com/url?sa=i&amp;rct=j&amp;q=campfire+coffee+pot&amp;source=images&amp;cd=&amp;cad=rja&amp;docid=_pgS4uRywGLJaM&amp;tbnid=SERRn3UGWSo09M:&amp;ved=0CAUQjRw&amp;url=http://www.datehookup.com/Thread-558903.htm&amp;ei=jiqHUdKYKYeQ9QTjnoD4Ag&amp;bvm=bv.45960087,d.dmQ&amp;psig=AFQjCNEP_4RwxOY3IYM46WfgNJBo7uNHRg&amp;ust=1367899128786116"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7.gif"/></Relationships>
</file>

<file path=ppt/slides/_rels/slide5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3.jpeg"/><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75.png"/><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7.jpeg"/><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74.jpeg"/></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4.jpeg"/><Relationship Id="rId1" Type="http://schemas.openxmlformats.org/officeDocument/2006/relationships/slideLayout" Target="../slideLayouts/slideLayout1.xml"/><Relationship Id="rId5" Type="http://schemas.openxmlformats.org/officeDocument/2006/relationships/image" Target="../media/image7.gif"/><Relationship Id="rId4" Type="http://schemas.microsoft.com/office/2007/relationships/hdphoto" Target="../media/hdphoto9.wdp"/></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6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4.jpeg"/><Relationship Id="rId1" Type="http://schemas.openxmlformats.org/officeDocument/2006/relationships/slideLayout" Target="../slideLayouts/slideLayout1.xml"/><Relationship Id="rId5" Type="http://schemas.openxmlformats.org/officeDocument/2006/relationships/image" Target="../media/image7.gif"/><Relationship Id="rId4" Type="http://schemas.microsoft.com/office/2007/relationships/hdphoto" Target="../media/hdphoto10.wdp"/></Relationships>
</file>

<file path=ppt/slides/_rels/slide6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38.jpeg"/><Relationship Id="rId4" Type="http://schemas.microsoft.com/office/2007/relationships/hdphoto" Target="../media/hdphoto11.wdp"/></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86.jpeg"/><Relationship Id="rId4" Type="http://schemas.openxmlformats.org/officeDocument/2006/relationships/image" Target="../media/image85.jpeg"/></Relationships>
</file>

<file path=ppt/slides/_rels/slide6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7.jpeg"/><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88.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audio" Target="../media/media2.wma"/><Relationship Id="rId16" Type="http://schemas.openxmlformats.org/officeDocument/2006/relationships/image" Target="../media/image3.png"/><Relationship Id="rId1" Type="http://schemas.microsoft.com/office/2007/relationships/media" Target="../media/media2.wma"/><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9.jpe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72.xml.rels><?xml version="1.0" encoding="UTF-8" standalone="yes"?>
<Relationships xmlns="http://schemas.openxmlformats.org/package/2006/relationships"><Relationship Id="rId3" Type="http://schemas.microsoft.com/office/2007/relationships/hdphoto" Target="../media/hdphoto14.wdp"/><Relationship Id="rId7" Type="http://schemas.openxmlformats.org/officeDocument/2006/relationships/image" Target="../media/image7.gif"/><Relationship Id="rId2" Type="http://schemas.openxmlformats.org/officeDocument/2006/relationships/image" Target="../media/image92.jpeg"/><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xml"/><Relationship Id="rId5" Type="http://schemas.openxmlformats.org/officeDocument/2006/relationships/image" Target="../media/image7.gif"/><Relationship Id="rId4" Type="http://schemas.microsoft.com/office/2007/relationships/hdphoto" Target="../media/hdphoto15.wdp"/></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7.gif"/><Relationship Id="rId2" Type="http://schemas.openxmlformats.org/officeDocument/2006/relationships/image" Target="../media/image98.gif"/><Relationship Id="rId1" Type="http://schemas.openxmlformats.org/officeDocument/2006/relationships/slideLayout" Target="../slideLayouts/slideLayout1.xml"/><Relationship Id="rId6" Type="http://schemas.openxmlformats.org/officeDocument/2006/relationships/image" Target="../media/image101.jpeg"/><Relationship Id="rId5" Type="http://schemas.microsoft.com/office/2007/relationships/hdphoto" Target="../media/hdphoto16.wdp"/><Relationship Id="rId4" Type="http://schemas.openxmlformats.org/officeDocument/2006/relationships/image" Target="../media/image100.jpeg"/></Relationships>
</file>

<file path=ppt/slides/_rels/slide7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7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07.jpeg"/><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108.jpeg"/></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1029"/>
          <p:cNvSpPr txBox="1">
            <a:spLocks noGrp="1" noChangeArrowheads="1"/>
          </p:cNvSpPr>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eaLnBrk="0" fontAlgn="base" hangingPunct="0">
              <a:spcBef>
                <a:spcPct val="0"/>
              </a:spcBef>
              <a:spcAft>
                <a:spcPct val="0"/>
              </a:spcAft>
              <a:defRPr sz="2400">
                <a:solidFill>
                  <a:schemeClr val="tx1"/>
                </a:solidFill>
                <a:latin typeface="Calibri" pitchFamily="34" charset="0"/>
              </a:defRPr>
            </a:lvl6pPr>
            <a:lvl7pPr marL="2971800" indent="-228600" eaLnBrk="0" fontAlgn="base" hangingPunct="0">
              <a:spcBef>
                <a:spcPct val="0"/>
              </a:spcBef>
              <a:spcAft>
                <a:spcPct val="0"/>
              </a:spcAft>
              <a:defRPr sz="2400">
                <a:solidFill>
                  <a:schemeClr val="tx1"/>
                </a:solidFill>
                <a:latin typeface="Calibri" pitchFamily="34" charset="0"/>
              </a:defRPr>
            </a:lvl7pPr>
            <a:lvl8pPr marL="3429000" indent="-228600" eaLnBrk="0" fontAlgn="base" hangingPunct="0">
              <a:spcBef>
                <a:spcPct val="0"/>
              </a:spcBef>
              <a:spcAft>
                <a:spcPct val="0"/>
              </a:spcAft>
              <a:defRPr sz="2400">
                <a:solidFill>
                  <a:schemeClr val="tx1"/>
                </a:solidFill>
                <a:latin typeface="Calibri" pitchFamily="34" charset="0"/>
              </a:defRPr>
            </a:lvl8pPr>
            <a:lvl9pPr marL="3886200" indent="-228600" eaLnBrk="0" fontAlgn="base" hangingPunct="0">
              <a:spcBef>
                <a:spcPct val="0"/>
              </a:spcBef>
              <a:spcAft>
                <a:spcPct val="0"/>
              </a:spcAft>
              <a:defRPr sz="2400">
                <a:solidFill>
                  <a:schemeClr val="tx1"/>
                </a:solidFill>
                <a:latin typeface="Calibri" pitchFamily="34" charset="0"/>
              </a:defRPr>
            </a:lvl9pPr>
          </a:lstStyle>
          <a:p>
            <a:pPr algn="r" eaLnBrk="1" hangingPunct="1">
              <a:spcBef>
                <a:spcPct val="50000"/>
              </a:spcBef>
            </a:pPr>
            <a:fld id="{8343D07B-01A7-4E60-84C8-BBED8EC980A8}" type="slidenum">
              <a:rPr lang="en-US" sz="1400">
                <a:latin typeface="Arial Narrow" pitchFamily="34" charset="0"/>
              </a:rPr>
              <a:pPr algn="r" eaLnBrk="1" hangingPunct="1">
                <a:spcBef>
                  <a:spcPct val="50000"/>
                </a:spcBef>
              </a:pPr>
              <a:t>1</a:t>
            </a:fld>
            <a:endParaRPr lang="en-US" sz="1400" dirty="0">
              <a:latin typeface="Arial Narrow" pitchFamily="34" charset="0"/>
            </a:endParaRPr>
          </a:p>
        </p:txBody>
      </p:sp>
    </p:spTree>
    <p:extLst>
      <p:ext uri="{BB962C8B-B14F-4D97-AF65-F5344CB8AC3E}">
        <p14:creationId xmlns:p14="http://schemas.microsoft.com/office/powerpoint/2010/main" val="20752498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p>
            <a:pPr>
              <a:defRPr/>
            </a:pPr>
            <a:fld id="{6864851E-7976-4638-BC48-AA84155B2698}" type="slidenum">
              <a:rPr lang="en-US"/>
              <a:pPr>
                <a:defRPr/>
              </a:pPr>
              <a:t>10</a:t>
            </a:fld>
            <a:endParaRPr lang="en-US"/>
          </a:p>
        </p:txBody>
      </p:sp>
      <p:sp>
        <p:nvSpPr>
          <p:cNvPr id="15363"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E134AC72-27A1-47ED-A75F-E67D10846030}" type="slidenum">
              <a:rPr lang="en-US" sz="1400">
                <a:latin typeface="Arial" charset="0"/>
              </a:rPr>
              <a:pPr algn="r" eaLnBrk="1" hangingPunct="1"/>
              <a:t>10</a:t>
            </a:fld>
            <a:endParaRPr lang="en-US" sz="1400">
              <a:latin typeface="Arial" charset="0"/>
            </a:endParaRPr>
          </a:p>
        </p:txBody>
      </p:sp>
      <p:sp>
        <p:nvSpPr>
          <p:cNvPr id="15364"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11273" name="Text Box 9"/>
          <p:cNvSpPr txBox="1">
            <a:spLocks noChangeArrowheads="1"/>
          </p:cNvSpPr>
          <p:nvPr/>
        </p:nvSpPr>
        <p:spPr bwMode="auto">
          <a:xfrm>
            <a:off x="671286" y="255657"/>
            <a:ext cx="8091714" cy="707886"/>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t>After</a:t>
            </a:r>
            <a:r>
              <a:rPr lang="en-US" sz="2000" b="1" dirty="0" smtClean="0">
                <a:solidFill>
                  <a:schemeClr val="bg1"/>
                </a:solidFill>
              </a:rPr>
              <a:t> the </a:t>
            </a:r>
            <a:r>
              <a:rPr lang="en-US" sz="2000" b="1" dirty="0" smtClean="0"/>
              <a:t>fur trade </a:t>
            </a:r>
            <a:r>
              <a:rPr lang="en-US" sz="2000" b="1" dirty="0" smtClean="0">
                <a:solidFill>
                  <a:schemeClr val="bg1"/>
                </a:solidFill>
              </a:rPr>
              <a:t>began to </a:t>
            </a:r>
            <a:r>
              <a:rPr lang="en-US" sz="2000" b="1" dirty="0" smtClean="0"/>
              <a:t>fade</a:t>
            </a:r>
            <a:r>
              <a:rPr lang="en-US" sz="2000" b="1" dirty="0" smtClean="0">
                <a:solidFill>
                  <a:schemeClr val="bg1"/>
                </a:solidFill>
              </a:rPr>
              <a:t>, </a:t>
            </a:r>
            <a:r>
              <a:rPr lang="en-US" sz="2000" b="1" dirty="0" smtClean="0"/>
              <a:t>former mountain men </a:t>
            </a:r>
            <a:r>
              <a:rPr lang="en-US" sz="2000" b="1" dirty="0" smtClean="0">
                <a:solidFill>
                  <a:schemeClr val="bg1"/>
                </a:solidFill>
              </a:rPr>
              <a:t>like Joseph Walker and Joe Meek began </a:t>
            </a:r>
            <a:r>
              <a:rPr lang="en-US" sz="2000" b="1" dirty="0" smtClean="0"/>
              <a:t>lead</a:t>
            </a:r>
            <a:r>
              <a:rPr lang="en-US" sz="2000" b="1" dirty="0" smtClean="0">
                <a:solidFill>
                  <a:schemeClr val="bg1"/>
                </a:solidFill>
              </a:rPr>
              <a:t>ing </a:t>
            </a:r>
            <a:r>
              <a:rPr lang="en-US" sz="2000" b="1" dirty="0" smtClean="0"/>
              <a:t>emigrants</a:t>
            </a:r>
            <a:r>
              <a:rPr lang="en-US" sz="2000" b="1" dirty="0" smtClean="0">
                <a:solidFill>
                  <a:schemeClr val="bg1"/>
                </a:solidFill>
              </a:rPr>
              <a:t> across the Great Plains to the </a:t>
            </a:r>
            <a:r>
              <a:rPr lang="en-US" sz="2000" b="1" dirty="0" smtClean="0"/>
              <a:t>West</a:t>
            </a:r>
            <a:r>
              <a:rPr lang="en-US" sz="2000" b="1" dirty="0" smtClean="0">
                <a:solidFill>
                  <a:schemeClr val="bg1"/>
                </a:solidFill>
              </a:rPr>
              <a:t>.</a:t>
            </a:r>
            <a:endParaRPr lang="en-US" sz="2000" b="1" dirty="0">
              <a:solidFill>
                <a:schemeClr val="bg1"/>
              </a:solidFill>
            </a:endParaRPr>
          </a:p>
        </p:txBody>
      </p:sp>
      <p:pic>
        <p:nvPicPr>
          <p:cNvPr id="10242" name="Picture 2" descr="Warning The Wagon Tra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322" y="1143000"/>
            <a:ext cx="7335436"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104" y="255657"/>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73"/>
                                        </p:tgtEl>
                                        <p:attrNameLst>
                                          <p:attrName>style.visibility</p:attrName>
                                        </p:attrNameLst>
                                      </p:cBhvr>
                                      <p:to>
                                        <p:strVal val="visible"/>
                                      </p:to>
                                    </p:set>
                                    <p:animEffect transition="in" filter="fade">
                                      <p:cBhvr>
                                        <p:cTn id="7" dur="3000"/>
                                        <p:tgtEl>
                                          <p:spTgt spid="11273"/>
                                        </p:tgtEl>
                                      </p:cBhvr>
                                    </p:animEffect>
                                  </p:childTnLst>
                                </p:cTn>
                              </p:par>
                              <p:par>
                                <p:cTn id="8" presetID="10" presetClass="entr" presetSubtype="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fade">
                                      <p:cBhvr>
                                        <p:cTn id="10" dur="3000"/>
                                        <p:tgtEl>
                                          <p:spTgt spid="10242"/>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ioneers4.jpg"/>
          <p:cNvPicPr>
            <a:picLocks noChangeAspect="1"/>
          </p:cNvPicPr>
          <p:nvPr/>
        </p:nvPicPr>
        <p:blipFill>
          <a:blip r:embed="rId3" cstate="print">
            <a:lum bright="-10000"/>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39260" y="0"/>
            <a:ext cx="9122229" cy="6858000"/>
          </a:xfrm>
          <a:prstGeom prst="rect">
            <a:avLst/>
          </a:prstGeom>
          <a:ln>
            <a:noFill/>
          </a:ln>
          <a:effectLst>
            <a:softEdge rad="112500"/>
          </a:effectLst>
        </p:spPr>
      </p:pic>
      <p:sp>
        <p:nvSpPr>
          <p:cNvPr id="9219" name="Rectangle 6"/>
          <p:cNvSpPr txBox="1">
            <a:spLocks noGrp="1" noChangeArrowheads="1"/>
          </p:cNvSpPr>
          <p:nvPr/>
        </p:nvSpPr>
        <p:spPr bwMode="auto">
          <a:xfrm>
            <a:off x="6781800" y="626871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9BF0F10D-F619-4AEB-A6CD-0B2D9BEC92A4}" type="slidenum">
              <a:rPr lang="en-US" sz="1400" b="1">
                <a:solidFill>
                  <a:schemeClr val="tx1"/>
                </a:solidFill>
                <a:latin typeface="Arial" charset="0"/>
              </a:rPr>
              <a:pPr algn="r" eaLnBrk="1" hangingPunct="1"/>
              <a:t>11</a:t>
            </a:fld>
            <a:endParaRPr lang="en-US" sz="1400" b="1" dirty="0">
              <a:solidFill>
                <a:schemeClr val="tx1"/>
              </a:solidFill>
              <a:latin typeface="Arial" charset="0"/>
            </a:endParaRPr>
          </a:p>
        </p:txBody>
      </p:sp>
      <p:sp>
        <p:nvSpPr>
          <p:cNvPr id="9220"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6147" name="Text Box 3"/>
          <p:cNvSpPr txBox="1">
            <a:spLocks noChangeArrowheads="1"/>
          </p:cNvSpPr>
          <p:nvPr/>
        </p:nvSpPr>
        <p:spPr bwMode="auto">
          <a:xfrm>
            <a:off x="304800" y="203201"/>
            <a:ext cx="8458200" cy="1138773"/>
          </a:xfrm>
          <a:prstGeom prst="rect">
            <a:avLst/>
          </a:prstGeom>
          <a:solidFill>
            <a:schemeClr val="tx2"/>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       </a:t>
            </a:r>
            <a:r>
              <a:rPr lang="en-US" sz="2800" b="1" dirty="0" smtClean="0"/>
              <a:t>1840</a:t>
            </a:r>
            <a:r>
              <a:rPr lang="en-US" sz="2000" b="1" dirty="0" smtClean="0"/>
              <a:t> </a:t>
            </a:r>
            <a:r>
              <a:rPr lang="en-US" sz="2000" b="1" dirty="0" smtClean="0">
                <a:solidFill>
                  <a:schemeClr val="bg1"/>
                </a:solidFill>
              </a:rPr>
              <a:t>-</a:t>
            </a:r>
            <a:r>
              <a:rPr lang="en-US" sz="2000" b="1" dirty="0" smtClean="0"/>
              <a:t> </a:t>
            </a:r>
            <a:r>
              <a:rPr lang="en-US" sz="2000" b="1" dirty="0"/>
              <a:t>Americans </a:t>
            </a:r>
            <a:r>
              <a:rPr lang="en-US" sz="2000" b="1" dirty="0">
                <a:solidFill>
                  <a:schemeClr val="bg1"/>
                </a:solidFill>
              </a:rPr>
              <a:t>were </a:t>
            </a:r>
            <a:r>
              <a:rPr lang="en-US" sz="2000" b="1" dirty="0"/>
              <a:t>restless</a:t>
            </a:r>
            <a:r>
              <a:rPr lang="en-US" sz="2000" b="1" dirty="0">
                <a:solidFill>
                  <a:schemeClr val="bg1"/>
                </a:solidFill>
              </a:rPr>
              <a:t>, </a:t>
            </a:r>
            <a:r>
              <a:rPr lang="en-US" sz="2000" b="1" dirty="0"/>
              <a:t>curious</a:t>
            </a:r>
            <a:r>
              <a:rPr lang="en-US" sz="2000" b="1" dirty="0">
                <a:solidFill>
                  <a:schemeClr val="bg1"/>
                </a:solidFill>
              </a:rPr>
              <a:t> and </a:t>
            </a:r>
            <a:r>
              <a:rPr lang="en-US" sz="2000" b="1" dirty="0"/>
              <a:t>eager</a:t>
            </a:r>
            <a:r>
              <a:rPr lang="en-US" sz="2000" b="1" dirty="0">
                <a:solidFill>
                  <a:schemeClr val="bg1"/>
                </a:solidFill>
              </a:rPr>
              <a:t> to </a:t>
            </a:r>
            <a:r>
              <a:rPr lang="en-US" sz="2000" b="1" dirty="0" smtClean="0">
                <a:solidFill>
                  <a:schemeClr val="bg1"/>
                </a:solidFill>
              </a:rPr>
              <a:t>be </a:t>
            </a:r>
            <a:r>
              <a:rPr lang="en-US" sz="2000" b="1" dirty="0" smtClean="0"/>
              <a:t>on the move</a:t>
            </a:r>
            <a:r>
              <a:rPr lang="en-US" sz="2000" b="1" dirty="0" smtClean="0">
                <a:solidFill>
                  <a:schemeClr val="bg1"/>
                </a:solidFill>
              </a:rPr>
              <a:t> .  Some were </a:t>
            </a:r>
            <a:r>
              <a:rPr lang="en-US" sz="2000" b="1" dirty="0" smtClean="0"/>
              <a:t>looking</a:t>
            </a:r>
            <a:r>
              <a:rPr lang="en-US" sz="2000" b="1" dirty="0" smtClean="0">
                <a:solidFill>
                  <a:schemeClr val="bg1"/>
                </a:solidFill>
              </a:rPr>
              <a:t> </a:t>
            </a:r>
            <a:r>
              <a:rPr lang="en-US" sz="2000" b="1" dirty="0">
                <a:solidFill>
                  <a:schemeClr val="bg1"/>
                </a:solidFill>
              </a:rPr>
              <a:t>for </a:t>
            </a:r>
            <a:r>
              <a:rPr lang="en-US" sz="2000" b="1" dirty="0"/>
              <a:t>wealth</a:t>
            </a:r>
            <a:r>
              <a:rPr lang="en-US" sz="2000" b="1" dirty="0">
                <a:solidFill>
                  <a:schemeClr val="bg1"/>
                </a:solidFill>
              </a:rPr>
              <a:t> </a:t>
            </a:r>
            <a:r>
              <a:rPr lang="en-US" sz="2000" b="1" dirty="0" smtClean="0">
                <a:solidFill>
                  <a:schemeClr val="bg1"/>
                </a:solidFill>
              </a:rPr>
              <a:t>and </a:t>
            </a:r>
            <a:r>
              <a:rPr lang="en-US" sz="2000" b="1" dirty="0" smtClean="0"/>
              <a:t>adventure</a:t>
            </a:r>
            <a:r>
              <a:rPr lang="en-US" sz="2000" b="1" dirty="0" smtClean="0">
                <a:solidFill>
                  <a:schemeClr val="bg1"/>
                </a:solidFill>
              </a:rPr>
              <a:t> while </a:t>
            </a:r>
            <a:r>
              <a:rPr lang="en-US" sz="2000" b="1" dirty="0">
                <a:solidFill>
                  <a:schemeClr val="bg1"/>
                </a:solidFill>
              </a:rPr>
              <a:t>others dreamed of rich </a:t>
            </a:r>
            <a:r>
              <a:rPr lang="en-US" sz="2000" b="1" dirty="0" smtClean="0">
                <a:solidFill>
                  <a:schemeClr val="bg1"/>
                </a:solidFill>
              </a:rPr>
              <a:t> </a:t>
            </a:r>
            <a:r>
              <a:rPr lang="en-US" sz="2000" b="1" dirty="0" smtClean="0"/>
              <a:t>farmland</a:t>
            </a:r>
            <a:r>
              <a:rPr lang="en-US" sz="2000" b="1" dirty="0" smtClean="0">
                <a:solidFill>
                  <a:schemeClr val="bg1"/>
                </a:solidFill>
              </a:rPr>
              <a:t> </a:t>
            </a:r>
            <a:r>
              <a:rPr lang="en-US" sz="2000" b="1" dirty="0">
                <a:solidFill>
                  <a:schemeClr val="bg1"/>
                </a:solidFill>
              </a:rPr>
              <a:t>and </a:t>
            </a:r>
            <a:r>
              <a:rPr lang="en-US" sz="2000" b="1" dirty="0" smtClean="0"/>
              <a:t>new</a:t>
            </a:r>
            <a:r>
              <a:rPr lang="en-US" sz="2000" b="1" dirty="0" smtClean="0">
                <a:solidFill>
                  <a:schemeClr val="bg1"/>
                </a:solidFill>
              </a:rPr>
              <a:t> </a:t>
            </a:r>
            <a:r>
              <a:rPr lang="en-US" sz="2000" b="1" dirty="0" smtClean="0"/>
              <a:t>homes</a:t>
            </a:r>
            <a:r>
              <a:rPr lang="en-US" sz="2000" b="1" dirty="0" smtClean="0">
                <a:solidFill>
                  <a:schemeClr val="bg1"/>
                </a:solidFill>
              </a:rPr>
              <a:t>.  </a:t>
            </a:r>
            <a:endParaRPr lang="en-US" dirty="0">
              <a:solidFill>
                <a:schemeClr val="bg1"/>
              </a:solidFill>
              <a:latin typeface="Arial" charset="0"/>
            </a:endParaRPr>
          </a:p>
        </p:txBody>
      </p:sp>
      <p:sp>
        <p:nvSpPr>
          <p:cNvPr id="13" name="Text Box 10"/>
          <p:cNvSpPr txBox="1">
            <a:spLocks noChangeArrowheads="1"/>
          </p:cNvSpPr>
          <p:nvPr/>
        </p:nvSpPr>
        <p:spPr bwMode="auto">
          <a:xfrm>
            <a:off x="152400" y="6245225"/>
            <a:ext cx="2590800" cy="523220"/>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1400" b="1" dirty="0" smtClean="0">
                <a:solidFill>
                  <a:srgbClr val="FFFF00"/>
                </a:solidFill>
              </a:rPr>
              <a:t>“Emigrants Crossing the Trail”</a:t>
            </a:r>
            <a:endParaRPr lang="en-US" sz="1400" b="1" dirty="0">
              <a:solidFill>
                <a:srgbClr val="FFFF00"/>
              </a:solidFill>
            </a:endParaRPr>
          </a:p>
          <a:p>
            <a:pPr algn="ctr" eaLnBrk="1" hangingPunct="1"/>
            <a:r>
              <a:rPr lang="en-US" sz="1400" b="1" dirty="0">
                <a:solidFill>
                  <a:srgbClr val="FFFF00"/>
                </a:solidFill>
              </a:rPr>
              <a:t>Albert Bierstadt (</a:t>
            </a:r>
            <a:r>
              <a:rPr lang="en-US" sz="1400" b="1" dirty="0" smtClean="0">
                <a:solidFill>
                  <a:srgbClr val="FFFF00"/>
                </a:solidFill>
              </a:rPr>
              <a:t>1867)</a:t>
            </a:r>
            <a:endParaRPr lang="en-US" sz="1400" b="1" dirty="0">
              <a:solidFill>
                <a:srgbClr val="FFFF00"/>
              </a:solidFill>
            </a:endParaRPr>
          </a:p>
        </p:txBody>
      </p:sp>
      <p:pic>
        <p:nvPicPr>
          <p:cNvPr id="8" name="Picture 4" descr="http://images.webster-dictionary.org/dict/103/881688-quill-p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195" y="211945"/>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4366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0"/>
                                        <p:tgtEl>
                                          <p:spTgt spid="16"/>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par>
                          <p:cTn id="11" fill="hold">
                            <p:stCondLst>
                              <p:cond delay="5000"/>
                            </p:stCondLst>
                            <p:childTnLst>
                              <p:par>
                                <p:cTn id="12" presetID="10" presetClass="entr" presetSubtype="0" fill="hold" grpId="0" nodeType="afterEffect">
                                  <p:stCondLst>
                                    <p:cond delay="250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3000"/>
                                        <p:tgtEl>
                                          <p:spTgt spid="6147"/>
                                        </p:tgtEl>
                                      </p:cBhvr>
                                    </p:animEffect>
                                  </p:childTnLst>
                                </p:cTn>
                              </p:par>
                            </p:childTnLst>
                          </p:cTn>
                        </p:par>
                        <p:par>
                          <p:cTn id="15" fill="hold">
                            <p:stCondLst>
                              <p:cond delay="10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a:spLocks noGrp="1" noChangeArrowheads="1"/>
          </p:cNvSpPr>
          <p:nvPr>
            <p:ph type="sldNum" sz="quarter" idx="12"/>
          </p:nvPr>
        </p:nvSpPr>
        <p:spPr/>
        <p:txBody>
          <a:bodyPr/>
          <a:lstStyle/>
          <a:p>
            <a:pPr>
              <a:defRPr/>
            </a:pPr>
            <a:fld id="{30B5D42F-1D8D-4120-B808-000E7FA766E2}" type="slidenum">
              <a:rPr lang="en-US"/>
              <a:pPr>
                <a:defRPr/>
              </a:pPr>
              <a:t>12</a:t>
            </a:fld>
            <a:endParaRPr lang="en-US"/>
          </a:p>
        </p:txBody>
      </p:sp>
      <p:sp>
        <p:nvSpPr>
          <p:cNvPr id="9219"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9BF0F10D-F619-4AEB-A6CD-0B2D9BEC92A4}" type="slidenum">
              <a:rPr lang="en-US" sz="1400">
                <a:latin typeface="Arial" charset="0"/>
              </a:rPr>
              <a:pPr algn="r" eaLnBrk="1" hangingPunct="1"/>
              <a:t>12</a:t>
            </a:fld>
            <a:endParaRPr lang="en-US" sz="1400">
              <a:latin typeface="Arial" charset="0"/>
            </a:endParaRPr>
          </a:p>
        </p:txBody>
      </p:sp>
      <p:sp>
        <p:nvSpPr>
          <p:cNvPr id="9220"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6147" name="Text Box 3"/>
          <p:cNvSpPr txBox="1">
            <a:spLocks noChangeArrowheads="1"/>
          </p:cNvSpPr>
          <p:nvPr/>
        </p:nvSpPr>
        <p:spPr bwMode="auto">
          <a:xfrm>
            <a:off x="2667000" y="304800"/>
            <a:ext cx="4441371" cy="654666"/>
          </a:xfrm>
          <a:prstGeom prst="rect">
            <a:avLst/>
          </a:prstGeom>
          <a:solidFill>
            <a:schemeClr val="tx2"/>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lnSpc>
                <a:spcPct val="125000"/>
              </a:lnSpc>
            </a:pPr>
            <a:r>
              <a:rPr lang="en-US" sz="3200" b="1" dirty="0" smtClean="0">
                <a:solidFill>
                  <a:srgbClr val="FF9900"/>
                </a:solidFill>
                <a:latin typeface="Copperplate Gothic Bold" pitchFamily="34" charset="0"/>
              </a:rPr>
              <a:t>Overland Travel</a:t>
            </a:r>
            <a:endParaRPr lang="en-US" sz="3200" dirty="0">
              <a:solidFill>
                <a:srgbClr val="FF9900"/>
              </a:solidFill>
              <a:latin typeface="Copperplate Gothic Bold" pitchFamily="34" charset="0"/>
            </a:endParaRPr>
          </a:p>
        </p:txBody>
      </p:sp>
      <p:pic>
        <p:nvPicPr>
          <p:cNvPr id="5124" name="Picture 4" descr="http://yesteryearsnews.files.wordpress.com/2009/04/gold-rush-calif-oregontrail-map.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001297"/>
            <a:ext cx="8763000" cy="4949101"/>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http://wantsontheweb.com/covered%20wagon.gif"/>
          <p:cNvPicPr>
            <a:picLocks noChangeAspect="1" noChangeArrowheads="1"/>
          </p:cNvPicPr>
          <p:nvPr/>
        </p:nvPicPr>
        <p:blipFill>
          <a:blip r:embed="rId6" cstate="print"/>
          <a:srcRect/>
          <a:stretch>
            <a:fillRect/>
          </a:stretch>
        </p:blipFill>
        <p:spPr bwMode="auto">
          <a:xfrm>
            <a:off x="9159816" y="56947"/>
            <a:ext cx="2133600" cy="1105305"/>
          </a:xfrm>
          <a:prstGeom prst="rect">
            <a:avLst/>
          </a:prstGeom>
          <a:noFill/>
        </p:spPr>
      </p:pic>
      <p:sp>
        <p:nvSpPr>
          <p:cNvPr id="2" name="Freeform 1"/>
          <p:cNvSpPr/>
          <p:nvPr/>
        </p:nvSpPr>
        <p:spPr>
          <a:xfrm>
            <a:off x="1331843" y="2433912"/>
            <a:ext cx="7434470" cy="2496094"/>
          </a:xfrm>
          <a:custGeom>
            <a:avLst/>
            <a:gdLst>
              <a:gd name="connsiteX0" fmla="*/ 7434470 w 7434470"/>
              <a:gd name="connsiteY0" fmla="*/ 2466079 h 2496094"/>
              <a:gd name="connsiteX1" fmla="*/ 7384774 w 7434470"/>
              <a:gd name="connsiteY1" fmla="*/ 2485958 h 2496094"/>
              <a:gd name="connsiteX2" fmla="*/ 7136296 w 7434470"/>
              <a:gd name="connsiteY2" fmla="*/ 2485958 h 2496094"/>
              <a:gd name="connsiteX3" fmla="*/ 7076661 w 7434470"/>
              <a:gd name="connsiteY3" fmla="*/ 2466079 h 2496094"/>
              <a:gd name="connsiteX4" fmla="*/ 7046844 w 7434470"/>
              <a:gd name="connsiteY4" fmla="*/ 2446201 h 2496094"/>
              <a:gd name="connsiteX5" fmla="*/ 6987209 w 7434470"/>
              <a:gd name="connsiteY5" fmla="*/ 2426323 h 2496094"/>
              <a:gd name="connsiteX6" fmla="*/ 6967331 w 7434470"/>
              <a:gd name="connsiteY6" fmla="*/ 2396505 h 2496094"/>
              <a:gd name="connsiteX7" fmla="*/ 6937514 w 7434470"/>
              <a:gd name="connsiteY7" fmla="*/ 2376627 h 2496094"/>
              <a:gd name="connsiteX8" fmla="*/ 6867940 w 7434470"/>
              <a:gd name="connsiteY8" fmla="*/ 2336871 h 2496094"/>
              <a:gd name="connsiteX9" fmla="*/ 6848061 w 7434470"/>
              <a:gd name="connsiteY9" fmla="*/ 2316992 h 2496094"/>
              <a:gd name="connsiteX10" fmla="*/ 6788427 w 7434470"/>
              <a:gd name="connsiteY10" fmla="*/ 2277236 h 2496094"/>
              <a:gd name="connsiteX11" fmla="*/ 6768548 w 7434470"/>
              <a:gd name="connsiteY11" fmla="*/ 2247418 h 2496094"/>
              <a:gd name="connsiteX12" fmla="*/ 6748670 w 7434470"/>
              <a:gd name="connsiteY12" fmla="*/ 2207662 h 2496094"/>
              <a:gd name="connsiteX13" fmla="*/ 6718853 w 7434470"/>
              <a:gd name="connsiteY13" fmla="*/ 2177845 h 2496094"/>
              <a:gd name="connsiteX14" fmla="*/ 6708914 w 7434470"/>
              <a:gd name="connsiteY14" fmla="*/ 2148027 h 2496094"/>
              <a:gd name="connsiteX15" fmla="*/ 6649279 w 7434470"/>
              <a:gd name="connsiteY15" fmla="*/ 2128149 h 2496094"/>
              <a:gd name="connsiteX16" fmla="*/ 6619461 w 7434470"/>
              <a:gd name="connsiteY16" fmla="*/ 2118210 h 2496094"/>
              <a:gd name="connsiteX17" fmla="*/ 6460435 w 7434470"/>
              <a:gd name="connsiteY17" fmla="*/ 2098331 h 2496094"/>
              <a:gd name="connsiteX18" fmla="*/ 6390861 w 7434470"/>
              <a:gd name="connsiteY18" fmla="*/ 2078453 h 2496094"/>
              <a:gd name="connsiteX19" fmla="*/ 6331227 w 7434470"/>
              <a:gd name="connsiteY19" fmla="*/ 2038697 h 2496094"/>
              <a:gd name="connsiteX20" fmla="*/ 6311348 w 7434470"/>
              <a:gd name="connsiteY20" fmla="*/ 2018818 h 2496094"/>
              <a:gd name="connsiteX21" fmla="*/ 6231835 w 7434470"/>
              <a:gd name="connsiteY21" fmla="*/ 1998940 h 2496094"/>
              <a:gd name="connsiteX22" fmla="*/ 6132444 w 7434470"/>
              <a:gd name="connsiteY22" fmla="*/ 2008879 h 2496094"/>
              <a:gd name="connsiteX23" fmla="*/ 6082748 w 7434470"/>
              <a:gd name="connsiteY23" fmla="*/ 2018818 h 2496094"/>
              <a:gd name="connsiteX24" fmla="*/ 6102627 w 7434470"/>
              <a:gd name="connsiteY24" fmla="*/ 2038697 h 2496094"/>
              <a:gd name="connsiteX25" fmla="*/ 5953540 w 7434470"/>
              <a:gd name="connsiteY25" fmla="*/ 2028758 h 2496094"/>
              <a:gd name="connsiteX26" fmla="*/ 5883966 w 7434470"/>
              <a:gd name="connsiteY26" fmla="*/ 2008879 h 2496094"/>
              <a:gd name="connsiteX27" fmla="*/ 5824331 w 7434470"/>
              <a:gd name="connsiteY27" fmla="*/ 1989001 h 2496094"/>
              <a:gd name="connsiteX28" fmla="*/ 5794514 w 7434470"/>
              <a:gd name="connsiteY28" fmla="*/ 1969123 h 2496094"/>
              <a:gd name="connsiteX29" fmla="*/ 5774635 w 7434470"/>
              <a:gd name="connsiteY29" fmla="*/ 1949245 h 2496094"/>
              <a:gd name="connsiteX30" fmla="*/ 5744818 w 7434470"/>
              <a:gd name="connsiteY30" fmla="*/ 1939305 h 2496094"/>
              <a:gd name="connsiteX31" fmla="*/ 5715000 w 7434470"/>
              <a:gd name="connsiteY31" fmla="*/ 1919427 h 2496094"/>
              <a:gd name="connsiteX32" fmla="*/ 5615609 w 7434470"/>
              <a:gd name="connsiteY32" fmla="*/ 1889610 h 2496094"/>
              <a:gd name="connsiteX33" fmla="*/ 5516218 w 7434470"/>
              <a:gd name="connsiteY33" fmla="*/ 1899549 h 2496094"/>
              <a:gd name="connsiteX34" fmla="*/ 5486400 w 7434470"/>
              <a:gd name="connsiteY34" fmla="*/ 1919427 h 2496094"/>
              <a:gd name="connsiteX35" fmla="*/ 5406887 w 7434470"/>
              <a:gd name="connsiteY35" fmla="*/ 1909488 h 2496094"/>
              <a:gd name="connsiteX36" fmla="*/ 5377070 w 7434470"/>
              <a:gd name="connsiteY36" fmla="*/ 1889610 h 2496094"/>
              <a:gd name="connsiteX37" fmla="*/ 5347253 w 7434470"/>
              <a:gd name="connsiteY37" fmla="*/ 1879671 h 2496094"/>
              <a:gd name="connsiteX38" fmla="*/ 5277679 w 7434470"/>
              <a:gd name="connsiteY38" fmla="*/ 1859792 h 2496094"/>
              <a:gd name="connsiteX39" fmla="*/ 5198166 w 7434470"/>
              <a:gd name="connsiteY39" fmla="*/ 1829975 h 2496094"/>
              <a:gd name="connsiteX40" fmla="*/ 5138531 w 7434470"/>
              <a:gd name="connsiteY40" fmla="*/ 1810097 h 2496094"/>
              <a:gd name="connsiteX41" fmla="*/ 5108714 w 7434470"/>
              <a:gd name="connsiteY41" fmla="*/ 1800158 h 2496094"/>
              <a:gd name="connsiteX42" fmla="*/ 5078896 w 7434470"/>
              <a:gd name="connsiteY42" fmla="*/ 1780279 h 2496094"/>
              <a:gd name="connsiteX43" fmla="*/ 5049079 w 7434470"/>
              <a:gd name="connsiteY43" fmla="*/ 1770340 h 2496094"/>
              <a:gd name="connsiteX44" fmla="*/ 4999383 w 7434470"/>
              <a:gd name="connsiteY44" fmla="*/ 1730584 h 2496094"/>
              <a:gd name="connsiteX45" fmla="*/ 4909931 w 7434470"/>
              <a:gd name="connsiteY45" fmla="*/ 1700766 h 2496094"/>
              <a:gd name="connsiteX46" fmla="*/ 4880114 w 7434470"/>
              <a:gd name="connsiteY46" fmla="*/ 1690827 h 2496094"/>
              <a:gd name="connsiteX47" fmla="*/ 4820479 w 7434470"/>
              <a:gd name="connsiteY47" fmla="*/ 1661010 h 2496094"/>
              <a:gd name="connsiteX48" fmla="*/ 4760844 w 7434470"/>
              <a:gd name="connsiteY48" fmla="*/ 1631192 h 2496094"/>
              <a:gd name="connsiteX49" fmla="*/ 4721087 w 7434470"/>
              <a:gd name="connsiteY49" fmla="*/ 1611314 h 2496094"/>
              <a:gd name="connsiteX50" fmla="*/ 4691270 w 7434470"/>
              <a:gd name="connsiteY50" fmla="*/ 1601375 h 2496094"/>
              <a:gd name="connsiteX51" fmla="*/ 4631635 w 7434470"/>
              <a:gd name="connsiteY51" fmla="*/ 1561618 h 2496094"/>
              <a:gd name="connsiteX52" fmla="*/ 4572000 w 7434470"/>
              <a:gd name="connsiteY52" fmla="*/ 1521862 h 2496094"/>
              <a:gd name="connsiteX53" fmla="*/ 4542183 w 7434470"/>
              <a:gd name="connsiteY53" fmla="*/ 1501984 h 2496094"/>
              <a:gd name="connsiteX54" fmla="*/ 4492487 w 7434470"/>
              <a:gd name="connsiteY54" fmla="*/ 1442349 h 2496094"/>
              <a:gd name="connsiteX55" fmla="*/ 4442792 w 7434470"/>
              <a:gd name="connsiteY55" fmla="*/ 1382714 h 2496094"/>
              <a:gd name="connsiteX56" fmla="*/ 4383157 w 7434470"/>
              <a:gd name="connsiteY56" fmla="*/ 1342958 h 2496094"/>
              <a:gd name="connsiteX57" fmla="*/ 4363279 w 7434470"/>
              <a:gd name="connsiteY57" fmla="*/ 1323079 h 2496094"/>
              <a:gd name="connsiteX58" fmla="*/ 4303644 w 7434470"/>
              <a:gd name="connsiteY58" fmla="*/ 1303201 h 2496094"/>
              <a:gd name="connsiteX59" fmla="*/ 4273827 w 7434470"/>
              <a:gd name="connsiteY59" fmla="*/ 1293262 h 2496094"/>
              <a:gd name="connsiteX60" fmla="*/ 4244009 w 7434470"/>
              <a:gd name="connsiteY60" fmla="*/ 1283323 h 2496094"/>
              <a:gd name="connsiteX61" fmla="*/ 4164496 w 7434470"/>
              <a:gd name="connsiteY61" fmla="*/ 1313140 h 2496094"/>
              <a:gd name="connsiteX62" fmla="*/ 4124740 w 7434470"/>
              <a:gd name="connsiteY62" fmla="*/ 1323079 h 2496094"/>
              <a:gd name="connsiteX63" fmla="*/ 3995531 w 7434470"/>
              <a:gd name="connsiteY63" fmla="*/ 1352897 h 2496094"/>
              <a:gd name="connsiteX64" fmla="*/ 3945835 w 7434470"/>
              <a:gd name="connsiteY64" fmla="*/ 1392653 h 2496094"/>
              <a:gd name="connsiteX65" fmla="*/ 3916018 w 7434470"/>
              <a:gd name="connsiteY65" fmla="*/ 1412531 h 2496094"/>
              <a:gd name="connsiteX66" fmla="*/ 3896140 w 7434470"/>
              <a:gd name="connsiteY66" fmla="*/ 1432410 h 2496094"/>
              <a:gd name="connsiteX67" fmla="*/ 3866322 w 7434470"/>
              <a:gd name="connsiteY67" fmla="*/ 1442349 h 2496094"/>
              <a:gd name="connsiteX68" fmla="*/ 3796748 w 7434470"/>
              <a:gd name="connsiteY68" fmla="*/ 1462227 h 2496094"/>
              <a:gd name="connsiteX69" fmla="*/ 3667540 w 7434470"/>
              <a:gd name="connsiteY69" fmla="*/ 1452288 h 2496094"/>
              <a:gd name="connsiteX70" fmla="*/ 3637722 w 7434470"/>
              <a:gd name="connsiteY70" fmla="*/ 1442349 h 2496094"/>
              <a:gd name="connsiteX71" fmla="*/ 3578087 w 7434470"/>
              <a:gd name="connsiteY71" fmla="*/ 1432410 h 2496094"/>
              <a:gd name="connsiteX72" fmla="*/ 3478696 w 7434470"/>
              <a:gd name="connsiteY72" fmla="*/ 1442349 h 2496094"/>
              <a:gd name="connsiteX73" fmla="*/ 3419061 w 7434470"/>
              <a:gd name="connsiteY73" fmla="*/ 1482105 h 2496094"/>
              <a:gd name="connsiteX74" fmla="*/ 3329609 w 7434470"/>
              <a:gd name="connsiteY74" fmla="*/ 1501984 h 2496094"/>
              <a:gd name="connsiteX75" fmla="*/ 3269974 w 7434470"/>
              <a:gd name="connsiteY75" fmla="*/ 1521862 h 2496094"/>
              <a:gd name="connsiteX76" fmla="*/ 3200400 w 7434470"/>
              <a:gd name="connsiteY76" fmla="*/ 1541740 h 2496094"/>
              <a:gd name="connsiteX77" fmla="*/ 3101009 w 7434470"/>
              <a:gd name="connsiteY77" fmla="*/ 1561618 h 2496094"/>
              <a:gd name="connsiteX78" fmla="*/ 2951922 w 7434470"/>
              <a:gd name="connsiteY78" fmla="*/ 1551679 h 2496094"/>
              <a:gd name="connsiteX79" fmla="*/ 2932044 w 7434470"/>
              <a:gd name="connsiteY79" fmla="*/ 1521862 h 2496094"/>
              <a:gd name="connsiteX80" fmla="*/ 2902227 w 7434470"/>
              <a:gd name="connsiteY80" fmla="*/ 1472166 h 2496094"/>
              <a:gd name="connsiteX81" fmla="*/ 2802835 w 7434470"/>
              <a:gd name="connsiteY81" fmla="*/ 1392653 h 2496094"/>
              <a:gd name="connsiteX82" fmla="*/ 2743200 w 7434470"/>
              <a:gd name="connsiteY82" fmla="*/ 1313140 h 2496094"/>
              <a:gd name="connsiteX83" fmla="*/ 2713383 w 7434470"/>
              <a:gd name="connsiteY83" fmla="*/ 1293262 h 2496094"/>
              <a:gd name="connsiteX84" fmla="*/ 2683566 w 7434470"/>
              <a:gd name="connsiteY84" fmla="*/ 1283323 h 2496094"/>
              <a:gd name="connsiteX85" fmla="*/ 2604053 w 7434470"/>
              <a:gd name="connsiteY85" fmla="*/ 1243566 h 2496094"/>
              <a:gd name="connsiteX86" fmla="*/ 2574235 w 7434470"/>
              <a:gd name="connsiteY86" fmla="*/ 1233627 h 2496094"/>
              <a:gd name="connsiteX87" fmla="*/ 2544418 w 7434470"/>
              <a:gd name="connsiteY87" fmla="*/ 1223688 h 2496094"/>
              <a:gd name="connsiteX88" fmla="*/ 2454966 w 7434470"/>
              <a:gd name="connsiteY88" fmla="*/ 1233627 h 2496094"/>
              <a:gd name="connsiteX89" fmla="*/ 2445027 w 7434470"/>
              <a:gd name="connsiteY89" fmla="*/ 1263445 h 2496094"/>
              <a:gd name="connsiteX90" fmla="*/ 2395331 w 7434470"/>
              <a:gd name="connsiteY90" fmla="*/ 1303201 h 2496094"/>
              <a:gd name="connsiteX91" fmla="*/ 2305879 w 7434470"/>
              <a:gd name="connsiteY91" fmla="*/ 1323079 h 2496094"/>
              <a:gd name="connsiteX92" fmla="*/ 2206487 w 7434470"/>
              <a:gd name="connsiteY92" fmla="*/ 1362836 h 2496094"/>
              <a:gd name="connsiteX93" fmla="*/ 2047461 w 7434470"/>
              <a:gd name="connsiteY93" fmla="*/ 1352897 h 2496094"/>
              <a:gd name="connsiteX94" fmla="*/ 1987827 w 7434470"/>
              <a:gd name="connsiteY94" fmla="*/ 1313140 h 2496094"/>
              <a:gd name="connsiteX95" fmla="*/ 1928192 w 7434470"/>
              <a:gd name="connsiteY95" fmla="*/ 1293262 h 2496094"/>
              <a:gd name="connsiteX96" fmla="*/ 1838740 w 7434470"/>
              <a:gd name="connsiteY96" fmla="*/ 1243566 h 2496094"/>
              <a:gd name="connsiteX97" fmla="*/ 1789044 w 7434470"/>
              <a:gd name="connsiteY97" fmla="*/ 1193871 h 2496094"/>
              <a:gd name="connsiteX98" fmla="*/ 1749287 w 7434470"/>
              <a:gd name="connsiteY98" fmla="*/ 1144175 h 2496094"/>
              <a:gd name="connsiteX99" fmla="*/ 1709531 w 7434470"/>
              <a:gd name="connsiteY99" fmla="*/ 1094479 h 2496094"/>
              <a:gd name="connsiteX100" fmla="*/ 1679714 w 7434470"/>
              <a:gd name="connsiteY100" fmla="*/ 1074601 h 2496094"/>
              <a:gd name="connsiteX101" fmla="*/ 1659835 w 7434470"/>
              <a:gd name="connsiteY101" fmla="*/ 1054723 h 2496094"/>
              <a:gd name="connsiteX102" fmla="*/ 1630018 w 7434470"/>
              <a:gd name="connsiteY102" fmla="*/ 1034845 h 2496094"/>
              <a:gd name="connsiteX103" fmla="*/ 1580322 w 7434470"/>
              <a:gd name="connsiteY103" fmla="*/ 995088 h 2496094"/>
              <a:gd name="connsiteX104" fmla="*/ 1540566 w 7434470"/>
              <a:gd name="connsiteY104" fmla="*/ 945392 h 2496094"/>
              <a:gd name="connsiteX105" fmla="*/ 1480931 w 7434470"/>
              <a:gd name="connsiteY105" fmla="*/ 905636 h 2496094"/>
              <a:gd name="connsiteX106" fmla="*/ 1461053 w 7434470"/>
              <a:gd name="connsiteY106" fmla="*/ 875818 h 2496094"/>
              <a:gd name="connsiteX107" fmla="*/ 1401418 w 7434470"/>
              <a:gd name="connsiteY107" fmla="*/ 846001 h 2496094"/>
              <a:gd name="connsiteX108" fmla="*/ 1371600 w 7434470"/>
              <a:gd name="connsiteY108" fmla="*/ 826123 h 2496094"/>
              <a:gd name="connsiteX109" fmla="*/ 1341783 w 7434470"/>
              <a:gd name="connsiteY109" fmla="*/ 766488 h 2496094"/>
              <a:gd name="connsiteX110" fmla="*/ 1331844 w 7434470"/>
              <a:gd name="connsiteY110" fmla="*/ 736671 h 2496094"/>
              <a:gd name="connsiteX111" fmla="*/ 1311966 w 7434470"/>
              <a:gd name="connsiteY111" fmla="*/ 657158 h 2496094"/>
              <a:gd name="connsiteX112" fmla="*/ 1292087 w 7434470"/>
              <a:gd name="connsiteY112" fmla="*/ 597523 h 2496094"/>
              <a:gd name="connsiteX113" fmla="*/ 1242392 w 7434470"/>
              <a:gd name="connsiteY113" fmla="*/ 448436 h 2496094"/>
              <a:gd name="connsiteX114" fmla="*/ 1232453 w 7434470"/>
              <a:gd name="connsiteY114" fmla="*/ 418618 h 2496094"/>
              <a:gd name="connsiteX115" fmla="*/ 1212574 w 7434470"/>
              <a:gd name="connsiteY115" fmla="*/ 388801 h 2496094"/>
              <a:gd name="connsiteX116" fmla="*/ 1172818 w 7434470"/>
              <a:gd name="connsiteY116" fmla="*/ 299349 h 2496094"/>
              <a:gd name="connsiteX117" fmla="*/ 1143000 w 7434470"/>
              <a:gd name="connsiteY117" fmla="*/ 209897 h 2496094"/>
              <a:gd name="connsiteX118" fmla="*/ 1133061 w 7434470"/>
              <a:gd name="connsiteY118" fmla="*/ 180079 h 2496094"/>
              <a:gd name="connsiteX119" fmla="*/ 1113183 w 7434470"/>
              <a:gd name="connsiteY119" fmla="*/ 150262 h 2496094"/>
              <a:gd name="connsiteX120" fmla="*/ 944218 w 7434470"/>
              <a:gd name="connsiteY120" fmla="*/ 140323 h 2496094"/>
              <a:gd name="connsiteX121" fmla="*/ 914400 w 7434470"/>
              <a:gd name="connsiteY121" fmla="*/ 130384 h 2496094"/>
              <a:gd name="connsiteX122" fmla="*/ 904461 w 7434470"/>
              <a:gd name="connsiteY122" fmla="*/ 100566 h 2496094"/>
              <a:gd name="connsiteX123" fmla="*/ 854766 w 7434470"/>
              <a:gd name="connsiteY123" fmla="*/ 50871 h 2496094"/>
              <a:gd name="connsiteX124" fmla="*/ 795131 w 7434470"/>
              <a:gd name="connsiteY124" fmla="*/ 30992 h 2496094"/>
              <a:gd name="connsiteX125" fmla="*/ 765314 w 7434470"/>
              <a:gd name="connsiteY125" fmla="*/ 21053 h 2496094"/>
              <a:gd name="connsiteX126" fmla="*/ 646044 w 7434470"/>
              <a:gd name="connsiteY126" fmla="*/ 30992 h 2496094"/>
              <a:gd name="connsiteX127" fmla="*/ 586409 w 7434470"/>
              <a:gd name="connsiteY127" fmla="*/ 50871 h 2496094"/>
              <a:gd name="connsiteX128" fmla="*/ 467140 w 7434470"/>
              <a:gd name="connsiteY128" fmla="*/ 40931 h 2496094"/>
              <a:gd name="connsiteX129" fmla="*/ 397566 w 7434470"/>
              <a:gd name="connsiteY129" fmla="*/ 21053 h 2496094"/>
              <a:gd name="connsiteX130" fmla="*/ 278296 w 7434470"/>
              <a:gd name="connsiteY130" fmla="*/ 1175 h 2496094"/>
              <a:gd name="connsiteX131" fmla="*/ 149087 w 7434470"/>
              <a:gd name="connsiteY131" fmla="*/ 11114 h 2496094"/>
              <a:gd name="connsiteX132" fmla="*/ 49696 w 7434470"/>
              <a:gd name="connsiteY132" fmla="*/ 1175 h 2496094"/>
              <a:gd name="connsiteX133" fmla="*/ 29818 w 7434470"/>
              <a:gd name="connsiteY133" fmla="*/ 30992 h 2496094"/>
              <a:gd name="connsiteX134" fmla="*/ 19879 w 7434470"/>
              <a:gd name="connsiteY134" fmla="*/ 60810 h 2496094"/>
              <a:gd name="connsiteX135" fmla="*/ 0 w 7434470"/>
              <a:gd name="connsiteY135" fmla="*/ 80688 h 249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434470" h="2496094">
                <a:moveTo>
                  <a:pt x="7434470" y="2466079"/>
                </a:moveTo>
                <a:cubicBezTo>
                  <a:pt x="7417905" y="2472705"/>
                  <a:pt x="7402159" y="2481946"/>
                  <a:pt x="7384774" y="2485958"/>
                </a:cubicBezTo>
                <a:cubicBezTo>
                  <a:pt x="7298768" y="2505806"/>
                  <a:pt x="7227391" y="2491316"/>
                  <a:pt x="7136296" y="2485958"/>
                </a:cubicBezTo>
                <a:cubicBezTo>
                  <a:pt x="7116418" y="2479332"/>
                  <a:pt x="7094096" y="2477702"/>
                  <a:pt x="7076661" y="2466079"/>
                </a:cubicBezTo>
                <a:cubicBezTo>
                  <a:pt x="7066722" y="2459453"/>
                  <a:pt x="7057760" y="2451052"/>
                  <a:pt x="7046844" y="2446201"/>
                </a:cubicBezTo>
                <a:cubicBezTo>
                  <a:pt x="7027696" y="2437691"/>
                  <a:pt x="6987209" y="2426323"/>
                  <a:pt x="6987209" y="2426323"/>
                </a:cubicBezTo>
                <a:cubicBezTo>
                  <a:pt x="6980583" y="2416384"/>
                  <a:pt x="6975778" y="2404952"/>
                  <a:pt x="6967331" y="2396505"/>
                </a:cubicBezTo>
                <a:cubicBezTo>
                  <a:pt x="6958885" y="2388058"/>
                  <a:pt x="6947885" y="2382553"/>
                  <a:pt x="6937514" y="2376627"/>
                </a:cubicBezTo>
                <a:cubicBezTo>
                  <a:pt x="6901803" y="2356221"/>
                  <a:pt x="6898209" y="2361087"/>
                  <a:pt x="6867940" y="2336871"/>
                </a:cubicBezTo>
                <a:cubicBezTo>
                  <a:pt x="6860622" y="2331017"/>
                  <a:pt x="6855558" y="2322615"/>
                  <a:pt x="6848061" y="2316992"/>
                </a:cubicBezTo>
                <a:cubicBezTo>
                  <a:pt x="6828949" y="2302658"/>
                  <a:pt x="6788427" y="2277236"/>
                  <a:pt x="6788427" y="2277236"/>
                </a:cubicBezTo>
                <a:cubicBezTo>
                  <a:pt x="6781801" y="2267297"/>
                  <a:pt x="6774475" y="2257790"/>
                  <a:pt x="6768548" y="2247418"/>
                </a:cubicBezTo>
                <a:cubicBezTo>
                  <a:pt x="6761197" y="2234554"/>
                  <a:pt x="6757282" y="2219718"/>
                  <a:pt x="6748670" y="2207662"/>
                </a:cubicBezTo>
                <a:cubicBezTo>
                  <a:pt x="6740500" y="2196224"/>
                  <a:pt x="6728792" y="2187784"/>
                  <a:pt x="6718853" y="2177845"/>
                </a:cubicBezTo>
                <a:cubicBezTo>
                  <a:pt x="6715540" y="2167906"/>
                  <a:pt x="6717439" y="2154117"/>
                  <a:pt x="6708914" y="2148027"/>
                </a:cubicBezTo>
                <a:cubicBezTo>
                  <a:pt x="6691863" y="2135848"/>
                  <a:pt x="6669157" y="2134775"/>
                  <a:pt x="6649279" y="2128149"/>
                </a:cubicBezTo>
                <a:lnTo>
                  <a:pt x="6619461" y="2118210"/>
                </a:lnTo>
                <a:cubicBezTo>
                  <a:pt x="6548662" y="2094611"/>
                  <a:pt x="6600096" y="2109075"/>
                  <a:pt x="6460435" y="2098331"/>
                </a:cubicBezTo>
                <a:cubicBezTo>
                  <a:pt x="6451078" y="2095992"/>
                  <a:pt x="6402526" y="2084934"/>
                  <a:pt x="6390861" y="2078453"/>
                </a:cubicBezTo>
                <a:cubicBezTo>
                  <a:pt x="6369977" y="2066851"/>
                  <a:pt x="6351105" y="2051949"/>
                  <a:pt x="6331227" y="2038697"/>
                </a:cubicBezTo>
                <a:cubicBezTo>
                  <a:pt x="6323430" y="2033499"/>
                  <a:pt x="6319384" y="2023639"/>
                  <a:pt x="6311348" y="2018818"/>
                </a:cubicBezTo>
                <a:cubicBezTo>
                  <a:pt x="6296067" y="2009649"/>
                  <a:pt x="6242523" y="2001078"/>
                  <a:pt x="6231835" y="1998940"/>
                </a:cubicBezTo>
                <a:cubicBezTo>
                  <a:pt x="6198705" y="2002253"/>
                  <a:pt x="6165448" y="2004479"/>
                  <a:pt x="6132444" y="2008879"/>
                </a:cubicBezTo>
                <a:cubicBezTo>
                  <a:pt x="6115699" y="2011112"/>
                  <a:pt x="6094693" y="2006872"/>
                  <a:pt x="6082748" y="2018818"/>
                </a:cubicBezTo>
                <a:cubicBezTo>
                  <a:pt x="6076122" y="2025444"/>
                  <a:pt x="6111970" y="2037978"/>
                  <a:pt x="6102627" y="2038697"/>
                </a:cubicBezTo>
                <a:cubicBezTo>
                  <a:pt x="6052968" y="2042517"/>
                  <a:pt x="6003236" y="2032071"/>
                  <a:pt x="5953540" y="2028758"/>
                </a:cubicBezTo>
                <a:cubicBezTo>
                  <a:pt x="5853377" y="1995368"/>
                  <a:pt x="6008705" y="2046300"/>
                  <a:pt x="5883966" y="2008879"/>
                </a:cubicBezTo>
                <a:cubicBezTo>
                  <a:pt x="5863896" y="2002858"/>
                  <a:pt x="5841765" y="2000624"/>
                  <a:pt x="5824331" y="1989001"/>
                </a:cubicBezTo>
                <a:cubicBezTo>
                  <a:pt x="5814392" y="1982375"/>
                  <a:pt x="5803842" y="1976585"/>
                  <a:pt x="5794514" y="1969123"/>
                </a:cubicBezTo>
                <a:cubicBezTo>
                  <a:pt x="5787197" y="1963269"/>
                  <a:pt x="5782670" y="1954066"/>
                  <a:pt x="5774635" y="1949245"/>
                </a:cubicBezTo>
                <a:cubicBezTo>
                  <a:pt x="5765651" y="1943855"/>
                  <a:pt x="5754189" y="1943990"/>
                  <a:pt x="5744818" y="1939305"/>
                </a:cubicBezTo>
                <a:cubicBezTo>
                  <a:pt x="5734134" y="1933963"/>
                  <a:pt x="5725916" y="1924278"/>
                  <a:pt x="5715000" y="1919427"/>
                </a:cubicBezTo>
                <a:cubicBezTo>
                  <a:pt x="5683887" y="1905599"/>
                  <a:pt x="5648652" y="1897870"/>
                  <a:pt x="5615609" y="1889610"/>
                </a:cubicBezTo>
                <a:cubicBezTo>
                  <a:pt x="5582479" y="1892923"/>
                  <a:pt x="5548661" y="1892062"/>
                  <a:pt x="5516218" y="1899549"/>
                </a:cubicBezTo>
                <a:cubicBezTo>
                  <a:pt x="5504578" y="1902235"/>
                  <a:pt x="5498296" y="1918346"/>
                  <a:pt x="5486400" y="1919427"/>
                </a:cubicBezTo>
                <a:cubicBezTo>
                  <a:pt x="5459799" y="1921845"/>
                  <a:pt x="5433391" y="1912801"/>
                  <a:pt x="5406887" y="1909488"/>
                </a:cubicBezTo>
                <a:cubicBezTo>
                  <a:pt x="5396948" y="1902862"/>
                  <a:pt x="5387754" y="1894952"/>
                  <a:pt x="5377070" y="1889610"/>
                </a:cubicBezTo>
                <a:cubicBezTo>
                  <a:pt x="5367699" y="1884925"/>
                  <a:pt x="5357326" y="1882549"/>
                  <a:pt x="5347253" y="1879671"/>
                </a:cubicBezTo>
                <a:cubicBezTo>
                  <a:pt x="5332396" y="1875426"/>
                  <a:pt x="5293564" y="1867734"/>
                  <a:pt x="5277679" y="1859792"/>
                </a:cubicBezTo>
                <a:cubicBezTo>
                  <a:pt x="5187737" y="1814822"/>
                  <a:pt x="5324723" y="1864490"/>
                  <a:pt x="5198166" y="1829975"/>
                </a:cubicBezTo>
                <a:cubicBezTo>
                  <a:pt x="5177951" y="1824462"/>
                  <a:pt x="5158409" y="1816723"/>
                  <a:pt x="5138531" y="1810097"/>
                </a:cubicBezTo>
                <a:lnTo>
                  <a:pt x="5108714" y="1800158"/>
                </a:lnTo>
                <a:cubicBezTo>
                  <a:pt x="5098775" y="1793532"/>
                  <a:pt x="5089580" y="1785621"/>
                  <a:pt x="5078896" y="1780279"/>
                </a:cubicBezTo>
                <a:cubicBezTo>
                  <a:pt x="5069525" y="1775594"/>
                  <a:pt x="5058063" y="1775730"/>
                  <a:pt x="5049079" y="1770340"/>
                </a:cubicBezTo>
                <a:cubicBezTo>
                  <a:pt x="4990072" y="1734936"/>
                  <a:pt x="5076108" y="1764684"/>
                  <a:pt x="4999383" y="1730584"/>
                </a:cubicBezTo>
                <a:cubicBezTo>
                  <a:pt x="4999376" y="1730581"/>
                  <a:pt x="4924844" y="1705737"/>
                  <a:pt x="4909931" y="1700766"/>
                </a:cubicBezTo>
                <a:cubicBezTo>
                  <a:pt x="4899992" y="1697453"/>
                  <a:pt x="4888831" y="1696638"/>
                  <a:pt x="4880114" y="1690827"/>
                </a:cubicBezTo>
                <a:cubicBezTo>
                  <a:pt x="4841579" y="1665138"/>
                  <a:pt x="4861628" y="1674726"/>
                  <a:pt x="4820479" y="1661010"/>
                </a:cubicBezTo>
                <a:cubicBezTo>
                  <a:pt x="4763179" y="1622809"/>
                  <a:pt x="4818451" y="1655880"/>
                  <a:pt x="4760844" y="1631192"/>
                </a:cubicBezTo>
                <a:cubicBezTo>
                  <a:pt x="4747225" y="1625356"/>
                  <a:pt x="4734706" y="1617150"/>
                  <a:pt x="4721087" y="1611314"/>
                </a:cubicBezTo>
                <a:cubicBezTo>
                  <a:pt x="4711457" y="1607187"/>
                  <a:pt x="4700428" y="1606463"/>
                  <a:pt x="4691270" y="1601375"/>
                </a:cubicBezTo>
                <a:cubicBezTo>
                  <a:pt x="4670386" y="1589773"/>
                  <a:pt x="4651513" y="1574870"/>
                  <a:pt x="4631635" y="1561618"/>
                </a:cubicBezTo>
                <a:lnTo>
                  <a:pt x="4572000" y="1521862"/>
                </a:lnTo>
                <a:lnTo>
                  <a:pt x="4542183" y="1501984"/>
                </a:lnTo>
                <a:cubicBezTo>
                  <a:pt x="4492830" y="1427951"/>
                  <a:pt x="4556261" y="1518877"/>
                  <a:pt x="4492487" y="1442349"/>
                </a:cubicBezTo>
                <a:cubicBezTo>
                  <a:pt x="4462261" y="1406078"/>
                  <a:pt x="4484058" y="1414809"/>
                  <a:pt x="4442792" y="1382714"/>
                </a:cubicBezTo>
                <a:cubicBezTo>
                  <a:pt x="4423934" y="1368047"/>
                  <a:pt x="4400050" y="1359852"/>
                  <a:pt x="4383157" y="1342958"/>
                </a:cubicBezTo>
                <a:cubicBezTo>
                  <a:pt x="4376531" y="1336332"/>
                  <a:pt x="4371660" y="1327270"/>
                  <a:pt x="4363279" y="1323079"/>
                </a:cubicBezTo>
                <a:cubicBezTo>
                  <a:pt x="4344538" y="1313708"/>
                  <a:pt x="4323522" y="1309827"/>
                  <a:pt x="4303644" y="1303201"/>
                </a:cubicBezTo>
                <a:lnTo>
                  <a:pt x="4273827" y="1293262"/>
                </a:lnTo>
                <a:lnTo>
                  <a:pt x="4244009" y="1283323"/>
                </a:lnTo>
                <a:cubicBezTo>
                  <a:pt x="4117972" y="1308530"/>
                  <a:pt x="4254070" y="1274752"/>
                  <a:pt x="4164496" y="1313140"/>
                </a:cubicBezTo>
                <a:cubicBezTo>
                  <a:pt x="4151941" y="1318521"/>
                  <a:pt x="4137824" y="1319154"/>
                  <a:pt x="4124740" y="1323079"/>
                </a:cubicBezTo>
                <a:cubicBezTo>
                  <a:pt x="4025515" y="1352847"/>
                  <a:pt x="4105263" y="1337221"/>
                  <a:pt x="3995531" y="1352897"/>
                </a:cubicBezTo>
                <a:cubicBezTo>
                  <a:pt x="3903759" y="1414079"/>
                  <a:pt x="4016647" y="1336004"/>
                  <a:pt x="3945835" y="1392653"/>
                </a:cubicBezTo>
                <a:cubicBezTo>
                  <a:pt x="3936507" y="1400115"/>
                  <a:pt x="3925346" y="1405069"/>
                  <a:pt x="3916018" y="1412531"/>
                </a:cubicBezTo>
                <a:cubicBezTo>
                  <a:pt x="3908701" y="1418385"/>
                  <a:pt x="3904175" y="1427589"/>
                  <a:pt x="3896140" y="1432410"/>
                </a:cubicBezTo>
                <a:cubicBezTo>
                  <a:pt x="3887156" y="1437800"/>
                  <a:pt x="3876396" y="1439471"/>
                  <a:pt x="3866322" y="1442349"/>
                </a:cubicBezTo>
                <a:cubicBezTo>
                  <a:pt x="3778961" y="1467309"/>
                  <a:pt x="3868242" y="1438396"/>
                  <a:pt x="3796748" y="1462227"/>
                </a:cubicBezTo>
                <a:cubicBezTo>
                  <a:pt x="3753679" y="1458914"/>
                  <a:pt x="3710403" y="1457646"/>
                  <a:pt x="3667540" y="1452288"/>
                </a:cubicBezTo>
                <a:cubicBezTo>
                  <a:pt x="3657144" y="1450989"/>
                  <a:pt x="3647949" y="1444622"/>
                  <a:pt x="3637722" y="1442349"/>
                </a:cubicBezTo>
                <a:cubicBezTo>
                  <a:pt x="3618049" y="1437977"/>
                  <a:pt x="3597965" y="1435723"/>
                  <a:pt x="3578087" y="1432410"/>
                </a:cubicBezTo>
                <a:cubicBezTo>
                  <a:pt x="3544957" y="1435723"/>
                  <a:pt x="3510476" y="1432418"/>
                  <a:pt x="3478696" y="1442349"/>
                </a:cubicBezTo>
                <a:cubicBezTo>
                  <a:pt x="3455893" y="1449475"/>
                  <a:pt x="3442488" y="1477419"/>
                  <a:pt x="3419061" y="1482105"/>
                </a:cubicBezTo>
                <a:cubicBezTo>
                  <a:pt x="3390697" y="1487778"/>
                  <a:pt x="3357674" y="1493565"/>
                  <a:pt x="3329609" y="1501984"/>
                </a:cubicBezTo>
                <a:cubicBezTo>
                  <a:pt x="3309539" y="1508005"/>
                  <a:pt x="3289852" y="1515236"/>
                  <a:pt x="3269974" y="1521862"/>
                </a:cubicBezTo>
                <a:cubicBezTo>
                  <a:pt x="3238682" y="1532293"/>
                  <a:pt x="3235348" y="1534251"/>
                  <a:pt x="3200400" y="1541740"/>
                </a:cubicBezTo>
                <a:cubicBezTo>
                  <a:pt x="3167364" y="1548819"/>
                  <a:pt x="3101009" y="1561618"/>
                  <a:pt x="3101009" y="1561618"/>
                </a:cubicBezTo>
                <a:cubicBezTo>
                  <a:pt x="3051313" y="1558305"/>
                  <a:pt x="3000404" y="1563086"/>
                  <a:pt x="2951922" y="1551679"/>
                </a:cubicBezTo>
                <a:cubicBezTo>
                  <a:pt x="2940294" y="1548943"/>
                  <a:pt x="2937386" y="1532546"/>
                  <a:pt x="2932044" y="1521862"/>
                </a:cubicBezTo>
                <a:cubicBezTo>
                  <a:pt x="2914922" y="1487618"/>
                  <a:pt x="2933287" y="1495461"/>
                  <a:pt x="2902227" y="1472166"/>
                </a:cubicBezTo>
                <a:cubicBezTo>
                  <a:pt x="2866782" y="1445582"/>
                  <a:pt x="2828276" y="1430815"/>
                  <a:pt x="2802835" y="1392653"/>
                </a:cubicBezTo>
                <a:cubicBezTo>
                  <a:pt x="2784661" y="1365391"/>
                  <a:pt x="2769469" y="1334154"/>
                  <a:pt x="2743200" y="1313140"/>
                </a:cubicBezTo>
                <a:cubicBezTo>
                  <a:pt x="2733872" y="1305678"/>
                  <a:pt x="2724067" y="1298604"/>
                  <a:pt x="2713383" y="1293262"/>
                </a:cubicBezTo>
                <a:cubicBezTo>
                  <a:pt x="2704012" y="1288577"/>
                  <a:pt x="2693505" y="1286636"/>
                  <a:pt x="2683566" y="1283323"/>
                </a:cubicBezTo>
                <a:cubicBezTo>
                  <a:pt x="2648871" y="1248630"/>
                  <a:pt x="2672576" y="1266407"/>
                  <a:pt x="2604053" y="1243566"/>
                </a:cubicBezTo>
                <a:lnTo>
                  <a:pt x="2574235" y="1233627"/>
                </a:lnTo>
                <a:lnTo>
                  <a:pt x="2544418" y="1223688"/>
                </a:lnTo>
                <a:cubicBezTo>
                  <a:pt x="2514601" y="1227001"/>
                  <a:pt x="2482821" y="1222485"/>
                  <a:pt x="2454966" y="1233627"/>
                </a:cubicBezTo>
                <a:cubicBezTo>
                  <a:pt x="2445238" y="1237518"/>
                  <a:pt x="2450417" y="1254461"/>
                  <a:pt x="2445027" y="1263445"/>
                </a:cubicBezTo>
                <a:cubicBezTo>
                  <a:pt x="2437104" y="1276650"/>
                  <a:pt x="2406937" y="1297398"/>
                  <a:pt x="2395331" y="1303201"/>
                </a:cubicBezTo>
                <a:cubicBezTo>
                  <a:pt x="2366894" y="1317420"/>
                  <a:pt x="2336419" y="1315444"/>
                  <a:pt x="2305879" y="1323079"/>
                </a:cubicBezTo>
                <a:cubicBezTo>
                  <a:pt x="2256755" y="1335360"/>
                  <a:pt x="2247614" y="1342273"/>
                  <a:pt x="2206487" y="1362836"/>
                </a:cubicBezTo>
                <a:cubicBezTo>
                  <a:pt x="2153478" y="1359523"/>
                  <a:pt x="2100281" y="1358457"/>
                  <a:pt x="2047461" y="1352897"/>
                </a:cubicBezTo>
                <a:cubicBezTo>
                  <a:pt x="1998779" y="1347773"/>
                  <a:pt x="2032472" y="1337943"/>
                  <a:pt x="1987827" y="1313140"/>
                </a:cubicBezTo>
                <a:cubicBezTo>
                  <a:pt x="1969510" y="1302964"/>
                  <a:pt x="1945626" y="1304885"/>
                  <a:pt x="1928192" y="1293262"/>
                </a:cubicBezTo>
                <a:cubicBezTo>
                  <a:pt x="1859840" y="1247694"/>
                  <a:pt x="1891222" y="1261060"/>
                  <a:pt x="1838740" y="1243566"/>
                </a:cubicBezTo>
                <a:cubicBezTo>
                  <a:pt x="1822175" y="1227001"/>
                  <a:pt x="1796452" y="1216096"/>
                  <a:pt x="1789044" y="1193871"/>
                </a:cubicBezTo>
                <a:cubicBezTo>
                  <a:pt x="1775328" y="1152720"/>
                  <a:pt x="1787822" y="1169864"/>
                  <a:pt x="1749287" y="1144175"/>
                </a:cubicBezTo>
                <a:cubicBezTo>
                  <a:pt x="1734529" y="1122038"/>
                  <a:pt x="1729761" y="1110664"/>
                  <a:pt x="1709531" y="1094479"/>
                </a:cubicBezTo>
                <a:cubicBezTo>
                  <a:pt x="1700203" y="1087017"/>
                  <a:pt x="1689042" y="1082063"/>
                  <a:pt x="1679714" y="1074601"/>
                </a:cubicBezTo>
                <a:cubicBezTo>
                  <a:pt x="1672397" y="1068747"/>
                  <a:pt x="1667152" y="1060577"/>
                  <a:pt x="1659835" y="1054723"/>
                </a:cubicBezTo>
                <a:cubicBezTo>
                  <a:pt x="1650507" y="1047261"/>
                  <a:pt x="1639346" y="1042307"/>
                  <a:pt x="1630018" y="1034845"/>
                </a:cubicBezTo>
                <a:cubicBezTo>
                  <a:pt x="1559214" y="978200"/>
                  <a:pt x="1672088" y="1056263"/>
                  <a:pt x="1580322" y="995088"/>
                </a:cubicBezTo>
                <a:cubicBezTo>
                  <a:pt x="1567284" y="975530"/>
                  <a:pt x="1559447" y="959553"/>
                  <a:pt x="1540566" y="945392"/>
                </a:cubicBezTo>
                <a:cubicBezTo>
                  <a:pt x="1521454" y="931058"/>
                  <a:pt x="1480931" y="905636"/>
                  <a:pt x="1480931" y="905636"/>
                </a:cubicBezTo>
                <a:cubicBezTo>
                  <a:pt x="1474305" y="895697"/>
                  <a:pt x="1469500" y="884265"/>
                  <a:pt x="1461053" y="875818"/>
                </a:cubicBezTo>
                <a:cubicBezTo>
                  <a:pt x="1432571" y="847336"/>
                  <a:pt x="1433751" y="862167"/>
                  <a:pt x="1401418" y="846001"/>
                </a:cubicBezTo>
                <a:cubicBezTo>
                  <a:pt x="1390734" y="840659"/>
                  <a:pt x="1381539" y="832749"/>
                  <a:pt x="1371600" y="826123"/>
                </a:cubicBezTo>
                <a:cubicBezTo>
                  <a:pt x="1346619" y="751177"/>
                  <a:pt x="1380316" y="843554"/>
                  <a:pt x="1341783" y="766488"/>
                </a:cubicBezTo>
                <a:cubicBezTo>
                  <a:pt x="1337098" y="757117"/>
                  <a:pt x="1334601" y="746778"/>
                  <a:pt x="1331844" y="736671"/>
                </a:cubicBezTo>
                <a:cubicBezTo>
                  <a:pt x="1324656" y="710314"/>
                  <a:pt x="1320606" y="683076"/>
                  <a:pt x="1311966" y="657158"/>
                </a:cubicBezTo>
                <a:cubicBezTo>
                  <a:pt x="1305340" y="637280"/>
                  <a:pt x="1297169" y="617851"/>
                  <a:pt x="1292087" y="597523"/>
                </a:cubicBezTo>
                <a:cubicBezTo>
                  <a:pt x="1259373" y="466664"/>
                  <a:pt x="1285002" y="512351"/>
                  <a:pt x="1242392" y="448436"/>
                </a:cubicBezTo>
                <a:cubicBezTo>
                  <a:pt x="1239079" y="438497"/>
                  <a:pt x="1237138" y="427989"/>
                  <a:pt x="1232453" y="418618"/>
                </a:cubicBezTo>
                <a:cubicBezTo>
                  <a:pt x="1227111" y="407934"/>
                  <a:pt x="1217426" y="399717"/>
                  <a:pt x="1212574" y="388801"/>
                </a:cubicBezTo>
                <a:cubicBezTo>
                  <a:pt x="1165260" y="282345"/>
                  <a:pt x="1217806" y="366832"/>
                  <a:pt x="1172818" y="299349"/>
                </a:cubicBezTo>
                <a:lnTo>
                  <a:pt x="1143000" y="209897"/>
                </a:lnTo>
                <a:cubicBezTo>
                  <a:pt x="1139687" y="199958"/>
                  <a:pt x="1138873" y="188796"/>
                  <a:pt x="1133061" y="180079"/>
                </a:cubicBezTo>
                <a:cubicBezTo>
                  <a:pt x="1126435" y="170140"/>
                  <a:pt x="1124872" y="152723"/>
                  <a:pt x="1113183" y="150262"/>
                </a:cubicBezTo>
                <a:cubicBezTo>
                  <a:pt x="1057974" y="138639"/>
                  <a:pt x="1000540" y="143636"/>
                  <a:pt x="944218" y="140323"/>
                </a:cubicBezTo>
                <a:cubicBezTo>
                  <a:pt x="934279" y="137010"/>
                  <a:pt x="921808" y="137792"/>
                  <a:pt x="914400" y="130384"/>
                </a:cubicBezTo>
                <a:cubicBezTo>
                  <a:pt x="906992" y="122976"/>
                  <a:pt x="909146" y="109937"/>
                  <a:pt x="904461" y="100566"/>
                </a:cubicBezTo>
                <a:cubicBezTo>
                  <a:pt x="892156" y="75955"/>
                  <a:pt x="880323" y="62230"/>
                  <a:pt x="854766" y="50871"/>
                </a:cubicBezTo>
                <a:cubicBezTo>
                  <a:pt x="835618" y="42361"/>
                  <a:pt x="815009" y="37618"/>
                  <a:pt x="795131" y="30992"/>
                </a:cubicBezTo>
                <a:lnTo>
                  <a:pt x="765314" y="21053"/>
                </a:lnTo>
                <a:cubicBezTo>
                  <a:pt x="725557" y="24366"/>
                  <a:pt x="685396" y="24433"/>
                  <a:pt x="646044" y="30992"/>
                </a:cubicBezTo>
                <a:cubicBezTo>
                  <a:pt x="625375" y="34437"/>
                  <a:pt x="586409" y="50871"/>
                  <a:pt x="586409" y="50871"/>
                </a:cubicBezTo>
                <a:cubicBezTo>
                  <a:pt x="546653" y="47558"/>
                  <a:pt x="506726" y="45879"/>
                  <a:pt x="467140" y="40931"/>
                </a:cubicBezTo>
                <a:cubicBezTo>
                  <a:pt x="439517" y="37478"/>
                  <a:pt x="423241" y="28389"/>
                  <a:pt x="397566" y="21053"/>
                </a:cubicBezTo>
                <a:cubicBezTo>
                  <a:pt x="346490" y="6460"/>
                  <a:pt x="342826" y="9241"/>
                  <a:pt x="278296" y="1175"/>
                </a:cubicBezTo>
                <a:cubicBezTo>
                  <a:pt x="235226" y="4488"/>
                  <a:pt x="192284" y="11114"/>
                  <a:pt x="149087" y="11114"/>
                </a:cubicBezTo>
                <a:cubicBezTo>
                  <a:pt x="115791" y="11114"/>
                  <a:pt x="82539" y="-4299"/>
                  <a:pt x="49696" y="1175"/>
                </a:cubicBezTo>
                <a:cubicBezTo>
                  <a:pt x="37913" y="3139"/>
                  <a:pt x="36444" y="21053"/>
                  <a:pt x="29818" y="30992"/>
                </a:cubicBezTo>
                <a:cubicBezTo>
                  <a:pt x="26505" y="40931"/>
                  <a:pt x="25269" y="51826"/>
                  <a:pt x="19879" y="60810"/>
                </a:cubicBezTo>
                <a:cubicBezTo>
                  <a:pt x="15058" y="68845"/>
                  <a:pt x="0" y="80688"/>
                  <a:pt x="0" y="80688"/>
                </a:cubicBezTo>
              </a:path>
            </a:pathLst>
          </a:custGeom>
          <a:ln w="825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nvSpPr>
        <p:spPr>
          <a:xfrm>
            <a:off x="1221761" y="3811281"/>
            <a:ext cx="2466575" cy="1198709"/>
          </a:xfrm>
          <a:custGeom>
            <a:avLst/>
            <a:gdLst>
              <a:gd name="connsiteX0" fmla="*/ 2466575 w 2466575"/>
              <a:gd name="connsiteY0" fmla="*/ 0 h 1198709"/>
              <a:gd name="connsiteX1" fmla="*/ 2428155 w 2466575"/>
              <a:gd name="connsiteY1" fmla="*/ 23052 h 1198709"/>
              <a:gd name="connsiteX2" fmla="*/ 2405103 w 2466575"/>
              <a:gd name="connsiteY2" fmla="*/ 46104 h 1198709"/>
              <a:gd name="connsiteX3" fmla="*/ 2358999 w 2466575"/>
              <a:gd name="connsiteY3" fmla="*/ 76840 h 1198709"/>
              <a:gd name="connsiteX4" fmla="*/ 2335947 w 2466575"/>
              <a:gd name="connsiteY4" fmla="*/ 92208 h 1198709"/>
              <a:gd name="connsiteX5" fmla="*/ 2274474 w 2466575"/>
              <a:gd name="connsiteY5" fmla="*/ 99892 h 1198709"/>
              <a:gd name="connsiteX6" fmla="*/ 2243738 w 2466575"/>
              <a:gd name="connsiteY6" fmla="*/ 130628 h 1198709"/>
              <a:gd name="connsiteX7" fmla="*/ 2220686 w 2466575"/>
              <a:gd name="connsiteY7" fmla="*/ 138312 h 1198709"/>
              <a:gd name="connsiteX8" fmla="*/ 2205318 w 2466575"/>
              <a:gd name="connsiteY8" fmla="*/ 161364 h 1198709"/>
              <a:gd name="connsiteX9" fmla="*/ 2182266 w 2466575"/>
              <a:gd name="connsiteY9" fmla="*/ 169048 h 1198709"/>
              <a:gd name="connsiteX10" fmla="*/ 2174582 w 2466575"/>
              <a:gd name="connsiteY10" fmla="*/ 192101 h 1198709"/>
              <a:gd name="connsiteX11" fmla="*/ 2151530 w 2466575"/>
              <a:gd name="connsiteY11" fmla="*/ 215153 h 1198709"/>
              <a:gd name="connsiteX12" fmla="*/ 2136162 w 2466575"/>
              <a:gd name="connsiteY12" fmla="*/ 238205 h 1198709"/>
              <a:gd name="connsiteX13" fmla="*/ 2105426 w 2466575"/>
              <a:gd name="connsiteY13" fmla="*/ 253573 h 1198709"/>
              <a:gd name="connsiteX14" fmla="*/ 2090057 w 2466575"/>
              <a:gd name="connsiteY14" fmla="*/ 268941 h 1198709"/>
              <a:gd name="connsiteX15" fmla="*/ 2043953 w 2466575"/>
              <a:gd name="connsiteY15" fmla="*/ 299677 h 1198709"/>
              <a:gd name="connsiteX16" fmla="*/ 2020901 w 2466575"/>
              <a:gd name="connsiteY16" fmla="*/ 315045 h 1198709"/>
              <a:gd name="connsiteX17" fmla="*/ 1997849 w 2466575"/>
              <a:gd name="connsiteY17" fmla="*/ 330413 h 1198709"/>
              <a:gd name="connsiteX18" fmla="*/ 1921009 w 2466575"/>
              <a:gd name="connsiteY18" fmla="*/ 361149 h 1198709"/>
              <a:gd name="connsiteX19" fmla="*/ 1897957 w 2466575"/>
              <a:gd name="connsiteY19" fmla="*/ 368833 h 1198709"/>
              <a:gd name="connsiteX20" fmla="*/ 1874905 w 2466575"/>
              <a:gd name="connsiteY20" fmla="*/ 384201 h 1198709"/>
              <a:gd name="connsiteX21" fmla="*/ 1859536 w 2466575"/>
              <a:gd name="connsiteY21" fmla="*/ 407253 h 1198709"/>
              <a:gd name="connsiteX22" fmla="*/ 1813432 w 2466575"/>
              <a:gd name="connsiteY22" fmla="*/ 437990 h 1198709"/>
              <a:gd name="connsiteX23" fmla="*/ 1767328 w 2466575"/>
              <a:gd name="connsiteY23" fmla="*/ 461042 h 1198709"/>
              <a:gd name="connsiteX24" fmla="*/ 1705856 w 2466575"/>
              <a:gd name="connsiteY24" fmla="*/ 468726 h 1198709"/>
              <a:gd name="connsiteX25" fmla="*/ 1659752 w 2466575"/>
              <a:gd name="connsiteY25" fmla="*/ 491778 h 1198709"/>
              <a:gd name="connsiteX26" fmla="*/ 1613647 w 2466575"/>
              <a:gd name="connsiteY26" fmla="*/ 522514 h 1198709"/>
              <a:gd name="connsiteX27" fmla="*/ 1567543 w 2466575"/>
              <a:gd name="connsiteY27" fmla="*/ 553250 h 1198709"/>
              <a:gd name="connsiteX28" fmla="*/ 1544491 w 2466575"/>
              <a:gd name="connsiteY28" fmla="*/ 568618 h 1198709"/>
              <a:gd name="connsiteX29" fmla="*/ 1521439 w 2466575"/>
              <a:gd name="connsiteY29" fmla="*/ 576302 h 1198709"/>
              <a:gd name="connsiteX30" fmla="*/ 1475335 w 2466575"/>
              <a:gd name="connsiteY30" fmla="*/ 545566 h 1198709"/>
              <a:gd name="connsiteX31" fmla="*/ 1444599 w 2466575"/>
              <a:gd name="connsiteY31" fmla="*/ 522514 h 1198709"/>
              <a:gd name="connsiteX32" fmla="*/ 1383126 w 2466575"/>
              <a:gd name="connsiteY32" fmla="*/ 514830 h 1198709"/>
              <a:gd name="connsiteX33" fmla="*/ 1367758 w 2466575"/>
              <a:gd name="connsiteY33" fmla="*/ 491778 h 1198709"/>
              <a:gd name="connsiteX34" fmla="*/ 1321654 w 2466575"/>
              <a:gd name="connsiteY34" fmla="*/ 476410 h 1198709"/>
              <a:gd name="connsiteX35" fmla="*/ 1298602 w 2466575"/>
              <a:gd name="connsiteY35" fmla="*/ 453358 h 1198709"/>
              <a:gd name="connsiteX36" fmla="*/ 1275550 w 2466575"/>
              <a:gd name="connsiteY36" fmla="*/ 445674 h 1198709"/>
              <a:gd name="connsiteX37" fmla="*/ 1260182 w 2466575"/>
              <a:gd name="connsiteY37" fmla="*/ 422622 h 1198709"/>
              <a:gd name="connsiteX38" fmla="*/ 1244814 w 2466575"/>
              <a:gd name="connsiteY38" fmla="*/ 407253 h 1198709"/>
              <a:gd name="connsiteX39" fmla="*/ 1229446 w 2466575"/>
              <a:gd name="connsiteY39" fmla="*/ 384201 h 1198709"/>
              <a:gd name="connsiteX40" fmla="*/ 1206394 w 2466575"/>
              <a:gd name="connsiteY40" fmla="*/ 376517 h 1198709"/>
              <a:gd name="connsiteX41" fmla="*/ 1167973 w 2466575"/>
              <a:gd name="connsiteY41" fmla="*/ 384201 h 1198709"/>
              <a:gd name="connsiteX42" fmla="*/ 1144921 w 2466575"/>
              <a:gd name="connsiteY42" fmla="*/ 399569 h 1198709"/>
              <a:gd name="connsiteX43" fmla="*/ 1121869 w 2466575"/>
              <a:gd name="connsiteY43" fmla="*/ 407253 h 1198709"/>
              <a:gd name="connsiteX44" fmla="*/ 1052713 w 2466575"/>
              <a:gd name="connsiteY44" fmla="*/ 437990 h 1198709"/>
              <a:gd name="connsiteX45" fmla="*/ 1029661 w 2466575"/>
              <a:gd name="connsiteY45" fmla="*/ 445674 h 1198709"/>
              <a:gd name="connsiteX46" fmla="*/ 1006609 w 2466575"/>
              <a:gd name="connsiteY46" fmla="*/ 453358 h 1198709"/>
              <a:gd name="connsiteX47" fmla="*/ 960505 w 2466575"/>
              <a:gd name="connsiteY47" fmla="*/ 484094 h 1198709"/>
              <a:gd name="connsiteX48" fmla="*/ 937452 w 2466575"/>
              <a:gd name="connsiteY48" fmla="*/ 553250 h 1198709"/>
              <a:gd name="connsiteX49" fmla="*/ 929768 w 2466575"/>
              <a:gd name="connsiteY49" fmla="*/ 576302 h 1198709"/>
              <a:gd name="connsiteX50" fmla="*/ 899032 w 2466575"/>
              <a:gd name="connsiteY50" fmla="*/ 622406 h 1198709"/>
              <a:gd name="connsiteX51" fmla="*/ 868296 w 2466575"/>
              <a:gd name="connsiteY51" fmla="*/ 691563 h 1198709"/>
              <a:gd name="connsiteX52" fmla="*/ 845244 w 2466575"/>
              <a:gd name="connsiteY52" fmla="*/ 737667 h 1198709"/>
              <a:gd name="connsiteX53" fmla="*/ 822192 w 2466575"/>
              <a:gd name="connsiteY53" fmla="*/ 753035 h 1198709"/>
              <a:gd name="connsiteX54" fmla="*/ 791456 w 2466575"/>
              <a:gd name="connsiteY54" fmla="*/ 799139 h 1198709"/>
              <a:gd name="connsiteX55" fmla="*/ 768404 w 2466575"/>
              <a:gd name="connsiteY55" fmla="*/ 806823 h 1198709"/>
              <a:gd name="connsiteX56" fmla="*/ 722300 w 2466575"/>
              <a:gd name="connsiteY56" fmla="*/ 837559 h 1198709"/>
              <a:gd name="connsiteX57" fmla="*/ 676195 w 2466575"/>
              <a:gd name="connsiteY57" fmla="*/ 852927 h 1198709"/>
              <a:gd name="connsiteX58" fmla="*/ 653143 w 2466575"/>
              <a:gd name="connsiteY58" fmla="*/ 868295 h 1198709"/>
              <a:gd name="connsiteX59" fmla="*/ 607039 w 2466575"/>
              <a:gd name="connsiteY59" fmla="*/ 875980 h 1198709"/>
              <a:gd name="connsiteX60" fmla="*/ 537883 w 2466575"/>
              <a:gd name="connsiteY60" fmla="*/ 906716 h 1198709"/>
              <a:gd name="connsiteX61" fmla="*/ 514831 w 2466575"/>
              <a:gd name="connsiteY61" fmla="*/ 914400 h 1198709"/>
              <a:gd name="connsiteX62" fmla="*/ 491778 w 2466575"/>
              <a:gd name="connsiteY62" fmla="*/ 922084 h 1198709"/>
              <a:gd name="connsiteX63" fmla="*/ 437990 w 2466575"/>
              <a:gd name="connsiteY63" fmla="*/ 945136 h 1198709"/>
              <a:gd name="connsiteX64" fmla="*/ 414938 w 2466575"/>
              <a:gd name="connsiteY64" fmla="*/ 960504 h 1198709"/>
              <a:gd name="connsiteX65" fmla="*/ 391886 w 2466575"/>
              <a:gd name="connsiteY65" fmla="*/ 968188 h 1198709"/>
              <a:gd name="connsiteX66" fmla="*/ 268942 w 2466575"/>
              <a:gd name="connsiteY66" fmla="*/ 983556 h 1198709"/>
              <a:gd name="connsiteX67" fmla="*/ 222837 w 2466575"/>
              <a:gd name="connsiteY67" fmla="*/ 1014292 h 1198709"/>
              <a:gd name="connsiteX68" fmla="*/ 176733 w 2466575"/>
              <a:gd name="connsiteY68" fmla="*/ 1045028 h 1198709"/>
              <a:gd name="connsiteX69" fmla="*/ 130629 w 2466575"/>
              <a:gd name="connsiteY69" fmla="*/ 1060396 h 1198709"/>
              <a:gd name="connsiteX70" fmla="*/ 107577 w 2466575"/>
              <a:gd name="connsiteY70" fmla="*/ 1068080 h 1198709"/>
              <a:gd name="connsiteX71" fmla="*/ 92209 w 2466575"/>
              <a:gd name="connsiteY71" fmla="*/ 1091132 h 1198709"/>
              <a:gd name="connsiteX72" fmla="*/ 46105 w 2466575"/>
              <a:gd name="connsiteY72" fmla="*/ 1114185 h 1198709"/>
              <a:gd name="connsiteX73" fmla="*/ 30736 w 2466575"/>
              <a:gd name="connsiteY73" fmla="*/ 1137237 h 1198709"/>
              <a:gd name="connsiteX74" fmla="*/ 46105 w 2466575"/>
              <a:gd name="connsiteY74" fmla="*/ 1137237 h 1198709"/>
              <a:gd name="connsiteX75" fmla="*/ 38421 w 2466575"/>
              <a:gd name="connsiteY75" fmla="*/ 1160289 h 1198709"/>
              <a:gd name="connsiteX76" fmla="*/ 0 w 2466575"/>
              <a:gd name="connsiteY76" fmla="*/ 1198709 h 119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466575" h="1198709">
                <a:moveTo>
                  <a:pt x="2466575" y="0"/>
                </a:moveTo>
                <a:cubicBezTo>
                  <a:pt x="2453768" y="7684"/>
                  <a:pt x="2440103" y="14091"/>
                  <a:pt x="2428155" y="23052"/>
                </a:cubicBezTo>
                <a:cubicBezTo>
                  <a:pt x="2419462" y="29572"/>
                  <a:pt x="2413681" y="39432"/>
                  <a:pt x="2405103" y="46104"/>
                </a:cubicBezTo>
                <a:cubicBezTo>
                  <a:pt x="2390524" y="57444"/>
                  <a:pt x="2374367" y="66595"/>
                  <a:pt x="2358999" y="76840"/>
                </a:cubicBezTo>
                <a:cubicBezTo>
                  <a:pt x="2351315" y="81963"/>
                  <a:pt x="2345111" y="91063"/>
                  <a:pt x="2335947" y="92208"/>
                </a:cubicBezTo>
                <a:lnTo>
                  <a:pt x="2274474" y="99892"/>
                </a:lnTo>
                <a:cubicBezTo>
                  <a:pt x="2213002" y="120383"/>
                  <a:pt x="2284719" y="89647"/>
                  <a:pt x="2243738" y="130628"/>
                </a:cubicBezTo>
                <a:cubicBezTo>
                  <a:pt x="2238011" y="136355"/>
                  <a:pt x="2228370" y="135751"/>
                  <a:pt x="2220686" y="138312"/>
                </a:cubicBezTo>
                <a:cubicBezTo>
                  <a:pt x="2215563" y="145996"/>
                  <a:pt x="2212529" y="155595"/>
                  <a:pt x="2205318" y="161364"/>
                </a:cubicBezTo>
                <a:cubicBezTo>
                  <a:pt x="2198993" y="166424"/>
                  <a:pt x="2187993" y="163321"/>
                  <a:pt x="2182266" y="169048"/>
                </a:cubicBezTo>
                <a:cubicBezTo>
                  <a:pt x="2176539" y="174776"/>
                  <a:pt x="2179075" y="185361"/>
                  <a:pt x="2174582" y="192101"/>
                </a:cubicBezTo>
                <a:cubicBezTo>
                  <a:pt x="2168554" y="201143"/>
                  <a:pt x="2158487" y="206805"/>
                  <a:pt x="2151530" y="215153"/>
                </a:cubicBezTo>
                <a:cubicBezTo>
                  <a:pt x="2145618" y="222248"/>
                  <a:pt x="2143257" y="232293"/>
                  <a:pt x="2136162" y="238205"/>
                </a:cubicBezTo>
                <a:cubicBezTo>
                  <a:pt x="2127362" y="245538"/>
                  <a:pt x="2114957" y="247219"/>
                  <a:pt x="2105426" y="253573"/>
                </a:cubicBezTo>
                <a:cubicBezTo>
                  <a:pt x="2099398" y="257592"/>
                  <a:pt x="2095853" y="264594"/>
                  <a:pt x="2090057" y="268941"/>
                </a:cubicBezTo>
                <a:cubicBezTo>
                  <a:pt x="2075281" y="280023"/>
                  <a:pt x="2059321" y="289432"/>
                  <a:pt x="2043953" y="299677"/>
                </a:cubicBezTo>
                <a:lnTo>
                  <a:pt x="2020901" y="315045"/>
                </a:lnTo>
                <a:cubicBezTo>
                  <a:pt x="2013217" y="320168"/>
                  <a:pt x="2006109" y="326283"/>
                  <a:pt x="1997849" y="330413"/>
                </a:cubicBezTo>
                <a:cubicBezTo>
                  <a:pt x="1952624" y="353026"/>
                  <a:pt x="1977980" y="342159"/>
                  <a:pt x="1921009" y="361149"/>
                </a:cubicBezTo>
                <a:cubicBezTo>
                  <a:pt x="1913325" y="363710"/>
                  <a:pt x="1904696" y="364340"/>
                  <a:pt x="1897957" y="368833"/>
                </a:cubicBezTo>
                <a:lnTo>
                  <a:pt x="1874905" y="384201"/>
                </a:lnTo>
                <a:cubicBezTo>
                  <a:pt x="1869782" y="391885"/>
                  <a:pt x="1866486" y="401172"/>
                  <a:pt x="1859536" y="407253"/>
                </a:cubicBezTo>
                <a:cubicBezTo>
                  <a:pt x="1845636" y="419416"/>
                  <a:pt x="1828800" y="427744"/>
                  <a:pt x="1813432" y="437990"/>
                </a:cubicBezTo>
                <a:cubicBezTo>
                  <a:pt x="1794976" y="450294"/>
                  <a:pt x="1789199" y="457065"/>
                  <a:pt x="1767328" y="461042"/>
                </a:cubicBezTo>
                <a:cubicBezTo>
                  <a:pt x="1747011" y="464736"/>
                  <a:pt x="1726347" y="466165"/>
                  <a:pt x="1705856" y="468726"/>
                </a:cubicBezTo>
                <a:cubicBezTo>
                  <a:pt x="1682752" y="476427"/>
                  <a:pt x="1679613" y="475227"/>
                  <a:pt x="1659752" y="491778"/>
                </a:cubicBezTo>
                <a:cubicBezTo>
                  <a:pt x="1621380" y="523755"/>
                  <a:pt x="1654160" y="509010"/>
                  <a:pt x="1613647" y="522514"/>
                </a:cubicBezTo>
                <a:lnTo>
                  <a:pt x="1567543" y="553250"/>
                </a:lnTo>
                <a:cubicBezTo>
                  <a:pt x="1559859" y="558373"/>
                  <a:pt x="1553252" y="565698"/>
                  <a:pt x="1544491" y="568618"/>
                </a:cubicBezTo>
                <a:lnTo>
                  <a:pt x="1521439" y="576302"/>
                </a:lnTo>
                <a:cubicBezTo>
                  <a:pt x="1467794" y="522657"/>
                  <a:pt x="1527230" y="575220"/>
                  <a:pt x="1475335" y="545566"/>
                </a:cubicBezTo>
                <a:cubicBezTo>
                  <a:pt x="1464216" y="539212"/>
                  <a:pt x="1456748" y="526564"/>
                  <a:pt x="1444599" y="522514"/>
                </a:cubicBezTo>
                <a:cubicBezTo>
                  <a:pt x="1425008" y="515984"/>
                  <a:pt x="1403617" y="517391"/>
                  <a:pt x="1383126" y="514830"/>
                </a:cubicBezTo>
                <a:cubicBezTo>
                  <a:pt x="1378003" y="507146"/>
                  <a:pt x="1375589" y="496673"/>
                  <a:pt x="1367758" y="491778"/>
                </a:cubicBezTo>
                <a:cubicBezTo>
                  <a:pt x="1354021" y="483192"/>
                  <a:pt x="1321654" y="476410"/>
                  <a:pt x="1321654" y="476410"/>
                </a:cubicBezTo>
                <a:cubicBezTo>
                  <a:pt x="1313970" y="468726"/>
                  <a:pt x="1307644" y="459386"/>
                  <a:pt x="1298602" y="453358"/>
                </a:cubicBezTo>
                <a:cubicBezTo>
                  <a:pt x="1291863" y="448865"/>
                  <a:pt x="1281875" y="450734"/>
                  <a:pt x="1275550" y="445674"/>
                </a:cubicBezTo>
                <a:cubicBezTo>
                  <a:pt x="1268339" y="439905"/>
                  <a:pt x="1265951" y="429833"/>
                  <a:pt x="1260182" y="422622"/>
                </a:cubicBezTo>
                <a:cubicBezTo>
                  <a:pt x="1255656" y="416965"/>
                  <a:pt x="1249340" y="412910"/>
                  <a:pt x="1244814" y="407253"/>
                </a:cubicBezTo>
                <a:cubicBezTo>
                  <a:pt x="1239045" y="400042"/>
                  <a:pt x="1236657" y="389970"/>
                  <a:pt x="1229446" y="384201"/>
                </a:cubicBezTo>
                <a:cubicBezTo>
                  <a:pt x="1223121" y="379141"/>
                  <a:pt x="1214078" y="379078"/>
                  <a:pt x="1206394" y="376517"/>
                </a:cubicBezTo>
                <a:cubicBezTo>
                  <a:pt x="1193587" y="379078"/>
                  <a:pt x="1180202" y="379615"/>
                  <a:pt x="1167973" y="384201"/>
                </a:cubicBezTo>
                <a:cubicBezTo>
                  <a:pt x="1159326" y="387444"/>
                  <a:pt x="1153181" y="395439"/>
                  <a:pt x="1144921" y="399569"/>
                </a:cubicBezTo>
                <a:cubicBezTo>
                  <a:pt x="1137676" y="403191"/>
                  <a:pt x="1129553" y="404692"/>
                  <a:pt x="1121869" y="407253"/>
                </a:cubicBezTo>
                <a:cubicBezTo>
                  <a:pt x="1085339" y="431608"/>
                  <a:pt x="1107578" y="419702"/>
                  <a:pt x="1052713" y="437990"/>
                </a:cubicBezTo>
                <a:lnTo>
                  <a:pt x="1029661" y="445674"/>
                </a:lnTo>
                <a:cubicBezTo>
                  <a:pt x="1021977" y="448235"/>
                  <a:pt x="1013348" y="448865"/>
                  <a:pt x="1006609" y="453358"/>
                </a:cubicBezTo>
                <a:lnTo>
                  <a:pt x="960505" y="484094"/>
                </a:lnTo>
                <a:lnTo>
                  <a:pt x="937452" y="553250"/>
                </a:lnTo>
                <a:cubicBezTo>
                  <a:pt x="934891" y="560934"/>
                  <a:pt x="934261" y="569563"/>
                  <a:pt x="929768" y="576302"/>
                </a:cubicBezTo>
                <a:cubicBezTo>
                  <a:pt x="919523" y="591670"/>
                  <a:pt x="904873" y="604884"/>
                  <a:pt x="899032" y="622406"/>
                </a:cubicBezTo>
                <a:cubicBezTo>
                  <a:pt x="859385" y="741350"/>
                  <a:pt x="904826" y="618503"/>
                  <a:pt x="868296" y="691563"/>
                </a:cubicBezTo>
                <a:cubicBezTo>
                  <a:pt x="855797" y="716561"/>
                  <a:pt x="867265" y="715646"/>
                  <a:pt x="845244" y="737667"/>
                </a:cubicBezTo>
                <a:cubicBezTo>
                  <a:pt x="838714" y="744197"/>
                  <a:pt x="829876" y="747912"/>
                  <a:pt x="822192" y="753035"/>
                </a:cubicBezTo>
                <a:cubicBezTo>
                  <a:pt x="814136" y="777203"/>
                  <a:pt x="816124" y="782694"/>
                  <a:pt x="791456" y="799139"/>
                </a:cubicBezTo>
                <a:cubicBezTo>
                  <a:pt x="784717" y="803632"/>
                  <a:pt x="775484" y="802889"/>
                  <a:pt x="768404" y="806823"/>
                </a:cubicBezTo>
                <a:cubicBezTo>
                  <a:pt x="752258" y="815793"/>
                  <a:pt x="739822" y="831718"/>
                  <a:pt x="722300" y="837559"/>
                </a:cubicBezTo>
                <a:cubicBezTo>
                  <a:pt x="706932" y="842682"/>
                  <a:pt x="689674" y="843941"/>
                  <a:pt x="676195" y="852927"/>
                </a:cubicBezTo>
                <a:cubicBezTo>
                  <a:pt x="668511" y="858050"/>
                  <a:pt x="661904" y="865375"/>
                  <a:pt x="653143" y="868295"/>
                </a:cubicBezTo>
                <a:cubicBezTo>
                  <a:pt x="638363" y="873222"/>
                  <a:pt x="622407" y="873418"/>
                  <a:pt x="607039" y="875980"/>
                </a:cubicBezTo>
                <a:cubicBezTo>
                  <a:pt x="570508" y="900334"/>
                  <a:pt x="592748" y="888428"/>
                  <a:pt x="537883" y="906716"/>
                </a:cubicBezTo>
                <a:lnTo>
                  <a:pt x="514831" y="914400"/>
                </a:lnTo>
                <a:lnTo>
                  <a:pt x="491778" y="922084"/>
                </a:lnTo>
                <a:cubicBezTo>
                  <a:pt x="433905" y="960666"/>
                  <a:pt x="507457" y="915365"/>
                  <a:pt x="437990" y="945136"/>
                </a:cubicBezTo>
                <a:cubicBezTo>
                  <a:pt x="429502" y="948774"/>
                  <a:pt x="423198" y="956374"/>
                  <a:pt x="414938" y="960504"/>
                </a:cubicBezTo>
                <a:cubicBezTo>
                  <a:pt x="407693" y="964126"/>
                  <a:pt x="399887" y="966925"/>
                  <a:pt x="391886" y="968188"/>
                </a:cubicBezTo>
                <a:cubicBezTo>
                  <a:pt x="351091" y="974629"/>
                  <a:pt x="309923" y="978433"/>
                  <a:pt x="268942" y="983556"/>
                </a:cubicBezTo>
                <a:cubicBezTo>
                  <a:pt x="239588" y="1012909"/>
                  <a:pt x="269358" y="986379"/>
                  <a:pt x="222837" y="1014292"/>
                </a:cubicBezTo>
                <a:cubicBezTo>
                  <a:pt x="206999" y="1023795"/>
                  <a:pt x="194255" y="1039187"/>
                  <a:pt x="176733" y="1045028"/>
                </a:cubicBezTo>
                <a:lnTo>
                  <a:pt x="130629" y="1060396"/>
                </a:lnTo>
                <a:lnTo>
                  <a:pt x="107577" y="1068080"/>
                </a:lnTo>
                <a:cubicBezTo>
                  <a:pt x="102454" y="1075764"/>
                  <a:pt x="99893" y="1086009"/>
                  <a:pt x="92209" y="1091132"/>
                </a:cubicBezTo>
                <a:cubicBezTo>
                  <a:pt x="41731" y="1124784"/>
                  <a:pt x="77662" y="1074739"/>
                  <a:pt x="46105" y="1114185"/>
                </a:cubicBezTo>
                <a:cubicBezTo>
                  <a:pt x="40336" y="1121396"/>
                  <a:pt x="22476" y="1133107"/>
                  <a:pt x="30736" y="1137237"/>
                </a:cubicBezTo>
                <a:cubicBezTo>
                  <a:pt x="37016" y="1140377"/>
                  <a:pt x="126011" y="1117261"/>
                  <a:pt x="46105" y="1137237"/>
                </a:cubicBezTo>
                <a:cubicBezTo>
                  <a:pt x="43544" y="1144921"/>
                  <a:pt x="43281" y="1153809"/>
                  <a:pt x="38421" y="1160289"/>
                </a:cubicBezTo>
                <a:cubicBezTo>
                  <a:pt x="27554" y="1174778"/>
                  <a:pt x="0" y="1198709"/>
                  <a:pt x="0" y="1198709"/>
                </a:cubicBezTo>
              </a:path>
            </a:pathLst>
          </a:custGeom>
          <a:ln w="666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MS90038848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7620000" y="6111875"/>
            <a:ext cx="76200" cy="76200"/>
          </a:xfrm>
          <a:prstGeom prst="rect">
            <a:avLst/>
          </a:prstGeom>
        </p:spPr>
      </p:pic>
    </p:spTree>
    <p:extLst>
      <p:ext uri="{BB962C8B-B14F-4D97-AF65-F5344CB8AC3E}">
        <p14:creationId xmlns:p14="http://schemas.microsoft.com/office/powerpoint/2010/main" val="274665773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3000"/>
                                        <p:tgtEl>
                                          <p:spTgt spid="6147"/>
                                        </p:tgtEl>
                                      </p:cBhvr>
                                    </p:animEffect>
                                  </p:childTnLst>
                                </p:cTn>
                              </p:par>
                              <p:par>
                                <p:cTn id="8" presetID="10" presetClass="entr" presetSubtype="0"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fade">
                                      <p:cBhvr>
                                        <p:cTn id="10" dur="5000"/>
                                        <p:tgtEl>
                                          <p:spTgt spid="5124"/>
                                        </p:tgtEl>
                                      </p:cBhvr>
                                    </p:animEffect>
                                  </p:childTnLst>
                                </p:cTn>
                              </p:par>
                              <p:par>
                                <p:cTn id="11" presetID="35" presetClass="path" presetSubtype="0" accel="50000" decel="50000" fill="hold" nodeType="withEffect">
                                  <p:stCondLst>
                                    <p:cond delay="0"/>
                                  </p:stCondLst>
                                  <p:childTnLst>
                                    <p:animMotion origin="layout" path="M 3.33333E-6 3.33333E-6 L -1.44167 -0.01111 " pathEditMode="relative" rAng="0" ptsTypes="AA">
                                      <p:cBhvr>
                                        <p:cTn id="12" dur="25000" fill="hold"/>
                                        <p:tgtEl>
                                          <p:spTgt spid="34822"/>
                                        </p:tgtEl>
                                        <p:attrNameLst>
                                          <p:attrName>ppt_x</p:attrName>
                                          <p:attrName>ppt_y</p:attrName>
                                        </p:attrNameLst>
                                      </p:cBhvr>
                                      <p:rCtr x="-72100" y="-600"/>
                                    </p:animMotion>
                                  </p:childTnLst>
                                </p:cTn>
                              </p:par>
                              <p:par>
                                <p:cTn id="13" presetID="1" presetClass="mediacall" presetSubtype="0" fill="hold" nodeType="withEffect">
                                  <p:stCondLst>
                                    <p:cond delay="5500"/>
                                  </p:stCondLst>
                                  <p:childTnLst>
                                    <p:cmd type="call" cmd="playFrom(0.0)">
                                      <p:cBhvr>
                                        <p:cTn id="14" dur="1897"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15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7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repeatCount="5000" fill="hold" display="0">
                  <p:stCondLst>
                    <p:cond delay="indefinite"/>
                  </p:stCondLst>
                  <p:endCondLst>
                    <p:cond evt="onStopAudio" delay="0">
                      <p:tgtEl>
                        <p:sldTgt/>
                      </p:tgtEl>
                    </p:cond>
                  </p:endCondLst>
                </p:cTn>
                <p:tgtEl>
                  <p:spTgt spid="3"/>
                </p:tgtEl>
              </p:cMediaNode>
            </p:audio>
          </p:childTnLst>
        </p:cTn>
      </p:par>
    </p:tnLst>
    <p:bldLst>
      <p:bldP spid="6147" grpId="0" animBg="1"/>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a:spLocks noGrp="1" noChangeArrowheads="1"/>
          </p:cNvSpPr>
          <p:nvPr>
            <p:ph type="sldNum" sz="quarter" idx="12"/>
          </p:nvPr>
        </p:nvSpPr>
        <p:spPr/>
        <p:txBody>
          <a:bodyPr/>
          <a:lstStyle/>
          <a:p>
            <a:pPr>
              <a:defRPr/>
            </a:pPr>
            <a:fld id="{30B5D42F-1D8D-4120-B808-000E7FA766E2}" type="slidenum">
              <a:rPr lang="en-US"/>
              <a:pPr>
                <a:defRPr/>
              </a:pPr>
              <a:t>13</a:t>
            </a:fld>
            <a:endParaRPr lang="en-US"/>
          </a:p>
        </p:txBody>
      </p:sp>
      <p:sp>
        <p:nvSpPr>
          <p:cNvPr id="9219"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9BF0F10D-F619-4AEB-A6CD-0B2D9BEC92A4}" type="slidenum">
              <a:rPr lang="en-US" sz="1400">
                <a:latin typeface="Arial" charset="0"/>
              </a:rPr>
              <a:pPr algn="r" eaLnBrk="1" hangingPunct="1"/>
              <a:t>13</a:t>
            </a:fld>
            <a:endParaRPr lang="en-US" sz="1400">
              <a:latin typeface="Arial" charset="0"/>
            </a:endParaRPr>
          </a:p>
        </p:txBody>
      </p:sp>
      <p:pic>
        <p:nvPicPr>
          <p:cNvPr id="7170" name="Picture 2" descr="http://cache2.artprintimages.com/p/LRG/29/2931/222RD00Z/art-print/independence-missouri-c-185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943" t="12296" r="3798" b="19229"/>
          <a:stretch/>
        </p:blipFill>
        <p:spPr bwMode="auto">
          <a:xfrm>
            <a:off x="304800" y="1219200"/>
            <a:ext cx="8314666" cy="4476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0980" y="149441"/>
            <a:ext cx="6172200" cy="707886"/>
          </a:xfrm>
          <a:prstGeom prst="rect">
            <a:avLst/>
          </a:prstGeom>
          <a:solidFill>
            <a:schemeClr val="tx1"/>
          </a:solidFill>
        </p:spPr>
        <p:txBody>
          <a:bodyPr wrap="square" rtlCol="0">
            <a:spAutoFit/>
          </a:bodyPr>
          <a:lstStyle/>
          <a:p>
            <a:r>
              <a:rPr lang="en-US" sz="2000" b="1" dirty="0" smtClean="0"/>
              <a:t>    Independence, Missouri </a:t>
            </a:r>
            <a:r>
              <a:rPr lang="en-US" sz="2000" b="1" dirty="0" smtClean="0">
                <a:solidFill>
                  <a:schemeClr val="bg1"/>
                </a:solidFill>
              </a:rPr>
              <a:t>was the </a:t>
            </a:r>
            <a:r>
              <a:rPr lang="en-US" sz="2000" b="1" dirty="0" smtClean="0"/>
              <a:t>“jumping off” place            to</a:t>
            </a:r>
            <a:r>
              <a:rPr lang="en-US" sz="2000" b="1" dirty="0" smtClean="0">
                <a:solidFill>
                  <a:schemeClr val="bg1"/>
                </a:solidFill>
              </a:rPr>
              <a:t> most </a:t>
            </a:r>
            <a:r>
              <a:rPr lang="en-US" sz="2000" b="1" dirty="0" smtClean="0"/>
              <a:t>west</a:t>
            </a:r>
            <a:r>
              <a:rPr lang="en-US" sz="2000" b="1" dirty="0" smtClean="0">
                <a:solidFill>
                  <a:schemeClr val="bg1"/>
                </a:solidFill>
              </a:rPr>
              <a:t>ern travelers.</a:t>
            </a:r>
            <a:endParaRPr lang="en-US" sz="2000" b="1" dirty="0">
              <a:solidFill>
                <a:schemeClr val="bg1"/>
              </a:solidFill>
            </a:endParaRPr>
          </a:p>
        </p:txBody>
      </p:sp>
      <p:pic>
        <p:nvPicPr>
          <p:cNvPr id="9" name="Picture 4" descr="http://yesteryearsnews.files.wordpress.com/2009/04/gold-rush-calif-oregontrail-map.g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423" t="20158" b="9750"/>
          <a:stretch/>
        </p:blipFill>
        <p:spPr bwMode="auto">
          <a:xfrm>
            <a:off x="6553200" y="152400"/>
            <a:ext cx="2590800" cy="346891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8771866" y="2362200"/>
            <a:ext cx="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4" descr="http://images.webster-dictionary.org/dict/103/881688-quill-pen.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909" y="116200"/>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7315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3000"/>
                                        <p:tgtEl>
                                          <p:spTgt spid="7170"/>
                                        </p:tgtEl>
                                      </p:cBhvr>
                                    </p:animEffect>
                                  </p:childTnLst>
                                </p:cTn>
                              </p:par>
                            </p:childTnLst>
                          </p:cTn>
                        </p:par>
                        <p:par>
                          <p:cTn id="8" fill="hold">
                            <p:stCondLst>
                              <p:cond delay="3000"/>
                            </p:stCondLst>
                            <p:childTnLst>
                              <p:par>
                                <p:cTn id="9" presetID="10" presetClass="entr" presetSubtype="0" fill="hold" grpId="0"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3000"/>
                                        <p:tgtEl>
                                          <p:spTgt spid="9"/>
                                        </p:tgtEl>
                                      </p:cBhvr>
                                    </p:animEffect>
                                  </p:childTnLst>
                                </p:cTn>
                              </p:par>
                              <p:par>
                                <p:cTn id="16" presetID="22" presetClass="entr" presetSubtype="1" fill="hold" nodeType="withEffect">
                                  <p:stCondLst>
                                    <p:cond delay="200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3000"/>
                                        <p:tgtEl>
                                          <p:spTgt spid="4"/>
                                        </p:tgtEl>
                                      </p:cBhvr>
                                    </p:animEffect>
                                  </p:childTnLst>
                                </p:cTn>
                              </p:par>
                            </p:childTnLst>
                          </p:cTn>
                        </p:par>
                        <p:par>
                          <p:cTn id="19" fill="hold">
                            <p:stCondLst>
                              <p:cond delay="130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Oregon-Trail Bierstadt.jpg"/>
          <p:cNvPicPr>
            <a:picLocks noChangeAspect="1"/>
          </p:cNvPicPr>
          <p:nvPr/>
        </p:nvPicPr>
        <p:blipFill>
          <a:blip r:embed="rId2" cstate="print"/>
          <a:srcRect b="5952"/>
          <a:stretch>
            <a:fillRect/>
          </a:stretch>
        </p:blipFill>
        <p:spPr>
          <a:xfrm>
            <a:off x="-31692" y="60099"/>
            <a:ext cx="9175692" cy="6661376"/>
          </a:xfrm>
          <a:prstGeom prst="rect">
            <a:avLst/>
          </a:prstGeom>
          <a:ln>
            <a:noFill/>
          </a:ln>
          <a:effectLst>
            <a:softEdge rad="112500"/>
          </a:effectLst>
        </p:spPr>
      </p:pic>
      <p:sp>
        <p:nvSpPr>
          <p:cNvPr id="8" name="Rectangle 6"/>
          <p:cNvSpPr>
            <a:spLocks noGrp="1" noChangeArrowheads="1"/>
          </p:cNvSpPr>
          <p:nvPr>
            <p:ph type="sldNum" sz="quarter" idx="12"/>
          </p:nvPr>
        </p:nvSpPr>
        <p:spPr/>
        <p:txBody>
          <a:bodyPr/>
          <a:lstStyle/>
          <a:p>
            <a:pPr>
              <a:defRPr/>
            </a:pPr>
            <a:fld id="{5A610A37-89E1-47AD-B709-E8C9215468A0}" type="slidenum">
              <a:rPr lang="en-US"/>
              <a:pPr>
                <a:defRPr/>
              </a:pPr>
              <a:t>14</a:t>
            </a:fld>
            <a:endParaRPr lang="en-US"/>
          </a:p>
        </p:txBody>
      </p:sp>
      <p:sp>
        <p:nvSpPr>
          <p:cNvPr id="16387"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41AE8AEF-822F-493C-866C-CD06633B593C}" type="slidenum">
              <a:rPr lang="en-US" sz="1400" b="1">
                <a:solidFill>
                  <a:schemeClr val="bg1"/>
                </a:solidFill>
                <a:cs typeface="Calibri" pitchFamily="34" charset="0"/>
              </a:rPr>
              <a:pPr algn="r" eaLnBrk="1" hangingPunct="1"/>
              <a:t>14</a:t>
            </a:fld>
            <a:endParaRPr lang="en-US" sz="1400" b="1" dirty="0">
              <a:solidFill>
                <a:schemeClr val="bg1"/>
              </a:solidFill>
              <a:cs typeface="Calibri" pitchFamily="34" charset="0"/>
            </a:endParaRPr>
          </a:p>
        </p:txBody>
      </p:sp>
      <p:sp>
        <p:nvSpPr>
          <p:cNvPr id="16388"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5123" name="Text Box 3"/>
          <p:cNvSpPr txBox="1">
            <a:spLocks noChangeArrowheads="1"/>
          </p:cNvSpPr>
          <p:nvPr/>
        </p:nvSpPr>
        <p:spPr bwMode="auto">
          <a:xfrm>
            <a:off x="406400" y="285124"/>
            <a:ext cx="4330700" cy="1323439"/>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u="sng" dirty="0">
                <a:solidFill>
                  <a:srgbClr val="FFFF00"/>
                </a:solidFill>
              </a:rPr>
              <a:t>THE OREGON TRAIL</a:t>
            </a:r>
            <a:endParaRPr lang="en-US" sz="2000" b="1" dirty="0">
              <a:solidFill>
                <a:srgbClr val="FFFF00"/>
              </a:solidFill>
            </a:endParaRPr>
          </a:p>
          <a:p>
            <a:pPr eaLnBrk="1" hangingPunct="1"/>
            <a:r>
              <a:rPr lang="en-US" sz="2000" b="1" dirty="0" smtClean="0"/>
              <a:t>Before gold </a:t>
            </a:r>
            <a:r>
              <a:rPr lang="en-US" sz="2000" b="1" dirty="0" smtClean="0">
                <a:solidFill>
                  <a:schemeClr val="bg1"/>
                </a:solidFill>
              </a:rPr>
              <a:t>was </a:t>
            </a:r>
            <a:r>
              <a:rPr lang="en-US" sz="2000" b="1" dirty="0" smtClean="0"/>
              <a:t>discovered</a:t>
            </a:r>
            <a:r>
              <a:rPr lang="en-US" sz="2000" b="1" dirty="0" smtClean="0">
                <a:solidFill>
                  <a:schemeClr val="bg1"/>
                </a:solidFill>
              </a:rPr>
              <a:t> in California, </a:t>
            </a:r>
            <a:r>
              <a:rPr lang="en-US" sz="2000" b="1" dirty="0" smtClean="0"/>
              <a:t>most</a:t>
            </a:r>
            <a:r>
              <a:rPr lang="en-US" sz="2000" b="1" dirty="0" smtClean="0">
                <a:solidFill>
                  <a:schemeClr val="bg1"/>
                </a:solidFill>
              </a:rPr>
              <a:t> westward pioneers </a:t>
            </a:r>
            <a:r>
              <a:rPr lang="en-US" sz="2000" b="1" dirty="0" smtClean="0"/>
              <a:t>traveled to Oregon </a:t>
            </a:r>
            <a:r>
              <a:rPr lang="en-US" sz="2000" b="1" dirty="0" smtClean="0">
                <a:solidFill>
                  <a:schemeClr val="bg1"/>
                </a:solidFill>
              </a:rPr>
              <a:t>Country.</a:t>
            </a:r>
            <a:endParaRPr lang="en-US" sz="2000" b="1" dirty="0">
              <a:solidFill>
                <a:schemeClr val="bg1"/>
              </a:solidFill>
            </a:endParaRPr>
          </a:p>
        </p:txBody>
      </p:sp>
      <p:sp>
        <p:nvSpPr>
          <p:cNvPr id="5128" name="Text Box 8"/>
          <p:cNvSpPr txBox="1">
            <a:spLocks noChangeArrowheads="1"/>
          </p:cNvSpPr>
          <p:nvPr/>
        </p:nvSpPr>
        <p:spPr bwMode="auto">
          <a:xfrm>
            <a:off x="7512073" y="5638800"/>
            <a:ext cx="1447800" cy="461963"/>
          </a:xfrm>
          <a:prstGeom prst="rect">
            <a:avLst/>
          </a:prstGeom>
          <a:solidFill>
            <a:schemeClr val="tx1"/>
          </a:solidFill>
          <a:ln>
            <a:noFill/>
          </a:ln>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1200" b="1" dirty="0">
                <a:solidFill>
                  <a:schemeClr val="bg1"/>
                </a:solidFill>
              </a:rPr>
              <a:t>“Oregon Trail”</a:t>
            </a:r>
          </a:p>
          <a:p>
            <a:pPr algn="ctr" eaLnBrk="1" hangingPunct="1"/>
            <a:r>
              <a:rPr lang="en-US" sz="1200" b="1" dirty="0">
                <a:solidFill>
                  <a:schemeClr val="bg1"/>
                </a:solidFill>
              </a:rPr>
              <a:t>Albert Bierstadt </a:t>
            </a:r>
          </a:p>
        </p:txBody>
      </p:sp>
      <p:pic>
        <p:nvPicPr>
          <p:cNvPr id="9" name="Picture 4" descr="http://yesteryearsnews.files.wordpress.com/2009/04/gold-rush-calif-oregontrail-map.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9300" b="42128"/>
          <a:stretch/>
        </p:blipFill>
        <p:spPr bwMode="auto">
          <a:xfrm>
            <a:off x="6218439" y="189534"/>
            <a:ext cx="2803121" cy="22519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5972" y="326620"/>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9000"/>
                                        <p:tgtEl>
                                          <p:spTgt spid="12"/>
                                        </p:tgtEl>
                                      </p:cBhvr>
                                    </p:animEffect>
                                  </p:childTnLst>
                                </p:cTn>
                              </p:par>
                            </p:childTnLst>
                          </p:cTn>
                        </p:par>
                        <p:par>
                          <p:cTn id="8" fill="hold">
                            <p:stCondLst>
                              <p:cond delay="9000"/>
                            </p:stCondLst>
                            <p:childTnLst>
                              <p:par>
                                <p:cTn id="9" presetID="10" presetClass="entr" presetSubtype="0" fill="hold" grpId="0" nodeType="afterEffect">
                                  <p:stCondLst>
                                    <p:cond delay="0"/>
                                  </p:stCondLst>
                                  <p:childTnLst>
                                    <p:set>
                                      <p:cBhvr>
                                        <p:cTn id="10" dur="1" fill="hold">
                                          <p:stCondLst>
                                            <p:cond delay="0"/>
                                          </p:stCondLst>
                                        </p:cTn>
                                        <p:tgtEl>
                                          <p:spTgt spid="5128"/>
                                        </p:tgtEl>
                                        <p:attrNameLst>
                                          <p:attrName>style.visibility</p:attrName>
                                        </p:attrNameLst>
                                      </p:cBhvr>
                                      <p:to>
                                        <p:strVal val="visible"/>
                                      </p:to>
                                    </p:set>
                                    <p:animEffect transition="in" filter="fade">
                                      <p:cBhvr>
                                        <p:cTn id="11" dur="2000"/>
                                        <p:tgtEl>
                                          <p:spTgt spid="5128"/>
                                        </p:tgtEl>
                                      </p:cBhvr>
                                    </p:animEffect>
                                  </p:childTnLst>
                                </p:cTn>
                              </p:par>
                              <p:par>
                                <p:cTn id="12" presetID="10" presetClass="entr" presetSubtype="0" fill="hold" grpId="0" nodeType="withEffect">
                                  <p:stCondLst>
                                    <p:cond delay="2000"/>
                                  </p:stCondLst>
                                  <p:childTnLst>
                                    <p:set>
                                      <p:cBhvr>
                                        <p:cTn id="13" dur="1" fill="hold">
                                          <p:stCondLst>
                                            <p:cond delay="0"/>
                                          </p:stCondLst>
                                        </p:cTn>
                                        <p:tgtEl>
                                          <p:spTgt spid="5123"/>
                                        </p:tgtEl>
                                        <p:attrNameLst>
                                          <p:attrName>style.visibility</p:attrName>
                                        </p:attrNameLst>
                                      </p:cBhvr>
                                      <p:to>
                                        <p:strVal val="visible"/>
                                      </p:to>
                                    </p:set>
                                    <p:animEffect transition="in" filter="fade">
                                      <p:cBhvr>
                                        <p:cTn id="14" dur="3000"/>
                                        <p:tgtEl>
                                          <p:spTgt spid="5123"/>
                                        </p:tgtEl>
                                      </p:cBhvr>
                                    </p:animEffect>
                                  </p:childTnLst>
                                </p:cTn>
                              </p:par>
                            </p:childTnLst>
                          </p:cTn>
                        </p:par>
                        <p:par>
                          <p:cTn id="15" fill="hold">
                            <p:stCondLst>
                              <p:cond delay="14000"/>
                            </p:stCondLst>
                            <p:childTnLst>
                              <p:par>
                                <p:cTn id="16" presetID="10" presetClass="entr" presetSubtype="0" fill="hold" nodeType="afterEffect">
                                  <p:stCondLst>
                                    <p:cond delay="2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3000"/>
                                        <p:tgtEl>
                                          <p:spTgt spid="9"/>
                                        </p:tgtEl>
                                      </p:cBhvr>
                                    </p:animEffect>
                                  </p:childTnLst>
                                </p:cTn>
                              </p:par>
                            </p:childTnLst>
                          </p:cTn>
                        </p:par>
                        <p:par>
                          <p:cTn id="19" fill="hold">
                            <p:stCondLst>
                              <p:cond delay="190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51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ierstadt A Storm in the Rockies 1866.jpg"/>
          <p:cNvPicPr>
            <a:picLocks noChangeAspect="1"/>
          </p:cNvPicPr>
          <p:nvPr/>
        </p:nvPicPr>
        <p:blipFill>
          <a:blip r:embed="rId2" cstate="print"/>
          <a:stretch>
            <a:fillRect/>
          </a:stretch>
        </p:blipFill>
        <p:spPr>
          <a:xfrm>
            <a:off x="-36286" y="7257"/>
            <a:ext cx="9144000" cy="6934200"/>
          </a:xfrm>
          <a:prstGeom prst="rect">
            <a:avLst/>
          </a:prstGeom>
          <a:ln>
            <a:noFill/>
          </a:ln>
          <a:effectLst>
            <a:softEdge rad="112500"/>
          </a:effectLst>
        </p:spPr>
      </p:pic>
      <p:sp>
        <p:nvSpPr>
          <p:cNvPr id="8" name="Rectangle 6"/>
          <p:cNvSpPr>
            <a:spLocks noGrp="1" noChangeArrowheads="1"/>
          </p:cNvSpPr>
          <p:nvPr>
            <p:ph type="sldNum" sz="quarter" idx="12"/>
          </p:nvPr>
        </p:nvSpPr>
        <p:spPr/>
        <p:txBody>
          <a:bodyPr/>
          <a:lstStyle/>
          <a:p>
            <a:pPr>
              <a:defRPr/>
            </a:pPr>
            <a:fld id="{23447386-32DD-4C32-B335-F2E36F115AB3}" type="slidenum">
              <a:rPr lang="en-US"/>
              <a:pPr>
                <a:defRPr/>
              </a:pPr>
              <a:t>15</a:t>
            </a:fld>
            <a:endParaRPr lang="en-US"/>
          </a:p>
        </p:txBody>
      </p:sp>
      <p:sp>
        <p:nvSpPr>
          <p:cNvPr id="17411"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097247DC-4088-44A7-86C5-7472287E3330}" type="slidenum">
              <a:rPr lang="en-US" sz="1400">
                <a:latin typeface="Arial" charset="0"/>
              </a:rPr>
              <a:pPr algn="r" eaLnBrk="1" hangingPunct="1"/>
              <a:t>15</a:t>
            </a:fld>
            <a:endParaRPr lang="en-US" sz="1400">
              <a:latin typeface="Arial" charset="0"/>
            </a:endParaRPr>
          </a:p>
        </p:txBody>
      </p:sp>
      <p:sp>
        <p:nvSpPr>
          <p:cNvPr id="17412"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5123" name="Text Box 3"/>
          <p:cNvSpPr txBox="1">
            <a:spLocks noChangeArrowheads="1"/>
          </p:cNvSpPr>
          <p:nvPr/>
        </p:nvSpPr>
        <p:spPr bwMode="auto">
          <a:xfrm>
            <a:off x="6172200" y="1447800"/>
            <a:ext cx="2819400" cy="2246769"/>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a:t> </a:t>
            </a:r>
            <a:r>
              <a:rPr lang="en-US" sz="2000" b="1" dirty="0" smtClean="0"/>
              <a:t>    </a:t>
            </a:r>
            <a:r>
              <a:rPr lang="en-US" sz="2000" b="1" u="sng" dirty="0" smtClean="0"/>
              <a:t>THE </a:t>
            </a:r>
            <a:r>
              <a:rPr lang="en-US" sz="2000" b="1" u="sng" dirty="0"/>
              <a:t>OREGON TRAIL</a:t>
            </a:r>
            <a:endParaRPr lang="en-US" sz="2000" b="1" dirty="0"/>
          </a:p>
          <a:p>
            <a:pPr eaLnBrk="1" hangingPunct="1"/>
            <a:r>
              <a:rPr lang="en-US" sz="2000" b="1" dirty="0" smtClean="0">
                <a:solidFill>
                  <a:schemeClr val="bg1"/>
                </a:solidFill>
              </a:rPr>
              <a:t>The trail was </a:t>
            </a:r>
            <a:r>
              <a:rPr lang="en-US" sz="2000" b="1" dirty="0" smtClean="0"/>
              <a:t>2,000 miles </a:t>
            </a:r>
            <a:r>
              <a:rPr lang="en-US" sz="2000" b="1" dirty="0" smtClean="0">
                <a:solidFill>
                  <a:schemeClr val="bg1"/>
                </a:solidFill>
              </a:rPr>
              <a:t>long.  </a:t>
            </a:r>
            <a:r>
              <a:rPr lang="en-US" sz="2000" b="1" dirty="0" smtClean="0"/>
              <a:t>At</a:t>
            </a:r>
            <a:r>
              <a:rPr lang="en-US" sz="2000" b="1" dirty="0" smtClean="0">
                <a:solidFill>
                  <a:schemeClr val="bg1"/>
                </a:solidFill>
              </a:rPr>
              <a:t> the </a:t>
            </a:r>
            <a:r>
              <a:rPr lang="en-US" sz="2000" b="1" dirty="0" smtClean="0"/>
              <a:t>Rocky Mountains</a:t>
            </a:r>
            <a:r>
              <a:rPr lang="en-US" sz="2000" b="1" dirty="0">
                <a:solidFill>
                  <a:schemeClr val="bg1"/>
                </a:solidFill>
              </a:rPr>
              <a:t>, the </a:t>
            </a:r>
            <a:r>
              <a:rPr lang="en-US" sz="2000" b="1" dirty="0"/>
              <a:t>trail forked</a:t>
            </a:r>
            <a:r>
              <a:rPr lang="en-US" sz="2000" b="1" dirty="0">
                <a:solidFill>
                  <a:schemeClr val="bg1"/>
                </a:solidFill>
              </a:rPr>
              <a:t>, allowing people to go </a:t>
            </a:r>
            <a:r>
              <a:rPr lang="en-US" sz="2000" b="1" dirty="0" smtClean="0">
                <a:solidFill>
                  <a:schemeClr val="bg1"/>
                </a:solidFill>
              </a:rPr>
              <a:t>northwest </a:t>
            </a:r>
            <a:r>
              <a:rPr lang="en-US" sz="2000" b="1" dirty="0" smtClean="0"/>
              <a:t>to</a:t>
            </a:r>
            <a:r>
              <a:rPr lang="en-US" sz="2000" b="1" dirty="0" smtClean="0">
                <a:solidFill>
                  <a:schemeClr val="bg1"/>
                </a:solidFill>
              </a:rPr>
              <a:t> </a:t>
            </a:r>
            <a:r>
              <a:rPr lang="en-US" sz="2000" b="1" dirty="0" smtClean="0"/>
              <a:t>Oregon…</a:t>
            </a:r>
            <a:endParaRPr lang="en-US" sz="2000" b="1" dirty="0">
              <a:solidFill>
                <a:schemeClr val="bg1"/>
              </a:solidFill>
            </a:endParaRPr>
          </a:p>
        </p:txBody>
      </p:sp>
      <p:sp>
        <p:nvSpPr>
          <p:cNvPr id="13" name="Text Box 6"/>
          <p:cNvSpPr txBox="1">
            <a:spLocks noChangeArrowheads="1"/>
          </p:cNvSpPr>
          <p:nvPr/>
        </p:nvSpPr>
        <p:spPr bwMode="auto">
          <a:xfrm>
            <a:off x="228600" y="6219371"/>
            <a:ext cx="2438400" cy="523875"/>
          </a:xfrm>
          <a:prstGeom prst="rect">
            <a:avLst/>
          </a:prstGeom>
          <a:solidFill>
            <a:schemeClr val="tx1"/>
          </a:solidFill>
          <a:ln>
            <a:noFill/>
          </a:ln>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1400" b="1" dirty="0">
                <a:solidFill>
                  <a:schemeClr val="bg1"/>
                </a:solidFill>
              </a:rPr>
              <a:t>“A Storm in the Rockies”</a:t>
            </a:r>
          </a:p>
          <a:p>
            <a:pPr algn="ctr" eaLnBrk="1" hangingPunct="1"/>
            <a:r>
              <a:rPr lang="en-US" sz="1400" b="1" dirty="0">
                <a:solidFill>
                  <a:schemeClr val="bg1"/>
                </a:solidFill>
              </a:rPr>
              <a:t>Albert Bierstadt (1866)</a:t>
            </a:r>
          </a:p>
        </p:txBody>
      </p:sp>
      <p:pic>
        <p:nvPicPr>
          <p:cNvPr id="9"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7408" y="3206842"/>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childTnLst>
                                </p:cTn>
                              </p:par>
                            </p:childTnLst>
                          </p:cTn>
                        </p:par>
                        <p:par>
                          <p:cTn id="8" fill="hold" nodeType="afterGroup">
                            <p:stCondLst>
                              <p:cond delay="5000"/>
                            </p:stCondLst>
                            <p:childTnLst>
                              <p:par>
                                <p:cTn id="9" presetID="10" presetClass="entr" presetSubtype="0" fill="hold" grpId="0"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fade">
                                      <p:cBhvr>
                                        <p:cTn id="16" dur="2000"/>
                                        <p:tgtEl>
                                          <p:spTgt spid="5123"/>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ierstadt Yosemite 1863-65.jpg"/>
          <p:cNvPicPr>
            <a:picLocks noChangeAspect="1"/>
          </p:cNvPicPr>
          <p:nvPr/>
        </p:nvPicPr>
        <p:blipFill>
          <a:blip r:embed="rId2" cstate="print"/>
          <a:stretch>
            <a:fillRect/>
          </a:stretch>
        </p:blipFill>
        <p:spPr>
          <a:xfrm>
            <a:off x="0" y="0"/>
            <a:ext cx="9144000" cy="6857999"/>
          </a:xfrm>
          <a:prstGeom prst="rect">
            <a:avLst/>
          </a:prstGeom>
          <a:ln>
            <a:noFill/>
          </a:ln>
          <a:effectLst>
            <a:softEdge rad="112500"/>
          </a:effectLst>
        </p:spPr>
      </p:pic>
      <p:sp>
        <p:nvSpPr>
          <p:cNvPr id="8" name="Rectangle 6"/>
          <p:cNvSpPr>
            <a:spLocks noGrp="1" noChangeArrowheads="1"/>
          </p:cNvSpPr>
          <p:nvPr>
            <p:ph type="sldNum" sz="quarter" idx="12"/>
          </p:nvPr>
        </p:nvSpPr>
        <p:spPr/>
        <p:txBody>
          <a:bodyPr/>
          <a:lstStyle/>
          <a:p>
            <a:pPr>
              <a:defRPr/>
            </a:pPr>
            <a:fld id="{7B690128-E44E-4171-8142-6B793C27AD40}" type="slidenum">
              <a:rPr lang="en-US"/>
              <a:pPr>
                <a:defRPr/>
              </a:pPr>
              <a:t>16</a:t>
            </a:fld>
            <a:endParaRPr lang="en-US"/>
          </a:p>
        </p:txBody>
      </p:sp>
      <p:sp>
        <p:nvSpPr>
          <p:cNvPr id="18435"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F6DE1A96-A094-42EC-8489-3301EB8612E7}" type="slidenum">
              <a:rPr lang="en-US" sz="1400">
                <a:latin typeface="Arial" charset="0"/>
              </a:rPr>
              <a:pPr algn="r" eaLnBrk="1" hangingPunct="1"/>
              <a:t>16</a:t>
            </a:fld>
            <a:endParaRPr lang="en-US" sz="1400">
              <a:latin typeface="Arial" charset="0"/>
            </a:endParaRPr>
          </a:p>
        </p:txBody>
      </p:sp>
      <p:sp>
        <p:nvSpPr>
          <p:cNvPr id="5123" name="Text Box 3"/>
          <p:cNvSpPr txBox="1">
            <a:spLocks noChangeArrowheads="1"/>
          </p:cNvSpPr>
          <p:nvPr/>
        </p:nvSpPr>
        <p:spPr bwMode="auto">
          <a:xfrm>
            <a:off x="630025" y="557133"/>
            <a:ext cx="2133600" cy="830997"/>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a:solidFill>
                  <a:schemeClr val="bg1"/>
                </a:solidFill>
              </a:rPr>
              <a:t>or </a:t>
            </a:r>
            <a:r>
              <a:rPr lang="en-US" sz="2000" b="1" dirty="0"/>
              <a:t>southwest </a:t>
            </a:r>
            <a:r>
              <a:rPr lang="en-US" sz="2000" b="1" dirty="0" smtClean="0"/>
              <a:t>to</a:t>
            </a:r>
            <a:r>
              <a:rPr lang="en-US" sz="2000" b="1" dirty="0" smtClean="0">
                <a:solidFill>
                  <a:schemeClr val="bg1"/>
                </a:solidFill>
              </a:rPr>
              <a:t> </a:t>
            </a:r>
            <a:r>
              <a:rPr lang="en-US" sz="2800" b="1" dirty="0" smtClean="0"/>
              <a:t>California</a:t>
            </a:r>
            <a:r>
              <a:rPr lang="en-US" sz="2800" b="1" dirty="0" smtClean="0">
                <a:solidFill>
                  <a:schemeClr val="bg1"/>
                </a:solidFill>
              </a:rPr>
              <a:t>. </a:t>
            </a:r>
            <a:endParaRPr lang="en-US" sz="2800" b="1" dirty="0">
              <a:solidFill>
                <a:schemeClr val="bg1"/>
              </a:solidFill>
            </a:endParaRPr>
          </a:p>
        </p:txBody>
      </p:sp>
      <p:sp>
        <p:nvSpPr>
          <p:cNvPr id="12" name="Text Box 8"/>
          <p:cNvSpPr txBox="1">
            <a:spLocks noChangeArrowheads="1"/>
          </p:cNvSpPr>
          <p:nvPr/>
        </p:nvSpPr>
        <p:spPr bwMode="auto">
          <a:xfrm>
            <a:off x="7086600" y="5562600"/>
            <a:ext cx="1447800" cy="461963"/>
          </a:xfrm>
          <a:prstGeom prst="rect">
            <a:avLst/>
          </a:prstGeom>
          <a:solidFill>
            <a:schemeClr val="tx1"/>
          </a:solidFill>
          <a:ln>
            <a:noFill/>
          </a:ln>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1200" b="1" dirty="0">
                <a:solidFill>
                  <a:schemeClr val="bg1"/>
                </a:solidFill>
              </a:rPr>
              <a:t>“Yosemite”</a:t>
            </a:r>
          </a:p>
          <a:p>
            <a:pPr algn="ctr" eaLnBrk="1" hangingPunct="1"/>
            <a:r>
              <a:rPr lang="en-US" sz="1200" b="1" dirty="0">
                <a:solidFill>
                  <a:schemeClr val="bg1"/>
                </a:solidFill>
              </a:rPr>
              <a:t>Albert Bierstadt </a:t>
            </a:r>
          </a:p>
        </p:txBody>
      </p:sp>
      <p:pic>
        <p:nvPicPr>
          <p:cNvPr id="7" name="Picture 4" descr="http://yesteryearsnews.files.wordpress.com/2009/04/gold-rush-calif-oregontrail-map.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566" r="50239" b="10338"/>
          <a:stretch/>
        </p:blipFill>
        <p:spPr bwMode="auto">
          <a:xfrm>
            <a:off x="3657600" y="457200"/>
            <a:ext cx="5181795" cy="28298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109" y="289535"/>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0"/>
                                        <p:tgtEl>
                                          <p:spTgt spid="11"/>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5123"/>
                                        </p:tgtEl>
                                        <p:attrNameLst>
                                          <p:attrName>style.visibility</p:attrName>
                                        </p:attrNameLst>
                                      </p:cBhvr>
                                      <p:to>
                                        <p:strVal val="visible"/>
                                      </p:to>
                                    </p:set>
                                    <p:animEffect transition="in" filter="fade">
                                      <p:cBhvr>
                                        <p:cTn id="10" dur="5000"/>
                                        <p:tgtEl>
                                          <p:spTgt spid="5123"/>
                                        </p:tgtEl>
                                      </p:cBhvr>
                                    </p:animEffect>
                                  </p:childTnLst>
                                </p:cTn>
                              </p:par>
                            </p:childTnLst>
                          </p:cTn>
                        </p:par>
                        <p:par>
                          <p:cTn id="11" fill="hold" nodeType="afterGroup">
                            <p:stCondLst>
                              <p:cond delay="7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000"/>
                                        <p:tgtEl>
                                          <p:spTgt spid="12"/>
                                        </p:tgtEl>
                                      </p:cBhvr>
                                    </p:animEffect>
                                  </p:childTnLst>
                                </p:cTn>
                              </p:par>
                            </p:childTnLst>
                          </p:cTn>
                        </p:par>
                        <p:par>
                          <p:cTn id="15" fill="hold">
                            <p:stCondLst>
                              <p:cond delay="9000"/>
                            </p:stCondLst>
                            <p:childTnLst>
                              <p:par>
                                <p:cTn id="16" presetID="10" presetClass="entr" presetSubtype="0" fill="hold" nodeType="afterEffect">
                                  <p:stCondLst>
                                    <p:cond delay="3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3000"/>
                                        <p:tgtEl>
                                          <p:spTgt spid="7"/>
                                        </p:tgtEl>
                                      </p:cBhvr>
                                    </p:animEffect>
                                  </p:childTnLst>
                                </p:cTn>
                              </p:par>
                            </p:childTnLst>
                          </p:cTn>
                        </p:par>
                        <p:par>
                          <p:cTn id="19" fill="hold">
                            <p:stCondLst>
                              <p:cond delay="150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2"/>
          </p:nvPr>
        </p:nvSpPr>
        <p:spPr/>
        <p:txBody>
          <a:bodyPr/>
          <a:lstStyle/>
          <a:p>
            <a:pPr>
              <a:defRPr/>
            </a:pPr>
            <a:fld id="{B206701C-ABFD-451A-99A8-B7EF157851EF}" type="slidenum">
              <a:rPr lang="en-US"/>
              <a:pPr>
                <a:defRPr/>
              </a:pPr>
              <a:t>17</a:t>
            </a:fld>
            <a:endParaRPr lang="en-US"/>
          </a:p>
        </p:txBody>
      </p:sp>
      <p:sp>
        <p:nvSpPr>
          <p:cNvPr id="20483"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2A5B0AE0-F0CF-413F-95A8-F1703F5678D1}" type="slidenum">
              <a:rPr lang="en-US" sz="1400">
                <a:latin typeface="Arial" charset="0"/>
              </a:rPr>
              <a:pPr algn="r" eaLnBrk="1" hangingPunct="1"/>
              <a:t>17</a:t>
            </a:fld>
            <a:endParaRPr lang="en-US" sz="1400">
              <a:latin typeface="Arial" charset="0"/>
            </a:endParaRPr>
          </a:p>
        </p:txBody>
      </p:sp>
      <p:sp>
        <p:nvSpPr>
          <p:cNvPr id="20484"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14339" name="Text Box 3"/>
          <p:cNvSpPr txBox="1">
            <a:spLocks noChangeArrowheads="1"/>
          </p:cNvSpPr>
          <p:nvPr/>
        </p:nvSpPr>
        <p:spPr bwMode="auto">
          <a:xfrm>
            <a:off x="1298693" y="131236"/>
            <a:ext cx="73706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a:solidFill>
                  <a:schemeClr val="bg1"/>
                </a:solidFill>
              </a:rPr>
              <a:t>The </a:t>
            </a:r>
            <a:r>
              <a:rPr lang="en-US" sz="2000" b="1" dirty="0"/>
              <a:t>journey</a:t>
            </a:r>
            <a:r>
              <a:rPr lang="en-US" sz="2000" b="1" dirty="0">
                <a:solidFill>
                  <a:schemeClr val="bg1"/>
                </a:solidFill>
              </a:rPr>
              <a:t> usually </a:t>
            </a:r>
            <a:r>
              <a:rPr lang="en-US" sz="2000" b="1" dirty="0"/>
              <a:t>began after </a:t>
            </a:r>
            <a:r>
              <a:rPr lang="en-US" sz="2000" b="1" dirty="0" smtClean="0">
                <a:solidFill>
                  <a:schemeClr val="bg1"/>
                </a:solidFill>
              </a:rPr>
              <a:t>the </a:t>
            </a:r>
            <a:r>
              <a:rPr lang="en-US" sz="2000" b="1" dirty="0" smtClean="0"/>
              <a:t>rainy season </a:t>
            </a:r>
            <a:r>
              <a:rPr lang="en-US" sz="2000" b="1" dirty="0">
                <a:solidFill>
                  <a:schemeClr val="bg1"/>
                </a:solidFill>
              </a:rPr>
              <a:t>in late spring and lasted </a:t>
            </a:r>
            <a:r>
              <a:rPr lang="en-US" sz="2000" b="1" dirty="0" smtClean="0">
                <a:solidFill>
                  <a:schemeClr val="bg1"/>
                </a:solidFill>
              </a:rPr>
              <a:t>between </a:t>
            </a:r>
            <a:r>
              <a:rPr lang="en-US" sz="2000" b="1" dirty="0" smtClean="0"/>
              <a:t>five and six months</a:t>
            </a:r>
            <a:r>
              <a:rPr lang="en-US" sz="2000" b="1" dirty="0" smtClean="0">
                <a:solidFill>
                  <a:schemeClr val="bg1"/>
                </a:solidFill>
              </a:rPr>
              <a:t>.  </a:t>
            </a:r>
            <a:endParaRPr lang="en-US" sz="2000" b="1" dirty="0">
              <a:solidFill>
                <a:schemeClr val="bg1"/>
              </a:solidFill>
            </a:endParaRPr>
          </a:p>
        </p:txBody>
      </p:sp>
      <p:sp>
        <p:nvSpPr>
          <p:cNvPr id="3" name="TextBox 2"/>
          <p:cNvSpPr txBox="1"/>
          <p:nvPr/>
        </p:nvSpPr>
        <p:spPr>
          <a:xfrm>
            <a:off x="2362200" y="760678"/>
            <a:ext cx="5410200" cy="523220"/>
          </a:xfrm>
          <a:prstGeom prst="rect">
            <a:avLst/>
          </a:prstGeom>
          <a:noFill/>
        </p:spPr>
        <p:txBody>
          <a:bodyPr wrap="square" rtlCol="0">
            <a:spAutoFit/>
          </a:bodyPr>
          <a:lstStyle/>
          <a:p>
            <a:r>
              <a:rPr lang="en-US" sz="2800" b="1" dirty="0" smtClean="0">
                <a:solidFill>
                  <a:srgbClr val="FFFF00"/>
                </a:solidFill>
              </a:rPr>
              <a:t>Why wait until late spring to start?</a:t>
            </a:r>
            <a:endParaRPr lang="en-US" sz="2800" b="1" dirty="0">
              <a:solidFill>
                <a:srgbClr val="FFFF00"/>
              </a:solidFill>
            </a:endParaRPr>
          </a:p>
        </p:txBody>
      </p:sp>
      <p:pic>
        <p:nvPicPr>
          <p:cNvPr id="2052" name="Picture 4" descr="http://farm1.static.flickr.com/1/1016259_0ee8ddedd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983"/>
          <a:stretch/>
        </p:blipFill>
        <p:spPr bwMode="auto">
          <a:xfrm>
            <a:off x="243728" y="1305134"/>
            <a:ext cx="8524269" cy="49400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795" y="365736"/>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0"/>
                                        <p:tgtEl>
                                          <p:spTgt spid="20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339"/>
                                        </p:tgtEl>
                                        <p:attrNameLst>
                                          <p:attrName>style.visibility</p:attrName>
                                        </p:attrNameLst>
                                      </p:cBhvr>
                                      <p:to>
                                        <p:strVal val="visible"/>
                                      </p:to>
                                    </p:set>
                                    <p:animEffect transition="in" filter="fade">
                                      <p:cBhvr>
                                        <p:cTn id="13" dur="5000"/>
                                        <p:tgtEl>
                                          <p:spTgt spid="143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2" name="Rectangle 6"/>
          <p:cNvSpPr>
            <a:spLocks noChangeArrowheads="1"/>
          </p:cNvSpPr>
          <p:nvPr/>
        </p:nvSpPr>
        <p:spPr bwMode="auto">
          <a:xfrm>
            <a:off x="609600" y="228600"/>
            <a:ext cx="7391400" cy="4647426"/>
          </a:xfrm>
          <a:prstGeom prst="rect">
            <a:avLst/>
          </a:prstGeom>
          <a:solidFill>
            <a:schemeClr val="tx1"/>
          </a:solidFill>
          <a:ln>
            <a:noFill/>
          </a:ln>
          <a:effectLst/>
        </p:spPr>
        <p:txBody>
          <a:bodyPr wrap="square">
            <a:spAutoFit/>
          </a:bodyPr>
          <a:lstStyle/>
          <a:p>
            <a:r>
              <a:rPr lang="en-US" sz="3200" b="1" dirty="0" smtClean="0">
                <a:solidFill>
                  <a:srgbClr val="FFFF00"/>
                </a:solidFill>
                <a:latin typeface="Copperplate Gothic Bold" pitchFamily="34" charset="0"/>
              </a:rPr>
              <a:t>The pioneer wagon:</a:t>
            </a:r>
          </a:p>
          <a:p>
            <a:r>
              <a:rPr lang="en-US" sz="2400" b="1" dirty="0" smtClean="0">
                <a:solidFill>
                  <a:schemeClr val="bg1"/>
                </a:solidFill>
              </a:rPr>
              <a:t>- cheapest </a:t>
            </a:r>
            <a:r>
              <a:rPr lang="en-US" sz="2400" b="1" dirty="0">
                <a:solidFill>
                  <a:schemeClr val="bg1"/>
                </a:solidFill>
              </a:rPr>
              <a:t>method of </a:t>
            </a:r>
            <a:r>
              <a:rPr lang="en-US" sz="2400" b="1" dirty="0" smtClean="0">
                <a:solidFill>
                  <a:schemeClr val="bg1"/>
                </a:solidFill>
              </a:rPr>
              <a:t>travel</a:t>
            </a:r>
          </a:p>
          <a:p>
            <a:r>
              <a:rPr lang="en-US" sz="2400" b="1" dirty="0" smtClean="0">
                <a:solidFill>
                  <a:schemeClr val="bg1"/>
                </a:solidFill>
              </a:rPr>
              <a:t>- cost of wagon: $100-$200+ </a:t>
            </a:r>
          </a:p>
          <a:p>
            <a:r>
              <a:rPr lang="en-US" sz="2400" b="1" dirty="0" smtClean="0">
                <a:solidFill>
                  <a:schemeClr val="bg1"/>
                </a:solidFill>
              </a:rPr>
              <a:t>- cost of trip   - $600 -$1,000 +</a:t>
            </a:r>
          </a:p>
          <a:p>
            <a:r>
              <a:rPr lang="en-US" sz="2400" b="1" dirty="0">
                <a:solidFill>
                  <a:schemeClr val="bg1"/>
                </a:solidFill>
              </a:rPr>
              <a:t> </a:t>
            </a:r>
            <a:r>
              <a:rPr lang="en-US" sz="2400" b="1" dirty="0" smtClean="0">
                <a:solidFill>
                  <a:schemeClr val="bg1"/>
                </a:solidFill>
              </a:rPr>
              <a:t>  ( could take years to save up!)</a:t>
            </a:r>
          </a:p>
          <a:p>
            <a:r>
              <a:rPr lang="en-US" sz="2400" b="1" dirty="0" smtClean="0">
                <a:solidFill>
                  <a:schemeClr val="bg1"/>
                </a:solidFill>
              </a:rPr>
              <a:t>- five-month, 2,000-mile journey </a:t>
            </a:r>
          </a:p>
          <a:p>
            <a:r>
              <a:rPr lang="en-US" sz="2400" b="1" dirty="0" smtClean="0">
                <a:solidFill>
                  <a:schemeClr val="bg1"/>
                </a:solidFill>
              </a:rPr>
              <a:t>- </a:t>
            </a:r>
            <a:r>
              <a:rPr lang="en-US" sz="2400" b="1" dirty="0">
                <a:solidFill>
                  <a:schemeClr val="bg1"/>
                </a:solidFill>
              </a:rPr>
              <a:t>could carry family possessions</a:t>
            </a:r>
          </a:p>
          <a:p>
            <a:r>
              <a:rPr lang="en-US" sz="2400" b="1" dirty="0" smtClean="0">
                <a:solidFill>
                  <a:schemeClr val="bg1"/>
                </a:solidFill>
              </a:rPr>
              <a:t>- slow </a:t>
            </a:r>
            <a:r>
              <a:rPr lang="en-US" sz="2400" b="1" dirty="0">
                <a:solidFill>
                  <a:schemeClr val="bg1"/>
                </a:solidFill>
              </a:rPr>
              <a:t>(averaged 2 mph</a:t>
            </a:r>
            <a:r>
              <a:rPr lang="en-US" sz="2400" b="1" dirty="0" smtClean="0">
                <a:solidFill>
                  <a:schemeClr val="bg1"/>
                </a:solidFill>
              </a:rPr>
              <a:t>)</a:t>
            </a:r>
          </a:p>
          <a:p>
            <a:r>
              <a:rPr lang="en-US" sz="2400" b="1" dirty="0" smtClean="0">
                <a:solidFill>
                  <a:schemeClr val="bg1"/>
                </a:solidFill>
              </a:rPr>
              <a:t>- pulled by oxen, mules or horses</a:t>
            </a:r>
          </a:p>
          <a:p>
            <a:r>
              <a:rPr lang="en-US" sz="2400" b="1" dirty="0" smtClean="0">
                <a:solidFill>
                  <a:schemeClr val="bg1"/>
                </a:solidFill>
              </a:rPr>
              <a:t>- frequent breakdowns </a:t>
            </a:r>
            <a:endParaRPr lang="en-US" sz="2400" b="1" dirty="0">
              <a:solidFill>
                <a:schemeClr val="bg1"/>
              </a:solidFill>
            </a:endParaRPr>
          </a:p>
          <a:p>
            <a:r>
              <a:rPr lang="en-US" sz="2400" b="1" dirty="0" smtClean="0">
                <a:solidFill>
                  <a:schemeClr val="bg1"/>
                </a:solidFill>
              </a:rPr>
              <a:t>- a difficult</a:t>
            </a:r>
            <a:r>
              <a:rPr lang="en-US" sz="2400" b="1" dirty="0">
                <a:solidFill>
                  <a:schemeClr val="bg1"/>
                </a:solidFill>
              </a:rPr>
              <a:t>, uncomfortable </a:t>
            </a:r>
            <a:r>
              <a:rPr lang="en-US" sz="2400" b="1" dirty="0" smtClean="0">
                <a:solidFill>
                  <a:schemeClr val="bg1"/>
                </a:solidFill>
              </a:rPr>
              <a:t>trip</a:t>
            </a:r>
          </a:p>
          <a:p>
            <a:pPr marL="285750" indent="-285750">
              <a:buFontTx/>
              <a:buChar char="-"/>
            </a:pPr>
            <a:endParaRPr lang="en-US" sz="2400" b="1" dirty="0">
              <a:solidFill>
                <a:schemeClr val="bg1"/>
              </a:solidFill>
            </a:endParaRPr>
          </a:p>
        </p:txBody>
      </p:sp>
      <p:pic>
        <p:nvPicPr>
          <p:cNvPr id="4098" name="Picture 2" descr="http://www.planetware.com/i/photo/oregon-trail-interpretive-park-la-grande-or1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0270" y="709606"/>
            <a:ext cx="4013730" cy="3010298"/>
          </a:xfrm>
          <a:prstGeom prst="round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418" y="695865"/>
            <a:ext cx="390182" cy="487727"/>
          </a:xfrm>
          <a:prstGeom prst="teardrop">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404EE1DC-4C8D-4E32-B45F-504D7C715E0C}" type="slidenum">
              <a:rPr lang="en-US" b="1" smtClean="0">
                <a:solidFill>
                  <a:srgbClr val="FF0000"/>
                </a:solidFill>
              </a:rPr>
              <a:pPr>
                <a:defRPr/>
              </a:pPr>
              <a:t>18</a:t>
            </a:fld>
            <a:endParaRPr lang="en-US" b="1" dirty="0">
              <a:solidFill>
                <a:srgbClr val="FF0000"/>
              </a:solidFill>
            </a:endParaRPr>
          </a:p>
        </p:txBody>
      </p:sp>
    </p:spTree>
    <p:extLst>
      <p:ext uri="{BB962C8B-B14F-4D97-AF65-F5344CB8AC3E}">
        <p14:creationId xmlns:p14="http://schemas.microsoft.com/office/powerpoint/2010/main" val="9936229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5000"/>
                                        <p:tgtEl>
                                          <p:spTgt spid="4098"/>
                                        </p:tgtEl>
                                      </p:cBhvr>
                                    </p:animEffec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4102">
                                            <p:txEl>
                                              <p:pRg st="0" end="0"/>
                                            </p:txEl>
                                          </p:spTgt>
                                        </p:tgtEl>
                                        <p:attrNameLst>
                                          <p:attrName>style.visibility</p:attrName>
                                        </p:attrNameLst>
                                      </p:cBhvr>
                                      <p:to>
                                        <p:strVal val="visible"/>
                                      </p:to>
                                    </p:set>
                                    <p:animEffect transition="in" filter="fade">
                                      <p:cBhvr>
                                        <p:cTn id="15" dur="3000"/>
                                        <p:tgtEl>
                                          <p:spTgt spid="410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02">
                                            <p:txEl>
                                              <p:pRg st="1" end="1"/>
                                            </p:txEl>
                                          </p:spTgt>
                                        </p:tgtEl>
                                        <p:attrNameLst>
                                          <p:attrName>style.visibility</p:attrName>
                                        </p:attrNameLst>
                                      </p:cBhvr>
                                      <p:to>
                                        <p:strVal val="visible"/>
                                      </p:to>
                                    </p:set>
                                    <p:animEffect transition="in" filter="fade">
                                      <p:cBhvr>
                                        <p:cTn id="20" dur="4000"/>
                                        <p:tgtEl>
                                          <p:spTgt spid="410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102">
                                            <p:txEl>
                                              <p:pRg st="2" end="2"/>
                                            </p:txEl>
                                          </p:spTgt>
                                        </p:tgtEl>
                                        <p:attrNameLst>
                                          <p:attrName>style.visibility</p:attrName>
                                        </p:attrNameLst>
                                      </p:cBhvr>
                                      <p:to>
                                        <p:strVal val="visible"/>
                                      </p:to>
                                    </p:set>
                                    <p:animEffect transition="in" filter="fade">
                                      <p:cBhvr>
                                        <p:cTn id="25" dur="4000"/>
                                        <p:tgtEl>
                                          <p:spTgt spid="410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102">
                                            <p:txEl>
                                              <p:pRg st="3" end="3"/>
                                            </p:txEl>
                                          </p:spTgt>
                                        </p:tgtEl>
                                        <p:attrNameLst>
                                          <p:attrName>style.visibility</p:attrName>
                                        </p:attrNameLst>
                                      </p:cBhvr>
                                      <p:to>
                                        <p:strVal val="visible"/>
                                      </p:to>
                                    </p:set>
                                    <p:animEffect transition="in" filter="fade">
                                      <p:cBhvr>
                                        <p:cTn id="30" dur="4000"/>
                                        <p:tgtEl>
                                          <p:spTgt spid="410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102">
                                            <p:txEl>
                                              <p:pRg st="4" end="4"/>
                                            </p:txEl>
                                          </p:spTgt>
                                        </p:tgtEl>
                                        <p:attrNameLst>
                                          <p:attrName>style.visibility</p:attrName>
                                        </p:attrNameLst>
                                      </p:cBhvr>
                                      <p:to>
                                        <p:strVal val="visible"/>
                                      </p:to>
                                    </p:set>
                                    <p:animEffect transition="in" filter="fade">
                                      <p:cBhvr>
                                        <p:cTn id="35" dur="4000"/>
                                        <p:tgtEl>
                                          <p:spTgt spid="410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02">
                                            <p:txEl>
                                              <p:pRg st="5" end="5"/>
                                            </p:txEl>
                                          </p:spTgt>
                                        </p:tgtEl>
                                        <p:attrNameLst>
                                          <p:attrName>style.visibility</p:attrName>
                                        </p:attrNameLst>
                                      </p:cBhvr>
                                      <p:to>
                                        <p:strVal val="visible"/>
                                      </p:to>
                                    </p:set>
                                    <p:animEffect transition="in" filter="fade">
                                      <p:cBhvr>
                                        <p:cTn id="40" dur="4000"/>
                                        <p:tgtEl>
                                          <p:spTgt spid="410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102">
                                            <p:txEl>
                                              <p:pRg st="6" end="6"/>
                                            </p:txEl>
                                          </p:spTgt>
                                        </p:tgtEl>
                                        <p:attrNameLst>
                                          <p:attrName>style.visibility</p:attrName>
                                        </p:attrNameLst>
                                      </p:cBhvr>
                                      <p:to>
                                        <p:strVal val="visible"/>
                                      </p:to>
                                    </p:set>
                                    <p:animEffect transition="in" filter="fade">
                                      <p:cBhvr>
                                        <p:cTn id="45" dur="4000"/>
                                        <p:tgtEl>
                                          <p:spTgt spid="410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102">
                                            <p:txEl>
                                              <p:pRg st="7" end="7"/>
                                            </p:txEl>
                                          </p:spTgt>
                                        </p:tgtEl>
                                        <p:attrNameLst>
                                          <p:attrName>style.visibility</p:attrName>
                                        </p:attrNameLst>
                                      </p:cBhvr>
                                      <p:to>
                                        <p:strVal val="visible"/>
                                      </p:to>
                                    </p:set>
                                    <p:animEffect transition="in" filter="fade">
                                      <p:cBhvr>
                                        <p:cTn id="50" dur="4000"/>
                                        <p:tgtEl>
                                          <p:spTgt spid="410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102">
                                            <p:txEl>
                                              <p:pRg st="8" end="8"/>
                                            </p:txEl>
                                          </p:spTgt>
                                        </p:tgtEl>
                                        <p:attrNameLst>
                                          <p:attrName>style.visibility</p:attrName>
                                        </p:attrNameLst>
                                      </p:cBhvr>
                                      <p:to>
                                        <p:strVal val="visible"/>
                                      </p:to>
                                    </p:set>
                                    <p:animEffect transition="in" filter="fade">
                                      <p:cBhvr>
                                        <p:cTn id="55" dur="4000"/>
                                        <p:tgtEl>
                                          <p:spTgt spid="4102">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02">
                                            <p:txEl>
                                              <p:pRg st="9" end="9"/>
                                            </p:txEl>
                                          </p:spTgt>
                                        </p:tgtEl>
                                        <p:attrNameLst>
                                          <p:attrName>style.visibility</p:attrName>
                                        </p:attrNameLst>
                                      </p:cBhvr>
                                      <p:to>
                                        <p:strVal val="visible"/>
                                      </p:to>
                                    </p:set>
                                    <p:animEffect transition="in" filter="fade">
                                      <p:cBhvr>
                                        <p:cTn id="60" dur="4000"/>
                                        <p:tgtEl>
                                          <p:spTgt spid="4102">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102">
                                            <p:txEl>
                                              <p:pRg st="10" end="10"/>
                                            </p:txEl>
                                          </p:spTgt>
                                        </p:tgtEl>
                                        <p:attrNameLst>
                                          <p:attrName>style.visibility</p:attrName>
                                        </p:attrNameLst>
                                      </p:cBhvr>
                                      <p:to>
                                        <p:strVal val="visible"/>
                                      </p:to>
                                    </p:set>
                                    <p:animEffect transition="in" filter="fade">
                                      <p:cBhvr>
                                        <p:cTn id="65" dur="8000"/>
                                        <p:tgtEl>
                                          <p:spTgt spid="410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2" name="Rectangle 6"/>
          <p:cNvSpPr>
            <a:spLocks noChangeArrowheads="1"/>
          </p:cNvSpPr>
          <p:nvPr/>
        </p:nvSpPr>
        <p:spPr bwMode="auto">
          <a:xfrm>
            <a:off x="873674" y="462828"/>
            <a:ext cx="7391400" cy="1569660"/>
          </a:xfrm>
          <a:prstGeom prst="rect">
            <a:avLst/>
          </a:prstGeom>
          <a:noFill/>
          <a:ln>
            <a:noFill/>
          </a:ln>
          <a:effectLst/>
        </p:spPr>
        <p:txBody>
          <a:bodyPr wrap="square">
            <a:spAutoFit/>
          </a:bodyPr>
          <a:lstStyle/>
          <a:p>
            <a:r>
              <a:rPr lang="en-US" sz="2400" b="1" dirty="0" smtClean="0">
                <a:solidFill>
                  <a:schemeClr val="bg1"/>
                </a:solidFill>
              </a:rPr>
              <a:t>A wagon </a:t>
            </a:r>
            <a:r>
              <a:rPr lang="en-US" sz="2400" b="1" dirty="0" smtClean="0"/>
              <a:t>wheel</a:t>
            </a:r>
            <a:r>
              <a:rPr lang="en-US" sz="2400" b="1" dirty="0" smtClean="0">
                <a:solidFill>
                  <a:schemeClr val="bg1"/>
                </a:solidFill>
              </a:rPr>
              <a:t> had to be </a:t>
            </a:r>
            <a:r>
              <a:rPr lang="en-US" sz="2400" b="1" dirty="0" smtClean="0"/>
              <a:t>soaked in</a:t>
            </a:r>
          </a:p>
          <a:p>
            <a:r>
              <a:rPr lang="en-US" sz="2400" b="1" dirty="0" smtClean="0"/>
              <a:t>water</a:t>
            </a:r>
            <a:r>
              <a:rPr lang="en-US" sz="2400" b="1" dirty="0" smtClean="0">
                <a:solidFill>
                  <a:schemeClr val="bg1"/>
                </a:solidFill>
              </a:rPr>
              <a:t> every so often to </a:t>
            </a:r>
            <a:r>
              <a:rPr lang="en-US" sz="2400" b="1" dirty="0" smtClean="0"/>
              <a:t>keep</a:t>
            </a:r>
            <a:r>
              <a:rPr lang="en-US" sz="2400" b="1" dirty="0" smtClean="0">
                <a:solidFill>
                  <a:schemeClr val="bg1"/>
                </a:solidFill>
              </a:rPr>
              <a:t> its </a:t>
            </a:r>
          </a:p>
          <a:p>
            <a:r>
              <a:rPr lang="en-US" sz="2400" b="1" dirty="0" smtClean="0"/>
              <a:t>“iron tire” from falling off</a:t>
            </a:r>
            <a:r>
              <a:rPr lang="en-US" sz="2400" b="1" dirty="0" smtClean="0">
                <a:solidFill>
                  <a:schemeClr val="bg1"/>
                </a:solidFill>
              </a:rPr>
              <a:t>!</a:t>
            </a:r>
          </a:p>
          <a:p>
            <a:pPr marL="342900" indent="-342900">
              <a:buFontTx/>
              <a:buChar char="-"/>
            </a:pPr>
            <a:endParaRPr lang="en-US" sz="2400" b="1" dirty="0">
              <a:solidFill>
                <a:schemeClr val="bg1"/>
              </a:solidFill>
            </a:endParaRPr>
          </a:p>
        </p:txBody>
      </p:sp>
      <p:pic>
        <p:nvPicPr>
          <p:cNvPr id="5" name="Picture 4" descr="http://images.webster-dictionary.org/dict/103/881688-quill-pe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418" y="695865"/>
            <a:ext cx="390182" cy="487727"/>
          </a:xfrm>
          <a:prstGeom prst="teardrop">
            <a:avLst/>
          </a:prstGeom>
          <a:noFill/>
          <a:extLst>
            <a:ext uri="{909E8E84-426E-40DD-AFC4-6F175D3DCCD1}">
              <a14:hiddenFill xmlns:a14="http://schemas.microsoft.com/office/drawing/2010/main">
                <a:solidFill>
                  <a:srgbClr val="FFFFFF"/>
                </a:solidFill>
              </a14:hiddenFill>
            </a:ext>
          </a:extLst>
        </p:spPr>
      </p:pic>
      <p:pic>
        <p:nvPicPr>
          <p:cNvPr id="2052" name="Picture 4" descr="http://www.simmondsphotography.com/images/Pioneering%20Wagon%20Whe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6042" y="202367"/>
            <a:ext cx="2349308" cy="3150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http://memorialhall.mass.edu:81/lizardtech/iserv/getimage?cat=pvma&amp;item=/images/1967_07_02/1967_07_02.sid&amp;lev=2&amp;wid=472&amp;hei=6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756286"/>
            <a:ext cx="1662866" cy="21560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4108033" y="3921121"/>
            <a:ext cx="1371600" cy="307777"/>
          </a:xfrm>
          <a:prstGeom prst="rect">
            <a:avLst/>
          </a:prstGeom>
          <a:noFill/>
          <a:ln>
            <a:noFill/>
          </a:ln>
          <a:effectLst/>
        </p:spPr>
        <p:txBody>
          <a:bodyPr wrap="square">
            <a:spAutoFit/>
          </a:bodyPr>
          <a:lstStyle/>
          <a:p>
            <a:r>
              <a:rPr lang="en-US" sz="1400" b="1" dirty="0" smtClean="0">
                <a:solidFill>
                  <a:srgbClr val="FFFF00"/>
                </a:solidFill>
              </a:rPr>
              <a:t>A wagon “jack”</a:t>
            </a:r>
            <a:endParaRPr lang="en-US" sz="2400" b="1" dirty="0">
              <a:solidFill>
                <a:schemeClr val="bg1"/>
              </a:solidFill>
            </a:endParaRPr>
          </a:p>
        </p:txBody>
      </p:sp>
      <p:pic>
        <p:nvPicPr>
          <p:cNvPr id="1026" name="Picture 2" descr="http://www.carolnorbeckmiller.com/wp-content/uploads/2011/02/Wagon-Wheel-Rut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981200"/>
            <a:ext cx="2896763" cy="3862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a:off x="3611996" y="4735555"/>
            <a:ext cx="3695700" cy="1107996"/>
          </a:xfrm>
          <a:prstGeom prst="rect">
            <a:avLst/>
          </a:prstGeom>
          <a:noFill/>
          <a:ln>
            <a:noFill/>
          </a:ln>
          <a:effectLst/>
        </p:spPr>
        <p:txBody>
          <a:bodyPr wrap="square">
            <a:spAutoFit/>
          </a:bodyPr>
          <a:lstStyle/>
          <a:p>
            <a:r>
              <a:rPr lang="en-US" sz="1400" b="1" dirty="0" smtClean="0">
                <a:solidFill>
                  <a:srgbClr val="FFFF00"/>
                </a:solidFill>
              </a:rPr>
              <a:t>So many wagons crossed over the same tracks along the trail that deep ruts were worn into the earth.  These ruts were cut into solid rock!</a:t>
            </a:r>
          </a:p>
          <a:p>
            <a:pPr marL="342900" indent="-342900">
              <a:buFontTx/>
              <a:buChar char="-"/>
            </a:pPr>
            <a:endParaRPr lang="en-US" sz="2400" b="1" dirty="0">
              <a:solidFill>
                <a:schemeClr val="bg1"/>
              </a:solidFill>
            </a:endParaRPr>
          </a:p>
        </p:txBody>
      </p:sp>
      <p:sp>
        <p:nvSpPr>
          <p:cNvPr id="2" name="TextBox 1"/>
          <p:cNvSpPr txBox="1"/>
          <p:nvPr/>
        </p:nvSpPr>
        <p:spPr>
          <a:xfrm>
            <a:off x="5867400" y="3505200"/>
            <a:ext cx="2971800" cy="1200329"/>
          </a:xfrm>
          <a:prstGeom prst="rect">
            <a:avLst/>
          </a:prstGeom>
          <a:noFill/>
        </p:spPr>
        <p:txBody>
          <a:bodyPr wrap="square" rtlCol="0">
            <a:spAutoFit/>
          </a:bodyPr>
          <a:lstStyle/>
          <a:p>
            <a:r>
              <a:rPr lang="en-US" b="1" dirty="0" smtClean="0">
                <a:solidFill>
                  <a:schemeClr val="bg1"/>
                </a:solidFill>
              </a:rPr>
              <a:t>At each stream and river, wheels were pulled off the wagons and soaked in the water!</a:t>
            </a:r>
            <a:endParaRPr lang="en-US" b="1" dirty="0">
              <a:solidFill>
                <a:schemeClr val="bg1"/>
              </a:solidFill>
            </a:endParaRPr>
          </a:p>
        </p:txBody>
      </p:sp>
      <p:sp>
        <p:nvSpPr>
          <p:cNvPr id="3" name="Slide Number Placeholder 2"/>
          <p:cNvSpPr>
            <a:spLocks noGrp="1"/>
          </p:cNvSpPr>
          <p:nvPr>
            <p:ph type="sldNum" sz="quarter" idx="12"/>
          </p:nvPr>
        </p:nvSpPr>
        <p:spPr/>
        <p:txBody>
          <a:bodyPr/>
          <a:lstStyle/>
          <a:p>
            <a:pPr>
              <a:defRPr/>
            </a:pPr>
            <a:fld id="{404EE1DC-4C8D-4E32-B45F-504D7C715E0C}" type="slidenum">
              <a:rPr lang="en-US" smtClean="0">
                <a:solidFill>
                  <a:srgbClr val="FF0000"/>
                </a:solidFill>
              </a:rPr>
              <a:pPr>
                <a:defRPr/>
              </a:pPr>
              <a:t>19</a:t>
            </a:fld>
            <a:endParaRPr lang="en-US" dirty="0">
              <a:solidFill>
                <a:srgbClr val="FF0000"/>
              </a:solidFill>
            </a:endParaRPr>
          </a:p>
        </p:txBody>
      </p:sp>
      <p:pic>
        <p:nvPicPr>
          <p:cNvPr id="11" name="CD Audio 7">
            <a:hlinkClick r:id="" action="ppaction://media"/>
          </p:cNvPr>
          <p:cNvPicPr>
            <a:picLocks noRot="1" noChangeAspect="1"/>
          </p:cNvPicPr>
          <p:nvPr>
            <a:audioCd>
              <a:st track="1"/>
              <a:end track="21" time="67"/>
            </a:audioCd>
          </p:nvPr>
        </p:nvPicPr>
        <p:blipFill>
          <a:blip r:embed="rId6" cstate="print"/>
          <a:stretch>
            <a:fillRect/>
          </a:stretch>
        </p:blipFill>
        <p:spPr>
          <a:xfrm flipH="1">
            <a:off x="8077200" y="6019800"/>
            <a:ext cx="76200" cy="76200"/>
          </a:xfrm>
          <a:prstGeom prst="rect">
            <a:avLst/>
          </a:prstGeom>
        </p:spPr>
      </p:pic>
    </p:spTree>
    <p:extLst>
      <p:ext uri="{BB962C8B-B14F-4D97-AF65-F5344CB8AC3E}">
        <p14:creationId xmlns:p14="http://schemas.microsoft.com/office/powerpoint/2010/main" val="314529834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10840" fill="hold"/>
                                        <p:tgtEl>
                                          <p:spTgt spid="11"/>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3000"/>
                                        <p:tgtEl>
                                          <p:spTgt spid="2052"/>
                                        </p:tgtEl>
                                      </p:cBhvr>
                                    </p:animEffect>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4102">
                                            <p:txEl>
                                              <p:pRg st="0" end="0"/>
                                            </p:txEl>
                                          </p:spTgt>
                                        </p:tgtEl>
                                        <p:attrNameLst>
                                          <p:attrName>style.visibility</p:attrName>
                                        </p:attrNameLst>
                                      </p:cBhvr>
                                      <p:to>
                                        <p:strVal val="visible"/>
                                      </p:to>
                                    </p:set>
                                    <p:animEffect transition="in" filter="fade">
                                      <p:cBhvr>
                                        <p:cTn id="17" dur="2000"/>
                                        <p:tgtEl>
                                          <p:spTgt spid="410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102">
                                            <p:txEl>
                                              <p:pRg st="1" end="1"/>
                                            </p:txEl>
                                          </p:spTgt>
                                        </p:tgtEl>
                                        <p:attrNameLst>
                                          <p:attrName>style.visibility</p:attrName>
                                        </p:attrNameLst>
                                      </p:cBhvr>
                                      <p:to>
                                        <p:strVal val="visible"/>
                                      </p:to>
                                    </p:set>
                                    <p:animEffect transition="in" filter="fade">
                                      <p:cBhvr>
                                        <p:cTn id="20" dur="4000"/>
                                        <p:tgtEl>
                                          <p:spTgt spid="410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102">
                                            <p:txEl>
                                              <p:pRg st="2" end="2"/>
                                            </p:txEl>
                                          </p:spTgt>
                                        </p:tgtEl>
                                        <p:attrNameLst>
                                          <p:attrName>style.visibility</p:attrName>
                                        </p:attrNameLst>
                                      </p:cBhvr>
                                      <p:to>
                                        <p:strVal val="visible"/>
                                      </p:to>
                                    </p:set>
                                    <p:animEffect transition="in" filter="fade">
                                      <p:cBhvr>
                                        <p:cTn id="23" dur="4000"/>
                                        <p:tgtEl>
                                          <p:spTgt spid="4102">
                                            <p:txEl>
                                              <p:pRg st="2" end="2"/>
                                            </p:txEl>
                                          </p:spTgt>
                                        </p:tgtEl>
                                      </p:cBhvr>
                                    </p:animEffect>
                                  </p:childTnLst>
                                </p:cTn>
                              </p:par>
                            </p:childTnLst>
                          </p:cTn>
                        </p:par>
                        <p:par>
                          <p:cTn id="24" fill="hold">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2056"/>
                                        </p:tgtEl>
                                        <p:attrNameLst>
                                          <p:attrName>style.visibility</p:attrName>
                                        </p:attrNameLst>
                                      </p:cBhvr>
                                      <p:to>
                                        <p:strVal val="visible"/>
                                      </p:to>
                                    </p:set>
                                    <p:animEffect transition="in" filter="fade">
                                      <p:cBhvr>
                                        <p:cTn id="31" dur="3000"/>
                                        <p:tgtEl>
                                          <p:spTgt spid="2056"/>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30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2000"/>
                                        <p:tgtEl>
                                          <p:spTgt spid="1026"/>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59" showWhenStopped="0">
                <p:cTn id="44"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1029"/>
          <p:cNvSpPr txBox="1">
            <a:spLocks noGrp="1" noChangeArrowheads="1"/>
          </p:cNvSpPr>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eaLnBrk="0" fontAlgn="base" hangingPunct="0">
              <a:spcBef>
                <a:spcPct val="0"/>
              </a:spcBef>
              <a:spcAft>
                <a:spcPct val="0"/>
              </a:spcAft>
              <a:defRPr sz="2400">
                <a:solidFill>
                  <a:schemeClr val="tx1"/>
                </a:solidFill>
                <a:latin typeface="Calibri" pitchFamily="34" charset="0"/>
              </a:defRPr>
            </a:lvl6pPr>
            <a:lvl7pPr marL="2971800" indent="-228600" eaLnBrk="0" fontAlgn="base" hangingPunct="0">
              <a:spcBef>
                <a:spcPct val="0"/>
              </a:spcBef>
              <a:spcAft>
                <a:spcPct val="0"/>
              </a:spcAft>
              <a:defRPr sz="2400">
                <a:solidFill>
                  <a:schemeClr val="tx1"/>
                </a:solidFill>
                <a:latin typeface="Calibri" pitchFamily="34" charset="0"/>
              </a:defRPr>
            </a:lvl7pPr>
            <a:lvl8pPr marL="3429000" indent="-228600" eaLnBrk="0" fontAlgn="base" hangingPunct="0">
              <a:spcBef>
                <a:spcPct val="0"/>
              </a:spcBef>
              <a:spcAft>
                <a:spcPct val="0"/>
              </a:spcAft>
              <a:defRPr sz="2400">
                <a:solidFill>
                  <a:schemeClr val="tx1"/>
                </a:solidFill>
                <a:latin typeface="Calibri" pitchFamily="34" charset="0"/>
              </a:defRPr>
            </a:lvl8pPr>
            <a:lvl9pPr marL="3886200" indent="-228600" eaLnBrk="0" fontAlgn="base" hangingPunct="0">
              <a:spcBef>
                <a:spcPct val="0"/>
              </a:spcBef>
              <a:spcAft>
                <a:spcPct val="0"/>
              </a:spcAft>
              <a:defRPr sz="2400">
                <a:solidFill>
                  <a:schemeClr val="tx1"/>
                </a:solidFill>
                <a:latin typeface="Calibri" pitchFamily="34" charset="0"/>
              </a:defRPr>
            </a:lvl9pPr>
          </a:lstStyle>
          <a:p>
            <a:pPr algn="r" eaLnBrk="1" hangingPunct="1">
              <a:spcBef>
                <a:spcPct val="50000"/>
              </a:spcBef>
            </a:pPr>
            <a:fld id="{8343D07B-01A7-4E60-84C8-BBED8EC980A8}" type="slidenum">
              <a:rPr lang="en-US" sz="1400">
                <a:latin typeface="Arial Narrow" pitchFamily="34" charset="0"/>
              </a:rPr>
              <a:pPr algn="r" eaLnBrk="1" hangingPunct="1">
                <a:spcBef>
                  <a:spcPct val="50000"/>
                </a:spcBef>
              </a:pPr>
              <a:t>2</a:t>
            </a:fld>
            <a:endParaRPr lang="en-US" sz="1400" dirty="0">
              <a:latin typeface="Arial Narrow" pitchFamily="34" charset="0"/>
            </a:endParaRPr>
          </a:p>
        </p:txBody>
      </p:sp>
      <p:sp>
        <p:nvSpPr>
          <p:cNvPr id="4" name="TextBox 3"/>
          <p:cNvSpPr txBox="1"/>
          <p:nvPr/>
        </p:nvSpPr>
        <p:spPr>
          <a:xfrm rot="21418422">
            <a:off x="2973932" y="1143958"/>
            <a:ext cx="3223632" cy="3054498"/>
          </a:xfrm>
          <a:prstGeom prst="rect">
            <a:avLst/>
          </a:prstGeom>
          <a:noFill/>
        </p:spPr>
        <p:txBody>
          <a:bodyPr wrap="square" rtlCol="0">
            <a:prstTxWarp prst="textCircle">
              <a:avLst>
                <a:gd name="adj" fmla="val 13358077"/>
              </a:avLst>
            </a:prstTxWarp>
            <a:spAutoFit/>
          </a:bodyPr>
          <a:lstStyle/>
          <a:p>
            <a:r>
              <a:rPr lang="en-US" sz="3200" b="1" spc="300" dirty="0" smtClean="0">
                <a:solidFill>
                  <a:srgbClr val="FFFF00"/>
                </a:solidFill>
              </a:rPr>
              <a:t>Let’s try peace</a:t>
            </a:r>
            <a:endParaRPr lang="en-US" sz="3200" b="1" spc="300" dirty="0">
              <a:solidFill>
                <a:srgbClr val="FFFF00"/>
              </a:solidFill>
            </a:endParaRPr>
          </a:p>
        </p:txBody>
      </p:sp>
      <p:sp>
        <p:nvSpPr>
          <p:cNvPr id="7" name="TextBox 6"/>
          <p:cNvSpPr txBox="1"/>
          <p:nvPr/>
        </p:nvSpPr>
        <p:spPr>
          <a:xfrm rot="181908">
            <a:off x="2586788" y="24152"/>
            <a:ext cx="3997917" cy="4281421"/>
          </a:xfrm>
          <a:prstGeom prst="rect">
            <a:avLst/>
          </a:prstGeom>
          <a:noFill/>
        </p:spPr>
        <p:txBody>
          <a:bodyPr wrap="square" rtlCol="0">
            <a:prstTxWarp prst="textArchDown">
              <a:avLst>
                <a:gd name="adj" fmla="val 21383001"/>
              </a:avLst>
            </a:prstTxWarp>
            <a:spAutoFit/>
          </a:bodyPr>
          <a:lstStyle/>
          <a:p>
            <a:r>
              <a:rPr lang="en-US" sz="3200" b="1" dirty="0" smtClean="0">
                <a:solidFill>
                  <a:srgbClr val="FFFF00"/>
                </a:solidFill>
              </a:rPr>
              <a:t>                   </a:t>
            </a:r>
            <a:r>
              <a:rPr lang="en-US" sz="3200" b="1" spc="300" dirty="0" smtClean="0">
                <a:solidFill>
                  <a:srgbClr val="FFFF00"/>
                </a:solidFill>
              </a:rPr>
              <a:t>    for a change</a:t>
            </a:r>
            <a:r>
              <a:rPr lang="en-US" sz="3200" b="1" dirty="0" smtClean="0">
                <a:solidFill>
                  <a:srgbClr val="FFFF00"/>
                </a:solidFill>
              </a:rPr>
              <a:t>. </a:t>
            </a:r>
            <a:endParaRPr lang="en-US" sz="3200" b="1" dirty="0">
              <a:solidFill>
                <a:srgbClr val="FFFF00"/>
              </a:solidFill>
            </a:endParaRPr>
          </a:p>
        </p:txBody>
      </p:sp>
      <p:sp>
        <p:nvSpPr>
          <p:cNvPr id="9" name="TextBox 8"/>
          <p:cNvSpPr txBox="1"/>
          <p:nvPr/>
        </p:nvSpPr>
        <p:spPr>
          <a:xfrm>
            <a:off x="7156080" y="4880442"/>
            <a:ext cx="1613640" cy="923330"/>
          </a:xfrm>
          <a:prstGeom prst="rect">
            <a:avLst/>
          </a:prstGeom>
          <a:noFill/>
        </p:spPr>
        <p:txBody>
          <a:bodyPr wrap="square" rtlCol="0">
            <a:spAutoFit/>
          </a:bodyPr>
          <a:lstStyle/>
          <a:p>
            <a:pPr algn="ctr"/>
            <a:r>
              <a:rPr lang="en-US" b="1" dirty="0" smtClean="0">
                <a:solidFill>
                  <a:srgbClr val="00B0F0"/>
                </a:solidFill>
              </a:rPr>
              <a:t>A</a:t>
            </a:r>
          </a:p>
          <a:p>
            <a:pPr algn="ctr"/>
            <a:r>
              <a:rPr lang="en-US" b="1" dirty="0" smtClean="0">
                <a:solidFill>
                  <a:srgbClr val="00B0F0"/>
                </a:solidFill>
              </a:rPr>
              <a:t>History Dept. </a:t>
            </a:r>
            <a:endParaRPr lang="en-US" b="1" dirty="0" smtClean="0">
              <a:solidFill>
                <a:srgbClr val="00B0F0"/>
              </a:solidFill>
            </a:endParaRPr>
          </a:p>
          <a:p>
            <a:pPr algn="ctr"/>
            <a:r>
              <a:rPr lang="en-US" b="1" dirty="0" smtClean="0">
                <a:solidFill>
                  <a:srgbClr val="00B0F0"/>
                </a:solidFill>
              </a:rPr>
              <a:t> Power Point</a:t>
            </a:r>
            <a:endParaRPr lang="en-US" b="1" dirty="0">
              <a:solidFill>
                <a:srgbClr val="00B0F0"/>
              </a:solidFill>
            </a:endParaRPr>
          </a:p>
        </p:txBody>
      </p:sp>
      <p:pic>
        <p:nvPicPr>
          <p:cNvPr id="39940" name="Picture 4" descr="http://www.crystalinks.com/wagonwheel.jpg"/>
          <p:cNvPicPr>
            <a:picLocks noChangeAspect="1" noChangeArrowheads="1"/>
          </p:cNvPicPr>
          <p:nvPr/>
        </p:nvPicPr>
        <p:blipFill>
          <a:blip r:embed="rId4" cstate="print"/>
          <a:srcRect/>
          <a:stretch>
            <a:fillRect/>
          </a:stretch>
        </p:blipFill>
        <p:spPr bwMode="auto">
          <a:xfrm>
            <a:off x="3200400" y="1295400"/>
            <a:ext cx="2819400" cy="2743200"/>
          </a:xfrm>
          <a:prstGeom prst="rect">
            <a:avLst/>
          </a:prstGeom>
          <a:noFill/>
        </p:spPr>
      </p:pic>
      <p:pic>
        <p:nvPicPr>
          <p:cNvPr id="1030" name="Picture 6" descr="http://kylekorpi.com/tie-dye-peace-sign.gif"/>
          <p:cNvPicPr>
            <a:picLocks noChangeAspect="1" noChangeArrowheads="1"/>
          </p:cNvPicPr>
          <p:nvPr/>
        </p:nvPicPr>
        <p:blipFill>
          <a:blip r:embed="rId5" cstate="print"/>
          <a:srcRect/>
          <a:stretch>
            <a:fillRect/>
          </a:stretch>
        </p:blipFill>
        <p:spPr bwMode="auto">
          <a:xfrm rot="1487565">
            <a:off x="3202256" y="1297256"/>
            <a:ext cx="2806237" cy="2806237"/>
          </a:xfrm>
          <a:prstGeom prst="ellipse">
            <a:avLst/>
          </a:prstGeom>
          <a:noFill/>
        </p:spPr>
      </p:pic>
      <p:sp>
        <p:nvSpPr>
          <p:cNvPr id="3" name="Rectangle 2"/>
          <p:cNvSpPr/>
          <p:nvPr/>
        </p:nvSpPr>
        <p:spPr>
          <a:xfrm>
            <a:off x="2667000" y="2286000"/>
            <a:ext cx="3980446" cy="646331"/>
          </a:xfrm>
          <a:prstGeom prst="rect">
            <a:avLst/>
          </a:prstGeom>
          <a:noFill/>
        </p:spPr>
        <p:txBody>
          <a:bodyPr wrap="square" lIns="91440" tIns="45720" rIns="91440" bIns="45720">
            <a:spAutoFit/>
          </a:bodyPr>
          <a:lstStyle/>
          <a:p>
            <a:pPr algn="ctr"/>
            <a:r>
              <a:rPr lang="en-US" sz="3600" b="1" dirty="0" smtClean="0">
                <a:ln w="18415" cmpd="sng">
                  <a:noFill/>
                  <a:prstDash val="solid"/>
                </a:ln>
                <a:solidFill>
                  <a:srgbClr val="FFFFFF"/>
                </a:solidFill>
                <a:effectLst>
                  <a:outerShdw blurRad="63500" dir="3600000" algn="tl" rotWithShape="0">
                    <a:srgbClr val="000000">
                      <a:alpha val="70000"/>
                    </a:srgbClr>
                  </a:outerShdw>
                </a:effectLst>
              </a:rPr>
              <a:t>Tie Dye Productions</a:t>
            </a:r>
            <a:endParaRPr lang="en-US" sz="3600" b="1" dirty="0">
              <a:ln w="18415" cmpd="sng">
                <a:noFill/>
                <a:prstDash val="solid"/>
              </a:ln>
              <a:solidFill>
                <a:srgbClr val="FFFFFF"/>
              </a:solidFill>
              <a:effectLst>
                <a:outerShdw blurRad="63500" dir="3600000" algn="tl" rotWithShape="0">
                  <a:srgbClr val="000000">
                    <a:alpha val="70000"/>
                  </a:srgbClr>
                </a:outerShdw>
              </a:effectLst>
            </a:endParaRPr>
          </a:p>
        </p:txBody>
      </p:sp>
      <p:pic>
        <p:nvPicPr>
          <p:cNvPr id="6" name="02 Track 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7848600" y="5875283"/>
            <a:ext cx="45719" cy="45719"/>
          </a:xfrm>
          <a:prstGeom prst="rect">
            <a:avLst/>
          </a:prstGeom>
        </p:spPr>
      </p:pic>
    </p:spTree>
    <p:extLst>
      <p:ext uri="{BB962C8B-B14F-4D97-AF65-F5344CB8AC3E}">
        <p14:creationId xmlns:p14="http://schemas.microsoft.com/office/powerpoint/2010/main" val="2028816317"/>
      </p:ext>
    </p:extLst>
  </p:cSld>
  <p:clrMapOvr>
    <a:masterClrMapping/>
  </p:clrMapOvr>
  <mc:AlternateContent xmlns:mc="http://schemas.openxmlformats.org/markup-compatibility/2006" xmlns:p14="http://schemas.microsoft.com/office/powerpoint/2010/main">
    <mc:Choice Requires="p14">
      <p:transition spd="slow" p14:dur="2000" advClick="0" advTm="18000">
        <p:fade/>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35" presetClass="entr" presetSubtype="0" fill="hold" nodeType="afterEffect">
                                  <p:stCondLst>
                                    <p:cond delay="4000"/>
                                  </p:stCondLst>
                                  <p:childTnLst>
                                    <p:set>
                                      <p:cBhvr>
                                        <p:cTn id="9" dur="1" fill="hold">
                                          <p:stCondLst>
                                            <p:cond delay="0"/>
                                          </p:stCondLst>
                                        </p:cTn>
                                        <p:tgtEl>
                                          <p:spTgt spid="39940"/>
                                        </p:tgtEl>
                                        <p:attrNameLst>
                                          <p:attrName>style.visibility</p:attrName>
                                        </p:attrNameLst>
                                      </p:cBhvr>
                                      <p:to>
                                        <p:strVal val="visible"/>
                                      </p:to>
                                    </p:set>
                                    <p:animEffect transition="in" filter="fade">
                                      <p:cBhvr>
                                        <p:cTn id="10" dur="13000"/>
                                        <p:tgtEl>
                                          <p:spTgt spid="39940"/>
                                        </p:tgtEl>
                                      </p:cBhvr>
                                    </p:animEffect>
                                    <p:anim calcmode="lin" valueType="num">
                                      <p:cBhvr>
                                        <p:cTn id="11" dur="13000" fill="hold"/>
                                        <p:tgtEl>
                                          <p:spTgt spid="39940"/>
                                        </p:tgtEl>
                                        <p:attrNameLst>
                                          <p:attrName>style.rotation</p:attrName>
                                        </p:attrNameLst>
                                      </p:cBhvr>
                                      <p:tavLst>
                                        <p:tav tm="0">
                                          <p:val>
                                            <p:fltVal val="720"/>
                                          </p:val>
                                        </p:tav>
                                        <p:tav tm="100000">
                                          <p:val>
                                            <p:fltVal val="0"/>
                                          </p:val>
                                        </p:tav>
                                      </p:tavLst>
                                    </p:anim>
                                    <p:anim calcmode="lin" valueType="num">
                                      <p:cBhvr>
                                        <p:cTn id="12" dur="13000" fill="hold"/>
                                        <p:tgtEl>
                                          <p:spTgt spid="39940"/>
                                        </p:tgtEl>
                                        <p:attrNameLst>
                                          <p:attrName>ppt_h</p:attrName>
                                        </p:attrNameLst>
                                      </p:cBhvr>
                                      <p:tavLst>
                                        <p:tav tm="0">
                                          <p:val>
                                            <p:fltVal val="0"/>
                                          </p:val>
                                        </p:tav>
                                        <p:tav tm="100000">
                                          <p:val>
                                            <p:strVal val="#ppt_h"/>
                                          </p:val>
                                        </p:tav>
                                      </p:tavLst>
                                    </p:anim>
                                    <p:anim calcmode="lin" valueType="num">
                                      <p:cBhvr>
                                        <p:cTn id="13" dur="13000" fill="hold"/>
                                        <p:tgtEl>
                                          <p:spTgt spid="39940"/>
                                        </p:tgtEl>
                                        <p:attrNameLst>
                                          <p:attrName>ppt_w</p:attrName>
                                        </p:attrNameLst>
                                      </p:cBhvr>
                                      <p:tavLst>
                                        <p:tav tm="0">
                                          <p:val>
                                            <p:fltVal val="0"/>
                                          </p:val>
                                        </p:tav>
                                        <p:tav tm="100000">
                                          <p:val>
                                            <p:strVal val="#ppt_w"/>
                                          </p:val>
                                        </p:tav>
                                      </p:tavLst>
                                    </p:anim>
                                  </p:childTnLst>
                                </p:cTn>
                              </p:par>
                            </p:childTnLst>
                          </p:cTn>
                        </p:par>
                        <p:par>
                          <p:cTn id="14" fill="hold">
                            <p:stCondLst>
                              <p:cond delay="17000"/>
                            </p:stCondLst>
                            <p:childTnLst>
                              <p:par>
                                <p:cTn id="15" presetID="21" presetClass="entr" presetSubtype="1" fill="hold" nodeType="afterEffect">
                                  <p:stCondLst>
                                    <p:cond delay="1000"/>
                                  </p:stCondLst>
                                  <p:childTnLst>
                                    <p:set>
                                      <p:cBhvr>
                                        <p:cTn id="16" dur="1" fill="hold">
                                          <p:stCondLst>
                                            <p:cond delay="0"/>
                                          </p:stCondLst>
                                        </p:cTn>
                                        <p:tgtEl>
                                          <p:spTgt spid="1030"/>
                                        </p:tgtEl>
                                        <p:attrNameLst>
                                          <p:attrName>style.visibility</p:attrName>
                                        </p:attrNameLst>
                                      </p:cBhvr>
                                      <p:to>
                                        <p:strVal val="visible"/>
                                      </p:to>
                                    </p:set>
                                    <p:animEffect transition="in" filter="wheel(1)">
                                      <p:cBhvr>
                                        <p:cTn id="17" dur="5000"/>
                                        <p:tgtEl>
                                          <p:spTgt spid="1030"/>
                                        </p:tgtEl>
                                      </p:cBhvr>
                                    </p:animEffect>
                                  </p:childTnLst>
                                </p:cTn>
                              </p:par>
                              <p:par>
                                <p:cTn id="18" presetID="10" presetClass="entr" presetSubtype="0" fill="hold" grpId="0" nodeType="withEffect">
                                  <p:stCondLst>
                                    <p:cond delay="55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7000"/>
                                        <p:tgtEl>
                                          <p:spTgt spid="3"/>
                                        </p:tgtEl>
                                      </p:cBhvr>
                                    </p:animEffect>
                                  </p:childTnLst>
                                </p:cTn>
                              </p:par>
                            </p:childTnLst>
                          </p:cTn>
                        </p:par>
                        <p:par>
                          <p:cTn id="21" fill="hold">
                            <p:stCondLst>
                              <p:cond delay="295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3000"/>
                                        <p:tgtEl>
                                          <p:spTgt spid="4"/>
                                        </p:tgtEl>
                                      </p:cBhvr>
                                    </p:animEffect>
                                  </p:childTnLst>
                                </p:cTn>
                              </p:par>
                              <p:par>
                                <p:cTn id="25" presetID="22" presetClass="entr" presetSubtype="8"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3000"/>
                                        <p:tgtEl>
                                          <p:spTgt spid="7"/>
                                        </p:tgtEl>
                                      </p:cBhvr>
                                    </p:animEffect>
                                  </p:childTnLst>
                                </p:cTn>
                              </p:par>
                            </p:childTnLst>
                          </p:cTn>
                        </p:par>
                        <p:par>
                          <p:cTn id="28" fill="hold">
                            <p:stCondLst>
                              <p:cond delay="34500"/>
                            </p:stCondLst>
                            <p:childTnLst>
                              <p:par>
                                <p:cTn id="29" presetID="45" presetClass="entr" presetSubtype="0" fill="hold"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2000"/>
                                        <p:tgtEl>
                                          <p:spTgt spid="9">
                                            <p:txEl>
                                              <p:pRg st="0" end="0"/>
                                            </p:txEl>
                                          </p:spTgt>
                                        </p:tgtEl>
                                      </p:cBhvr>
                                    </p:animEffect>
                                    <p:anim calcmode="lin" valueType="num">
                                      <p:cBhvr>
                                        <p:cTn id="32" dur="2000" fill="hold"/>
                                        <p:tgtEl>
                                          <p:spTgt spid="9">
                                            <p:txEl>
                                              <p:pRg st="0" end="0"/>
                                            </p:txEl>
                                          </p:spTgt>
                                        </p:tgtEl>
                                        <p:attrNameLst>
                                          <p:attrName>ppt_w</p:attrName>
                                        </p:attrNameLst>
                                      </p:cBhvr>
                                      <p:tavLst>
                                        <p:tav tm="0" fmla="#ppt_w*sin(2.5*pi*$)">
                                          <p:val>
                                            <p:fltVal val="0"/>
                                          </p:val>
                                        </p:tav>
                                        <p:tav tm="100000">
                                          <p:val>
                                            <p:fltVal val="1"/>
                                          </p:val>
                                        </p:tav>
                                      </p:tavLst>
                                    </p:anim>
                                    <p:anim calcmode="lin" valueType="num">
                                      <p:cBhvr>
                                        <p:cTn id="33" dur="20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par>
                          <p:cTn id="34" fill="hold">
                            <p:stCondLst>
                              <p:cond delay="36500"/>
                            </p:stCondLst>
                            <p:childTnLst>
                              <p:par>
                                <p:cTn id="35" presetID="45" presetClass="entr" presetSubtype="0" fill="hold" nodeType="after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2000"/>
                                        <p:tgtEl>
                                          <p:spTgt spid="9">
                                            <p:txEl>
                                              <p:pRg st="1" end="1"/>
                                            </p:txEl>
                                          </p:spTgt>
                                        </p:tgtEl>
                                      </p:cBhvr>
                                    </p:animEffect>
                                    <p:anim calcmode="lin" valueType="num">
                                      <p:cBhvr>
                                        <p:cTn id="38" dur="2000" fill="hold"/>
                                        <p:tgtEl>
                                          <p:spTgt spid="9">
                                            <p:txEl>
                                              <p:pRg st="1" end="1"/>
                                            </p:txEl>
                                          </p:spTgt>
                                        </p:tgtEl>
                                        <p:attrNameLst>
                                          <p:attrName>ppt_w</p:attrName>
                                        </p:attrNameLst>
                                      </p:cBhvr>
                                      <p:tavLst>
                                        <p:tav tm="0" fmla="#ppt_w*sin(2.5*pi*$)">
                                          <p:val>
                                            <p:fltVal val="0"/>
                                          </p:val>
                                        </p:tav>
                                        <p:tav tm="100000">
                                          <p:val>
                                            <p:fltVal val="1"/>
                                          </p:val>
                                        </p:tav>
                                      </p:tavLst>
                                    </p:anim>
                                    <p:anim calcmode="lin" valueType="num">
                                      <p:cBhvr>
                                        <p:cTn id="39" dur="2000" fill="hold"/>
                                        <p:tgtEl>
                                          <p:spTgt spid="9">
                                            <p:txEl>
                                              <p:pRg st="1" end="1"/>
                                            </p:txEl>
                                          </p:spTgt>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0"/>
                                        <p:tgtEl>
                                          <p:spTgt spid="9">
                                            <p:txEl>
                                              <p:pRg st="2" end="2"/>
                                            </p:txEl>
                                          </p:spTgt>
                                        </p:tgtEl>
                                      </p:cBhvr>
                                    </p:animEffect>
                                    <p:anim calcmode="lin" valueType="num">
                                      <p:cBhvr>
                                        <p:cTn id="43" dur="5000" fill="hold"/>
                                        <p:tgtEl>
                                          <p:spTgt spid="9">
                                            <p:txEl>
                                              <p:pRg st="2" end="2"/>
                                            </p:txEl>
                                          </p:spTgt>
                                        </p:tgtEl>
                                        <p:attrNameLst>
                                          <p:attrName>ppt_w</p:attrName>
                                        </p:attrNameLst>
                                      </p:cBhvr>
                                      <p:tavLst>
                                        <p:tav tm="0" fmla="#ppt_w*sin(2.5*pi*$)">
                                          <p:val>
                                            <p:fltVal val="0"/>
                                          </p:val>
                                        </p:tav>
                                        <p:tav tm="100000">
                                          <p:val>
                                            <p:fltVal val="1"/>
                                          </p:val>
                                        </p:tav>
                                      </p:tavLst>
                                    </p:anim>
                                    <p:anim calcmode="lin" valueType="num">
                                      <p:cBhvr>
                                        <p:cTn id="44" dur="5000" fill="hold"/>
                                        <p:tgtEl>
                                          <p:spTgt spid="9">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45" fill="hold" display="0">
                  <p:stCondLst>
                    <p:cond delay="indefinite"/>
                  </p:stCondLst>
                  <p:endCondLst>
                    <p:cond evt="onStopAudio" delay="0">
                      <p:tgtEl>
                        <p:sldTgt/>
                      </p:tgtEl>
                    </p:cond>
                  </p:endCondLst>
                </p:cTn>
                <p:tgtEl>
                  <p:spTgt spid="6"/>
                </p:tgtEl>
              </p:cMediaNode>
            </p:audio>
          </p:childTnLst>
        </p:cTn>
      </p:par>
    </p:tnLst>
    <p:bldLst>
      <p:bldP spid="4" grpId="0"/>
      <p:bldP spid="7"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6"/>
          <p:cNvSpPr txBox="1">
            <a:spLocks noChangeArrowheads="1"/>
          </p:cNvSpPr>
          <p:nvPr/>
        </p:nvSpPr>
        <p:spPr bwMode="auto">
          <a:xfrm>
            <a:off x="2933700" y="1295400"/>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chemeClr val="bg1"/>
                </a:solidFill>
                <a:latin typeface="Calibri" pitchFamily="34" charset="0"/>
              </a:rPr>
              <a:t>“ARITHMETIC ON THE WAY WEST”</a:t>
            </a:r>
            <a:endParaRPr lang="en-US" dirty="0">
              <a:solidFill>
                <a:schemeClr val="bg1"/>
              </a:solidFill>
              <a:latin typeface="Calibri" pitchFamily="34" charset="0"/>
            </a:endParaRPr>
          </a:p>
        </p:txBody>
      </p:sp>
      <p:sp>
        <p:nvSpPr>
          <p:cNvPr id="2051" name="Text Box 5"/>
          <p:cNvSpPr txBox="1">
            <a:spLocks noChangeArrowheads="1"/>
          </p:cNvSpPr>
          <p:nvPr/>
        </p:nvSpPr>
        <p:spPr bwMode="auto">
          <a:xfrm>
            <a:off x="990600" y="411480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9" name="TextBox 8"/>
          <p:cNvSpPr txBox="1">
            <a:spLocks noChangeArrowheads="1"/>
          </p:cNvSpPr>
          <p:nvPr/>
        </p:nvSpPr>
        <p:spPr bwMode="auto">
          <a:xfrm>
            <a:off x="1143000" y="635000"/>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dirty="0">
                <a:solidFill>
                  <a:srgbClr val="FFFF00"/>
                </a:solidFill>
                <a:latin typeface="Copperplate Gothic Bold" pitchFamily="34" charset="0"/>
              </a:rPr>
              <a:t>“PIONEER  CIPHERING”</a:t>
            </a:r>
          </a:p>
        </p:txBody>
      </p:sp>
      <p:pic>
        <p:nvPicPr>
          <p:cNvPr id="13" name="Picture 12" descr="800px-Covered_Wagon_In_Scotts_Bluff_National_Monument,_Nebraska.jpg"/>
          <p:cNvPicPr>
            <a:picLocks noChangeAspect="1"/>
          </p:cNvPicPr>
          <p:nvPr/>
        </p:nvPicPr>
        <p:blipFill>
          <a:blip r:embed="rId2" cstate="print"/>
          <a:stretch>
            <a:fillRect/>
          </a:stretch>
        </p:blipFill>
        <p:spPr>
          <a:xfrm>
            <a:off x="2209800" y="1676400"/>
            <a:ext cx="5105400" cy="3829050"/>
          </a:xfrm>
          <a:prstGeom prst="rect">
            <a:avLst/>
          </a:prstGeom>
          <a:ln>
            <a:noFill/>
          </a:ln>
          <a:effectLst>
            <a:softEdge rad="112500"/>
          </a:effectLst>
        </p:spPr>
      </p:pic>
    </p:spTree>
    <p:extLst>
      <p:ext uri="{BB962C8B-B14F-4D97-AF65-F5344CB8AC3E}">
        <p14:creationId xmlns:p14="http://schemas.microsoft.com/office/powerpoint/2010/main" val="11925687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3000"/>
                                        <p:tgtEl>
                                          <p:spTgt spid="13"/>
                                        </p:tgtEl>
                                      </p:cBhvr>
                                    </p:animEffect>
                                  </p:childTnLst>
                                </p:cTn>
                              </p:par>
                            </p:childTnLst>
                          </p:cTn>
                        </p:par>
                        <p:par>
                          <p:cTn id="12" fill="hold" nodeType="afterGroup">
                            <p:stCondLst>
                              <p:cond delay="6000"/>
                            </p:stCondLst>
                            <p:childTnLst>
                              <p:par>
                                <p:cTn id="13" presetID="10" presetClass="entr" presetSubtype="0" fill="hold" grpId="0"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6"/>
          <p:cNvSpPr txBox="1">
            <a:spLocks noChangeArrowheads="1"/>
          </p:cNvSpPr>
          <p:nvPr/>
        </p:nvSpPr>
        <p:spPr bwMode="auto">
          <a:xfrm>
            <a:off x="381000" y="347662"/>
            <a:ext cx="85344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800100" indent="-342900" eaLnBrk="0" hangingPunct="0">
              <a:defRPr>
                <a:solidFill>
                  <a:schemeClr val="tx1"/>
                </a:solidFill>
                <a:latin typeface="Arial" charset="0"/>
                <a:cs typeface="Arial" charset="0"/>
              </a:defRPr>
            </a:lvl2pPr>
            <a:lvl3pPr marL="1257300" indent="-342900" eaLnBrk="0" hangingPunct="0">
              <a:defRPr>
                <a:solidFill>
                  <a:schemeClr val="tx1"/>
                </a:solidFill>
                <a:latin typeface="Arial" charset="0"/>
                <a:cs typeface="Arial" charset="0"/>
              </a:defRPr>
            </a:lvl3pPr>
            <a:lvl4pPr marL="1714500" indent="-342900" eaLnBrk="0" hangingPunct="0">
              <a:defRPr>
                <a:solidFill>
                  <a:schemeClr val="tx1"/>
                </a:solidFill>
                <a:latin typeface="Arial" charset="0"/>
                <a:cs typeface="Arial" charset="0"/>
              </a:defRPr>
            </a:lvl4pPr>
            <a:lvl5pPr marL="2171700" indent="-342900" eaLnBrk="0" hangingPunct="0">
              <a:defRPr>
                <a:solidFill>
                  <a:schemeClr val="tx1"/>
                </a:solidFill>
                <a:latin typeface="Arial" charset="0"/>
                <a:cs typeface="Arial" charset="0"/>
              </a:defRPr>
            </a:lvl5pPr>
            <a:lvl6pPr marL="2628900" indent="-342900" eaLnBrk="0" fontAlgn="base" hangingPunct="0">
              <a:spcBef>
                <a:spcPct val="0"/>
              </a:spcBef>
              <a:spcAft>
                <a:spcPct val="0"/>
              </a:spcAft>
              <a:defRPr>
                <a:solidFill>
                  <a:schemeClr val="tx1"/>
                </a:solidFill>
                <a:latin typeface="Arial" charset="0"/>
                <a:cs typeface="Arial" charset="0"/>
              </a:defRPr>
            </a:lvl6pPr>
            <a:lvl7pPr marL="3086100" indent="-342900" eaLnBrk="0" fontAlgn="base" hangingPunct="0">
              <a:spcBef>
                <a:spcPct val="0"/>
              </a:spcBef>
              <a:spcAft>
                <a:spcPct val="0"/>
              </a:spcAft>
              <a:defRPr>
                <a:solidFill>
                  <a:schemeClr val="tx1"/>
                </a:solidFill>
                <a:latin typeface="Arial" charset="0"/>
                <a:cs typeface="Arial" charset="0"/>
              </a:defRPr>
            </a:lvl7pPr>
            <a:lvl8pPr marL="3543300" indent="-342900" eaLnBrk="0" fontAlgn="base" hangingPunct="0">
              <a:spcBef>
                <a:spcPct val="0"/>
              </a:spcBef>
              <a:spcAft>
                <a:spcPct val="0"/>
              </a:spcAft>
              <a:defRPr>
                <a:solidFill>
                  <a:schemeClr val="tx1"/>
                </a:solidFill>
                <a:latin typeface="Arial" charset="0"/>
                <a:cs typeface="Arial" charset="0"/>
              </a:defRPr>
            </a:lvl8pPr>
            <a:lvl9pPr marL="4000500" indent="-342900" eaLnBrk="0" fontAlgn="base" hangingPunct="0">
              <a:spcBef>
                <a:spcPct val="0"/>
              </a:spcBef>
              <a:spcAft>
                <a:spcPct val="0"/>
              </a:spcAft>
              <a:defRPr>
                <a:solidFill>
                  <a:schemeClr val="tx1"/>
                </a:solidFill>
                <a:latin typeface="Arial" charset="0"/>
                <a:cs typeface="Arial" charset="0"/>
              </a:defRPr>
            </a:lvl9pPr>
          </a:lstStyle>
          <a:p>
            <a:pPr eaLnBrk="1" hangingPunct="1">
              <a:buFontTx/>
              <a:buAutoNum type="arabicPeriod"/>
            </a:pPr>
            <a:r>
              <a:rPr lang="en-US" b="1" dirty="0">
                <a:solidFill>
                  <a:schemeClr val="bg1"/>
                </a:solidFill>
                <a:latin typeface="Calibri" pitchFamily="34" charset="0"/>
              </a:rPr>
              <a:t>Your wagon </a:t>
            </a:r>
            <a:r>
              <a:rPr lang="en-US" b="1" dirty="0" smtClean="0">
                <a:solidFill>
                  <a:schemeClr val="bg1"/>
                </a:solidFill>
                <a:latin typeface="Calibri" pitchFamily="34" charset="0"/>
              </a:rPr>
              <a:t>string </a:t>
            </a:r>
            <a:r>
              <a:rPr lang="en-US" b="1" dirty="0">
                <a:solidFill>
                  <a:schemeClr val="bg1"/>
                </a:solidFill>
                <a:latin typeface="Calibri" pitchFamily="34" charset="0"/>
              </a:rPr>
              <a:t>is in Council Bluffs, Iowa and about to leave for the West.   Your destination is Oregon City.  You hire a guide for the journey and agree to pay him the sum of $250 for the entire trip.  Some of the members of your party are upset and argue that you are being overcharged.  The total distance you will travel is 1,924 miles.  How much money per mile is your guide going to cost?  (Round to the nearest whole cent!)</a:t>
            </a:r>
            <a:r>
              <a:rPr lang="en-US" dirty="0">
                <a:solidFill>
                  <a:schemeClr val="bg1"/>
                </a:solidFill>
                <a:latin typeface="Calibri" pitchFamily="34" charset="0"/>
              </a:rPr>
              <a:t>   </a:t>
            </a:r>
          </a:p>
          <a:p>
            <a:pPr eaLnBrk="1" hangingPunct="1"/>
            <a:r>
              <a:rPr lang="en-US" b="1" dirty="0">
                <a:solidFill>
                  <a:schemeClr val="bg1"/>
                </a:solidFill>
                <a:latin typeface="Calibri" pitchFamily="34" charset="0"/>
              </a:rPr>
              <a:t>                                                </a:t>
            </a:r>
            <a:r>
              <a:rPr lang="en-US" b="1" dirty="0" smtClean="0">
                <a:solidFill>
                  <a:schemeClr val="bg1"/>
                </a:solidFill>
                <a:latin typeface="Calibri" pitchFamily="34" charset="0"/>
              </a:rPr>
              <a:t>                       ANSWER:____________________</a:t>
            </a:r>
            <a:endParaRPr lang="en-US" dirty="0">
              <a:solidFill>
                <a:schemeClr val="bg1"/>
              </a:solidFill>
              <a:latin typeface="Calibri" pitchFamily="34" charset="0"/>
            </a:endParaRPr>
          </a:p>
        </p:txBody>
      </p:sp>
      <p:sp>
        <p:nvSpPr>
          <p:cNvPr id="3075" name="Text Box 5"/>
          <p:cNvSpPr txBox="1">
            <a:spLocks noChangeArrowheads="1"/>
          </p:cNvSpPr>
          <p:nvPr/>
        </p:nvSpPr>
        <p:spPr bwMode="auto">
          <a:xfrm>
            <a:off x="1066800" y="236220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2056" name="Line 8"/>
          <p:cNvSpPr>
            <a:spLocks noChangeShapeType="1"/>
          </p:cNvSpPr>
          <p:nvPr/>
        </p:nvSpPr>
        <p:spPr bwMode="auto">
          <a:xfrm flipH="1" flipV="1">
            <a:off x="2514600" y="2590800"/>
            <a:ext cx="76200" cy="304800"/>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7" name="Line 9"/>
          <p:cNvSpPr>
            <a:spLocks noChangeShapeType="1"/>
          </p:cNvSpPr>
          <p:nvPr/>
        </p:nvSpPr>
        <p:spPr bwMode="auto">
          <a:xfrm flipV="1">
            <a:off x="1371600" y="2487499"/>
            <a:ext cx="152400" cy="304800"/>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4" name="Text Box 6"/>
          <p:cNvSpPr txBox="1">
            <a:spLocks noChangeArrowheads="1"/>
          </p:cNvSpPr>
          <p:nvPr/>
        </p:nvSpPr>
        <p:spPr bwMode="auto">
          <a:xfrm>
            <a:off x="1143000" y="2133600"/>
            <a:ext cx="1905000" cy="457200"/>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a:solidFill>
                  <a:schemeClr val="bg1"/>
                </a:solidFill>
                <a:latin typeface="Calibri" pitchFamily="34" charset="0"/>
              </a:rPr>
              <a:t>250 ÷ 1924</a:t>
            </a:r>
            <a:r>
              <a:rPr lang="en-US" dirty="0">
                <a:solidFill>
                  <a:srgbClr val="FF0000"/>
                </a:solidFill>
              </a:rPr>
              <a:t> </a:t>
            </a:r>
            <a:r>
              <a:rPr lang="en-US" sz="2000" b="1" dirty="0">
                <a:solidFill>
                  <a:schemeClr val="bg1"/>
                </a:solidFill>
                <a:latin typeface="Calibri" pitchFamily="34" charset="0"/>
              </a:rPr>
              <a:t>=</a:t>
            </a:r>
            <a:r>
              <a:rPr lang="en-US" dirty="0">
                <a:solidFill>
                  <a:srgbClr val="FF0000"/>
                </a:solidFill>
              </a:rPr>
              <a:t>           </a:t>
            </a:r>
            <a:endParaRPr lang="en-US" sz="2000" u="sng" dirty="0">
              <a:solidFill>
                <a:srgbClr val="FF0000"/>
              </a:solidFill>
              <a:latin typeface="Calibri" pitchFamily="34" charset="0"/>
            </a:endParaRPr>
          </a:p>
        </p:txBody>
      </p:sp>
      <p:sp>
        <p:nvSpPr>
          <p:cNvPr id="8" name="Text Box 6"/>
          <p:cNvSpPr txBox="1">
            <a:spLocks noChangeArrowheads="1"/>
          </p:cNvSpPr>
          <p:nvPr/>
        </p:nvSpPr>
        <p:spPr bwMode="auto">
          <a:xfrm>
            <a:off x="5129405" y="1905000"/>
            <a:ext cx="3200400" cy="457200"/>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a:solidFill>
                  <a:srgbClr val="FFFF00"/>
                </a:solidFill>
                <a:latin typeface="Calibri" pitchFamily="34" charset="0"/>
              </a:rPr>
              <a:t>.129¢ or </a:t>
            </a:r>
            <a:r>
              <a:rPr lang="en-US" sz="2400" b="1" u="sng" dirty="0">
                <a:solidFill>
                  <a:srgbClr val="FFFF00"/>
                </a:solidFill>
                <a:latin typeface="Calibri" pitchFamily="34" charset="0"/>
              </a:rPr>
              <a:t>13¢ per mile</a:t>
            </a:r>
          </a:p>
        </p:txBody>
      </p:sp>
      <p:cxnSp>
        <p:nvCxnSpPr>
          <p:cNvPr id="10" name="Straight Connector 9"/>
          <p:cNvCxnSpPr/>
          <p:nvPr/>
        </p:nvCxnSpPr>
        <p:spPr>
          <a:xfrm>
            <a:off x="1578429" y="1219200"/>
            <a:ext cx="2209800" cy="0"/>
          </a:xfrm>
          <a:prstGeom prst="line">
            <a:avLst/>
          </a:prstGeom>
          <a:ln w="28575">
            <a:solidFill>
              <a:srgbClr val="66CC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937125" y="1447800"/>
            <a:ext cx="3466612" cy="0"/>
          </a:xfrm>
          <a:prstGeom prst="line">
            <a:avLst/>
          </a:prstGeom>
          <a:ln w="28575">
            <a:solidFill>
              <a:srgbClr val="66CCFF"/>
            </a:solidFill>
          </a:ln>
        </p:spPr>
        <p:style>
          <a:lnRef idx="1">
            <a:schemeClr val="accent1"/>
          </a:lnRef>
          <a:fillRef idx="0">
            <a:schemeClr val="accent1"/>
          </a:fillRef>
          <a:effectRef idx="0">
            <a:schemeClr val="accent1"/>
          </a:effectRef>
          <a:fontRef idx="minor">
            <a:schemeClr val="tx1"/>
          </a:fontRef>
        </p:style>
      </p:cxnSp>
      <p:sp>
        <p:nvSpPr>
          <p:cNvPr id="2" name="Text Box 6"/>
          <p:cNvSpPr txBox="1">
            <a:spLocks noChangeArrowheads="1"/>
          </p:cNvSpPr>
          <p:nvPr/>
        </p:nvSpPr>
        <p:spPr bwMode="auto">
          <a:xfrm>
            <a:off x="647700" y="2792299"/>
            <a:ext cx="3733800" cy="39687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u="sng" dirty="0">
                <a:solidFill>
                  <a:srgbClr val="FF0000"/>
                </a:solidFill>
                <a:latin typeface="Calibri" pitchFamily="34" charset="0"/>
              </a:rPr>
              <a:t>Dollar Amount</a:t>
            </a:r>
            <a:r>
              <a:rPr lang="en-US" sz="2000" dirty="0">
                <a:solidFill>
                  <a:srgbClr val="FF0000"/>
                </a:solidFill>
                <a:latin typeface="Calibri" pitchFamily="34" charset="0"/>
              </a:rPr>
              <a:t>  </a:t>
            </a:r>
            <a:r>
              <a:rPr lang="en-US" sz="2000" u="sng" dirty="0">
                <a:solidFill>
                  <a:srgbClr val="FF0000"/>
                </a:solidFill>
                <a:latin typeface="Calibri" pitchFamily="34" charset="0"/>
              </a:rPr>
              <a:t>Number of miles</a:t>
            </a:r>
          </a:p>
        </p:txBody>
      </p:sp>
      <p:cxnSp>
        <p:nvCxnSpPr>
          <p:cNvPr id="3" name="Straight Connector 11"/>
          <p:cNvCxnSpPr/>
          <p:nvPr/>
        </p:nvCxnSpPr>
        <p:spPr>
          <a:xfrm>
            <a:off x="838200" y="1752600"/>
            <a:ext cx="533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2" descr="http://www.nwhistorycourse.org/ttcourse/Year1/images/week8/WagonTrainWSH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8264" y="2310870"/>
            <a:ext cx="4400636" cy="3285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1578429" y="1752600"/>
            <a:ext cx="502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4800" y="3168775"/>
            <a:ext cx="4962525" cy="1477328"/>
          </a:xfrm>
          <a:prstGeom prst="rect">
            <a:avLst/>
          </a:prstGeom>
          <a:noFill/>
        </p:spPr>
        <p:txBody>
          <a:bodyPr wrap="square">
            <a:spAutoFit/>
          </a:bodyPr>
          <a:lstStyle/>
          <a:p>
            <a:pPr>
              <a:defRPr/>
            </a:pPr>
            <a:r>
              <a:rPr lang="en-US" b="1" dirty="0" smtClean="0">
                <a:solidFill>
                  <a:srgbClr val="FFFF00"/>
                </a:solidFill>
                <a:cs typeface="Calibri" pitchFamily="34" charset="0"/>
              </a:rPr>
              <a:t>What question do you need to answer?</a:t>
            </a:r>
          </a:p>
          <a:p>
            <a:pPr>
              <a:defRPr/>
            </a:pPr>
            <a:r>
              <a:rPr lang="en-US" b="1" dirty="0" smtClean="0">
                <a:solidFill>
                  <a:srgbClr val="FFFF00"/>
                </a:solidFill>
                <a:cs typeface="Calibri" pitchFamily="34" charset="0"/>
              </a:rPr>
              <a:t>What information do you need to solve  </a:t>
            </a:r>
          </a:p>
          <a:p>
            <a:pPr>
              <a:defRPr/>
            </a:pPr>
            <a:r>
              <a:rPr lang="en-US" b="1" dirty="0">
                <a:solidFill>
                  <a:srgbClr val="FFFF00"/>
                </a:solidFill>
                <a:cs typeface="Calibri" pitchFamily="34" charset="0"/>
              </a:rPr>
              <a:t> </a:t>
            </a:r>
            <a:r>
              <a:rPr lang="en-US" b="1" dirty="0" smtClean="0">
                <a:solidFill>
                  <a:srgbClr val="FFFF00"/>
                </a:solidFill>
                <a:cs typeface="Calibri" pitchFamily="34" charset="0"/>
              </a:rPr>
              <a:t>the problem? </a:t>
            </a:r>
          </a:p>
          <a:p>
            <a:pPr>
              <a:defRPr/>
            </a:pPr>
            <a:r>
              <a:rPr lang="en-US" b="1" dirty="0" smtClean="0">
                <a:solidFill>
                  <a:srgbClr val="FFFF00"/>
                </a:solidFill>
                <a:cs typeface="Calibri" pitchFamily="34" charset="0"/>
              </a:rPr>
              <a:t>What sort of math </a:t>
            </a:r>
            <a:r>
              <a:rPr lang="en-US" b="1" dirty="0">
                <a:solidFill>
                  <a:srgbClr val="FFFF00"/>
                </a:solidFill>
                <a:cs typeface="Calibri" pitchFamily="34" charset="0"/>
              </a:rPr>
              <a:t>operations </a:t>
            </a:r>
            <a:r>
              <a:rPr lang="en-US" b="1" dirty="0" smtClean="0">
                <a:solidFill>
                  <a:srgbClr val="FFFF00"/>
                </a:solidFill>
                <a:cs typeface="Calibri" pitchFamily="34" charset="0"/>
              </a:rPr>
              <a:t>do you </a:t>
            </a:r>
          </a:p>
          <a:p>
            <a:pPr>
              <a:defRPr/>
            </a:pPr>
            <a:r>
              <a:rPr lang="en-US" b="1" dirty="0" smtClean="0">
                <a:solidFill>
                  <a:srgbClr val="FFFF00"/>
                </a:solidFill>
                <a:cs typeface="Calibri" pitchFamily="34" charset="0"/>
              </a:rPr>
              <a:t> have to make?</a:t>
            </a:r>
            <a:endParaRPr lang="en-US" b="1" dirty="0">
              <a:solidFill>
                <a:srgbClr val="FFFF00"/>
              </a:solidFill>
              <a:cs typeface="Calibri" pitchFamily="34" charset="0"/>
            </a:endParaRPr>
          </a:p>
        </p:txBody>
      </p:sp>
      <p:sp>
        <p:nvSpPr>
          <p:cNvPr id="17" name="Text Box 6"/>
          <p:cNvSpPr txBox="1">
            <a:spLocks noChangeArrowheads="1"/>
          </p:cNvSpPr>
          <p:nvPr/>
        </p:nvSpPr>
        <p:spPr bwMode="auto">
          <a:xfrm>
            <a:off x="1866900" y="4220637"/>
            <a:ext cx="457200" cy="457200"/>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smtClean="0">
                <a:solidFill>
                  <a:schemeClr val="bg1"/>
                </a:solidFill>
                <a:latin typeface="Calibri" pitchFamily="34" charset="0"/>
              </a:rPr>
              <a:t>÷</a:t>
            </a:r>
            <a:endParaRPr lang="en-US" sz="2000" u="sng" dirty="0">
              <a:solidFill>
                <a:srgbClr val="FF0000"/>
              </a:solidFill>
              <a:latin typeface="Calibri" pitchFamily="34" charset="0"/>
            </a:endParaRPr>
          </a:p>
        </p:txBody>
      </p:sp>
      <p:sp>
        <p:nvSpPr>
          <p:cNvPr id="4" name="TextBox 3"/>
          <p:cNvSpPr txBox="1"/>
          <p:nvPr/>
        </p:nvSpPr>
        <p:spPr>
          <a:xfrm>
            <a:off x="2200654" y="4300748"/>
            <a:ext cx="2307771" cy="369332"/>
          </a:xfrm>
          <a:prstGeom prst="rect">
            <a:avLst/>
          </a:prstGeom>
          <a:noFill/>
        </p:spPr>
        <p:txBody>
          <a:bodyPr wrap="square" rtlCol="0">
            <a:spAutoFit/>
          </a:bodyPr>
          <a:lstStyle/>
          <a:p>
            <a:r>
              <a:rPr lang="en-US" b="1" dirty="0" smtClean="0">
                <a:solidFill>
                  <a:srgbClr val="009900"/>
                </a:solidFill>
              </a:rPr>
              <a:t>Divide what by what?</a:t>
            </a:r>
            <a:endParaRPr lang="en-US" b="1" dirty="0">
              <a:solidFill>
                <a:srgbClr val="009900"/>
              </a:solidFill>
            </a:endParaRPr>
          </a:p>
        </p:txBody>
      </p:sp>
    </p:spTree>
    <p:extLst>
      <p:ext uri="{BB962C8B-B14F-4D97-AF65-F5344CB8AC3E}">
        <p14:creationId xmlns:p14="http://schemas.microsoft.com/office/powerpoint/2010/main" val="39853715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2000"/>
                                        <p:tgtEl>
                                          <p:spTgt spid="1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fade">
                                      <p:cBhvr>
                                        <p:cTn id="22" dur="2000"/>
                                        <p:tgtEl>
                                          <p:spTgt spid="16">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fade">
                                      <p:cBhvr>
                                        <p:cTn id="25" dur="2000"/>
                                        <p:tgtEl>
                                          <p:spTgt spid="1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0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2000"/>
                                        <p:tgtEl>
                                          <p:spTgt spid="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Effect transition="in" filter="fade">
                                      <p:cBhvr>
                                        <p:cTn id="43" dur="2000"/>
                                        <p:tgtEl>
                                          <p:spTgt spid="16">
                                            <p:txEl>
                                              <p:pRg st="3" end="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xEl>
                                              <p:pRg st="4" end="4"/>
                                            </p:txEl>
                                          </p:spTgt>
                                        </p:tgtEl>
                                        <p:attrNameLst>
                                          <p:attrName>style.visibility</p:attrName>
                                        </p:attrNameLst>
                                      </p:cBhvr>
                                      <p:to>
                                        <p:strVal val="visible"/>
                                      </p:to>
                                    </p:set>
                                    <p:animEffect transition="in" filter="fade">
                                      <p:cBhvr>
                                        <p:cTn id="46" dur="2000"/>
                                        <p:tgtEl>
                                          <p:spTgt spid="1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2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54"/>
                                        </p:tgtEl>
                                        <p:attrNameLst>
                                          <p:attrName>style.visibility</p:attrName>
                                        </p:attrNameLst>
                                      </p:cBhvr>
                                      <p:to>
                                        <p:strVal val="visible"/>
                                      </p:to>
                                    </p:set>
                                    <p:animEffect transition="in" filter="fade">
                                      <p:cBhvr>
                                        <p:cTn id="61" dur="2000"/>
                                        <p:tgtEl>
                                          <p:spTgt spid="205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57"/>
                                        </p:tgtEl>
                                        <p:attrNameLst>
                                          <p:attrName>style.visibility</p:attrName>
                                        </p:attrNameLst>
                                      </p:cBhvr>
                                      <p:to>
                                        <p:strVal val="visible"/>
                                      </p:to>
                                    </p:set>
                                    <p:animEffect transition="in" filter="fade">
                                      <p:cBhvr>
                                        <p:cTn id="64" dur="2000"/>
                                        <p:tgtEl>
                                          <p:spTgt spid="205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56"/>
                                        </p:tgtEl>
                                        <p:attrNameLst>
                                          <p:attrName>style.visibility</p:attrName>
                                        </p:attrNameLst>
                                      </p:cBhvr>
                                      <p:to>
                                        <p:strVal val="visible"/>
                                      </p:to>
                                    </p:set>
                                    <p:animEffect transition="in" filter="fade">
                                      <p:cBhvr>
                                        <p:cTn id="67" dur="2000"/>
                                        <p:tgtEl>
                                          <p:spTgt spid="205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2000"/>
                                        <p:tgtEl>
                                          <p:spTgt spid="2"/>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6" grpId="0" animBg="1"/>
      <p:bldP spid="2057" grpId="0" animBg="1"/>
      <p:bldP spid="2054" grpId="0"/>
      <p:bldP spid="8" grpId="0"/>
      <p:bldP spid="2" grpId="0"/>
      <p:bldP spid="17"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1066800" y="236220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8" name="Text Box 6"/>
          <p:cNvSpPr txBox="1">
            <a:spLocks noChangeArrowheads="1"/>
          </p:cNvSpPr>
          <p:nvPr/>
        </p:nvSpPr>
        <p:spPr bwMode="auto">
          <a:xfrm>
            <a:off x="2819400" y="1382683"/>
            <a:ext cx="3200400" cy="457200"/>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smtClean="0">
                <a:solidFill>
                  <a:srgbClr val="FFFF00"/>
                </a:solidFill>
                <a:latin typeface="Calibri" pitchFamily="34" charset="0"/>
              </a:rPr>
              <a:t>Pioneer Note Quiz #1</a:t>
            </a:r>
            <a:endParaRPr lang="en-US" sz="2400" b="1" u="sng" dirty="0">
              <a:solidFill>
                <a:srgbClr val="FFFF00"/>
              </a:solidFill>
              <a:latin typeface="Calibri" pitchFamily="34" charset="0"/>
            </a:endParaRPr>
          </a:p>
        </p:txBody>
      </p:sp>
    </p:spTree>
    <p:extLst>
      <p:ext uri="{BB962C8B-B14F-4D97-AF65-F5344CB8AC3E}">
        <p14:creationId xmlns:p14="http://schemas.microsoft.com/office/powerpoint/2010/main" val="29565098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p>
            <a:pPr>
              <a:defRPr/>
            </a:pPr>
            <a:fld id="{4E701779-F948-4744-87FF-6258AE0E836E}" type="slidenum">
              <a:rPr lang="en-US"/>
              <a:pPr>
                <a:defRPr/>
              </a:pPr>
              <a:t>23</a:t>
            </a:fld>
            <a:endParaRPr lang="en-US"/>
          </a:p>
        </p:txBody>
      </p:sp>
      <p:sp>
        <p:nvSpPr>
          <p:cNvPr id="27651"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6156AD89-3616-4DE1-9564-C1AA0C7B31AD}" type="slidenum">
              <a:rPr lang="en-US" sz="1400">
                <a:latin typeface="Arial" charset="0"/>
              </a:rPr>
              <a:pPr algn="r" eaLnBrk="1" hangingPunct="1"/>
              <a:t>23</a:t>
            </a:fld>
            <a:endParaRPr lang="en-US" sz="1400">
              <a:latin typeface="Arial" charset="0"/>
            </a:endParaRPr>
          </a:p>
        </p:txBody>
      </p:sp>
      <p:sp>
        <p:nvSpPr>
          <p:cNvPr id="27652"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14339" name="Text Box 3"/>
          <p:cNvSpPr txBox="1">
            <a:spLocks noChangeArrowheads="1"/>
          </p:cNvSpPr>
          <p:nvPr/>
        </p:nvSpPr>
        <p:spPr bwMode="auto">
          <a:xfrm>
            <a:off x="144780" y="621030"/>
            <a:ext cx="336042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800" b="1" dirty="0" smtClean="0">
                <a:solidFill>
                  <a:schemeClr val="bg1"/>
                </a:solidFill>
              </a:rPr>
              <a:t>Most groups of settlers to the West were made up of families with younger children.</a:t>
            </a:r>
          </a:p>
          <a:p>
            <a:pPr eaLnBrk="1" hangingPunct="1"/>
            <a:endParaRPr lang="en-US" b="1" dirty="0" smtClean="0">
              <a:solidFill>
                <a:schemeClr val="bg1"/>
              </a:solidFill>
            </a:endParaRPr>
          </a:p>
          <a:p>
            <a:pPr eaLnBrk="1" hangingPunct="1"/>
            <a:endParaRPr lang="en-US" b="1" dirty="0">
              <a:solidFill>
                <a:schemeClr val="bg1"/>
              </a:solidFill>
            </a:endParaRPr>
          </a:p>
          <a:p>
            <a:pPr eaLnBrk="1" hangingPunct="1"/>
            <a:endParaRPr lang="en-US" b="1" dirty="0">
              <a:solidFill>
                <a:schemeClr val="bg1"/>
              </a:solidFill>
            </a:endParaRPr>
          </a:p>
        </p:txBody>
      </p:sp>
      <p:sp>
        <p:nvSpPr>
          <p:cNvPr id="12" name="Text Box 3"/>
          <p:cNvSpPr txBox="1">
            <a:spLocks noChangeArrowheads="1"/>
          </p:cNvSpPr>
          <p:nvPr/>
        </p:nvSpPr>
        <p:spPr bwMode="auto">
          <a:xfrm>
            <a:off x="739140" y="4114800"/>
            <a:ext cx="7772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b="1" dirty="0" smtClean="0">
                <a:solidFill>
                  <a:srgbClr val="FFFF00"/>
                </a:solidFill>
              </a:rPr>
              <a:t>Having your picture taken back in these days was a very important event!</a:t>
            </a:r>
          </a:p>
          <a:p>
            <a:pPr eaLnBrk="1" hangingPunct="1"/>
            <a:r>
              <a:rPr lang="en-US" b="1" dirty="0" smtClean="0">
                <a:solidFill>
                  <a:schemeClr val="bg1"/>
                </a:solidFill>
              </a:rPr>
              <a:t>Note </a:t>
            </a:r>
            <a:r>
              <a:rPr lang="en-US" b="1" dirty="0">
                <a:solidFill>
                  <a:schemeClr val="bg1"/>
                </a:solidFill>
              </a:rPr>
              <a:t>how all three women sit with their arms crossed.  Is this just a relaxed pose, or do they disagree with something? The males are all grouped at center, a man, a young boy and a toddler—while the females sit behind them in three separate areas.  Does this mean anything?  There are no animals hitched to the wagons.  What does this mean?  Do you notice any other things?</a:t>
            </a:r>
          </a:p>
        </p:txBody>
      </p:sp>
      <p:pic>
        <p:nvPicPr>
          <p:cNvPr id="13" name="Picture 12" descr="GoWest_mormon_1870s.jpg"/>
          <p:cNvPicPr>
            <a:picLocks noChangeAspect="1"/>
          </p:cNvPicPr>
          <p:nvPr/>
        </p:nvPicPr>
        <p:blipFill>
          <a:blip r:embed="rId2" cstate="print"/>
          <a:srcRect r="10307"/>
          <a:stretch>
            <a:fillRect/>
          </a:stretch>
        </p:blipFill>
        <p:spPr>
          <a:xfrm>
            <a:off x="3505200" y="228600"/>
            <a:ext cx="5410200" cy="3600302"/>
          </a:xfrm>
          <a:prstGeom prst="rect">
            <a:avLst/>
          </a:prstGeom>
          <a:ln>
            <a:noFill/>
          </a:ln>
          <a:effectLst>
            <a:softEdge rad="112500"/>
          </a:effectLst>
        </p:spPr>
      </p:pic>
    </p:spTree>
    <p:extLst>
      <p:ext uri="{BB962C8B-B14F-4D97-AF65-F5344CB8AC3E}">
        <p14:creationId xmlns:p14="http://schemas.microsoft.com/office/powerpoint/2010/main" val="42711147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339"/>
                                        </p:tgtEl>
                                        <p:attrNameLst>
                                          <p:attrName>style.visibility</p:attrName>
                                        </p:attrNameLst>
                                      </p:cBhvr>
                                      <p:to>
                                        <p:strVal val="visible"/>
                                      </p:to>
                                    </p:set>
                                    <p:animEffect transition="in" filter="fade">
                                      <p:cBhvr>
                                        <p:cTn id="11" dur="2000"/>
                                        <p:tgtEl>
                                          <p:spTgt spid="14339"/>
                                        </p:tgtEl>
                                      </p:cBhvr>
                                    </p:animEffect>
                                  </p:childTnLst>
                                </p:cTn>
                              </p:par>
                            </p:childTnLst>
                          </p:cTn>
                        </p:par>
                        <p:par>
                          <p:cTn id="12" fill="hold" nodeType="withGroup">
                            <p:stCondLst>
                              <p:cond delay="4000"/>
                            </p:stCondLst>
                            <p:childTnLst>
                              <p:par>
                                <p:cTn id="13" presetID="10" presetClass="entr" presetSubtype="0" fill="hold" grpId="0" nodeType="after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4" name="Picture 18" descr="oregon%20trail"/>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5156779" y="652584"/>
            <a:ext cx="3838181" cy="2841108"/>
          </a:xfrm>
          <a:prstGeom prst="rect">
            <a:avLst/>
          </a:prstGeom>
          <a:ln>
            <a:noFill/>
          </a:ln>
          <a:effectLst>
            <a:softEdge rad="112500"/>
          </a:effectLst>
        </p:spPr>
      </p:pic>
      <p:sp>
        <p:nvSpPr>
          <p:cNvPr id="11" name="Rectangle 6"/>
          <p:cNvSpPr>
            <a:spLocks noGrp="1" noChangeArrowheads="1"/>
          </p:cNvSpPr>
          <p:nvPr>
            <p:ph type="sldNum" sz="quarter" idx="12"/>
          </p:nvPr>
        </p:nvSpPr>
        <p:spPr/>
        <p:txBody>
          <a:bodyPr/>
          <a:lstStyle/>
          <a:p>
            <a:pPr>
              <a:defRPr/>
            </a:pPr>
            <a:fld id="{B206701C-ABFD-451A-99A8-B7EF157851EF}" type="slidenum">
              <a:rPr lang="en-US"/>
              <a:pPr>
                <a:defRPr/>
              </a:pPr>
              <a:t>24</a:t>
            </a:fld>
            <a:endParaRPr lang="en-US"/>
          </a:p>
        </p:txBody>
      </p:sp>
      <p:sp>
        <p:nvSpPr>
          <p:cNvPr id="20483"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2A5B0AE0-F0CF-413F-95A8-F1703F5678D1}" type="slidenum">
              <a:rPr lang="en-US" sz="1400">
                <a:latin typeface="Arial" charset="0"/>
              </a:rPr>
              <a:pPr algn="r" eaLnBrk="1" hangingPunct="1"/>
              <a:t>24</a:t>
            </a:fld>
            <a:endParaRPr lang="en-US" sz="1400">
              <a:latin typeface="Arial" charset="0"/>
            </a:endParaRPr>
          </a:p>
        </p:txBody>
      </p:sp>
      <p:sp>
        <p:nvSpPr>
          <p:cNvPr id="2" name="TextBox 1"/>
          <p:cNvSpPr txBox="1"/>
          <p:nvPr/>
        </p:nvSpPr>
        <p:spPr>
          <a:xfrm>
            <a:off x="1245425" y="190919"/>
            <a:ext cx="4800600" cy="461665"/>
          </a:xfrm>
          <a:prstGeom prst="rect">
            <a:avLst/>
          </a:prstGeom>
          <a:noFill/>
        </p:spPr>
        <p:txBody>
          <a:bodyPr wrap="square" rtlCol="0">
            <a:spAutoFit/>
          </a:bodyPr>
          <a:lstStyle/>
          <a:p>
            <a:r>
              <a:rPr lang="en-US" sz="2400" b="1" dirty="0" smtClean="0">
                <a:solidFill>
                  <a:srgbClr val="FFFF00"/>
                </a:solidFill>
              </a:rPr>
              <a:t>Most people walked along the trail!</a:t>
            </a:r>
            <a:endParaRPr lang="en-US" sz="2400" b="1" dirty="0">
              <a:solidFill>
                <a:srgbClr val="FFFF00"/>
              </a:solidFill>
            </a:endParaRPr>
          </a:p>
        </p:txBody>
      </p:sp>
      <p:pic>
        <p:nvPicPr>
          <p:cNvPr id="8" name="Picture 4"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595" y="190919"/>
            <a:ext cx="390182" cy="487727"/>
          </a:xfrm>
          <a:prstGeom prst="teardrop">
            <a:avLst/>
          </a:prstGeom>
          <a:noFill/>
          <a:extLst>
            <a:ext uri="{909E8E84-426E-40DD-AFC4-6F175D3DCCD1}">
              <a14:hiddenFill xmlns:a14="http://schemas.microsoft.com/office/drawing/2010/main">
                <a:solidFill>
                  <a:srgbClr val="FFFFFF"/>
                </a:solidFill>
              </a14:hiddenFill>
            </a:ext>
          </a:extLst>
        </p:spPr>
      </p:pic>
      <p:pic>
        <p:nvPicPr>
          <p:cNvPr id="1026" name="Picture 2" descr="http://3.bp.blogspot.com/-QDKD-rvhEWc/ToPNzUbYtNI/AAAAAAAAALM/ogajGHkfKMg/s1600/Pioneer%2Bwoman%2Bw%2Bbuffalo%2Bchip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42" b="11435"/>
          <a:stretch/>
        </p:blipFill>
        <p:spPr bwMode="auto">
          <a:xfrm>
            <a:off x="536987" y="2438400"/>
            <a:ext cx="3024221" cy="33398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45888" y="3600490"/>
            <a:ext cx="4876800" cy="1015663"/>
          </a:xfrm>
          <a:prstGeom prst="rect">
            <a:avLst/>
          </a:prstGeom>
          <a:noFill/>
        </p:spPr>
        <p:txBody>
          <a:bodyPr wrap="square" rtlCol="0">
            <a:spAutoFit/>
          </a:bodyPr>
          <a:lstStyle/>
          <a:p>
            <a:r>
              <a:rPr lang="en-US" sz="2000" b="1" dirty="0" smtClean="0">
                <a:solidFill>
                  <a:schemeClr val="bg1"/>
                </a:solidFill>
              </a:rPr>
              <a:t>Since there were no sources of firewood on the Great Plains, the Pioneers gathered “</a:t>
            </a:r>
            <a:r>
              <a:rPr lang="en-US" sz="2000" b="1" dirty="0" smtClean="0"/>
              <a:t>buffalo chips</a:t>
            </a:r>
            <a:r>
              <a:rPr lang="en-US" sz="2000" b="1" dirty="0" smtClean="0">
                <a:solidFill>
                  <a:schemeClr val="bg1"/>
                </a:solidFill>
              </a:rPr>
              <a:t>” to </a:t>
            </a:r>
            <a:r>
              <a:rPr lang="en-US" sz="2000" b="1" dirty="0" smtClean="0"/>
              <a:t>use as fuel for campfires</a:t>
            </a:r>
            <a:r>
              <a:rPr lang="en-US" sz="2000" b="1" dirty="0" smtClean="0">
                <a:solidFill>
                  <a:schemeClr val="bg1"/>
                </a:solidFill>
              </a:rPr>
              <a:t>!</a:t>
            </a:r>
            <a:endParaRPr lang="en-US" sz="2000" b="1" dirty="0">
              <a:solidFill>
                <a:schemeClr val="bg1"/>
              </a:solidFill>
            </a:endParaRPr>
          </a:p>
        </p:txBody>
      </p:sp>
      <p:sp>
        <p:nvSpPr>
          <p:cNvPr id="12" name="TextBox 11"/>
          <p:cNvSpPr txBox="1"/>
          <p:nvPr/>
        </p:nvSpPr>
        <p:spPr>
          <a:xfrm>
            <a:off x="536987" y="787299"/>
            <a:ext cx="4320509" cy="1323439"/>
          </a:xfrm>
          <a:prstGeom prst="rect">
            <a:avLst/>
          </a:prstGeom>
          <a:noFill/>
        </p:spPr>
        <p:txBody>
          <a:bodyPr wrap="square" rtlCol="0">
            <a:spAutoFit/>
          </a:bodyPr>
          <a:lstStyle/>
          <a:p>
            <a:r>
              <a:rPr lang="en-US" sz="2000" b="1" dirty="0" smtClean="0">
                <a:solidFill>
                  <a:schemeClr val="bg1"/>
                </a:solidFill>
              </a:rPr>
              <a:t>The </a:t>
            </a:r>
            <a:r>
              <a:rPr lang="en-US" sz="2000" b="1" dirty="0" smtClean="0"/>
              <a:t>older children </a:t>
            </a:r>
            <a:r>
              <a:rPr lang="en-US" sz="2000" b="1" dirty="0" smtClean="0">
                <a:solidFill>
                  <a:schemeClr val="bg1"/>
                </a:solidFill>
              </a:rPr>
              <a:t>walked in front of the wagon and </a:t>
            </a:r>
            <a:r>
              <a:rPr lang="en-US" sz="2000" b="1" dirty="0" smtClean="0"/>
              <a:t>rolled </a:t>
            </a:r>
            <a:r>
              <a:rPr lang="en-US" sz="2000" b="1" dirty="0" smtClean="0">
                <a:solidFill>
                  <a:schemeClr val="bg1"/>
                </a:solidFill>
              </a:rPr>
              <a:t>large </a:t>
            </a:r>
            <a:r>
              <a:rPr lang="en-US" sz="2000" b="1" dirty="0" smtClean="0"/>
              <a:t>rocks</a:t>
            </a:r>
            <a:r>
              <a:rPr lang="en-US" sz="2000" b="1" dirty="0" smtClean="0">
                <a:solidFill>
                  <a:schemeClr val="bg1"/>
                </a:solidFill>
              </a:rPr>
              <a:t> out of the way </a:t>
            </a:r>
            <a:r>
              <a:rPr lang="en-US" sz="2000" b="1" dirty="0" smtClean="0"/>
              <a:t>to</a:t>
            </a:r>
            <a:r>
              <a:rPr lang="en-US" sz="2000" b="1" dirty="0" smtClean="0">
                <a:solidFill>
                  <a:schemeClr val="bg1"/>
                </a:solidFill>
              </a:rPr>
              <a:t> </a:t>
            </a:r>
            <a:r>
              <a:rPr lang="en-US" sz="2000" b="1" dirty="0" smtClean="0"/>
              <a:t>keep</a:t>
            </a:r>
            <a:r>
              <a:rPr lang="en-US" sz="2000" b="1" dirty="0" smtClean="0">
                <a:solidFill>
                  <a:schemeClr val="bg1"/>
                </a:solidFill>
              </a:rPr>
              <a:t> them </a:t>
            </a:r>
            <a:r>
              <a:rPr lang="en-US" sz="2000" b="1" dirty="0" smtClean="0"/>
              <a:t>from</a:t>
            </a:r>
            <a:r>
              <a:rPr lang="en-US" sz="2000" b="1" dirty="0" smtClean="0">
                <a:solidFill>
                  <a:schemeClr val="bg1"/>
                </a:solidFill>
              </a:rPr>
              <a:t> </a:t>
            </a:r>
            <a:r>
              <a:rPr lang="en-US" sz="2000" b="1" dirty="0" smtClean="0"/>
              <a:t>damaging</a:t>
            </a:r>
            <a:r>
              <a:rPr lang="en-US" sz="2000" b="1" dirty="0" smtClean="0">
                <a:solidFill>
                  <a:schemeClr val="bg1"/>
                </a:solidFill>
              </a:rPr>
              <a:t> the wagon </a:t>
            </a:r>
            <a:r>
              <a:rPr lang="en-US" sz="2000" b="1" dirty="0" smtClean="0"/>
              <a:t>wheels</a:t>
            </a:r>
            <a:r>
              <a:rPr lang="en-US" sz="2000" b="1" dirty="0" smtClean="0">
                <a:solidFill>
                  <a:schemeClr val="bg1"/>
                </a:solidFill>
              </a:rPr>
              <a:t>.</a:t>
            </a:r>
            <a:endParaRPr lang="en-US" sz="2000" b="1" dirty="0">
              <a:solidFill>
                <a:schemeClr val="bg1"/>
              </a:solidFill>
            </a:endParaRPr>
          </a:p>
        </p:txBody>
      </p:sp>
    </p:spTree>
    <p:extLst>
      <p:ext uri="{BB962C8B-B14F-4D97-AF65-F5344CB8AC3E}">
        <p14:creationId xmlns:p14="http://schemas.microsoft.com/office/powerpoint/2010/main" val="352374248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4354"/>
                                        </p:tgtEl>
                                        <p:attrNameLst>
                                          <p:attrName>style.visibility</p:attrName>
                                        </p:attrNameLst>
                                      </p:cBhvr>
                                      <p:to>
                                        <p:strVal val="visible"/>
                                      </p:to>
                                    </p:set>
                                    <p:animEffect transition="in" filter="fade">
                                      <p:cBhvr>
                                        <p:cTn id="10" dur="3000"/>
                                        <p:tgtEl>
                                          <p:spTgt spid="14354"/>
                                        </p:tgtEl>
                                      </p:cBhvr>
                                    </p:animEffect>
                                  </p:childTnLst>
                                </p:cTn>
                              </p:par>
                            </p:childTnLst>
                          </p:cTn>
                        </p:par>
                        <p:par>
                          <p:cTn id="11" fill="hold">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childTnLst>
                          </p:cTn>
                        </p:par>
                        <p:par>
                          <p:cTn id="15" fill="hold">
                            <p:stCondLst>
                              <p:cond delay="5000"/>
                            </p:stCondLst>
                            <p:childTnLst>
                              <p:par>
                                <p:cTn id="16" presetID="10" presetClass="entr" presetSubtype="0" fill="hold" grpId="0" nodeType="afterEffect">
                                  <p:stCondLst>
                                    <p:cond delay="3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2000"/>
                                        <p:tgtEl>
                                          <p:spTgt spid="1026"/>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6"/>
          <p:cNvSpPr txBox="1">
            <a:spLocks noChangeArrowheads="1"/>
          </p:cNvSpPr>
          <p:nvPr/>
        </p:nvSpPr>
        <p:spPr bwMode="auto">
          <a:xfrm>
            <a:off x="2933700" y="1295400"/>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chemeClr val="bg1"/>
                </a:solidFill>
                <a:latin typeface="Calibri" pitchFamily="34" charset="0"/>
              </a:rPr>
              <a:t>“ARITHMETIC ON THE WAY WEST”</a:t>
            </a:r>
            <a:endParaRPr lang="en-US" dirty="0">
              <a:solidFill>
                <a:schemeClr val="bg1"/>
              </a:solidFill>
              <a:latin typeface="Calibri" pitchFamily="34" charset="0"/>
            </a:endParaRPr>
          </a:p>
        </p:txBody>
      </p:sp>
      <p:sp>
        <p:nvSpPr>
          <p:cNvPr id="2051" name="Text Box 5"/>
          <p:cNvSpPr txBox="1">
            <a:spLocks noChangeArrowheads="1"/>
          </p:cNvSpPr>
          <p:nvPr/>
        </p:nvSpPr>
        <p:spPr bwMode="auto">
          <a:xfrm>
            <a:off x="990600" y="411480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9" name="TextBox 8"/>
          <p:cNvSpPr txBox="1">
            <a:spLocks noChangeArrowheads="1"/>
          </p:cNvSpPr>
          <p:nvPr/>
        </p:nvSpPr>
        <p:spPr bwMode="auto">
          <a:xfrm>
            <a:off x="1143000" y="635000"/>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dirty="0">
                <a:solidFill>
                  <a:srgbClr val="FFFF00"/>
                </a:solidFill>
                <a:latin typeface="Copperplate Gothic Bold" pitchFamily="34" charset="0"/>
              </a:rPr>
              <a:t>“PIONEER  CIPHERING”</a:t>
            </a:r>
          </a:p>
        </p:txBody>
      </p:sp>
      <p:pic>
        <p:nvPicPr>
          <p:cNvPr id="13" name="Picture 12" descr="800px-Covered_Wagon_In_Scotts_Bluff_National_Monument,_Nebraska.jpg"/>
          <p:cNvPicPr>
            <a:picLocks noChangeAspect="1"/>
          </p:cNvPicPr>
          <p:nvPr/>
        </p:nvPicPr>
        <p:blipFill>
          <a:blip r:embed="rId2" cstate="print"/>
          <a:stretch>
            <a:fillRect/>
          </a:stretch>
        </p:blipFill>
        <p:spPr>
          <a:xfrm>
            <a:off x="2209800" y="1676400"/>
            <a:ext cx="5105400" cy="3829050"/>
          </a:xfrm>
          <a:prstGeom prst="rect">
            <a:avLst/>
          </a:prstGeom>
          <a:ln>
            <a:noFill/>
          </a:ln>
          <a:effectLst>
            <a:softEdge rad="112500"/>
          </a:effectLst>
        </p:spPr>
      </p:pic>
    </p:spTree>
    <p:extLst>
      <p:ext uri="{BB962C8B-B14F-4D97-AF65-F5344CB8AC3E}">
        <p14:creationId xmlns:p14="http://schemas.microsoft.com/office/powerpoint/2010/main" val="11925687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3000"/>
                                        <p:tgtEl>
                                          <p:spTgt spid="13"/>
                                        </p:tgtEl>
                                      </p:cBhvr>
                                    </p:animEffect>
                                  </p:childTnLst>
                                </p:cTn>
                              </p:par>
                            </p:childTnLst>
                          </p:cTn>
                        </p:par>
                        <p:par>
                          <p:cTn id="12" fill="hold" nodeType="afterGroup">
                            <p:stCondLst>
                              <p:cond delay="6000"/>
                            </p:stCondLst>
                            <p:childTnLst>
                              <p:par>
                                <p:cTn id="13" presetID="10" presetClass="entr" presetSubtype="0" fill="hold" grpId="0"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57200" y="24384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124" name="TextBox 6"/>
          <p:cNvSpPr txBox="1">
            <a:spLocks noChangeArrowheads="1"/>
          </p:cNvSpPr>
          <p:nvPr/>
        </p:nvSpPr>
        <p:spPr bwMode="auto">
          <a:xfrm>
            <a:off x="381000" y="228600"/>
            <a:ext cx="595630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smtClean="0">
                <a:solidFill>
                  <a:schemeClr val="bg1"/>
                </a:solidFill>
                <a:latin typeface="Calibri" pitchFamily="34" charset="0"/>
              </a:rPr>
              <a:t>4. One of the common chores for pioneer children to do along the treeless expanse of the Great Plains  was to gather dried buffalo dung to use as fuel for the cooking fires.</a:t>
            </a:r>
          </a:p>
          <a:p>
            <a:pPr eaLnBrk="1" hangingPunct="1"/>
            <a:r>
              <a:rPr lang="en-US" b="1" dirty="0" smtClean="0">
                <a:solidFill>
                  <a:schemeClr val="bg1"/>
                </a:solidFill>
                <a:latin typeface="Calibri" pitchFamily="34" charset="0"/>
              </a:rPr>
              <a:t>It takes 22 average </a:t>
            </a:r>
            <a:r>
              <a:rPr lang="en-US" b="1" smtClean="0">
                <a:solidFill>
                  <a:schemeClr val="bg1"/>
                </a:solidFill>
                <a:latin typeface="Calibri" pitchFamily="34" charset="0"/>
              </a:rPr>
              <a:t>-sized </a:t>
            </a:r>
            <a:r>
              <a:rPr lang="en-US" b="1" dirty="0" smtClean="0">
                <a:solidFill>
                  <a:schemeClr val="bg1"/>
                </a:solidFill>
                <a:latin typeface="Calibri" pitchFamily="34" charset="0"/>
              </a:rPr>
              <a:t>“chips” to cook a full meal and there are two full meals cooked each day.   If an average chip weighs ½ pound and if it takes 120 days to cross the Great Plains, how many pounds of buffalo chips will you have to pick up?</a:t>
            </a:r>
          </a:p>
          <a:p>
            <a:pPr eaLnBrk="1" hangingPunct="1"/>
            <a:endParaRPr lang="en-US" b="1" dirty="0" smtClean="0">
              <a:solidFill>
                <a:schemeClr val="bg1"/>
              </a:solidFill>
              <a:latin typeface="Calibri" pitchFamily="34" charset="0"/>
            </a:endParaRPr>
          </a:p>
        </p:txBody>
      </p:sp>
      <p:cxnSp>
        <p:nvCxnSpPr>
          <p:cNvPr id="7" name="Straight Connector 6"/>
          <p:cNvCxnSpPr/>
          <p:nvPr/>
        </p:nvCxnSpPr>
        <p:spPr>
          <a:xfrm>
            <a:off x="1219200" y="2209800"/>
            <a:ext cx="464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48000" y="4572000"/>
            <a:ext cx="5867400" cy="1384995"/>
          </a:xfrm>
          <a:prstGeom prst="rect">
            <a:avLst/>
          </a:prstGeom>
          <a:noFill/>
        </p:spPr>
        <p:txBody>
          <a:bodyPr wrap="square">
            <a:spAutoFit/>
          </a:bodyPr>
          <a:lstStyle/>
          <a:p>
            <a:pPr>
              <a:defRPr/>
            </a:pPr>
            <a:r>
              <a:rPr lang="en-US" sz="2800" b="1" dirty="0" smtClean="0">
                <a:solidFill>
                  <a:srgbClr val="FFFF00"/>
                </a:solidFill>
              </a:rPr>
              <a:t>1. 22 chips X 2 meals= 44</a:t>
            </a:r>
          </a:p>
          <a:p>
            <a:pPr>
              <a:defRPr/>
            </a:pPr>
            <a:r>
              <a:rPr lang="en-US" sz="2800" b="1" dirty="0" smtClean="0">
                <a:solidFill>
                  <a:srgbClr val="FFFF00"/>
                </a:solidFill>
              </a:rPr>
              <a:t>2. 44 chips X ½ pound = 22 pounds</a:t>
            </a:r>
          </a:p>
          <a:p>
            <a:pPr>
              <a:defRPr/>
            </a:pPr>
            <a:r>
              <a:rPr lang="en-US" sz="2800" b="1" dirty="0" smtClean="0">
                <a:solidFill>
                  <a:srgbClr val="FFFF00"/>
                </a:solidFill>
              </a:rPr>
              <a:t>3. 22 pounds X 120 days = 2,640 lbs.</a:t>
            </a:r>
            <a:endParaRPr lang="en-US" sz="2800" b="1" dirty="0">
              <a:solidFill>
                <a:srgbClr val="FFFF00"/>
              </a:solidFill>
            </a:endParaRPr>
          </a:p>
        </p:txBody>
      </p:sp>
      <p:sp>
        <p:nvSpPr>
          <p:cNvPr id="19" name="Text Box 6"/>
          <p:cNvSpPr txBox="1">
            <a:spLocks noChangeArrowheads="1"/>
          </p:cNvSpPr>
          <p:nvPr/>
        </p:nvSpPr>
        <p:spPr bwMode="auto">
          <a:xfrm>
            <a:off x="4724400" y="3276600"/>
            <a:ext cx="2209800" cy="400110"/>
          </a:xfrm>
          <a:prstGeom prst="rect">
            <a:avLst/>
          </a:prstGeom>
          <a:noFill/>
          <a:ln w="9525">
            <a:noFill/>
            <a:miter lim="800000"/>
            <a:headEnd/>
            <a:tailEnd/>
          </a:ln>
          <a:effectLst/>
        </p:spPr>
        <p:txBody>
          <a:bodyPr wrap="square">
            <a:spAutoFit/>
          </a:bodyPr>
          <a:lstStyle/>
          <a:p>
            <a:pPr algn="ctr">
              <a:spcBef>
                <a:spcPct val="50000"/>
              </a:spcBef>
              <a:defRPr/>
            </a:pPr>
            <a:r>
              <a:rPr lang="en-US" sz="2000" dirty="0" smtClean="0"/>
              <a:t>multiplication</a:t>
            </a:r>
            <a:endParaRPr lang="en-US" sz="2000" dirty="0">
              <a:solidFill>
                <a:srgbClr val="FF0000"/>
              </a:solidFill>
            </a:endParaRPr>
          </a:p>
        </p:txBody>
      </p:sp>
      <p:sp>
        <p:nvSpPr>
          <p:cNvPr id="14" name="TextBox 13"/>
          <p:cNvSpPr txBox="1"/>
          <p:nvPr/>
        </p:nvSpPr>
        <p:spPr>
          <a:xfrm>
            <a:off x="3594100" y="2383518"/>
            <a:ext cx="5334000" cy="923330"/>
          </a:xfrm>
          <a:prstGeom prst="rect">
            <a:avLst/>
          </a:prstGeom>
          <a:noFill/>
        </p:spPr>
        <p:txBody>
          <a:bodyPr wrap="square">
            <a:spAutoFit/>
          </a:bodyPr>
          <a:lstStyle/>
          <a:p>
            <a:pPr>
              <a:defRPr/>
            </a:pPr>
            <a:r>
              <a:rPr lang="en-US" b="1" dirty="0" smtClean="0">
                <a:solidFill>
                  <a:srgbClr val="FFFF00"/>
                </a:solidFill>
                <a:cs typeface="Calibri" pitchFamily="34" charset="0"/>
              </a:rPr>
              <a:t>What question do you need to answer?</a:t>
            </a:r>
          </a:p>
          <a:p>
            <a:pPr>
              <a:defRPr/>
            </a:pPr>
            <a:r>
              <a:rPr lang="en-US" b="1" dirty="0" smtClean="0">
                <a:solidFill>
                  <a:srgbClr val="FFFF00"/>
                </a:solidFill>
                <a:cs typeface="Calibri" pitchFamily="34" charset="0"/>
              </a:rPr>
              <a:t>What information do you need to solve the problem? </a:t>
            </a:r>
          </a:p>
          <a:p>
            <a:pPr>
              <a:defRPr/>
            </a:pPr>
            <a:r>
              <a:rPr lang="en-US" b="1" dirty="0" smtClean="0">
                <a:solidFill>
                  <a:srgbClr val="FFFF00"/>
                </a:solidFill>
                <a:cs typeface="Calibri" pitchFamily="34" charset="0"/>
              </a:rPr>
              <a:t>What sort of math </a:t>
            </a:r>
            <a:r>
              <a:rPr lang="en-US" b="1" dirty="0">
                <a:solidFill>
                  <a:srgbClr val="FFFF00"/>
                </a:solidFill>
                <a:cs typeface="Calibri" pitchFamily="34" charset="0"/>
              </a:rPr>
              <a:t>operations </a:t>
            </a:r>
            <a:r>
              <a:rPr lang="en-US" b="1" dirty="0" smtClean="0">
                <a:solidFill>
                  <a:srgbClr val="FFFF00"/>
                </a:solidFill>
                <a:cs typeface="Calibri" pitchFamily="34" charset="0"/>
              </a:rPr>
              <a:t>do you have to make?</a:t>
            </a:r>
            <a:endParaRPr lang="en-US" b="1" dirty="0">
              <a:solidFill>
                <a:srgbClr val="FFFF00"/>
              </a:solidFill>
              <a:cs typeface="Calibri" pitchFamily="34" charset="0"/>
            </a:endParaRPr>
          </a:p>
        </p:txBody>
      </p:sp>
      <p:cxnSp>
        <p:nvCxnSpPr>
          <p:cNvPr id="18" name="Straight Connector 17"/>
          <p:cNvCxnSpPr/>
          <p:nvPr/>
        </p:nvCxnSpPr>
        <p:spPr>
          <a:xfrm>
            <a:off x="1219200" y="1371600"/>
            <a:ext cx="4191000"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pic>
        <p:nvPicPr>
          <p:cNvPr id="1026" name="Picture 2" descr="http://www.cepolina.com/photo/nature/animals/country_animals/cow/4/cow_dung_organic_residual_excreme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2197" y="220582"/>
            <a:ext cx="2743200"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www.healthcastle.com/sites/default/files/imagecache/article-lead-image-570x200/campfire_cooking_42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47" r="14937"/>
          <a:stretch/>
        </p:blipFill>
        <p:spPr bwMode="auto">
          <a:xfrm>
            <a:off x="457200" y="2819400"/>
            <a:ext cx="2826532" cy="19541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4" name="Straight Connector 23"/>
          <p:cNvCxnSpPr/>
          <p:nvPr/>
        </p:nvCxnSpPr>
        <p:spPr>
          <a:xfrm>
            <a:off x="1371600" y="1600200"/>
            <a:ext cx="2971800"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200" y="1600200"/>
            <a:ext cx="1066800"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7200" y="1905000"/>
            <a:ext cx="1447800"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352800" y="1905000"/>
            <a:ext cx="1676400"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sp>
        <p:nvSpPr>
          <p:cNvPr id="36" name="Text Box 6"/>
          <p:cNvSpPr txBox="1">
            <a:spLocks noChangeArrowheads="1"/>
          </p:cNvSpPr>
          <p:nvPr/>
        </p:nvSpPr>
        <p:spPr bwMode="auto">
          <a:xfrm>
            <a:off x="3352800" y="3733800"/>
            <a:ext cx="5486400" cy="1277273"/>
          </a:xfrm>
          <a:prstGeom prst="rect">
            <a:avLst/>
          </a:prstGeom>
          <a:noFill/>
          <a:ln w="9525">
            <a:noFill/>
            <a:miter lim="800000"/>
            <a:headEnd/>
            <a:tailEnd/>
          </a:ln>
          <a:effectLst/>
        </p:spPr>
        <p:txBody>
          <a:bodyPr wrap="square">
            <a:spAutoFit/>
          </a:bodyPr>
          <a:lstStyle/>
          <a:p>
            <a:pPr marL="342900">
              <a:spcBef>
                <a:spcPts val="0"/>
              </a:spcBef>
              <a:defRPr/>
            </a:pPr>
            <a:r>
              <a:rPr lang="en-US" sz="1400" dirty="0" smtClean="0"/>
              <a:t>1. </a:t>
            </a:r>
            <a:r>
              <a:rPr lang="en-US" sz="1400" dirty="0" smtClean="0">
                <a:solidFill>
                  <a:srgbClr val="FF0000"/>
                </a:solidFill>
              </a:rPr>
              <a:t>number </a:t>
            </a:r>
            <a:r>
              <a:rPr lang="en-US" sz="1400" dirty="0">
                <a:solidFill>
                  <a:srgbClr val="FF0000"/>
                </a:solidFill>
              </a:rPr>
              <a:t>of </a:t>
            </a:r>
            <a:r>
              <a:rPr lang="en-US" sz="1400" dirty="0" smtClean="0">
                <a:solidFill>
                  <a:srgbClr val="FF0000"/>
                </a:solidFill>
              </a:rPr>
              <a:t> chips used to cook a meal X number of meals per day.</a:t>
            </a:r>
          </a:p>
          <a:p>
            <a:pPr marL="342900">
              <a:spcBef>
                <a:spcPts val="0"/>
              </a:spcBef>
              <a:defRPr/>
            </a:pPr>
            <a:r>
              <a:rPr lang="en-US" sz="1400" dirty="0" smtClean="0"/>
              <a:t>2. number of chips  per day X  weight per chip</a:t>
            </a:r>
          </a:p>
          <a:p>
            <a:pPr marL="342900">
              <a:spcBef>
                <a:spcPts val="0"/>
              </a:spcBef>
              <a:defRPr/>
            </a:pPr>
            <a:r>
              <a:rPr lang="en-US" sz="1400" dirty="0" smtClean="0"/>
              <a:t>3. weight of chips per day X number of days of travel</a:t>
            </a:r>
            <a:endParaRPr lang="en-US" sz="1400" dirty="0" smtClean="0">
              <a:solidFill>
                <a:srgbClr val="FF0000"/>
              </a:solidFill>
            </a:endParaRPr>
          </a:p>
          <a:p>
            <a:pPr>
              <a:spcBef>
                <a:spcPts val="0"/>
              </a:spcBef>
              <a:defRPr/>
            </a:pPr>
            <a:endParaRPr lang="en-US" sz="1400" dirty="0" smtClean="0">
              <a:solidFill>
                <a:srgbClr val="FF0000"/>
              </a:solidFill>
            </a:endParaRPr>
          </a:p>
          <a:p>
            <a:pPr>
              <a:spcBef>
                <a:spcPct val="50000"/>
              </a:spcBef>
              <a:defRPr/>
            </a:pPr>
            <a:endParaRPr lang="en-US" sz="1400" dirty="0">
              <a:solidFill>
                <a:srgbClr val="FF0000"/>
              </a:solidFill>
            </a:endParaRPr>
          </a:p>
        </p:txBody>
      </p:sp>
    </p:spTree>
    <p:extLst>
      <p:ext uri="{BB962C8B-B14F-4D97-AF65-F5344CB8AC3E}">
        <p14:creationId xmlns:p14="http://schemas.microsoft.com/office/powerpoint/2010/main" val="207353184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2000"/>
                                        <p:tgtEl>
                                          <p:spTgt spid="512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000"/>
                                        <p:tgtEl>
                                          <p:spTgt spid="102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20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fade">
                                      <p:cBhvr>
                                        <p:cTn id="20" dur="20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2000"/>
                                        <p:tgtEl>
                                          <p:spTgt spid="7"/>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Effect transition="in" filter="fade">
                                      <p:cBhvr>
                                        <p:cTn id="34" dur="2000"/>
                                        <p:tgtEl>
                                          <p:spTgt spid="1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2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2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2000"/>
                                        <p:tgtEl>
                                          <p:spTgt spid="25"/>
                                        </p:tgtEl>
                                      </p:cBhvr>
                                    </p:animEffect>
                                  </p:childTnLst>
                                </p:cTn>
                              </p:par>
                            </p:childTnLst>
                          </p:cTn>
                        </p:par>
                        <p:par>
                          <p:cTn id="50" fill="hold">
                            <p:stCondLst>
                              <p:cond delay="2000"/>
                            </p:stCondLst>
                            <p:childTnLst>
                              <p:par>
                                <p:cTn id="51" presetID="22" presetClass="entr" presetSubtype="8"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20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20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
                                            <p:txEl>
                                              <p:pRg st="2" end="2"/>
                                            </p:txEl>
                                          </p:spTgt>
                                        </p:tgtEl>
                                        <p:attrNameLst>
                                          <p:attrName>style.visibility</p:attrName>
                                        </p:attrNameLst>
                                      </p:cBhvr>
                                      <p:to>
                                        <p:strVal val="visible"/>
                                      </p:to>
                                    </p:set>
                                    <p:animEffect transition="in" filter="fade">
                                      <p:cBhvr>
                                        <p:cTn id="63" dur="2000"/>
                                        <p:tgtEl>
                                          <p:spTgt spid="14">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20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6">
                                            <p:txEl>
                                              <p:pRg st="0" end="0"/>
                                            </p:txEl>
                                          </p:spTgt>
                                        </p:tgtEl>
                                        <p:attrNameLst>
                                          <p:attrName>style.visibility</p:attrName>
                                        </p:attrNameLst>
                                      </p:cBhvr>
                                      <p:to>
                                        <p:strVal val="visible"/>
                                      </p:to>
                                    </p:set>
                                    <p:animEffect transition="in" filter="fade">
                                      <p:cBhvr>
                                        <p:cTn id="73" dur="2000"/>
                                        <p:tgtEl>
                                          <p:spTgt spid="36">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xEl>
                                              <p:pRg st="0" end="0"/>
                                            </p:txEl>
                                          </p:spTgt>
                                        </p:tgtEl>
                                        <p:attrNameLst>
                                          <p:attrName>style.visibility</p:attrName>
                                        </p:attrNameLst>
                                      </p:cBhvr>
                                      <p:to>
                                        <p:strVal val="visible"/>
                                      </p:to>
                                    </p:set>
                                    <p:animEffect transition="in" filter="fade">
                                      <p:cBhvr>
                                        <p:cTn id="78" dur="2000"/>
                                        <p:tgtEl>
                                          <p:spTgt spid="15">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6">
                                            <p:txEl>
                                              <p:pRg st="1" end="1"/>
                                            </p:txEl>
                                          </p:spTgt>
                                        </p:tgtEl>
                                        <p:attrNameLst>
                                          <p:attrName>style.visibility</p:attrName>
                                        </p:attrNameLst>
                                      </p:cBhvr>
                                      <p:to>
                                        <p:strVal val="visible"/>
                                      </p:to>
                                    </p:set>
                                    <p:animEffect transition="in" filter="fade">
                                      <p:cBhvr>
                                        <p:cTn id="83" dur="2000"/>
                                        <p:tgtEl>
                                          <p:spTgt spid="36">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5">
                                            <p:txEl>
                                              <p:pRg st="1" end="1"/>
                                            </p:txEl>
                                          </p:spTgt>
                                        </p:tgtEl>
                                        <p:attrNameLst>
                                          <p:attrName>style.visibility</p:attrName>
                                        </p:attrNameLst>
                                      </p:cBhvr>
                                      <p:to>
                                        <p:strVal val="visible"/>
                                      </p:to>
                                    </p:set>
                                    <p:animEffect transition="in" filter="fade">
                                      <p:cBhvr>
                                        <p:cTn id="88" dur="2000"/>
                                        <p:tgtEl>
                                          <p:spTgt spid="15">
                                            <p:txEl>
                                              <p:pRg st="1" end="1"/>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6">
                                            <p:txEl>
                                              <p:pRg st="2" end="2"/>
                                            </p:txEl>
                                          </p:spTgt>
                                        </p:tgtEl>
                                        <p:attrNameLst>
                                          <p:attrName>style.visibility</p:attrName>
                                        </p:attrNameLst>
                                      </p:cBhvr>
                                      <p:to>
                                        <p:strVal val="visible"/>
                                      </p:to>
                                    </p:set>
                                    <p:animEffect transition="in" filter="fade">
                                      <p:cBhvr>
                                        <p:cTn id="93" dur="2000"/>
                                        <p:tgtEl>
                                          <p:spTgt spid="36">
                                            <p:txEl>
                                              <p:pRg st="2" end="2"/>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5">
                                            <p:txEl>
                                              <p:pRg st="2" end="2"/>
                                            </p:txEl>
                                          </p:spTgt>
                                        </p:tgtEl>
                                        <p:attrNameLst>
                                          <p:attrName>style.visibility</p:attrName>
                                        </p:attrNameLst>
                                      </p:cBhvr>
                                      <p:to>
                                        <p:strVal val="visible"/>
                                      </p:to>
                                    </p:set>
                                    <p:animEffect transition="in" filter="fade">
                                      <p:cBhvr>
                                        <p:cTn id="98" dur="20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p:txBody>
          <a:bodyPr/>
          <a:lstStyle/>
          <a:p>
            <a:pPr>
              <a:defRPr/>
            </a:pPr>
            <a:fld id="{F3DB02DF-7549-4343-9815-593FFAB917D5}" type="slidenum">
              <a:rPr lang="en-US"/>
              <a:pPr>
                <a:defRPr/>
              </a:pPr>
              <a:t>27</a:t>
            </a:fld>
            <a:endParaRPr lang="en-US"/>
          </a:p>
        </p:txBody>
      </p:sp>
      <p:sp>
        <p:nvSpPr>
          <p:cNvPr id="22531"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081078FA-A1A0-46C5-A73A-EAD3C77D0A62}" type="slidenum">
              <a:rPr lang="en-US" sz="1400">
                <a:latin typeface="Arial" charset="0"/>
              </a:rPr>
              <a:pPr algn="r" eaLnBrk="1" hangingPunct="1"/>
              <a:t>27</a:t>
            </a:fld>
            <a:endParaRPr lang="en-US" sz="1400">
              <a:latin typeface="Arial" charset="0"/>
            </a:endParaRPr>
          </a:p>
        </p:txBody>
      </p:sp>
      <p:sp>
        <p:nvSpPr>
          <p:cNvPr id="22532"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14339" name="Text Box 3"/>
          <p:cNvSpPr txBox="1">
            <a:spLocks noChangeArrowheads="1"/>
          </p:cNvSpPr>
          <p:nvPr/>
        </p:nvSpPr>
        <p:spPr bwMode="auto">
          <a:xfrm>
            <a:off x="990600" y="339777"/>
            <a:ext cx="693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2800" b="1" dirty="0" smtClean="0">
                <a:solidFill>
                  <a:schemeClr val="bg1"/>
                </a:solidFill>
              </a:rPr>
              <a:t>What is this thing called and what is it for?</a:t>
            </a:r>
          </a:p>
        </p:txBody>
      </p:sp>
      <p:sp>
        <p:nvSpPr>
          <p:cNvPr id="12" name="Text Box 3"/>
          <p:cNvSpPr txBox="1">
            <a:spLocks noChangeArrowheads="1"/>
          </p:cNvSpPr>
          <p:nvPr/>
        </p:nvSpPr>
        <p:spPr bwMode="auto">
          <a:xfrm>
            <a:off x="1904775" y="4026687"/>
            <a:ext cx="53231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200" b="1" dirty="0" smtClean="0">
                <a:solidFill>
                  <a:srgbClr val="FFFF00"/>
                </a:solidFill>
              </a:rPr>
              <a:t>Oxen wearing an “ox yoke”</a:t>
            </a:r>
            <a:endParaRPr lang="en-US" sz="3200" b="1" dirty="0">
              <a:solidFill>
                <a:srgbClr val="FFFF00"/>
              </a:solidFill>
            </a:endParaRPr>
          </a:p>
        </p:txBody>
      </p:sp>
      <p:pic>
        <p:nvPicPr>
          <p:cNvPr id="1026" name="Picture 2" descr="http://www.nebraskahistory.org/images/wtp/193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5514" y="844222"/>
            <a:ext cx="5715000" cy="31337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jankakozicova.files.wordpress.com/2011/04/oxen-yo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5514" y="844222"/>
            <a:ext cx="5714999" cy="32875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3200400"/>
            <a:ext cx="390182" cy="487727"/>
          </a:xfrm>
          <a:prstGeom prst="teardrop">
            <a:avLst/>
          </a:prstGeom>
          <a:noFill/>
          <a:extLst>
            <a:ext uri="{909E8E84-426E-40DD-AFC4-6F175D3DCCD1}">
              <a14:hiddenFill xmlns:a14="http://schemas.microsoft.com/office/drawing/2010/main">
                <a:solidFill>
                  <a:srgbClr val="FFFFFF"/>
                </a:solidFill>
              </a14:hiddenFill>
            </a:ext>
          </a:extLst>
        </p:spPr>
      </p:pic>
      <p:sp>
        <p:nvSpPr>
          <p:cNvPr id="11" name="Text Box 3"/>
          <p:cNvSpPr txBox="1">
            <a:spLocks noChangeArrowheads="1"/>
          </p:cNvSpPr>
          <p:nvPr/>
        </p:nvSpPr>
        <p:spPr bwMode="auto">
          <a:xfrm>
            <a:off x="334734" y="4495800"/>
            <a:ext cx="845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2800" b="1" dirty="0" smtClean="0">
                <a:solidFill>
                  <a:schemeClr val="bg1"/>
                </a:solidFill>
              </a:rPr>
              <a:t>Just what is an ox?</a:t>
            </a:r>
          </a:p>
        </p:txBody>
      </p:sp>
      <p:sp>
        <p:nvSpPr>
          <p:cNvPr id="13" name="Text Box 3"/>
          <p:cNvSpPr txBox="1">
            <a:spLocks noChangeArrowheads="1"/>
          </p:cNvSpPr>
          <p:nvPr/>
        </p:nvSpPr>
        <p:spPr bwMode="auto">
          <a:xfrm>
            <a:off x="487134" y="4909810"/>
            <a:ext cx="865686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800" b="1" dirty="0" smtClean="0"/>
              <a:t>An ox is a steer, about 4 yrs. old that is trained to “push” a wagon! </a:t>
            </a: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500"/>
                                        <p:tgtEl>
                                          <p:spTgt spid="1026"/>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4339"/>
                                        </p:tgtEl>
                                        <p:attrNameLst>
                                          <p:attrName>style.visibility</p:attrName>
                                        </p:attrNameLst>
                                      </p:cBhvr>
                                      <p:to>
                                        <p:strVal val="visible"/>
                                      </p:to>
                                    </p:set>
                                    <p:animEffect transition="in" filter="fade">
                                      <p:cBhvr>
                                        <p:cTn id="11" dur="3000"/>
                                        <p:tgtEl>
                                          <p:spTgt spid="1433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3000"/>
                                        <p:tgtEl>
                                          <p:spTgt spid="1028"/>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par>
                          <p:cTn id="21" fill="hold">
                            <p:stCondLst>
                              <p:cond delay="50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0"/>
                                        <p:tgtEl>
                                          <p:spTgt spid="10"/>
                                        </p:tgtEl>
                                      </p:cBhvr>
                                    </p:animEffect>
                                  </p:childTnLst>
                                </p:cTn>
                              </p:par>
                            </p:childTnLst>
                          </p:cTn>
                        </p:par>
                        <p:par>
                          <p:cTn id="25" fill="hold">
                            <p:stCondLst>
                              <p:cond delay="10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3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2" grpId="0"/>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p:txBody>
          <a:bodyPr/>
          <a:lstStyle/>
          <a:p>
            <a:pPr>
              <a:defRPr/>
            </a:pPr>
            <a:fld id="{F3DB02DF-7549-4343-9815-593FFAB917D5}" type="slidenum">
              <a:rPr lang="en-US"/>
              <a:pPr>
                <a:defRPr/>
              </a:pPr>
              <a:t>28</a:t>
            </a:fld>
            <a:endParaRPr lang="en-US"/>
          </a:p>
        </p:txBody>
      </p:sp>
      <p:sp>
        <p:nvSpPr>
          <p:cNvPr id="22531"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081078FA-A1A0-46C5-A73A-EAD3C77D0A62}" type="slidenum">
              <a:rPr lang="en-US" sz="1400">
                <a:latin typeface="Arial" charset="0"/>
              </a:rPr>
              <a:pPr algn="r" eaLnBrk="1" hangingPunct="1"/>
              <a:t>28</a:t>
            </a:fld>
            <a:endParaRPr lang="en-US" sz="1400">
              <a:latin typeface="Arial" charset="0"/>
            </a:endParaRPr>
          </a:p>
        </p:txBody>
      </p:sp>
      <p:sp>
        <p:nvSpPr>
          <p:cNvPr id="22532"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14339" name="Text Box 3"/>
          <p:cNvSpPr txBox="1">
            <a:spLocks noChangeArrowheads="1"/>
          </p:cNvSpPr>
          <p:nvPr/>
        </p:nvSpPr>
        <p:spPr bwMode="auto">
          <a:xfrm>
            <a:off x="990600" y="339777"/>
            <a:ext cx="6934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2800" b="1" dirty="0" smtClean="0">
                <a:solidFill>
                  <a:schemeClr val="bg1"/>
                </a:solidFill>
              </a:rPr>
              <a:t>Can you explain why a yoke of oxen doesn’t  “pull” a wagon, but instead, “pushes” it?</a:t>
            </a:r>
          </a:p>
        </p:txBody>
      </p:sp>
      <p:pic>
        <p:nvPicPr>
          <p:cNvPr id="2050" name="Picture 2" descr="http://www.singingfalls.com/gallery_oxen/images/ox_wagon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9075" y="1521447"/>
            <a:ext cx="6248400" cy="468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5956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339"/>
                                        </p:tgtEl>
                                        <p:attrNameLst>
                                          <p:attrName>style.visibility</p:attrName>
                                        </p:attrNameLst>
                                      </p:cBhvr>
                                      <p:to>
                                        <p:strVal val="visible"/>
                                      </p:to>
                                    </p:set>
                                    <p:animEffect transition="in" filter="fade">
                                      <p:cBhvr>
                                        <p:cTn id="11" dur="3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2"/>
          </p:nvPr>
        </p:nvSpPr>
        <p:spPr/>
        <p:txBody>
          <a:bodyPr/>
          <a:lstStyle/>
          <a:p>
            <a:pPr>
              <a:defRPr/>
            </a:pPr>
            <a:fld id="{EAD26BE3-AD7D-46EE-AC61-1173B959AE3E}" type="slidenum">
              <a:rPr lang="en-US"/>
              <a:pPr>
                <a:defRPr/>
              </a:pPr>
              <a:t>29</a:t>
            </a:fld>
            <a:endParaRPr lang="en-US"/>
          </a:p>
        </p:txBody>
      </p:sp>
      <p:sp>
        <p:nvSpPr>
          <p:cNvPr id="21507"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8E868452-B445-49BF-B110-4DBE1300E19D}" type="slidenum">
              <a:rPr lang="en-US" sz="1400">
                <a:latin typeface="Arial" charset="0"/>
              </a:rPr>
              <a:pPr algn="r" eaLnBrk="1" hangingPunct="1"/>
              <a:t>29</a:t>
            </a:fld>
            <a:endParaRPr lang="en-US" sz="1400">
              <a:latin typeface="Arial" charset="0"/>
            </a:endParaRPr>
          </a:p>
        </p:txBody>
      </p:sp>
      <p:sp>
        <p:nvSpPr>
          <p:cNvPr id="14" name="Text Box 3"/>
          <p:cNvSpPr txBox="1">
            <a:spLocks noChangeArrowheads="1"/>
          </p:cNvSpPr>
          <p:nvPr/>
        </p:nvSpPr>
        <p:spPr bwMode="auto">
          <a:xfrm>
            <a:off x="608051" y="194845"/>
            <a:ext cx="55641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800" b="1" dirty="0" smtClean="0">
                <a:solidFill>
                  <a:srgbClr val="FFFF00"/>
                </a:solidFill>
              </a:rPr>
              <a:t>Which is better: ox, horse or mule?</a:t>
            </a:r>
            <a:endParaRPr lang="en-US" sz="2800" b="1" dirty="0">
              <a:solidFill>
                <a:srgbClr val="FFFF00"/>
              </a:solidFill>
            </a:endParaRPr>
          </a:p>
        </p:txBody>
      </p:sp>
      <p:pic>
        <p:nvPicPr>
          <p:cNvPr id="19468" name="Picture 12" descr="ox"/>
          <p:cNvPicPr>
            <a:picLocks noChangeAspect="1" noChangeArrowheads="1"/>
          </p:cNvPicPr>
          <p:nvPr/>
        </p:nvPicPr>
        <p:blipFill>
          <a:blip r:embed="rId2" cstate="print"/>
          <a:srcRect/>
          <a:stretch>
            <a:fillRect/>
          </a:stretch>
        </p:blipFill>
        <p:spPr bwMode="auto">
          <a:xfrm>
            <a:off x="6497371" y="215627"/>
            <a:ext cx="2265629" cy="1699222"/>
          </a:xfrm>
          <a:prstGeom prst="rect">
            <a:avLst/>
          </a:prstGeom>
          <a:ln>
            <a:noFill/>
          </a:ln>
          <a:effectLst>
            <a:softEdge rad="112500"/>
          </a:effectLst>
        </p:spPr>
      </p:pic>
      <p:pic>
        <p:nvPicPr>
          <p:cNvPr id="1028" name="Picture 4" descr="http://www.cowboyflavor.com/images/4mul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53" r="24387"/>
          <a:stretch/>
        </p:blipFill>
        <p:spPr bwMode="auto">
          <a:xfrm>
            <a:off x="6705600" y="2362200"/>
            <a:ext cx="2226257" cy="27034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www.marinmommies.com/files/image/ivc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48" t="11351" r="7270"/>
          <a:stretch/>
        </p:blipFill>
        <p:spPr bwMode="auto">
          <a:xfrm>
            <a:off x="228600" y="976313"/>
            <a:ext cx="2344751" cy="21114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 Box 3"/>
          <p:cNvSpPr txBox="1">
            <a:spLocks noChangeArrowheads="1"/>
          </p:cNvSpPr>
          <p:nvPr/>
        </p:nvSpPr>
        <p:spPr bwMode="auto">
          <a:xfrm>
            <a:off x="2573351" y="731920"/>
            <a:ext cx="416169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r>
              <a:rPr lang="en-US" b="1" dirty="0" smtClean="0"/>
              <a:t>“Mules </a:t>
            </a:r>
            <a:r>
              <a:rPr lang="en-US" b="1" dirty="0"/>
              <a:t>move faster." </a:t>
            </a:r>
          </a:p>
          <a:p>
            <a:r>
              <a:rPr lang="en-US" b="1" dirty="0" smtClean="0">
                <a:solidFill>
                  <a:schemeClr val="bg1"/>
                </a:solidFill>
              </a:rPr>
              <a:t>"</a:t>
            </a:r>
            <a:r>
              <a:rPr lang="en-US" b="1" dirty="0">
                <a:solidFill>
                  <a:schemeClr val="bg1"/>
                </a:solidFill>
              </a:rPr>
              <a:t>Yes, but oxen pull more." </a:t>
            </a:r>
          </a:p>
          <a:p>
            <a:r>
              <a:rPr lang="en-US" b="1" dirty="0" smtClean="0"/>
              <a:t>"</a:t>
            </a:r>
            <a:r>
              <a:rPr lang="en-US" b="1" dirty="0"/>
              <a:t>Oxen don't stampede so easy." </a:t>
            </a:r>
          </a:p>
          <a:p>
            <a:r>
              <a:rPr lang="en-US" b="1" dirty="0" smtClean="0">
                <a:solidFill>
                  <a:schemeClr val="bg1"/>
                </a:solidFill>
              </a:rPr>
              <a:t>"</a:t>
            </a:r>
            <a:r>
              <a:rPr lang="en-US" b="1" dirty="0">
                <a:solidFill>
                  <a:schemeClr val="bg1"/>
                </a:solidFill>
              </a:rPr>
              <a:t>But when they do they run worse." </a:t>
            </a:r>
            <a:endParaRPr lang="en-US" b="1" dirty="0" smtClean="0">
              <a:solidFill>
                <a:schemeClr val="bg1"/>
              </a:solidFill>
            </a:endParaRPr>
          </a:p>
          <a:p>
            <a:r>
              <a:rPr lang="en-US" b="1" dirty="0" smtClean="0"/>
              <a:t>“Oxen can live on prairie grass.”</a:t>
            </a:r>
            <a:endParaRPr lang="en-US" b="1" dirty="0"/>
          </a:p>
          <a:p>
            <a:r>
              <a:rPr lang="en-US" b="1" dirty="0" smtClean="0">
                <a:solidFill>
                  <a:schemeClr val="bg1"/>
                </a:solidFill>
              </a:rPr>
              <a:t>"</a:t>
            </a:r>
            <a:r>
              <a:rPr lang="en-US" b="1" dirty="0">
                <a:solidFill>
                  <a:schemeClr val="bg1"/>
                </a:solidFill>
              </a:rPr>
              <a:t>Mules bog down in mud." </a:t>
            </a:r>
          </a:p>
          <a:p>
            <a:r>
              <a:rPr lang="en-US" b="1" dirty="0" smtClean="0"/>
              <a:t>“</a:t>
            </a:r>
            <a:r>
              <a:rPr lang="en-US" b="1" dirty="0"/>
              <a:t>But they can live on cottonwood bark</a:t>
            </a:r>
            <a:r>
              <a:rPr lang="en-US" b="1" dirty="0" smtClean="0"/>
              <a:t>”</a:t>
            </a:r>
          </a:p>
          <a:p>
            <a:r>
              <a:rPr lang="en-US" b="1" dirty="0" smtClean="0">
                <a:solidFill>
                  <a:schemeClr val="bg1"/>
                </a:solidFill>
              </a:rPr>
              <a:t>“</a:t>
            </a:r>
            <a:r>
              <a:rPr lang="en-US" b="1" dirty="0">
                <a:solidFill>
                  <a:schemeClr val="bg1"/>
                </a:solidFill>
              </a:rPr>
              <a:t>The Sioux </a:t>
            </a:r>
            <a:r>
              <a:rPr lang="en-US" b="1" dirty="0" smtClean="0">
                <a:solidFill>
                  <a:schemeClr val="bg1"/>
                </a:solidFill>
              </a:rPr>
              <a:t> </a:t>
            </a:r>
            <a:r>
              <a:rPr lang="en-US" b="1" dirty="0">
                <a:solidFill>
                  <a:schemeClr val="bg1"/>
                </a:solidFill>
              </a:rPr>
              <a:t>steal </a:t>
            </a:r>
            <a:r>
              <a:rPr lang="en-US" b="1" dirty="0" smtClean="0">
                <a:solidFill>
                  <a:schemeClr val="bg1"/>
                </a:solidFill>
              </a:rPr>
              <a:t>mules and horses, </a:t>
            </a:r>
            <a:r>
              <a:rPr lang="en-US" b="1" dirty="0">
                <a:solidFill>
                  <a:schemeClr val="bg1"/>
                </a:solidFill>
              </a:rPr>
              <a:t>but </a:t>
            </a:r>
            <a:r>
              <a:rPr lang="en-US" b="1" dirty="0" smtClean="0">
                <a:solidFill>
                  <a:schemeClr val="bg1"/>
                </a:solidFill>
              </a:rPr>
              <a:t>   </a:t>
            </a:r>
          </a:p>
          <a:p>
            <a:r>
              <a:rPr lang="en-US" b="1" dirty="0">
                <a:solidFill>
                  <a:schemeClr val="bg1"/>
                </a:solidFill>
              </a:rPr>
              <a:t> </a:t>
            </a:r>
            <a:r>
              <a:rPr lang="en-US" b="1" dirty="0" smtClean="0">
                <a:solidFill>
                  <a:schemeClr val="bg1"/>
                </a:solidFill>
              </a:rPr>
              <a:t> don’t </a:t>
            </a:r>
            <a:r>
              <a:rPr lang="en-US" b="1" dirty="0">
                <a:solidFill>
                  <a:schemeClr val="bg1"/>
                </a:solidFill>
              </a:rPr>
              <a:t>want oxen</a:t>
            </a:r>
            <a:r>
              <a:rPr lang="en-US" b="1" dirty="0" smtClean="0">
                <a:solidFill>
                  <a:schemeClr val="bg1"/>
                </a:solidFill>
              </a:rPr>
              <a:t>.”</a:t>
            </a:r>
          </a:p>
          <a:p>
            <a:r>
              <a:rPr lang="en-US" b="1" dirty="0" smtClean="0"/>
              <a:t>“Horses are faster than oxen and pull   </a:t>
            </a:r>
          </a:p>
          <a:p>
            <a:r>
              <a:rPr lang="en-US" b="1" dirty="0"/>
              <a:t> </a:t>
            </a:r>
            <a:r>
              <a:rPr lang="en-US" b="1" dirty="0" smtClean="0"/>
              <a:t>more than mules.”</a:t>
            </a:r>
          </a:p>
          <a:p>
            <a:r>
              <a:rPr lang="en-US" b="1" dirty="0" smtClean="0">
                <a:solidFill>
                  <a:schemeClr val="bg1"/>
                </a:solidFill>
              </a:rPr>
              <a:t>“But a horse needs good feed.”</a:t>
            </a:r>
            <a:endParaRPr lang="en-US" b="1" dirty="0">
              <a:solidFill>
                <a:schemeClr val="bg1"/>
              </a:solidFill>
            </a:endParaRPr>
          </a:p>
          <a:p>
            <a:r>
              <a:rPr lang="en-US" b="1" dirty="0" smtClean="0"/>
              <a:t>"</a:t>
            </a:r>
            <a:r>
              <a:rPr lang="en-US" b="1" dirty="0"/>
              <a:t>Oxen get sore feet when mules don't." </a:t>
            </a:r>
          </a:p>
          <a:p>
            <a:r>
              <a:rPr lang="en-US" b="1" dirty="0" smtClean="0">
                <a:solidFill>
                  <a:schemeClr val="bg1"/>
                </a:solidFill>
              </a:rPr>
              <a:t>“A mule </a:t>
            </a:r>
            <a:r>
              <a:rPr lang="en-US" b="1" dirty="0">
                <a:solidFill>
                  <a:schemeClr val="bg1"/>
                </a:solidFill>
              </a:rPr>
              <a:t>costs $100 </a:t>
            </a:r>
            <a:r>
              <a:rPr lang="en-US" b="1" dirty="0" smtClean="0">
                <a:solidFill>
                  <a:schemeClr val="bg1"/>
                </a:solidFill>
              </a:rPr>
              <a:t>, a horse at least twice </a:t>
            </a:r>
          </a:p>
          <a:p>
            <a:r>
              <a:rPr lang="en-US" b="1" dirty="0">
                <a:solidFill>
                  <a:schemeClr val="bg1"/>
                </a:solidFill>
              </a:rPr>
              <a:t> </a:t>
            </a:r>
            <a:r>
              <a:rPr lang="en-US" b="1" dirty="0" smtClean="0">
                <a:solidFill>
                  <a:schemeClr val="bg1"/>
                </a:solidFill>
              </a:rPr>
              <a:t>as much, while </a:t>
            </a:r>
            <a:r>
              <a:rPr lang="en-US" b="1" dirty="0">
                <a:solidFill>
                  <a:schemeClr val="bg1"/>
                </a:solidFill>
              </a:rPr>
              <a:t>one ox is only $25." </a:t>
            </a:r>
          </a:p>
        </p:txBody>
      </p:sp>
      <p:sp>
        <p:nvSpPr>
          <p:cNvPr id="5" name="TextBox 4"/>
          <p:cNvSpPr txBox="1"/>
          <p:nvPr/>
        </p:nvSpPr>
        <p:spPr>
          <a:xfrm>
            <a:off x="200891" y="3200400"/>
            <a:ext cx="2533650" cy="1477328"/>
          </a:xfrm>
          <a:prstGeom prst="rect">
            <a:avLst/>
          </a:prstGeom>
          <a:noFill/>
        </p:spPr>
        <p:txBody>
          <a:bodyPr wrap="square" rtlCol="0">
            <a:spAutoFit/>
          </a:bodyPr>
          <a:lstStyle/>
          <a:p>
            <a:r>
              <a:rPr lang="en-US" b="1" dirty="0" smtClean="0">
                <a:solidFill>
                  <a:srgbClr val="FFFF00"/>
                </a:solidFill>
              </a:rPr>
              <a:t>Later, as trails turned into roads and travel became easier, horses became the choice for most pioneers.</a:t>
            </a:r>
            <a:endParaRPr lang="en-US" b="1" dirty="0">
              <a:solidFill>
                <a:srgbClr val="FFFF00"/>
              </a:solidFill>
            </a:endParaRPr>
          </a:p>
        </p:txBody>
      </p:sp>
    </p:spTree>
    <p:extLst>
      <p:ext uri="{BB962C8B-B14F-4D97-AF65-F5344CB8AC3E}">
        <p14:creationId xmlns:p14="http://schemas.microsoft.com/office/powerpoint/2010/main" val="9124817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9468"/>
                                        </p:tgtEl>
                                        <p:attrNameLst>
                                          <p:attrName>style.visibility</p:attrName>
                                        </p:attrNameLst>
                                      </p:cBhvr>
                                      <p:to>
                                        <p:strVal val="visible"/>
                                      </p:to>
                                    </p:set>
                                    <p:animEffect transition="in" filter="fade">
                                      <p:cBhvr>
                                        <p:cTn id="11" dur="2000"/>
                                        <p:tgtEl>
                                          <p:spTgt spid="1946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2000"/>
                                        <p:tgtEl>
                                          <p:spTgt spid="102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2000"/>
                                        <p:tgtEl>
                                          <p:spTgt spid="10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20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fade">
                                      <p:cBhvr>
                                        <p:cTn id="29" dur="2000"/>
                                        <p:tgtEl>
                                          <p:spTgt spid="1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xEl>
                                              <p:pRg st="2" end="2"/>
                                            </p:txEl>
                                          </p:spTgt>
                                        </p:tgtEl>
                                        <p:attrNameLst>
                                          <p:attrName>style.visibility</p:attrName>
                                        </p:attrNameLst>
                                      </p:cBhvr>
                                      <p:to>
                                        <p:strVal val="visible"/>
                                      </p:to>
                                    </p:set>
                                    <p:animEffect transition="in" filter="fade">
                                      <p:cBhvr>
                                        <p:cTn id="34" dur="2000"/>
                                        <p:tgtEl>
                                          <p:spTgt spid="1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xEl>
                                              <p:pRg st="3" end="3"/>
                                            </p:txEl>
                                          </p:spTgt>
                                        </p:tgtEl>
                                        <p:attrNameLst>
                                          <p:attrName>style.visibility</p:attrName>
                                        </p:attrNameLst>
                                      </p:cBhvr>
                                      <p:to>
                                        <p:strVal val="visible"/>
                                      </p:to>
                                    </p:set>
                                    <p:animEffect transition="in" filter="fade">
                                      <p:cBhvr>
                                        <p:cTn id="39" dur="2000"/>
                                        <p:tgtEl>
                                          <p:spTgt spid="17">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xEl>
                                              <p:pRg st="4" end="4"/>
                                            </p:txEl>
                                          </p:spTgt>
                                        </p:tgtEl>
                                        <p:attrNameLst>
                                          <p:attrName>style.visibility</p:attrName>
                                        </p:attrNameLst>
                                      </p:cBhvr>
                                      <p:to>
                                        <p:strVal val="visible"/>
                                      </p:to>
                                    </p:set>
                                    <p:animEffect transition="in" filter="fade">
                                      <p:cBhvr>
                                        <p:cTn id="44" dur="20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
                                            <p:txEl>
                                              <p:pRg st="5" end="5"/>
                                            </p:txEl>
                                          </p:spTgt>
                                        </p:tgtEl>
                                        <p:attrNameLst>
                                          <p:attrName>style.visibility</p:attrName>
                                        </p:attrNameLst>
                                      </p:cBhvr>
                                      <p:to>
                                        <p:strVal val="visible"/>
                                      </p:to>
                                    </p:set>
                                    <p:animEffect transition="in" filter="fade">
                                      <p:cBhvr>
                                        <p:cTn id="49" dur="2000"/>
                                        <p:tgtEl>
                                          <p:spTgt spid="17">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xEl>
                                              <p:pRg st="6" end="6"/>
                                            </p:txEl>
                                          </p:spTgt>
                                        </p:tgtEl>
                                        <p:attrNameLst>
                                          <p:attrName>style.visibility</p:attrName>
                                        </p:attrNameLst>
                                      </p:cBhvr>
                                      <p:to>
                                        <p:strVal val="visible"/>
                                      </p:to>
                                    </p:set>
                                    <p:animEffect transition="in" filter="fade">
                                      <p:cBhvr>
                                        <p:cTn id="54" dur="2000"/>
                                        <p:tgtEl>
                                          <p:spTgt spid="17">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7">
                                            <p:txEl>
                                              <p:pRg st="7" end="7"/>
                                            </p:txEl>
                                          </p:spTgt>
                                        </p:tgtEl>
                                        <p:attrNameLst>
                                          <p:attrName>style.visibility</p:attrName>
                                        </p:attrNameLst>
                                      </p:cBhvr>
                                      <p:to>
                                        <p:strVal val="visible"/>
                                      </p:to>
                                    </p:set>
                                    <p:animEffect transition="in" filter="fade">
                                      <p:cBhvr>
                                        <p:cTn id="59" dur="2000"/>
                                        <p:tgtEl>
                                          <p:spTgt spid="17">
                                            <p:txEl>
                                              <p:pRg st="7" end="7"/>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7">
                                            <p:txEl>
                                              <p:pRg st="8" end="8"/>
                                            </p:txEl>
                                          </p:spTgt>
                                        </p:tgtEl>
                                        <p:attrNameLst>
                                          <p:attrName>style.visibility</p:attrName>
                                        </p:attrNameLst>
                                      </p:cBhvr>
                                      <p:to>
                                        <p:strVal val="visible"/>
                                      </p:to>
                                    </p:set>
                                    <p:animEffect transition="in" filter="fade">
                                      <p:cBhvr>
                                        <p:cTn id="62" dur="2000"/>
                                        <p:tgtEl>
                                          <p:spTgt spid="17">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xEl>
                                              <p:pRg st="9" end="9"/>
                                            </p:txEl>
                                          </p:spTgt>
                                        </p:tgtEl>
                                        <p:attrNameLst>
                                          <p:attrName>style.visibility</p:attrName>
                                        </p:attrNameLst>
                                      </p:cBhvr>
                                      <p:to>
                                        <p:strVal val="visible"/>
                                      </p:to>
                                    </p:set>
                                    <p:animEffect transition="in" filter="fade">
                                      <p:cBhvr>
                                        <p:cTn id="67" dur="2000"/>
                                        <p:tgtEl>
                                          <p:spTgt spid="17">
                                            <p:txEl>
                                              <p:pRg st="9" end="9"/>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7">
                                            <p:txEl>
                                              <p:pRg st="10" end="10"/>
                                            </p:txEl>
                                          </p:spTgt>
                                        </p:tgtEl>
                                        <p:attrNameLst>
                                          <p:attrName>style.visibility</p:attrName>
                                        </p:attrNameLst>
                                      </p:cBhvr>
                                      <p:to>
                                        <p:strVal val="visible"/>
                                      </p:to>
                                    </p:set>
                                    <p:animEffect transition="in" filter="fade">
                                      <p:cBhvr>
                                        <p:cTn id="70" dur="2000"/>
                                        <p:tgtEl>
                                          <p:spTgt spid="17">
                                            <p:txEl>
                                              <p:pRg st="10" end="1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7">
                                            <p:txEl>
                                              <p:pRg st="11" end="11"/>
                                            </p:txEl>
                                          </p:spTgt>
                                        </p:tgtEl>
                                        <p:attrNameLst>
                                          <p:attrName>style.visibility</p:attrName>
                                        </p:attrNameLst>
                                      </p:cBhvr>
                                      <p:to>
                                        <p:strVal val="visible"/>
                                      </p:to>
                                    </p:set>
                                    <p:animEffect transition="in" filter="fade">
                                      <p:cBhvr>
                                        <p:cTn id="75" dur="2000"/>
                                        <p:tgtEl>
                                          <p:spTgt spid="17">
                                            <p:txEl>
                                              <p:pRg st="11" end="1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7">
                                            <p:txEl>
                                              <p:pRg st="12" end="12"/>
                                            </p:txEl>
                                          </p:spTgt>
                                        </p:tgtEl>
                                        <p:attrNameLst>
                                          <p:attrName>style.visibility</p:attrName>
                                        </p:attrNameLst>
                                      </p:cBhvr>
                                      <p:to>
                                        <p:strVal val="visible"/>
                                      </p:to>
                                    </p:set>
                                    <p:animEffect transition="in" filter="fade">
                                      <p:cBhvr>
                                        <p:cTn id="80" dur="2000"/>
                                        <p:tgtEl>
                                          <p:spTgt spid="17">
                                            <p:txEl>
                                              <p:pRg st="12" end="1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7">
                                            <p:txEl>
                                              <p:pRg st="13" end="13"/>
                                            </p:txEl>
                                          </p:spTgt>
                                        </p:tgtEl>
                                        <p:attrNameLst>
                                          <p:attrName>style.visibility</p:attrName>
                                        </p:attrNameLst>
                                      </p:cBhvr>
                                      <p:to>
                                        <p:strVal val="visible"/>
                                      </p:to>
                                    </p:set>
                                    <p:animEffect transition="in" filter="fade">
                                      <p:cBhvr>
                                        <p:cTn id="85" dur="2000"/>
                                        <p:tgtEl>
                                          <p:spTgt spid="17">
                                            <p:txEl>
                                              <p:pRg st="13" end="13"/>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17">
                                            <p:txEl>
                                              <p:pRg st="14" end="14"/>
                                            </p:txEl>
                                          </p:spTgt>
                                        </p:tgtEl>
                                        <p:attrNameLst>
                                          <p:attrName>style.visibility</p:attrName>
                                        </p:attrNameLst>
                                      </p:cBhvr>
                                      <p:to>
                                        <p:strVal val="visible"/>
                                      </p:to>
                                    </p:set>
                                    <p:animEffect transition="in" filter="fade">
                                      <p:cBhvr>
                                        <p:cTn id="88" dur="500"/>
                                        <p:tgtEl>
                                          <p:spTgt spid="17">
                                            <p:txEl>
                                              <p:pRg st="14" end="14"/>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fade">
                                      <p:cBhvr>
                                        <p:cTn id="9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1029"/>
          <p:cNvSpPr txBox="1">
            <a:spLocks noGrp="1" noChangeArrowheads="1"/>
          </p:cNvSpPr>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eaLnBrk="0" fontAlgn="base" hangingPunct="0">
              <a:spcBef>
                <a:spcPct val="0"/>
              </a:spcBef>
              <a:spcAft>
                <a:spcPct val="0"/>
              </a:spcAft>
              <a:defRPr sz="2400">
                <a:solidFill>
                  <a:schemeClr val="tx1"/>
                </a:solidFill>
                <a:latin typeface="Calibri" pitchFamily="34" charset="0"/>
              </a:defRPr>
            </a:lvl6pPr>
            <a:lvl7pPr marL="2971800" indent="-228600" eaLnBrk="0" fontAlgn="base" hangingPunct="0">
              <a:spcBef>
                <a:spcPct val="0"/>
              </a:spcBef>
              <a:spcAft>
                <a:spcPct val="0"/>
              </a:spcAft>
              <a:defRPr sz="2400">
                <a:solidFill>
                  <a:schemeClr val="tx1"/>
                </a:solidFill>
                <a:latin typeface="Calibri" pitchFamily="34" charset="0"/>
              </a:defRPr>
            </a:lvl7pPr>
            <a:lvl8pPr marL="3429000" indent="-228600" eaLnBrk="0" fontAlgn="base" hangingPunct="0">
              <a:spcBef>
                <a:spcPct val="0"/>
              </a:spcBef>
              <a:spcAft>
                <a:spcPct val="0"/>
              </a:spcAft>
              <a:defRPr sz="2400">
                <a:solidFill>
                  <a:schemeClr val="tx1"/>
                </a:solidFill>
                <a:latin typeface="Calibri" pitchFamily="34" charset="0"/>
              </a:defRPr>
            </a:lvl8pPr>
            <a:lvl9pPr marL="3886200" indent="-228600" eaLnBrk="0" fontAlgn="base" hangingPunct="0">
              <a:spcBef>
                <a:spcPct val="0"/>
              </a:spcBef>
              <a:spcAft>
                <a:spcPct val="0"/>
              </a:spcAft>
              <a:defRPr sz="2400">
                <a:solidFill>
                  <a:schemeClr val="tx1"/>
                </a:solidFill>
                <a:latin typeface="Calibri" pitchFamily="34" charset="0"/>
              </a:defRPr>
            </a:lvl9pPr>
          </a:lstStyle>
          <a:p>
            <a:pPr algn="r" eaLnBrk="1" hangingPunct="1">
              <a:spcBef>
                <a:spcPct val="50000"/>
              </a:spcBef>
            </a:pPr>
            <a:fld id="{8343D07B-01A7-4E60-84C8-BBED8EC980A8}" type="slidenum">
              <a:rPr lang="en-US" sz="1400">
                <a:latin typeface="Arial Narrow" pitchFamily="34" charset="0"/>
              </a:rPr>
              <a:pPr algn="r" eaLnBrk="1" hangingPunct="1">
                <a:spcBef>
                  <a:spcPct val="50000"/>
                </a:spcBef>
              </a:pPr>
              <a:t>3</a:t>
            </a:fld>
            <a:endParaRPr lang="en-US" sz="1400" dirty="0">
              <a:latin typeface="Arial Narrow" pitchFamily="34" charset="0"/>
            </a:endParaRPr>
          </a:p>
        </p:txBody>
      </p:sp>
      <p:sp>
        <p:nvSpPr>
          <p:cNvPr id="2" name="TextBox 1"/>
          <p:cNvSpPr txBox="1"/>
          <p:nvPr/>
        </p:nvSpPr>
        <p:spPr>
          <a:xfrm>
            <a:off x="533400" y="762000"/>
            <a:ext cx="7543800" cy="707886"/>
          </a:xfrm>
          <a:prstGeom prst="rect">
            <a:avLst/>
          </a:prstGeom>
          <a:noFill/>
        </p:spPr>
        <p:txBody>
          <a:bodyPr wrap="square" rtlCol="0">
            <a:spAutoFit/>
          </a:bodyPr>
          <a:lstStyle/>
          <a:p>
            <a:r>
              <a:rPr lang="en-US" sz="4000" b="1" dirty="0" smtClean="0">
                <a:solidFill>
                  <a:schemeClr val="bg1"/>
                </a:solidFill>
                <a:latin typeface="Copperplate Gothic Bold" pitchFamily="34" charset="0"/>
              </a:rPr>
              <a:t>The Pioneer Experience:</a:t>
            </a:r>
            <a:endParaRPr lang="en-US" sz="4000" b="1" dirty="0">
              <a:solidFill>
                <a:schemeClr val="bg1"/>
              </a:solidFill>
              <a:latin typeface="Copperplate Gothic Bold" pitchFamily="34" charset="0"/>
            </a:endParaRPr>
          </a:p>
        </p:txBody>
      </p:sp>
      <p:pic>
        <p:nvPicPr>
          <p:cNvPr id="6146" name="Picture 2" descr="http://cache2.artprintimages.com/lrg/30/3031/JDVBF00Z.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9" t="8830" r="2918" b="14579"/>
          <a:stretch/>
        </p:blipFill>
        <p:spPr bwMode="auto">
          <a:xfrm>
            <a:off x="2709362" y="2057400"/>
            <a:ext cx="5367838" cy="3279098"/>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293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250"/>
                                        <p:tgtEl>
                                          <p:spTgt spid="2"/>
                                        </p:tgtEl>
                                      </p:cBhvr>
                                    </p:animEffect>
                                  </p:childTnLst>
                                </p:cTn>
                              </p:par>
                            </p:childTnLst>
                          </p:cTn>
                        </p:par>
                        <p:par>
                          <p:cTn id="8" fill="hold">
                            <p:stCondLst>
                              <p:cond delay="2250"/>
                            </p:stCondLst>
                            <p:childTnLst>
                              <p:par>
                                <p:cTn id="9" presetID="10" presetClass="entr" presetSubtype="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3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6"/>
          <p:cNvSpPr txBox="1">
            <a:spLocks noChangeArrowheads="1"/>
          </p:cNvSpPr>
          <p:nvPr/>
        </p:nvSpPr>
        <p:spPr bwMode="auto">
          <a:xfrm>
            <a:off x="275951" y="19237"/>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smtClean="0">
                <a:solidFill>
                  <a:schemeClr val="bg1"/>
                </a:solidFill>
                <a:latin typeface="Calibri" pitchFamily="34" charset="0"/>
              </a:rPr>
              <a:t>You </a:t>
            </a:r>
            <a:r>
              <a:rPr lang="en-US" b="1" dirty="0">
                <a:solidFill>
                  <a:schemeClr val="bg1"/>
                </a:solidFill>
                <a:latin typeface="Calibri" pitchFamily="34" charset="0"/>
              </a:rPr>
              <a:t>have become very close to your oxen and have discovered that each matched pair (yoke) is better at leading the others during different conditions on the trail. </a:t>
            </a:r>
            <a:endParaRPr lang="en-US" b="1" dirty="0" smtClean="0">
              <a:solidFill>
                <a:schemeClr val="bg1"/>
              </a:solidFill>
              <a:latin typeface="Calibri" pitchFamily="34" charset="0"/>
            </a:endParaRPr>
          </a:p>
        </p:txBody>
      </p:sp>
      <p:sp>
        <p:nvSpPr>
          <p:cNvPr id="16" name="TextBox 15"/>
          <p:cNvSpPr txBox="1"/>
          <p:nvPr/>
        </p:nvSpPr>
        <p:spPr>
          <a:xfrm>
            <a:off x="370114" y="2897514"/>
            <a:ext cx="4962525" cy="1754326"/>
          </a:xfrm>
          <a:prstGeom prst="rect">
            <a:avLst/>
          </a:prstGeom>
          <a:noFill/>
        </p:spPr>
        <p:txBody>
          <a:bodyPr wrap="square">
            <a:spAutoFit/>
          </a:bodyPr>
          <a:lstStyle/>
          <a:p>
            <a:pPr>
              <a:defRPr/>
            </a:pPr>
            <a:r>
              <a:rPr lang="en-US" b="1" dirty="0" smtClean="0">
                <a:solidFill>
                  <a:srgbClr val="FFFF00"/>
                </a:solidFill>
                <a:cs typeface="Calibri" pitchFamily="34" charset="0"/>
              </a:rPr>
              <a:t>Step 1: Read the entire story problem.</a:t>
            </a:r>
          </a:p>
          <a:p>
            <a:pPr>
              <a:defRPr/>
            </a:pPr>
            <a:r>
              <a:rPr lang="en-US" b="1" dirty="0" smtClean="0">
                <a:solidFill>
                  <a:srgbClr val="FFFF00"/>
                </a:solidFill>
                <a:cs typeface="Calibri" pitchFamily="34" charset="0"/>
              </a:rPr>
              <a:t>Step 2: </a:t>
            </a:r>
            <a:r>
              <a:rPr lang="en-US" b="1" dirty="0" smtClean="0">
                <a:solidFill>
                  <a:srgbClr val="00B0F0"/>
                </a:solidFill>
                <a:cs typeface="Calibri" pitchFamily="34" charset="0"/>
              </a:rPr>
              <a:t>What question do you need to answer?</a:t>
            </a:r>
          </a:p>
          <a:p>
            <a:pPr>
              <a:defRPr/>
            </a:pPr>
            <a:r>
              <a:rPr lang="en-US" b="1" dirty="0" smtClean="0">
                <a:solidFill>
                  <a:srgbClr val="FFFF00"/>
                </a:solidFill>
                <a:cs typeface="Calibri" pitchFamily="34" charset="0"/>
              </a:rPr>
              <a:t>Step 3: </a:t>
            </a:r>
            <a:r>
              <a:rPr lang="en-US" b="1" dirty="0" smtClean="0">
                <a:solidFill>
                  <a:srgbClr val="FF9900"/>
                </a:solidFill>
                <a:cs typeface="Calibri" pitchFamily="34" charset="0"/>
              </a:rPr>
              <a:t>What information </a:t>
            </a:r>
            <a:r>
              <a:rPr lang="en-US" b="1" dirty="0" smtClean="0">
                <a:cs typeface="Calibri" pitchFamily="34" charset="0"/>
              </a:rPr>
              <a:t>do you need </a:t>
            </a:r>
            <a:r>
              <a:rPr lang="en-US" b="1" dirty="0" smtClean="0">
                <a:solidFill>
                  <a:srgbClr val="DF41C1"/>
                </a:solidFill>
                <a:cs typeface="Calibri" pitchFamily="34" charset="0"/>
              </a:rPr>
              <a:t>to solve  </a:t>
            </a:r>
          </a:p>
          <a:p>
            <a:pPr>
              <a:defRPr/>
            </a:pPr>
            <a:r>
              <a:rPr lang="en-US" b="1" dirty="0">
                <a:solidFill>
                  <a:srgbClr val="DF41C1"/>
                </a:solidFill>
                <a:cs typeface="Calibri" pitchFamily="34" charset="0"/>
              </a:rPr>
              <a:t> </a:t>
            </a:r>
            <a:r>
              <a:rPr lang="en-US" b="1" dirty="0" smtClean="0">
                <a:solidFill>
                  <a:srgbClr val="DF41C1"/>
                </a:solidFill>
                <a:cs typeface="Calibri" pitchFamily="34" charset="0"/>
              </a:rPr>
              <a:t>             the problem? </a:t>
            </a:r>
          </a:p>
          <a:p>
            <a:pPr>
              <a:defRPr/>
            </a:pPr>
            <a:r>
              <a:rPr lang="en-US" b="1" dirty="0" smtClean="0">
                <a:solidFill>
                  <a:srgbClr val="FFFF00"/>
                </a:solidFill>
                <a:cs typeface="Calibri" pitchFamily="34" charset="0"/>
              </a:rPr>
              <a:t>Step 4: What sort of math </a:t>
            </a:r>
            <a:r>
              <a:rPr lang="en-US" b="1" dirty="0">
                <a:solidFill>
                  <a:srgbClr val="FFFF00"/>
                </a:solidFill>
                <a:cs typeface="Calibri" pitchFamily="34" charset="0"/>
              </a:rPr>
              <a:t>operations </a:t>
            </a:r>
            <a:r>
              <a:rPr lang="en-US" b="1" dirty="0" smtClean="0">
                <a:solidFill>
                  <a:srgbClr val="FFFF00"/>
                </a:solidFill>
                <a:cs typeface="Calibri" pitchFamily="34" charset="0"/>
              </a:rPr>
              <a:t>do you </a:t>
            </a:r>
          </a:p>
          <a:p>
            <a:pPr>
              <a:defRPr/>
            </a:pPr>
            <a:r>
              <a:rPr lang="en-US" b="1" dirty="0">
                <a:solidFill>
                  <a:srgbClr val="FFFF00"/>
                </a:solidFill>
                <a:cs typeface="Calibri" pitchFamily="34" charset="0"/>
              </a:rPr>
              <a:t> </a:t>
            </a:r>
            <a:r>
              <a:rPr lang="en-US" b="1" dirty="0" smtClean="0">
                <a:solidFill>
                  <a:srgbClr val="FFFF00"/>
                </a:solidFill>
                <a:cs typeface="Calibri" pitchFamily="34" charset="0"/>
              </a:rPr>
              <a:t>             have to make?</a:t>
            </a:r>
            <a:endParaRPr lang="en-US" b="1" dirty="0">
              <a:solidFill>
                <a:srgbClr val="FFFF00"/>
              </a:solidFill>
              <a:cs typeface="Calibri" pitchFamily="34" charset="0"/>
            </a:endParaRPr>
          </a:p>
        </p:txBody>
      </p:sp>
      <p:pic>
        <p:nvPicPr>
          <p:cNvPr id="5" name="Picture 12" descr="ox"/>
          <p:cNvPicPr>
            <a:picLocks noChangeAspect="1" noChangeArrowheads="1"/>
          </p:cNvPicPr>
          <p:nvPr/>
        </p:nvPicPr>
        <p:blipFill>
          <a:blip r:embed="rId2" cstate="print"/>
          <a:srcRect/>
          <a:stretch>
            <a:fillRect/>
          </a:stretch>
        </p:blipFill>
        <p:spPr bwMode="auto">
          <a:xfrm>
            <a:off x="5987649" y="4047073"/>
            <a:ext cx="3032908" cy="2274682"/>
          </a:xfrm>
          <a:prstGeom prst="rect">
            <a:avLst/>
          </a:prstGeom>
          <a:ln>
            <a:noFill/>
          </a:ln>
          <a:effectLst>
            <a:softEdge rad="112500"/>
          </a:effectLst>
        </p:spPr>
      </p:pic>
      <p:sp>
        <p:nvSpPr>
          <p:cNvPr id="15" name="TextBox 6"/>
          <p:cNvSpPr txBox="1">
            <a:spLocks noChangeArrowheads="1"/>
          </p:cNvSpPr>
          <p:nvPr/>
        </p:nvSpPr>
        <p:spPr bwMode="auto">
          <a:xfrm>
            <a:off x="275951" y="1447888"/>
            <a:ext cx="95779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smtClean="0">
                <a:solidFill>
                  <a:schemeClr val="bg1"/>
                </a:solidFill>
                <a:latin typeface="Calibri" pitchFamily="34" charset="0"/>
              </a:rPr>
              <a:t>During this trip, </a:t>
            </a:r>
            <a:r>
              <a:rPr lang="en-US" b="1" dirty="0" smtClean="0">
                <a:solidFill>
                  <a:srgbClr val="DF41C1"/>
                </a:solidFill>
                <a:latin typeface="Calibri" pitchFamily="34" charset="0"/>
              </a:rPr>
              <a:t>the </a:t>
            </a:r>
            <a:r>
              <a:rPr lang="en-US" b="1" dirty="0">
                <a:solidFill>
                  <a:srgbClr val="DF41C1"/>
                </a:solidFill>
                <a:latin typeface="Calibri" pitchFamily="34" charset="0"/>
              </a:rPr>
              <a:t>trail is wet 8% (.08) of the </a:t>
            </a:r>
            <a:r>
              <a:rPr lang="en-US" b="1" dirty="0" smtClean="0">
                <a:solidFill>
                  <a:srgbClr val="DF41C1"/>
                </a:solidFill>
                <a:latin typeface="Calibri" pitchFamily="34" charset="0"/>
              </a:rPr>
              <a:t>time;</a:t>
            </a:r>
            <a:r>
              <a:rPr lang="en-US" b="1" dirty="0" smtClean="0">
                <a:solidFill>
                  <a:schemeClr val="bg1"/>
                </a:solidFill>
                <a:latin typeface="Calibri" pitchFamily="34" charset="0"/>
              </a:rPr>
              <a:t> </a:t>
            </a:r>
            <a:r>
              <a:rPr lang="en-US" b="1" dirty="0">
                <a:solidFill>
                  <a:srgbClr val="DF41C1"/>
                </a:solidFill>
                <a:latin typeface="Calibri" pitchFamily="34" charset="0"/>
              </a:rPr>
              <a:t>dry 62% (.62) of the time and </a:t>
            </a:r>
            <a:endParaRPr lang="en-US" b="1" dirty="0" smtClean="0">
              <a:solidFill>
                <a:srgbClr val="DF41C1"/>
              </a:solidFill>
              <a:latin typeface="Calibri" pitchFamily="34" charset="0"/>
            </a:endParaRPr>
          </a:p>
          <a:p>
            <a:pPr eaLnBrk="1" hangingPunct="1"/>
            <a:r>
              <a:rPr lang="en-US" b="1" dirty="0" smtClean="0">
                <a:solidFill>
                  <a:srgbClr val="DF41C1"/>
                </a:solidFill>
                <a:latin typeface="Calibri" pitchFamily="34" charset="0"/>
              </a:rPr>
              <a:t>uneven </a:t>
            </a:r>
            <a:r>
              <a:rPr lang="en-US" b="1" dirty="0">
                <a:solidFill>
                  <a:srgbClr val="DF41C1"/>
                </a:solidFill>
                <a:latin typeface="Calibri" pitchFamily="34" charset="0"/>
              </a:rPr>
              <a:t>or </a:t>
            </a:r>
            <a:r>
              <a:rPr lang="en-US" b="1" dirty="0" smtClean="0">
                <a:solidFill>
                  <a:srgbClr val="DF41C1"/>
                </a:solidFill>
                <a:latin typeface="Calibri" pitchFamily="34" charset="0"/>
              </a:rPr>
              <a:t>mountainous; </a:t>
            </a:r>
            <a:r>
              <a:rPr lang="en-US" b="1" dirty="0">
                <a:solidFill>
                  <a:srgbClr val="DF41C1"/>
                </a:solidFill>
                <a:latin typeface="Calibri" pitchFamily="34" charset="0"/>
              </a:rPr>
              <a:t>30% (.30) throughout the rest of the </a:t>
            </a:r>
            <a:r>
              <a:rPr lang="en-US" b="1" dirty="0" smtClean="0">
                <a:solidFill>
                  <a:srgbClr val="DF41C1"/>
                </a:solidFill>
                <a:latin typeface="Calibri" pitchFamily="34" charset="0"/>
              </a:rPr>
              <a:t>trip.</a:t>
            </a:r>
            <a:r>
              <a:rPr lang="en-US" b="1" dirty="0" smtClean="0">
                <a:solidFill>
                  <a:srgbClr val="00B0F0"/>
                </a:solidFill>
                <a:latin typeface="Calibri" pitchFamily="34" charset="0"/>
              </a:rPr>
              <a:t>   </a:t>
            </a:r>
          </a:p>
        </p:txBody>
      </p:sp>
      <p:sp>
        <p:nvSpPr>
          <p:cNvPr id="18" name="Rectangle 17"/>
          <p:cNvSpPr/>
          <p:nvPr/>
        </p:nvSpPr>
        <p:spPr>
          <a:xfrm>
            <a:off x="5190067" y="2574348"/>
            <a:ext cx="3124200" cy="1200329"/>
          </a:xfrm>
          <a:prstGeom prst="rect">
            <a:avLst/>
          </a:prstGeom>
        </p:spPr>
        <p:txBody>
          <a:bodyPr wrap="square">
            <a:spAutoFit/>
          </a:bodyPr>
          <a:lstStyle/>
          <a:p>
            <a:r>
              <a:rPr lang="en-US" b="1" dirty="0"/>
              <a:t>ANSWERS:</a:t>
            </a:r>
            <a:endParaRPr lang="en-US" dirty="0"/>
          </a:p>
          <a:p>
            <a:r>
              <a:rPr lang="en-US" b="1" dirty="0" smtClean="0"/>
              <a:t>Tip and Dobie: </a:t>
            </a:r>
            <a:r>
              <a:rPr lang="en-US" b="1" dirty="0"/>
              <a:t>______ days</a:t>
            </a:r>
            <a:endParaRPr lang="en-US" dirty="0"/>
          </a:p>
          <a:p>
            <a:r>
              <a:rPr lang="en-US" b="1" dirty="0"/>
              <a:t>Hob and Sam:  ______ days</a:t>
            </a:r>
            <a:endParaRPr lang="en-US" dirty="0"/>
          </a:p>
          <a:p>
            <a:r>
              <a:rPr lang="en-US" b="1" dirty="0" smtClean="0"/>
              <a:t>Billy and Tom:  ______ </a:t>
            </a:r>
            <a:r>
              <a:rPr lang="en-US" b="1" dirty="0"/>
              <a:t>days</a:t>
            </a:r>
            <a:endParaRPr lang="en-US" dirty="0"/>
          </a:p>
        </p:txBody>
      </p:sp>
      <p:sp>
        <p:nvSpPr>
          <p:cNvPr id="17" name="TextBox 6"/>
          <p:cNvSpPr txBox="1">
            <a:spLocks noChangeArrowheads="1"/>
          </p:cNvSpPr>
          <p:nvPr/>
        </p:nvSpPr>
        <p:spPr bwMode="auto">
          <a:xfrm>
            <a:off x="254404" y="2102154"/>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smtClean="0">
                <a:solidFill>
                  <a:srgbClr val="00B0F0"/>
                </a:solidFill>
                <a:latin typeface="Calibri" pitchFamily="34" charset="0"/>
              </a:rPr>
              <a:t>How </a:t>
            </a:r>
            <a:r>
              <a:rPr lang="en-US" b="1" dirty="0">
                <a:solidFill>
                  <a:srgbClr val="00B0F0"/>
                </a:solidFill>
                <a:latin typeface="Calibri" pitchFamily="34" charset="0"/>
              </a:rPr>
              <a:t>many days will each yoke (pair) of oxen be in the lead? (Round answers to the nearest whole </a:t>
            </a:r>
            <a:r>
              <a:rPr lang="en-US" b="1" dirty="0" smtClean="0">
                <a:solidFill>
                  <a:srgbClr val="00B0F0"/>
                </a:solidFill>
                <a:latin typeface="Calibri" pitchFamily="34" charset="0"/>
              </a:rPr>
              <a:t>number.)</a:t>
            </a:r>
            <a:endParaRPr lang="en-US" b="1" dirty="0">
              <a:solidFill>
                <a:srgbClr val="00B0F0"/>
              </a:solidFill>
              <a:latin typeface="Calibri" pitchFamily="34" charset="0"/>
            </a:endParaRPr>
          </a:p>
        </p:txBody>
      </p:sp>
      <p:sp>
        <p:nvSpPr>
          <p:cNvPr id="8" name="TextBox 6"/>
          <p:cNvSpPr txBox="1">
            <a:spLocks noChangeArrowheads="1"/>
          </p:cNvSpPr>
          <p:nvPr/>
        </p:nvSpPr>
        <p:spPr bwMode="auto">
          <a:xfrm>
            <a:off x="275951" y="614784"/>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smtClean="0">
                <a:solidFill>
                  <a:srgbClr val="FF9900"/>
                </a:solidFill>
                <a:latin typeface="Calibri" pitchFamily="34" charset="0"/>
              </a:rPr>
              <a:t>Tip </a:t>
            </a:r>
            <a:r>
              <a:rPr lang="en-US" b="1" dirty="0">
                <a:solidFill>
                  <a:srgbClr val="FF9900"/>
                </a:solidFill>
                <a:latin typeface="Calibri" pitchFamily="34" charset="0"/>
              </a:rPr>
              <a:t>and Dobie lead </a:t>
            </a:r>
            <a:r>
              <a:rPr lang="en-US" b="1" dirty="0" smtClean="0">
                <a:solidFill>
                  <a:srgbClr val="FF9900"/>
                </a:solidFill>
                <a:latin typeface="Calibri" pitchFamily="34" charset="0"/>
              </a:rPr>
              <a:t>during </a:t>
            </a:r>
            <a:r>
              <a:rPr lang="en-US" b="1" dirty="0">
                <a:solidFill>
                  <a:srgbClr val="FF9900"/>
                </a:solidFill>
                <a:latin typeface="Calibri" pitchFamily="34" charset="0"/>
              </a:rPr>
              <a:t>wet weather,</a:t>
            </a:r>
            <a:r>
              <a:rPr lang="en-US" b="1" dirty="0">
                <a:solidFill>
                  <a:schemeClr val="bg1"/>
                </a:solidFill>
                <a:latin typeface="Calibri" pitchFamily="34" charset="0"/>
              </a:rPr>
              <a:t> </a:t>
            </a:r>
            <a:r>
              <a:rPr lang="en-US" b="1" dirty="0">
                <a:solidFill>
                  <a:srgbClr val="FF9900"/>
                </a:solidFill>
                <a:latin typeface="Calibri" pitchFamily="34" charset="0"/>
              </a:rPr>
              <a:t>Hob and Sam </a:t>
            </a:r>
            <a:r>
              <a:rPr lang="en-US" b="1" dirty="0" smtClean="0">
                <a:solidFill>
                  <a:srgbClr val="FF9900"/>
                </a:solidFill>
                <a:latin typeface="Calibri" pitchFamily="34" charset="0"/>
              </a:rPr>
              <a:t>lead </a:t>
            </a:r>
            <a:r>
              <a:rPr lang="en-US" b="1" dirty="0">
                <a:solidFill>
                  <a:srgbClr val="FF9900"/>
                </a:solidFill>
                <a:latin typeface="Calibri" pitchFamily="34" charset="0"/>
              </a:rPr>
              <a:t>on dry, level ground and Billy and Tom </a:t>
            </a:r>
            <a:r>
              <a:rPr lang="en-US" b="1" dirty="0" smtClean="0">
                <a:solidFill>
                  <a:srgbClr val="FF9900"/>
                </a:solidFill>
                <a:latin typeface="Calibri" pitchFamily="34" charset="0"/>
              </a:rPr>
              <a:t>lead in </a:t>
            </a:r>
            <a:r>
              <a:rPr lang="en-US" b="1" dirty="0">
                <a:solidFill>
                  <a:srgbClr val="FF9900"/>
                </a:solidFill>
                <a:latin typeface="Calibri" pitchFamily="34" charset="0"/>
              </a:rPr>
              <a:t>uneven and mountainous </a:t>
            </a:r>
            <a:r>
              <a:rPr lang="en-US" b="1" dirty="0" smtClean="0">
                <a:solidFill>
                  <a:srgbClr val="FF9900"/>
                </a:solidFill>
                <a:latin typeface="Calibri" pitchFamily="34" charset="0"/>
              </a:rPr>
              <a:t>areas.</a:t>
            </a:r>
            <a:r>
              <a:rPr lang="en-US" b="1" dirty="0" smtClean="0">
                <a:solidFill>
                  <a:srgbClr val="FF0000"/>
                </a:solidFill>
                <a:latin typeface="Calibri" pitchFamily="34" charset="0"/>
              </a:rPr>
              <a:t>  </a:t>
            </a:r>
            <a:endParaRPr lang="en-US" b="1" dirty="0" smtClean="0">
              <a:solidFill>
                <a:srgbClr val="00B0F0"/>
              </a:solidFill>
              <a:latin typeface="Calibri" pitchFamily="34" charset="0"/>
            </a:endParaRPr>
          </a:p>
        </p:txBody>
      </p:sp>
      <p:sp>
        <p:nvSpPr>
          <p:cNvPr id="9" name="TextBox 6"/>
          <p:cNvSpPr txBox="1">
            <a:spLocks noChangeArrowheads="1"/>
          </p:cNvSpPr>
          <p:nvPr/>
        </p:nvSpPr>
        <p:spPr bwMode="auto">
          <a:xfrm>
            <a:off x="275951" y="1177914"/>
            <a:ext cx="46156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smtClean="0">
                <a:solidFill>
                  <a:schemeClr val="bg1"/>
                </a:solidFill>
                <a:latin typeface="Calibri" pitchFamily="34" charset="0"/>
              </a:rPr>
              <a:t>Let’s say that </a:t>
            </a:r>
            <a:r>
              <a:rPr lang="en-US" b="1" dirty="0" smtClean="0">
                <a:solidFill>
                  <a:srgbClr val="FF0000"/>
                </a:solidFill>
                <a:latin typeface="Calibri" pitchFamily="34" charset="0"/>
              </a:rPr>
              <a:t>your journey </a:t>
            </a:r>
            <a:r>
              <a:rPr lang="en-US" b="1" dirty="0">
                <a:solidFill>
                  <a:srgbClr val="FF0000"/>
                </a:solidFill>
                <a:latin typeface="Calibri" pitchFamily="34" charset="0"/>
              </a:rPr>
              <a:t>takes 120 </a:t>
            </a:r>
            <a:r>
              <a:rPr lang="en-US" b="1" dirty="0" smtClean="0">
                <a:solidFill>
                  <a:srgbClr val="FF0000"/>
                </a:solidFill>
                <a:latin typeface="Calibri" pitchFamily="34" charset="0"/>
              </a:rPr>
              <a:t>days.</a:t>
            </a:r>
            <a:r>
              <a:rPr lang="en-US" b="1" dirty="0" smtClean="0">
                <a:solidFill>
                  <a:schemeClr val="bg1"/>
                </a:solidFill>
                <a:latin typeface="Calibri" pitchFamily="34" charset="0"/>
              </a:rPr>
              <a:t>  </a:t>
            </a:r>
          </a:p>
        </p:txBody>
      </p:sp>
      <p:sp>
        <p:nvSpPr>
          <p:cNvPr id="10" name="TextBox 6"/>
          <p:cNvSpPr txBox="1">
            <a:spLocks noChangeArrowheads="1"/>
          </p:cNvSpPr>
          <p:nvPr/>
        </p:nvSpPr>
        <p:spPr bwMode="auto">
          <a:xfrm>
            <a:off x="251906" y="2104501"/>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smtClean="0">
                <a:solidFill>
                  <a:schemeClr val="bg1"/>
                </a:solidFill>
                <a:latin typeface="Calibri" pitchFamily="34" charset="0"/>
              </a:rPr>
              <a:t>How </a:t>
            </a:r>
            <a:r>
              <a:rPr lang="en-US" b="1" dirty="0">
                <a:solidFill>
                  <a:schemeClr val="bg1"/>
                </a:solidFill>
                <a:latin typeface="Calibri" pitchFamily="34" charset="0"/>
              </a:rPr>
              <a:t>many days will each yoke (pair) of oxen be in the lead? (Round answers to the nearest whole </a:t>
            </a:r>
            <a:r>
              <a:rPr lang="en-US" b="1" dirty="0" smtClean="0">
                <a:solidFill>
                  <a:schemeClr val="bg1"/>
                </a:solidFill>
                <a:latin typeface="Calibri" pitchFamily="34" charset="0"/>
              </a:rPr>
              <a:t>number.)</a:t>
            </a:r>
            <a:endParaRPr lang="en-US" b="1" dirty="0">
              <a:solidFill>
                <a:schemeClr val="bg1"/>
              </a:solidFill>
              <a:latin typeface="Calibri" pitchFamily="34" charset="0"/>
            </a:endParaRPr>
          </a:p>
        </p:txBody>
      </p:sp>
      <p:sp>
        <p:nvSpPr>
          <p:cNvPr id="11" name="TextBox 6"/>
          <p:cNvSpPr txBox="1">
            <a:spLocks noChangeArrowheads="1"/>
          </p:cNvSpPr>
          <p:nvPr/>
        </p:nvSpPr>
        <p:spPr bwMode="auto">
          <a:xfrm>
            <a:off x="275951" y="616992"/>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smtClean="0">
                <a:solidFill>
                  <a:schemeClr val="bg1"/>
                </a:solidFill>
                <a:latin typeface="Calibri" pitchFamily="34" charset="0"/>
              </a:rPr>
              <a:t>Tip </a:t>
            </a:r>
            <a:r>
              <a:rPr lang="en-US" b="1" dirty="0">
                <a:solidFill>
                  <a:schemeClr val="bg1"/>
                </a:solidFill>
                <a:latin typeface="Calibri" pitchFamily="34" charset="0"/>
              </a:rPr>
              <a:t>and Dobie lead </a:t>
            </a:r>
            <a:r>
              <a:rPr lang="en-US" b="1" dirty="0" smtClean="0">
                <a:solidFill>
                  <a:schemeClr val="bg1"/>
                </a:solidFill>
                <a:latin typeface="Calibri" pitchFamily="34" charset="0"/>
              </a:rPr>
              <a:t>during </a:t>
            </a:r>
            <a:r>
              <a:rPr lang="en-US" b="1" dirty="0">
                <a:solidFill>
                  <a:schemeClr val="bg1"/>
                </a:solidFill>
                <a:latin typeface="Calibri" pitchFamily="34" charset="0"/>
              </a:rPr>
              <a:t>wet weather, Hob and Sam lead </a:t>
            </a:r>
            <a:r>
              <a:rPr lang="en-US" b="1" dirty="0" smtClean="0">
                <a:solidFill>
                  <a:schemeClr val="bg1"/>
                </a:solidFill>
                <a:latin typeface="Calibri" pitchFamily="34" charset="0"/>
              </a:rPr>
              <a:t>on </a:t>
            </a:r>
            <a:r>
              <a:rPr lang="en-US" b="1" dirty="0">
                <a:solidFill>
                  <a:schemeClr val="bg1"/>
                </a:solidFill>
                <a:latin typeface="Calibri" pitchFamily="34" charset="0"/>
              </a:rPr>
              <a:t>dry, level ground and Billy and Tom </a:t>
            </a:r>
            <a:r>
              <a:rPr lang="en-US" b="1" dirty="0" smtClean="0">
                <a:solidFill>
                  <a:schemeClr val="bg1"/>
                </a:solidFill>
                <a:latin typeface="Calibri" pitchFamily="34" charset="0"/>
              </a:rPr>
              <a:t>lead in </a:t>
            </a:r>
            <a:r>
              <a:rPr lang="en-US" b="1" dirty="0">
                <a:solidFill>
                  <a:schemeClr val="bg1"/>
                </a:solidFill>
                <a:latin typeface="Calibri" pitchFamily="34" charset="0"/>
              </a:rPr>
              <a:t>uneven and mountainous areas.  </a:t>
            </a:r>
            <a:endParaRPr lang="en-US" b="1" dirty="0" smtClean="0">
              <a:solidFill>
                <a:schemeClr val="bg1"/>
              </a:solidFill>
              <a:latin typeface="Calibri" pitchFamily="34" charset="0"/>
            </a:endParaRPr>
          </a:p>
        </p:txBody>
      </p:sp>
      <p:sp>
        <p:nvSpPr>
          <p:cNvPr id="12" name="TextBox 6"/>
          <p:cNvSpPr txBox="1">
            <a:spLocks noChangeArrowheads="1"/>
          </p:cNvSpPr>
          <p:nvPr/>
        </p:nvSpPr>
        <p:spPr bwMode="auto">
          <a:xfrm>
            <a:off x="275951" y="1186579"/>
            <a:ext cx="426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smtClean="0">
                <a:solidFill>
                  <a:schemeClr val="bg1"/>
                </a:solidFill>
                <a:latin typeface="Calibri" pitchFamily="34" charset="0"/>
              </a:rPr>
              <a:t>Let’s </a:t>
            </a:r>
            <a:r>
              <a:rPr lang="en-US" b="1" dirty="0">
                <a:solidFill>
                  <a:schemeClr val="bg1"/>
                </a:solidFill>
                <a:latin typeface="Calibri" pitchFamily="34" charset="0"/>
              </a:rPr>
              <a:t>say that your journey takes 120 days.  </a:t>
            </a:r>
            <a:endParaRPr lang="en-US" b="1" dirty="0" smtClean="0">
              <a:solidFill>
                <a:schemeClr val="bg1"/>
              </a:solidFill>
              <a:latin typeface="Calibri" pitchFamily="34" charset="0"/>
            </a:endParaRPr>
          </a:p>
        </p:txBody>
      </p:sp>
      <p:sp>
        <p:nvSpPr>
          <p:cNvPr id="13" name="TextBox 6"/>
          <p:cNvSpPr txBox="1">
            <a:spLocks noChangeArrowheads="1"/>
          </p:cNvSpPr>
          <p:nvPr/>
        </p:nvSpPr>
        <p:spPr bwMode="auto">
          <a:xfrm>
            <a:off x="275951" y="1452885"/>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smtClean="0">
                <a:solidFill>
                  <a:schemeClr val="bg1"/>
                </a:solidFill>
                <a:latin typeface="Calibri" pitchFamily="34" charset="0"/>
              </a:rPr>
              <a:t>During </a:t>
            </a:r>
            <a:r>
              <a:rPr lang="en-US" b="1" dirty="0">
                <a:solidFill>
                  <a:schemeClr val="bg1"/>
                </a:solidFill>
                <a:latin typeface="Calibri" pitchFamily="34" charset="0"/>
              </a:rPr>
              <a:t>this </a:t>
            </a:r>
            <a:r>
              <a:rPr lang="en-US" b="1" dirty="0" smtClean="0">
                <a:solidFill>
                  <a:schemeClr val="bg1"/>
                </a:solidFill>
                <a:latin typeface="Calibri" pitchFamily="34" charset="0"/>
              </a:rPr>
              <a:t>trip, </a:t>
            </a:r>
            <a:r>
              <a:rPr lang="en-US" b="1" dirty="0">
                <a:solidFill>
                  <a:schemeClr val="bg1"/>
                </a:solidFill>
                <a:latin typeface="Calibri" pitchFamily="34" charset="0"/>
              </a:rPr>
              <a:t>the trail is wet 8% (.08) of the time; dry 62% (.62) of the time and uneven or </a:t>
            </a:r>
            <a:r>
              <a:rPr lang="en-US" b="1" dirty="0" smtClean="0">
                <a:solidFill>
                  <a:schemeClr val="bg1"/>
                </a:solidFill>
                <a:latin typeface="Calibri" pitchFamily="34" charset="0"/>
              </a:rPr>
              <a:t>mountainous; </a:t>
            </a:r>
            <a:r>
              <a:rPr lang="en-US" b="1" dirty="0">
                <a:solidFill>
                  <a:schemeClr val="bg1"/>
                </a:solidFill>
                <a:latin typeface="Calibri" pitchFamily="34" charset="0"/>
              </a:rPr>
              <a:t>30% (.30) throughout the rest of the trip.   </a:t>
            </a:r>
            <a:endParaRPr lang="en-US" b="1" dirty="0" smtClean="0">
              <a:solidFill>
                <a:schemeClr val="bg1"/>
              </a:solidFill>
              <a:latin typeface="Calibri" pitchFamily="34" charset="0"/>
            </a:endParaRPr>
          </a:p>
        </p:txBody>
      </p:sp>
      <p:sp>
        <p:nvSpPr>
          <p:cNvPr id="2" name="TextBox 1"/>
          <p:cNvSpPr txBox="1"/>
          <p:nvPr/>
        </p:nvSpPr>
        <p:spPr>
          <a:xfrm>
            <a:off x="220362" y="4671827"/>
            <a:ext cx="3581400" cy="369332"/>
          </a:xfrm>
          <a:prstGeom prst="rect">
            <a:avLst/>
          </a:prstGeom>
          <a:noFill/>
        </p:spPr>
        <p:txBody>
          <a:bodyPr wrap="square" rtlCol="0">
            <a:spAutoFit/>
          </a:bodyPr>
          <a:lstStyle/>
          <a:p>
            <a:r>
              <a:rPr lang="en-US" b="1" dirty="0" smtClean="0">
                <a:solidFill>
                  <a:schemeClr val="bg1"/>
                </a:solidFill>
              </a:rPr>
              <a:t>Multiplication:</a:t>
            </a:r>
            <a:endParaRPr lang="en-US" b="1" dirty="0">
              <a:solidFill>
                <a:schemeClr val="bg1"/>
              </a:solidFill>
            </a:endParaRPr>
          </a:p>
        </p:txBody>
      </p:sp>
      <p:sp>
        <p:nvSpPr>
          <p:cNvPr id="19" name="TextBox 18"/>
          <p:cNvSpPr txBox="1"/>
          <p:nvPr/>
        </p:nvSpPr>
        <p:spPr>
          <a:xfrm>
            <a:off x="1701325" y="4676716"/>
            <a:ext cx="4336797" cy="923330"/>
          </a:xfrm>
          <a:prstGeom prst="rect">
            <a:avLst/>
          </a:prstGeom>
          <a:noFill/>
        </p:spPr>
        <p:txBody>
          <a:bodyPr wrap="square" rtlCol="0">
            <a:spAutoFit/>
          </a:bodyPr>
          <a:lstStyle/>
          <a:p>
            <a:r>
              <a:rPr lang="en-US" b="1" dirty="0" smtClean="0"/>
              <a:t>Multiply 120 by 8% (.08) for Tip and Dobie,</a:t>
            </a:r>
          </a:p>
          <a:p>
            <a:r>
              <a:rPr lang="en-US" b="1" dirty="0" smtClean="0">
                <a:solidFill>
                  <a:srgbClr val="F2B300"/>
                </a:solidFill>
              </a:rPr>
              <a:t>                           62% (.62) for Hob and Sam,</a:t>
            </a:r>
          </a:p>
          <a:p>
            <a:r>
              <a:rPr lang="en-US" b="1" dirty="0" smtClean="0">
                <a:solidFill>
                  <a:srgbClr val="F2B300"/>
                </a:solidFill>
              </a:rPr>
              <a:t> </a:t>
            </a:r>
            <a:r>
              <a:rPr lang="en-US" b="1" dirty="0" smtClean="0">
                <a:solidFill>
                  <a:schemeClr val="bg1"/>
                </a:solidFill>
              </a:rPr>
              <a:t>and                   </a:t>
            </a:r>
            <a:r>
              <a:rPr lang="en-US" b="1" dirty="0" smtClean="0">
                <a:solidFill>
                  <a:srgbClr val="DF41C1"/>
                </a:solidFill>
              </a:rPr>
              <a:t>30% (.30 for Billy and Tom. </a:t>
            </a:r>
            <a:endParaRPr lang="en-US" b="1" dirty="0">
              <a:solidFill>
                <a:srgbClr val="DF41C1"/>
              </a:solidFill>
            </a:endParaRPr>
          </a:p>
        </p:txBody>
      </p:sp>
      <p:sp>
        <p:nvSpPr>
          <p:cNvPr id="20" name="TextBox 19"/>
          <p:cNvSpPr txBox="1"/>
          <p:nvPr/>
        </p:nvSpPr>
        <p:spPr>
          <a:xfrm>
            <a:off x="381357" y="5530334"/>
            <a:ext cx="3581400" cy="369332"/>
          </a:xfrm>
          <a:prstGeom prst="rect">
            <a:avLst/>
          </a:prstGeom>
          <a:noFill/>
        </p:spPr>
        <p:txBody>
          <a:bodyPr wrap="square" rtlCol="0">
            <a:spAutoFit/>
          </a:bodyPr>
          <a:lstStyle/>
          <a:p>
            <a:r>
              <a:rPr lang="en-US" dirty="0" smtClean="0">
                <a:solidFill>
                  <a:schemeClr val="bg1"/>
                </a:solidFill>
              </a:rPr>
              <a:t>How do you check your answers?</a:t>
            </a:r>
            <a:endParaRPr lang="en-US" dirty="0">
              <a:solidFill>
                <a:schemeClr val="bg1"/>
              </a:solidFill>
            </a:endParaRPr>
          </a:p>
        </p:txBody>
      </p:sp>
      <p:sp>
        <p:nvSpPr>
          <p:cNvPr id="21" name="TextBox 20"/>
          <p:cNvSpPr txBox="1"/>
          <p:nvPr/>
        </p:nvSpPr>
        <p:spPr>
          <a:xfrm>
            <a:off x="275951" y="5910696"/>
            <a:ext cx="4511414" cy="646331"/>
          </a:xfrm>
          <a:prstGeom prst="rect">
            <a:avLst/>
          </a:prstGeom>
          <a:noFill/>
        </p:spPr>
        <p:txBody>
          <a:bodyPr wrap="square" rtlCol="0">
            <a:spAutoFit/>
          </a:bodyPr>
          <a:lstStyle/>
          <a:p>
            <a:r>
              <a:rPr lang="en-US" dirty="0" smtClean="0">
                <a:solidFill>
                  <a:schemeClr val="bg1"/>
                </a:solidFill>
              </a:rPr>
              <a:t>Add the number of days each yoke was in the lead.  It should add up to close to 120!</a:t>
            </a:r>
            <a:endParaRPr lang="en-US" dirty="0">
              <a:solidFill>
                <a:schemeClr val="bg1"/>
              </a:solidFill>
            </a:endParaRPr>
          </a:p>
        </p:txBody>
      </p:sp>
      <p:sp>
        <p:nvSpPr>
          <p:cNvPr id="3" name="TextBox 2"/>
          <p:cNvSpPr txBox="1"/>
          <p:nvPr/>
        </p:nvSpPr>
        <p:spPr>
          <a:xfrm>
            <a:off x="6834613" y="2797822"/>
            <a:ext cx="372533" cy="369332"/>
          </a:xfrm>
          <a:prstGeom prst="rect">
            <a:avLst/>
          </a:prstGeom>
          <a:noFill/>
        </p:spPr>
        <p:txBody>
          <a:bodyPr wrap="square" rtlCol="0">
            <a:spAutoFit/>
          </a:bodyPr>
          <a:lstStyle/>
          <a:p>
            <a:r>
              <a:rPr lang="en-US" b="1" dirty="0" smtClean="0">
                <a:solidFill>
                  <a:schemeClr val="bg1"/>
                </a:solidFill>
              </a:rPr>
              <a:t>9</a:t>
            </a:r>
            <a:endParaRPr lang="en-US" b="1" dirty="0">
              <a:solidFill>
                <a:schemeClr val="bg1"/>
              </a:solidFill>
            </a:endParaRPr>
          </a:p>
        </p:txBody>
      </p:sp>
      <p:sp>
        <p:nvSpPr>
          <p:cNvPr id="23" name="TextBox 22"/>
          <p:cNvSpPr txBox="1"/>
          <p:nvPr/>
        </p:nvSpPr>
        <p:spPr>
          <a:xfrm>
            <a:off x="6765144" y="3090326"/>
            <a:ext cx="516466" cy="369332"/>
          </a:xfrm>
          <a:prstGeom prst="rect">
            <a:avLst/>
          </a:prstGeom>
          <a:noFill/>
        </p:spPr>
        <p:txBody>
          <a:bodyPr wrap="square" rtlCol="0">
            <a:spAutoFit/>
          </a:bodyPr>
          <a:lstStyle/>
          <a:p>
            <a:r>
              <a:rPr lang="en-US" b="1" dirty="0" smtClean="0">
                <a:solidFill>
                  <a:schemeClr val="bg1"/>
                </a:solidFill>
              </a:rPr>
              <a:t>74</a:t>
            </a:r>
            <a:endParaRPr lang="en-US" b="1" dirty="0">
              <a:solidFill>
                <a:schemeClr val="bg1"/>
              </a:solidFill>
            </a:endParaRPr>
          </a:p>
        </p:txBody>
      </p:sp>
      <p:sp>
        <p:nvSpPr>
          <p:cNvPr id="24" name="TextBox 23"/>
          <p:cNvSpPr txBox="1"/>
          <p:nvPr/>
        </p:nvSpPr>
        <p:spPr>
          <a:xfrm>
            <a:off x="6752167" y="3405345"/>
            <a:ext cx="516466" cy="369332"/>
          </a:xfrm>
          <a:prstGeom prst="rect">
            <a:avLst/>
          </a:prstGeom>
          <a:noFill/>
        </p:spPr>
        <p:txBody>
          <a:bodyPr wrap="square" rtlCol="0">
            <a:spAutoFit/>
          </a:bodyPr>
          <a:lstStyle/>
          <a:p>
            <a:r>
              <a:rPr lang="en-US" b="1" dirty="0" smtClean="0">
                <a:solidFill>
                  <a:schemeClr val="bg1"/>
                </a:solidFill>
              </a:rPr>
              <a:t>36</a:t>
            </a:r>
            <a:endParaRPr lang="en-US" b="1" dirty="0">
              <a:solidFill>
                <a:schemeClr val="bg1"/>
              </a:solidFill>
            </a:endParaRPr>
          </a:p>
        </p:txBody>
      </p:sp>
      <p:sp>
        <p:nvSpPr>
          <p:cNvPr id="25" name="TextBox 24"/>
          <p:cNvSpPr txBox="1"/>
          <p:nvPr/>
        </p:nvSpPr>
        <p:spPr>
          <a:xfrm>
            <a:off x="5332639" y="3712085"/>
            <a:ext cx="2014830" cy="369332"/>
          </a:xfrm>
          <a:prstGeom prst="rect">
            <a:avLst/>
          </a:prstGeom>
          <a:noFill/>
        </p:spPr>
        <p:txBody>
          <a:bodyPr wrap="square" rtlCol="0">
            <a:spAutoFit/>
          </a:bodyPr>
          <a:lstStyle/>
          <a:p>
            <a:r>
              <a:rPr lang="en-US" b="1" dirty="0" smtClean="0">
                <a:solidFill>
                  <a:schemeClr val="bg1"/>
                </a:solidFill>
              </a:rPr>
              <a:t>Total                 119</a:t>
            </a:r>
            <a:endParaRPr lang="en-US" b="1" dirty="0">
              <a:solidFill>
                <a:schemeClr val="bg1"/>
              </a:solidFill>
            </a:endParaRPr>
          </a:p>
        </p:txBody>
      </p:sp>
      <p:sp>
        <p:nvSpPr>
          <p:cNvPr id="26" name="TextBox 25"/>
          <p:cNvSpPr txBox="1"/>
          <p:nvPr/>
        </p:nvSpPr>
        <p:spPr>
          <a:xfrm>
            <a:off x="275951" y="4988555"/>
            <a:ext cx="2827638" cy="338554"/>
          </a:xfrm>
          <a:prstGeom prst="rect">
            <a:avLst/>
          </a:prstGeom>
          <a:solidFill>
            <a:srgbClr val="FF0000"/>
          </a:solidFill>
        </p:spPr>
        <p:txBody>
          <a:bodyPr wrap="square" rtlCol="0">
            <a:spAutoFit/>
          </a:bodyPr>
          <a:lstStyle/>
          <a:p>
            <a:r>
              <a:rPr lang="en-US" sz="1600" b="1" dirty="0" smtClean="0">
                <a:solidFill>
                  <a:schemeClr val="bg1"/>
                </a:solidFill>
              </a:rPr>
              <a:t>Multiply what by what?  Why?</a:t>
            </a:r>
            <a:endParaRPr lang="en-US" sz="1600" b="1" dirty="0">
              <a:solidFill>
                <a:schemeClr val="bg1"/>
              </a:solidFill>
            </a:endParaRPr>
          </a:p>
        </p:txBody>
      </p:sp>
    </p:spTree>
    <p:extLst>
      <p:ext uri="{BB962C8B-B14F-4D97-AF65-F5344CB8AC3E}">
        <p14:creationId xmlns:p14="http://schemas.microsoft.com/office/powerpoint/2010/main" val="40554980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fade">
                                      <p:cBhvr>
                                        <p:cTn id="32" dur="20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fade">
                                      <p:cBhvr>
                                        <p:cTn id="37" dur="2000"/>
                                        <p:tgtEl>
                                          <p:spTgt spid="1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2"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fade">
                                      <p:cBhvr>
                                        <p:cTn id="45" dur="500"/>
                                        <p:tgtEl>
                                          <p:spTgt spid="17">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xEl>
                                              <p:pRg st="2" end="2"/>
                                            </p:txEl>
                                          </p:spTgt>
                                        </p:tgtEl>
                                        <p:attrNameLst>
                                          <p:attrName>style.visibility</p:attrName>
                                        </p:attrNameLst>
                                      </p:cBhvr>
                                      <p:to>
                                        <p:strVal val="visible"/>
                                      </p:to>
                                    </p:set>
                                    <p:animEffect transition="in" filter="fade">
                                      <p:cBhvr>
                                        <p:cTn id="50" dur="2000"/>
                                        <p:tgtEl>
                                          <p:spTgt spid="16">
                                            <p:txEl>
                                              <p:pRg st="2" end="2"/>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6">
                                            <p:txEl>
                                              <p:pRg st="3" end="3"/>
                                            </p:txEl>
                                          </p:spTgt>
                                        </p:tgtEl>
                                        <p:attrNameLst>
                                          <p:attrName>style.visibility</p:attrName>
                                        </p:attrNameLst>
                                      </p:cBhvr>
                                      <p:to>
                                        <p:strVal val="visible"/>
                                      </p:to>
                                    </p:set>
                                    <p:animEffect transition="in" filter="fade">
                                      <p:cBhvr>
                                        <p:cTn id="53" dur="2000"/>
                                        <p:tgtEl>
                                          <p:spTgt spid="1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6">
                                            <p:txEl>
                                              <p:pRg st="4" end="4"/>
                                            </p:txEl>
                                          </p:spTgt>
                                        </p:tgtEl>
                                        <p:attrNameLst>
                                          <p:attrName>style.visibility</p:attrName>
                                        </p:attrNameLst>
                                      </p:cBhvr>
                                      <p:to>
                                        <p:strVal val="visible"/>
                                      </p:to>
                                    </p:set>
                                    <p:animEffect transition="in" filter="fade">
                                      <p:cBhvr>
                                        <p:cTn id="82" dur="2000"/>
                                        <p:tgtEl>
                                          <p:spTgt spid="16">
                                            <p:txEl>
                                              <p:pRg st="4" end="4"/>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16">
                                            <p:txEl>
                                              <p:pRg st="5" end="5"/>
                                            </p:txEl>
                                          </p:spTgt>
                                        </p:tgtEl>
                                        <p:attrNameLst>
                                          <p:attrName>style.visibility</p:attrName>
                                        </p:attrNameLst>
                                      </p:cBhvr>
                                      <p:to>
                                        <p:strVal val="visible"/>
                                      </p:to>
                                    </p:set>
                                    <p:animEffect transition="in" filter="fade">
                                      <p:cBhvr>
                                        <p:cTn id="85" dur="2000"/>
                                        <p:tgtEl>
                                          <p:spTgt spid="16">
                                            <p:txEl>
                                              <p:pRg st="5" end="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500"/>
                                        <p:tgtEl>
                                          <p:spTgt spid="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500"/>
                                        <p:tgtEl>
                                          <p:spTgt spid="26"/>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2000"/>
                                        <p:tgtEl>
                                          <p:spTgt spid="18"/>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9">
                                            <p:txEl>
                                              <p:pRg st="0" end="0"/>
                                            </p:txEl>
                                          </p:spTgt>
                                        </p:tgtEl>
                                        <p:attrNameLst>
                                          <p:attrName>style.visibility</p:attrName>
                                        </p:attrNameLst>
                                      </p:cBhvr>
                                      <p:to>
                                        <p:strVal val="visible"/>
                                      </p:to>
                                    </p:set>
                                    <p:animEffect transition="in" filter="fade">
                                      <p:cBhvr>
                                        <p:cTn id="105" dur="500"/>
                                        <p:tgtEl>
                                          <p:spTgt spid="19">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19">
                                            <p:txEl>
                                              <p:pRg st="1" end="1"/>
                                            </p:txEl>
                                          </p:spTgt>
                                        </p:tgtEl>
                                        <p:attrNameLst>
                                          <p:attrName>style.visibility</p:attrName>
                                        </p:attrNameLst>
                                      </p:cBhvr>
                                      <p:to>
                                        <p:strVal val="visible"/>
                                      </p:to>
                                    </p:set>
                                    <p:animEffect transition="in" filter="fade">
                                      <p:cBhvr>
                                        <p:cTn id="110" dur="500"/>
                                        <p:tgtEl>
                                          <p:spTgt spid="19">
                                            <p:txEl>
                                              <p:pRg st="1" end="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9">
                                            <p:txEl>
                                              <p:pRg st="2" end="2"/>
                                            </p:txEl>
                                          </p:spTgt>
                                        </p:tgtEl>
                                        <p:attrNameLst>
                                          <p:attrName>style.visibility</p:attrName>
                                        </p:attrNameLst>
                                      </p:cBhvr>
                                      <p:to>
                                        <p:strVal val="visible"/>
                                      </p:to>
                                    </p:set>
                                    <p:animEffect transition="in" filter="fade">
                                      <p:cBhvr>
                                        <p:cTn id="115" dur="500"/>
                                        <p:tgtEl>
                                          <p:spTgt spid="19">
                                            <p:txEl>
                                              <p:pRg st="2" end="2"/>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9"/>
                                        </p:tgtEl>
                                        <p:attrNameLst>
                                          <p:attrName>style.visibility</p:attrName>
                                        </p:attrNameLst>
                                      </p:cBhvr>
                                      <p:to>
                                        <p:strVal val="visible"/>
                                      </p:to>
                                    </p:set>
                                    <p:animEffect transition="in" filter="fade">
                                      <p:cBhvr>
                                        <p:cTn id="120" dur="500"/>
                                        <p:tgtEl>
                                          <p:spTgt spid="19"/>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20"/>
                                        </p:tgtEl>
                                        <p:attrNameLst>
                                          <p:attrName>style.visibility</p:attrName>
                                        </p:attrNameLst>
                                      </p:cBhvr>
                                      <p:to>
                                        <p:strVal val="visible"/>
                                      </p:to>
                                    </p:set>
                                    <p:animEffect transition="in" filter="fade">
                                      <p:cBhvr>
                                        <p:cTn id="125" dur="500"/>
                                        <p:tgtEl>
                                          <p:spTgt spid="20"/>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21"/>
                                        </p:tgtEl>
                                        <p:attrNameLst>
                                          <p:attrName>style.visibility</p:attrName>
                                        </p:attrNameLst>
                                      </p:cBhvr>
                                      <p:to>
                                        <p:strVal val="visible"/>
                                      </p:to>
                                    </p:set>
                                    <p:animEffect transition="in" filter="fade">
                                      <p:cBhvr>
                                        <p:cTn id="130" dur="500"/>
                                        <p:tgtEl>
                                          <p:spTgt spid="21"/>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
                                        </p:tgtEl>
                                        <p:attrNameLst>
                                          <p:attrName>style.visibility</p:attrName>
                                        </p:attrNameLst>
                                      </p:cBhvr>
                                      <p:to>
                                        <p:strVal val="visible"/>
                                      </p:to>
                                    </p:set>
                                    <p:animEffect transition="in" filter="fade">
                                      <p:cBhvr>
                                        <p:cTn id="135" dur="500"/>
                                        <p:tgtEl>
                                          <p:spTgt spid="3"/>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fade">
                                      <p:cBhvr>
                                        <p:cTn id="140" dur="500"/>
                                        <p:tgtEl>
                                          <p:spTgt spid="23"/>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24"/>
                                        </p:tgtEl>
                                        <p:attrNameLst>
                                          <p:attrName>style.visibility</p:attrName>
                                        </p:attrNameLst>
                                      </p:cBhvr>
                                      <p:to>
                                        <p:strVal val="visible"/>
                                      </p:to>
                                    </p:set>
                                    <p:animEffect transition="in" filter="fade">
                                      <p:cBhvr>
                                        <p:cTn id="145" dur="500"/>
                                        <p:tgtEl>
                                          <p:spTgt spid="24"/>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25"/>
                                        </p:tgtEl>
                                        <p:attrNameLst>
                                          <p:attrName>style.visibility</p:attrName>
                                        </p:attrNameLst>
                                      </p:cBhvr>
                                      <p:to>
                                        <p:strVal val="visible"/>
                                      </p:to>
                                    </p:set>
                                    <p:animEffect transition="in" filter="fade">
                                      <p:cBhvr>
                                        <p:cTn id="1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15" grpId="0"/>
      <p:bldP spid="18" grpId="0"/>
      <p:bldP spid="8" grpId="0"/>
      <p:bldP spid="9" grpId="0"/>
      <p:bldP spid="10" grpId="0"/>
      <p:bldP spid="10" grpId="2"/>
      <p:bldP spid="11" grpId="0"/>
      <p:bldP spid="11" grpId="1"/>
      <p:bldP spid="12" grpId="0"/>
      <p:bldP spid="12" grpId="1"/>
      <p:bldP spid="13" grpId="0"/>
      <p:bldP spid="13" grpId="1"/>
      <p:bldP spid="2" grpId="0"/>
      <p:bldP spid="19" grpId="0"/>
      <p:bldP spid="20" grpId="0"/>
      <p:bldP spid="21" grpId="0"/>
      <p:bldP spid="3" grpId="0"/>
      <p:bldP spid="23" grpId="0"/>
      <p:bldP spid="24" grpId="0"/>
      <p:bldP spid="25" grpId="0"/>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p:txBody>
          <a:bodyPr/>
          <a:lstStyle/>
          <a:p>
            <a:pPr>
              <a:defRPr/>
            </a:pPr>
            <a:fld id="{F3DB02DF-7549-4343-9815-593FFAB917D5}" type="slidenum">
              <a:rPr lang="en-US"/>
              <a:pPr>
                <a:defRPr/>
              </a:pPr>
              <a:t>31</a:t>
            </a:fld>
            <a:endParaRPr lang="en-US"/>
          </a:p>
        </p:txBody>
      </p:sp>
      <p:sp>
        <p:nvSpPr>
          <p:cNvPr id="22531"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081078FA-A1A0-46C5-A73A-EAD3C77D0A62}" type="slidenum">
              <a:rPr lang="en-US" sz="1400">
                <a:latin typeface="Arial" charset="0"/>
              </a:rPr>
              <a:pPr algn="r" eaLnBrk="1" hangingPunct="1"/>
              <a:t>31</a:t>
            </a:fld>
            <a:endParaRPr lang="en-US" sz="1400">
              <a:latin typeface="Arial" charset="0"/>
            </a:endParaRPr>
          </a:p>
        </p:txBody>
      </p:sp>
      <p:sp>
        <p:nvSpPr>
          <p:cNvPr id="22532"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14339" name="Text Box 3"/>
          <p:cNvSpPr txBox="1">
            <a:spLocks noChangeArrowheads="1"/>
          </p:cNvSpPr>
          <p:nvPr/>
        </p:nvSpPr>
        <p:spPr bwMode="auto">
          <a:xfrm>
            <a:off x="304800" y="304800"/>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2400" b="1" u="sng" dirty="0" smtClean="0">
                <a:solidFill>
                  <a:srgbClr val="00B0F0"/>
                </a:solidFill>
              </a:rPr>
              <a:t>Typical Wagon -1840’s</a:t>
            </a:r>
          </a:p>
        </p:txBody>
      </p:sp>
      <p:pic>
        <p:nvPicPr>
          <p:cNvPr id="11" name="Picture 10" descr="covered-wagon.jpg"/>
          <p:cNvPicPr>
            <a:picLocks noChangeAspect="1"/>
          </p:cNvPicPr>
          <p:nvPr/>
        </p:nvPicPr>
        <p:blipFill>
          <a:blip r:embed="rId2" cstate="print"/>
          <a:srcRect r="8451"/>
          <a:stretch>
            <a:fillRect/>
          </a:stretch>
        </p:blipFill>
        <p:spPr>
          <a:xfrm>
            <a:off x="4357058" y="1447800"/>
            <a:ext cx="4762500" cy="3592198"/>
          </a:xfrm>
          <a:prstGeom prst="rect">
            <a:avLst/>
          </a:prstGeom>
          <a:ln>
            <a:noFill/>
          </a:ln>
          <a:effectLst>
            <a:softEdge rad="112500"/>
          </a:effectLst>
        </p:spPr>
      </p:pic>
      <p:sp>
        <p:nvSpPr>
          <p:cNvPr id="12" name="Text Box 3"/>
          <p:cNvSpPr txBox="1">
            <a:spLocks noChangeArrowheads="1"/>
          </p:cNvSpPr>
          <p:nvPr/>
        </p:nvSpPr>
        <p:spPr bwMode="auto">
          <a:xfrm>
            <a:off x="332508" y="2853035"/>
            <a:ext cx="4024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b="1" dirty="0">
                <a:solidFill>
                  <a:srgbClr val="FFFF00"/>
                </a:solidFill>
              </a:rPr>
              <a:t>Note </a:t>
            </a:r>
            <a:r>
              <a:rPr lang="en-US" b="1" dirty="0" smtClean="0">
                <a:solidFill>
                  <a:srgbClr val="FFFF00"/>
                </a:solidFill>
              </a:rPr>
              <a:t>the </a:t>
            </a:r>
            <a:r>
              <a:rPr lang="en-US" b="1" dirty="0">
                <a:solidFill>
                  <a:srgbClr val="FFFF00"/>
                </a:solidFill>
              </a:rPr>
              <a:t>extra storage </a:t>
            </a:r>
            <a:r>
              <a:rPr lang="en-US" b="1" dirty="0" smtClean="0">
                <a:solidFill>
                  <a:srgbClr val="FFFF00"/>
                </a:solidFill>
              </a:rPr>
              <a:t>boxes fastened </a:t>
            </a:r>
            <a:r>
              <a:rPr lang="en-US" b="1" dirty="0">
                <a:solidFill>
                  <a:srgbClr val="FFFF00"/>
                </a:solidFill>
              </a:rPr>
              <a:t>to the outside of the wagon.   </a:t>
            </a:r>
          </a:p>
        </p:txBody>
      </p:sp>
      <p:sp>
        <p:nvSpPr>
          <p:cNvPr id="13" name="Text Box 3"/>
          <p:cNvSpPr txBox="1">
            <a:spLocks noChangeArrowheads="1"/>
          </p:cNvSpPr>
          <p:nvPr/>
        </p:nvSpPr>
        <p:spPr bwMode="auto">
          <a:xfrm>
            <a:off x="329633" y="1720313"/>
            <a:ext cx="3429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b="1" dirty="0">
                <a:solidFill>
                  <a:srgbClr val="FFFF00"/>
                </a:solidFill>
              </a:rPr>
              <a:t>Most of the wagons did not have a brake, nor did they carry a spare wheel.  </a:t>
            </a:r>
          </a:p>
        </p:txBody>
      </p:sp>
      <p:sp>
        <p:nvSpPr>
          <p:cNvPr id="14" name="Text Box 3"/>
          <p:cNvSpPr txBox="1">
            <a:spLocks noChangeArrowheads="1"/>
          </p:cNvSpPr>
          <p:nvPr/>
        </p:nvSpPr>
        <p:spPr bwMode="auto">
          <a:xfrm>
            <a:off x="2019300" y="2182276"/>
            <a:ext cx="1714500" cy="523220"/>
          </a:xfrm>
          <a:prstGeom prst="rect">
            <a:avLst/>
          </a:prstGeom>
          <a:no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800" b="1" dirty="0"/>
              <a:t>Why not?</a:t>
            </a:r>
          </a:p>
        </p:txBody>
      </p:sp>
      <p:sp>
        <p:nvSpPr>
          <p:cNvPr id="10" name="Text Box 3"/>
          <p:cNvSpPr txBox="1">
            <a:spLocks noChangeArrowheads="1"/>
          </p:cNvSpPr>
          <p:nvPr/>
        </p:nvSpPr>
        <p:spPr bwMode="auto">
          <a:xfrm>
            <a:off x="731808" y="3499366"/>
            <a:ext cx="338299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800" b="1" dirty="0" smtClean="0"/>
              <a:t>What </a:t>
            </a:r>
            <a:r>
              <a:rPr lang="en-US" sz="2800" b="1" dirty="0"/>
              <a:t>do you think is in the slatted box? </a:t>
            </a:r>
          </a:p>
        </p:txBody>
      </p:sp>
      <p:sp>
        <p:nvSpPr>
          <p:cNvPr id="15" name="Text Box 3"/>
          <p:cNvSpPr txBox="1">
            <a:spLocks noChangeArrowheads="1"/>
          </p:cNvSpPr>
          <p:nvPr/>
        </p:nvSpPr>
        <p:spPr bwMode="auto">
          <a:xfrm>
            <a:off x="359825" y="795128"/>
            <a:ext cx="8229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- 4 ft. X 10 ft. farm wagon ($100-$300)</a:t>
            </a:r>
          </a:p>
          <a:p>
            <a:pPr eaLnBrk="1" hangingPunct="1"/>
            <a:r>
              <a:rPr lang="en-US" sz="2000" b="1" dirty="0" smtClean="0">
                <a:solidFill>
                  <a:schemeClr val="bg1"/>
                </a:solidFill>
              </a:rPr>
              <a:t>- canvas top (aka “prairie schooner”- Scottish “</a:t>
            </a:r>
            <a:r>
              <a:rPr lang="en-US" sz="2000" b="1" dirty="0" err="1" smtClean="0">
                <a:solidFill>
                  <a:schemeClr val="bg1"/>
                </a:solidFill>
              </a:rPr>
              <a:t>schoon</a:t>
            </a:r>
            <a:r>
              <a:rPr lang="en-US" sz="2000" b="1" dirty="0" smtClean="0">
                <a:solidFill>
                  <a:schemeClr val="bg1"/>
                </a:solidFill>
              </a:rPr>
              <a:t>” or “to glide”)</a:t>
            </a:r>
          </a:p>
          <a:p>
            <a:pPr eaLnBrk="1" hangingPunct="1"/>
            <a:r>
              <a:rPr lang="en-US" sz="2000" b="1" dirty="0" smtClean="0">
                <a:solidFill>
                  <a:schemeClr val="bg1"/>
                </a:solidFill>
              </a:rPr>
              <a:t>- carry up to 2,000 pounds</a:t>
            </a:r>
            <a:endParaRPr lang="en-US" sz="2000" b="1" dirty="0">
              <a:solidFill>
                <a:schemeClr val="bg1"/>
              </a:solidFill>
            </a:endParaRPr>
          </a:p>
        </p:txBody>
      </p:sp>
      <p:pic>
        <p:nvPicPr>
          <p:cNvPr id="16"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717" y="365736"/>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0759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3000"/>
                                        <p:tgtEl>
                                          <p:spTgt spid="14339"/>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fade">
                                      <p:cBhvr>
                                        <p:cTn id="16" dur="20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fade">
                                      <p:cBhvr>
                                        <p:cTn id="21" dur="2000"/>
                                        <p:tgtEl>
                                          <p:spTgt spid="1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animEffect transition="in" filter="fade">
                                      <p:cBhvr>
                                        <p:cTn id="26" dur="2000"/>
                                        <p:tgtEl>
                                          <p:spTgt spid="1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000"/>
                                        <p:tgtEl>
                                          <p:spTgt spid="13"/>
                                        </p:tgtEl>
                                      </p:cBhvr>
                                    </p:animEffect>
                                  </p:childTnLst>
                                </p:cTn>
                              </p:par>
                            </p:childTnLst>
                          </p:cTn>
                        </p:par>
                      </p:childTnLst>
                    </p:cTn>
                  </p:par>
                  <p:par>
                    <p:cTn id="32" fill="hold">
                      <p:stCondLst>
                        <p:cond delay="indefinite"/>
                      </p:stCondLst>
                      <p:childTnLst>
                        <p:par>
                          <p:cTn id="33" fill="hold" nodeType="after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000"/>
                                        <p:tgtEl>
                                          <p:spTgt spid="10"/>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2" grpId="0"/>
      <p:bldP spid="13" grpId="0"/>
      <p:bldP spid="14"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images.businessweek.com/ss/06/02/studebaker/image/8_conestoga-wag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0" y="0"/>
            <a:ext cx="9143999" cy="71546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6"/>
          <p:cNvSpPr>
            <a:spLocks noGrp="1" noChangeArrowheads="1"/>
          </p:cNvSpPr>
          <p:nvPr>
            <p:ph type="sldNum" sz="quarter" idx="12"/>
          </p:nvPr>
        </p:nvSpPr>
        <p:spPr/>
        <p:txBody>
          <a:bodyPr/>
          <a:lstStyle/>
          <a:p>
            <a:pPr>
              <a:defRPr/>
            </a:pPr>
            <a:fld id="{F3DB02DF-7549-4343-9815-593FFAB917D5}" type="slidenum">
              <a:rPr lang="en-US" b="1">
                <a:latin typeface="Calibri" pitchFamily="34" charset="0"/>
              </a:rPr>
              <a:pPr>
                <a:defRPr/>
              </a:pPr>
              <a:t>32</a:t>
            </a:fld>
            <a:endParaRPr lang="en-US" b="1" dirty="0">
              <a:latin typeface="Calibri" pitchFamily="34" charset="0"/>
            </a:endParaRPr>
          </a:p>
        </p:txBody>
      </p:sp>
      <p:sp>
        <p:nvSpPr>
          <p:cNvPr id="14339" name="Text Box 3"/>
          <p:cNvSpPr txBox="1">
            <a:spLocks noChangeArrowheads="1"/>
          </p:cNvSpPr>
          <p:nvPr/>
        </p:nvSpPr>
        <p:spPr bwMode="auto">
          <a:xfrm>
            <a:off x="4853796" y="507831"/>
            <a:ext cx="4267200" cy="10156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2400" b="1" u="sng" dirty="0" smtClean="0">
                <a:solidFill>
                  <a:srgbClr val="FFFF00"/>
                </a:solidFill>
              </a:rPr>
              <a:t>The Conestoga Wagon </a:t>
            </a:r>
          </a:p>
          <a:p>
            <a:pPr eaLnBrk="1" hangingPunct="1"/>
            <a:r>
              <a:rPr lang="en-US" b="1" dirty="0" smtClean="0">
                <a:solidFill>
                  <a:schemeClr val="bg1"/>
                </a:solidFill>
              </a:rPr>
              <a:t>- 18 feet long, 11 feet high and 4 feet wide</a:t>
            </a:r>
          </a:p>
          <a:p>
            <a:pPr eaLnBrk="1" hangingPunct="1"/>
            <a:r>
              <a:rPr lang="en-US" b="1" dirty="0" smtClean="0">
                <a:solidFill>
                  <a:schemeClr val="bg1"/>
                </a:solidFill>
              </a:rPr>
              <a:t>- carry up to 12,000 pounds</a:t>
            </a:r>
            <a:endParaRPr lang="en-US" b="1" dirty="0">
              <a:solidFill>
                <a:schemeClr val="bg1"/>
              </a:solidFill>
            </a:endParaRPr>
          </a:p>
        </p:txBody>
      </p:sp>
      <p:sp>
        <p:nvSpPr>
          <p:cNvPr id="12" name="Text Box 3"/>
          <p:cNvSpPr txBox="1">
            <a:spLocks noChangeArrowheads="1"/>
          </p:cNvSpPr>
          <p:nvPr/>
        </p:nvSpPr>
        <p:spPr bwMode="auto">
          <a:xfrm>
            <a:off x="4853796" y="3367444"/>
            <a:ext cx="1600200"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4800" dirty="0" smtClean="0">
                <a:solidFill>
                  <a:schemeClr val="bg1"/>
                </a:solidFill>
              </a:rPr>
              <a:t>Why?</a:t>
            </a:r>
            <a:endParaRPr lang="en-US" sz="4800" b="1" dirty="0">
              <a:solidFill>
                <a:schemeClr val="bg1"/>
              </a:solidFill>
            </a:endParaRPr>
          </a:p>
        </p:txBody>
      </p:sp>
      <p:sp>
        <p:nvSpPr>
          <p:cNvPr id="14" name="Text Box 3"/>
          <p:cNvSpPr txBox="1">
            <a:spLocks noChangeArrowheads="1"/>
          </p:cNvSpPr>
          <p:nvPr/>
        </p:nvSpPr>
        <p:spPr bwMode="auto">
          <a:xfrm>
            <a:off x="228600" y="3429000"/>
            <a:ext cx="3962400" cy="70788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t>These were very impractical to use to travel west in the early days.</a:t>
            </a:r>
            <a:endParaRPr lang="en-US" sz="2000" b="1" dirty="0"/>
          </a:p>
        </p:txBody>
      </p:sp>
      <p:pic>
        <p:nvPicPr>
          <p:cNvPr id="7" name="Picture 6"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5424" y="507831"/>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232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2000"/>
                                        <p:tgtEl>
                                          <p:spTgt spid="410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339"/>
                                        </p:tgtEl>
                                        <p:attrNameLst>
                                          <p:attrName>style.visibility</p:attrName>
                                        </p:attrNameLst>
                                      </p:cBhvr>
                                      <p:to>
                                        <p:strVal val="visible"/>
                                      </p:to>
                                    </p:set>
                                    <p:animEffect transition="in" filter="fade">
                                      <p:cBhvr>
                                        <p:cTn id="11" dur="5000"/>
                                        <p:tgtEl>
                                          <p:spTgt spid="14339"/>
                                        </p:tgtEl>
                                      </p:cBhvr>
                                    </p:animEffect>
                                  </p:childTnLst>
                                </p:cTn>
                              </p:par>
                            </p:childTnLst>
                          </p:cTn>
                        </p:par>
                      </p:childTnLst>
                    </p:cTn>
                  </p:par>
                  <p:par>
                    <p:cTn id="12" fill="hold">
                      <p:stCondLst>
                        <p:cond delay="indefinite"/>
                      </p:stCondLst>
                      <p:childTnLst>
                        <p:par>
                          <p:cTn id="13" fill="hold" nodeType="after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par>
                          <p:cTn id="17" fill="hold">
                            <p:stCondLst>
                              <p:cond delay="2000"/>
                            </p:stCondLst>
                            <p:childTnLst>
                              <p:par>
                                <p:cTn id="18" presetID="10" presetClass="entr" presetSubtype="0" fill="hold" grpId="1" nodeType="afterEffect">
                                  <p:stCondLst>
                                    <p:cond delay="15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3000"/>
                                        <p:tgtEl>
                                          <p:spTgt spid="12"/>
                                        </p:tgtEl>
                                      </p:cBhvr>
                                    </p:animEffect>
                                  </p:childTnLst>
                                </p:cTn>
                              </p:par>
                            </p:childTnLst>
                          </p:cTn>
                        </p:par>
                        <p:par>
                          <p:cTn id="21" fill="hold">
                            <p:stCondLst>
                              <p:cond delay="6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2" grpId="1"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thecommunitypaper.com/archive/2008/10_09/images/windwagon.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l="2201" t="2147" r="2462" b="5763"/>
          <a:stretch/>
        </p:blipFill>
        <p:spPr bwMode="auto">
          <a:xfrm>
            <a:off x="2907033" y="1975070"/>
            <a:ext cx="6191765" cy="42457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p:cNvSpPr>
            <a:spLocks noGrp="1" noChangeArrowheads="1"/>
          </p:cNvSpPr>
          <p:nvPr>
            <p:ph type="sldNum" sz="quarter" idx="12"/>
          </p:nvPr>
        </p:nvSpPr>
        <p:spPr/>
        <p:txBody>
          <a:bodyPr/>
          <a:lstStyle/>
          <a:p>
            <a:pPr>
              <a:defRPr/>
            </a:pPr>
            <a:fld id="{F3DB02DF-7549-4343-9815-593FFAB917D5}" type="slidenum">
              <a:rPr lang="en-US"/>
              <a:pPr>
                <a:defRPr/>
              </a:pPr>
              <a:t>33</a:t>
            </a:fld>
            <a:endParaRPr lang="en-US"/>
          </a:p>
        </p:txBody>
      </p:sp>
      <p:sp>
        <p:nvSpPr>
          <p:cNvPr id="22531"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081078FA-A1A0-46C5-A73A-EAD3C77D0A62}" type="slidenum">
              <a:rPr lang="en-US" sz="1400">
                <a:latin typeface="Arial" charset="0"/>
              </a:rPr>
              <a:pPr algn="r" eaLnBrk="1" hangingPunct="1"/>
              <a:t>33</a:t>
            </a:fld>
            <a:endParaRPr lang="en-US" sz="1400">
              <a:latin typeface="Arial" charset="0"/>
            </a:endParaRPr>
          </a:p>
        </p:txBody>
      </p:sp>
      <p:sp>
        <p:nvSpPr>
          <p:cNvPr id="14339" name="Text Box 3"/>
          <p:cNvSpPr txBox="1">
            <a:spLocks noChangeArrowheads="1"/>
          </p:cNvSpPr>
          <p:nvPr/>
        </p:nvSpPr>
        <p:spPr bwMode="auto">
          <a:xfrm>
            <a:off x="4586535" y="85070"/>
            <a:ext cx="434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200" b="1" dirty="0" smtClean="0">
                <a:solidFill>
                  <a:srgbClr val="00B0F0"/>
                </a:solidFill>
              </a:rPr>
              <a:t> “Kansas Wind Wagons”</a:t>
            </a:r>
            <a:endParaRPr lang="en-US" sz="3200" b="1" dirty="0">
              <a:solidFill>
                <a:srgbClr val="00B0F0"/>
              </a:solidFill>
            </a:endParaRPr>
          </a:p>
        </p:txBody>
      </p:sp>
      <p:sp>
        <p:nvSpPr>
          <p:cNvPr id="14" name="Text Box 3"/>
          <p:cNvSpPr txBox="1">
            <a:spLocks noChangeArrowheads="1"/>
          </p:cNvSpPr>
          <p:nvPr/>
        </p:nvSpPr>
        <p:spPr bwMode="auto">
          <a:xfrm>
            <a:off x="137107" y="104064"/>
            <a:ext cx="4480959" cy="923330"/>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r>
              <a:rPr lang="en-US" b="1" dirty="0" smtClean="0">
                <a:solidFill>
                  <a:schemeClr val="bg1"/>
                </a:solidFill>
              </a:rPr>
              <a:t>A few of these strange vehicles were built in the 1860’s to travel across the mostly flat lands of Kansas.</a:t>
            </a:r>
            <a:endParaRPr lang="en-US" b="1" dirty="0">
              <a:solidFill>
                <a:schemeClr val="bg1"/>
              </a:solidFill>
            </a:endParaRPr>
          </a:p>
        </p:txBody>
      </p:sp>
      <p:sp>
        <p:nvSpPr>
          <p:cNvPr id="8" name="Text Box 3"/>
          <p:cNvSpPr txBox="1">
            <a:spLocks noChangeArrowheads="1"/>
          </p:cNvSpPr>
          <p:nvPr/>
        </p:nvSpPr>
        <p:spPr bwMode="auto">
          <a:xfrm>
            <a:off x="4503184" y="544331"/>
            <a:ext cx="4521344" cy="1200329"/>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r>
              <a:rPr lang="en-US" b="1" dirty="0" smtClean="0">
                <a:solidFill>
                  <a:schemeClr val="bg1"/>
                </a:solidFill>
              </a:rPr>
              <a:t>Built </a:t>
            </a:r>
            <a:r>
              <a:rPr lang="en-US" b="1" dirty="0">
                <a:solidFill>
                  <a:schemeClr val="bg1"/>
                </a:solidFill>
              </a:rPr>
              <a:t>like a small boat, </a:t>
            </a:r>
            <a:r>
              <a:rPr lang="en-US" b="1" dirty="0" smtClean="0">
                <a:solidFill>
                  <a:schemeClr val="bg1"/>
                </a:solidFill>
              </a:rPr>
              <a:t>some were </a:t>
            </a:r>
            <a:r>
              <a:rPr lang="en-US" b="1" dirty="0">
                <a:solidFill>
                  <a:schemeClr val="bg1"/>
                </a:solidFill>
              </a:rPr>
              <a:t>about 8’ long and 3’ wide, and it had four large wagon wheels.  Weighing about 350 pounds, </a:t>
            </a:r>
            <a:r>
              <a:rPr lang="en-US" b="1" dirty="0" smtClean="0">
                <a:solidFill>
                  <a:schemeClr val="bg1"/>
                </a:solidFill>
              </a:rPr>
              <a:t> they could </a:t>
            </a:r>
            <a:r>
              <a:rPr lang="en-US" b="1" dirty="0">
                <a:solidFill>
                  <a:schemeClr val="bg1"/>
                </a:solidFill>
              </a:rPr>
              <a:t>hold 4 people</a:t>
            </a:r>
            <a:r>
              <a:rPr lang="en-US" b="1" dirty="0" smtClean="0">
                <a:solidFill>
                  <a:schemeClr val="bg1"/>
                </a:solidFill>
              </a:rPr>
              <a:t>.</a:t>
            </a:r>
            <a:r>
              <a:rPr lang="en-US" b="1" dirty="0" smtClean="0">
                <a:solidFill>
                  <a:schemeClr val="tx1"/>
                </a:solidFill>
              </a:rPr>
              <a:t>. </a:t>
            </a:r>
            <a:endParaRPr lang="en-US" b="1" dirty="0">
              <a:solidFill>
                <a:schemeClr val="tx1"/>
              </a:solidFill>
            </a:endParaRPr>
          </a:p>
        </p:txBody>
      </p:sp>
      <p:sp>
        <p:nvSpPr>
          <p:cNvPr id="10" name="Text Box 3"/>
          <p:cNvSpPr txBox="1">
            <a:spLocks noChangeArrowheads="1"/>
          </p:cNvSpPr>
          <p:nvPr/>
        </p:nvSpPr>
        <p:spPr bwMode="auto">
          <a:xfrm>
            <a:off x="667489" y="1027394"/>
            <a:ext cx="3420194" cy="646331"/>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r>
              <a:rPr lang="en-US" b="1" dirty="0" smtClean="0">
                <a:solidFill>
                  <a:schemeClr val="bg1"/>
                </a:solidFill>
              </a:rPr>
              <a:t>It was reported that some of them hit speeds of up to 40 mph!</a:t>
            </a:r>
            <a:r>
              <a:rPr lang="en-US" b="1" dirty="0" smtClean="0">
                <a:solidFill>
                  <a:schemeClr val="tx1"/>
                </a:solidFill>
              </a:rPr>
              <a:t>. </a:t>
            </a:r>
            <a:endParaRPr lang="en-US" b="1" dirty="0">
              <a:solidFill>
                <a:schemeClr val="tx1"/>
              </a:solidFill>
            </a:endParaRPr>
          </a:p>
        </p:txBody>
      </p:sp>
      <p:sp>
        <p:nvSpPr>
          <p:cNvPr id="11" name="Text Box 3"/>
          <p:cNvSpPr txBox="1">
            <a:spLocks noChangeArrowheads="1"/>
          </p:cNvSpPr>
          <p:nvPr/>
        </p:nvSpPr>
        <p:spPr bwMode="auto">
          <a:xfrm>
            <a:off x="304800" y="1826964"/>
            <a:ext cx="3352800" cy="923330"/>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r>
              <a:rPr lang="en-US" b="1" dirty="0" smtClean="0">
                <a:solidFill>
                  <a:schemeClr val="bg1"/>
                </a:solidFill>
              </a:rPr>
              <a:t>When the wind wasn’t blowing, a hand crank was used to turn the wheels!</a:t>
            </a:r>
            <a:r>
              <a:rPr lang="en-US" b="1" dirty="0" smtClean="0">
                <a:solidFill>
                  <a:schemeClr val="tx1"/>
                </a:solidFill>
              </a:rPr>
              <a:t>. </a:t>
            </a:r>
            <a:endParaRPr lang="en-US" b="1" dirty="0">
              <a:solidFill>
                <a:schemeClr val="tx1"/>
              </a:solidFill>
            </a:endParaRPr>
          </a:p>
        </p:txBody>
      </p:sp>
      <p:sp>
        <p:nvSpPr>
          <p:cNvPr id="12" name="Text Box 3"/>
          <p:cNvSpPr txBox="1">
            <a:spLocks noChangeArrowheads="1"/>
          </p:cNvSpPr>
          <p:nvPr/>
        </p:nvSpPr>
        <p:spPr bwMode="auto">
          <a:xfrm>
            <a:off x="187036" y="3082947"/>
            <a:ext cx="2667000" cy="707886"/>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r>
              <a:rPr lang="en-US" sz="2000" b="1" dirty="0" smtClean="0">
                <a:solidFill>
                  <a:srgbClr val="FFFF00"/>
                </a:solidFill>
              </a:rPr>
              <a:t>What are the pros and cons of such vehicles?</a:t>
            </a:r>
            <a:endParaRPr lang="en-US" sz="2000" b="1" dirty="0">
              <a:solidFill>
                <a:srgbClr val="FFFF00"/>
              </a:solidFill>
            </a:endParaRPr>
          </a:p>
        </p:txBody>
      </p:sp>
    </p:spTree>
    <p:extLst>
      <p:ext uri="{BB962C8B-B14F-4D97-AF65-F5344CB8AC3E}">
        <p14:creationId xmlns:p14="http://schemas.microsoft.com/office/powerpoint/2010/main" val="408594518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30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3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3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3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4" grpId="0" animBg="1"/>
      <p:bldP spid="8"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4269" y="969717"/>
            <a:ext cx="4680239" cy="923330"/>
          </a:xfrm>
          <a:prstGeom prst="rect">
            <a:avLst/>
          </a:prstGeom>
          <a:solidFill>
            <a:schemeClr val="bg1"/>
          </a:solidFill>
        </p:spPr>
        <p:txBody>
          <a:bodyPr wrap="square" rtlCol="0">
            <a:spAutoFit/>
          </a:bodyPr>
          <a:lstStyle/>
          <a:p>
            <a:endParaRPr lang="en-US" dirty="0" smtClean="0"/>
          </a:p>
          <a:p>
            <a:endParaRPr lang="en-US" dirty="0"/>
          </a:p>
          <a:p>
            <a:endParaRPr lang="en-US" dirty="0"/>
          </a:p>
        </p:txBody>
      </p:sp>
      <p:sp>
        <p:nvSpPr>
          <p:cNvPr id="9" name="Rectangle 6"/>
          <p:cNvSpPr>
            <a:spLocks noGrp="1" noChangeArrowheads="1"/>
          </p:cNvSpPr>
          <p:nvPr>
            <p:ph type="sldNum" sz="quarter" idx="12"/>
          </p:nvPr>
        </p:nvSpPr>
        <p:spPr/>
        <p:txBody>
          <a:bodyPr/>
          <a:lstStyle/>
          <a:p>
            <a:pPr>
              <a:defRPr/>
            </a:pPr>
            <a:fld id="{F3DB02DF-7549-4343-9815-593FFAB917D5}" type="slidenum">
              <a:rPr lang="en-US"/>
              <a:pPr>
                <a:defRPr/>
              </a:pPr>
              <a:t>34</a:t>
            </a:fld>
            <a:endParaRPr lang="en-US"/>
          </a:p>
        </p:txBody>
      </p:sp>
      <p:sp>
        <p:nvSpPr>
          <p:cNvPr id="22531"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081078FA-A1A0-46C5-A73A-EAD3C77D0A62}" type="slidenum">
              <a:rPr lang="en-US" sz="1400">
                <a:latin typeface="Arial" charset="0"/>
              </a:rPr>
              <a:pPr algn="r" eaLnBrk="1" hangingPunct="1"/>
              <a:t>34</a:t>
            </a:fld>
            <a:endParaRPr lang="en-US" sz="1400">
              <a:latin typeface="Arial" charset="0"/>
            </a:endParaRPr>
          </a:p>
        </p:txBody>
      </p:sp>
      <p:sp>
        <p:nvSpPr>
          <p:cNvPr id="22532"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14339" name="Text Box 3"/>
          <p:cNvSpPr txBox="1">
            <a:spLocks noChangeArrowheads="1"/>
          </p:cNvSpPr>
          <p:nvPr/>
        </p:nvSpPr>
        <p:spPr bwMode="auto">
          <a:xfrm>
            <a:off x="1752600" y="304800"/>
            <a:ext cx="6781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400" b="1" dirty="0" smtClean="0">
                <a:solidFill>
                  <a:schemeClr val="bg1"/>
                </a:solidFill>
              </a:rPr>
              <a:t>John Studebaker started building Conestoga wagons in the 1850’s.</a:t>
            </a:r>
            <a:endParaRPr lang="en-US" sz="2400" b="1" dirty="0">
              <a:solidFill>
                <a:schemeClr val="bg1"/>
              </a:solidFill>
            </a:endParaRPr>
          </a:p>
        </p:txBody>
      </p:sp>
      <p:sp>
        <p:nvSpPr>
          <p:cNvPr id="14" name="Text Box 3"/>
          <p:cNvSpPr txBox="1">
            <a:spLocks noChangeArrowheads="1"/>
          </p:cNvSpPr>
          <p:nvPr/>
        </p:nvSpPr>
        <p:spPr bwMode="auto">
          <a:xfrm>
            <a:off x="431656" y="2475866"/>
            <a:ext cx="4521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b="1" dirty="0" smtClean="0">
                <a:solidFill>
                  <a:schemeClr val="bg1"/>
                </a:solidFill>
              </a:rPr>
              <a:t>One hundred years later the Studebaker Company was still providing transportation. </a:t>
            </a:r>
            <a:endParaRPr lang="en-US" b="1" dirty="0">
              <a:solidFill>
                <a:schemeClr val="bg1"/>
              </a:solidFill>
            </a:endParaRPr>
          </a:p>
        </p:txBody>
      </p:sp>
      <p:pic>
        <p:nvPicPr>
          <p:cNvPr id="4102" name="Picture 6" descr="http://www.stationwagon.com/gallery/pictures/1955_Studebaker_Champion_DeLuxe_Conestog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871"/>
          <a:stretch/>
        </p:blipFill>
        <p:spPr bwMode="auto">
          <a:xfrm flipH="1">
            <a:off x="1177636" y="3124200"/>
            <a:ext cx="3395662" cy="15035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http://www.studebakereli.com/images/conestogawag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6963" y="1983447"/>
            <a:ext cx="3519055" cy="26443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http://www.stude100.com/stu/Pg1/jm68d.gif"/>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08587" y="304800"/>
            <a:ext cx="1943012" cy="217106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stude100.com/stu/Pg1/sbmc.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4270" y="1033848"/>
            <a:ext cx="4333875" cy="8763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3"/>
          <p:cNvSpPr txBox="1">
            <a:spLocks noChangeArrowheads="1"/>
          </p:cNvSpPr>
          <p:nvPr/>
        </p:nvSpPr>
        <p:spPr bwMode="auto">
          <a:xfrm>
            <a:off x="609600" y="4624326"/>
            <a:ext cx="48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b="1" dirty="0" smtClean="0">
                <a:solidFill>
                  <a:schemeClr val="bg1"/>
                </a:solidFill>
              </a:rPr>
              <a:t>This 1955 model was called “The Conestoga”!</a:t>
            </a:r>
            <a:endParaRPr lang="en-US" b="1" dirty="0">
              <a:solidFill>
                <a:schemeClr val="bg1"/>
              </a:solidFill>
            </a:endParaRPr>
          </a:p>
        </p:txBody>
      </p:sp>
    </p:spTree>
    <p:extLst>
      <p:ext uri="{BB962C8B-B14F-4D97-AF65-F5344CB8AC3E}">
        <p14:creationId xmlns:p14="http://schemas.microsoft.com/office/powerpoint/2010/main" val="5619275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0"/>
                                        <p:tgtEl>
                                          <p:spTgt spid="5124"/>
                                        </p:tgtEl>
                                      </p:cBhvr>
                                    </p:animEffect>
                                  </p:childTnLst>
                                </p:cTn>
                              </p:par>
                              <p:par>
                                <p:cTn id="8" presetID="10" presetClass="entr" presetSubtype="0" fill="hold" grpId="0" nodeType="withEffect">
                                  <p:stCondLst>
                                    <p:cond delay="2500"/>
                                  </p:stCondLst>
                                  <p:childTnLst>
                                    <p:set>
                                      <p:cBhvr>
                                        <p:cTn id="9" dur="1" fill="hold">
                                          <p:stCondLst>
                                            <p:cond delay="0"/>
                                          </p:stCondLst>
                                        </p:cTn>
                                        <p:tgtEl>
                                          <p:spTgt spid="14339"/>
                                        </p:tgtEl>
                                        <p:attrNameLst>
                                          <p:attrName>style.visibility</p:attrName>
                                        </p:attrNameLst>
                                      </p:cBhvr>
                                      <p:to>
                                        <p:strVal val="visible"/>
                                      </p:to>
                                    </p:set>
                                    <p:animEffect transition="in" filter="fade">
                                      <p:cBhvr>
                                        <p:cTn id="10" dur="5000"/>
                                        <p:tgtEl>
                                          <p:spTgt spid="14339"/>
                                        </p:tgtEl>
                                      </p:cBhvr>
                                    </p:animEffect>
                                  </p:childTnLst>
                                </p:cTn>
                              </p:par>
                            </p:childTnLst>
                          </p:cTn>
                        </p:par>
                        <p:par>
                          <p:cTn id="11" fill="hold">
                            <p:stCondLst>
                              <p:cond delay="7500"/>
                            </p:stCondLst>
                            <p:childTnLst>
                              <p:par>
                                <p:cTn id="12" presetID="10" presetClass="entr" presetSubtype="0" fill="hold" nodeType="afterEffect">
                                  <p:stCondLst>
                                    <p:cond delay="2000"/>
                                  </p:stCondLst>
                                  <p:childTnLst>
                                    <p:set>
                                      <p:cBhvr>
                                        <p:cTn id="13" dur="1" fill="hold">
                                          <p:stCondLst>
                                            <p:cond delay="0"/>
                                          </p:stCondLst>
                                        </p:cTn>
                                        <p:tgtEl>
                                          <p:spTgt spid="5126"/>
                                        </p:tgtEl>
                                        <p:attrNameLst>
                                          <p:attrName>style.visibility</p:attrName>
                                        </p:attrNameLst>
                                      </p:cBhvr>
                                      <p:to>
                                        <p:strVal val="visible"/>
                                      </p:to>
                                    </p:set>
                                    <p:animEffect transition="in" filter="fade">
                                      <p:cBhvr>
                                        <p:cTn id="14" dur="3000"/>
                                        <p:tgtEl>
                                          <p:spTgt spid="5126"/>
                                        </p:tgtEl>
                                      </p:cBhvr>
                                    </p:animEffect>
                                  </p:childTnLst>
                                </p:cTn>
                              </p:par>
                              <p:par>
                                <p:cTn id="15" presetID="10" presetClass="entr" presetSubtype="0" fill="hold" grpId="0" nodeType="withEffect">
                                  <p:stCondLst>
                                    <p:cond delay="1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3000"/>
                                        <p:tgtEl>
                                          <p:spTgt spid="2"/>
                                        </p:tgtEl>
                                      </p:cBhvr>
                                    </p:animEffect>
                                  </p:childTnLst>
                                </p:cTn>
                              </p:par>
                            </p:childTnLst>
                          </p:cTn>
                        </p:par>
                        <p:par>
                          <p:cTn id="18" fill="hold">
                            <p:stCondLst>
                              <p:cond delay="12500"/>
                            </p:stCondLst>
                            <p:childTnLst>
                              <p:par>
                                <p:cTn id="19" presetID="10" presetClass="entr" presetSubtype="0" fill="hold" nodeType="afterEffect">
                                  <p:stCondLst>
                                    <p:cond delay="150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3000"/>
                                        <p:tgtEl>
                                          <p:spTgt spid="51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3000"/>
                                        <p:tgtEl>
                                          <p:spTgt spid="14"/>
                                        </p:tgtEl>
                                      </p:cBhvr>
                                    </p:animEffect>
                                  </p:childTnLst>
                                </p:cTn>
                              </p:par>
                              <p:par>
                                <p:cTn id="27" presetID="10" presetClass="entr" presetSubtype="0" fill="hold" nodeType="withEffect">
                                  <p:stCondLst>
                                    <p:cond delay="2500"/>
                                  </p:stCondLst>
                                  <p:childTnLst>
                                    <p:set>
                                      <p:cBhvr>
                                        <p:cTn id="28" dur="1" fill="hold">
                                          <p:stCondLst>
                                            <p:cond delay="0"/>
                                          </p:stCondLst>
                                        </p:cTn>
                                        <p:tgtEl>
                                          <p:spTgt spid="4102"/>
                                        </p:tgtEl>
                                        <p:attrNameLst>
                                          <p:attrName>style.visibility</p:attrName>
                                        </p:attrNameLst>
                                      </p:cBhvr>
                                      <p:to>
                                        <p:strVal val="visible"/>
                                      </p:to>
                                    </p:set>
                                    <p:animEffect transition="in" filter="fade">
                                      <p:cBhvr>
                                        <p:cTn id="29" dur="8000"/>
                                        <p:tgtEl>
                                          <p:spTgt spid="4102"/>
                                        </p:tgtEl>
                                      </p:cBhvr>
                                    </p:animEffect>
                                  </p:childTnLst>
                                </p:cTn>
                              </p:par>
                              <p:par>
                                <p:cTn id="30" presetID="10" presetClass="entr" presetSubtype="0" fill="hold" grpId="0" nodeType="withEffect">
                                  <p:stCondLst>
                                    <p:cond delay="2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8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339" grpId="0"/>
      <p:bldP spid="14"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p:txBody>
          <a:bodyPr/>
          <a:lstStyle/>
          <a:p>
            <a:pPr>
              <a:defRPr/>
            </a:pPr>
            <a:fld id="{A166FB82-407A-4E4A-BC45-B2FF8842B163}" type="slidenum">
              <a:rPr lang="en-US"/>
              <a:pPr>
                <a:defRPr/>
              </a:pPr>
              <a:t>35</a:t>
            </a:fld>
            <a:endParaRPr lang="en-US"/>
          </a:p>
        </p:txBody>
      </p:sp>
      <p:sp>
        <p:nvSpPr>
          <p:cNvPr id="23555"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4982567F-E6B0-4738-8D2F-9C67CF875858}" type="slidenum">
              <a:rPr lang="en-US" sz="1400">
                <a:latin typeface="Arial" charset="0"/>
              </a:rPr>
              <a:pPr algn="r" eaLnBrk="1" hangingPunct="1"/>
              <a:t>35</a:t>
            </a:fld>
            <a:endParaRPr lang="en-US" sz="1400">
              <a:latin typeface="Arial" charset="0"/>
            </a:endParaRPr>
          </a:p>
        </p:txBody>
      </p:sp>
      <p:sp>
        <p:nvSpPr>
          <p:cNvPr id="23556"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14339" name="Text Box 3"/>
          <p:cNvSpPr txBox="1">
            <a:spLocks noChangeArrowheads="1"/>
          </p:cNvSpPr>
          <p:nvPr/>
        </p:nvSpPr>
        <p:spPr bwMode="auto">
          <a:xfrm>
            <a:off x="304800" y="304800"/>
            <a:ext cx="8458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t>              Pioneers</a:t>
            </a:r>
            <a:r>
              <a:rPr lang="en-US" sz="2000" b="1" dirty="0" smtClean="0">
                <a:solidFill>
                  <a:schemeClr val="bg1"/>
                </a:solidFill>
              </a:rPr>
              <a:t> </a:t>
            </a:r>
            <a:r>
              <a:rPr lang="en-US" sz="2000" b="1" dirty="0">
                <a:solidFill>
                  <a:schemeClr val="bg1"/>
                </a:solidFill>
              </a:rPr>
              <a:t>often </a:t>
            </a:r>
            <a:r>
              <a:rPr lang="en-US" sz="2000" b="1" dirty="0" smtClean="0"/>
              <a:t>walked</a:t>
            </a:r>
            <a:r>
              <a:rPr lang="en-US" sz="2000" b="1" dirty="0" smtClean="0">
                <a:solidFill>
                  <a:schemeClr val="bg1"/>
                </a:solidFill>
              </a:rPr>
              <a:t> </a:t>
            </a:r>
            <a:r>
              <a:rPr lang="en-US" sz="2000" b="1" dirty="0">
                <a:solidFill>
                  <a:schemeClr val="bg1"/>
                </a:solidFill>
              </a:rPr>
              <a:t>to </a:t>
            </a:r>
            <a:r>
              <a:rPr lang="en-US" sz="2000" b="1" dirty="0"/>
              <a:t>save</a:t>
            </a:r>
            <a:r>
              <a:rPr lang="en-US" sz="2000" b="1" dirty="0">
                <a:solidFill>
                  <a:schemeClr val="bg1"/>
                </a:solidFill>
              </a:rPr>
              <a:t> their </a:t>
            </a:r>
            <a:r>
              <a:rPr lang="en-US" sz="2000" b="1" dirty="0"/>
              <a:t>animals' strength</a:t>
            </a:r>
            <a:r>
              <a:rPr lang="en-US" sz="2000" b="1" dirty="0">
                <a:solidFill>
                  <a:schemeClr val="bg1"/>
                </a:solidFill>
              </a:rPr>
              <a:t>.  Some of the </a:t>
            </a:r>
            <a:r>
              <a:rPr lang="en-US" sz="2000" b="1" dirty="0"/>
              <a:t>hardships</a:t>
            </a:r>
            <a:r>
              <a:rPr lang="en-US" sz="2000" b="1" dirty="0">
                <a:solidFill>
                  <a:schemeClr val="bg1"/>
                </a:solidFill>
              </a:rPr>
              <a:t> faced on the trail were </a:t>
            </a:r>
            <a:r>
              <a:rPr lang="en-US" sz="2000" b="1" dirty="0"/>
              <a:t>shortages</a:t>
            </a:r>
            <a:r>
              <a:rPr lang="en-US" sz="2000" b="1" dirty="0">
                <a:solidFill>
                  <a:schemeClr val="bg1"/>
                </a:solidFill>
              </a:rPr>
              <a:t> of </a:t>
            </a:r>
            <a:r>
              <a:rPr lang="en-US" sz="2000" b="1" dirty="0" smtClean="0">
                <a:solidFill>
                  <a:schemeClr val="bg1"/>
                </a:solidFill>
              </a:rPr>
              <a:t> </a:t>
            </a:r>
            <a:r>
              <a:rPr lang="en-US" sz="2000" b="1" dirty="0" smtClean="0"/>
              <a:t>food</a:t>
            </a:r>
            <a:r>
              <a:rPr lang="en-US" sz="2000" b="1" dirty="0" smtClean="0">
                <a:solidFill>
                  <a:schemeClr val="bg1"/>
                </a:solidFill>
              </a:rPr>
              <a:t>,  </a:t>
            </a:r>
            <a:r>
              <a:rPr lang="en-US" sz="2000" b="1" dirty="0" smtClean="0"/>
              <a:t>supplies</a:t>
            </a:r>
            <a:r>
              <a:rPr lang="en-US" sz="2000" b="1" dirty="0" smtClean="0">
                <a:solidFill>
                  <a:schemeClr val="bg1"/>
                </a:solidFill>
              </a:rPr>
              <a:t> </a:t>
            </a:r>
            <a:r>
              <a:rPr lang="en-US" sz="2000" b="1" dirty="0">
                <a:solidFill>
                  <a:schemeClr val="bg1"/>
                </a:solidFill>
              </a:rPr>
              <a:t>and </a:t>
            </a:r>
            <a:r>
              <a:rPr lang="en-US" sz="2000" b="1" dirty="0" smtClean="0"/>
              <a:t>water</a:t>
            </a:r>
            <a:r>
              <a:rPr lang="en-US" sz="2000" b="1" dirty="0" smtClean="0">
                <a:solidFill>
                  <a:schemeClr val="bg1"/>
                </a:solidFill>
              </a:rPr>
              <a:t>.  </a:t>
            </a:r>
            <a:r>
              <a:rPr lang="en-US" sz="2000" b="1" dirty="0"/>
              <a:t>Rough</a:t>
            </a:r>
            <a:r>
              <a:rPr lang="en-US" sz="2000" b="1" dirty="0">
                <a:solidFill>
                  <a:schemeClr val="bg1"/>
                </a:solidFill>
              </a:rPr>
              <a:t> </a:t>
            </a:r>
            <a:r>
              <a:rPr lang="en-US" sz="2000" b="1" dirty="0"/>
              <a:t>weather and mountains </a:t>
            </a:r>
            <a:r>
              <a:rPr lang="en-US" sz="2000" b="1" dirty="0">
                <a:solidFill>
                  <a:schemeClr val="bg1"/>
                </a:solidFill>
              </a:rPr>
              <a:t>sometimes forced pioneers to </a:t>
            </a:r>
            <a:r>
              <a:rPr lang="en-US" sz="2000" b="1" dirty="0" smtClean="0"/>
              <a:t>abandon their wagons</a:t>
            </a:r>
            <a:r>
              <a:rPr lang="en-US" sz="2000" b="1" dirty="0" smtClean="0">
                <a:solidFill>
                  <a:schemeClr val="bg1"/>
                </a:solidFill>
              </a:rPr>
              <a:t>.</a:t>
            </a:r>
            <a:endParaRPr lang="en-US" sz="2000" b="1" dirty="0">
              <a:solidFill>
                <a:schemeClr val="bg1"/>
              </a:solidFill>
            </a:endParaRPr>
          </a:p>
        </p:txBody>
      </p:sp>
      <p:pic>
        <p:nvPicPr>
          <p:cNvPr id="1032" name="Picture 8" descr="http://u1.ipernity.com/13/74/71/6627471.662a538a.560.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84510" y="1337716"/>
            <a:ext cx="6155980" cy="4616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909" y="145607"/>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2000"/>
                                        <p:tgtEl>
                                          <p:spTgt spid="1433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0"/>
                                        <p:tgtEl>
                                          <p:spTgt spid="7"/>
                                        </p:tgtEl>
                                      </p:cBhvr>
                                    </p:animEffect>
                                  </p:childTnLst>
                                </p:cTn>
                              </p:par>
                            </p:childTnLst>
                          </p:cTn>
                        </p:par>
                        <p:par>
                          <p:cTn id="11" fill="hold">
                            <p:stCondLst>
                              <p:cond delay="5000"/>
                            </p:stCondLst>
                            <p:childTnLst>
                              <p:par>
                                <p:cTn id="12" presetID="10" presetClass="entr" presetSubtype="0" fill="hold" nodeType="afterEffect">
                                  <p:stCondLst>
                                    <p:cond delay="6000"/>
                                  </p:stCondLst>
                                  <p:childTnLst>
                                    <p:set>
                                      <p:cBhvr>
                                        <p:cTn id="13" dur="1" fill="hold">
                                          <p:stCondLst>
                                            <p:cond delay="0"/>
                                          </p:stCondLst>
                                        </p:cTn>
                                        <p:tgtEl>
                                          <p:spTgt spid="1032"/>
                                        </p:tgtEl>
                                        <p:attrNameLst>
                                          <p:attrName>style.visibility</p:attrName>
                                        </p:attrNameLst>
                                      </p:cBhvr>
                                      <p:to>
                                        <p:strVal val="visible"/>
                                      </p:to>
                                    </p:set>
                                    <p:animEffect transition="in" filter="fade">
                                      <p:cBhvr>
                                        <p:cTn id="14" dur="10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6"/>
          <p:cNvSpPr txBox="1">
            <a:spLocks noChangeArrowheads="1"/>
          </p:cNvSpPr>
          <p:nvPr/>
        </p:nvSpPr>
        <p:spPr bwMode="auto">
          <a:xfrm>
            <a:off x="2933700" y="1295400"/>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chemeClr val="bg1"/>
                </a:solidFill>
                <a:latin typeface="Calibri" pitchFamily="34" charset="0"/>
              </a:rPr>
              <a:t>“ARITHMETIC ON THE WAY WEST”</a:t>
            </a:r>
            <a:endParaRPr lang="en-US" dirty="0">
              <a:solidFill>
                <a:schemeClr val="bg1"/>
              </a:solidFill>
              <a:latin typeface="Calibri" pitchFamily="34" charset="0"/>
            </a:endParaRPr>
          </a:p>
        </p:txBody>
      </p:sp>
      <p:sp>
        <p:nvSpPr>
          <p:cNvPr id="2051" name="Text Box 5"/>
          <p:cNvSpPr txBox="1">
            <a:spLocks noChangeArrowheads="1"/>
          </p:cNvSpPr>
          <p:nvPr/>
        </p:nvSpPr>
        <p:spPr bwMode="auto">
          <a:xfrm>
            <a:off x="990600" y="411480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9" name="TextBox 8"/>
          <p:cNvSpPr txBox="1">
            <a:spLocks noChangeArrowheads="1"/>
          </p:cNvSpPr>
          <p:nvPr/>
        </p:nvSpPr>
        <p:spPr bwMode="auto">
          <a:xfrm>
            <a:off x="1143000" y="635000"/>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dirty="0">
                <a:solidFill>
                  <a:srgbClr val="FFFF00"/>
                </a:solidFill>
                <a:latin typeface="Copperplate Gothic Bold" pitchFamily="34" charset="0"/>
              </a:rPr>
              <a:t>“PIONEER  CIPHERING”</a:t>
            </a:r>
          </a:p>
        </p:txBody>
      </p:sp>
      <p:pic>
        <p:nvPicPr>
          <p:cNvPr id="13" name="Picture 12" descr="800px-Covered_Wagon_In_Scotts_Bluff_National_Monument,_Nebraska.jpg"/>
          <p:cNvPicPr>
            <a:picLocks noChangeAspect="1"/>
          </p:cNvPicPr>
          <p:nvPr/>
        </p:nvPicPr>
        <p:blipFill>
          <a:blip r:embed="rId2" cstate="print"/>
          <a:stretch>
            <a:fillRect/>
          </a:stretch>
        </p:blipFill>
        <p:spPr>
          <a:xfrm>
            <a:off x="2209800" y="1676400"/>
            <a:ext cx="5105400" cy="3829050"/>
          </a:xfrm>
          <a:prstGeom prst="rect">
            <a:avLst/>
          </a:prstGeom>
          <a:ln>
            <a:noFill/>
          </a:ln>
          <a:effectLst>
            <a:softEdge rad="112500"/>
          </a:effectLst>
        </p:spPr>
      </p:pic>
    </p:spTree>
    <p:extLst>
      <p:ext uri="{BB962C8B-B14F-4D97-AF65-F5344CB8AC3E}">
        <p14:creationId xmlns:p14="http://schemas.microsoft.com/office/powerpoint/2010/main" val="11925687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3000"/>
                                        <p:tgtEl>
                                          <p:spTgt spid="13"/>
                                        </p:tgtEl>
                                      </p:cBhvr>
                                    </p:animEffect>
                                  </p:childTnLst>
                                </p:cTn>
                              </p:par>
                            </p:childTnLst>
                          </p:cTn>
                        </p:par>
                        <p:par>
                          <p:cTn id="12" fill="hold" nodeType="afterGroup">
                            <p:stCondLst>
                              <p:cond delay="6000"/>
                            </p:stCondLst>
                            <p:childTnLst>
                              <p:par>
                                <p:cTn id="13" presetID="10" presetClass="entr" presetSubtype="0" fill="hold" grpId="0"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549355" y="1359033"/>
            <a:ext cx="3740490" cy="214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098" name="TextBox 6"/>
          <p:cNvSpPr txBox="1">
            <a:spLocks noChangeArrowheads="1"/>
          </p:cNvSpPr>
          <p:nvPr/>
        </p:nvSpPr>
        <p:spPr bwMode="auto">
          <a:xfrm>
            <a:off x="498736" y="226314"/>
            <a:ext cx="8534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chemeClr val="bg1"/>
                </a:solidFill>
                <a:latin typeface="Calibri" pitchFamily="34" charset="0"/>
              </a:rPr>
              <a:t>3. Your wagon train is the last of the season to leave for the West.  You are 100 miles west of Fort Laramie and your rear wagon wheel shows signs of weakness.  It is too late to go back.  You decide to push on to Fort Bridger where there is a blacksmith who can make repairs.  Your wheel squeaks once with every rotation as your worry begins to grow. You have 345 more miles to travel.  Your wagon wheel covers 14 feet with each complete rotation.  If there are 5,280 feet in a mile, how many squeaks will you have to hear before you reach Fort Bridger? </a:t>
            </a:r>
            <a:endParaRPr lang="en-US" b="1" dirty="0" smtClean="0">
              <a:solidFill>
                <a:schemeClr val="bg1"/>
              </a:solidFill>
              <a:latin typeface="Calibri" pitchFamily="34" charset="0"/>
            </a:endParaRPr>
          </a:p>
          <a:p>
            <a:pPr eaLnBrk="1" hangingPunct="1"/>
            <a:r>
              <a:rPr lang="en-US" b="1" dirty="0" smtClean="0">
                <a:solidFill>
                  <a:schemeClr val="bg1"/>
                </a:solidFill>
                <a:latin typeface="Calibri" pitchFamily="34" charset="0"/>
              </a:rPr>
              <a:t> </a:t>
            </a:r>
            <a:r>
              <a:rPr lang="en-US" b="1" dirty="0" smtClean="0">
                <a:solidFill>
                  <a:srgbClr val="00B0F0"/>
                </a:solidFill>
                <a:latin typeface="Calibri" pitchFamily="34" charset="0"/>
              </a:rPr>
              <a:t>(</a:t>
            </a:r>
            <a:r>
              <a:rPr lang="en-US" b="1" dirty="0">
                <a:solidFill>
                  <a:srgbClr val="00B0F0"/>
                </a:solidFill>
                <a:latin typeface="Calibri" pitchFamily="34" charset="0"/>
              </a:rPr>
              <a:t>Round your answer to the nearest whole </a:t>
            </a:r>
            <a:r>
              <a:rPr lang="en-US" b="1" dirty="0" smtClean="0">
                <a:solidFill>
                  <a:srgbClr val="00B0F0"/>
                </a:solidFill>
                <a:latin typeface="Calibri" pitchFamily="34" charset="0"/>
              </a:rPr>
              <a:t>number</a:t>
            </a:r>
            <a:r>
              <a:rPr lang="en-US" b="1" dirty="0">
                <a:solidFill>
                  <a:srgbClr val="00B0F0"/>
                </a:solidFill>
                <a:latin typeface="Calibri" pitchFamily="34" charset="0"/>
              </a:rPr>
              <a:t>!) </a:t>
            </a:r>
            <a:endParaRPr lang="en-US" dirty="0">
              <a:solidFill>
                <a:schemeClr val="bg1"/>
              </a:solidFill>
              <a:latin typeface="Calibri" pitchFamily="34" charset="0"/>
            </a:endParaRPr>
          </a:p>
        </p:txBody>
      </p:sp>
      <p:sp>
        <p:nvSpPr>
          <p:cNvPr id="4" name="TextBox 3"/>
          <p:cNvSpPr txBox="1"/>
          <p:nvPr/>
        </p:nvSpPr>
        <p:spPr>
          <a:xfrm>
            <a:off x="5808237" y="2002201"/>
            <a:ext cx="2286000" cy="396875"/>
          </a:xfrm>
          <a:prstGeom prst="rect">
            <a:avLst/>
          </a:prstGeom>
          <a:noFill/>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FFFF00"/>
                </a:solidFill>
                <a:latin typeface="Calibri" pitchFamily="34" charset="0"/>
              </a:rPr>
              <a:t>130,065 </a:t>
            </a:r>
            <a:r>
              <a:rPr lang="en-US" b="1" dirty="0" smtClean="0">
                <a:solidFill>
                  <a:srgbClr val="FFFF00"/>
                </a:solidFill>
                <a:latin typeface="Calibri" pitchFamily="34" charset="0"/>
              </a:rPr>
              <a:t>squeaks</a:t>
            </a:r>
            <a:endParaRPr lang="en-US" sz="2000" b="1" dirty="0">
              <a:solidFill>
                <a:srgbClr val="FFFF00"/>
              </a:solidFill>
              <a:latin typeface="Calibri" pitchFamily="34" charset="0"/>
            </a:endParaRPr>
          </a:p>
        </p:txBody>
      </p:sp>
      <p:cxnSp>
        <p:nvCxnSpPr>
          <p:cNvPr id="6" name="Straight Connector 5"/>
          <p:cNvCxnSpPr/>
          <p:nvPr/>
        </p:nvCxnSpPr>
        <p:spPr>
          <a:xfrm>
            <a:off x="2173056" y="1603829"/>
            <a:ext cx="22364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49996" y="1904999"/>
            <a:ext cx="1677194"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100179" y="1603829"/>
            <a:ext cx="3510421" cy="63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descr="Wagon-Wheel-Graphic-Lean-R-.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2179471"/>
            <a:ext cx="1494288" cy="254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31359" y="3488303"/>
            <a:ext cx="3810000" cy="366713"/>
          </a:xfrm>
          <a:prstGeom prst="rect">
            <a:avLst/>
          </a:prstGeom>
          <a:noFill/>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rgbClr val="FFFF00"/>
                </a:solidFill>
                <a:latin typeface="Calibri" pitchFamily="34" charset="0"/>
              </a:rPr>
              <a:t>345 miles X 377 revolutions per mile =</a:t>
            </a:r>
          </a:p>
        </p:txBody>
      </p:sp>
      <p:sp>
        <p:nvSpPr>
          <p:cNvPr id="21" name="TextBox 20"/>
          <p:cNvSpPr txBox="1"/>
          <p:nvPr/>
        </p:nvSpPr>
        <p:spPr>
          <a:xfrm>
            <a:off x="839788" y="2547368"/>
            <a:ext cx="1981200" cy="381000"/>
          </a:xfrm>
          <a:prstGeom prst="rect">
            <a:avLst/>
          </a:prstGeom>
          <a:noFill/>
        </p:spPr>
        <p:txBody>
          <a:bodyPr>
            <a:spAutoFit/>
          </a:bodyPr>
          <a:lstStyle/>
          <a:p>
            <a:pPr>
              <a:defRPr/>
            </a:pPr>
            <a:r>
              <a:rPr lang="en-US" b="1" dirty="0">
                <a:solidFill>
                  <a:srgbClr val="FFFF00"/>
                </a:solidFill>
                <a:latin typeface="+mn-lt"/>
              </a:rPr>
              <a:t>5,280 ft. </a:t>
            </a:r>
            <a:r>
              <a:rPr lang="en-US" b="1" dirty="0">
                <a:solidFill>
                  <a:srgbClr val="FFFF00"/>
                </a:solidFill>
              </a:rPr>
              <a:t>÷ </a:t>
            </a:r>
            <a:r>
              <a:rPr lang="en-US" b="1" dirty="0">
                <a:solidFill>
                  <a:srgbClr val="FFFF00"/>
                </a:solidFill>
                <a:latin typeface="+mn-lt"/>
              </a:rPr>
              <a:t>14 ft. </a:t>
            </a:r>
          </a:p>
        </p:txBody>
      </p:sp>
      <p:sp>
        <p:nvSpPr>
          <p:cNvPr id="22" name="Text Box 6"/>
          <p:cNvSpPr txBox="1">
            <a:spLocks noChangeArrowheads="1"/>
          </p:cNvSpPr>
          <p:nvPr/>
        </p:nvSpPr>
        <p:spPr bwMode="auto">
          <a:xfrm>
            <a:off x="527731" y="3057745"/>
            <a:ext cx="6616926" cy="381000"/>
          </a:xfrm>
          <a:prstGeom prst="rect">
            <a:avLst/>
          </a:prstGeom>
          <a:noFill/>
          <a:ln w="9525">
            <a:noFill/>
            <a:miter lim="800000"/>
            <a:headEnd/>
            <a:tailEnd/>
          </a:ln>
          <a:effectLst/>
        </p:spPr>
        <p:txBody>
          <a:bodyPr wrap="square">
            <a:spAutoFit/>
          </a:bodyPr>
          <a:lstStyle/>
          <a:p>
            <a:pPr>
              <a:spcBef>
                <a:spcPct val="50000"/>
              </a:spcBef>
              <a:defRPr/>
            </a:pPr>
            <a:r>
              <a:rPr lang="en-US" u="sng" dirty="0">
                <a:solidFill>
                  <a:srgbClr val="FF0000"/>
                </a:solidFill>
                <a:latin typeface="+mn-lt"/>
              </a:rPr>
              <a:t>feet in a mile</a:t>
            </a:r>
            <a:r>
              <a:rPr lang="en-US" dirty="0">
                <a:solidFill>
                  <a:srgbClr val="FF0000"/>
                </a:solidFill>
                <a:latin typeface="+mn-lt"/>
              </a:rPr>
              <a:t>     </a:t>
            </a:r>
            <a:r>
              <a:rPr lang="en-US" dirty="0" smtClean="0">
                <a:solidFill>
                  <a:srgbClr val="FF0000"/>
                </a:solidFill>
                <a:latin typeface="+mn-lt"/>
              </a:rPr>
              <a:t>      </a:t>
            </a:r>
            <a:r>
              <a:rPr lang="en-US" u="sng" dirty="0">
                <a:solidFill>
                  <a:srgbClr val="FF0000"/>
                </a:solidFill>
                <a:latin typeface="+mn-lt"/>
              </a:rPr>
              <a:t>distance traveled with one wheel revolution</a:t>
            </a:r>
          </a:p>
        </p:txBody>
      </p:sp>
      <p:cxnSp>
        <p:nvCxnSpPr>
          <p:cNvPr id="24" name="Straight Arrow Connector 23"/>
          <p:cNvCxnSpPr/>
          <p:nvPr/>
        </p:nvCxnSpPr>
        <p:spPr>
          <a:xfrm rot="5400000" flipH="1" flipV="1">
            <a:off x="975407" y="2964880"/>
            <a:ext cx="303212" cy="2301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a:off x="2256177" y="2905918"/>
            <a:ext cx="457200" cy="2286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484777" y="2561655"/>
            <a:ext cx="4267200" cy="366713"/>
          </a:xfrm>
          <a:prstGeom prst="rect">
            <a:avLst/>
          </a:prstGeom>
          <a:noFill/>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rgbClr val="FFFF00"/>
                </a:solidFill>
                <a:latin typeface="Calibri" pitchFamily="34" charset="0"/>
              </a:rPr>
              <a:t>= 377.14 or 377 wheel revolutions per mile </a:t>
            </a:r>
          </a:p>
        </p:txBody>
      </p:sp>
      <p:cxnSp>
        <p:nvCxnSpPr>
          <p:cNvPr id="16" name="Straight Connector 15"/>
          <p:cNvCxnSpPr/>
          <p:nvPr/>
        </p:nvCxnSpPr>
        <p:spPr>
          <a:xfrm>
            <a:off x="5512773" y="1905000"/>
            <a:ext cx="3263768"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3002" y="2193984"/>
            <a:ext cx="3223192"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sp>
        <p:nvSpPr>
          <p:cNvPr id="23" name="Text Box 6"/>
          <p:cNvSpPr txBox="1">
            <a:spLocks noChangeArrowheads="1"/>
          </p:cNvSpPr>
          <p:nvPr/>
        </p:nvSpPr>
        <p:spPr bwMode="auto">
          <a:xfrm>
            <a:off x="1685244" y="3878261"/>
            <a:ext cx="2806927" cy="381000"/>
          </a:xfrm>
          <a:prstGeom prst="rect">
            <a:avLst/>
          </a:prstGeom>
          <a:noFill/>
          <a:ln w="9525">
            <a:noFill/>
            <a:miter lim="800000"/>
            <a:headEnd/>
            <a:tailEnd/>
          </a:ln>
          <a:effectLst/>
        </p:spPr>
        <p:txBody>
          <a:bodyPr wrap="square">
            <a:spAutoFit/>
          </a:bodyPr>
          <a:lstStyle/>
          <a:p>
            <a:pPr>
              <a:spcBef>
                <a:spcPct val="50000"/>
              </a:spcBef>
              <a:defRPr/>
            </a:pPr>
            <a:r>
              <a:rPr lang="en-US" u="sng" dirty="0" smtClean="0">
                <a:solidFill>
                  <a:srgbClr val="FF0000"/>
                </a:solidFill>
                <a:latin typeface="+mn-lt"/>
              </a:rPr>
              <a:t>distance to Fort Bridger</a:t>
            </a:r>
            <a:endParaRPr lang="en-US" u="sng" dirty="0">
              <a:solidFill>
                <a:srgbClr val="FF0000"/>
              </a:solidFill>
              <a:latin typeface="+mn-lt"/>
            </a:endParaRPr>
          </a:p>
        </p:txBody>
      </p:sp>
      <p:cxnSp>
        <p:nvCxnSpPr>
          <p:cNvPr id="25" name="Straight Arrow Connector 24"/>
          <p:cNvCxnSpPr>
            <a:stCxn id="23" idx="1"/>
          </p:cNvCxnSpPr>
          <p:nvPr/>
        </p:nvCxnSpPr>
        <p:spPr>
          <a:xfrm flipH="1" flipV="1">
            <a:off x="1249248" y="3855016"/>
            <a:ext cx="435996" cy="21374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03617" y="4262896"/>
            <a:ext cx="6511697" cy="923330"/>
          </a:xfrm>
          <a:prstGeom prst="rect">
            <a:avLst/>
          </a:prstGeom>
          <a:noFill/>
        </p:spPr>
        <p:txBody>
          <a:bodyPr wrap="square">
            <a:spAutoFit/>
          </a:bodyPr>
          <a:lstStyle/>
          <a:p>
            <a:pPr>
              <a:defRPr/>
            </a:pPr>
            <a:r>
              <a:rPr lang="en-US" b="1" dirty="0" smtClean="0">
                <a:solidFill>
                  <a:srgbClr val="FFFF00"/>
                </a:solidFill>
                <a:cs typeface="Calibri" pitchFamily="34" charset="0"/>
              </a:rPr>
              <a:t>What question do you need to answer?</a:t>
            </a:r>
          </a:p>
          <a:p>
            <a:pPr>
              <a:defRPr/>
            </a:pPr>
            <a:r>
              <a:rPr lang="en-US" b="1" dirty="0" smtClean="0">
                <a:solidFill>
                  <a:srgbClr val="FFFF00"/>
                </a:solidFill>
                <a:cs typeface="Calibri" pitchFamily="34" charset="0"/>
              </a:rPr>
              <a:t>What information do you need to solve the problem? </a:t>
            </a:r>
          </a:p>
          <a:p>
            <a:pPr>
              <a:defRPr/>
            </a:pPr>
            <a:r>
              <a:rPr lang="en-US" b="1" dirty="0" smtClean="0">
                <a:solidFill>
                  <a:srgbClr val="FFFF00"/>
                </a:solidFill>
                <a:cs typeface="Calibri" pitchFamily="34" charset="0"/>
              </a:rPr>
              <a:t>What sort of math </a:t>
            </a:r>
            <a:r>
              <a:rPr lang="en-US" b="1" dirty="0">
                <a:solidFill>
                  <a:srgbClr val="FFFF00"/>
                </a:solidFill>
                <a:cs typeface="Calibri" pitchFamily="34" charset="0"/>
              </a:rPr>
              <a:t>operations </a:t>
            </a:r>
            <a:r>
              <a:rPr lang="en-US" b="1" dirty="0" smtClean="0">
                <a:solidFill>
                  <a:srgbClr val="FFFF00"/>
                </a:solidFill>
                <a:cs typeface="Calibri" pitchFamily="34" charset="0"/>
              </a:rPr>
              <a:t>do you have to make?</a:t>
            </a:r>
            <a:endParaRPr lang="en-US" b="1" dirty="0">
              <a:solidFill>
                <a:srgbClr val="FFFF00"/>
              </a:solidFill>
              <a:cs typeface="Calibri" pitchFamily="34" charset="0"/>
            </a:endParaRPr>
          </a:p>
        </p:txBody>
      </p:sp>
      <p:sp>
        <p:nvSpPr>
          <p:cNvPr id="30" name="TextBox 29"/>
          <p:cNvSpPr txBox="1"/>
          <p:nvPr/>
        </p:nvSpPr>
        <p:spPr>
          <a:xfrm>
            <a:off x="3030963" y="5158339"/>
            <a:ext cx="2777274" cy="369332"/>
          </a:xfrm>
          <a:prstGeom prst="rect">
            <a:avLst/>
          </a:prstGeom>
          <a:noFill/>
        </p:spPr>
        <p:txBody>
          <a:bodyPr wrap="square" rtlCol="0">
            <a:spAutoFit/>
          </a:bodyPr>
          <a:lstStyle/>
          <a:p>
            <a:r>
              <a:rPr lang="en-US" b="1" dirty="0" smtClean="0">
                <a:solidFill>
                  <a:srgbClr val="009900"/>
                </a:solidFill>
              </a:rPr>
              <a:t>Multiply  what by what?</a:t>
            </a:r>
            <a:endParaRPr lang="en-US" b="1" dirty="0">
              <a:solidFill>
                <a:srgbClr val="009900"/>
              </a:solidFill>
            </a:endParaRPr>
          </a:p>
        </p:txBody>
      </p:sp>
      <p:sp>
        <p:nvSpPr>
          <p:cNvPr id="31" name="Text Box 6"/>
          <p:cNvSpPr txBox="1">
            <a:spLocks noChangeArrowheads="1"/>
          </p:cNvSpPr>
          <p:nvPr/>
        </p:nvSpPr>
        <p:spPr bwMode="auto">
          <a:xfrm>
            <a:off x="5746241" y="4746997"/>
            <a:ext cx="457200" cy="457200"/>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smtClean="0">
                <a:solidFill>
                  <a:schemeClr val="bg1"/>
                </a:solidFill>
                <a:latin typeface="Calibri" pitchFamily="34" charset="0"/>
              </a:rPr>
              <a:t>÷</a:t>
            </a:r>
            <a:endParaRPr lang="en-US" sz="2000" u="sng" dirty="0">
              <a:solidFill>
                <a:srgbClr val="FF0000"/>
              </a:solidFill>
              <a:latin typeface="Calibri" pitchFamily="34" charset="0"/>
            </a:endParaRPr>
          </a:p>
        </p:txBody>
      </p:sp>
      <p:sp>
        <p:nvSpPr>
          <p:cNvPr id="32" name="TextBox 31"/>
          <p:cNvSpPr txBox="1"/>
          <p:nvPr/>
        </p:nvSpPr>
        <p:spPr>
          <a:xfrm>
            <a:off x="676502" y="5169407"/>
            <a:ext cx="2307771" cy="369332"/>
          </a:xfrm>
          <a:prstGeom prst="rect">
            <a:avLst/>
          </a:prstGeom>
          <a:noFill/>
        </p:spPr>
        <p:txBody>
          <a:bodyPr wrap="square" rtlCol="0">
            <a:spAutoFit/>
          </a:bodyPr>
          <a:lstStyle/>
          <a:p>
            <a:r>
              <a:rPr lang="en-US" b="1" dirty="0" smtClean="0">
                <a:solidFill>
                  <a:srgbClr val="009900"/>
                </a:solidFill>
              </a:rPr>
              <a:t>Divide what by what?</a:t>
            </a:r>
            <a:endParaRPr lang="en-US" b="1" dirty="0">
              <a:solidFill>
                <a:srgbClr val="009900"/>
              </a:solidFill>
            </a:endParaRPr>
          </a:p>
        </p:txBody>
      </p:sp>
      <p:sp>
        <p:nvSpPr>
          <p:cNvPr id="34" name="Text Box 6"/>
          <p:cNvSpPr txBox="1">
            <a:spLocks noChangeArrowheads="1"/>
          </p:cNvSpPr>
          <p:nvPr/>
        </p:nvSpPr>
        <p:spPr bwMode="auto">
          <a:xfrm>
            <a:off x="5974841" y="4707742"/>
            <a:ext cx="1166188"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dirty="0" smtClean="0">
                <a:solidFill>
                  <a:schemeClr val="bg1"/>
                </a:solidFill>
                <a:latin typeface="Calibri" pitchFamily="34" charset="0"/>
              </a:rPr>
              <a:t>and</a:t>
            </a:r>
            <a:r>
              <a:rPr lang="en-US" sz="2400" b="1" dirty="0" smtClean="0">
                <a:solidFill>
                  <a:schemeClr val="bg1"/>
                </a:solidFill>
                <a:latin typeface="Calibri" pitchFamily="34" charset="0"/>
              </a:rPr>
              <a:t> </a:t>
            </a:r>
            <a:r>
              <a:rPr lang="en-US" b="1" dirty="0" smtClean="0">
                <a:solidFill>
                  <a:schemeClr val="bg1"/>
                </a:solidFill>
                <a:latin typeface="Calibri" pitchFamily="34" charset="0"/>
              </a:rPr>
              <a:t>X</a:t>
            </a:r>
            <a:endParaRPr lang="en-US" u="sng" dirty="0">
              <a:solidFill>
                <a:srgbClr val="FF0000"/>
              </a:solidFill>
              <a:latin typeface="Calibri" pitchFamily="34" charset="0"/>
            </a:endParaRPr>
          </a:p>
        </p:txBody>
      </p:sp>
    </p:spTree>
    <p:extLst>
      <p:ext uri="{BB962C8B-B14F-4D97-AF65-F5344CB8AC3E}">
        <p14:creationId xmlns:p14="http://schemas.microsoft.com/office/powerpoint/2010/main" val="11847460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20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fade">
                                      <p:cBhvr>
                                        <p:cTn id="16" dur="2000"/>
                                        <p:tgtEl>
                                          <p:spTgt spid="2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xEl>
                                              <p:pRg st="1" end="1"/>
                                            </p:txEl>
                                          </p:spTgt>
                                        </p:tgtEl>
                                        <p:attrNameLst>
                                          <p:attrName>style.visibility</p:attrName>
                                        </p:attrNameLst>
                                      </p:cBhvr>
                                      <p:to>
                                        <p:strVal val="visible"/>
                                      </p:to>
                                    </p:set>
                                    <p:animEffect transition="in" filter="fade">
                                      <p:cBhvr>
                                        <p:cTn id="29" dur="2000"/>
                                        <p:tgtEl>
                                          <p:spTgt spid="2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2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xEl>
                                              <p:pRg st="2" end="2"/>
                                            </p:txEl>
                                          </p:spTgt>
                                        </p:tgtEl>
                                        <p:attrNameLst>
                                          <p:attrName>style.visibility</p:attrName>
                                        </p:attrNameLst>
                                      </p:cBhvr>
                                      <p:to>
                                        <p:strVal val="visible"/>
                                      </p:to>
                                    </p:set>
                                    <p:animEffect transition="in" filter="fade">
                                      <p:cBhvr>
                                        <p:cTn id="52" dur="2000"/>
                                        <p:tgtEl>
                                          <p:spTgt spid="2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20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20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20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20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2000"/>
                                        <p:tgtEl>
                                          <p:spTgt spid="24"/>
                                        </p:tgtEl>
                                      </p:cBhvr>
                                    </p:animEffect>
                                  </p:childTnLst>
                                </p:cTn>
                              </p:par>
                              <p:par>
                                <p:cTn id="78" presetID="10" presetClass="entr" presetSubtype="0" fill="hold"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2000"/>
                                        <p:tgtEl>
                                          <p:spTgt spid="2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2000"/>
                                        <p:tgtEl>
                                          <p:spTgt spid="22"/>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2000"/>
                                        <p:tgtEl>
                                          <p:spTgt spid="33"/>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2000"/>
                                        <p:tgtEl>
                                          <p:spTgt spid="3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2000"/>
                                        <p:tgtEl>
                                          <p:spTgt spid="2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fade">
                                      <p:cBhvr>
                                        <p:cTn id="101" dur="2000"/>
                                        <p:tgtEl>
                                          <p:spTgt spid="23"/>
                                        </p:tgtEl>
                                      </p:cBhvr>
                                    </p:animEffect>
                                  </p:childTnLst>
                                </p:cTn>
                              </p:par>
                              <p:par>
                                <p:cTn id="102" presetID="10" presetClass="entr" presetSubtype="0" fill="hold" nodeType="with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fade">
                                      <p:cBhvr>
                                        <p:cTn id="104" dur="200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4"/>
                                        </p:tgtEl>
                                        <p:attrNameLst>
                                          <p:attrName>style.visibility</p:attrName>
                                        </p:attrNameLst>
                                      </p:cBhvr>
                                      <p:to>
                                        <p:strVal val="visible"/>
                                      </p:to>
                                    </p:set>
                                    <p:animEffect transition="in" filter="fade">
                                      <p:cBhvr>
                                        <p:cTn id="10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 grpId="0"/>
      <p:bldP spid="20" grpId="0"/>
      <p:bldP spid="21" grpId="0"/>
      <p:bldP spid="22" grpId="0"/>
      <p:bldP spid="33" grpId="0"/>
      <p:bldP spid="23" grpId="0"/>
      <p:bldP spid="30" grpId="0"/>
      <p:bldP spid="31" grpId="0"/>
      <p:bldP spid="32" grpId="0"/>
      <p:bldP spid="3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1066800" y="236220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8" name="Text Box 6"/>
          <p:cNvSpPr txBox="1">
            <a:spLocks noChangeArrowheads="1"/>
          </p:cNvSpPr>
          <p:nvPr/>
        </p:nvSpPr>
        <p:spPr bwMode="auto">
          <a:xfrm>
            <a:off x="2819400" y="1382683"/>
            <a:ext cx="3200400" cy="457200"/>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smtClean="0">
                <a:solidFill>
                  <a:srgbClr val="FFFF00"/>
                </a:solidFill>
                <a:latin typeface="Calibri" pitchFamily="34" charset="0"/>
              </a:rPr>
              <a:t>Pioneer Note Quiz #2</a:t>
            </a:r>
            <a:endParaRPr lang="en-US" sz="2400" b="1" u="sng" dirty="0">
              <a:solidFill>
                <a:srgbClr val="FFFF00"/>
              </a:solidFill>
              <a:latin typeface="Calibri" pitchFamily="34" charset="0"/>
            </a:endParaRPr>
          </a:p>
        </p:txBody>
      </p:sp>
    </p:spTree>
    <p:extLst>
      <p:ext uri="{BB962C8B-B14F-4D97-AF65-F5344CB8AC3E}">
        <p14:creationId xmlns:p14="http://schemas.microsoft.com/office/powerpoint/2010/main" val="237284138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1066800" y="236220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8" name="Text Box 6"/>
          <p:cNvSpPr txBox="1">
            <a:spLocks noChangeArrowheads="1"/>
          </p:cNvSpPr>
          <p:nvPr/>
        </p:nvSpPr>
        <p:spPr bwMode="auto">
          <a:xfrm>
            <a:off x="1066800" y="1315102"/>
            <a:ext cx="3581400"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smtClean="0">
                <a:solidFill>
                  <a:srgbClr val="FFFF00"/>
                </a:solidFill>
                <a:latin typeface="Calibri" pitchFamily="34" charset="0"/>
              </a:rPr>
              <a:t>Film Clip:  “Centennial”</a:t>
            </a:r>
            <a:endParaRPr lang="en-US" sz="2400" b="1" u="sng" dirty="0">
              <a:solidFill>
                <a:srgbClr val="FFFF00"/>
              </a:solidFill>
              <a:latin typeface="Calibri" pitchFamily="34" charset="0"/>
            </a:endParaRPr>
          </a:p>
        </p:txBody>
      </p:sp>
      <p:pic>
        <p:nvPicPr>
          <p:cNvPr id="1026" name="Picture 2" descr="James Michener's Centennial on DVD"/>
          <p:cNvPicPr>
            <a:picLocks noChangeAspect="1" noChangeArrowheads="1"/>
          </p:cNvPicPr>
          <p:nvPr/>
        </p:nvPicPr>
        <p:blipFill rotWithShape="1">
          <a:blip r:embed="rId2">
            <a:extLst>
              <a:ext uri="{28A0092B-C50C-407E-A947-70E740481C1C}">
                <a14:useLocalDpi xmlns:a14="http://schemas.microsoft.com/office/drawing/2010/main" val="0"/>
              </a:ext>
            </a:extLst>
          </a:blip>
          <a:srcRect l="22908" r="22339"/>
          <a:stretch/>
        </p:blipFill>
        <p:spPr bwMode="auto">
          <a:xfrm>
            <a:off x="4648200" y="1252537"/>
            <a:ext cx="2367742"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07586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p:txBody>
          <a:bodyPr/>
          <a:lstStyle/>
          <a:p>
            <a:pPr>
              <a:defRPr/>
            </a:pPr>
            <a:fld id="{E677CEF0-F42B-4A14-B3A8-A821A1E6D47F}" type="slidenum">
              <a:rPr lang="en-US"/>
              <a:pPr>
                <a:defRPr/>
              </a:pPr>
              <a:t>4</a:t>
            </a:fld>
            <a:endParaRPr lang="en-US" dirty="0"/>
          </a:p>
        </p:txBody>
      </p:sp>
      <p:sp>
        <p:nvSpPr>
          <p:cNvPr id="52227" name="Slide Number Placeholder 5"/>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126E279C-E8BE-4107-A042-64007710B3B2}" type="slidenum">
              <a:rPr lang="en-US" sz="1400">
                <a:latin typeface="Arial" charset="0"/>
              </a:rPr>
              <a:pPr algn="r" eaLnBrk="1" hangingPunct="1"/>
              <a:t>4</a:t>
            </a:fld>
            <a:endParaRPr lang="en-US" sz="1400" dirty="0">
              <a:latin typeface="Arial" charset="0"/>
            </a:endParaRPr>
          </a:p>
        </p:txBody>
      </p:sp>
      <p:sp>
        <p:nvSpPr>
          <p:cNvPr id="50180" name="TextBox 4"/>
          <p:cNvSpPr txBox="1">
            <a:spLocks noChangeArrowheads="1"/>
          </p:cNvSpPr>
          <p:nvPr/>
        </p:nvSpPr>
        <p:spPr bwMode="auto">
          <a:xfrm>
            <a:off x="762000" y="228600"/>
            <a:ext cx="6324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4400" b="1" dirty="0">
                <a:solidFill>
                  <a:srgbClr val="FFFF00"/>
                </a:solidFill>
                <a:latin typeface="Papyrus" pitchFamily="66" charset="0"/>
              </a:rPr>
              <a:t>“Manifest Destiny”</a:t>
            </a:r>
          </a:p>
        </p:txBody>
      </p:sp>
      <p:sp>
        <p:nvSpPr>
          <p:cNvPr id="5" name="TextBox 4"/>
          <p:cNvSpPr txBox="1">
            <a:spLocks noChangeArrowheads="1"/>
          </p:cNvSpPr>
          <p:nvPr/>
        </p:nvSpPr>
        <p:spPr bwMode="auto">
          <a:xfrm>
            <a:off x="838200" y="1045709"/>
            <a:ext cx="6781800" cy="707886"/>
          </a:xfrm>
          <a:prstGeom prst="rect">
            <a:avLst/>
          </a:prstGeom>
          <a:noFill/>
          <a:ln w="9525">
            <a:noFill/>
            <a:miter lim="800000"/>
            <a:headEnd/>
            <a:tailEnd/>
          </a:ln>
        </p:spPr>
        <p:txBody>
          <a:bodyPr wrap="square">
            <a:spAutoFit/>
          </a:bodyPr>
          <a:lstStyle/>
          <a:p>
            <a:pPr>
              <a:defRPr/>
            </a:pPr>
            <a:r>
              <a:rPr lang="en-US" sz="2000" b="1" dirty="0">
                <a:cs typeface="+mn-cs"/>
              </a:rPr>
              <a:t>“</a:t>
            </a:r>
            <a:r>
              <a:rPr lang="en-US" sz="2000" b="1" dirty="0">
                <a:solidFill>
                  <a:schemeClr val="bg1"/>
                </a:solidFill>
                <a:cs typeface="+mn-cs"/>
              </a:rPr>
              <a:t>Manifest Destiny </a:t>
            </a:r>
            <a:r>
              <a:rPr lang="en-US" sz="2000" b="1" dirty="0">
                <a:cs typeface="+mn-cs"/>
              </a:rPr>
              <a:t>was the </a:t>
            </a:r>
            <a:r>
              <a:rPr lang="en-US" sz="2000" b="1" dirty="0">
                <a:solidFill>
                  <a:schemeClr val="bg1"/>
                </a:solidFill>
                <a:cs typeface="+mn-cs"/>
              </a:rPr>
              <a:t>belief</a:t>
            </a:r>
            <a:r>
              <a:rPr lang="en-US" sz="2000" b="1" dirty="0">
                <a:cs typeface="+mn-cs"/>
              </a:rPr>
              <a:t> that the </a:t>
            </a:r>
            <a:r>
              <a:rPr lang="en-US" sz="2000" b="1" dirty="0">
                <a:solidFill>
                  <a:schemeClr val="bg1"/>
                </a:solidFill>
                <a:cs typeface="+mn-cs"/>
              </a:rPr>
              <a:t>U.S. had </a:t>
            </a:r>
            <a:r>
              <a:rPr lang="en-US" sz="2000" b="1" dirty="0">
                <a:cs typeface="+mn-cs"/>
              </a:rPr>
              <a:t>the </a:t>
            </a:r>
            <a:r>
              <a:rPr lang="en-US" sz="2000" b="1" dirty="0">
                <a:solidFill>
                  <a:schemeClr val="bg1"/>
                </a:solidFill>
                <a:cs typeface="+mn-cs"/>
              </a:rPr>
              <a:t>right</a:t>
            </a:r>
            <a:r>
              <a:rPr lang="en-US" sz="2000" b="1" dirty="0">
                <a:cs typeface="+mn-cs"/>
              </a:rPr>
              <a:t> to </a:t>
            </a:r>
            <a:r>
              <a:rPr lang="en-US" sz="2000" b="1" dirty="0" smtClean="0">
                <a:solidFill>
                  <a:schemeClr val="bg1"/>
                </a:solidFill>
                <a:cs typeface="+mn-cs"/>
              </a:rPr>
              <a:t>control</a:t>
            </a:r>
            <a:r>
              <a:rPr lang="en-US" sz="2000" b="1" dirty="0" smtClean="0">
                <a:cs typeface="+mn-cs"/>
              </a:rPr>
              <a:t> all </a:t>
            </a:r>
            <a:r>
              <a:rPr lang="en-US" sz="2000" b="1" dirty="0">
                <a:cs typeface="+mn-cs"/>
              </a:rPr>
              <a:t>the </a:t>
            </a:r>
            <a:r>
              <a:rPr lang="en-US" sz="2000" b="1" dirty="0">
                <a:solidFill>
                  <a:schemeClr val="bg1"/>
                </a:solidFill>
                <a:cs typeface="+mn-cs"/>
              </a:rPr>
              <a:t>land between </a:t>
            </a:r>
            <a:r>
              <a:rPr lang="en-US" sz="2000" b="1" dirty="0">
                <a:cs typeface="+mn-cs"/>
              </a:rPr>
              <a:t>the </a:t>
            </a:r>
            <a:r>
              <a:rPr lang="en-US" sz="2000" b="1" dirty="0">
                <a:solidFill>
                  <a:schemeClr val="bg1"/>
                </a:solidFill>
                <a:cs typeface="+mn-cs"/>
              </a:rPr>
              <a:t>Atlantic</a:t>
            </a:r>
            <a:r>
              <a:rPr lang="en-US" sz="2000" b="1" dirty="0">
                <a:cs typeface="+mn-cs"/>
              </a:rPr>
              <a:t> and </a:t>
            </a:r>
            <a:r>
              <a:rPr lang="en-US" sz="2000" b="1" dirty="0">
                <a:solidFill>
                  <a:schemeClr val="bg1"/>
                </a:solidFill>
                <a:cs typeface="+mn-cs"/>
              </a:rPr>
              <a:t>Pacific</a:t>
            </a:r>
            <a:r>
              <a:rPr lang="en-US" sz="2000" b="1" dirty="0">
                <a:cs typeface="+mn-cs"/>
              </a:rPr>
              <a:t> Oceans.”</a:t>
            </a:r>
          </a:p>
        </p:txBody>
      </p:sp>
      <p:sp>
        <p:nvSpPr>
          <p:cNvPr id="8" name="TextBox 7"/>
          <p:cNvSpPr txBox="1">
            <a:spLocks noChangeArrowheads="1"/>
          </p:cNvSpPr>
          <p:nvPr/>
        </p:nvSpPr>
        <p:spPr bwMode="auto">
          <a:xfrm>
            <a:off x="228600" y="2438400"/>
            <a:ext cx="1981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1600" dirty="0">
                <a:solidFill>
                  <a:srgbClr val="FFFF00"/>
                </a:solidFill>
              </a:rPr>
              <a:t>“Westward the Course of Empire Takes Its Way”</a:t>
            </a:r>
          </a:p>
          <a:p>
            <a:pPr algn="ctr" eaLnBrk="1" hangingPunct="1"/>
            <a:r>
              <a:rPr lang="en-US" sz="1600" dirty="0">
                <a:solidFill>
                  <a:srgbClr val="FFFF00"/>
                </a:solidFill>
              </a:rPr>
              <a:t>Emanuel Leutze</a:t>
            </a:r>
          </a:p>
          <a:p>
            <a:pPr algn="ctr" eaLnBrk="1" hangingPunct="1"/>
            <a:r>
              <a:rPr lang="en-US" sz="1600" dirty="0">
                <a:solidFill>
                  <a:srgbClr val="FFFF00"/>
                </a:solidFill>
              </a:rPr>
              <a:t>(1861)</a:t>
            </a:r>
          </a:p>
        </p:txBody>
      </p:sp>
      <p:pic>
        <p:nvPicPr>
          <p:cNvPr id="9" name="Picture 8" descr="emanuel-leutze-westward-the-course-of-empire-takes-its-way-westward-ho-mural-study-1861.jpg"/>
          <p:cNvPicPr>
            <a:picLocks noChangeAspect="1"/>
          </p:cNvPicPr>
          <p:nvPr/>
        </p:nvPicPr>
        <p:blipFill>
          <a:blip r:embed="rId2" cstate="print"/>
          <a:srcRect l="7181" t="13333" r="6643" b="21307"/>
          <a:stretch>
            <a:fillRect/>
          </a:stretch>
        </p:blipFill>
        <p:spPr>
          <a:xfrm>
            <a:off x="2209800" y="2057400"/>
            <a:ext cx="6662057" cy="3810000"/>
          </a:xfrm>
          <a:prstGeom prst="rect">
            <a:avLst/>
          </a:prstGeom>
          <a:ln>
            <a:noFill/>
          </a:ln>
          <a:effectLst>
            <a:softEdge rad="112500"/>
          </a:effectLst>
        </p:spPr>
      </p:pic>
      <p:sp>
        <p:nvSpPr>
          <p:cNvPr id="10" name="TextBox 9"/>
          <p:cNvSpPr txBox="1">
            <a:spLocks noChangeArrowheads="1"/>
          </p:cNvSpPr>
          <p:nvPr/>
        </p:nvSpPr>
        <p:spPr bwMode="auto">
          <a:xfrm>
            <a:off x="6477000" y="152400"/>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1200" b="1" dirty="0">
                <a:solidFill>
                  <a:srgbClr val="FFFF00"/>
                </a:solidFill>
              </a:rPr>
              <a:t>The term was first used by journalist John L. O’Sullivan in 1845.</a:t>
            </a:r>
            <a:endParaRPr lang="en-US" sz="1200" dirty="0">
              <a:solidFill>
                <a:srgbClr val="FFFF00"/>
              </a:solidFill>
            </a:endParaRPr>
          </a:p>
        </p:txBody>
      </p:sp>
      <p:pic>
        <p:nvPicPr>
          <p:cNvPr id="11" name="Picture 10" descr="John_O'Sullivan 1845 first used Manifest Destiny.jpg"/>
          <p:cNvPicPr>
            <a:picLocks noChangeAspect="1"/>
          </p:cNvPicPr>
          <p:nvPr/>
        </p:nvPicPr>
        <p:blipFill>
          <a:blip r:embed="rId3" cstate="print"/>
          <a:stretch>
            <a:fillRect/>
          </a:stretch>
        </p:blipFill>
        <p:spPr>
          <a:xfrm>
            <a:off x="7848600" y="152400"/>
            <a:ext cx="1024128" cy="1219200"/>
          </a:xfrm>
          <a:prstGeom prst="roundRect">
            <a:avLst/>
          </a:prstGeom>
          <a:ln>
            <a:noFill/>
          </a:ln>
          <a:effectLst>
            <a:softEdge rad="112500"/>
          </a:effectLst>
        </p:spPr>
      </p:pic>
      <p:pic>
        <p:nvPicPr>
          <p:cNvPr id="12" name="Picture 4"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838200"/>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111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fade">
                                      <p:cBhvr>
                                        <p:cTn id="7" dur="3000"/>
                                        <p:tgtEl>
                                          <p:spTgt spid="50180"/>
                                        </p:tgtEl>
                                      </p:cBhvr>
                                    </p:animEffect>
                                  </p:childTnLst>
                                </p:cTn>
                              </p:par>
                            </p:childTnLst>
                          </p:cTn>
                        </p:par>
                        <p:par>
                          <p:cTn id="8" fill="hold" nodeType="afterGroup">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nodeType="afterGroup">
                            <p:stCondLst>
                              <p:cond delay="5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par>
                          <p:cTn id="21" fill="hold" nodeType="afterGroup">
                            <p:stCondLst>
                              <p:cond delay="2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p:bldP spid="5" grpId="0"/>
      <p:bldP spid="8"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p:txBody>
          <a:bodyPr/>
          <a:lstStyle/>
          <a:p>
            <a:pPr>
              <a:defRPr/>
            </a:pPr>
            <a:fld id="{A166FB82-407A-4E4A-BC45-B2FF8842B163}" type="slidenum">
              <a:rPr lang="en-US"/>
              <a:pPr>
                <a:defRPr/>
              </a:pPr>
              <a:t>40</a:t>
            </a:fld>
            <a:endParaRPr lang="en-US"/>
          </a:p>
        </p:txBody>
      </p:sp>
      <p:sp>
        <p:nvSpPr>
          <p:cNvPr id="23555"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4982567F-E6B0-4738-8D2F-9C67CF875858}" type="slidenum">
              <a:rPr lang="en-US" sz="1400">
                <a:latin typeface="Arial" charset="0"/>
              </a:rPr>
              <a:pPr algn="r" eaLnBrk="1" hangingPunct="1"/>
              <a:t>40</a:t>
            </a:fld>
            <a:endParaRPr lang="en-US" sz="1400">
              <a:latin typeface="Arial" charset="0"/>
            </a:endParaRPr>
          </a:p>
        </p:txBody>
      </p:sp>
      <p:sp>
        <p:nvSpPr>
          <p:cNvPr id="23556" name="Text Box 2"/>
          <p:cNvSpPr txBox="1">
            <a:spLocks noChangeArrowheads="1"/>
          </p:cNvSpPr>
          <p:nvPr/>
        </p:nvSpPr>
        <p:spPr bwMode="auto">
          <a:xfrm>
            <a:off x="685800" y="976313"/>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14339" name="Text Box 3"/>
          <p:cNvSpPr txBox="1">
            <a:spLocks noChangeArrowheads="1"/>
          </p:cNvSpPr>
          <p:nvPr/>
        </p:nvSpPr>
        <p:spPr bwMode="auto">
          <a:xfrm>
            <a:off x="1219200" y="267601"/>
            <a:ext cx="7086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6600" b="1" dirty="0" smtClean="0">
                <a:solidFill>
                  <a:srgbClr val="FFFF00"/>
                </a:solidFill>
                <a:latin typeface="Chiller" pitchFamily="82" charset="0"/>
              </a:rPr>
              <a:t>“Death Along the Trail”</a:t>
            </a:r>
            <a:endParaRPr lang="en-US" sz="6600" b="1" dirty="0">
              <a:solidFill>
                <a:srgbClr val="FFFF00"/>
              </a:solidFill>
              <a:latin typeface="Chiller" pitchFamily="82" charset="0"/>
            </a:endParaRPr>
          </a:p>
        </p:txBody>
      </p:sp>
      <p:pic>
        <p:nvPicPr>
          <p:cNvPr id="1026" name="Picture 2" descr="http://1.bp.blogspot.com/-QQalVa1S9-I/Tgv-12LEeXI/AAAAAAAADPM/JhKcucASDqg/s1600/cro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416024"/>
            <a:ext cx="5335050" cy="3596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2031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2000"/>
                                        <p:tgtEl>
                                          <p:spTgt spid="1433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p:txBody>
          <a:bodyPr/>
          <a:lstStyle/>
          <a:p>
            <a:pPr>
              <a:defRPr/>
            </a:pPr>
            <a:fld id="{A166FB82-407A-4E4A-BC45-B2FF8842B163}" type="slidenum">
              <a:rPr lang="en-US"/>
              <a:pPr>
                <a:defRPr/>
              </a:pPr>
              <a:t>41</a:t>
            </a:fld>
            <a:endParaRPr lang="en-US"/>
          </a:p>
        </p:txBody>
      </p:sp>
      <p:sp>
        <p:nvSpPr>
          <p:cNvPr id="23555"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4982567F-E6B0-4738-8D2F-9C67CF875858}" type="slidenum">
              <a:rPr lang="en-US" sz="1400">
                <a:latin typeface="Arial" charset="0"/>
              </a:rPr>
              <a:pPr algn="r" eaLnBrk="1" hangingPunct="1"/>
              <a:t>41</a:t>
            </a:fld>
            <a:endParaRPr lang="en-US" sz="1400">
              <a:latin typeface="Arial" charset="0"/>
            </a:endParaRPr>
          </a:p>
        </p:txBody>
      </p:sp>
      <p:sp>
        <p:nvSpPr>
          <p:cNvPr id="23556" name="Text Box 2"/>
          <p:cNvSpPr txBox="1">
            <a:spLocks noChangeArrowheads="1"/>
          </p:cNvSpPr>
          <p:nvPr/>
        </p:nvSpPr>
        <p:spPr bwMode="auto">
          <a:xfrm>
            <a:off x="685800" y="976313"/>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pic>
        <p:nvPicPr>
          <p:cNvPr id="7" name="Picture 4" descr="http://images.webster-dictionary.org/dict/103/881688-quill-pe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148379"/>
            <a:ext cx="390182" cy="487727"/>
          </a:xfrm>
          <a:prstGeom prst="teardrop">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200" y="609600"/>
            <a:ext cx="8915401" cy="1138773"/>
          </a:xfrm>
          <a:prstGeom prst="rect">
            <a:avLst/>
          </a:prstGeom>
          <a:noFill/>
        </p:spPr>
        <p:txBody>
          <a:bodyPr wrap="square" rtlCol="0">
            <a:spAutoFit/>
          </a:bodyPr>
          <a:lstStyle/>
          <a:p>
            <a:r>
              <a:rPr lang="en-US" sz="2800" b="1" dirty="0" smtClean="0">
                <a:solidFill>
                  <a:schemeClr val="bg1"/>
                </a:solidFill>
              </a:rPr>
              <a:t>The most common illnesses came from drinking bad water.</a:t>
            </a:r>
          </a:p>
          <a:p>
            <a:r>
              <a:rPr lang="en-US" sz="800" dirty="0" smtClean="0"/>
              <a:t> </a:t>
            </a:r>
          </a:p>
          <a:p>
            <a:r>
              <a:rPr lang="en-US" sz="3200" b="1" dirty="0" smtClean="0"/>
              <a:t> </a:t>
            </a:r>
          </a:p>
        </p:txBody>
      </p:sp>
      <p:pic>
        <p:nvPicPr>
          <p:cNvPr id="2050" name="Picture 2" descr="http://u1.ipernity.com/21/23/16/12042316.1190accf.5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1601" y="1225015"/>
            <a:ext cx="7069397" cy="469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3107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p:txBody>
          <a:bodyPr/>
          <a:lstStyle/>
          <a:p>
            <a:pPr>
              <a:defRPr/>
            </a:pPr>
            <a:fld id="{A166FB82-407A-4E4A-BC45-B2FF8842B163}" type="slidenum">
              <a:rPr lang="en-US"/>
              <a:pPr>
                <a:defRPr/>
              </a:pPr>
              <a:t>42</a:t>
            </a:fld>
            <a:endParaRPr lang="en-US"/>
          </a:p>
        </p:txBody>
      </p:sp>
      <p:sp>
        <p:nvSpPr>
          <p:cNvPr id="23555"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4982567F-E6B0-4738-8D2F-9C67CF875858}" type="slidenum">
              <a:rPr lang="en-US" sz="1400">
                <a:latin typeface="Arial" charset="0"/>
              </a:rPr>
              <a:pPr algn="r" eaLnBrk="1" hangingPunct="1"/>
              <a:t>42</a:t>
            </a:fld>
            <a:endParaRPr lang="en-US" sz="1400">
              <a:latin typeface="Arial" charset="0"/>
            </a:endParaRPr>
          </a:p>
        </p:txBody>
      </p:sp>
      <p:sp>
        <p:nvSpPr>
          <p:cNvPr id="23556" name="Text Box 2"/>
          <p:cNvSpPr txBox="1">
            <a:spLocks noChangeArrowheads="1"/>
          </p:cNvSpPr>
          <p:nvPr/>
        </p:nvSpPr>
        <p:spPr bwMode="auto">
          <a:xfrm>
            <a:off x="685800" y="976313"/>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pic>
        <p:nvPicPr>
          <p:cNvPr id="7" name="Picture 4" descr="http://images.webster-dictionary.org/dict/103/881688-quill-pe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855299"/>
            <a:ext cx="390182" cy="487727"/>
          </a:xfrm>
          <a:prstGeom prst="teardrop">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53518" y="609600"/>
            <a:ext cx="8458200" cy="4431983"/>
          </a:xfrm>
          <a:prstGeom prst="rect">
            <a:avLst/>
          </a:prstGeom>
          <a:noFill/>
        </p:spPr>
        <p:txBody>
          <a:bodyPr wrap="square" rtlCol="0">
            <a:spAutoFit/>
          </a:bodyPr>
          <a:lstStyle/>
          <a:p>
            <a:pPr algn="ctr"/>
            <a:r>
              <a:rPr lang="en-US" sz="4000" b="1" dirty="0" smtClean="0">
                <a:solidFill>
                  <a:schemeClr val="bg1"/>
                </a:solidFill>
              </a:rPr>
              <a:t>“Alkali Water”</a:t>
            </a:r>
          </a:p>
          <a:p>
            <a:r>
              <a:rPr lang="en-US" sz="800" dirty="0" smtClean="0"/>
              <a:t> </a:t>
            </a:r>
          </a:p>
          <a:p>
            <a:r>
              <a:rPr lang="en-US" sz="3200" b="1" dirty="0" smtClean="0">
                <a:solidFill>
                  <a:srgbClr val="FFFF00"/>
                </a:solidFill>
              </a:rPr>
              <a:t>Alkali (al-</a:t>
            </a:r>
            <a:r>
              <a:rPr lang="en-US" sz="3200" b="1" dirty="0" err="1" smtClean="0">
                <a:solidFill>
                  <a:srgbClr val="FFFF00"/>
                </a:solidFill>
              </a:rPr>
              <a:t>kuh</a:t>
            </a:r>
            <a:r>
              <a:rPr lang="en-US" sz="3200" b="1" dirty="0" smtClean="0">
                <a:solidFill>
                  <a:srgbClr val="FFFF00"/>
                </a:solidFill>
              </a:rPr>
              <a:t>-lye) water was  </a:t>
            </a:r>
            <a:r>
              <a:rPr lang="en-US" sz="3200" b="1" dirty="0" smtClean="0"/>
              <a:t>water</a:t>
            </a:r>
            <a:r>
              <a:rPr lang="en-US" sz="3200" b="1" dirty="0" smtClean="0">
                <a:solidFill>
                  <a:srgbClr val="FFFF00"/>
                </a:solidFill>
              </a:rPr>
              <a:t> that was </a:t>
            </a:r>
            <a:r>
              <a:rPr lang="en-US" sz="3200" b="1" dirty="0" smtClean="0"/>
              <a:t>full </a:t>
            </a:r>
            <a:r>
              <a:rPr lang="en-US" sz="3200" b="1" dirty="0" smtClean="0">
                <a:solidFill>
                  <a:srgbClr val="FFFF00"/>
                </a:solidFill>
              </a:rPr>
              <a:t>of </a:t>
            </a:r>
            <a:r>
              <a:rPr lang="en-US" sz="3200" b="1" dirty="0" smtClean="0"/>
              <a:t>chemical</a:t>
            </a:r>
            <a:r>
              <a:rPr lang="en-US" sz="3200" b="1" dirty="0" smtClean="0">
                <a:solidFill>
                  <a:srgbClr val="FFFF00"/>
                </a:solidFill>
              </a:rPr>
              <a:t> </a:t>
            </a:r>
            <a:r>
              <a:rPr lang="en-US" sz="3200" b="1" dirty="0" smtClean="0"/>
              <a:t>salts</a:t>
            </a:r>
            <a:r>
              <a:rPr lang="en-US" sz="3200" b="1" dirty="0" smtClean="0">
                <a:solidFill>
                  <a:srgbClr val="FFFF00"/>
                </a:solidFill>
              </a:rPr>
              <a:t> left behind as the water holes began to dry up in the hot weather. </a:t>
            </a:r>
          </a:p>
          <a:p>
            <a:r>
              <a:rPr lang="en-US" sz="1000" b="1" dirty="0" smtClean="0"/>
              <a:t> </a:t>
            </a:r>
          </a:p>
          <a:p>
            <a:r>
              <a:rPr lang="en-US" sz="3200" b="1" dirty="0" smtClean="0">
                <a:solidFill>
                  <a:srgbClr val="FFFF00"/>
                </a:solidFill>
              </a:rPr>
              <a:t>If you drank it, you got an upset stomach and then </a:t>
            </a:r>
            <a:r>
              <a:rPr lang="en-US" sz="3200" b="1" dirty="0" smtClean="0"/>
              <a:t>diarrhea</a:t>
            </a:r>
            <a:r>
              <a:rPr lang="en-US" sz="3200" b="1" dirty="0" smtClean="0">
                <a:solidFill>
                  <a:srgbClr val="FFFF00"/>
                </a:solidFill>
              </a:rPr>
              <a:t>, which left you </a:t>
            </a:r>
            <a:r>
              <a:rPr lang="en-US" sz="3200" b="1" i="1" dirty="0" smtClean="0"/>
              <a:t>dehydrated</a:t>
            </a:r>
            <a:r>
              <a:rPr lang="en-US" sz="3200" b="1" dirty="0" smtClean="0">
                <a:solidFill>
                  <a:srgbClr val="FFFF00"/>
                </a:solidFill>
              </a:rPr>
              <a:t> from the </a:t>
            </a:r>
            <a:r>
              <a:rPr lang="en-US" sz="3200" b="1" dirty="0" smtClean="0"/>
              <a:t>loss of fluids</a:t>
            </a:r>
            <a:r>
              <a:rPr lang="en-US" sz="3200" b="1" dirty="0" smtClean="0">
                <a:solidFill>
                  <a:srgbClr val="FFFF00"/>
                </a:solidFill>
              </a:rPr>
              <a:t>.</a:t>
            </a:r>
          </a:p>
          <a:p>
            <a:r>
              <a:rPr lang="en-US" sz="3200" b="1" dirty="0" smtClean="0"/>
              <a:t> </a:t>
            </a:r>
          </a:p>
        </p:txBody>
      </p:sp>
    </p:spTree>
    <p:extLst>
      <p:ext uri="{BB962C8B-B14F-4D97-AF65-F5344CB8AC3E}">
        <p14:creationId xmlns:p14="http://schemas.microsoft.com/office/powerpoint/2010/main" val="20764220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0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20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4" end="4"/>
                                            </p:txEl>
                                          </p:spTgt>
                                        </p:tgtEl>
                                        <p:attrNameLst>
                                          <p:attrName>style.visibility</p:attrName>
                                        </p:attrNameLst>
                                      </p:cBhvr>
                                      <p:to>
                                        <p:strVal val="visible"/>
                                      </p:to>
                                    </p:set>
                                    <p:animEffect transition="in" filter="fade">
                                      <p:cBhvr>
                                        <p:cTn id="20"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p:txBody>
          <a:bodyPr/>
          <a:lstStyle/>
          <a:p>
            <a:pPr>
              <a:defRPr/>
            </a:pPr>
            <a:fld id="{A166FB82-407A-4E4A-BC45-B2FF8842B163}" type="slidenum">
              <a:rPr lang="en-US"/>
              <a:pPr>
                <a:defRPr/>
              </a:pPr>
              <a:t>43</a:t>
            </a:fld>
            <a:endParaRPr lang="en-US"/>
          </a:p>
        </p:txBody>
      </p:sp>
      <p:sp>
        <p:nvSpPr>
          <p:cNvPr id="23555"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4982567F-E6B0-4738-8D2F-9C67CF875858}" type="slidenum">
              <a:rPr lang="en-US" sz="1400">
                <a:latin typeface="Arial" charset="0"/>
              </a:rPr>
              <a:pPr algn="r" eaLnBrk="1" hangingPunct="1"/>
              <a:t>43</a:t>
            </a:fld>
            <a:endParaRPr lang="en-US" sz="1400">
              <a:latin typeface="Arial" charset="0"/>
            </a:endParaRPr>
          </a:p>
        </p:txBody>
      </p:sp>
      <p:sp>
        <p:nvSpPr>
          <p:cNvPr id="23556" name="Text Box 2"/>
          <p:cNvSpPr txBox="1">
            <a:spLocks noChangeArrowheads="1"/>
          </p:cNvSpPr>
          <p:nvPr/>
        </p:nvSpPr>
        <p:spPr bwMode="auto">
          <a:xfrm>
            <a:off x="685800" y="976313"/>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pic>
        <p:nvPicPr>
          <p:cNvPr id="7" name="Picture 4" descr="http://images.webster-dictionary.org/dict/103/881688-quill-pe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426010"/>
            <a:ext cx="390182" cy="487727"/>
          </a:xfrm>
          <a:prstGeom prst="teardrop">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00987" y="1000865"/>
            <a:ext cx="8458200" cy="4062651"/>
          </a:xfrm>
          <a:prstGeom prst="rect">
            <a:avLst/>
          </a:prstGeom>
          <a:noFill/>
        </p:spPr>
        <p:txBody>
          <a:bodyPr wrap="square" rtlCol="0">
            <a:spAutoFit/>
          </a:bodyPr>
          <a:lstStyle/>
          <a:p>
            <a:r>
              <a:rPr lang="en-US" dirty="0" smtClean="0"/>
              <a:t> </a:t>
            </a:r>
          </a:p>
          <a:p>
            <a:r>
              <a:rPr lang="en-US" sz="2000" b="1" dirty="0" smtClean="0">
                <a:solidFill>
                  <a:schemeClr val="bg1"/>
                </a:solidFill>
              </a:rPr>
              <a:t>A disease known as </a:t>
            </a:r>
            <a:r>
              <a:rPr lang="en-US" sz="2000" b="1" dirty="0" smtClean="0"/>
              <a:t>cholera</a:t>
            </a:r>
            <a:r>
              <a:rPr lang="en-US" sz="2000" b="1" dirty="0" smtClean="0">
                <a:solidFill>
                  <a:schemeClr val="bg1"/>
                </a:solidFill>
              </a:rPr>
              <a:t> (caw-</a:t>
            </a:r>
            <a:r>
              <a:rPr lang="en-US" sz="2000" b="1" dirty="0" err="1" smtClean="0">
                <a:solidFill>
                  <a:schemeClr val="bg1"/>
                </a:solidFill>
              </a:rPr>
              <a:t>ler</a:t>
            </a:r>
            <a:r>
              <a:rPr lang="en-US" sz="2000" b="1" dirty="0" smtClean="0">
                <a:solidFill>
                  <a:schemeClr val="bg1"/>
                </a:solidFill>
              </a:rPr>
              <a:t>-uh) was especially </a:t>
            </a:r>
            <a:r>
              <a:rPr lang="en-US" sz="2000" b="1" dirty="0" smtClean="0"/>
              <a:t>devastating</a:t>
            </a:r>
            <a:r>
              <a:rPr lang="en-US" sz="2000" b="1" dirty="0" smtClean="0">
                <a:solidFill>
                  <a:schemeClr val="bg1"/>
                </a:solidFill>
              </a:rPr>
              <a:t>.</a:t>
            </a:r>
          </a:p>
          <a:p>
            <a:r>
              <a:rPr lang="en-US" sz="2000" b="1" dirty="0" smtClean="0">
                <a:solidFill>
                  <a:schemeClr val="bg1"/>
                </a:solidFill>
              </a:rPr>
              <a:t> </a:t>
            </a:r>
          </a:p>
          <a:p>
            <a:r>
              <a:rPr lang="en-US" sz="2000" b="1" dirty="0" smtClean="0">
                <a:solidFill>
                  <a:schemeClr val="bg1"/>
                </a:solidFill>
              </a:rPr>
              <a:t>It was </a:t>
            </a:r>
            <a:r>
              <a:rPr lang="en-US" sz="2000" b="1" dirty="0" smtClean="0"/>
              <a:t>spread</a:t>
            </a:r>
            <a:r>
              <a:rPr lang="en-US" sz="2000" b="1" dirty="0" smtClean="0">
                <a:solidFill>
                  <a:schemeClr val="bg1"/>
                </a:solidFill>
              </a:rPr>
              <a:t> largely from </a:t>
            </a:r>
            <a:r>
              <a:rPr lang="en-US" sz="2000" b="1" dirty="0" smtClean="0"/>
              <a:t>drinking impure water </a:t>
            </a:r>
            <a:r>
              <a:rPr lang="en-US" sz="2000" b="1" dirty="0" smtClean="0">
                <a:solidFill>
                  <a:schemeClr val="bg1"/>
                </a:solidFill>
              </a:rPr>
              <a:t>and from </a:t>
            </a:r>
            <a:r>
              <a:rPr lang="en-US" sz="2000" b="1" dirty="0" smtClean="0"/>
              <a:t>not</a:t>
            </a:r>
            <a:r>
              <a:rPr lang="en-US" sz="2000" b="1" dirty="0" smtClean="0">
                <a:solidFill>
                  <a:schemeClr val="bg1"/>
                </a:solidFill>
              </a:rPr>
              <a:t> properly </a:t>
            </a:r>
            <a:r>
              <a:rPr lang="en-US" sz="2000" b="1" dirty="0" smtClean="0"/>
              <a:t>washing</a:t>
            </a:r>
            <a:r>
              <a:rPr lang="en-US" sz="2000" b="1" dirty="0" smtClean="0">
                <a:solidFill>
                  <a:schemeClr val="bg1"/>
                </a:solidFill>
              </a:rPr>
              <a:t> your </a:t>
            </a:r>
            <a:r>
              <a:rPr lang="en-US" sz="2000" b="1" dirty="0" smtClean="0"/>
              <a:t>hands</a:t>
            </a:r>
            <a:r>
              <a:rPr lang="en-US" sz="2000" b="1" dirty="0" smtClean="0">
                <a:solidFill>
                  <a:schemeClr val="bg1"/>
                </a:solidFill>
              </a:rPr>
              <a:t> while preparing or eating food.</a:t>
            </a:r>
          </a:p>
          <a:p>
            <a:r>
              <a:rPr lang="en-US" sz="2000" b="1" dirty="0" smtClean="0">
                <a:solidFill>
                  <a:schemeClr val="bg1"/>
                </a:solidFill>
              </a:rPr>
              <a:t> </a:t>
            </a:r>
          </a:p>
          <a:p>
            <a:r>
              <a:rPr lang="en-US" sz="2000" b="1" dirty="0" smtClean="0">
                <a:solidFill>
                  <a:schemeClr val="bg1"/>
                </a:solidFill>
              </a:rPr>
              <a:t>It was horrible: diarrhea, vomiting, cramps and then death—a serious attack of cholera </a:t>
            </a:r>
            <a:r>
              <a:rPr lang="en-US" sz="2000" b="1" dirty="0" smtClean="0"/>
              <a:t>could kill in a single day</a:t>
            </a:r>
            <a:r>
              <a:rPr lang="en-US" sz="2000" b="1" dirty="0" smtClean="0">
                <a:solidFill>
                  <a:schemeClr val="bg1"/>
                </a:solidFill>
              </a:rPr>
              <a:t>!</a:t>
            </a:r>
          </a:p>
          <a:p>
            <a:r>
              <a:rPr lang="en-US" sz="2000" b="1" dirty="0" smtClean="0">
                <a:solidFill>
                  <a:schemeClr val="bg1"/>
                </a:solidFill>
              </a:rPr>
              <a:t> </a:t>
            </a:r>
          </a:p>
          <a:p>
            <a:r>
              <a:rPr lang="en-US" sz="2000" b="1" dirty="0" smtClean="0">
                <a:solidFill>
                  <a:schemeClr val="bg1"/>
                </a:solidFill>
              </a:rPr>
              <a:t>The strange thing about cholera was that the doctors in those days knew that dirty water had something to do with the disease, but they didn't know exactly what it was.</a:t>
            </a:r>
          </a:p>
          <a:p>
            <a:r>
              <a:rPr lang="en-US" sz="2000" b="1" dirty="0" smtClean="0">
                <a:solidFill>
                  <a:schemeClr val="bg1"/>
                </a:solidFill>
              </a:rPr>
              <a:t> </a:t>
            </a:r>
          </a:p>
        </p:txBody>
      </p:sp>
      <p:sp>
        <p:nvSpPr>
          <p:cNvPr id="9" name="Text Box 3"/>
          <p:cNvSpPr txBox="1">
            <a:spLocks noChangeArrowheads="1"/>
          </p:cNvSpPr>
          <p:nvPr/>
        </p:nvSpPr>
        <p:spPr bwMode="auto">
          <a:xfrm>
            <a:off x="3048000" y="51673"/>
            <a:ext cx="26865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6600" b="1" dirty="0" smtClean="0">
                <a:solidFill>
                  <a:srgbClr val="FFFF00"/>
                </a:solidFill>
                <a:latin typeface="Chiller" pitchFamily="82" charset="0"/>
              </a:rPr>
              <a:t>“cholera”</a:t>
            </a:r>
            <a:endParaRPr lang="en-US" sz="6600" b="1" dirty="0">
              <a:solidFill>
                <a:srgbClr val="FFFF00"/>
              </a:solidFill>
              <a:latin typeface="Chiller" pitchFamily="82" charset="0"/>
            </a:endParaRPr>
          </a:p>
        </p:txBody>
      </p:sp>
    </p:spTree>
    <p:extLst>
      <p:ext uri="{BB962C8B-B14F-4D97-AF65-F5344CB8AC3E}">
        <p14:creationId xmlns:p14="http://schemas.microsoft.com/office/powerpoint/2010/main" val="243034648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nodeType="withEffect">
                                  <p:stCondLst>
                                    <p:cond delay="50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20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2000"/>
                                        <p:tgtEl>
                                          <p:spTgt spid="8">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Effect transition="in" filter="fade">
                                      <p:cBhvr>
                                        <p:cTn id="23" dur="2000"/>
                                        <p:tgtEl>
                                          <p:spTgt spid="8">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fade">
                                      <p:cBhvr>
                                        <p:cTn id="28" dur="20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p:txBody>
          <a:bodyPr/>
          <a:lstStyle/>
          <a:p>
            <a:pPr>
              <a:defRPr/>
            </a:pPr>
            <a:fld id="{A166FB82-407A-4E4A-BC45-B2FF8842B163}" type="slidenum">
              <a:rPr lang="en-US"/>
              <a:pPr>
                <a:defRPr/>
              </a:pPr>
              <a:t>44</a:t>
            </a:fld>
            <a:endParaRPr lang="en-US"/>
          </a:p>
        </p:txBody>
      </p:sp>
      <p:sp>
        <p:nvSpPr>
          <p:cNvPr id="23555"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4982567F-E6B0-4738-8D2F-9C67CF875858}" type="slidenum">
              <a:rPr lang="en-US" sz="1400">
                <a:latin typeface="Arial" charset="0"/>
              </a:rPr>
              <a:pPr algn="r" eaLnBrk="1" hangingPunct="1"/>
              <a:t>44</a:t>
            </a:fld>
            <a:endParaRPr lang="en-US" sz="1400">
              <a:latin typeface="Arial" charset="0"/>
            </a:endParaRPr>
          </a:p>
        </p:txBody>
      </p:sp>
      <p:pic>
        <p:nvPicPr>
          <p:cNvPr id="7" name="Picture 4" descr="http://images.webster-dictionary.org/dict/103/881688-quill-pe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1224" y="729460"/>
            <a:ext cx="390182" cy="487727"/>
          </a:xfrm>
          <a:prstGeom prst="teardrop">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13623" y="258730"/>
            <a:ext cx="3476031" cy="1015663"/>
          </a:xfrm>
          <a:prstGeom prst="rect">
            <a:avLst/>
          </a:prstGeom>
          <a:noFill/>
        </p:spPr>
        <p:txBody>
          <a:bodyPr wrap="square" rtlCol="0">
            <a:spAutoFit/>
          </a:bodyPr>
          <a:lstStyle/>
          <a:p>
            <a:r>
              <a:rPr lang="en-US" sz="2000" b="1" dirty="0" smtClean="0">
                <a:solidFill>
                  <a:schemeClr val="bg1"/>
                </a:solidFill>
              </a:rPr>
              <a:t>What saved a lot of </a:t>
            </a:r>
            <a:r>
              <a:rPr lang="en-US" sz="2000" b="1" dirty="0" smtClean="0"/>
              <a:t>pioneers</a:t>
            </a:r>
            <a:r>
              <a:rPr lang="en-US" sz="2000" b="1" dirty="0" smtClean="0">
                <a:solidFill>
                  <a:schemeClr val="bg1"/>
                </a:solidFill>
              </a:rPr>
              <a:t> was the fact that they </a:t>
            </a:r>
            <a:r>
              <a:rPr lang="en-US" sz="2000" b="1" dirty="0" smtClean="0"/>
              <a:t>drank</a:t>
            </a:r>
            <a:r>
              <a:rPr lang="en-US" sz="2000" b="1" dirty="0" smtClean="0">
                <a:solidFill>
                  <a:schemeClr val="bg1"/>
                </a:solidFill>
              </a:rPr>
              <a:t> </a:t>
            </a:r>
            <a:r>
              <a:rPr lang="en-US" sz="2000" b="1" dirty="0" smtClean="0"/>
              <a:t>strong coffee </a:t>
            </a:r>
            <a:r>
              <a:rPr lang="en-US" sz="2000" b="1" dirty="0" smtClean="0">
                <a:solidFill>
                  <a:schemeClr val="bg1"/>
                </a:solidFill>
              </a:rPr>
              <a:t>at every meal.</a:t>
            </a:r>
          </a:p>
        </p:txBody>
      </p:sp>
      <p:sp>
        <p:nvSpPr>
          <p:cNvPr id="9" name="Text Box 3"/>
          <p:cNvSpPr txBox="1">
            <a:spLocks noChangeArrowheads="1"/>
          </p:cNvSpPr>
          <p:nvPr/>
        </p:nvSpPr>
        <p:spPr bwMode="auto">
          <a:xfrm>
            <a:off x="5903023" y="262976"/>
            <a:ext cx="254583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5400" b="1" dirty="0" smtClean="0">
                <a:solidFill>
                  <a:srgbClr val="FFFF00"/>
                </a:solidFill>
                <a:latin typeface="Chiller" pitchFamily="82" charset="0"/>
              </a:rPr>
              <a:t>“cholera”</a:t>
            </a:r>
            <a:endParaRPr lang="en-US" sz="5400" b="1" dirty="0">
              <a:solidFill>
                <a:srgbClr val="FFFF00"/>
              </a:solidFill>
              <a:latin typeface="Chiller" pitchFamily="82" charset="0"/>
            </a:endParaRPr>
          </a:p>
        </p:txBody>
      </p:sp>
      <p:pic>
        <p:nvPicPr>
          <p:cNvPr id="3076" name="Picture 4" descr="http://www.wyomingtalesandtrails.com/emigrantcam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623" y="1888002"/>
            <a:ext cx="4486977" cy="30213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207876" y="1599434"/>
            <a:ext cx="3936124" cy="1938992"/>
          </a:xfrm>
          <a:prstGeom prst="rect">
            <a:avLst/>
          </a:prstGeom>
          <a:solidFill>
            <a:schemeClr val="tx1"/>
          </a:solidFill>
        </p:spPr>
        <p:txBody>
          <a:bodyPr wrap="square" rtlCol="0">
            <a:spAutoFit/>
          </a:bodyPr>
          <a:lstStyle/>
          <a:p>
            <a:r>
              <a:rPr lang="en-US" dirty="0" smtClean="0"/>
              <a:t> </a:t>
            </a:r>
            <a:r>
              <a:rPr lang="en-US" sz="2000" b="1" dirty="0" smtClean="0">
                <a:solidFill>
                  <a:schemeClr val="bg1"/>
                </a:solidFill>
              </a:rPr>
              <a:t>They did this because the water along the trail was usually pretty disgusting tasting and the only way they could </a:t>
            </a:r>
            <a:r>
              <a:rPr lang="en-US" sz="2000" b="1" dirty="0" smtClean="0"/>
              <a:t>disguise</a:t>
            </a:r>
            <a:r>
              <a:rPr lang="en-US" sz="2000" b="1" dirty="0" smtClean="0">
                <a:solidFill>
                  <a:schemeClr val="bg1"/>
                </a:solidFill>
              </a:rPr>
              <a:t> the </a:t>
            </a:r>
            <a:r>
              <a:rPr lang="en-US" sz="2000" b="1" dirty="0" smtClean="0"/>
              <a:t>taste</a:t>
            </a:r>
            <a:r>
              <a:rPr lang="en-US" sz="2000" b="1" dirty="0" smtClean="0">
                <a:solidFill>
                  <a:schemeClr val="bg1"/>
                </a:solidFill>
              </a:rPr>
              <a:t> of the </a:t>
            </a:r>
            <a:r>
              <a:rPr lang="en-US" sz="2000" b="1" dirty="0" smtClean="0"/>
              <a:t>water</a:t>
            </a:r>
            <a:r>
              <a:rPr lang="en-US" sz="2000" b="1" dirty="0" smtClean="0">
                <a:solidFill>
                  <a:schemeClr val="bg1"/>
                </a:solidFill>
              </a:rPr>
              <a:t> was </a:t>
            </a:r>
            <a:r>
              <a:rPr lang="en-US" sz="2000" b="1" dirty="0" smtClean="0"/>
              <a:t>with</a:t>
            </a:r>
            <a:r>
              <a:rPr lang="en-US" sz="2000" b="1" dirty="0" smtClean="0">
                <a:solidFill>
                  <a:schemeClr val="bg1"/>
                </a:solidFill>
              </a:rPr>
              <a:t> lots of </a:t>
            </a:r>
            <a:r>
              <a:rPr lang="en-US" sz="2000" b="1" dirty="0" smtClean="0"/>
              <a:t>coffee</a:t>
            </a:r>
            <a:r>
              <a:rPr lang="en-US" sz="2000" b="1" dirty="0" smtClean="0">
                <a:solidFill>
                  <a:schemeClr val="bg1"/>
                </a:solidFill>
              </a:rPr>
              <a:t>.</a:t>
            </a:r>
          </a:p>
          <a:p>
            <a:r>
              <a:rPr lang="en-US" sz="2000" b="1" dirty="0" smtClean="0">
                <a:solidFill>
                  <a:schemeClr val="bg1"/>
                </a:solidFill>
              </a:rPr>
              <a:t> </a:t>
            </a:r>
          </a:p>
        </p:txBody>
      </p:sp>
      <p:sp>
        <p:nvSpPr>
          <p:cNvPr id="11" name="TextBox 10"/>
          <p:cNvSpPr txBox="1"/>
          <p:nvPr/>
        </p:nvSpPr>
        <p:spPr>
          <a:xfrm>
            <a:off x="5533216" y="3554328"/>
            <a:ext cx="3048000" cy="1323439"/>
          </a:xfrm>
          <a:prstGeom prst="rect">
            <a:avLst/>
          </a:prstGeom>
          <a:noFill/>
        </p:spPr>
        <p:txBody>
          <a:bodyPr wrap="square" rtlCol="0">
            <a:spAutoFit/>
          </a:bodyPr>
          <a:lstStyle/>
          <a:p>
            <a:r>
              <a:rPr lang="en-US" dirty="0" smtClean="0"/>
              <a:t> </a:t>
            </a:r>
            <a:r>
              <a:rPr lang="en-US" sz="2000" b="1" dirty="0" smtClean="0">
                <a:solidFill>
                  <a:schemeClr val="bg1"/>
                </a:solidFill>
              </a:rPr>
              <a:t>So, when they </a:t>
            </a:r>
            <a:r>
              <a:rPr lang="en-US" sz="2000" b="1" dirty="0" smtClean="0"/>
              <a:t>boiled</a:t>
            </a:r>
            <a:r>
              <a:rPr lang="en-US" sz="2000" b="1" dirty="0" smtClean="0">
                <a:solidFill>
                  <a:schemeClr val="bg1"/>
                </a:solidFill>
              </a:rPr>
              <a:t> their </a:t>
            </a:r>
            <a:r>
              <a:rPr lang="en-US" sz="2000" b="1" dirty="0" smtClean="0"/>
              <a:t>coffee</a:t>
            </a:r>
            <a:r>
              <a:rPr lang="en-US" sz="2000" b="1" dirty="0" smtClean="0">
                <a:solidFill>
                  <a:schemeClr val="bg1"/>
                </a:solidFill>
              </a:rPr>
              <a:t> they were actually </a:t>
            </a:r>
            <a:r>
              <a:rPr lang="en-US" sz="2000" b="1" dirty="0" smtClean="0"/>
              <a:t>destroy</a:t>
            </a:r>
            <a:r>
              <a:rPr lang="en-US" sz="2000" b="1" dirty="0" smtClean="0">
                <a:solidFill>
                  <a:schemeClr val="bg1"/>
                </a:solidFill>
              </a:rPr>
              <a:t>ing the </a:t>
            </a:r>
            <a:r>
              <a:rPr lang="en-US" sz="2000" b="1" dirty="0" smtClean="0"/>
              <a:t>germs</a:t>
            </a:r>
            <a:r>
              <a:rPr lang="en-US" sz="2000" b="1" dirty="0" smtClean="0">
                <a:solidFill>
                  <a:schemeClr val="bg1"/>
                </a:solidFill>
              </a:rPr>
              <a:t> that caused cholera! </a:t>
            </a:r>
          </a:p>
        </p:txBody>
      </p:sp>
      <p:pic>
        <p:nvPicPr>
          <p:cNvPr id="3074" name="Picture 2" descr="http://i549.photobucket.com/albums/ii364/Top_Chef_Phil/Campfire.gif">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2565"/>
          <a:stretch/>
        </p:blipFill>
        <p:spPr bwMode="auto">
          <a:xfrm>
            <a:off x="3544615" y="219573"/>
            <a:ext cx="1833188" cy="1393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88867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par>
                                <p:cTn id="8" presetID="10" presetClass="entr" presetSubtype="0" fill="hold" nodeType="withEffect">
                                  <p:stCondLst>
                                    <p:cond delay="50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20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175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p:txBody>
          <a:bodyPr/>
          <a:lstStyle/>
          <a:p>
            <a:pPr>
              <a:defRPr/>
            </a:pPr>
            <a:fld id="{A166FB82-407A-4E4A-BC45-B2FF8842B163}" type="slidenum">
              <a:rPr lang="en-US"/>
              <a:pPr>
                <a:defRPr/>
              </a:pPr>
              <a:t>45</a:t>
            </a:fld>
            <a:endParaRPr lang="en-US"/>
          </a:p>
        </p:txBody>
      </p:sp>
      <p:sp>
        <p:nvSpPr>
          <p:cNvPr id="23555"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4982567F-E6B0-4738-8D2F-9C67CF875858}" type="slidenum">
              <a:rPr lang="en-US" sz="1400">
                <a:latin typeface="Arial" charset="0"/>
              </a:rPr>
              <a:pPr algn="r" eaLnBrk="1" hangingPunct="1"/>
              <a:t>45</a:t>
            </a:fld>
            <a:endParaRPr lang="en-US" sz="1400">
              <a:latin typeface="Arial" charset="0"/>
            </a:endParaRPr>
          </a:p>
        </p:txBody>
      </p:sp>
      <p:pic>
        <p:nvPicPr>
          <p:cNvPr id="7" name="Picture 4" descr="http://images.webster-dictionary.org/dict/103/881688-quill-pe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305232"/>
            <a:ext cx="390182" cy="487727"/>
          </a:xfrm>
          <a:prstGeom prst="teardrop">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37213" y="1066800"/>
            <a:ext cx="8458200" cy="3600986"/>
          </a:xfrm>
          <a:prstGeom prst="rect">
            <a:avLst/>
          </a:prstGeom>
          <a:noFill/>
        </p:spPr>
        <p:txBody>
          <a:bodyPr wrap="square" rtlCol="0">
            <a:spAutoFit/>
          </a:bodyPr>
          <a:lstStyle/>
          <a:p>
            <a:r>
              <a:rPr lang="en-US" dirty="0" smtClean="0"/>
              <a:t> </a:t>
            </a:r>
          </a:p>
          <a:p>
            <a:r>
              <a:rPr lang="en-US" sz="2400" b="1" dirty="0" smtClean="0">
                <a:solidFill>
                  <a:schemeClr val="bg1"/>
                </a:solidFill>
              </a:rPr>
              <a:t>Believe it or not, a lot of people died from drug overdoses.</a:t>
            </a:r>
          </a:p>
          <a:p>
            <a:r>
              <a:rPr lang="en-US" sz="800" b="1" dirty="0" smtClean="0">
                <a:solidFill>
                  <a:schemeClr val="bg1"/>
                </a:solidFill>
              </a:rPr>
              <a:t> </a:t>
            </a:r>
          </a:p>
          <a:p>
            <a:r>
              <a:rPr lang="en-US" sz="2400" b="1" dirty="0" smtClean="0">
                <a:solidFill>
                  <a:srgbClr val="FFFF00"/>
                </a:solidFill>
              </a:rPr>
              <a:t>This may sound strange, but it really wasn't unusual.</a:t>
            </a:r>
          </a:p>
          <a:p>
            <a:r>
              <a:rPr lang="en-US" sz="800" b="1" dirty="0" smtClean="0">
                <a:solidFill>
                  <a:schemeClr val="bg1"/>
                </a:solidFill>
              </a:rPr>
              <a:t> </a:t>
            </a:r>
          </a:p>
          <a:p>
            <a:r>
              <a:rPr lang="en-US" sz="2400" b="1" dirty="0" smtClean="0">
                <a:solidFill>
                  <a:schemeClr val="bg1"/>
                </a:solidFill>
              </a:rPr>
              <a:t>It happened because at the first sign of an illness the </a:t>
            </a:r>
            <a:r>
              <a:rPr lang="en-US" sz="2400" b="1" dirty="0" smtClean="0"/>
              <a:t>pioneers</a:t>
            </a:r>
            <a:r>
              <a:rPr lang="en-US" sz="2400" b="1" dirty="0" smtClean="0">
                <a:solidFill>
                  <a:schemeClr val="bg1"/>
                </a:solidFill>
              </a:rPr>
              <a:t> tended to </a:t>
            </a:r>
            <a:r>
              <a:rPr lang="en-US" sz="2400" b="1" dirty="0" smtClean="0"/>
              <a:t>take great quantities of medicine</a:t>
            </a:r>
            <a:r>
              <a:rPr lang="en-US" sz="2400" b="1" dirty="0" smtClean="0">
                <a:solidFill>
                  <a:schemeClr val="bg1"/>
                </a:solidFill>
              </a:rPr>
              <a:t>.</a:t>
            </a:r>
          </a:p>
          <a:p>
            <a:r>
              <a:rPr lang="en-US" sz="800" b="1" dirty="0" smtClean="0">
                <a:solidFill>
                  <a:schemeClr val="bg1"/>
                </a:solidFill>
              </a:rPr>
              <a:t> </a:t>
            </a:r>
          </a:p>
          <a:p>
            <a:r>
              <a:rPr lang="en-US" sz="2400" b="1" dirty="0" smtClean="0">
                <a:solidFill>
                  <a:srgbClr val="FFFF00"/>
                </a:solidFill>
              </a:rPr>
              <a:t>They figured that the </a:t>
            </a:r>
            <a:r>
              <a:rPr lang="en-US" sz="2400" b="1" dirty="0" smtClean="0"/>
              <a:t>larger the dose </a:t>
            </a:r>
            <a:r>
              <a:rPr lang="en-US" sz="2400" b="1" dirty="0" smtClean="0">
                <a:solidFill>
                  <a:srgbClr val="FFFF00"/>
                </a:solidFill>
              </a:rPr>
              <a:t>of medicine the </a:t>
            </a:r>
            <a:r>
              <a:rPr lang="en-US" sz="2400" b="1" dirty="0" smtClean="0"/>
              <a:t>faster they would recover.</a:t>
            </a:r>
          </a:p>
          <a:p>
            <a:r>
              <a:rPr lang="en-US" sz="2400" b="1" dirty="0" smtClean="0">
                <a:solidFill>
                  <a:schemeClr val="bg1"/>
                </a:solidFill>
              </a:rPr>
              <a:t> </a:t>
            </a:r>
          </a:p>
          <a:p>
            <a:endParaRPr lang="en-US" dirty="0"/>
          </a:p>
        </p:txBody>
      </p:sp>
      <p:sp>
        <p:nvSpPr>
          <p:cNvPr id="9" name="Text Box 3"/>
          <p:cNvSpPr txBox="1">
            <a:spLocks noChangeArrowheads="1"/>
          </p:cNvSpPr>
          <p:nvPr/>
        </p:nvSpPr>
        <p:spPr bwMode="auto">
          <a:xfrm>
            <a:off x="2530839" y="338687"/>
            <a:ext cx="48605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6600" b="1" dirty="0" smtClean="0">
                <a:latin typeface="Chiller" pitchFamily="82" charset="0"/>
              </a:rPr>
              <a:t>“drug overdose”</a:t>
            </a:r>
            <a:endParaRPr lang="en-US" sz="6600" b="1" dirty="0">
              <a:latin typeface="Chiller" pitchFamily="82" charset="0"/>
            </a:endParaRPr>
          </a:p>
        </p:txBody>
      </p:sp>
    </p:spTree>
    <p:extLst>
      <p:ext uri="{BB962C8B-B14F-4D97-AF65-F5344CB8AC3E}">
        <p14:creationId xmlns:p14="http://schemas.microsoft.com/office/powerpoint/2010/main" val="30829363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20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20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fade">
                                      <p:cBhvr>
                                        <p:cTn id="25" dur="2000"/>
                                        <p:tgtEl>
                                          <p:spTgt spid="8">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20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p:txBody>
          <a:bodyPr/>
          <a:lstStyle/>
          <a:p>
            <a:pPr>
              <a:defRPr/>
            </a:pPr>
            <a:fld id="{A166FB82-407A-4E4A-BC45-B2FF8842B163}" type="slidenum">
              <a:rPr lang="en-US"/>
              <a:pPr>
                <a:defRPr/>
              </a:pPr>
              <a:t>46</a:t>
            </a:fld>
            <a:endParaRPr lang="en-US"/>
          </a:p>
        </p:txBody>
      </p:sp>
      <p:sp>
        <p:nvSpPr>
          <p:cNvPr id="23555"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4982567F-E6B0-4738-8D2F-9C67CF875858}" type="slidenum">
              <a:rPr lang="en-US" sz="1400">
                <a:latin typeface="Arial" charset="0"/>
              </a:rPr>
              <a:pPr algn="r" eaLnBrk="1" hangingPunct="1"/>
              <a:t>46</a:t>
            </a:fld>
            <a:endParaRPr lang="en-US" sz="1400">
              <a:latin typeface="Arial" charset="0"/>
            </a:endParaRPr>
          </a:p>
        </p:txBody>
      </p:sp>
      <p:pic>
        <p:nvPicPr>
          <p:cNvPr id="7" name="Picture 4" descr="http://images.webster-dictionary.org/dict/103/881688-quill-pe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2332" y="4654496"/>
            <a:ext cx="677268" cy="846584"/>
          </a:xfrm>
          <a:prstGeom prst="teardrop">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1738" y="648909"/>
            <a:ext cx="8458200" cy="4493538"/>
          </a:xfrm>
          <a:prstGeom prst="rect">
            <a:avLst/>
          </a:prstGeom>
          <a:noFill/>
        </p:spPr>
        <p:txBody>
          <a:bodyPr wrap="square" rtlCol="0">
            <a:spAutoFit/>
          </a:bodyPr>
          <a:lstStyle/>
          <a:p>
            <a:r>
              <a:rPr lang="en-US" sz="2000" b="1" dirty="0" smtClean="0">
                <a:solidFill>
                  <a:schemeClr val="bg1"/>
                </a:solidFill>
              </a:rPr>
              <a:t>Unfortunately, </a:t>
            </a:r>
            <a:r>
              <a:rPr lang="en-US" sz="2000" b="1" dirty="0" smtClean="0"/>
              <a:t>one of</a:t>
            </a:r>
            <a:r>
              <a:rPr lang="en-US" sz="2000" b="1" dirty="0" smtClean="0">
                <a:solidFill>
                  <a:schemeClr val="bg1"/>
                </a:solidFill>
              </a:rPr>
              <a:t> the </a:t>
            </a:r>
            <a:r>
              <a:rPr lang="en-US" sz="2000" b="1" dirty="0" smtClean="0"/>
              <a:t>most common medicines</a:t>
            </a:r>
            <a:r>
              <a:rPr lang="en-US" sz="2000" b="1" dirty="0" smtClean="0">
                <a:solidFill>
                  <a:schemeClr val="bg1"/>
                </a:solidFill>
              </a:rPr>
              <a:t> of the day </a:t>
            </a:r>
          </a:p>
          <a:p>
            <a:r>
              <a:rPr lang="en-US" sz="2000" b="1" dirty="0" smtClean="0">
                <a:solidFill>
                  <a:schemeClr val="bg1"/>
                </a:solidFill>
              </a:rPr>
              <a:t>was called "laudanum" (</a:t>
            </a:r>
            <a:r>
              <a:rPr lang="en-US" sz="2000" b="1" dirty="0" err="1" smtClean="0">
                <a:solidFill>
                  <a:schemeClr val="bg1"/>
                </a:solidFill>
              </a:rPr>
              <a:t>lawd-num</a:t>
            </a:r>
            <a:r>
              <a:rPr lang="en-US" sz="2000" b="1" dirty="0" smtClean="0">
                <a:solidFill>
                  <a:schemeClr val="bg1"/>
                </a:solidFill>
              </a:rPr>
              <a:t>).</a:t>
            </a:r>
          </a:p>
          <a:p>
            <a:r>
              <a:rPr lang="en-US" sz="800" b="1" dirty="0" smtClean="0"/>
              <a:t> </a:t>
            </a:r>
          </a:p>
          <a:p>
            <a:r>
              <a:rPr lang="en-US" sz="2000" b="1" dirty="0" smtClean="0"/>
              <a:t>Laudanum</a:t>
            </a:r>
            <a:r>
              <a:rPr lang="en-US" sz="2000" b="1" dirty="0" smtClean="0">
                <a:solidFill>
                  <a:srgbClr val="FFFF00"/>
                </a:solidFill>
              </a:rPr>
              <a:t> (</a:t>
            </a:r>
            <a:r>
              <a:rPr lang="en-US" sz="2000" b="1" dirty="0" err="1" smtClean="0">
                <a:solidFill>
                  <a:srgbClr val="FFFF00"/>
                </a:solidFill>
              </a:rPr>
              <a:t>lawd-num</a:t>
            </a:r>
            <a:r>
              <a:rPr lang="en-US" sz="2000" b="1" dirty="0" smtClean="0">
                <a:solidFill>
                  <a:srgbClr val="FFFF00"/>
                </a:solidFill>
              </a:rPr>
              <a:t>) was a </a:t>
            </a:r>
            <a:r>
              <a:rPr lang="en-US" sz="2000" b="1" dirty="0" smtClean="0"/>
              <a:t>mixture</a:t>
            </a:r>
            <a:r>
              <a:rPr lang="en-US" sz="2000" b="1" dirty="0" smtClean="0">
                <a:solidFill>
                  <a:srgbClr val="FFFF00"/>
                </a:solidFill>
              </a:rPr>
              <a:t> of </a:t>
            </a:r>
            <a:r>
              <a:rPr lang="en-US" sz="2000" b="1" dirty="0" smtClean="0"/>
              <a:t>alcohol</a:t>
            </a:r>
            <a:r>
              <a:rPr lang="en-US" sz="2000" b="1" dirty="0" smtClean="0">
                <a:solidFill>
                  <a:srgbClr val="FFFF00"/>
                </a:solidFill>
              </a:rPr>
              <a:t> and </a:t>
            </a:r>
          </a:p>
          <a:p>
            <a:r>
              <a:rPr lang="en-US" sz="2000" b="1" dirty="0" smtClean="0"/>
              <a:t>opium</a:t>
            </a:r>
            <a:r>
              <a:rPr lang="en-US" sz="2000" b="1" dirty="0" smtClean="0">
                <a:solidFill>
                  <a:srgbClr val="FFFF00"/>
                </a:solidFill>
              </a:rPr>
              <a:t> (oh-pee-um), </a:t>
            </a:r>
          </a:p>
          <a:p>
            <a:r>
              <a:rPr lang="en-US" sz="800" b="1" dirty="0" smtClean="0"/>
              <a:t> </a:t>
            </a:r>
          </a:p>
          <a:p>
            <a:r>
              <a:rPr lang="en-US" sz="2000" b="1" dirty="0" smtClean="0">
                <a:solidFill>
                  <a:schemeClr val="bg1"/>
                </a:solidFill>
              </a:rPr>
              <a:t>…and opium (oh-pee-um) is a very </a:t>
            </a:r>
            <a:r>
              <a:rPr lang="en-US" sz="2000" b="1" dirty="0" smtClean="0"/>
              <a:t>dangerous narcotic</a:t>
            </a:r>
            <a:r>
              <a:rPr lang="en-US" sz="2000" b="1" dirty="0" smtClean="0">
                <a:solidFill>
                  <a:schemeClr val="bg1"/>
                </a:solidFill>
              </a:rPr>
              <a:t>.</a:t>
            </a:r>
          </a:p>
          <a:p>
            <a:r>
              <a:rPr lang="en-US" sz="800" b="1" dirty="0" smtClean="0"/>
              <a:t> </a:t>
            </a:r>
          </a:p>
          <a:p>
            <a:r>
              <a:rPr lang="en-US" sz="2000" b="1" dirty="0" smtClean="0">
                <a:solidFill>
                  <a:schemeClr val="bg1"/>
                </a:solidFill>
              </a:rPr>
              <a:t>Just imagine a mother who thinks she is doing the right thing </a:t>
            </a:r>
          </a:p>
          <a:p>
            <a:r>
              <a:rPr lang="en-US" sz="2000" b="1" dirty="0" smtClean="0">
                <a:solidFill>
                  <a:schemeClr val="bg1"/>
                </a:solidFill>
              </a:rPr>
              <a:t>by giving her children a strong dose of laudanum (</a:t>
            </a:r>
            <a:r>
              <a:rPr lang="en-US" sz="2000" b="1" dirty="0" err="1" smtClean="0">
                <a:solidFill>
                  <a:schemeClr val="bg1"/>
                </a:solidFill>
              </a:rPr>
              <a:t>lawd-num</a:t>
            </a:r>
            <a:r>
              <a:rPr lang="en-US" sz="2000" b="1" dirty="0" smtClean="0">
                <a:solidFill>
                  <a:schemeClr val="bg1"/>
                </a:solidFill>
              </a:rPr>
              <a:t>) </a:t>
            </a:r>
          </a:p>
          <a:p>
            <a:r>
              <a:rPr lang="en-US" sz="2000" b="1" dirty="0" smtClean="0">
                <a:solidFill>
                  <a:schemeClr val="bg1"/>
                </a:solidFill>
              </a:rPr>
              <a:t>to help them get better.</a:t>
            </a:r>
          </a:p>
          <a:p>
            <a:r>
              <a:rPr lang="en-US" sz="800" b="1" dirty="0" smtClean="0"/>
              <a:t> </a:t>
            </a:r>
          </a:p>
          <a:p>
            <a:r>
              <a:rPr lang="en-US" sz="2000" b="1" dirty="0" smtClean="0">
                <a:solidFill>
                  <a:srgbClr val="FFFF00"/>
                </a:solidFill>
              </a:rPr>
              <a:t>The little ones would drift off to sleep and....</a:t>
            </a:r>
          </a:p>
          <a:p>
            <a:r>
              <a:rPr lang="en-US" sz="800" b="1" dirty="0" smtClean="0"/>
              <a:t> </a:t>
            </a:r>
          </a:p>
          <a:p>
            <a:r>
              <a:rPr lang="en-US" sz="2000" b="1" dirty="0" smtClean="0"/>
              <a:t>       </a:t>
            </a:r>
            <a:r>
              <a:rPr lang="en-US" sz="2000" b="1" dirty="0" smtClean="0">
                <a:solidFill>
                  <a:schemeClr val="bg1"/>
                </a:solidFill>
              </a:rPr>
              <a:t>never wake up again.</a:t>
            </a:r>
          </a:p>
          <a:p>
            <a:r>
              <a:rPr lang="en-US" sz="800" b="1" dirty="0" smtClean="0"/>
              <a:t> </a:t>
            </a:r>
          </a:p>
          <a:p>
            <a:r>
              <a:rPr lang="en-US" sz="2000" b="1" dirty="0" smtClean="0">
                <a:solidFill>
                  <a:srgbClr val="FFFF00"/>
                </a:solidFill>
              </a:rPr>
              <a:t>How horrible to have accidentally killed your own children!</a:t>
            </a:r>
          </a:p>
          <a:p>
            <a:r>
              <a:rPr lang="en-US" dirty="0" smtClean="0"/>
              <a:t> </a:t>
            </a:r>
          </a:p>
        </p:txBody>
      </p:sp>
      <p:sp>
        <p:nvSpPr>
          <p:cNvPr id="9" name="Text Box 3"/>
          <p:cNvSpPr txBox="1">
            <a:spLocks noChangeArrowheads="1"/>
          </p:cNvSpPr>
          <p:nvPr/>
        </p:nvSpPr>
        <p:spPr bwMode="auto">
          <a:xfrm>
            <a:off x="1905000" y="125689"/>
            <a:ext cx="21354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800" b="1" dirty="0" smtClean="0">
                <a:latin typeface="Chiller" pitchFamily="82" charset="0"/>
              </a:rPr>
              <a:t>“drug overdose”</a:t>
            </a:r>
            <a:endParaRPr lang="en-US" sz="2800" b="1" dirty="0">
              <a:latin typeface="Chiller" pitchFamily="82" charset="0"/>
            </a:endParaRPr>
          </a:p>
        </p:txBody>
      </p:sp>
      <p:pic>
        <p:nvPicPr>
          <p:cNvPr id="4098" name="Picture 2" descr="http://trianglecranch.com/catalog/images/lodum%20bottle1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393545"/>
            <a:ext cx="1903165" cy="4021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4112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20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20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500"/>
                                        <p:tgtEl>
                                          <p:spTgt spid="8">
                                            <p:txEl>
                                              <p:pRg st="4" end="4"/>
                                            </p:txEl>
                                          </p:spTgt>
                                        </p:tgtEl>
                                      </p:cBhvr>
                                    </p:animEffect>
                                  </p:childTnLst>
                                </p:cTn>
                              </p:par>
                              <p:par>
                                <p:cTn id="29" presetID="10" presetClass="entr" presetSubtype="0" fill="hold" nodeType="withEffect">
                                  <p:stCondLst>
                                    <p:cond delay="500"/>
                                  </p:stCondLst>
                                  <p:childTnLst>
                                    <p:set>
                                      <p:cBhvr>
                                        <p:cTn id="30" dur="1" fill="hold">
                                          <p:stCondLst>
                                            <p:cond delay="0"/>
                                          </p:stCondLst>
                                        </p:cTn>
                                        <p:tgtEl>
                                          <p:spTgt spid="4098"/>
                                        </p:tgtEl>
                                        <p:attrNameLst>
                                          <p:attrName>style.visibility</p:attrName>
                                        </p:attrNameLst>
                                      </p:cBhvr>
                                      <p:to>
                                        <p:strVal val="visible"/>
                                      </p:to>
                                    </p:set>
                                    <p:animEffect transition="in" filter="fade">
                                      <p:cBhvr>
                                        <p:cTn id="31" dur="2000"/>
                                        <p:tgtEl>
                                          <p:spTgt spid="409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6" end="6"/>
                                            </p:txEl>
                                          </p:spTgt>
                                        </p:tgtEl>
                                        <p:attrNameLst>
                                          <p:attrName>style.visibility</p:attrName>
                                        </p:attrNameLst>
                                      </p:cBhvr>
                                      <p:to>
                                        <p:strVal val="visible"/>
                                      </p:to>
                                    </p:set>
                                    <p:animEffect transition="in" filter="fade">
                                      <p:cBhvr>
                                        <p:cTn id="36" dur="2000"/>
                                        <p:tgtEl>
                                          <p:spTgt spid="8">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8" end="8"/>
                                            </p:txEl>
                                          </p:spTgt>
                                        </p:tgtEl>
                                        <p:attrNameLst>
                                          <p:attrName>style.visibility</p:attrName>
                                        </p:attrNameLst>
                                      </p:cBhvr>
                                      <p:to>
                                        <p:strVal val="visible"/>
                                      </p:to>
                                    </p:set>
                                    <p:animEffect transition="in" filter="fade">
                                      <p:cBhvr>
                                        <p:cTn id="41" dur="2000"/>
                                        <p:tgtEl>
                                          <p:spTgt spid="8">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xEl>
                                              <p:pRg st="9" end="9"/>
                                            </p:txEl>
                                          </p:spTgt>
                                        </p:tgtEl>
                                        <p:attrNameLst>
                                          <p:attrName>style.visibility</p:attrName>
                                        </p:attrNameLst>
                                      </p:cBhvr>
                                      <p:to>
                                        <p:strVal val="visible"/>
                                      </p:to>
                                    </p:set>
                                    <p:animEffect transition="in" filter="fade">
                                      <p:cBhvr>
                                        <p:cTn id="44" dur="2000"/>
                                        <p:tgtEl>
                                          <p:spTgt spid="8">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Effect transition="in" filter="fade">
                                      <p:cBhvr>
                                        <p:cTn id="47" dur="2000"/>
                                        <p:tgtEl>
                                          <p:spTgt spid="8">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12" end="12"/>
                                            </p:txEl>
                                          </p:spTgt>
                                        </p:tgtEl>
                                        <p:attrNameLst>
                                          <p:attrName>style.visibility</p:attrName>
                                        </p:attrNameLst>
                                      </p:cBhvr>
                                      <p:to>
                                        <p:strVal val="visible"/>
                                      </p:to>
                                    </p:set>
                                    <p:animEffect transition="in" filter="fade">
                                      <p:cBhvr>
                                        <p:cTn id="52" dur="2000"/>
                                        <p:tgtEl>
                                          <p:spTgt spid="8">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14" end="14"/>
                                            </p:txEl>
                                          </p:spTgt>
                                        </p:tgtEl>
                                        <p:attrNameLst>
                                          <p:attrName>style.visibility</p:attrName>
                                        </p:attrNameLst>
                                      </p:cBhvr>
                                      <p:to>
                                        <p:strVal val="visible"/>
                                      </p:to>
                                    </p:set>
                                    <p:animEffect transition="in" filter="fade">
                                      <p:cBhvr>
                                        <p:cTn id="57" dur="2000"/>
                                        <p:tgtEl>
                                          <p:spTgt spid="8">
                                            <p:txEl>
                                              <p:pRg st="14" end="1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16" end="16"/>
                                            </p:txEl>
                                          </p:spTgt>
                                        </p:tgtEl>
                                        <p:attrNameLst>
                                          <p:attrName>style.visibility</p:attrName>
                                        </p:attrNameLst>
                                      </p:cBhvr>
                                      <p:to>
                                        <p:strVal val="visible"/>
                                      </p:to>
                                    </p:set>
                                    <p:animEffect transition="in" filter="fade">
                                      <p:cBhvr>
                                        <p:cTn id="62" dur="2000"/>
                                        <p:tgtEl>
                                          <p:spTgt spid="8">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p:txBody>
          <a:bodyPr/>
          <a:lstStyle/>
          <a:p>
            <a:pPr>
              <a:defRPr/>
            </a:pPr>
            <a:fld id="{A166FB82-407A-4E4A-BC45-B2FF8842B163}" type="slidenum">
              <a:rPr lang="en-US"/>
              <a:pPr>
                <a:defRPr/>
              </a:pPr>
              <a:t>47</a:t>
            </a:fld>
            <a:endParaRPr lang="en-US"/>
          </a:p>
        </p:txBody>
      </p:sp>
      <p:sp>
        <p:nvSpPr>
          <p:cNvPr id="23555"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4982567F-E6B0-4738-8D2F-9C67CF875858}" type="slidenum">
              <a:rPr lang="en-US" sz="1400">
                <a:latin typeface="Arial" charset="0"/>
              </a:rPr>
              <a:pPr algn="r" eaLnBrk="1" hangingPunct="1"/>
              <a:t>47</a:t>
            </a:fld>
            <a:endParaRPr lang="en-US" sz="1400">
              <a:latin typeface="Arial" charset="0"/>
            </a:endParaRPr>
          </a:p>
        </p:txBody>
      </p:sp>
      <p:sp>
        <p:nvSpPr>
          <p:cNvPr id="23556" name="Text Box 2"/>
          <p:cNvSpPr txBox="1">
            <a:spLocks noChangeArrowheads="1"/>
          </p:cNvSpPr>
          <p:nvPr/>
        </p:nvSpPr>
        <p:spPr bwMode="auto">
          <a:xfrm>
            <a:off x="685800" y="976313"/>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14339" name="Text Box 3"/>
          <p:cNvSpPr txBox="1">
            <a:spLocks noChangeArrowheads="1"/>
          </p:cNvSpPr>
          <p:nvPr/>
        </p:nvSpPr>
        <p:spPr bwMode="auto">
          <a:xfrm>
            <a:off x="2705100" y="329982"/>
            <a:ext cx="4686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600" b="1" dirty="0" smtClean="0">
                <a:latin typeface="Chiller" pitchFamily="82" charset="0"/>
              </a:rPr>
              <a:t>“Death Along the Trail”</a:t>
            </a:r>
            <a:endParaRPr lang="en-US" sz="3600" b="1" dirty="0">
              <a:latin typeface="Chiller" pitchFamily="82" charset="0"/>
            </a:endParaRPr>
          </a:p>
        </p:txBody>
      </p:sp>
      <p:pic>
        <p:nvPicPr>
          <p:cNvPr id="7" name="Picture 4" descr="http://images.webster-dictionary.org/dict/103/881688-quill-pe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6690" y="329982"/>
            <a:ext cx="390182" cy="487727"/>
          </a:xfrm>
          <a:prstGeom prst="teardrop">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1000" y="976313"/>
            <a:ext cx="8458200" cy="4062651"/>
          </a:xfrm>
          <a:prstGeom prst="rect">
            <a:avLst/>
          </a:prstGeom>
          <a:noFill/>
        </p:spPr>
        <p:txBody>
          <a:bodyPr wrap="square" rtlCol="0">
            <a:spAutoFit/>
          </a:bodyPr>
          <a:lstStyle/>
          <a:p>
            <a:r>
              <a:rPr lang="en-US" sz="2800" b="1" dirty="0" smtClean="0">
                <a:solidFill>
                  <a:schemeClr val="bg1"/>
                </a:solidFill>
              </a:rPr>
              <a:t>Many emigrants contracted measles, as well as </a:t>
            </a:r>
            <a:r>
              <a:rPr lang="en-US" sz="2800" b="1" dirty="0" smtClean="0"/>
              <a:t>dysentery</a:t>
            </a:r>
            <a:r>
              <a:rPr lang="en-US" sz="2800" b="1" dirty="0" smtClean="0">
                <a:solidFill>
                  <a:schemeClr val="bg1"/>
                </a:solidFill>
              </a:rPr>
              <a:t> (dis-un-</a:t>
            </a:r>
            <a:r>
              <a:rPr lang="en-US" sz="2800" b="1" dirty="0" err="1" smtClean="0">
                <a:solidFill>
                  <a:schemeClr val="bg1"/>
                </a:solidFill>
              </a:rPr>
              <a:t>tary</a:t>
            </a:r>
            <a:r>
              <a:rPr lang="en-US" sz="2800" b="1" dirty="0" smtClean="0">
                <a:solidFill>
                  <a:schemeClr val="bg1"/>
                </a:solidFill>
              </a:rPr>
              <a:t>)…</a:t>
            </a:r>
          </a:p>
          <a:p>
            <a:r>
              <a:rPr lang="en-US" sz="800" b="1" dirty="0" smtClean="0"/>
              <a:t> </a:t>
            </a:r>
          </a:p>
          <a:p>
            <a:r>
              <a:rPr lang="en-US" sz="2800" b="1" dirty="0" smtClean="0"/>
              <a:t>            </a:t>
            </a:r>
            <a:r>
              <a:rPr lang="en-US" sz="2800" b="1" dirty="0" smtClean="0">
                <a:solidFill>
                  <a:schemeClr val="bg1"/>
                </a:solidFill>
              </a:rPr>
              <a:t>which is a disease of the intestines brought upon </a:t>
            </a:r>
          </a:p>
          <a:p>
            <a:r>
              <a:rPr lang="en-US" sz="2800" b="1" dirty="0">
                <a:solidFill>
                  <a:schemeClr val="bg1"/>
                </a:solidFill>
              </a:rPr>
              <a:t> </a:t>
            </a:r>
            <a:r>
              <a:rPr lang="en-US" sz="2800" b="1" dirty="0" smtClean="0">
                <a:solidFill>
                  <a:schemeClr val="bg1"/>
                </a:solidFill>
              </a:rPr>
              <a:t>            by bad water...</a:t>
            </a:r>
          </a:p>
          <a:p>
            <a:r>
              <a:rPr lang="en-US" sz="800" b="1" dirty="0" smtClean="0"/>
              <a:t> </a:t>
            </a:r>
          </a:p>
          <a:p>
            <a:r>
              <a:rPr lang="en-US" sz="2800" b="1" dirty="0" smtClean="0"/>
              <a:t>                     </a:t>
            </a:r>
            <a:r>
              <a:rPr lang="en-US" sz="2800" b="1" dirty="0" smtClean="0">
                <a:solidFill>
                  <a:schemeClr val="bg1"/>
                </a:solidFill>
              </a:rPr>
              <a:t>not to mention </a:t>
            </a:r>
            <a:r>
              <a:rPr lang="en-US" sz="2800" b="1" dirty="0" smtClean="0"/>
              <a:t>smallpox, typhoid and </a:t>
            </a:r>
          </a:p>
          <a:p>
            <a:r>
              <a:rPr lang="en-US" sz="2800" b="1" dirty="0"/>
              <a:t> </a:t>
            </a:r>
            <a:r>
              <a:rPr lang="en-US" sz="2800" b="1" dirty="0" smtClean="0"/>
              <a:t>                     “mountain fever”</a:t>
            </a:r>
            <a:r>
              <a:rPr lang="en-US" sz="2800" b="1" dirty="0" smtClean="0">
                <a:solidFill>
                  <a:schemeClr val="bg1"/>
                </a:solidFill>
              </a:rPr>
              <a:t>.</a:t>
            </a:r>
          </a:p>
          <a:p>
            <a:r>
              <a:rPr lang="en-US" sz="2800" b="1" dirty="0" smtClean="0">
                <a:solidFill>
                  <a:schemeClr val="bg1"/>
                </a:solidFill>
              </a:rPr>
              <a:t>Besides all of this, there were numerous </a:t>
            </a:r>
            <a:r>
              <a:rPr lang="en-US" sz="2800" b="1" dirty="0" smtClean="0"/>
              <a:t>accidents</a:t>
            </a:r>
            <a:r>
              <a:rPr lang="en-US" sz="2800" b="1" dirty="0" smtClean="0">
                <a:solidFill>
                  <a:schemeClr val="bg1"/>
                </a:solidFill>
              </a:rPr>
              <a:t> that claim other lives…</a:t>
            </a:r>
          </a:p>
          <a:p>
            <a:endParaRPr lang="en-US" dirty="0"/>
          </a:p>
        </p:txBody>
      </p:sp>
    </p:spTree>
    <p:extLst>
      <p:ext uri="{BB962C8B-B14F-4D97-AF65-F5344CB8AC3E}">
        <p14:creationId xmlns:p14="http://schemas.microsoft.com/office/powerpoint/2010/main" val="30023107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2000"/>
                                        <p:tgtEl>
                                          <p:spTgt spid="1433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20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2000"/>
                                        <p:tgtEl>
                                          <p:spTgt spid="8">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20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2000"/>
                                        <p:tgtEl>
                                          <p:spTgt spid="8">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6" end="6"/>
                                            </p:txEl>
                                          </p:spTgt>
                                        </p:tgtEl>
                                        <p:attrNameLst>
                                          <p:attrName>style.visibility</p:attrName>
                                        </p:attrNameLst>
                                      </p:cBhvr>
                                      <p:to>
                                        <p:strVal val="visible"/>
                                      </p:to>
                                    </p:set>
                                    <p:animEffect transition="in" filter="fade">
                                      <p:cBhvr>
                                        <p:cTn id="30" dur="2000"/>
                                        <p:tgtEl>
                                          <p:spTgt spid="8">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Effect transition="in" filter="fade">
                                      <p:cBhvr>
                                        <p:cTn id="35" dur="20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6"/>
          <p:cNvSpPr txBox="1">
            <a:spLocks noChangeArrowheads="1"/>
          </p:cNvSpPr>
          <p:nvPr/>
        </p:nvSpPr>
        <p:spPr bwMode="auto">
          <a:xfrm>
            <a:off x="2933700" y="1295400"/>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chemeClr val="bg1"/>
                </a:solidFill>
                <a:latin typeface="Calibri" pitchFamily="34" charset="0"/>
              </a:rPr>
              <a:t>“ARITHMETIC ON THE WAY WEST”</a:t>
            </a:r>
            <a:endParaRPr lang="en-US" dirty="0">
              <a:solidFill>
                <a:schemeClr val="bg1"/>
              </a:solidFill>
              <a:latin typeface="Calibri" pitchFamily="34" charset="0"/>
            </a:endParaRPr>
          </a:p>
        </p:txBody>
      </p:sp>
      <p:sp>
        <p:nvSpPr>
          <p:cNvPr id="2051" name="Text Box 5"/>
          <p:cNvSpPr txBox="1">
            <a:spLocks noChangeArrowheads="1"/>
          </p:cNvSpPr>
          <p:nvPr/>
        </p:nvSpPr>
        <p:spPr bwMode="auto">
          <a:xfrm>
            <a:off x="990600" y="411480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9" name="TextBox 8"/>
          <p:cNvSpPr txBox="1">
            <a:spLocks noChangeArrowheads="1"/>
          </p:cNvSpPr>
          <p:nvPr/>
        </p:nvSpPr>
        <p:spPr bwMode="auto">
          <a:xfrm>
            <a:off x="1143000" y="635000"/>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dirty="0">
                <a:solidFill>
                  <a:srgbClr val="FFFF00"/>
                </a:solidFill>
                <a:latin typeface="Copperplate Gothic Bold" pitchFamily="34" charset="0"/>
              </a:rPr>
              <a:t>“PIONEER  CIPHERING”</a:t>
            </a:r>
          </a:p>
        </p:txBody>
      </p:sp>
      <p:pic>
        <p:nvPicPr>
          <p:cNvPr id="13" name="Picture 12" descr="800px-Covered_Wagon_In_Scotts_Bluff_National_Monument,_Nebraska.jpg"/>
          <p:cNvPicPr>
            <a:picLocks noChangeAspect="1"/>
          </p:cNvPicPr>
          <p:nvPr/>
        </p:nvPicPr>
        <p:blipFill>
          <a:blip r:embed="rId2" cstate="print"/>
          <a:stretch>
            <a:fillRect/>
          </a:stretch>
        </p:blipFill>
        <p:spPr>
          <a:xfrm>
            <a:off x="2209800" y="1676400"/>
            <a:ext cx="5105400" cy="3829050"/>
          </a:xfrm>
          <a:prstGeom prst="rect">
            <a:avLst/>
          </a:prstGeom>
          <a:ln>
            <a:noFill/>
          </a:ln>
          <a:effectLst>
            <a:softEdge rad="112500"/>
          </a:effectLst>
        </p:spPr>
      </p:pic>
    </p:spTree>
    <p:extLst>
      <p:ext uri="{BB962C8B-B14F-4D97-AF65-F5344CB8AC3E}">
        <p14:creationId xmlns:p14="http://schemas.microsoft.com/office/powerpoint/2010/main" val="11925687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3000"/>
                                        <p:tgtEl>
                                          <p:spTgt spid="13"/>
                                        </p:tgtEl>
                                      </p:cBhvr>
                                    </p:animEffect>
                                  </p:childTnLst>
                                </p:cTn>
                              </p:par>
                            </p:childTnLst>
                          </p:cTn>
                        </p:par>
                        <p:par>
                          <p:cTn id="12" fill="hold" nodeType="afterGroup">
                            <p:stCondLst>
                              <p:cond delay="6000"/>
                            </p:stCondLst>
                            <p:childTnLst>
                              <p:par>
                                <p:cTn id="13" presetID="10" presetClass="entr" presetSubtype="0" fill="hold" grpId="0"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nwhistorycourse.org/ttcourse/Year1/images/week8/WagonTrainWSH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3657600"/>
            <a:ext cx="3886200" cy="29016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03860" y="241512"/>
            <a:ext cx="8534400" cy="1508105"/>
          </a:xfrm>
          <a:prstGeom prst="rect">
            <a:avLst/>
          </a:prstGeom>
          <a:solidFill>
            <a:schemeClr val="tx1"/>
          </a:solidFill>
        </p:spPr>
        <p:txBody>
          <a:bodyPr wrap="square">
            <a:spAutoFit/>
          </a:bodyPr>
          <a:lstStyle/>
          <a:p>
            <a:r>
              <a:rPr lang="en-US" b="1" dirty="0">
                <a:solidFill>
                  <a:schemeClr val="bg1"/>
                </a:solidFill>
              </a:rPr>
              <a:t>A group of 25 travelers from Illinois crossed into the Great Basin.  Before long, they ran low on clean water and some of them began to drink alkali water.  The next morning, </a:t>
            </a:r>
            <a:r>
              <a:rPr lang="en-US" b="1" dirty="0" smtClean="0">
                <a:solidFill>
                  <a:schemeClr val="bg1"/>
                </a:solidFill>
              </a:rPr>
              <a:t>fifteen </a:t>
            </a:r>
            <a:r>
              <a:rPr lang="en-US" b="1" dirty="0">
                <a:solidFill>
                  <a:schemeClr val="bg1"/>
                </a:solidFill>
              </a:rPr>
              <a:t>of the travelers continued on their journey.  The rest of the travelers stayed behind in their camp with stomach cramps from drinking the bad water.  What percentage of the group </a:t>
            </a:r>
            <a:r>
              <a:rPr lang="en-US" b="1" dirty="0" smtClean="0">
                <a:solidFill>
                  <a:schemeClr val="bg1"/>
                </a:solidFill>
              </a:rPr>
              <a:t>continued on the trip?</a:t>
            </a:r>
            <a:endParaRPr lang="en-US" sz="2000" b="1" dirty="0">
              <a:solidFill>
                <a:schemeClr val="bg1"/>
              </a:solidFill>
            </a:endParaRPr>
          </a:p>
        </p:txBody>
      </p:sp>
      <p:sp>
        <p:nvSpPr>
          <p:cNvPr id="3" name="TextBox 2"/>
          <p:cNvSpPr txBox="1"/>
          <p:nvPr/>
        </p:nvSpPr>
        <p:spPr>
          <a:xfrm>
            <a:off x="1143000" y="3962400"/>
            <a:ext cx="3200400" cy="646331"/>
          </a:xfrm>
          <a:prstGeom prst="rect">
            <a:avLst/>
          </a:prstGeom>
          <a:noFill/>
        </p:spPr>
        <p:txBody>
          <a:bodyPr wrap="square" rtlCol="0">
            <a:spAutoFit/>
          </a:bodyPr>
          <a:lstStyle/>
          <a:p>
            <a:r>
              <a:rPr lang="en-US" b="1" dirty="0" smtClean="0">
                <a:solidFill>
                  <a:srgbClr val="FFFF00"/>
                </a:solidFill>
              </a:rPr>
              <a:t>Forty percent of the travelers continued on the trip.</a:t>
            </a:r>
            <a:endParaRPr lang="en-US" b="1" dirty="0">
              <a:solidFill>
                <a:srgbClr val="FFFF00"/>
              </a:solidFill>
            </a:endParaRPr>
          </a:p>
        </p:txBody>
      </p:sp>
      <p:sp>
        <p:nvSpPr>
          <p:cNvPr id="7" name="TextBox 6"/>
          <p:cNvSpPr txBox="1"/>
          <p:nvPr/>
        </p:nvSpPr>
        <p:spPr>
          <a:xfrm>
            <a:off x="4648200" y="2514600"/>
            <a:ext cx="1371600" cy="381000"/>
          </a:xfrm>
          <a:prstGeom prst="rect">
            <a:avLst/>
          </a:prstGeom>
          <a:noFill/>
        </p:spPr>
        <p:txBody>
          <a:bodyPr wrap="square" rtlCol="0">
            <a:spAutoFit/>
          </a:bodyPr>
          <a:lstStyle/>
          <a:p>
            <a:r>
              <a:rPr lang="en-US" b="1" dirty="0" smtClean="0">
                <a:solidFill>
                  <a:srgbClr val="FFFF00"/>
                </a:solidFill>
              </a:rPr>
              <a:t>25 – 15 = 10</a:t>
            </a:r>
            <a:endParaRPr lang="en-US" b="1" dirty="0">
              <a:solidFill>
                <a:srgbClr val="FFFF00"/>
              </a:solidFill>
            </a:endParaRPr>
          </a:p>
        </p:txBody>
      </p:sp>
      <p:sp>
        <p:nvSpPr>
          <p:cNvPr id="4" name="Rectangle 3"/>
          <p:cNvSpPr/>
          <p:nvPr/>
        </p:nvSpPr>
        <p:spPr>
          <a:xfrm>
            <a:off x="533400" y="2895600"/>
            <a:ext cx="4572000" cy="646331"/>
          </a:xfrm>
          <a:prstGeom prst="rect">
            <a:avLst/>
          </a:prstGeom>
        </p:spPr>
        <p:txBody>
          <a:bodyPr>
            <a:spAutoFit/>
          </a:bodyPr>
          <a:lstStyle/>
          <a:p>
            <a:r>
              <a:rPr lang="en-US" b="1" dirty="0" smtClean="0">
                <a:solidFill>
                  <a:schemeClr val="bg1"/>
                </a:solidFill>
              </a:rPr>
              <a:t>“I </a:t>
            </a:r>
            <a:r>
              <a:rPr lang="en-US" b="1" dirty="0">
                <a:solidFill>
                  <a:schemeClr val="bg1"/>
                </a:solidFill>
              </a:rPr>
              <a:t>took that number and divided it by the total number of travelers to get the answer.”</a:t>
            </a:r>
          </a:p>
        </p:txBody>
      </p:sp>
      <p:sp>
        <p:nvSpPr>
          <p:cNvPr id="10" name="TextBox 9"/>
          <p:cNvSpPr txBox="1"/>
          <p:nvPr/>
        </p:nvSpPr>
        <p:spPr>
          <a:xfrm>
            <a:off x="4572000" y="3200400"/>
            <a:ext cx="1524000" cy="381000"/>
          </a:xfrm>
          <a:prstGeom prst="rect">
            <a:avLst/>
          </a:prstGeom>
          <a:noFill/>
        </p:spPr>
        <p:txBody>
          <a:bodyPr wrap="square" rtlCol="0">
            <a:spAutoFit/>
          </a:bodyPr>
          <a:lstStyle/>
          <a:p>
            <a:r>
              <a:rPr lang="en-US" b="1" dirty="0" smtClean="0">
                <a:solidFill>
                  <a:srgbClr val="FFFF00"/>
                </a:solidFill>
              </a:rPr>
              <a:t>10 ÷ 25 = .40</a:t>
            </a:r>
            <a:endParaRPr lang="en-US" b="1" dirty="0">
              <a:solidFill>
                <a:srgbClr val="FFFF00"/>
              </a:solidFill>
            </a:endParaRPr>
          </a:p>
        </p:txBody>
      </p:sp>
      <p:sp>
        <p:nvSpPr>
          <p:cNvPr id="5" name="Rectangle 4"/>
          <p:cNvSpPr/>
          <p:nvPr/>
        </p:nvSpPr>
        <p:spPr>
          <a:xfrm>
            <a:off x="228600" y="3962400"/>
            <a:ext cx="3276600" cy="369332"/>
          </a:xfrm>
          <a:prstGeom prst="rect">
            <a:avLst/>
          </a:prstGeom>
        </p:spPr>
        <p:txBody>
          <a:bodyPr wrap="square">
            <a:spAutoFit/>
          </a:bodyPr>
          <a:lstStyle/>
          <a:p>
            <a:r>
              <a:rPr lang="en-US" b="1" dirty="0" smtClean="0">
                <a:solidFill>
                  <a:srgbClr val="00B050"/>
                </a:solidFill>
              </a:rPr>
              <a:t>Answer?:</a:t>
            </a:r>
            <a:endParaRPr lang="en-US" b="1" dirty="0">
              <a:solidFill>
                <a:srgbClr val="00B050"/>
              </a:solidFill>
            </a:endParaRPr>
          </a:p>
        </p:txBody>
      </p:sp>
      <p:sp>
        <p:nvSpPr>
          <p:cNvPr id="9" name="Rectangle 8"/>
          <p:cNvSpPr/>
          <p:nvPr/>
        </p:nvSpPr>
        <p:spPr>
          <a:xfrm>
            <a:off x="457200" y="1676400"/>
            <a:ext cx="2057400" cy="381000"/>
          </a:xfrm>
          <a:prstGeom prst="rect">
            <a:avLst/>
          </a:prstGeom>
          <a:solidFill>
            <a:schemeClr val="tx1"/>
          </a:solidFill>
        </p:spPr>
        <p:txBody>
          <a:bodyPr wrap="square">
            <a:spAutoFit/>
          </a:bodyPr>
          <a:lstStyle/>
          <a:p>
            <a:r>
              <a:rPr lang="en-US" b="1" dirty="0" smtClean="0">
                <a:solidFill>
                  <a:srgbClr val="00B050"/>
                </a:solidFill>
              </a:rPr>
              <a:t>Problem to Solve?:</a:t>
            </a:r>
            <a:endParaRPr lang="en-US" b="1" dirty="0">
              <a:solidFill>
                <a:srgbClr val="00B050"/>
              </a:solidFill>
            </a:endParaRPr>
          </a:p>
        </p:txBody>
      </p:sp>
      <p:sp>
        <p:nvSpPr>
          <p:cNvPr id="11" name="Rectangle 10"/>
          <p:cNvSpPr/>
          <p:nvPr/>
        </p:nvSpPr>
        <p:spPr>
          <a:xfrm>
            <a:off x="2286000" y="1676400"/>
            <a:ext cx="6400800" cy="369332"/>
          </a:xfrm>
          <a:prstGeom prst="rect">
            <a:avLst/>
          </a:prstGeom>
        </p:spPr>
        <p:txBody>
          <a:bodyPr wrap="square">
            <a:spAutoFit/>
          </a:bodyPr>
          <a:lstStyle/>
          <a:p>
            <a:r>
              <a:rPr lang="en-US" b="1" dirty="0" smtClean="0">
                <a:solidFill>
                  <a:schemeClr val="bg1"/>
                </a:solidFill>
              </a:rPr>
              <a:t>“What is the percentage of travelers who continued on the trip?”</a:t>
            </a:r>
            <a:endParaRPr lang="en-US" b="1" dirty="0">
              <a:solidFill>
                <a:schemeClr val="bg1"/>
              </a:solidFill>
            </a:endParaRPr>
          </a:p>
        </p:txBody>
      </p:sp>
      <p:sp>
        <p:nvSpPr>
          <p:cNvPr id="12" name="Rectangle 11"/>
          <p:cNvSpPr/>
          <p:nvPr/>
        </p:nvSpPr>
        <p:spPr>
          <a:xfrm>
            <a:off x="1447800" y="2209800"/>
            <a:ext cx="7391400" cy="677108"/>
          </a:xfrm>
          <a:prstGeom prst="rect">
            <a:avLst/>
          </a:prstGeom>
        </p:spPr>
        <p:txBody>
          <a:bodyPr wrap="square">
            <a:spAutoFit/>
          </a:bodyPr>
          <a:lstStyle/>
          <a:p>
            <a:r>
              <a:rPr lang="en-US" b="1" dirty="0" smtClean="0">
                <a:solidFill>
                  <a:schemeClr val="bg1"/>
                </a:solidFill>
              </a:rPr>
              <a:t>“I </a:t>
            </a:r>
            <a:r>
              <a:rPr lang="en-US" b="1" dirty="0">
                <a:solidFill>
                  <a:schemeClr val="bg1"/>
                </a:solidFill>
              </a:rPr>
              <a:t>subtracted the number of people who </a:t>
            </a:r>
            <a:r>
              <a:rPr lang="en-US" b="1" dirty="0" smtClean="0">
                <a:solidFill>
                  <a:schemeClr val="bg1"/>
                </a:solidFill>
              </a:rPr>
              <a:t>stayed behind </a:t>
            </a:r>
            <a:r>
              <a:rPr lang="en-US" b="1" dirty="0">
                <a:solidFill>
                  <a:schemeClr val="bg1"/>
                </a:solidFill>
              </a:rPr>
              <a:t>from the total number of travelers</a:t>
            </a:r>
            <a:r>
              <a:rPr lang="en-US" b="1" dirty="0" smtClean="0">
                <a:solidFill>
                  <a:schemeClr val="bg1"/>
                </a:solidFill>
              </a:rPr>
              <a:t>.”</a:t>
            </a:r>
            <a:r>
              <a:rPr lang="en-US" sz="2000" b="1" dirty="0">
                <a:solidFill>
                  <a:schemeClr val="bg1"/>
                </a:solidFill>
              </a:rPr>
              <a:t> </a:t>
            </a:r>
          </a:p>
        </p:txBody>
      </p:sp>
      <p:sp>
        <p:nvSpPr>
          <p:cNvPr id="13" name="Rectangle 12"/>
          <p:cNvSpPr/>
          <p:nvPr/>
        </p:nvSpPr>
        <p:spPr>
          <a:xfrm>
            <a:off x="457200" y="2209800"/>
            <a:ext cx="1295400" cy="381000"/>
          </a:xfrm>
          <a:prstGeom prst="rect">
            <a:avLst/>
          </a:prstGeom>
        </p:spPr>
        <p:txBody>
          <a:bodyPr wrap="square">
            <a:spAutoFit/>
          </a:bodyPr>
          <a:lstStyle/>
          <a:p>
            <a:r>
              <a:rPr lang="en-US" b="1" dirty="0" smtClean="0">
                <a:solidFill>
                  <a:srgbClr val="00B050"/>
                </a:solidFill>
              </a:rPr>
              <a:t>Method?:</a:t>
            </a:r>
            <a:endParaRPr lang="en-US" b="1" dirty="0">
              <a:solidFill>
                <a:srgbClr val="00B050"/>
              </a:solidFill>
            </a:endParaRPr>
          </a:p>
        </p:txBody>
      </p:sp>
    </p:spTree>
    <p:extLst>
      <p:ext uri="{BB962C8B-B14F-4D97-AF65-F5344CB8AC3E}">
        <p14:creationId xmlns:p14="http://schemas.microsoft.com/office/powerpoint/2010/main" val="416980560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4" grpId="0"/>
      <p:bldP spid="10" grpId="0"/>
      <p:bldP spid="5" grpId="0"/>
      <p:bldP spid="9" grpId="0" animBg="1"/>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p>
            <a:pPr>
              <a:defRPr/>
            </a:pPr>
            <a:fld id="{A58CB256-E195-43D3-933D-2EEA61EA039A}" type="slidenum">
              <a:rPr lang="en-US"/>
              <a:pPr>
                <a:defRPr/>
              </a:pPr>
              <a:t>5</a:t>
            </a:fld>
            <a:endParaRPr lang="en-US" dirty="0"/>
          </a:p>
        </p:txBody>
      </p:sp>
      <p:sp>
        <p:nvSpPr>
          <p:cNvPr id="53251" name="Slide Number Placeholder 5"/>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40184F23-0043-4E4D-BFDC-B1F0DE9D98B5}" type="slidenum">
              <a:rPr lang="en-US" sz="1400">
                <a:latin typeface="Arial" charset="0"/>
              </a:rPr>
              <a:pPr algn="r" eaLnBrk="1" hangingPunct="1"/>
              <a:t>5</a:t>
            </a:fld>
            <a:endParaRPr lang="en-US" sz="1400" dirty="0">
              <a:latin typeface="Arial" charset="0"/>
            </a:endParaRPr>
          </a:p>
        </p:txBody>
      </p:sp>
      <p:sp>
        <p:nvSpPr>
          <p:cNvPr id="15362" name="TextBox 4"/>
          <p:cNvSpPr txBox="1">
            <a:spLocks noChangeArrowheads="1"/>
          </p:cNvSpPr>
          <p:nvPr/>
        </p:nvSpPr>
        <p:spPr bwMode="auto">
          <a:xfrm>
            <a:off x="1600200" y="304800"/>
            <a:ext cx="685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800" b="1" u="sng" dirty="0">
                <a:solidFill>
                  <a:srgbClr val="00B0F0"/>
                </a:solidFill>
                <a:latin typeface="Papyrus" pitchFamily="66" charset="0"/>
              </a:rPr>
              <a:t>Reasons for Westward Expansion</a:t>
            </a:r>
          </a:p>
        </p:txBody>
      </p:sp>
      <p:sp>
        <p:nvSpPr>
          <p:cNvPr id="15363" name="TextBox 4"/>
          <p:cNvSpPr txBox="1">
            <a:spLocks noChangeArrowheads="1"/>
          </p:cNvSpPr>
          <p:nvPr/>
        </p:nvSpPr>
        <p:spPr bwMode="auto">
          <a:xfrm>
            <a:off x="304800" y="1333169"/>
            <a:ext cx="83058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buFontTx/>
              <a:buChar char="•"/>
            </a:pPr>
            <a:r>
              <a:rPr lang="en-US" sz="2000" b="1" dirty="0">
                <a:cs typeface="Calibri" pitchFamily="34" charset="0"/>
              </a:rPr>
              <a:t> </a:t>
            </a:r>
            <a:r>
              <a:rPr lang="en-US" sz="2000" b="1" dirty="0" smtClean="0">
                <a:cs typeface="Calibri" pitchFamily="34" charset="0"/>
              </a:rPr>
              <a:t>America’s </a:t>
            </a:r>
            <a:r>
              <a:rPr lang="en-US" sz="2000" b="1" dirty="0" smtClean="0">
                <a:solidFill>
                  <a:schemeClr val="bg1"/>
                </a:solidFill>
              </a:rPr>
              <a:t>fear</a:t>
            </a:r>
            <a:r>
              <a:rPr lang="en-US" sz="2000" b="1" dirty="0" smtClean="0"/>
              <a:t> </a:t>
            </a:r>
            <a:r>
              <a:rPr lang="en-US" sz="2000" b="1" dirty="0"/>
              <a:t>that the </a:t>
            </a:r>
            <a:r>
              <a:rPr lang="en-US" sz="2000" b="1" dirty="0">
                <a:solidFill>
                  <a:schemeClr val="bg1"/>
                </a:solidFill>
              </a:rPr>
              <a:t>Spanish</a:t>
            </a:r>
            <a:r>
              <a:rPr lang="en-US" sz="2000" b="1" dirty="0"/>
              <a:t>, </a:t>
            </a:r>
            <a:r>
              <a:rPr lang="en-US" sz="2000" b="1" dirty="0">
                <a:solidFill>
                  <a:schemeClr val="bg1"/>
                </a:solidFill>
              </a:rPr>
              <a:t>French</a:t>
            </a:r>
            <a:r>
              <a:rPr lang="en-US" sz="2000" b="1" dirty="0"/>
              <a:t>, </a:t>
            </a:r>
            <a:r>
              <a:rPr lang="en-US" sz="2000" b="1" dirty="0">
                <a:solidFill>
                  <a:schemeClr val="bg1"/>
                </a:solidFill>
              </a:rPr>
              <a:t>English</a:t>
            </a:r>
            <a:r>
              <a:rPr lang="en-US" sz="2000" b="1" dirty="0"/>
              <a:t>, and </a:t>
            </a:r>
            <a:r>
              <a:rPr lang="en-US" sz="2000" b="1" dirty="0">
                <a:solidFill>
                  <a:schemeClr val="bg1"/>
                </a:solidFill>
              </a:rPr>
              <a:t>Mexican governments </a:t>
            </a:r>
            <a:r>
              <a:rPr lang="en-US" sz="2000" b="1" dirty="0" smtClean="0">
                <a:solidFill>
                  <a:schemeClr val="bg1"/>
                </a:solidFill>
              </a:rPr>
              <a:t>  </a:t>
            </a:r>
          </a:p>
          <a:p>
            <a:pPr eaLnBrk="1" hangingPunct="1"/>
            <a:r>
              <a:rPr lang="en-US" sz="2000" b="1" dirty="0">
                <a:solidFill>
                  <a:schemeClr val="bg1"/>
                </a:solidFill>
              </a:rPr>
              <a:t> </a:t>
            </a:r>
            <a:r>
              <a:rPr lang="en-US" sz="2000" b="1" dirty="0" smtClean="0">
                <a:solidFill>
                  <a:schemeClr val="bg1"/>
                </a:solidFill>
              </a:rPr>
              <a:t>   </a:t>
            </a:r>
            <a:r>
              <a:rPr lang="en-US" sz="2000" b="1" dirty="0" smtClean="0"/>
              <a:t>would try </a:t>
            </a:r>
            <a:r>
              <a:rPr lang="en-US" sz="2000" b="1" dirty="0"/>
              <a:t>to </a:t>
            </a:r>
            <a:r>
              <a:rPr lang="en-US" sz="2000" b="1" dirty="0">
                <a:solidFill>
                  <a:schemeClr val="bg1"/>
                </a:solidFill>
              </a:rPr>
              <a:t>expand</a:t>
            </a:r>
            <a:r>
              <a:rPr lang="en-US" sz="2000" b="1" dirty="0"/>
              <a:t> their </a:t>
            </a:r>
            <a:r>
              <a:rPr lang="en-US" sz="2000" b="1" dirty="0">
                <a:solidFill>
                  <a:schemeClr val="bg1"/>
                </a:solidFill>
              </a:rPr>
              <a:t>control of </a:t>
            </a:r>
            <a:r>
              <a:rPr lang="en-US" sz="2000" b="1" dirty="0"/>
              <a:t>the </a:t>
            </a:r>
            <a:r>
              <a:rPr lang="en-US" sz="2000" b="1" dirty="0">
                <a:solidFill>
                  <a:schemeClr val="bg1"/>
                </a:solidFill>
              </a:rPr>
              <a:t>continent</a:t>
            </a:r>
            <a:r>
              <a:rPr lang="en-US" sz="2000" b="1" dirty="0"/>
              <a:t> .</a:t>
            </a:r>
          </a:p>
          <a:p>
            <a:pPr eaLnBrk="1" hangingPunct="1"/>
            <a:endParaRPr lang="en-US" sz="800" b="1" dirty="0">
              <a:latin typeface="Arial" charset="0"/>
            </a:endParaRPr>
          </a:p>
          <a:p>
            <a:pPr eaLnBrk="1" hangingPunct="1">
              <a:buFontTx/>
              <a:buChar char="•"/>
            </a:pPr>
            <a:r>
              <a:rPr lang="en-US" sz="2400" b="1" dirty="0">
                <a:latin typeface="Arial" charset="0"/>
              </a:rPr>
              <a:t> </a:t>
            </a:r>
            <a:r>
              <a:rPr lang="en-US" sz="2000" b="1" dirty="0" smtClean="0"/>
              <a:t>a desire </a:t>
            </a:r>
            <a:r>
              <a:rPr lang="en-US" sz="2000" b="1" dirty="0"/>
              <a:t>to </a:t>
            </a:r>
            <a:r>
              <a:rPr lang="en-US" sz="2000" b="1" dirty="0">
                <a:solidFill>
                  <a:schemeClr val="bg1"/>
                </a:solidFill>
              </a:rPr>
              <a:t>spread</a:t>
            </a:r>
            <a:r>
              <a:rPr lang="en-US" sz="2000" b="1" dirty="0"/>
              <a:t> </a:t>
            </a:r>
            <a:r>
              <a:rPr lang="en-US" sz="2000" b="1" dirty="0" smtClean="0">
                <a:solidFill>
                  <a:schemeClr val="bg1"/>
                </a:solidFill>
              </a:rPr>
              <a:t>democracy</a:t>
            </a:r>
            <a:r>
              <a:rPr lang="en-US" sz="2000" b="1" dirty="0" smtClean="0"/>
              <a:t> </a:t>
            </a:r>
            <a:r>
              <a:rPr lang="en-US" sz="2000" b="1" dirty="0">
                <a:solidFill>
                  <a:schemeClr val="bg1"/>
                </a:solidFill>
              </a:rPr>
              <a:t>and</a:t>
            </a:r>
            <a:r>
              <a:rPr lang="en-US" sz="2000" b="1" dirty="0"/>
              <a:t> the </a:t>
            </a:r>
            <a:r>
              <a:rPr lang="en-US" sz="2000" b="1" dirty="0">
                <a:solidFill>
                  <a:schemeClr val="bg1"/>
                </a:solidFill>
              </a:rPr>
              <a:t>American way of life</a:t>
            </a:r>
            <a:r>
              <a:rPr lang="en-US" sz="2000" b="1" dirty="0"/>
              <a:t>.</a:t>
            </a:r>
          </a:p>
          <a:p>
            <a:pPr eaLnBrk="1" hangingPunct="1"/>
            <a:endParaRPr lang="en-US" sz="800" b="1" dirty="0">
              <a:latin typeface="Arial" charset="0"/>
            </a:endParaRPr>
          </a:p>
          <a:p>
            <a:pPr eaLnBrk="1" hangingPunct="1">
              <a:buFontTx/>
              <a:buChar char="•"/>
            </a:pPr>
            <a:r>
              <a:rPr lang="en-US" sz="2400" b="1" dirty="0">
                <a:latin typeface="Arial" charset="0"/>
              </a:rPr>
              <a:t> </a:t>
            </a:r>
            <a:r>
              <a:rPr lang="en-US" sz="2000" b="1" dirty="0" smtClean="0"/>
              <a:t>a desire </a:t>
            </a:r>
            <a:r>
              <a:rPr lang="en-US" sz="2000" b="1" dirty="0"/>
              <a:t>to </a:t>
            </a:r>
            <a:r>
              <a:rPr lang="en-US" sz="2000" b="1" dirty="0">
                <a:solidFill>
                  <a:schemeClr val="bg1"/>
                </a:solidFill>
              </a:rPr>
              <a:t>spread slavery</a:t>
            </a:r>
          </a:p>
          <a:p>
            <a:pPr eaLnBrk="1" hangingPunct="1">
              <a:buFontTx/>
              <a:buChar char="•"/>
            </a:pPr>
            <a:endParaRPr lang="en-US" sz="1400" b="1" dirty="0"/>
          </a:p>
          <a:p>
            <a:pPr eaLnBrk="1" hangingPunct="1">
              <a:buFontTx/>
              <a:buChar char="•"/>
            </a:pPr>
            <a:r>
              <a:rPr lang="en-US" sz="2000" b="1" dirty="0"/>
              <a:t>an </a:t>
            </a:r>
            <a:r>
              <a:rPr lang="en-US" sz="2000" b="1" dirty="0">
                <a:solidFill>
                  <a:schemeClr val="bg1"/>
                </a:solidFill>
              </a:rPr>
              <a:t>escape</a:t>
            </a:r>
            <a:r>
              <a:rPr lang="en-US" sz="2000" b="1" dirty="0"/>
              <a:t> from </a:t>
            </a:r>
            <a:r>
              <a:rPr lang="en-US" sz="2000" b="1" dirty="0">
                <a:solidFill>
                  <a:schemeClr val="bg1"/>
                </a:solidFill>
              </a:rPr>
              <a:t>religious </a:t>
            </a:r>
            <a:r>
              <a:rPr lang="en-US" sz="2000" b="1" i="1" dirty="0">
                <a:solidFill>
                  <a:schemeClr val="bg1"/>
                </a:solidFill>
              </a:rPr>
              <a:t>persecution</a:t>
            </a:r>
            <a:r>
              <a:rPr lang="en-US" sz="2000" b="1" dirty="0">
                <a:solidFill>
                  <a:schemeClr val="bg1"/>
                </a:solidFill>
              </a:rPr>
              <a:t> </a:t>
            </a:r>
            <a:r>
              <a:rPr lang="en-US" sz="2000" b="1" dirty="0" smtClean="0"/>
              <a:t>(Latter Day Saints or Mormons</a:t>
            </a:r>
            <a:r>
              <a:rPr lang="en-US" sz="2000" b="1" dirty="0"/>
              <a:t>)</a:t>
            </a:r>
          </a:p>
          <a:p>
            <a:pPr eaLnBrk="1" hangingPunct="1">
              <a:buFontTx/>
              <a:buChar char="•"/>
            </a:pPr>
            <a:endParaRPr lang="en-US" sz="1400" b="1" dirty="0"/>
          </a:p>
          <a:p>
            <a:pPr eaLnBrk="1" hangingPunct="1">
              <a:buFontTx/>
              <a:buChar char="•"/>
            </a:pPr>
            <a:r>
              <a:rPr lang="en-US" sz="2000" b="1" dirty="0"/>
              <a:t>a </a:t>
            </a:r>
            <a:r>
              <a:rPr lang="en-US" sz="2000" b="1" dirty="0">
                <a:solidFill>
                  <a:schemeClr val="bg1"/>
                </a:solidFill>
              </a:rPr>
              <a:t>chance</a:t>
            </a:r>
            <a:r>
              <a:rPr lang="en-US" sz="2000" b="1" dirty="0"/>
              <a:t> to </a:t>
            </a:r>
            <a:r>
              <a:rPr lang="en-US" sz="2000" b="1" dirty="0">
                <a:solidFill>
                  <a:schemeClr val="bg1"/>
                </a:solidFill>
              </a:rPr>
              <a:t>start over </a:t>
            </a:r>
            <a:r>
              <a:rPr lang="en-US" sz="2000" b="1" dirty="0"/>
              <a:t>and prosper in a new land, full of promise</a:t>
            </a:r>
          </a:p>
        </p:txBody>
      </p:sp>
      <p:pic>
        <p:nvPicPr>
          <p:cNvPr id="6" name="Picture 4" descr="http://images.webster-dictionary.org/dict/103/881688-quill-pe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353583"/>
            <a:ext cx="783670" cy="979586"/>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76284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362"/>
                                        </p:tgtEl>
                                        <p:attrNameLst>
                                          <p:attrName>style.visibility</p:attrName>
                                        </p:attrNameLst>
                                      </p:cBhvr>
                                      <p:to>
                                        <p:strVal val="visible"/>
                                      </p:to>
                                    </p:set>
                                    <p:animEffect transition="in" filter="fade">
                                      <p:cBhvr>
                                        <p:cTn id="11" dur="2000"/>
                                        <p:tgtEl>
                                          <p:spTgt spid="15362"/>
                                        </p:tgtEl>
                                      </p:cBhvr>
                                    </p:animEffect>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15363">
                                            <p:txEl>
                                              <p:pRg st="0" end="0"/>
                                            </p:txEl>
                                          </p:spTgt>
                                        </p:tgtEl>
                                        <p:attrNameLst>
                                          <p:attrName>style.visibility</p:attrName>
                                        </p:attrNameLst>
                                      </p:cBhvr>
                                      <p:to>
                                        <p:strVal val="visible"/>
                                      </p:to>
                                    </p:set>
                                    <p:animEffect transition="in" filter="wipe(left)">
                                      <p:cBhvr>
                                        <p:cTn id="15" dur="5000"/>
                                        <p:tgtEl>
                                          <p:spTgt spid="15363">
                                            <p:txEl>
                                              <p:pRg st="0" end="0"/>
                                            </p:txEl>
                                          </p:spTgt>
                                        </p:tgtEl>
                                      </p:cBhvr>
                                    </p:animEffect>
                                  </p:childTnLst>
                                </p:cTn>
                              </p:par>
                            </p:childTnLst>
                          </p:cTn>
                        </p:par>
                        <p:par>
                          <p:cTn id="16" fill="hold">
                            <p:stCondLst>
                              <p:cond delay="9000"/>
                            </p:stCondLst>
                            <p:childTnLst>
                              <p:par>
                                <p:cTn id="17" presetID="22" presetClass="entr" presetSubtype="8" fill="hold" nodeType="afterEffect">
                                  <p:stCondLst>
                                    <p:cond delay="0"/>
                                  </p:stCondLst>
                                  <p:childTnLst>
                                    <p:set>
                                      <p:cBhvr>
                                        <p:cTn id="18" dur="1" fill="hold">
                                          <p:stCondLst>
                                            <p:cond delay="0"/>
                                          </p:stCondLst>
                                        </p:cTn>
                                        <p:tgtEl>
                                          <p:spTgt spid="15363">
                                            <p:txEl>
                                              <p:pRg st="1" end="1"/>
                                            </p:txEl>
                                          </p:spTgt>
                                        </p:tgtEl>
                                        <p:attrNameLst>
                                          <p:attrName>style.visibility</p:attrName>
                                        </p:attrNameLst>
                                      </p:cBhvr>
                                      <p:to>
                                        <p:strVal val="visible"/>
                                      </p:to>
                                    </p:set>
                                    <p:animEffect transition="in" filter="wipe(left)">
                                      <p:cBhvr>
                                        <p:cTn id="19" dur="5000"/>
                                        <p:tgtEl>
                                          <p:spTgt spid="1536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363">
                                            <p:txEl>
                                              <p:pRg st="3" end="3"/>
                                            </p:txEl>
                                          </p:spTgt>
                                        </p:tgtEl>
                                        <p:attrNameLst>
                                          <p:attrName>style.visibility</p:attrName>
                                        </p:attrNameLst>
                                      </p:cBhvr>
                                      <p:to>
                                        <p:strVal val="visible"/>
                                      </p:to>
                                    </p:set>
                                    <p:animEffect transition="in" filter="wipe(left)">
                                      <p:cBhvr>
                                        <p:cTn id="24" dur="5000"/>
                                        <p:tgtEl>
                                          <p:spTgt spid="1536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363">
                                            <p:txEl>
                                              <p:pRg st="5" end="5"/>
                                            </p:txEl>
                                          </p:spTgt>
                                        </p:tgtEl>
                                        <p:attrNameLst>
                                          <p:attrName>style.visibility</p:attrName>
                                        </p:attrNameLst>
                                      </p:cBhvr>
                                      <p:to>
                                        <p:strVal val="visible"/>
                                      </p:to>
                                    </p:set>
                                    <p:animEffect transition="in" filter="wipe(left)">
                                      <p:cBhvr>
                                        <p:cTn id="29" dur="5000"/>
                                        <p:tgtEl>
                                          <p:spTgt spid="1536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363">
                                            <p:txEl>
                                              <p:pRg st="7" end="7"/>
                                            </p:txEl>
                                          </p:spTgt>
                                        </p:tgtEl>
                                        <p:attrNameLst>
                                          <p:attrName>style.visibility</p:attrName>
                                        </p:attrNameLst>
                                      </p:cBhvr>
                                      <p:to>
                                        <p:strVal val="visible"/>
                                      </p:to>
                                    </p:set>
                                    <p:animEffect transition="in" filter="wipe(left)">
                                      <p:cBhvr>
                                        <p:cTn id="34" dur="5000"/>
                                        <p:tgtEl>
                                          <p:spTgt spid="1536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363">
                                            <p:txEl>
                                              <p:pRg st="9" end="9"/>
                                            </p:txEl>
                                          </p:spTgt>
                                        </p:tgtEl>
                                        <p:attrNameLst>
                                          <p:attrName>style.visibility</p:attrName>
                                        </p:attrNameLst>
                                      </p:cBhvr>
                                      <p:to>
                                        <p:strVal val="visible"/>
                                      </p:to>
                                    </p:set>
                                    <p:animEffect transition="in" filter="wipe(left)">
                                      <p:cBhvr>
                                        <p:cTn id="39" dur="5000"/>
                                        <p:tgtEl>
                                          <p:spTgt spid="1536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6"/>
          <p:cNvSpPr txBox="1">
            <a:spLocks noChangeArrowheads="1"/>
          </p:cNvSpPr>
          <p:nvPr/>
        </p:nvSpPr>
        <p:spPr bwMode="auto">
          <a:xfrm>
            <a:off x="2933700" y="1295400"/>
            <a:ext cx="350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a:solidFill>
                  <a:schemeClr val="bg1"/>
                </a:solidFill>
                <a:latin typeface="Calibri" pitchFamily="34" charset="0"/>
              </a:rPr>
              <a:t>“ARITHMETIC ON THE WAY WEST”</a:t>
            </a:r>
            <a:endParaRPr lang="en-US" dirty="0">
              <a:solidFill>
                <a:schemeClr val="bg1"/>
              </a:solidFill>
              <a:latin typeface="Calibri" pitchFamily="34" charset="0"/>
            </a:endParaRPr>
          </a:p>
        </p:txBody>
      </p:sp>
      <p:sp>
        <p:nvSpPr>
          <p:cNvPr id="2051" name="Text Box 5"/>
          <p:cNvSpPr txBox="1">
            <a:spLocks noChangeArrowheads="1"/>
          </p:cNvSpPr>
          <p:nvPr/>
        </p:nvSpPr>
        <p:spPr bwMode="auto">
          <a:xfrm>
            <a:off x="990600" y="411480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9" name="TextBox 8"/>
          <p:cNvSpPr txBox="1">
            <a:spLocks noChangeArrowheads="1"/>
          </p:cNvSpPr>
          <p:nvPr/>
        </p:nvSpPr>
        <p:spPr bwMode="auto">
          <a:xfrm>
            <a:off x="1143000" y="635000"/>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dirty="0">
                <a:solidFill>
                  <a:srgbClr val="FFFF00"/>
                </a:solidFill>
                <a:latin typeface="Copperplate Gothic Bold" pitchFamily="34" charset="0"/>
              </a:rPr>
              <a:t>“PIONEER  CIPHERING”</a:t>
            </a:r>
          </a:p>
        </p:txBody>
      </p:sp>
      <p:pic>
        <p:nvPicPr>
          <p:cNvPr id="13" name="Picture 12" descr="800px-Covered_Wagon_In_Scotts_Bluff_National_Monument,_Nebraska.jpg"/>
          <p:cNvPicPr>
            <a:picLocks noChangeAspect="1"/>
          </p:cNvPicPr>
          <p:nvPr/>
        </p:nvPicPr>
        <p:blipFill>
          <a:blip r:embed="rId2" cstate="print"/>
          <a:stretch>
            <a:fillRect/>
          </a:stretch>
        </p:blipFill>
        <p:spPr>
          <a:xfrm>
            <a:off x="2209800" y="1676400"/>
            <a:ext cx="5105400" cy="3829050"/>
          </a:xfrm>
          <a:prstGeom prst="rect">
            <a:avLst/>
          </a:prstGeom>
          <a:ln>
            <a:noFill/>
          </a:ln>
          <a:effectLst>
            <a:softEdge rad="112500"/>
          </a:effectLst>
        </p:spPr>
      </p:pic>
    </p:spTree>
    <p:extLst>
      <p:ext uri="{BB962C8B-B14F-4D97-AF65-F5344CB8AC3E}">
        <p14:creationId xmlns:p14="http://schemas.microsoft.com/office/powerpoint/2010/main" val="11925687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3000"/>
                                        <p:tgtEl>
                                          <p:spTgt spid="13"/>
                                        </p:tgtEl>
                                      </p:cBhvr>
                                    </p:animEffect>
                                  </p:childTnLst>
                                </p:cTn>
                              </p:par>
                            </p:childTnLst>
                          </p:cTn>
                        </p:par>
                        <p:par>
                          <p:cTn id="12" fill="hold" nodeType="afterGroup">
                            <p:stCondLst>
                              <p:cond delay="6000"/>
                            </p:stCondLst>
                            <p:childTnLst>
                              <p:par>
                                <p:cTn id="13" presetID="10" presetClass="entr" presetSubtype="0" fill="hold" grpId="0"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867400" y="1295400"/>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1524000"/>
            <a:ext cx="3200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124" name="TextBox 6"/>
          <p:cNvSpPr txBox="1">
            <a:spLocks noChangeArrowheads="1"/>
          </p:cNvSpPr>
          <p:nvPr/>
        </p:nvSpPr>
        <p:spPr bwMode="auto">
          <a:xfrm>
            <a:off x="381000" y="152400"/>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smtClean="0">
                <a:solidFill>
                  <a:schemeClr val="bg1"/>
                </a:solidFill>
                <a:latin typeface="Calibri" pitchFamily="34" charset="0"/>
              </a:rPr>
              <a:t>2. You </a:t>
            </a:r>
            <a:r>
              <a:rPr lang="en-US" b="1" dirty="0">
                <a:solidFill>
                  <a:schemeClr val="bg1"/>
                </a:solidFill>
                <a:latin typeface="Calibri" pitchFamily="34" charset="0"/>
              </a:rPr>
              <a:t>reach the Sweet Water River in the central part of what will become the state of Wyoming.  The only safe water crossing is blocked by an enormous herd of buffalo that doesn’t seem to be in any hurry to cross the river.  You tried to stampede the herd, but that didn’t work.  You have to wait.  If the herd contains 30,000 buffalo and only 250 wander across the river each hour, how much time is it going to take before your wagons can cross?     </a:t>
            </a:r>
            <a:r>
              <a:rPr lang="en-US" b="1" dirty="0" smtClean="0">
                <a:solidFill>
                  <a:schemeClr val="bg1"/>
                </a:solidFill>
                <a:latin typeface="Calibri" pitchFamily="34" charset="0"/>
              </a:rPr>
              <a:t>           </a:t>
            </a:r>
            <a:r>
              <a:rPr lang="en-US" b="1" dirty="0">
                <a:solidFill>
                  <a:schemeClr val="bg1"/>
                </a:solidFill>
                <a:latin typeface="Calibri" pitchFamily="34" charset="0"/>
              </a:rPr>
              <a:t>ANSWER: </a:t>
            </a:r>
            <a:r>
              <a:rPr lang="en-US" b="1" dirty="0" smtClean="0">
                <a:solidFill>
                  <a:schemeClr val="bg1"/>
                </a:solidFill>
                <a:latin typeface="Calibri" pitchFamily="34" charset="0"/>
              </a:rPr>
              <a:t>_____________________________</a:t>
            </a:r>
            <a:endParaRPr lang="en-US" b="1" dirty="0">
              <a:solidFill>
                <a:schemeClr val="bg1"/>
              </a:solidFill>
              <a:latin typeface="Calibri" pitchFamily="34" charset="0"/>
            </a:endParaRPr>
          </a:p>
        </p:txBody>
      </p:sp>
      <p:cxnSp>
        <p:nvCxnSpPr>
          <p:cNvPr id="7" name="Straight Connector 6"/>
          <p:cNvCxnSpPr/>
          <p:nvPr/>
        </p:nvCxnSpPr>
        <p:spPr>
          <a:xfrm>
            <a:off x="8077200" y="1295400"/>
            <a:ext cx="381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descr="The-Buffalo-Herd.jpg"/>
          <p:cNvPicPr>
            <a:picLocks noChangeAspect="1"/>
          </p:cNvPicPr>
          <p:nvPr/>
        </p:nvPicPr>
        <p:blipFill>
          <a:blip r:embed="rId2" cstate="print"/>
          <a:srcRect t="5012"/>
          <a:stretch>
            <a:fillRect/>
          </a:stretch>
        </p:blipFill>
        <p:spPr>
          <a:xfrm>
            <a:off x="4800600" y="1905000"/>
            <a:ext cx="4114800" cy="3035387"/>
          </a:xfrm>
          <a:prstGeom prst="rect">
            <a:avLst/>
          </a:prstGeom>
          <a:ln>
            <a:noFill/>
          </a:ln>
          <a:effectLst>
            <a:softEdge rad="112500"/>
          </a:effectLst>
        </p:spPr>
      </p:pic>
      <p:sp>
        <p:nvSpPr>
          <p:cNvPr id="15" name="TextBox 14"/>
          <p:cNvSpPr txBox="1"/>
          <p:nvPr/>
        </p:nvSpPr>
        <p:spPr>
          <a:xfrm>
            <a:off x="762000" y="1981200"/>
            <a:ext cx="3048000" cy="523875"/>
          </a:xfrm>
          <a:prstGeom prst="rect">
            <a:avLst/>
          </a:prstGeom>
          <a:noFill/>
        </p:spPr>
        <p:txBody>
          <a:bodyPr>
            <a:spAutoFit/>
          </a:bodyPr>
          <a:lstStyle/>
          <a:p>
            <a:pPr>
              <a:defRPr/>
            </a:pPr>
            <a:r>
              <a:rPr lang="en-US" sz="2800" b="1" dirty="0">
                <a:solidFill>
                  <a:srgbClr val="FFFF00"/>
                </a:solidFill>
              </a:rPr>
              <a:t>30,000 ÷ 250</a:t>
            </a:r>
          </a:p>
        </p:txBody>
      </p:sp>
      <p:sp>
        <p:nvSpPr>
          <p:cNvPr id="16" name="TextBox 15"/>
          <p:cNvSpPr txBox="1"/>
          <p:nvPr/>
        </p:nvSpPr>
        <p:spPr>
          <a:xfrm>
            <a:off x="4114800" y="1447800"/>
            <a:ext cx="4191000" cy="461665"/>
          </a:xfrm>
          <a:prstGeom prst="rect">
            <a:avLst/>
          </a:prstGeom>
          <a:noFill/>
        </p:spPr>
        <p:txBody>
          <a:bodyPr wrap="square">
            <a:spAutoFit/>
          </a:bodyPr>
          <a:lstStyle/>
          <a:p>
            <a:pPr>
              <a:defRPr/>
            </a:pPr>
            <a:r>
              <a:rPr lang="en-US" sz="2400" b="1" dirty="0" smtClean="0">
                <a:solidFill>
                  <a:srgbClr val="FFFF00"/>
                </a:solidFill>
              </a:rPr>
              <a:t>= 120 </a:t>
            </a:r>
            <a:r>
              <a:rPr lang="en-US" sz="2400" b="1" dirty="0">
                <a:solidFill>
                  <a:srgbClr val="FFFF00"/>
                </a:solidFill>
              </a:rPr>
              <a:t>hours or 5 days!  </a:t>
            </a:r>
          </a:p>
        </p:txBody>
      </p:sp>
      <p:sp>
        <p:nvSpPr>
          <p:cNvPr id="17" name="Text Box 6"/>
          <p:cNvSpPr txBox="1">
            <a:spLocks noChangeArrowheads="1"/>
          </p:cNvSpPr>
          <p:nvPr/>
        </p:nvSpPr>
        <p:spPr bwMode="auto">
          <a:xfrm>
            <a:off x="228600" y="2895600"/>
            <a:ext cx="2057400" cy="307777"/>
          </a:xfrm>
          <a:prstGeom prst="rect">
            <a:avLst/>
          </a:prstGeom>
          <a:noFill/>
          <a:ln w="9525">
            <a:noFill/>
            <a:miter lim="800000"/>
            <a:headEnd/>
            <a:tailEnd/>
          </a:ln>
          <a:effectLst/>
        </p:spPr>
        <p:txBody>
          <a:bodyPr wrap="square">
            <a:spAutoFit/>
          </a:bodyPr>
          <a:lstStyle/>
          <a:p>
            <a:pPr algn="ctr">
              <a:spcBef>
                <a:spcPct val="50000"/>
              </a:spcBef>
              <a:defRPr/>
            </a:pPr>
            <a:r>
              <a:rPr lang="en-US" sz="1400" dirty="0">
                <a:solidFill>
                  <a:srgbClr val="FF0000"/>
                </a:solidFill>
              </a:rPr>
              <a:t>Total number </a:t>
            </a:r>
            <a:r>
              <a:rPr lang="en-US" sz="1400" dirty="0" smtClean="0">
                <a:solidFill>
                  <a:srgbClr val="FF0000"/>
                </a:solidFill>
              </a:rPr>
              <a:t>of </a:t>
            </a:r>
            <a:r>
              <a:rPr lang="en-US" sz="1400" dirty="0">
                <a:solidFill>
                  <a:srgbClr val="FF0000"/>
                </a:solidFill>
              </a:rPr>
              <a:t>buffalo   </a:t>
            </a:r>
          </a:p>
        </p:txBody>
      </p:sp>
      <p:sp>
        <p:nvSpPr>
          <p:cNvPr id="19" name="Text Box 6"/>
          <p:cNvSpPr txBox="1">
            <a:spLocks noChangeArrowheads="1"/>
          </p:cNvSpPr>
          <p:nvPr/>
        </p:nvSpPr>
        <p:spPr bwMode="auto">
          <a:xfrm>
            <a:off x="2209800" y="2743200"/>
            <a:ext cx="1828800" cy="523220"/>
          </a:xfrm>
          <a:prstGeom prst="rect">
            <a:avLst/>
          </a:prstGeom>
          <a:noFill/>
          <a:ln w="9525">
            <a:noFill/>
            <a:miter lim="800000"/>
            <a:headEnd/>
            <a:tailEnd/>
          </a:ln>
          <a:effectLst/>
        </p:spPr>
        <p:txBody>
          <a:bodyPr wrap="square">
            <a:spAutoFit/>
          </a:bodyPr>
          <a:lstStyle/>
          <a:p>
            <a:pPr algn="ctr">
              <a:spcBef>
                <a:spcPct val="50000"/>
              </a:spcBef>
              <a:defRPr/>
            </a:pPr>
            <a:r>
              <a:rPr lang="en-US" sz="1400" dirty="0">
                <a:solidFill>
                  <a:srgbClr val="FF0000"/>
                </a:solidFill>
              </a:rPr>
              <a:t>Number of buffalo which cross each hour</a:t>
            </a:r>
          </a:p>
        </p:txBody>
      </p:sp>
      <p:cxnSp>
        <p:nvCxnSpPr>
          <p:cNvPr id="20" name="Straight Arrow Connector 19"/>
          <p:cNvCxnSpPr/>
          <p:nvPr/>
        </p:nvCxnSpPr>
        <p:spPr>
          <a:xfrm flipV="1">
            <a:off x="2514600" y="2438400"/>
            <a:ext cx="0" cy="3048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371600" y="2438400"/>
            <a:ext cx="0" cy="457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4800" y="3200400"/>
            <a:ext cx="4962525" cy="1477328"/>
          </a:xfrm>
          <a:prstGeom prst="rect">
            <a:avLst/>
          </a:prstGeom>
          <a:noFill/>
        </p:spPr>
        <p:txBody>
          <a:bodyPr wrap="square">
            <a:spAutoFit/>
          </a:bodyPr>
          <a:lstStyle/>
          <a:p>
            <a:pPr>
              <a:defRPr/>
            </a:pPr>
            <a:r>
              <a:rPr lang="en-US" b="1" dirty="0" smtClean="0">
                <a:solidFill>
                  <a:srgbClr val="FFFF00"/>
                </a:solidFill>
                <a:cs typeface="Calibri" pitchFamily="34" charset="0"/>
              </a:rPr>
              <a:t>What question do you need to answer?</a:t>
            </a:r>
          </a:p>
          <a:p>
            <a:pPr>
              <a:defRPr/>
            </a:pPr>
            <a:r>
              <a:rPr lang="en-US" b="1" dirty="0" smtClean="0">
                <a:solidFill>
                  <a:srgbClr val="FFFF00"/>
                </a:solidFill>
                <a:cs typeface="Calibri" pitchFamily="34" charset="0"/>
              </a:rPr>
              <a:t>What information do you need to solve  </a:t>
            </a:r>
          </a:p>
          <a:p>
            <a:pPr>
              <a:defRPr/>
            </a:pPr>
            <a:r>
              <a:rPr lang="en-US" b="1" dirty="0">
                <a:solidFill>
                  <a:srgbClr val="FFFF00"/>
                </a:solidFill>
                <a:cs typeface="Calibri" pitchFamily="34" charset="0"/>
              </a:rPr>
              <a:t> </a:t>
            </a:r>
            <a:r>
              <a:rPr lang="en-US" b="1" dirty="0" smtClean="0">
                <a:solidFill>
                  <a:srgbClr val="FFFF00"/>
                </a:solidFill>
                <a:cs typeface="Calibri" pitchFamily="34" charset="0"/>
              </a:rPr>
              <a:t>the problem? </a:t>
            </a:r>
          </a:p>
          <a:p>
            <a:pPr>
              <a:defRPr/>
            </a:pPr>
            <a:r>
              <a:rPr lang="en-US" b="1" dirty="0" smtClean="0">
                <a:solidFill>
                  <a:srgbClr val="FFFF00"/>
                </a:solidFill>
                <a:cs typeface="Calibri" pitchFamily="34" charset="0"/>
              </a:rPr>
              <a:t>What sort of math </a:t>
            </a:r>
            <a:r>
              <a:rPr lang="en-US" b="1" dirty="0">
                <a:solidFill>
                  <a:srgbClr val="FFFF00"/>
                </a:solidFill>
                <a:cs typeface="Calibri" pitchFamily="34" charset="0"/>
              </a:rPr>
              <a:t>operations </a:t>
            </a:r>
            <a:r>
              <a:rPr lang="en-US" b="1" dirty="0" smtClean="0">
                <a:solidFill>
                  <a:srgbClr val="FFFF00"/>
                </a:solidFill>
                <a:cs typeface="Calibri" pitchFamily="34" charset="0"/>
              </a:rPr>
              <a:t>do you </a:t>
            </a:r>
          </a:p>
          <a:p>
            <a:pPr>
              <a:defRPr/>
            </a:pPr>
            <a:r>
              <a:rPr lang="en-US" b="1" dirty="0" smtClean="0">
                <a:solidFill>
                  <a:srgbClr val="FFFF00"/>
                </a:solidFill>
                <a:cs typeface="Calibri" pitchFamily="34" charset="0"/>
              </a:rPr>
              <a:t> have to make?</a:t>
            </a:r>
            <a:endParaRPr lang="en-US" b="1" dirty="0">
              <a:solidFill>
                <a:srgbClr val="FFFF00"/>
              </a:solidFill>
              <a:cs typeface="Calibri" pitchFamily="34" charset="0"/>
            </a:endParaRPr>
          </a:p>
        </p:txBody>
      </p:sp>
      <p:cxnSp>
        <p:nvCxnSpPr>
          <p:cNvPr id="18" name="Straight Connector 17"/>
          <p:cNvCxnSpPr/>
          <p:nvPr/>
        </p:nvCxnSpPr>
        <p:spPr>
          <a:xfrm>
            <a:off x="3759200" y="1524000"/>
            <a:ext cx="1574800"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sp>
        <p:nvSpPr>
          <p:cNvPr id="28" name="Text Box 6"/>
          <p:cNvSpPr txBox="1">
            <a:spLocks noChangeArrowheads="1"/>
          </p:cNvSpPr>
          <p:nvPr/>
        </p:nvSpPr>
        <p:spPr bwMode="auto">
          <a:xfrm>
            <a:off x="1981200" y="4343400"/>
            <a:ext cx="457200" cy="457200"/>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smtClean="0">
                <a:solidFill>
                  <a:schemeClr val="bg1"/>
                </a:solidFill>
                <a:latin typeface="Calibri" pitchFamily="34" charset="0"/>
              </a:rPr>
              <a:t>÷</a:t>
            </a:r>
            <a:endParaRPr lang="en-US" sz="2000" u="sng" dirty="0">
              <a:solidFill>
                <a:srgbClr val="FF0000"/>
              </a:solidFill>
              <a:latin typeface="Calibri" pitchFamily="34" charset="0"/>
            </a:endParaRPr>
          </a:p>
        </p:txBody>
      </p:sp>
      <p:sp>
        <p:nvSpPr>
          <p:cNvPr id="22" name="TextBox 21"/>
          <p:cNvSpPr txBox="1"/>
          <p:nvPr/>
        </p:nvSpPr>
        <p:spPr>
          <a:xfrm>
            <a:off x="2209800" y="4387334"/>
            <a:ext cx="2307771" cy="369332"/>
          </a:xfrm>
          <a:prstGeom prst="rect">
            <a:avLst/>
          </a:prstGeom>
          <a:noFill/>
        </p:spPr>
        <p:txBody>
          <a:bodyPr wrap="square" rtlCol="0">
            <a:spAutoFit/>
          </a:bodyPr>
          <a:lstStyle/>
          <a:p>
            <a:r>
              <a:rPr lang="en-US" b="1" dirty="0" smtClean="0">
                <a:solidFill>
                  <a:srgbClr val="009900"/>
                </a:solidFill>
              </a:rPr>
              <a:t>Divide what by what?</a:t>
            </a:r>
            <a:endParaRPr lang="en-US" b="1" dirty="0">
              <a:solidFill>
                <a:srgbClr val="009900"/>
              </a:solidFill>
            </a:endParaRPr>
          </a:p>
        </p:txBody>
      </p:sp>
    </p:spTree>
    <p:extLst>
      <p:ext uri="{BB962C8B-B14F-4D97-AF65-F5344CB8AC3E}">
        <p14:creationId xmlns:p14="http://schemas.microsoft.com/office/powerpoint/2010/main" val="232374614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par>
                          <p:cTn id="8" fill="hold" nodeType="afterGroup">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5124"/>
                                        </p:tgtEl>
                                        <p:attrNameLst>
                                          <p:attrName>style.visibility</p:attrName>
                                        </p:attrNameLst>
                                      </p:cBhvr>
                                      <p:to>
                                        <p:strVal val="visible"/>
                                      </p:to>
                                    </p:set>
                                    <p:animEffect transition="in" filter="fade">
                                      <p:cBhvr>
                                        <p:cTn id="11" dur="2000"/>
                                        <p:tgtEl>
                                          <p:spTgt spid="51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fade">
                                      <p:cBhvr>
                                        <p:cTn id="16" dur="20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fade">
                                      <p:cBhvr>
                                        <p:cTn id="26" dur="2000"/>
                                        <p:tgtEl>
                                          <p:spTgt spid="14">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fade">
                                      <p:cBhvr>
                                        <p:cTn id="29" dur="2000"/>
                                        <p:tgtEl>
                                          <p:spTgt spid="1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xEl>
                                              <p:pRg st="3" end="3"/>
                                            </p:txEl>
                                          </p:spTgt>
                                        </p:tgtEl>
                                        <p:attrNameLst>
                                          <p:attrName>style.visibility</p:attrName>
                                        </p:attrNameLst>
                                      </p:cBhvr>
                                      <p:to>
                                        <p:strVal val="visible"/>
                                      </p:to>
                                    </p:set>
                                    <p:animEffect transition="in" filter="fade">
                                      <p:cBhvr>
                                        <p:cTn id="47" dur="2000"/>
                                        <p:tgtEl>
                                          <p:spTgt spid="14">
                                            <p:txEl>
                                              <p:pRg st="3" end="3"/>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4">
                                            <p:txEl>
                                              <p:pRg st="4" end="4"/>
                                            </p:txEl>
                                          </p:spTgt>
                                        </p:tgtEl>
                                        <p:attrNameLst>
                                          <p:attrName>style.visibility</p:attrName>
                                        </p:attrNameLst>
                                      </p:cBhvr>
                                      <p:to>
                                        <p:strVal val="visible"/>
                                      </p:to>
                                    </p:set>
                                    <p:animEffect transition="in" filter="fade">
                                      <p:cBhvr>
                                        <p:cTn id="50" dur="2000"/>
                                        <p:tgtEl>
                                          <p:spTgt spid="14">
                                            <p:txEl>
                                              <p:pRg st="4" end="4"/>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20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20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2000"/>
                                        <p:tgtEl>
                                          <p:spTgt spid="15"/>
                                        </p:tgtEl>
                                      </p:cBhvr>
                                    </p:animEffect>
                                  </p:childTnLst>
                                </p:cTn>
                              </p:par>
                            </p:childTnLst>
                          </p:cTn>
                        </p:par>
                        <p:par>
                          <p:cTn id="66" fill="hold" nodeType="afterGroup">
                            <p:stCondLst>
                              <p:cond delay="2000"/>
                            </p:stCondLst>
                            <p:childTnLst>
                              <p:par>
                                <p:cTn id="67" presetID="10" presetClass="entr" presetSubtype="0"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2000"/>
                                        <p:tgtEl>
                                          <p:spTgt spid="1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2000"/>
                                        <p:tgtEl>
                                          <p:spTgt spid="19"/>
                                        </p:tgtEl>
                                      </p:cBhvr>
                                    </p:animEffect>
                                  </p:childTnLst>
                                </p:cTn>
                              </p:par>
                              <p:par>
                                <p:cTn id="73" presetID="10"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2000"/>
                                        <p:tgtEl>
                                          <p:spTgt spid="20"/>
                                        </p:tgtEl>
                                      </p:cBhvr>
                                    </p:animEffect>
                                  </p:childTnLst>
                                </p:cTn>
                              </p:par>
                              <p:par>
                                <p:cTn id="76" presetID="10" presetClass="entr" presetSubtype="0" fill="hold"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2000"/>
                                        <p:tgtEl>
                                          <p:spTgt spid="21"/>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15" grpId="0"/>
      <p:bldP spid="16" grpId="0"/>
      <p:bldP spid="17" grpId="0"/>
      <p:bldP spid="19" grpId="0"/>
      <p:bldP spid="28" grpId="0"/>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p>
            <a:pPr>
              <a:defRPr/>
            </a:pPr>
            <a:fld id="{A3CB355B-084E-40FD-8E3B-B591463339D3}" type="slidenum">
              <a:rPr lang="en-US"/>
              <a:pPr>
                <a:defRPr/>
              </a:pPr>
              <a:t>52</a:t>
            </a:fld>
            <a:endParaRPr lang="en-US"/>
          </a:p>
        </p:txBody>
      </p:sp>
      <p:sp>
        <p:nvSpPr>
          <p:cNvPr id="24579"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CBE01AD8-F0D1-4168-B539-51011DB3C234}" type="slidenum">
              <a:rPr lang="en-US" sz="1400">
                <a:latin typeface="Arial" charset="0"/>
              </a:rPr>
              <a:pPr algn="r" eaLnBrk="1" hangingPunct="1"/>
              <a:t>52</a:t>
            </a:fld>
            <a:endParaRPr lang="en-US" sz="1400">
              <a:latin typeface="Arial" charset="0"/>
            </a:endParaRPr>
          </a:p>
        </p:txBody>
      </p:sp>
      <p:sp>
        <p:nvSpPr>
          <p:cNvPr id="24581"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13316" name="TextBox 6"/>
          <p:cNvSpPr txBox="1">
            <a:spLocks noChangeArrowheads="1"/>
          </p:cNvSpPr>
          <p:nvPr/>
        </p:nvSpPr>
        <p:spPr bwMode="auto">
          <a:xfrm>
            <a:off x="533400" y="1553029"/>
            <a:ext cx="2667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400" b="1" dirty="0" smtClean="0"/>
              <a:t>the emigrants saw the most incredible sights…</a:t>
            </a:r>
            <a:endParaRPr lang="en-US" sz="2400" b="1" dirty="0"/>
          </a:p>
        </p:txBody>
      </p:sp>
      <p:sp>
        <p:nvSpPr>
          <p:cNvPr id="13319" name="TextBox 6"/>
          <p:cNvSpPr txBox="1">
            <a:spLocks noChangeArrowheads="1"/>
          </p:cNvSpPr>
          <p:nvPr/>
        </p:nvSpPr>
        <p:spPr bwMode="auto">
          <a:xfrm>
            <a:off x="330047" y="562123"/>
            <a:ext cx="647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400" b="1" dirty="0" smtClean="0">
                <a:solidFill>
                  <a:srgbClr val="FFFF00"/>
                </a:solidFill>
              </a:rPr>
              <a:t>But even for all the troubles they had…</a:t>
            </a:r>
            <a:endParaRPr lang="en-US" sz="2400" b="1" dirty="0">
              <a:solidFill>
                <a:srgbClr val="FFFF00"/>
              </a:solidFill>
            </a:endParaRPr>
          </a:p>
        </p:txBody>
      </p:sp>
      <p:sp>
        <p:nvSpPr>
          <p:cNvPr id="13323" name="Oval 11"/>
          <p:cNvSpPr>
            <a:spLocks noChangeArrowheads="1"/>
          </p:cNvSpPr>
          <p:nvPr/>
        </p:nvSpPr>
        <p:spPr bwMode="auto">
          <a:xfrm>
            <a:off x="7543800" y="4572000"/>
            <a:ext cx="152400" cy="152400"/>
          </a:xfrm>
          <a:prstGeom prst="ellipse">
            <a:avLst/>
          </a:prstGeom>
          <a:solidFill>
            <a:schemeClr val="tx1"/>
          </a:solidFill>
          <a:ln w="9525">
            <a:solidFill>
              <a:schemeClr val="tx1"/>
            </a:solidFill>
            <a:round/>
            <a:headEnd/>
            <a:tailEnd/>
          </a:ln>
        </p:spPr>
        <p:txBody>
          <a:bodyPr wrap="none" anchor="ctr"/>
          <a:lstStyle/>
          <a:p>
            <a:endParaRPr lang="en-US">
              <a:latin typeface="Arial" charset="0"/>
            </a:endParaRPr>
          </a:p>
        </p:txBody>
      </p:sp>
      <p:pic>
        <p:nvPicPr>
          <p:cNvPr id="8" name="Picture 5" descr="WAGON_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988"/>
          <a:stretch/>
        </p:blipFill>
        <p:spPr bwMode="auto">
          <a:xfrm>
            <a:off x="3223679" y="1143000"/>
            <a:ext cx="5539321" cy="3748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663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19"/>
                                        </p:tgtEl>
                                        <p:attrNameLst>
                                          <p:attrName>style.visibility</p:attrName>
                                        </p:attrNameLst>
                                      </p:cBhvr>
                                      <p:to>
                                        <p:strVal val="visible"/>
                                      </p:to>
                                    </p:set>
                                    <p:animEffect transition="in" filter="fade">
                                      <p:cBhvr>
                                        <p:cTn id="12" dur="5000"/>
                                        <p:tgtEl>
                                          <p:spTgt spid="13319"/>
                                        </p:tgtEl>
                                      </p:cBhvr>
                                    </p:animEffect>
                                  </p:childTnLst>
                                </p:cTn>
                              </p:par>
                            </p:childTnLst>
                          </p:cTn>
                        </p:par>
                        <p:par>
                          <p:cTn id="13" fill="hold">
                            <p:stCondLst>
                              <p:cond delay="5000"/>
                            </p:stCondLst>
                            <p:childTnLst>
                              <p:par>
                                <p:cTn id="14" presetID="10" presetClass="entr" presetSubtype="0" fill="hold" grpId="0" nodeType="afterEffect">
                                  <p:stCondLst>
                                    <p:cond delay="0"/>
                                  </p:stCondLst>
                                  <p:childTnLst>
                                    <p:set>
                                      <p:cBhvr>
                                        <p:cTn id="15" dur="1" fill="hold">
                                          <p:stCondLst>
                                            <p:cond delay="0"/>
                                          </p:stCondLst>
                                        </p:cTn>
                                        <p:tgtEl>
                                          <p:spTgt spid="13316"/>
                                        </p:tgtEl>
                                        <p:attrNameLst>
                                          <p:attrName>style.visibility</p:attrName>
                                        </p:attrNameLst>
                                      </p:cBhvr>
                                      <p:to>
                                        <p:strVal val="visible"/>
                                      </p:to>
                                    </p:set>
                                    <p:animEffect transition="in" filter="fade">
                                      <p:cBhvr>
                                        <p:cTn id="16" dur="5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p:txBody>
          <a:bodyPr/>
          <a:lstStyle/>
          <a:p>
            <a:pPr>
              <a:defRPr/>
            </a:pPr>
            <a:fld id="{97B16893-DD6B-4176-B0EE-B86BEA1FF306}" type="slidenum">
              <a:rPr lang="en-US"/>
              <a:pPr>
                <a:defRPr/>
              </a:pPr>
              <a:t>53</a:t>
            </a:fld>
            <a:endParaRPr lang="en-US"/>
          </a:p>
        </p:txBody>
      </p:sp>
      <p:sp>
        <p:nvSpPr>
          <p:cNvPr id="33795"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209CF864-0356-429C-AACA-337C4CFA0417}" type="slidenum">
              <a:rPr lang="en-US" sz="1400">
                <a:latin typeface="Arial" charset="0"/>
              </a:rPr>
              <a:pPr algn="r" eaLnBrk="1" hangingPunct="1"/>
              <a:t>53</a:t>
            </a:fld>
            <a:endParaRPr lang="en-US" sz="1400">
              <a:latin typeface="Arial" charset="0"/>
            </a:endParaRPr>
          </a:p>
        </p:txBody>
      </p:sp>
      <p:sp>
        <p:nvSpPr>
          <p:cNvPr id="33796" name="Text Box 2"/>
          <p:cNvSpPr txBox="1">
            <a:spLocks noChangeArrowheads="1"/>
          </p:cNvSpPr>
          <p:nvPr/>
        </p:nvSpPr>
        <p:spPr bwMode="auto">
          <a:xfrm>
            <a:off x="544667" y="639580"/>
            <a:ext cx="8001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ts val="0"/>
              </a:spcBef>
            </a:pPr>
            <a:r>
              <a:rPr lang="en-US" sz="2000" b="1" dirty="0" smtClean="0">
                <a:solidFill>
                  <a:schemeClr val="bg1"/>
                </a:solidFill>
                <a:cs typeface="Calibri" pitchFamily="34" charset="0"/>
              </a:rPr>
              <a:t>- Some families </a:t>
            </a:r>
            <a:r>
              <a:rPr lang="en-US" sz="2000" b="1" i="1" dirty="0" smtClean="0">
                <a:solidFill>
                  <a:schemeClr val="bg1"/>
                </a:solidFill>
                <a:cs typeface="Calibri" pitchFamily="34" charset="0"/>
              </a:rPr>
              <a:t>homesteaded</a:t>
            </a:r>
            <a:r>
              <a:rPr lang="en-US" sz="2000" b="1" dirty="0" smtClean="0">
                <a:solidFill>
                  <a:schemeClr val="bg1"/>
                </a:solidFill>
                <a:cs typeface="Calibri" pitchFamily="34" charset="0"/>
              </a:rPr>
              <a:t> on the Great Plains</a:t>
            </a:r>
          </a:p>
          <a:p>
            <a:pPr eaLnBrk="1" hangingPunct="1">
              <a:spcBef>
                <a:spcPts val="0"/>
              </a:spcBef>
            </a:pPr>
            <a:r>
              <a:rPr lang="en-US" sz="2000" b="1" dirty="0" smtClean="0">
                <a:solidFill>
                  <a:schemeClr val="bg1"/>
                </a:solidFill>
                <a:cs typeface="Calibri" pitchFamily="34" charset="0"/>
              </a:rPr>
              <a:t>- </a:t>
            </a:r>
            <a:r>
              <a:rPr lang="en-US" sz="2000" b="1" dirty="0" smtClean="0">
                <a:cs typeface="Calibri" pitchFamily="34" charset="0"/>
              </a:rPr>
              <a:t>shortage</a:t>
            </a:r>
            <a:r>
              <a:rPr lang="en-US" sz="2000" b="1" dirty="0" smtClean="0">
                <a:solidFill>
                  <a:schemeClr val="bg1"/>
                </a:solidFill>
                <a:cs typeface="Calibri" pitchFamily="34" charset="0"/>
              </a:rPr>
              <a:t> of </a:t>
            </a:r>
            <a:r>
              <a:rPr lang="en-US" sz="2000" b="1" dirty="0" smtClean="0">
                <a:cs typeface="Calibri" pitchFamily="34" charset="0"/>
              </a:rPr>
              <a:t>wood</a:t>
            </a:r>
            <a:r>
              <a:rPr lang="en-US" sz="2000" b="1" dirty="0" smtClean="0">
                <a:solidFill>
                  <a:schemeClr val="bg1"/>
                </a:solidFill>
                <a:cs typeface="Calibri" pitchFamily="34" charset="0"/>
              </a:rPr>
              <a:t> and </a:t>
            </a:r>
            <a:r>
              <a:rPr lang="en-US" sz="2000" b="1" dirty="0" smtClean="0">
                <a:cs typeface="Calibri" pitchFamily="34" charset="0"/>
              </a:rPr>
              <a:t>stone</a:t>
            </a:r>
          </a:p>
          <a:p>
            <a:pPr eaLnBrk="1" hangingPunct="1">
              <a:spcBef>
                <a:spcPts val="0"/>
              </a:spcBef>
            </a:pPr>
            <a:r>
              <a:rPr lang="en-US" sz="2000" b="1" dirty="0" smtClean="0">
                <a:solidFill>
                  <a:schemeClr val="bg1"/>
                </a:solidFill>
                <a:cs typeface="Calibri" pitchFamily="34" charset="0"/>
              </a:rPr>
              <a:t>- </a:t>
            </a:r>
            <a:r>
              <a:rPr lang="en-US" sz="2000" b="1" dirty="0" smtClean="0">
                <a:cs typeface="Calibri" pitchFamily="34" charset="0"/>
              </a:rPr>
              <a:t>homes built </a:t>
            </a:r>
            <a:r>
              <a:rPr lang="en-US" sz="2000" b="1" dirty="0" smtClean="0">
                <a:solidFill>
                  <a:schemeClr val="bg1"/>
                </a:solidFill>
                <a:cs typeface="Calibri" pitchFamily="34" charset="0"/>
              </a:rPr>
              <a:t>out of thick chunks of </a:t>
            </a:r>
            <a:r>
              <a:rPr lang="en-US" sz="2000" b="1" dirty="0" smtClean="0">
                <a:cs typeface="Calibri" pitchFamily="34" charset="0"/>
              </a:rPr>
              <a:t>prairie sod</a:t>
            </a:r>
          </a:p>
          <a:p>
            <a:pPr eaLnBrk="1" hangingPunct="1">
              <a:spcBef>
                <a:spcPts val="0"/>
              </a:spcBef>
            </a:pPr>
            <a:r>
              <a:rPr lang="en-US" sz="2000" b="1" dirty="0" smtClean="0">
                <a:solidFill>
                  <a:schemeClr val="bg1"/>
                </a:solidFill>
                <a:cs typeface="Calibri" pitchFamily="34" charset="0"/>
              </a:rPr>
              <a:t>- </a:t>
            </a:r>
            <a:r>
              <a:rPr lang="en-US" sz="2000" b="1" dirty="0" smtClean="0">
                <a:cs typeface="Calibri" pitchFamily="34" charset="0"/>
              </a:rPr>
              <a:t>lined</a:t>
            </a:r>
            <a:r>
              <a:rPr lang="en-US" sz="2000" b="1" dirty="0" smtClean="0">
                <a:solidFill>
                  <a:schemeClr val="bg1"/>
                </a:solidFill>
                <a:cs typeface="Calibri" pitchFamily="34" charset="0"/>
              </a:rPr>
              <a:t> with </a:t>
            </a:r>
            <a:r>
              <a:rPr lang="en-US" sz="2000" b="1" dirty="0" smtClean="0">
                <a:cs typeface="Calibri" pitchFamily="34" charset="0"/>
              </a:rPr>
              <a:t>canvas</a:t>
            </a:r>
            <a:r>
              <a:rPr lang="en-US" sz="2000" b="1" dirty="0" smtClean="0">
                <a:solidFill>
                  <a:schemeClr val="bg1"/>
                </a:solidFill>
                <a:cs typeface="Calibri" pitchFamily="34" charset="0"/>
              </a:rPr>
              <a:t> or </a:t>
            </a:r>
            <a:r>
              <a:rPr lang="en-US" sz="2000" b="1" i="1" dirty="0" smtClean="0">
                <a:cs typeface="Calibri" pitchFamily="34" charset="0"/>
              </a:rPr>
              <a:t>plaster</a:t>
            </a:r>
          </a:p>
          <a:p>
            <a:pPr eaLnBrk="1" hangingPunct="1">
              <a:spcBef>
                <a:spcPts val="0"/>
              </a:spcBef>
            </a:pPr>
            <a:r>
              <a:rPr lang="en-US" sz="2000" b="1" dirty="0" smtClean="0">
                <a:solidFill>
                  <a:schemeClr val="bg1"/>
                </a:solidFill>
                <a:cs typeface="Calibri" pitchFamily="34" charset="0"/>
              </a:rPr>
              <a:t>- </a:t>
            </a:r>
            <a:r>
              <a:rPr lang="en-US" sz="2000" b="1" dirty="0" smtClean="0">
                <a:cs typeface="Calibri" pitchFamily="34" charset="0"/>
              </a:rPr>
              <a:t>damp, lots of insects</a:t>
            </a:r>
          </a:p>
        </p:txBody>
      </p:sp>
      <p:pic>
        <p:nvPicPr>
          <p:cNvPr id="6146" name="Picture 2" descr="http://www.nebraskahistory.org/images/lib-arch/research/photos/imagelab/106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62925"/>
            <a:ext cx="4171036" cy="294247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3572815" y="228600"/>
            <a:ext cx="19592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r>
              <a:rPr lang="en-US" sz="2800" b="1" dirty="0" smtClean="0">
                <a:solidFill>
                  <a:srgbClr val="FFFF00"/>
                </a:solidFill>
                <a:cs typeface="Calibri" pitchFamily="34" charset="0"/>
              </a:rPr>
              <a:t>A “Soddy”</a:t>
            </a:r>
            <a:endParaRPr lang="en-US" sz="2800" b="1" dirty="0">
              <a:solidFill>
                <a:srgbClr val="FFFF00"/>
              </a:solidFill>
              <a:cs typeface="Calibri" pitchFamily="34" charset="0"/>
            </a:endParaRPr>
          </a:p>
        </p:txBody>
      </p:sp>
      <p:pic>
        <p:nvPicPr>
          <p:cNvPr id="6150" name="Picture 6" descr="http://inkido.indiana.edu/w310work/romac/Pma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152400"/>
            <a:ext cx="2171700" cy="21105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21873"/>
            <a:ext cx="390182" cy="487727"/>
          </a:xfrm>
          <a:prstGeom prst="teardrop">
            <a:avLst/>
          </a:prstGeom>
          <a:noFill/>
          <a:extLst>
            <a:ext uri="{909E8E84-426E-40DD-AFC4-6F175D3DCCD1}">
              <a14:hiddenFill xmlns:a14="http://schemas.microsoft.com/office/drawing/2010/main">
                <a:solidFill>
                  <a:srgbClr val="FFFFFF"/>
                </a:solidFill>
              </a14:hiddenFill>
            </a:ext>
          </a:extLst>
        </p:spPr>
      </p:pic>
      <p:pic>
        <p:nvPicPr>
          <p:cNvPr id="2050" name="Picture 2" descr="http://3.bp.blogspot.com/_GMlUsvtaP-s/TNGouSJZOPI/AAAAAAAAA44/vXBN8Jom-8g/s1600/hult_sod_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5595" y="2895600"/>
            <a:ext cx="3902482" cy="27242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6">
                                            <p:txEl>
                                              <p:pRg st="0" end="0"/>
                                            </p:txEl>
                                          </p:spTgt>
                                        </p:tgtEl>
                                        <p:attrNameLst>
                                          <p:attrName>style.visibility</p:attrName>
                                        </p:attrNameLst>
                                      </p:cBhvr>
                                      <p:to>
                                        <p:strVal val="visible"/>
                                      </p:to>
                                    </p:set>
                                    <p:animEffect transition="in" filter="fade">
                                      <p:cBhvr>
                                        <p:cTn id="12" dur="2000"/>
                                        <p:tgtEl>
                                          <p:spTgt spid="33796">
                                            <p:txEl>
                                              <p:pRg st="0" end="0"/>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2000"/>
                                        <p:tgtEl>
                                          <p:spTgt spid="2050"/>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fade">
                                      <p:cBhvr>
                                        <p:cTn id="20" dur="3000"/>
                                        <p:tgtEl>
                                          <p:spTgt spid="6146"/>
                                        </p:tgtEl>
                                      </p:cBhvr>
                                    </p:animEffect>
                                  </p:childTnLst>
                                </p:cTn>
                              </p:par>
                              <p:par>
                                <p:cTn id="21" presetID="10" presetClass="entr" presetSubtype="0" fill="hold" nodeType="withEffect">
                                  <p:stCondLst>
                                    <p:cond delay="500"/>
                                  </p:stCondLst>
                                  <p:childTnLst>
                                    <p:set>
                                      <p:cBhvr>
                                        <p:cTn id="22" dur="1" fill="hold">
                                          <p:stCondLst>
                                            <p:cond delay="0"/>
                                          </p:stCondLst>
                                        </p:cTn>
                                        <p:tgtEl>
                                          <p:spTgt spid="6150"/>
                                        </p:tgtEl>
                                        <p:attrNameLst>
                                          <p:attrName>style.visibility</p:attrName>
                                        </p:attrNameLst>
                                      </p:cBhvr>
                                      <p:to>
                                        <p:strVal val="visible"/>
                                      </p:to>
                                    </p:set>
                                    <p:animEffect transition="in" filter="fade">
                                      <p:cBhvr>
                                        <p:cTn id="23" dur="2000"/>
                                        <p:tgtEl>
                                          <p:spTgt spid="61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3796">
                                            <p:txEl>
                                              <p:pRg st="1" end="1"/>
                                            </p:txEl>
                                          </p:spTgt>
                                        </p:tgtEl>
                                        <p:attrNameLst>
                                          <p:attrName>style.visibility</p:attrName>
                                        </p:attrNameLst>
                                      </p:cBhvr>
                                      <p:to>
                                        <p:strVal val="visible"/>
                                      </p:to>
                                    </p:set>
                                    <p:animEffect transition="in" filter="fade">
                                      <p:cBhvr>
                                        <p:cTn id="28" dur="2000"/>
                                        <p:tgtEl>
                                          <p:spTgt spid="3379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796">
                                            <p:txEl>
                                              <p:pRg st="2" end="2"/>
                                            </p:txEl>
                                          </p:spTgt>
                                        </p:tgtEl>
                                        <p:attrNameLst>
                                          <p:attrName>style.visibility</p:attrName>
                                        </p:attrNameLst>
                                      </p:cBhvr>
                                      <p:to>
                                        <p:strVal val="visible"/>
                                      </p:to>
                                    </p:set>
                                    <p:animEffect transition="in" filter="fade">
                                      <p:cBhvr>
                                        <p:cTn id="33" dur="2000"/>
                                        <p:tgtEl>
                                          <p:spTgt spid="3379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796">
                                            <p:txEl>
                                              <p:pRg st="3" end="3"/>
                                            </p:txEl>
                                          </p:spTgt>
                                        </p:tgtEl>
                                        <p:attrNameLst>
                                          <p:attrName>style.visibility</p:attrName>
                                        </p:attrNameLst>
                                      </p:cBhvr>
                                      <p:to>
                                        <p:strVal val="visible"/>
                                      </p:to>
                                    </p:set>
                                    <p:animEffect transition="in" filter="fade">
                                      <p:cBhvr>
                                        <p:cTn id="38" dur="2000"/>
                                        <p:tgtEl>
                                          <p:spTgt spid="3379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3796">
                                            <p:txEl>
                                              <p:pRg st="4" end="4"/>
                                            </p:txEl>
                                          </p:spTgt>
                                        </p:tgtEl>
                                        <p:attrNameLst>
                                          <p:attrName>style.visibility</p:attrName>
                                        </p:attrNameLst>
                                      </p:cBhvr>
                                      <p:to>
                                        <p:strVal val="visible"/>
                                      </p:to>
                                    </p:set>
                                    <p:animEffect transition="in" filter="fade">
                                      <p:cBhvr>
                                        <p:cTn id="43" dur="2000"/>
                                        <p:tgtEl>
                                          <p:spTgt spid="337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p>
            <a:pPr>
              <a:defRPr/>
            </a:pPr>
            <a:fld id="{8135C9E9-4B41-4A86-A2E6-6507D418EA56}" type="slidenum">
              <a:rPr lang="en-US"/>
              <a:pPr>
                <a:defRPr/>
              </a:pPr>
              <a:t>54</a:t>
            </a:fld>
            <a:endParaRPr lang="en-US"/>
          </a:p>
        </p:txBody>
      </p:sp>
      <p:sp>
        <p:nvSpPr>
          <p:cNvPr id="28675"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406AF8B6-3E55-4EF6-9FBC-65AB2922D7A5}" type="slidenum">
              <a:rPr lang="en-US" sz="1400">
                <a:latin typeface="Arial" charset="0"/>
              </a:rPr>
              <a:pPr algn="r" eaLnBrk="1" hangingPunct="1"/>
              <a:t>54</a:t>
            </a:fld>
            <a:endParaRPr lang="en-US" sz="1400">
              <a:latin typeface="Arial" charset="0"/>
            </a:endParaRPr>
          </a:p>
        </p:txBody>
      </p:sp>
      <p:pic>
        <p:nvPicPr>
          <p:cNvPr id="7176" name="Picture 8" descr="WATCHING-THE-WAGON%20by%20Frank%20C_MacCarthy"/>
          <p:cNvPicPr>
            <a:picLocks noChangeAspect="1" noChangeArrowheads="1"/>
          </p:cNvPicPr>
          <p:nvPr/>
        </p:nvPicPr>
        <p:blipFill>
          <a:blip r:embed="rId2" cstate="print"/>
          <a:srcRect/>
          <a:stretch>
            <a:fillRect/>
          </a:stretch>
        </p:blipFill>
        <p:spPr bwMode="auto">
          <a:xfrm>
            <a:off x="1219200" y="2013077"/>
            <a:ext cx="7132834" cy="4232148"/>
          </a:xfrm>
          <a:prstGeom prst="rect">
            <a:avLst/>
          </a:prstGeom>
          <a:ln>
            <a:noFill/>
          </a:ln>
          <a:effectLst>
            <a:softEdge rad="112500"/>
          </a:effectLst>
        </p:spPr>
      </p:pic>
      <p:sp>
        <p:nvSpPr>
          <p:cNvPr id="7171" name="Text Box 3"/>
          <p:cNvSpPr txBox="1">
            <a:spLocks noChangeArrowheads="1"/>
          </p:cNvSpPr>
          <p:nvPr/>
        </p:nvSpPr>
        <p:spPr bwMode="auto">
          <a:xfrm>
            <a:off x="2797489" y="200169"/>
            <a:ext cx="36714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b="1" dirty="0">
                <a:solidFill>
                  <a:schemeClr val="bg1"/>
                </a:solidFill>
                <a:latin typeface="Arial" charset="0"/>
              </a:rPr>
              <a:t>   </a:t>
            </a:r>
            <a:r>
              <a:rPr lang="en-US" b="1" dirty="0" smtClean="0">
                <a:solidFill>
                  <a:schemeClr val="bg1"/>
                </a:solidFill>
                <a:latin typeface="Arial" charset="0"/>
              </a:rPr>
              <a:t>Pioneer vs. American Indian  </a:t>
            </a:r>
            <a:r>
              <a:rPr lang="en-US" sz="2000" b="1" dirty="0" smtClean="0">
                <a:solidFill>
                  <a:schemeClr val="bg1"/>
                </a:solidFill>
              </a:rPr>
              <a:t> </a:t>
            </a:r>
            <a:endParaRPr lang="en-US" sz="2000" b="1" dirty="0">
              <a:solidFill>
                <a:schemeClr val="bg1"/>
              </a:solidFill>
            </a:endParaRPr>
          </a:p>
        </p:txBody>
      </p:sp>
      <p:sp>
        <p:nvSpPr>
          <p:cNvPr id="12" name="Text Box 3"/>
          <p:cNvSpPr txBox="1">
            <a:spLocks noChangeArrowheads="1"/>
          </p:cNvSpPr>
          <p:nvPr/>
        </p:nvSpPr>
        <p:spPr bwMode="auto">
          <a:xfrm>
            <a:off x="429491" y="654813"/>
            <a:ext cx="399010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rgbClr val="FFFF00"/>
                </a:solidFill>
                <a:cs typeface="Calibri" pitchFamily="34" charset="0"/>
              </a:rPr>
              <a:t>In the beginning, American Indians:</a:t>
            </a:r>
          </a:p>
          <a:p>
            <a:pPr eaLnBrk="1" hangingPunct="1"/>
            <a:r>
              <a:rPr lang="en-US" sz="2000" b="1" dirty="0" smtClean="0">
                <a:solidFill>
                  <a:schemeClr val="bg1"/>
                </a:solidFill>
                <a:cs typeface="Calibri" pitchFamily="34" charset="0"/>
              </a:rPr>
              <a:t>    -acted as messengers and guides</a:t>
            </a:r>
          </a:p>
          <a:p>
            <a:pPr eaLnBrk="1" hangingPunct="1"/>
            <a:r>
              <a:rPr lang="en-US" sz="2000" b="1" dirty="0" smtClean="0">
                <a:solidFill>
                  <a:schemeClr val="bg1"/>
                </a:solidFill>
                <a:cs typeface="Calibri" pitchFamily="34" charset="0"/>
              </a:rPr>
              <a:t>    -traded goods for foods</a:t>
            </a:r>
          </a:p>
          <a:p>
            <a:pPr eaLnBrk="1" hangingPunct="1"/>
            <a:r>
              <a:rPr lang="en-US" sz="2000" b="1" dirty="0" smtClean="0">
                <a:solidFill>
                  <a:schemeClr val="bg1"/>
                </a:solidFill>
                <a:cs typeface="Calibri" pitchFamily="34" charset="0"/>
              </a:rPr>
              <a:t>    -rarely attacked settlers   </a:t>
            </a:r>
          </a:p>
          <a:p>
            <a:pPr eaLnBrk="1" hangingPunct="1"/>
            <a:endParaRPr lang="en-US" sz="2000" b="1" dirty="0">
              <a:solidFill>
                <a:schemeClr val="bg1"/>
              </a:solidFill>
              <a:cs typeface="Calibri" pitchFamily="34" charset="0"/>
            </a:endParaRPr>
          </a:p>
        </p:txBody>
      </p:sp>
      <p:sp>
        <p:nvSpPr>
          <p:cNvPr id="2" name="TextBox 1"/>
          <p:cNvSpPr txBox="1"/>
          <p:nvPr/>
        </p:nvSpPr>
        <p:spPr>
          <a:xfrm>
            <a:off x="4660926" y="761999"/>
            <a:ext cx="4178274" cy="707886"/>
          </a:xfrm>
          <a:prstGeom prst="rect">
            <a:avLst/>
          </a:prstGeom>
          <a:noFill/>
        </p:spPr>
        <p:txBody>
          <a:bodyPr wrap="square" rtlCol="0">
            <a:spAutoFit/>
          </a:bodyPr>
          <a:lstStyle/>
          <a:p>
            <a:r>
              <a:rPr lang="en-US" sz="2000" b="1" dirty="0">
                <a:solidFill>
                  <a:srgbClr val="00B0F0"/>
                </a:solidFill>
              </a:rPr>
              <a:t>L</a:t>
            </a:r>
            <a:r>
              <a:rPr lang="en-US" sz="2000" b="1" dirty="0" smtClean="0">
                <a:solidFill>
                  <a:srgbClr val="00B0F0"/>
                </a:solidFill>
              </a:rPr>
              <a:t>ater, when miners and railroaders came west, there was more trouble.</a:t>
            </a:r>
            <a:endParaRPr lang="en-US" sz="2000" b="1" dirty="0">
              <a:solidFill>
                <a:srgbClr val="00B0F0"/>
              </a:solidFill>
            </a:endParaRPr>
          </a:p>
        </p:txBody>
      </p:sp>
      <p:pic>
        <p:nvPicPr>
          <p:cNvPr id="8" name="Picture 7"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21873"/>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71"/>
                                        </p:tgtEl>
                                        <p:attrNameLst>
                                          <p:attrName>style.visibility</p:attrName>
                                        </p:attrNameLst>
                                      </p:cBhvr>
                                      <p:to>
                                        <p:strVal val="visible"/>
                                      </p:to>
                                    </p:set>
                                    <p:animEffect transition="in" filter="fade">
                                      <p:cBhvr>
                                        <p:cTn id="10" dur="2000"/>
                                        <p:tgtEl>
                                          <p:spTgt spid="7171"/>
                                        </p:tgtEl>
                                      </p:cBhvr>
                                    </p:animEffect>
                                  </p:childTnLst>
                                </p:cTn>
                              </p:par>
                            </p:childTnLst>
                          </p:cTn>
                        </p:par>
                        <p:par>
                          <p:cTn id="11" fill="hold" nodeType="afterGroup">
                            <p:stCondLst>
                              <p:cond delay="5000"/>
                            </p:stCondLst>
                            <p:childTnLst>
                              <p:par>
                                <p:cTn id="12" presetID="10" presetClass="entr" presetSubtype="0" fill="hold" nodeType="afterEffect">
                                  <p:stCondLst>
                                    <p:cond delay="0"/>
                                  </p:stCondLst>
                                  <p:childTnLst>
                                    <p:set>
                                      <p:cBhvr>
                                        <p:cTn id="13" dur="1" fill="hold">
                                          <p:stCondLst>
                                            <p:cond delay="0"/>
                                          </p:stCondLst>
                                        </p:cTn>
                                        <p:tgtEl>
                                          <p:spTgt spid="7176"/>
                                        </p:tgtEl>
                                        <p:attrNameLst>
                                          <p:attrName>style.visibility</p:attrName>
                                        </p:attrNameLst>
                                      </p:cBhvr>
                                      <p:to>
                                        <p:strVal val="visible"/>
                                      </p:to>
                                    </p:set>
                                    <p:animEffect transition="in" filter="fade">
                                      <p:cBhvr>
                                        <p:cTn id="14" dur="2000"/>
                                        <p:tgtEl>
                                          <p:spTgt spid="717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1066800" y="236220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8" name="Text Box 6"/>
          <p:cNvSpPr txBox="1">
            <a:spLocks noChangeArrowheads="1"/>
          </p:cNvSpPr>
          <p:nvPr/>
        </p:nvSpPr>
        <p:spPr bwMode="auto">
          <a:xfrm>
            <a:off x="2819400" y="1382683"/>
            <a:ext cx="3200400" cy="457200"/>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smtClean="0">
                <a:solidFill>
                  <a:srgbClr val="FFFF00"/>
                </a:solidFill>
                <a:latin typeface="Calibri" pitchFamily="34" charset="0"/>
              </a:rPr>
              <a:t>Pioneer Note Quiz #3</a:t>
            </a:r>
            <a:endParaRPr lang="en-US" sz="2400" b="1" u="sng" dirty="0">
              <a:solidFill>
                <a:srgbClr val="FFFF00"/>
              </a:solidFill>
              <a:latin typeface="Calibri" pitchFamily="34" charset="0"/>
            </a:endParaRPr>
          </a:p>
        </p:txBody>
      </p:sp>
    </p:spTree>
    <p:extLst>
      <p:ext uri="{BB962C8B-B14F-4D97-AF65-F5344CB8AC3E}">
        <p14:creationId xmlns:p14="http://schemas.microsoft.com/office/powerpoint/2010/main" val="24378181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1066800" y="2362200"/>
            <a:ext cx="563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8" name="Text Box 6"/>
          <p:cNvSpPr txBox="1">
            <a:spLocks noChangeArrowheads="1"/>
          </p:cNvSpPr>
          <p:nvPr/>
        </p:nvSpPr>
        <p:spPr bwMode="auto">
          <a:xfrm>
            <a:off x="1066800" y="1315102"/>
            <a:ext cx="3581400" cy="461665"/>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dirty="0" smtClean="0">
                <a:solidFill>
                  <a:srgbClr val="FFFF00"/>
                </a:solidFill>
                <a:latin typeface="Calibri" pitchFamily="34" charset="0"/>
              </a:rPr>
              <a:t>Film Clip:  “Centennial”</a:t>
            </a:r>
            <a:endParaRPr lang="en-US" sz="2400" b="1" u="sng" dirty="0">
              <a:solidFill>
                <a:srgbClr val="FFFF00"/>
              </a:solidFill>
              <a:latin typeface="Calibri" pitchFamily="34" charset="0"/>
            </a:endParaRPr>
          </a:p>
        </p:txBody>
      </p:sp>
      <p:pic>
        <p:nvPicPr>
          <p:cNvPr id="1026" name="Picture 2" descr="James Michener's Centennial on DVD"/>
          <p:cNvPicPr>
            <a:picLocks noChangeAspect="1" noChangeArrowheads="1"/>
          </p:cNvPicPr>
          <p:nvPr/>
        </p:nvPicPr>
        <p:blipFill rotWithShape="1">
          <a:blip r:embed="rId2">
            <a:extLst>
              <a:ext uri="{28A0092B-C50C-407E-A947-70E740481C1C}">
                <a14:useLocalDpi xmlns:a14="http://schemas.microsoft.com/office/drawing/2010/main" val="0"/>
              </a:ext>
            </a:extLst>
          </a:blip>
          <a:srcRect l="22908" r="22339"/>
          <a:stretch/>
        </p:blipFill>
        <p:spPr bwMode="auto">
          <a:xfrm>
            <a:off x="4648200" y="1252537"/>
            <a:ext cx="2367742"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97241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geology.wisc.edu/~maher/air/113-20v.jpg"/>
          <p:cNvPicPr>
            <a:picLocks noChangeAspect="1" noChangeArrowheads="1"/>
          </p:cNvPicPr>
          <p:nvPr/>
        </p:nvPicPr>
        <p:blipFill>
          <a:blip r:embed="rId2" cstate="print"/>
          <a:srcRect/>
          <a:stretch>
            <a:fillRect/>
          </a:stretch>
        </p:blipFill>
        <p:spPr bwMode="auto">
          <a:xfrm>
            <a:off x="228599" y="762000"/>
            <a:ext cx="8708571" cy="5334000"/>
          </a:xfrm>
          <a:prstGeom prst="rect">
            <a:avLst/>
          </a:prstGeom>
          <a:ln>
            <a:noFill/>
          </a:ln>
          <a:effectLst>
            <a:softEdge rad="112500"/>
          </a:effectLst>
        </p:spPr>
      </p:pic>
      <p:sp>
        <p:nvSpPr>
          <p:cNvPr id="9" name="TextBox 8"/>
          <p:cNvSpPr txBox="1">
            <a:spLocks noChangeArrowheads="1"/>
          </p:cNvSpPr>
          <p:nvPr/>
        </p:nvSpPr>
        <p:spPr bwMode="auto">
          <a:xfrm>
            <a:off x="1066800" y="228600"/>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dirty="0" smtClean="0">
                <a:solidFill>
                  <a:srgbClr val="FFFF00"/>
                </a:solidFill>
                <a:latin typeface="Copperplate Gothic Bold" pitchFamily="34" charset="0"/>
              </a:rPr>
              <a:t>“Name That Landmark”</a:t>
            </a:r>
            <a:endParaRPr lang="en-US" sz="4000" b="1" dirty="0">
              <a:solidFill>
                <a:srgbClr val="FFFF00"/>
              </a:solidFill>
              <a:latin typeface="Copperplate Gothic Bold" pitchFamily="34" charset="0"/>
            </a:endParaRPr>
          </a:p>
        </p:txBody>
      </p:sp>
      <p:sp>
        <p:nvSpPr>
          <p:cNvPr id="5" name="TextBox 4"/>
          <p:cNvSpPr txBox="1"/>
          <p:nvPr/>
        </p:nvSpPr>
        <p:spPr>
          <a:xfrm>
            <a:off x="914400" y="1219200"/>
            <a:ext cx="2590800" cy="646331"/>
          </a:xfrm>
          <a:prstGeom prst="rect">
            <a:avLst/>
          </a:prstGeom>
          <a:noFill/>
        </p:spPr>
        <p:txBody>
          <a:bodyPr wrap="square" rtlCol="0">
            <a:spAutoFit/>
          </a:bodyPr>
          <a:lstStyle/>
          <a:p>
            <a:r>
              <a:rPr lang="en-US" b="1" dirty="0" smtClean="0">
                <a:solidFill>
                  <a:schemeClr val="tx1"/>
                </a:solidFill>
              </a:rPr>
              <a:t>“</a:t>
            </a:r>
            <a:r>
              <a:rPr lang="en-US" b="1" dirty="0" err="1" smtClean="0">
                <a:solidFill>
                  <a:schemeClr val="tx1"/>
                </a:solidFill>
              </a:rPr>
              <a:t>Shiprock</a:t>
            </a:r>
            <a:r>
              <a:rPr lang="en-US" b="1" dirty="0" smtClean="0">
                <a:solidFill>
                  <a:schemeClr val="tx1"/>
                </a:solidFill>
              </a:rPr>
              <a:t>,” in northern New Mexico</a:t>
            </a:r>
            <a:endParaRPr lang="en-US" b="1" dirty="0">
              <a:solidFill>
                <a:schemeClr val="tx1"/>
              </a:solidFill>
            </a:endParaRPr>
          </a:p>
        </p:txBody>
      </p:sp>
    </p:spTree>
    <p:extLst>
      <p:ext uri="{BB962C8B-B14F-4D97-AF65-F5344CB8AC3E}">
        <p14:creationId xmlns:p14="http://schemas.microsoft.com/office/powerpoint/2010/main" val="158713408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3000"/>
                                        <p:tgtEl>
                                          <p:spTgt spid="31746"/>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3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www.presidentsusa.net/teapotrock.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3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 y="0"/>
            <a:ext cx="9242576" cy="6857999"/>
          </a:xfrm>
          <a:prstGeom prst="rect">
            <a:avLst/>
          </a:prstGeom>
          <a:noFill/>
          <a:extLst>
            <a:ext uri="{909E8E84-426E-40DD-AFC4-6F175D3DCCD1}">
              <a14:hiddenFill xmlns:a14="http://schemas.microsoft.com/office/drawing/2010/main">
                <a:solidFill>
                  <a:srgbClr val="FFFFFF"/>
                </a:solidFill>
              </a14:hiddenFill>
            </a:ext>
          </a:extLst>
        </p:spPr>
      </p:pic>
      <p:sp>
        <p:nvSpPr>
          <p:cNvPr id="24579" name="Rectangle 6"/>
          <p:cNvSpPr txBox="1">
            <a:spLocks noGrp="1" noChangeArrowheads="1"/>
          </p:cNvSpPr>
          <p:nvPr/>
        </p:nvSpPr>
        <p:spPr bwMode="auto">
          <a:xfrm>
            <a:off x="6781800" y="61722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CBE01AD8-F0D1-4168-B539-51011DB3C234}" type="slidenum">
              <a:rPr lang="en-US" sz="1400" b="1">
                <a:solidFill>
                  <a:schemeClr val="tx1"/>
                </a:solidFill>
                <a:cs typeface="Calibri" pitchFamily="34" charset="0"/>
              </a:rPr>
              <a:pPr algn="r" eaLnBrk="1" hangingPunct="1"/>
              <a:t>58</a:t>
            </a:fld>
            <a:endParaRPr lang="en-US" sz="1400" b="1" dirty="0">
              <a:solidFill>
                <a:schemeClr val="tx1"/>
              </a:solidFill>
              <a:cs typeface="Calibri" pitchFamily="34" charset="0"/>
            </a:endParaRPr>
          </a:p>
        </p:txBody>
      </p:sp>
      <p:sp>
        <p:nvSpPr>
          <p:cNvPr id="24581"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pic>
        <p:nvPicPr>
          <p:cNvPr id="13320" name="Picture 8" descr="trailmap"/>
          <p:cNvPicPr>
            <a:picLocks noChangeAspect="1" noChangeArrowheads="1"/>
          </p:cNvPicPr>
          <p:nvPr/>
        </p:nvPicPr>
        <p:blipFill>
          <a:blip r:embed="rId4" cstate="print"/>
          <a:srcRect/>
          <a:stretch>
            <a:fillRect/>
          </a:stretch>
        </p:blipFill>
        <p:spPr bwMode="auto">
          <a:xfrm>
            <a:off x="4805930" y="3699986"/>
            <a:ext cx="4436647" cy="2978944"/>
          </a:xfrm>
          <a:prstGeom prst="rect">
            <a:avLst/>
          </a:prstGeom>
          <a:ln>
            <a:noFill/>
          </a:ln>
          <a:effectLst>
            <a:softEdge rad="112500"/>
          </a:effectLst>
        </p:spPr>
      </p:pic>
      <p:sp>
        <p:nvSpPr>
          <p:cNvPr id="11" name="TextBox 6"/>
          <p:cNvSpPr txBox="1">
            <a:spLocks noChangeArrowheads="1"/>
          </p:cNvSpPr>
          <p:nvPr/>
        </p:nvSpPr>
        <p:spPr bwMode="auto">
          <a:xfrm>
            <a:off x="5682343" y="348362"/>
            <a:ext cx="83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600" b="1" dirty="0" smtClean="0">
                <a:solidFill>
                  <a:schemeClr val="bg1"/>
                </a:solidFill>
              </a:rPr>
              <a:t>“?”</a:t>
            </a:r>
            <a:endParaRPr lang="en-US" sz="3600" b="1" dirty="0">
              <a:solidFill>
                <a:schemeClr val="bg1"/>
              </a:solidFill>
            </a:endParaRPr>
          </a:p>
        </p:txBody>
      </p:sp>
      <p:sp>
        <p:nvSpPr>
          <p:cNvPr id="2" name="5-Point Star 1"/>
          <p:cNvSpPr/>
          <p:nvPr/>
        </p:nvSpPr>
        <p:spPr>
          <a:xfrm>
            <a:off x="6781058" y="4876800"/>
            <a:ext cx="263526" cy="2286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6"/>
          <p:cNvSpPr txBox="1">
            <a:spLocks noChangeArrowheads="1"/>
          </p:cNvSpPr>
          <p:nvPr/>
        </p:nvSpPr>
        <p:spPr bwMode="auto">
          <a:xfrm>
            <a:off x="4554583" y="298297"/>
            <a:ext cx="342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600" b="1" dirty="0" smtClean="0">
                <a:solidFill>
                  <a:schemeClr val="bg1"/>
                </a:solidFill>
              </a:rPr>
              <a:t>“Teapot Dome”</a:t>
            </a:r>
            <a:endParaRPr lang="en-US" sz="3600" b="1" dirty="0">
              <a:solidFill>
                <a:schemeClr val="bg1"/>
              </a:solidFill>
            </a:endParaRPr>
          </a:p>
        </p:txBody>
      </p:sp>
      <p:pic>
        <p:nvPicPr>
          <p:cNvPr id="1030" name="Picture 6" descr="http://www.clker.com/cliparts/1/a/4/4/12187848811715736359PrinterKiller_Metal_Tea_pot.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520543" y="823436"/>
            <a:ext cx="1811384" cy="19185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ttp://images.webster-dictionary.org/dict/103/881688-quill-pen.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9200" y="427663"/>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299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0"/>
                                        <p:tgtEl>
                                          <p:spTgt spid="1030"/>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8000"/>
                                        <p:tgtEl>
                                          <p:spTgt spid="15"/>
                                        </p:tgtEl>
                                      </p:cBhvr>
                                    </p:animEffect>
                                  </p:childTnLst>
                                </p:cTn>
                              </p:par>
                              <p:par>
                                <p:cTn id="19" presetID="10" presetClass="exit" presetSubtype="0" fill="hold" grpId="1" nodeType="withEffect">
                                  <p:stCondLst>
                                    <p:cond delay="0"/>
                                  </p:stCondLst>
                                  <p:childTnLst>
                                    <p:animEffect transition="out" filter="fade">
                                      <p:cBhvr>
                                        <p:cTn id="20" dur="1000"/>
                                        <p:tgtEl>
                                          <p:spTgt spid="11"/>
                                        </p:tgtEl>
                                      </p:cBhvr>
                                    </p:animEffect>
                                    <p:set>
                                      <p:cBhvr>
                                        <p:cTn id="21" dur="1" fill="hold">
                                          <p:stCondLst>
                                            <p:cond delay="999"/>
                                          </p:stCondLst>
                                        </p:cTn>
                                        <p:tgtEl>
                                          <p:spTgt spid="11"/>
                                        </p:tgtEl>
                                        <p:attrNameLst>
                                          <p:attrName>style.visibility</p:attrName>
                                        </p:attrNameLst>
                                      </p:cBhvr>
                                      <p:to>
                                        <p:strVal val="hidden"/>
                                      </p:to>
                                    </p:set>
                                  </p:childTnLst>
                                </p:cTn>
                              </p:par>
                              <p:par>
                                <p:cTn id="22" presetID="10" presetClass="entr" presetSubtype="0" fill="hold" nodeType="withEffect">
                                  <p:stCondLst>
                                    <p:cond delay="2000"/>
                                  </p:stCondLst>
                                  <p:childTnLst>
                                    <p:set>
                                      <p:cBhvr>
                                        <p:cTn id="23" dur="1" fill="hold">
                                          <p:stCondLst>
                                            <p:cond delay="0"/>
                                          </p:stCondLst>
                                        </p:cTn>
                                        <p:tgtEl>
                                          <p:spTgt spid="13320"/>
                                        </p:tgtEl>
                                        <p:attrNameLst>
                                          <p:attrName>style.visibility</p:attrName>
                                        </p:attrNameLst>
                                      </p:cBhvr>
                                      <p:to>
                                        <p:strVal val="visible"/>
                                      </p:to>
                                    </p:set>
                                    <p:animEffect transition="in" filter="fade">
                                      <p:cBhvr>
                                        <p:cTn id="24" dur="3000"/>
                                        <p:tgtEl>
                                          <p:spTgt spid="133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animBg="1"/>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 Devils Tower National Monument, Wyoming Desktop Wallpaper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43" y="40368"/>
            <a:ext cx="9199943" cy="68176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6"/>
          <p:cNvSpPr>
            <a:spLocks noGrp="1" noChangeArrowheads="1"/>
          </p:cNvSpPr>
          <p:nvPr>
            <p:ph type="sldNum" sz="quarter" idx="12"/>
          </p:nvPr>
        </p:nvSpPr>
        <p:spPr/>
        <p:txBody>
          <a:bodyPr/>
          <a:lstStyle/>
          <a:p>
            <a:pPr>
              <a:defRPr/>
            </a:pPr>
            <a:fld id="{A3CB355B-084E-40FD-8E3B-B591463339D3}" type="slidenum">
              <a:rPr lang="en-US"/>
              <a:pPr>
                <a:defRPr/>
              </a:pPr>
              <a:t>59</a:t>
            </a:fld>
            <a:endParaRPr lang="en-US"/>
          </a:p>
        </p:txBody>
      </p:sp>
      <p:sp>
        <p:nvSpPr>
          <p:cNvPr id="24579"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CBE01AD8-F0D1-4168-B539-51011DB3C234}" type="slidenum">
              <a:rPr lang="en-US" sz="1400">
                <a:latin typeface="Arial" charset="0"/>
              </a:rPr>
              <a:pPr algn="r" eaLnBrk="1" hangingPunct="1"/>
              <a:t>59</a:t>
            </a:fld>
            <a:endParaRPr lang="en-US" sz="1400">
              <a:latin typeface="Arial" charset="0"/>
            </a:endParaRPr>
          </a:p>
        </p:txBody>
      </p:sp>
      <p:sp>
        <p:nvSpPr>
          <p:cNvPr id="24581"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pic>
        <p:nvPicPr>
          <p:cNvPr id="13320" name="Picture 8" descr="trailmap"/>
          <p:cNvPicPr>
            <a:picLocks noChangeAspect="1" noChangeArrowheads="1"/>
          </p:cNvPicPr>
          <p:nvPr/>
        </p:nvPicPr>
        <p:blipFill>
          <a:blip r:embed="rId3" cstate="print"/>
          <a:srcRect/>
          <a:stretch>
            <a:fillRect/>
          </a:stretch>
        </p:blipFill>
        <p:spPr bwMode="auto">
          <a:xfrm>
            <a:off x="3996283" y="3380920"/>
            <a:ext cx="4838075" cy="3248479"/>
          </a:xfrm>
          <a:prstGeom prst="rect">
            <a:avLst/>
          </a:prstGeom>
          <a:ln>
            <a:noFill/>
          </a:ln>
          <a:effectLst>
            <a:softEdge rad="112500"/>
          </a:effectLst>
        </p:spPr>
      </p:pic>
      <p:sp>
        <p:nvSpPr>
          <p:cNvPr id="11" name="TextBox 6"/>
          <p:cNvSpPr txBox="1">
            <a:spLocks noChangeArrowheads="1"/>
          </p:cNvSpPr>
          <p:nvPr/>
        </p:nvSpPr>
        <p:spPr bwMode="auto">
          <a:xfrm>
            <a:off x="1752600" y="477047"/>
            <a:ext cx="83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600" b="1" dirty="0" smtClean="0">
                <a:ln>
                  <a:solidFill>
                    <a:sysClr val="windowText" lastClr="000000"/>
                  </a:solidFill>
                </a:ln>
                <a:solidFill>
                  <a:srgbClr val="FFFF00"/>
                </a:solidFill>
              </a:rPr>
              <a:t>“?”</a:t>
            </a:r>
            <a:endParaRPr lang="en-US" sz="3600" b="1" dirty="0">
              <a:ln>
                <a:solidFill>
                  <a:sysClr val="windowText" lastClr="000000"/>
                </a:solidFill>
              </a:ln>
              <a:solidFill>
                <a:srgbClr val="FFFF00"/>
              </a:solidFill>
            </a:endParaRPr>
          </a:p>
        </p:txBody>
      </p:sp>
      <p:sp>
        <p:nvSpPr>
          <p:cNvPr id="2" name="5-Point Star 1"/>
          <p:cNvSpPr/>
          <p:nvPr/>
        </p:nvSpPr>
        <p:spPr>
          <a:xfrm>
            <a:off x="6421437" y="4419600"/>
            <a:ext cx="263526" cy="2286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6"/>
          <p:cNvSpPr txBox="1">
            <a:spLocks noChangeArrowheads="1"/>
          </p:cNvSpPr>
          <p:nvPr/>
        </p:nvSpPr>
        <p:spPr bwMode="auto">
          <a:xfrm>
            <a:off x="567283" y="469790"/>
            <a:ext cx="342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600" b="1" dirty="0" smtClean="0">
                <a:ln>
                  <a:solidFill>
                    <a:sysClr val="windowText" lastClr="000000"/>
                  </a:solidFill>
                </a:ln>
                <a:solidFill>
                  <a:srgbClr val="FFFF00"/>
                </a:solidFill>
              </a:rPr>
              <a:t>“Devil’s Tower”</a:t>
            </a:r>
            <a:endParaRPr lang="en-US" sz="3600" b="1" dirty="0">
              <a:ln>
                <a:solidFill>
                  <a:sysClr val="windowText" lastClr="000000"/>
                </a:solidFill>
              </a:ln>
              <a:solidFill>
                <a:srgbClr val="FFFF00"/>
              </a:solidFill>
            </a:endParaRPr>
          </a:p>
        </p:txBody>
      </p:sp>
      <p:pic>
        <p:nvPicPr>
          <p:cNvPr id="13" name="Picture 12"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386698"/>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8899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3000"/>
                                        <p:tgtEl>
                                          <p:spTgt spid="15"/>
                                        </p:tgtEl>
                                      </p:cBhvr>
                                    </p:animEffect>
                                  </p:childTnLst>
                                </p:cTn>
                              </p:par>
                              <p:par>
                                <p:cTn id="16" presetID="10" presetClass="exit" presetSubtype="0" fill="hold" grpId="1" nodeType="withEffect">
                                  <p:stCondLst>
                                    <p:cond delay="0"/>
                                  </p:stCondLst>
                                  <p:childTnLst>
                                    <p:animEffect transition="out" filter="fade">
                                      <p:cBhvr>
                                        <p:cTn id="17" dur="1000"/>
                                        <p:tgtEl>
                                          <p:spTgt spid="11"/>
                                        </p:tgtEl>
                                      </p:cBhvr>
                                    </p:animEffect>
                                    <p:set>
                                      <p:cBhvr>
                                        <p:cTn id="18" dur="1" fill="hold">
                                          <p:stCondLst>
                                            <p:cond delay="999"/>
                                          </p:stCondLst>
                                        </p:cTn>
                                        <p:tgtEl>
                                          <p:spTgt spid="1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3320"/>
                                        </p:tgtEl>
                                        <p:attrNameLst>
                                          <p:attrName>style.visibility</p:attrName>
                                        </p:attrNameLst>
                                      </p:cBhvr>
                                      <p:to>
                                        <p:strVal val="visible"/>
                                      </p:to>
                                    </p:set>
                                    <p:animEffect transition="in" filter="fade">
                                      <p:cBhvr>
                                        <p:cTn id="21" dur="3000"/>
                                        <p:tgtEl>
                                          <p:spTgt spid="133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p:txBody>
          <a:bodyPr/>
          <a:lstStyle/>
          <a:p>
            <a:pPr>
              <a:defRPr/>
            </a:pPr>
            <a:fld id="{0E250C51-39ED-4190-9599-969E88113D40}" type="slidenum">
              <a:rPr lang="en-US"/>
              <a:pPr>
                <a:defRPr/>
              </a:pPr>
              <a:t>6</a:t>
            </a:fld>
            <a:endParaRPr lang="en-US" dirty="0"/>
          </a:p>
        </p:txBody>
      </p:sp>
      <p:pic>
        <p:nvPicPr>
          <p:cNvPr id="14338" name="Picture 3" descr="westwardho.jpg"/>
          <p:cNvPicPr>
            <a:picLocks noChangeAspect="1"/>
          </p:cNvPicPr>
          <p:nvPr/>
        </p:nvPicPr>
        <p:blipFill>
          <a:blip r:embed="rId2" cstate="print">
            <a:extLst>
              <a:ext uri="{28A0092B-C50C-407E-A947-70E740481C1C}">
                <a14:useLocalDpi xmlns:a14="http://schemas.microsoft.com/office/drawing/2010/main" val="0"/>
              </a:ext>
            </a:extLst>
          </a:blip>
          <a:srcRect l="2477" t="3175" r="4643" b="6326"/>
          <a:stretch>
            <a:fillRect/>
          </a:stretch>
        </p:blipFill>
        <p:spPr bwMode="auto">
          <a:xfrm>
            <a:off x="457642" y="257435"/>
            <a:ext cx="82216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Slide Number Placeholder 5"/>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E1E0D267-8452-4989-A34D-A3853E9AC552}" type="slidenum">
              <a:rPr lang="en-US" sz="1400">
                <a:latin typeface="Arial" charset="0"/>
              </a:rPr>
              <a:pPr algn="r" eaLnBrk="1" hangingPunct="1"/>
              <a:t>6</a:t>
            </a:fld>
            <a:endParaRPr lang="en-US" sz="1400" dirty="0">
              <a:latin typeface="Arial" charset="0"/>
            </a:endParaRPr>
          </a:p>
        </p:txBody>
      </p:sp>
      <p:sp>
        <p:nvSpPr>
          <p:cNvPr id="14339" name="TextBox 4"/>
          <p:cNvSpPr txBox="1">
            <a:spLocks noChangeArrowheads="1"/>
          </p:cNvSpPr>
          <p:nvPr/>
        </p:nvSpPr>
        <p:spPr bwMode="auto">
          <a:xfrm>
            <a:off x="1447800" y="304800"/>
            <a:ext cx="5486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2800" b="1" dirty="0">
                <a:latin typeface="Arial" charset="0"/>
              </a:rPr>
              <a:t>“American Progress”</a:t>
            </a:r>
          </a:p>
          <a:p>
            <a:pPr algn="ctr" eaLnBrk="1" hangingPunct="1"/>
            <a:r>
              <a:rPr lang="en-US" sz="1600" b="1" dirty="0">
                <a:latin typeface="Arial" charset="0"/>
              </a:rPr>
              <a:t>By John </a:t>
            </a:r>
            <a:r>
              <a:rPr lang="en-US" sz="1600" b="1" dirty="0" err="1">
                <a:latin typeface="Arial" charset="0"/>
              </a:rPr>
              <a:t>Gast</a:t>
            </a:r>
            <a:r>
              <a:rPr lang="en-US" sz="1600" b="1" dirty="0">
                <a:latin typeface="Arial" charset="0"/>
              </a:rPr>
              <a:t> (1872)</a:t>
            </a:r>
          </a:p>
        </p:txBody>
      </p:sp>
      <p:sp>
        <p:nvSpPr>
          <p:cNvPr id="14341" name="Text Box 5"/>
          <p:cNvSpPr txBox="1">
            <a:spLocks noChangeArrowheads="1"/>
          </p:cNvSpPr>
          <p:nvPr/>
        </p:nvSpPr>
        <p:spPr bwMode="auto">
          <a:xfrm>
            <a:off x="5943600" y="1143000"/>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r>
              <a:rPr lang="en-US" b="1" dirty="0">
                <a:latin typeface="Arial" charset="0"/>
              </a:rPr>
              <a:t>Can you interpret </a:t>
            </a:r>
            <a:r>
              <a:rPr lang="en-US" b="1" dirty="0" smtClean="0">
                <a:latin typeface="Arial" charset="0"/>
              </a:rPr>
              <a:t>this </a:t>
            </a:r>
            <a:r>
              <a:rPr lang="en-US" b="1" dirty="0">
                <a:latin typeface="Arial" charset="0"/>
              </a:rPr>
              <a:t>painting?</a:t>
            </a:r>
          </a:p>
        </p:txBody>
      </p:sp>
    </p:spTree>
    <p:extLst>
      <p:ext uri="{BB962C8B-B14F-4D97-AF65-F5344CB8AC3E}">
        <p14:creationId xmlns:p14="http://schemas.microsoft.com/office/powerpoint/2010/main" val="42846096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0"/>
                                        <p:tgtEl>
                                          <p:spTgt spid="14338"/>
                                        </p:tgtEl>
                                      </p:cBhvr>
                                    </p:animEffect>
                                  </p:childTnLst>
                                </p:cTn>
                              </p:par>
                            </p:childTnLst>
                          </p:cTn>
                        </p:par>
                        <p:par>
                          <p:cTn id="8" fill="hold" nodeType="afterGroup">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14339"/>
                                        </p:tgtEl>
                                        <p:attrNameLst>
                                          <p:attrName>style.visibility</p:attrName>
                                        </p:attrNameLst>
                                      </p:cBhvr>
                                      <p:to>
                                        <p:strVal val="visible"/>
                                      </p:to>
                                    </p:set>
                                    <p:animEffect transition="in" filter="fade">
                                      <p:cBhvr>
                                        <p:cTn id="11" dur="2000"/>
                                        <p:tgtEl>
                                          <p:spTgt spid="14339"/>
                                        </p:tgtEl>
                                      </p:cBhvr>
                                    </p:animEffect>
                                  </p:childTnLst>
                                </p:cTn>
                              </p:par>
                            </p:childTnLst>
                          </p:cTn>
                        </p:par>
                        <p:par>
                          <p:cTn id="12" fill="hold" nodeType="afterGroup">
                            <p:stCondLst>
                              <p:cond delay="7000"/>
                            </p:stCondLst>
                            <p:childTnLst>
                              <p:par>
                                <p:cTn id="13" presetID="10" presetClass="entr" presetSubtype="0" fill="hold" nodeType="afterEffect">
                                  <p:stCondLst>
                                    <p:cond delay="0"/>
                                  </p:stCondLst>
                                  <p:childTnLst>
                                    <p:set>
                                      <p:cBhvr>
                                        <p:cTn id="14" dur="1" fill="hold">
                                          <p:stCondLst>
                                            <p:cond delay="0"/>
                                          </p:stCondLst>
                                        </p:cTn>
                                        <p:tgtEl>
                                          <p:spTgt spid="14341">
                                            <p:txEl>
                                              <p:pRg st="0" end="0"/>
                                            </p:txEl>
                                          </p:spTgt>
                                        </p:tgtEl>
                                        <p:attrNameLst>
                                          <p:attrName>style.visibility</p:attrName>
                                        </p:attrNameLst>
                                      </p:cBhvr>
                                      <p:to>
                                        <p:strVal val="visible"/>
                                      </p:to>
                                    </p:set>
                                    <p:animEffect transition="in" filter="fade">
                                      <p:cBhvr>
                                        <p:cTn id="15" dur="2000"/>
                                        <p:tgtEl>
                                          <p:spTgt spid="143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0" name="Picture 8" descr="http://images.travelpod.com/users/teeltravels/1.1244952360.jail-rock-and-courthouse-rock.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l="3226"/>
          <a:stretch>
            <a:fillRect/>
          </a:stretch>
        </p:blipFill>
        <p:spPr bwMode="auto">
          <a:xfrm>
            <a:off x="0" y="0"/>
            <a:ext cx="9144000" cy="6858000"/>
          </a:xfrm>
          <a:prstGeom prst="rect">
            <a:avLst/>
          </a:prstGeom>
          <a:noFill/>
        </p:spPr>
      </p:pic>
      <p:pic>
        <p:nvPicPr>
          <p:cNvPr id="13320" name="Picture 8" descr="trailmap"/>
          <p:cNvPicPr>
            <a:picLocks noChangeAspect="1" noChangeArrowheads="1"/>
          </p:cNvPicPr>
          <p:nvPr/>
        </p:nvPicPr>
        <p:blipFill>
          <a:blip r:embed="rId4" cstate="print"/>
          <a:srcRect/>
          <a:stretch>
            <a:fillRect/>
          </a:stretch>
        </p:blipFill>
        <p:spPr bwMode="auto">
          <a:xfrm>
            <a:off x="5398917" y="4343400"/>
            <a:ext cx="3745083" cy="2514600"/>
          </a:xfrm>
          <a:prstGeom prst="rect">
            <a:avLst/>
          </a:prstGeom>
          <a:ln>
            <a:noFill/>
          </a:ln>
          <a:effectLst>
            <a:softEdge rad="112500"/>
          </a:effectLst>
        </p:spPr>
      </p:pic>
      <p:sp>
        <p:nvSpPr>
          <p:cNvPr id="24579" name="Rectangle 6"/>
          <p:cNvSpPr txBox="1">
            <a:spLocks noGrp="1" noChangeArrowheads="1"/>
          </p:cNvSpPr>
          <p:nvPr/>
        </p:nvSpPr>
        <p:spPr bwMode="auto">
          <a:xfrm>
            <a:off x="6705600" y="61722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CBE01AD8-F0D1-4168-B539-51011DB3C234}" type="slidenum">
              <a:rPr lang="en-US" sz="1400" b="1">
                <a:solidFill>
                  <a:schemeClr val="tx1"/>
                </a:solidFill>
                <a:cs typeface="Calibri" pitchFamily="34" charset="0"/>
              </a:rPr>
              <a:pPr algn="r" eaLnBrk="1" hangingPunct="1"/>
              <a:t>60</a:t>
            </a:fld>
            <a:endParaRPr lang="en-US" sz="1400" b="1" dirty="0">
              <a:solidFill>
                <a:schemeClr val="tx1"/>
              </a:solidFill>
              <a:cs typeface="Calibri" pitchFamily="34" charset="0"/>
            </a:endParaRPr>
          </a:p>
        </p:txBody>
      </p:sp>
      <p:sp>
        <p:nvSpPr>
          <p:cNvPr id="11" name="TextBox 6"/>
          <p:cNvSpPr txBox="1">
            <a:spLocks noChangeArrowheads="1"/>
          </p:cNvSpPr>
          <p:nvPr/>
        </p:nvSpPr>
        <p:spPr bwMode="auto">
          <a:xfrm>
            <a:off x="1143000" y="762000"/>
            <a:ext cx="73805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200" b="1" dirty="0" smtClean="0">
                <a:ln>
                  <a:solidFill>
                    <a:sysClr val="windowText" lastClr="000000"/>
                  </a:solidFill>
                </a:ln>
                <a:solidFill>
                  <a:srgbClr val="FFFF00"/>
                </a:solidFill>
              </a:rPr>
              <a:t>“Jail Rock”                 “Courthouse Rock”</a:t>
            </a:r>
            <a:endParaRPr lang="en-US" sz="3200" b="1" dirty="0">
              <a:ln>
                <a:solidFill>
                  <a:sysClr val="windowText" lastClr="000000"/>
                </a:solidFill>
              </a:ln>
              <a:solidFill>
                <a:srgbClr val="FFFF00"/>
              </a:solidFill>
            </a:endParaRPr>
          </a:p>
        </p:txBody>
      </p:sp>
      <p:sp>
        <p:nvSpPr>
          <p:cNvPr id="9" name="TextBox 6"/>
          <p:cNvSpPr txBox="1">
            <a:spLocks noChangeArrowheads="1"/>
          </p:cNvSpPr>
          <p:nvPr/>
        </p:nvSpPr>
        <p:spPr bwMode="auto">
          <a:xfrm>
            <a:off x="1371600" y="762000"/>
            <a:ext cx="716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600" b="1" dirty="0" smtClean="0">
                <a:solidFill>
                  <a:schemeClr val="tx1"/>
                </a:solidFill>
              </a:rPr>
              <a:t>   “?”                                  “?”</a:t>
            </a:r>
            <a:endParaRPr lang="en-US" sz="3600" b="1" dirty="0">
              <a:solidFill>
                <a:schemeClr val="tx1"/>
              </a:solidFill>
            </a:endParaRPr>
          </a:p>
        </p:txBody>
      </p:sp>
      <p:sp>
        <p:nvSpPr>
          <p:cNvPr id="12" name="5-Point Star 11"/>
          <p:cNvSpPr/>
          <p:nvPr/>
        </p:nvSpPr>
        <p:spPr>
          <a:xfrm>
            <a:off x="7640636" y="5509260"/>
            <a:ext cx="223203" cy="18288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http://images.webster-dictionary.org/dict/103/881688-quill-p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220284"/>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8664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2000"/>
                                        <p:tgtEl>
                                          <p:spTgt spid="9"/>
                                        </p:tgtEl>
                                      </p:cBhvr>
                                    </p:animEffect>
                                    <p:set>
                                      <p:cBhvr>
                                        <p:cTn id="16" dur="1" fill="hold">
                                          <p:stCondLst>
                                            <p:cond delay="1999"/>
                                          </p:stCondLst>
                                        </p:cTn>
                                        <p:tgtEl>
                                          <p:spTgt spid="9"/>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320"/>
                                        </p:tgtEl>
                                        <p:attrNameLst>
                                          <p:attrName>style.visibility</p:attrName>
                                        </p:attrNameLst>
                                      </p:cBhvr>
                                      <p:to>
                                        <p:strVal val="visible"/>
                                      </p:to>
                                    </p:set>
                                    <p:animEffect transition="in" filter="fade">
                                      <p:cBhvr>
                                        <p:cTn id="23" dur="2000"/>
                                        <p:tgtEl>
                                          <p:spTgt spid="133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9" grpId="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p>
            <a:pPr>
              <a:defRPr/>
            </a:pPr>
            <a:fld id="{A3CB355B-084E-40FD-8E3B-B591463339D3}" type="slidenum">
              <a:rPr lang="en-US"/>
              <a:pPr>
                <a:defRPr/>
              </a:pPr>
              <a:t>61</a:t>
            </a:fld>
            <a:endParaRPr lang="en-US"/>
          </a:p>
        </p:txBody>
      </p:sp>
      <p:sp>
        <p:nvSpPr>
          <p:cNvPr id="24579"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CBE01AD8-F0D1-4168-B539-51011DB3C234}" type="slidenum">
              <a:rPr lang="en-US" sz="1400">
                <a:latin typeface="Arial" charset="0"/>
              </a:rPr>
              <a:pPr algn="r" eaLnBrk="1" hangingPunct="1"/>
              <a:t>61</a:t>
            </a:fld>
            <a:endParaRPr lang="en-US" sz="1400">
              <a:latin typeface="Arial" charset="0"/>
            </a:endParaRPr>
          </a:p>
        </p:txBody>
      </p:sp>
      <p:pic>
        <p:nvPicPr>
          <p:cNvPr id="13320" name="Picture 8" descr="trailmap"/>
          <p:cNvPicPr>
            <a:picLocks noChangeAspect="1" noChangeArrowheads="1"/>
          </p:cNvPicPr>
          <p:nvPr/>
        </p:nvPicPr>
        <p:blipFill>
          <a:blip r:embed="rId2" cstate="print"/>
          <a:srcRect/>
          <a:stretch>
            <a:fillRect/>
          </a:stretch>
        </p:blipFill>
        <p:spPr bwMode="auto">
          <a:xfrm>
            <a:off x="5264150" y="1752600"/>
            <a:ext cx="3879850" cy="2605088"/>
          </a:xfrm>
          <a:prstGeom prst="rect">
            <a:avLst/>
          </a:prstGeom>
          <a:ln>
            <a:noFill/>
          </a:ln>
          <a:effectLst>
            <a:softEdge rad="112500"/>
          </a:effectLst>
        </p:spPr>
      </p:pic>
      <p:sp>
        <p:nvSpPr>
          <p:cNvPr id="24581"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13319" name="TextBox 6"/>
          <p:cNvSpPr txBox="1">
            <a:spLocks noChangeArrowheads="1"/>
          </p:cNvSpPr>
          <p:nvPr/>
        </p:nvSpPr>
        <p:spPr bwMode="auto">
          <a:xfrm>
            <a:off x="5867400" y="459581"/>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200" b="1" dirty="0" smtClean="0">
                <a:solidFill>
                  <a:srgbClr val="FFFF00"/>
                </a:solidFill>
              </a:rPr>
              <a:t>“Devil’s Gate”</a:t>
            </a:r>
            <a:endParaRPr lang="en-US" sz="3200" b="1" dirty="0">
              <a:solidFill>
                <a:srgbClr val="FFFF00"/>
              </a:solidFill>
            </a:endParaRPr>
          </a:p>
        </p:txBody>
      </p:sp>
      <p:sp>
        <p:nvSpPr>
          <p:cNvPr id="9" name="5-Point Star 8"/>
          <p:cNvSpPr/>
          <p:nvPr/>
        </p:nvSpPr>
        <p:spPr>
          <a:xfrm>
            <a:off x="6934200" y="2743200"/>
            <a:ext cx="263526" cy="2286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http://www.independencerock.org/photos/devilsgate.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Lst>
          </a:blip>
          <a:srcRect b="2725"/>
          <a:stretch>
            <a:fillRect/>
          </a:stretch>
        </p:blipFill>
        <p:spPr bwMode="auto">
          <a:xfrm>
            <a:off x="316460" y="381000"/>
            <a:ext cx="4631613" cy="6019800"/>
          </a:xfrm>
          <a:prstGeom prst="rect">
            <a:avLst/>
          </a:prstGeom>
          <a:ln>
            <a:noFill/>
          </a:ln>
          <a:effectLst>
            <a:softEdge rad="112500"/>
          </a:effectLst>
        </p:spPr>
      </p:pic>
      <p:sp>
        <p:nvSpPr>
          <p:cNvPr id="11" name="TextBox 6"/>
          <p:cNvSpPr txBox="1">
            <a:spLocks noChangeArrowheads="1"/>
          </p:cNvSpPr>
          <p:nvPr/>
        </p:nvSpPr>
        <p:spPr bwMode="auto">
          <a:xfrm>
            <a:off x="6705600" y="457200"/>
            <a:ext cx="83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600" b="1" dirty="0" smtClean="0">
                <a:solidFill>
                  <a:srgbClr val="FFFF00"/>
                </a:solidFill>
              </a:rPr>
              <a:t>“?”</a:t>
            </a:r>
            <a:endParaRPr lang="en-US" sz="3600" b="1" dirty="0">
              <a:solidFill>
                <a:srgbClr val="FFFF00"/>
              </a:solidFill>
            </a:endParaRPr>
          </a:p>
        </p:txBody>
      </p:sp>
      <p:pic>
        <p:nvPicPr>
          <p:cNvPr id="12" name="Picture 11" descr="http://images.webster-dictionary.org/dict/103/881688-quill-p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4150" y="334195"/>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6517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2000"/>
                                        <p:tgtEl>
                                          <p:spTgt spid="276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3319"/>
                                        </p:tgtEl>
                                        <p:attrNameLst>
                                          <p:attrName>style.visibility</p:attrName>
                                        </p:attrNameLst>
                                      </p:cBhvr>
                                      <p:to>
                                        <p:strVal val="visible"/>
                                      </p:to>
                                    </p:set>
                                    <p:animEffect transition="in" filter="fade">
                                      <p:cBhvr>
                                        <p:cTn id="19" dur="2000"/>
                                        <p:tgtEl>
                                          <p:spTgt spid="13319"/>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3320"/>
                                        </p:tgtEl>
                                        <p:attrNameLst>
                                          <p:attrName>style.visibility</p:attrName>
                                        </p:attrNameLst>
                                      </p:cBhvr>
                                      <p:to>
                                        <p:strVal val="visible"/>
                                      </p:to>
                                    </p:set>
                                    <p:animEffect transition="in" filter="fade">
                                      <p:cBhvr>
                                        <p:cTn id="23" dur="5000"/>
                                        <p:tgtEl>
                                          <p:spTgt spid="133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3000"/>
                                        <p:tgtEl>
                                          <p:spTgt spid="9"/>
                                        </p:tgtEl>
                                      </p:cBhvr>
                                    </p:animEffect>
                                  </p:childTnLst>
                                </p:cTn>
                              </p:par>
                            </p:childTnLst>
                          </p:cTn>
                        </p:par>
                        <p:par>
                          <p:cTn id="27" fill="hold">
                            <p:stCondLst>
                              <p:cond delay="8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p:bldP spid="9" grpId="0" animBg="1"/>
      <p:bldP spid="11" grpId="0"/>
      <p:bldP spid="11"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notnecessarilygeology.files.wordpress.com/2011/04/splitrockwh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9029"/>
            <a:ext cx="9067800" cy="66924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6"/>
          <p:cNvSpPr>
            <a:spLocks noGrp="1" noChangeArrowheads="1"/>
          </p:cNvSpPr>
          <p:nvPr>
            <p:ph type="sldNum" sz="quarter" idx="12"/>
          </p:nvPr>
        </p:nvSpPr>
        <p:spPr/>
        <p:txBody>
          <a:bodyPr/>
          <a:lstStyle/>
          <a:p>
            <a:pPr>
              <a:defRPr/>
            </a:pPr>
            <a:fld id="{A3CB355B-084E-40FD-8E3B-B591463339D3}" type="slidenum">
              <a:rPr lang="en-US"/>
              <a:pPr>
                <a:defRPr/>
              </a:pPr>
              <a:t>62</a:t>
            </a:fld>
            <a:endParaRPr lang="en-US"/>
          </a:p>
        </p:txBody>
      </p:sp>
      <p:sp>
        <p:nvSpPr>
          <p:cNvPr id="24579"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CBE01AD8-F0D1-4168-B539-51011DB3C234}" type="slidenum">
              <a:rPr lang="en-US" sz="1400">
                <a:latin typeface="Arial" charset="0"/>
              </a:rPr>
              <a:pPr algn="r" eaLnBrk="1" hangingPunct="1"/>
              <a:t>62</a:t>
            </a:fld>
            <a:endParaRPr lang="en-US" sz="1400">
              <a:latin typeface="Arial" charset="0"/>
            </a:endParaRPr>
          </a:p>
        </p:txBody>
      </p:sp>
      <p:pic>
        <p:nvPicPr>
          <p:cNvPr id="13320" name="Picture 8" descr="trailmap"/>
          <p:cNvPicPr>
            <a:picLocks noChangeAspect="1" noChangeArrowheads="1"/>
          </p:cNvPicPr>
          <p:nvPr/>
        </p:nvPicPr>
        <p:blipFill>
          <a:blip r:embed="rId3" cstate="print"/>
          <a:srcRect/>
          <a:stretch>
            <a:fillRect/>
          </a:stretch>
        </p:blipFill>
        <p:spPr bwMode="auto">
          <a:xfrm>
            <a:off x="4692650" y="3505200"/>
            <a:ext cx="4451350" cy="2988816"/>
          </a:xfrm>
          <a:prstGeom prst="rect">
            <a:avLst/>
          </a:prstGeom>
          <a:ln>
            <a:noFill/>
          </a:ln>
          <a:effectLst>
            <a:softEdge rad="112500"/>
          </a:effectLst>
        </p:spPr>
      </p:pic>
      <p:sp>
        <p:nvSpPr>
          <p:cNvPr id="24581"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13319" name="TextBox 6"/>
          <p:cNvSpPr txBox="1">
            <a:spLocks noChangeArrowheads="1"/>
          </p:cNvSpPr>
          <p:nvPr/>
        </p:nvSpPr>
        <p:spPr bwMode="auto">
          <a:xfrm>
            <a:off x="3473450" y="317211"/>
            <a:ext cx="2438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200" b="1" dirty="0" smtClean="0">
                <a:solidFill>
                  <a:schemeClr val="tx1"/>
                </a:solidFill>
              </a:rPr>
              <a:t>“Split Rock”</a:t>
            </a:r>
            <a:endParaRPr lang="en-US" sz="3200" b="1" dirty="0">
              <a:solidFill>
                <a:schemeClr val="tx1"/>
              </a:solidFill>
            </a:endParaRPr>
          </a:p>
        </p:txBody>
      </p:sp>
      <p:sp>
        <p:nvSpPr>
          <p:cNvPr id="9" name="5-Point Star 8"/>
          <p:cNvSpPr/>
          <p:nvPr/>
        </p:nvSpPr>
        <p:spPr>
          <a:xfrm>
            <a:off x="6553200" y="4724400"/>
            <a:ext cx="263526" cy="2286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6"/>
          <p:cNvSpPr txBox="1">
            <a:spLocks noChangeArrowheads="1"/>
          </p:cNvSpPr>
          <p:nvPr/>
        </p:nvSpPr>
        <p:spPr bwMode="auto">
          <a:xfrm>
            <a:off x="4191000" y="286434"/>
            <a:ext cx="83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600" b="1" dirty="0" smtClean="0">
                <a:solidFill>
                  <a:schemeClr val="tx1"/>
                </a:solidFill>
              </a:rPr>
              <a:t>“?”</a:t>
            </a:r>
            <a:endParaRPr lang="en-US" sz="3600" b="1" dirty="0">
              <a:solidFill>
                <a:schemeClr val="tx1"/>
              </a:solidFill>
            </a:endParaRPr>
          </a:p>
        </p:txBody>
      </p:sp>
      <p:pic>
        <p:nvPicPr>
          <p:cNvPr id="12" name="Picture 11"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549092"/>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0532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2000"/>
                                        <p:tgtEl>
                                          <p:spTgt spid="11"/>
                                        </p:tgtEl>
                                      </p:cBhvr>
                                    </p:animEffect>
                                    <p:set>
                                      <p:cBhvr>
                                        <p:cTn id="15" dur="1" fill="hold">
                                          <p:stCondLst>
                                            <p:cond delay="1999"/>
                                          </p:stCondLst>
                                        </p:cTn>
                                        <p:tgtEl>
                                          <p:spTgt spid="11"/>
                                        </p:tgtEl>
                                        <p:attrNameLst>
                                          <p:attrName>style.visibility</p:attrName>
                                        </p:attrNameLst>
                                      </p:cBhvr>
                                      <p:to>
                                        <p:strVal val="hidden"/>
                                      </p:to>
                                    </p:se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319"/>
                                        </p:tgtEl>
                                        <p:attrNameLst>
                                          <p:attrName>style.visibility</p:attrName>
                                        </p:attrNameLst>
                                      </p:cBhvr>
                                      <p:to>
                                        <p:strVal val="visible"/>
                                      </p:to>
                                    </p:set>
                                    <p:animEffect transition="in" filter="fade">
                                      <p:cBhvr>
                                        <p:cTn id="19" dur="3000"/>
                                        <p:tgtEl>
                                          <p:spTgt spid="13319"/>
                                        </p:tgtEl>
                                      </p:cBhvr>
                                    </p:animEffect>
                                  </p:childTnLst>
                                </p:cTn>
                              </p:par>
                              <p:par>
                                <p:cTn id="20" presetID="10" presetClass="entr" presetSubtype="0" fill="hold" nodeType="withEffect">
                                  <p:stCondLst>
                                    <p:cond delay="0"/>
                                  </p:stCondLst>
                                  <p:childTnLst>
                                    <p:set>
                                      <p:cBhvr>
                                        <p:cTn id="21" dur="1" fill="hold">
                                          <p:stCondLst>
                                            <p:cond delay="0"/>
                                          </p:stCondLst>
                                        </p:cTn>
                                        <p:tgtEl>
                                          <p:spTgt spid="13320"/>
                                        </p:tgtEl>
                                        <p:attrNameLst>
                                          <p:attrName>style.visibility</p:attrName>
                                        </p:attrNameLst>
                                      </p:cBhvr>
                                      <p:to>
                                        <p:strVal val="visible"/>
                                      </p:to>
                                    </p:set>
                                    <p:animEffect transition="in" filter="fade">
                                      <p:cBhvr>
                                        <p:cTn id="22" dur="5000"/>
                                        <p:tgtEl>
                                          <p:spTgt spid="133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p:bldP spid="9" grpId="0" animBg="1"/>
      <p:bldP spid="11" grpId="0"/>
      <p:bldP spid="11"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0" name="Picture 18" descr="chimneyrockpic"/>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28870"/>
            <a:ext cx="9144000" cy="6829130"/>
          </a:xfrm>
          <a:prstGeom prst="rect">
            <a:avLst/>
          </a:prstGeom>
          <a:ln>
            <a:noFill/>
          </a:ln>
          <a:effectLst>
            <a:softEdge rad="112500"/>
          </a:effectLst>
        </p:spPr>
      </p:pic>
      <p:sp>
        <p:nvSpPr>
          <p:cNvPr id="10" name="Rectangle 6"/>
          <p:cNvSpPr>
            <a:spLocks noGrp="1" noChangeArrowheads="1"/>
          </p:cNvSpPr>
          <p:nvPr>
            <p:ph type="sldNum" sz="quarter" idx="12"/>
          </p:nvPr>
        </p:nvSpPr>
        <p:spPr/>
        <p:txBody>
          <a:bodyPr/>
          <a:lstStyle/>
          <a:p>
            <a:pPr>
              <a:defRPr/>
            </a:pPr>
            <a:fld id="{A3CB355B-084E-40FD-8E3B-B591463339D3}" type="slidenum">
              <a:rPr lang="en-US" b="1">
                <a:latin typeface="Calibri" pitchFamily="34" charset="0"/>
              </a:rPr>
              <a:pPr>
                <a:defRPr/>
              </a:pPr>
              <a:t>63</a:t>
            </a:fld>
            <a:endParaRPr lang="en-US" b="1" dirty="0">
              <a:latin typeface="Calibri" pitchFamily="34" charset="0"/>
            </a:endParaRPr>
          </a:p>
        </p:txBody>
      </p:sp>
      <p:sp>
        <p:nvSpPr>
          <p:cNvPr id="24581"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8" name="TextBox 6"/>
          <p:cNvSpPr txBox="1">
            <a:spLocks noChangeArrowheads="1"/>
          </p:cNvSpPr>
          <p:nvPr/>
        </p:nvSpPr>
        <p:spPr bwMode="auto">
          <a:xfrm>
            <a:off x="4267200" y="457200"/>
            <a:ext cx="83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600" b="1" dirty="0" smtClean="0">
                <a:solidFill>
                  <a:schemeClr val="tx1"/>
                </a:solidFill>
              </a:rPr>
              <a:t>“?”</a:t>
            </a:r>
            <a:endParaRPr lang="en-US" sz="3600" b="1" dirty="0">
              <a:solidFill>
                <a:schemeClr val="tx1"/>
              </a:solidFill>
            </a:endParaRPr>
          </a:p>
        </p:txBody>
      </p:sp>
    </p:spTree>
    <p:extLst>
      <p:ext uri="{BB962C8B-B14F-4D97-AF65-F5344CB8AC3E}">
        <p14:creationId xmlns:p14="http://schemas.microsoft.com/office/powerpoint/2010/main" val="36290668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8210"/>
                                        </p:tgtEl>
                                        <p:attrNameLst>
                                          <p:attrName>style.visibility</p:attrName>
                                        </p:attrNameLst>
                                      </p:cBhvr>
                                      <p:to>
                                        <p:strVal val="visible"/>
                                      </p:to>
                                    </p:set>
                                    <p:animEffect transition="in" filter="fade">
                                      <p:cBhvr>
                                        <p:cTn id="7" dur="2000"/>
                                        <p:tgtEl>
                                          <p:spTgt spid="82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p>
            <a:pPr>
              <a:defRPr/>
            </a:pPr>
            <a:fld id="{A3CB355B-084E-40FD-8E3B-B591463339D3}" type="slidenum">
              <a:rPr lang="en-US"/>
              <a:pPr>
                <a:defRPr/>
              </a:pPr>
              <a:t>64</a:t>
            </a:fld>
            <a:endParaRPr lang="en-US"/>
          </a:p>
        </p:txBody>
      </p:sp>
      <p:sp>
        <p:nvSpPr>
          <p:cNvPr id="24579"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CBE01AD8-F0D1-4168-B539-51011DB3C234}" type="slidenum">
              <a:rPr lang="en-US" sz="1400">
                <a:latin typeface="Arial" charset="0"/>
              </a:rPr>
              <a:pPr algn="r" eaLnBrk="1" hangingPunct="1"/>
              <a:t>64</a:t>
            </a:fld>
            <a:endParaRPr lang="en-US" sz="1400">
              <a:latin typeface="Arial" charset="0"/>
            </a:endParaRPr>
          </a:p>
        </p:txBody>
      </p:sp>
      <p:pic>
        <p:nvPicPr>
          <p:cNvPr id="13320" name="Picture 8" descr="trailmap"/>
          <p:cNvPicPr>
            <a:picLocks noChangeAspect="1" noChangeArrowheads="1"/>
          </p:cNvPicPr>
          <p:nvPr/>
        </p:nvPicPr>
        <p:blipFill>
          <a:blip r:embed="rId2" cstate="print"/>
          <a:srcRect/>
          <a:stretch>
            <a:fillRect/>
          </a:stretch>
        </p:blipFill>
        <p:spPr bwMode="auto">
          <a:xfrm>
            <a:off x="4831480" y="3352800"/>
            <a:ext cx="4312520" cy="2895600"/>
          </a:xfrm>
          <a:prstGeom prst="rect">
            <a:avLst/>
          </a:prstGeom>
          <a:ln>
            <a:noFill/>
          </a:ln>
          <a:effectLst>
            <a:softEdge rad="112500"/>
          </a:effectLst>
        </p:spPr>
      </p:pic>
      <p:sp>
        <p:nvSpPr>
          <p:cNvPr id="24581"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pic>
        <p:nvPicPr>
          <p:cNvPr id="8210" name="Picture 18" descr="chimneyrockpic"/>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Lst>
          </a:blip>
          <a:srcRect/>
          <a:stretch>
            <a:fillRect/>
          </a:stretch>
        </p:blipFill>
        <p:spPr bwMode="auto">
          <a:xfrm>
            <a:off x="2929" y="691660"/>
            <a:ext cx="5249013" cy="3937980"/>
          </a:xfrm>
          <a:prstGeom prst="rect">
            <a:avLst/>
          </a:prstGeom>
          <a:ln>
            <a:noFill/>
          </a:ln>
          <a:effectLst>
            <a:softEdge rad="112500"/>
          </a:effectLst>
        </p:spPr>
      </p:pic>
      <p:sp>
        <p:nvSpPr>
          <p:cNvPr id="13317" name="TextBox 7"/>
          <p:cNvSpPr txBox="1">
            <a:spLocks noChangeArrowheads="1"/>
          </p:cNvSpPr>
          <p:nvPr/>
        </p:nvSpPr>
        <p:spPr bwMode="auto">
          <a:xfrm>
            <a:off x="5410200" y="228600"/>
            <a:ext cx="37338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b="1" dirty="0"/>
              <a:t>Rising nearly 300 feet above the surrounding North Platte River valley in Western Nebraska, it served as a </a:t>
            </a:r>
            <a:r>
              <a:rPr lang="en-US" b="1" dirty="0">
                <a:solidFill>
                  <a:schemeClr val="bg1"/>
                </a:solidFill>
              </a:rPr>
              <a:t>landmark along the emigrant trails</a:t>
            </a:r>
            <a:r>
              <a:rPr lang="en-US" b="1" dirty="0"/>
              <a:t>.</a:t>
            </a:r>
          </a:p>
          <a:p>
            <a:pPr eaLnBrk="1" hangingPunct="1"/>
            <a:endParaRPr lang="en-US" b="1" dirty="0"/>
          </a:p>
          <a:p>
            <a:pPr eaLnBrk="1" hangingPunct="1"/>
            <a:r>
              <a:rPr lang="en-US" b="1" dirty="0"/>
              <a:t>The first recorded mention of 'Chimney Rock' was in 1827 by Joshua </a:t>
            </a:r>
            <a:r>
              <a:rPr lang="en-US" b="1" dirty="0" err="1"/>
              <a:t>Pilcher</a:t>
            </a:r>
            <a:r>
              <a:rPr lang="en-US" b="1" dirty="0"/>
              <a:t>, who had journeyed up the Platte River valley to the Salt Lake rendezvous of the Rocky Mountain fur trappers. </a:t>
            </a:r>
          </a:p>
        </p:txBody>
      </p:sp>
      <p:sp>
        <p:nvSpPr>
          <p:cNvPr id="13319" name="TextBox 6"/>
          <p:cNvSpPr txBox="1">
            <a:spLocks noChangeArrowheads="1"/>
          </p:cNvSpPr>
          <p:nvPr/>
        </p:nvSpPr>
        <p:spPr bwMode="auto">
          <a:xfrm>
            <a:off x="2971800" y="228600"/>
            <a:ext cx="243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400" b="1">
                <a:solidFill>
                  <a:srgbClr val="FFFF00"/>
                </a:solidFill>
              </a:rPr>
              <a:t>“Chimney Rock”</a:t>
            </a:r>
          </a:p>
        </p:txBody>
      </p:sp>
      <p:sp>
        <p:nvSpPr>
          <p:cNvPr id="11" name="5-Point Star 10"/>
          <p:cNvSpPr/>
          <p:nvPr/>
        </p:nvSpPr>
        <p:spPr>
          <a:xfrm>
            <a:off x="7467600" y="4724400"/>
            <a:ext cx="263526" cy="2286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08135" y="4739640"/>
            <a:ext cx="4038600" cy="923330"/>
          </a:xfrm>
          <a:prstGeom prst="rect">
            <a:avLst/>
          </a:prstGeom>
          <a:noFill/>
        </p:spPr>
        <p:txBody>
          <a:bodyPr wrap="square" rtlCol="0">
            <a:spAutoFit/>
          </a:bodyPr>
          <a:lstStyle/>
          <a:p>
            <a:r>
              <a:rPr lang="en-US" b="1" dirty="0" smtClean="0">
                <a:solidFill>
                  <a:schemeClr val="bg1"/>
                </a:solidFill>
              </a:rPr>
              <a:t>One </a:t>
            </a:r>
            <a:r>
              <a:rPr lang="en-US" b="1" dirty="0">
                <a:solidFill>
                  <a:schemeClr val="bg1"/>
                </a:solidFill>
              </a:rPr>
              <a:t>curious </a:t>
            </a:r>
            <a:r>
              <a:rPr lang="en-US" b="1" dirty="0" smtClean="0">
                <a:solidFill>
                  <a:schemeClr val="bg1"/>
                </a:solidFill>
              </a:rPr>
              <a:t>emigrant took </a:t>
            </a:r>
            <a:r>
              <a:rPr lang="en-US" b="1" dirty="0">
                <a:solidFill>
                  <a:schemeClr val="bg1"/>
                </a:solidFill>
              </a:rPr>
              <a:t>ten thousand forty steps to walk around it!</a:t>
            </a:r>
          </a:p>
          <a:p>
            <a:r>
              <a:rPr lang="en-US" b="1" dirty="0">
                <a:solidFill>
                  <a:schemeClr val="bg1"/>
                </a:solidFill>
              </a:rPr>
              <a:t> </a:t>
            </a:r>
          </a:p>
        </p:txBody>
      </p:sp>
      <p:pic>
        <p:nvPicPr>
          <p:cNvPr id="12" name="Picture 11" descr="http://images.webster-dictionary.org/dict/103/881688-quill-p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121873"/>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6232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childTnLst>
                                </p:cTn>
                              </p:par>
                            </p:childTnLst>
                          </p:cTn>
                        </p:par>
                        <p:par>
                          <p:cTn id="8" fill="hold">
                            <p:stCondLst>
                              <p:cond delay="5000"/>
                            </p:stCondLst>
                            <p:childTnLst>
                              <p:par>
                                <p:cTn id="9" presetID="10" presetClass="entr" presetSubtype="0" fill="hold" nodeType="afterEffect">
                                  <p:stCondLst>
                                    <p:cond delay="500"/>
                                  </p:stCondLst>
                                  <p:childTnLst>
                                    <p:set>
                                      <p:cBhvr>
                                        <p:cTn id="10" dur="1" fill="hold">
                                          <p:stCondLst>
                                            <p:cond delay="0"/>
                                          </p:stCondLst>
                                        </p:cTn>
                                        <p:tgtEl>
                                          <p:spTgt spid="8210"/>
                                        </p:tgtEl>
                                        <p:attrNameLst>
                                          <p:attrName>style.visibility</p:attrName>
                                        </p:attrNameLst>
                                      </p:cBhvr>
                                      <p:to>
                                        <p:strVal val="visible"/>
                                      </p:to>
                                    </p:set>
                                    <p:animEffect transition="in" filter="fade">
                                      <p:cBhvr>
                                        <p:cTn id="11" dur="2000"/>
                                        <p:tgtEl>
                                          <p:spTgt spid="8210"/>
                                        </p:tgtEl>
                                      </p:cBhvr>
                                    </p:animEffect>
                                  </p:childTnLst>
                                </p:cTn>
                              </p:par>
                            </p:childTnLst>
                          </p:cTn>
                        </p:par>
                        <p:par>
                          <p:cTn id="12" fill="hold" nodeType="afterGroup">
                            <p:stCondLst>
                              <p:cond delay="7500"/>
                            </p:stCondLst>
                            <p:childTnLst>
                              <p:par>
                                <p:cTn id="13" presetID="10" presetClass="entr" presetSubtype="0" fill="hold" grpId="0" nodeType="afterEffect">
                                  <p:stCondLst>
                                    <p:cond delay="0"/>
                                  </p:stCondLst>
                                  <p:childTnLst>
                                    <p:set>
                                      <p:cBhvr>
                                        <p:cTn id="14" dur="1" fill="hold">
                                          <p:stCondLst>
                                            <p:cond delay="0"/>
                                          </p:stCondLst>
                                        </p:cTn>
                                        <p:tgtEl>
                                          <p:spTgt spid="13319"/>
                                        </p:tgtEl>
                                        <p:attrNameLst>
                                          <p:attrName>style.visibility</p:attrName>
                                        </p:attrNameLst>
                                      </p:cBhvr>
                                      <p:to>
                                        <p:strVal val="visible"/>
                                      </p:to>
                                    </p:set>
                                    <p:animEffect transition="in" filter="fade">
                                      <p:cBhvr>
                                        <p:cTn id="15" dur="2000"/>
                                        <p:tgtEl>
                                          <p:spTgt spid="13319"/>
                                        </p:tgtEl>
                                      </p:cBhvr>
                                    </p:animEffect>
                                  </p:childTnLst>
                                </p:cTn>
                              </p:par>
                            </p:childTnLst>
                          </p:cTn>
                        </p:par>
                        <p:par>
                          <p:cTn id="16" fill="hold" nodeType="afterGroup">
                            <p:stCondLst>
                              <p:cond delay="9500"/>
                            </p:stCondLst>
                            <p:childTnLst>
                              <p:par>
                                <p:cTn id="17" presetID="10" presetClass="entr" presetSubtype="0" fill="hold" nodeType="afterEffect">
                                  <p:stCondLst>
                                    <p:cond delay="0"/>
                                  </p:stCondLst>
                                  <p:childTnLst>
                                    <p:set>
                                      <p:cBhvr>
                                        <p:cTn id="18" dur="1" fill="hold">
                                          <p:stCondLst>
                                            <p:cond delay="0"/>
                                          </p:stCondLst>
                                        </p:cTn>
                                        <p:tgtEl>
                                          <p:spTgt spid="13320"/>
                                        </p:tgtEl>
                                        <p:attrNameLst>
                                          <p:attrName>style.visibility</p:attrName>
                                        </p:attrNameLst>
                                      </p:cBhvr>
                                      <p:to>
                                        <p:strVal val="visible"/>
                                      </p:to>
                                    </p:set>
                                    <p:animEffect transition="in" filter="fade">
                                      <p:cBhvr>
                                        <p:cTn id="19" dur="5000"/>
                                        <p:tgtEl>
                                          <p:spTgt spid="133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3000"/>
                                        <p:tgtEl>
                                          <p:spTgt spid="11"/>
                                        </p:tgtEl>
                                      </p:cBhvr>
                                    </p:animEffect>
                                  </p:childTnLst>
                                </p:cTn>
                              </p:par>
                            </p:childTnLst>
                          </p:cTn>
                        </p:par>
                        <p:par>
                          <p:cTn id="23" fill="hold">
                            <p:stCondLst>
                              <p:cond delay="14500"/>
                            </p:stCondLst>
                            <p:childTnLst>
                              <p:par>
                                <p:cTn id="24" presetID="10" presetClass="entr" presetSubtype="0" fill="hold" nodeType="afterEffect">
                                  <p:stCondLst>
                                    <p:cond delay="2000"/>
                                  </p:stCondLst>
                                  <p:childTnLst>
                                    <p:set>
                                      <p:cBhvr>
                                        <p:cTn id="25" dur="1" fill="hold">
                                          <p:stCondLst>
                                            <p:cond delay="0"/>
                                          </p:stCondLst>
                                        </p:cTn>
                                        <p:tgtEl>
                                          <p:spTgt spid="13317">
                                            <p:txEl>
                                              <p:pRg st="0" end="0"/>
                                            </p:txEl>
                                          </p:spTgt>
                                        </p:tgtEl>
                                        <p:attrNameLst>
                                          <p:attrName>style.visibility</p:attrName>
                                        </p:attrNameLst>
                                      </p:cBhvr>
                                      <p:to>
                                        <p:strVal val="visible"/>
                                      </p:to>
                                    </p:set>
                                    <p:animEffect transition="in" filter="fade">
                                      <p:cBhvr>
                                        <p:cTn id="26" dur="2000"/>
                                        <p:tgtEl>
                                          <p:spTgt spid="13317">
                                            <p:txEl>
                                              <p:pRg st="0" end="0"/>
                                            </p:txEl>
                                          </p:spTgt>
                                        </p:tgtEl>
                                      </p:cBhvr>
                                    </p:animEffect>
                                  </p:childTnLst>
                                </p:cTn>
                              </p:par>
                            </p:childTnLst>
                          </p:cTn>
                        </p:par>
                        <p:par>
                          <p:cTn id="27" fill="hold" nodeType="afterGroup">
                            <p:stCondLst>
                              <p:cond delay="18500"/>
                            </p:stCondLst>
                            <p:childTnLst>
                              <p:par>
                                <p:cTn id="28" presetID="10" presetClass="entr" presetSubtype="0" fill="hold" nodeType="afterEffect">
                                  <p:stCondLst>
                                    <p:cond delay="5000"/>
                                  </p:stCondLst>
                                  <p:childTnLst>
                                    <p:set>
                                      <p:cBhvr>
                                        <p:cTn id="29" dur="1" fill="hold">
                                          <p:stCondLst>
                                            <p:cond delay="0"/>
                                          </p:stCondLst>
                                        </p:cTn>
                                        <p:tgtEl>
                                          <p:spTgt spid="13317">
                                            <p:txEl>
                                              <p:pRg st="2" end="2"/>
                                            </p:txEl>
                                          </p:spTgt>
                                        </p:tgtEl>
                                        <p:attrNameLst>
                                          <p:attrName>style.visibility</p:attrName>
                                        </p:attrNameLst>
                                      </p:cBhvr>
                                      <p:to>
                                        <p:strVal val="visible"/>
                                      </p:to>
                                    </p:set>
                                    <p:animEffect transition="in" filter="fade">
                                      <p:cBhvr>
                                        <p:cTn id="30" dur="2000"/>
                                        <p:tgtEl>
                                          <p:spTgt spid="133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p:bldP spid="11" grpId="0" animBg="1"/>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p>
            <a:pPr>
              <a:defRPr/>
            </a:pPr>
            <a:fld id="{7A8E799D-3FC9-44B6-BD80-B3B36FCB6F7D}" type="slidenum">
              <a:rPr lang="en-US"/>
              <a:pPr>
                <a:defRPr/>
              </a:pPr>
              <a:t>65</a:t>
            </a:fld>
            <a:endParaRPr lang="en-US"/>
          </a:p>
        </p:txBody>
      </p:sp>
      <p:sp>
        <p:nvSpPr>
          <p:cNvPr id="25603"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B0D454A3-EC75-4E7C-B103-F8658DDFDE32}" type="slidenum">
              <a:rPr lang="en-US" sz="1400">
                <a:latin typeface="Arial" charset="0"/>
              </a:rPr>
              <a:pPr algn="r" eaLnBrk="1" hangingPunct="1"/>
              <a:t>65</a:t>
            </a:fld>
            <a:endParaRPr lang="en-US" sz="1400">
              <a:latin typeface="Arial" charset="0"/>
            </a:endParaRPr>
          </a:p>
        </p:txBody>
      </p:sp>
      <p:sp>
        <p:nvSpPr>
          <p:cNvPr id="25605"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32775" name="TextBox 6"/>
          <p:cNvSpPr txBox="1">
            <a:spLocks noChangeArrowheads="1"/>
          </p:cNvSpPr>
          <p:nvPr/>
        </p:nvSpPr>
        <p:spPr bwMode="auto">
          <a:xfrm>
            <a:off x="4324350" y="161391"/>
            <a:ext cx="781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400" b="1" dirty="0" smtClean="0">
                <a:solidFill>
                  <a:srgbClr val="FFFF00"/>
                </a:solidFill>
              </a:rPr>
              <a:t>“?”</a:t>
            </a:r>
            <a:endParaRPr lang="en-US" sz="2400" b="1" dirty="0">
              <a:solidFill>
                <a:srgbClr val="FFFF00"/>
              </a:solidFill>
            </a:endParaRPr>
          </a:p>
        </p:txBody>
      </p:sp>
      <p:pic>
        <p:nvPicPr>
          <p:cNvPr id="8212" name="Picture 20" descr="Scotts Bluff"/>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838200" y="533400"/>
            <a:ext cx="7919061" cy="594012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8212"/>
                                        </p:tgtEl>
                                        <p:attrNameLst>
                                          <p:attrName>style.visibility</p:attrName>
                                        </p:attrNameLst>
                                      </p:cBhvr>
                                      <p:to>
                                        <p:strVal val="visible"/>
                                      </p:to>
                                    </p:set>
                                    <p:animEffect transition="in" filter="fade">
                                      <p:cBhvr>
                                        <p:cTn id="7" dur="5000"/>
                                        <p:tgtEl>
                                          <p:spTgt spid="8212"/>
                                        </p:tgtEl>
                                      </p:cBhvr>
                                    </p:animEffect>
                                  </p:childTnLst>
                                </p:cTn>
                              </p:par>
                            </p:childTnLst>
                          </p:cTn>
                        </p:par>
                        <p:par>
                          <p:cTn id="8" fill="hold" nodeType="afterGroup">
                            <p:stCondLst>
                              <p:cond delay="5500"/>
                            </p:stCondLst>
                            <p:childTnLst>
                              <p:par>
                                <p:cTn id="9" presetID="10" presetClass="entr" presetSubtype="0" fill="hold" grpId="0" nodeType="afterEffect">
                                  <p:stCondLst>
                                    <p:cond delay="0"/>
                                  </p:stCondLst>
                                  <p:childTnLst>
                                    <p:set>
                                      <p:cBhvr>
                                        <p:cTn id="10" dur="1" fill="hold">
                                          <p:stCondLst>
                                            <p:cond delay="0"/>
                                          </p:stCondLst>
                                        </p:cTn>
                                        <p:tgtEl>
                                          <p:spTgt spid="32775"/>
                                        </p:tgtEl>
                                        <p:attrNameLst>
                                          <p:attrName>style.visibility</p:attrName>
                                        </p:attrNameLst>
                                      </p:cBhvr>
                                      <p:to>
                                        <p:strVal val="visible"/>
                                      </p:to>
                                    </p:set>
                                    <p:animEffect transition="in" filter="fade">
                                      <p:cBhvr>
                                        <p:cTn id="11" dur="2000"/>
                                        <p:tgtEl>
                                          <p:spTgt spid="3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p>
            <a:pPr>
              <a:defRPr/>
            </a:pPr>
            <a:fld id="{7A8E799D-3FC9-44B6-BD80-B3B36FCB6F7D}" type="slidenum">
              <a:rPr lang="en-US"/>
              <a:pPr>
                <a:defRPr/>
              </a:pPr>
              <a:t>66</a:t>
            </a:fld>
            <a:endParaRPr lang="en-US"/>
          </a:p>
        </p:txBody>
      </p:sp>
      <p:sp>
        <p:nvSpPr>
          <p:cNvPr id="25603"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B0D454A3-EC75-4E7C-B103-F8658DDFDE32}" type="slidenum">
              <a:rPr lang="en-US" sz="1400">
                <a:latin typeface="Arial" charset="0"/>
              </a:rPr>
              <a:pPr algn="r" eaLnBrk="1" hangingPunct="1"/>
              <a:t>66</a:t>
            </a:fld>
            <a:endParaRPr lang="en-US" sz="1400">
              <a:latin typeface="Arial" charset="0"/>
            </a:endParaRPr>
          </a:p>
        </p:txBody>
      </p:sp>
      <p:pic>
        <p:nvPicPr>
          <p:cNvPr id="32770" name="Picture 2" descr="trailmap"/>
          <p:cNvPicPr>
            <a:picLocks noChangeAspect="1" noChangeArrowheads="1"/>
          </p:cNvPicPr>
          <p:nvPr/>
        </p:nvPicPr>
        <p:blipFill>
          <a:blip r:embed="rId2" cstate="print"/>
          <a:srcRect/>
          <a:stretch>
            <a:fillRect/>
          </a:stretch>
        </p:blipFill>
        <p:spPr bwMode="auto">
          <a:xfrm>
            <a:off x="4953000" y="3352800"/>
            <a:ext cx="3879850" cy="2605088"/>
          </a:xfrm>
          <a:prstGeom prst="rect">
            <a:avLst/>
          </a:prstGeom>
          <a:ln>
            <a:noFill/>
          </a:ln>
          <a:effectLst>
            <a:softEdge rad="112500"/>
          </a:effectLst>
        </p:spPr>
      </p:pic>
      <p:sp>
        <p:nvSpPr>
          <p:cNvPr id="25605"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32774" name="TextBox 7"/>
          <p:cNvSpPr txBox="1">
            <a:spLocks noChangeArrowheads="1"/>
          </p:cNvSpPr>
          <p:nvPr/>
        </p:nvSpPr>
        <p:spPr bwMode="auto">
          <a:xfrm>
            <a:off x="5181600" y="228600"/>
            <a:ext cx="39624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a:t>The first large rock formations along the river where the Great Plains started giving way to the foothills of the Rocky Mountains, the bluff became a regular landmark emigrants bound for Oregon and California.</a:t>
            </a:r>
          </a:p>
          <a:p>
            <a:pPr eaLnBrk="1" hangingPunct="1"/>
            <a:endParaRPr lang="en-US" sz="800" b="1"/>
          </a:p>
          <a:p>
            <a:pPr eaLnBrk="1" hangingPunct="1"/>
            <a:r>
              <a:rPr lang="en-US" sz="2000" b="1"/>
              <a:t> It was named after a fur trader named Hiram Scott, who died near the bluff in 1828.</a:t>
            </a:r>
          </a:p>
        </p:txBody>
      </p:sp>
      <p:sp>
        <p:nvSpPr>
          <p:cNvPr id="32775" name="TextBox 6"/>
          <p:cNvSpPr txBox="1">
            <a:spLocks noChangeArrowheads="1"/>
          </p:cNvSpPr>
          <p:nvPr/>
        </p:nvSpPr>
        <p:spPr bwMode="auto">
          <a:xfrm>
            <a:off x="914400" y="228600"/>
            <a:ext cx="243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400" b="1">
                <a:solidFill>
                  <a:srgbClr val="FFFF00"/>
                </a:solidFill>
              </a:rPr>
              <a:t>“Scott’s Bluff”</a:t>
            </a:r>
          </a:p>
        </p:txBody>
      </p:sp>
      <p:pic>
        <p:nvPicPr>
          <p:cNvPr id="8212" name="Picture 20" descr="Scotts Bluff"/>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158139" y="612470"/>
            <a:ext cx="4866756" cy="3650578"/>
          </a:xfrm>
          <a:prstGeom prst="rect">
            <a:avLst/>
          </a:prstGeom>
          <a:ln>
            <a:noFill/>
          </a:ln>
          <a:effectLst>
            <a:softEdge rad="112500"/>
          </a:effectLst>
        </p:spPr>
      </p:pic>
      <p:pic>
        <p:nvPicPr>
          <p:cNvPr id="32778" name="Picture 10" descr="800px-Covered_Wagon_In_Scotts_Bluff_National_Monument,_Nebraska"/>
          <p:cNvPicPr>
            <a:picLocks noChangeAspect="1" noChangeArrowheads="1"/>
          </p:cNvPicPr>
          <p:nvPr/>
        </p:nvPicPr>
        <p:blipFill>
          <a:blip r:embed="rId5" cstate="print"/>
          <a:srcRect/>
          <a:stretch>
            <a:fillRect/>
          </a:stretch>
        </p:blipFill>
        <p:spPr bwMode="auto">
          <a:xfrm>
            <a:off x="1066800" y="4038600"/>
            <a:ext cx="3429000" cy="2571750"/>
          </a:xfrm>
          <a:prstGeom prst="rect">
            <a:avLst/>
          </a:prstGeom>
          <a:ln>
            <a:noFill/>
          </a:ln>
          <a:effectLst>
            <a:softEdge rad="112500"/>
          </a:effectLst>
        </p:spPr>
      </p:pic>
      <p:sp>
        <p:nvSpPr>
          <p:cNvPr id="11" name="5-Point Star 10"/>
          <p:cNvSpPr/>
          <p:nvPr/>
        </p:nvSpPr>
        <p:spPr>
          <a:xfrm>
            <a:off x="7315200" y="4572000"/>
            <a:ext cx="263526" cy="2286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352800" y="711637"/>
            <a:ext cx="1524000" cy="369332"/>
          </a:xfrm>
          <a:prstGeom prst="rect">
            <a:avLst/>
          </a:prstGeom>
          <a:solidFill>
            <a:schemeClr val="tx1"/>
          </a:solidFill>
        </p:spPr>
        <p:txBody>
          <a:bodyPr wrap="square" rtlCol="0">
            <a:spAutoFit/>
          </a:bodyPr>
          <a:lstStyle/>
          <a:p>
            <a:r>
              <a:rPr lang="en-US" b="1" dirty="0" smtClean="0">
                <a:solidFill>
                  <a:schemeClr val="bg1"/>
                </a:solidFill>
              </a:rPr>
              <a:t>830 feet high!</a:t>
            </a:r>
            <a:endParaRPr lang="en-US" b="1" dirty="0">
              <a:solidFill>
                <a:schemeClr val="bg1"/>
              </a:solidFill>
            </a:endParaRPr>
          </a:p>
        </p:txBody>
      </p:sp>
      <p:pic>
        <p:nvPicPr>
          <p:cNvPr id="12" name="Picture 11" descr="http://images.webster-dictionary.org/dict/103/881688-quill-pen.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2618" y="124743"/>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2578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8212"/>
                                        </p:tgtEl>
                                        <p:attrNameLst>
                                          <p:attrName>style.visibility</p:attrName>
                                        </p:attrNameLst>
                                      </p:cBhvr>
                                      <p:to>
                                        <p:strVal val="visible"/>
                                      </p:to>
                                    </p:set>
                                    <p:animEffect transition="in" filter="fade">
                                      <p:cBhvr>
                                        <p:cTn id="7" dur="5000"/>
                                        <p:tgtEl>
                                          <p:spTgt spid="8212"/>
                                        </p:tgtEl>
                                      </p:cBhvr>
                                    </p:animEffect>
                                  </p:childTnLst>
                                </p:cTn>
                              </p:par>
                            </p:childTnLst>
                          </p:cTn>
                        </p:par>
                        <p:par>
                          <p:cTn id="8" fill="hold" nodeType="afterGroup">
                            <p:stCondLst>
                              <p:cond delay="5500"/>
                            </p:stCondLst>
                            <p:childTnLst>
                              <p:par>
                                <p:cTn id="9" presetID="10" presetClass="entr" presetSubtype="0" fill="hold" grpId="0" nodeType="afterEffect">
                                  <p:stCondLst>
                                    <p:cond delay="0"/>
                                  </p:stCondLst>
                                  <p:childTnLst>
                                    <p:set>
                                      <p:cBhvr>
                                        <p:cTn id="10" dur="1" fill="hold">
                                          <p:stCondLst>
                                            <p:cond delay="0"/>
                                          </p:stCondLst>
                                        </p:cTn>
                                        <p:tgtEl>
                                          <p:spTgt spid="32775"/>
                                        </p:tgtEl>
                                        <p:attrNameLst>
                                          <p:attrName>style.visibility</p:attrName>
                                        </p:attrNameLst>
                                      </p:cBhvr>
                                      <p:to>
                                        <p:strVal val="visible"/>
                                      </p:to>
                                    </p:set>
                                    <p:animEffect transition="in" filter="fade">
                                      <p:cBhvr>
                                        <p:cTn id="11" dur="2000"/>
                                        <p:tgtEl>
                                          <p:spTgt spid="3277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750"/>
                                        <p:tgtEl>
                                          <p:spTgt spid="2"/>
                                        </p:tgtEl>
                                      </p:cBhvr>
                                    </p:animEffect>
                                  </p:childTnLst>
                                </p:cTn>
                              </p:par>
                            </p:childTnLst>
                          </p:cTn>
                        </p:par>
                        <p:par>
                          <p:cTn id="15" fill="hold" nodeType="afterGroup">
                            <p:stCondLst>
                              <p:cond delay="8250"/>
                            </p:stCondLst>
                            <p:childTnLst>
                              <p:par>
                                <p:cTn id="16" presetID="10" presetClass="entr" presetSubtype="0" fill="hold" nodeType="afterEffect">
                                  <p:stCondLst>
                                    <p:cond delay="1000"/>
                                  </p:stCondLst>
                                  <p:childTnLst>
                                    <p:set>
                                      <p:cBhvr>
                                        <p:cTn id="17" dur="1" fill="hold">
                                          <p:stCondLst>
                                            <p:cond delay="0"/>
                                          </p:stCondLst>
                                        </p:cTn>
                                        <p:tgtEl>
                                          <p:spTgt spid="32770"/>
                                        </p:tgtEl>
                                        <p:attrNameLst>
                                          <p:attrName>style.visibility</p:attrName>
                                        </p:attrNameLst>
                                      </p:cBhvr>
                                      <p:to>
                                        <p:strVal val="visible"/>
                                      </p:to>
                                    </p:set>
                                    <p:animEffect transition="in" filter="fade">
                                      <p:cBhvr>
                                        <p:cTn id="18" dur="3000"/>
                                        <p:tgtEl>
                                          <p:spTgt spid="32770"/>
                                        </p:tgtEl>
                                      </p:cBhvr>
                                    </p:animEffect>
                                  </p:childTnLst>
                                </p:cTn>
                              </p:par>
                            </p:childTnLst>
                          </p:cTn>
                        </p:par>
                        <p:par>
                          <p:cTn id="19" fill="hold" nodeType="afterGroup">
                            <p:stCondLst>
                              <p:cond delay="12250"/>
                            </p:stCondLst>
                            <p:childTnLst>
                              <p:par>
                                <p:cTn id="20" presetID="10" presetClass="entr" presetSubtype="0" fill="hold" nodeType="afterEffect">
                                  <p:stCondLst>
                                    <p:cond delay="1500"/>
                                  </p:stCondLst>
                                  <p:childTnLst>
                                    <p:set>
                                      <p:cBhvr>
                                        <p:cTn id="21" dur="1" fill="hold">
                                          <p:stCondLst>
                                            <p:cond delay="0"/>
                                          </p:stCondLst>
                                        </p:cTn>
                                        <p:tgtEl>
                                          <p:spTgt spid="32774">
                                            <p:txEl>
                                              <p:pRg st="0" end="0"/>
                                            </p:txEl>
                                          </p:spTgt>
                                        </p:tgtEl>
                                        <p:attrNameLst>
                                          <p:attrName>style.visibility</p:attrName>
                                        </p:attrNameLst>
                                      </p:cBhvr>
                                      <p:to>
                                        <p:strVal val="visible"/>
                                      </p:to>
                                    </p:set>
                                    <p:animEffect transition="in" filter="fade">
                                      <p:cBhvr>
                                        <p:cTn id="22" dur="2000"/>
                                        <p:tgtEl>
                                          <p:spTgt spid="32774">
                                            <p:txEl>
                                              <p:pRg st="0" end="0"/>
                                            </p:txEl>
                                          </p:spTgt>
                                        </p:tgtEl>
                                      </p:cBhvr>
                                    </p:animEffect>
                                  </p:childTnLst>
                                </p:cTn>
                              </p:par>
                            </p:childTnLst>
                          </p:cTn>
                        </p:par>
                        <p:par>
                          <p:cTn id="23" fill="hold" nodeType="afterGroup">
                            <p:stCondLst>
                              <p:cond delay="15750"/>
                            </p:stCondLst>
                            <p:childTnLst>
                              <p:par>
                                <p:cTn id="24" presetID="10" presetClass="entr" presetSubtype="0" fill="hold" nodeType="afterEffect">
                                  <p:stCondLst>
                                    <p:cond delay="5500"/>
                                  </p:stCondLst>
                                  <p:childTnLst>
                                    <p:set>
                                      <p:cBhvr>
                                        <p:cTn id="25" dur="1" fill="hold">
                                          <p:stCondLst>
                                            <p:cond delay="0"/>
                                          </p:stCondLst>
                                        </p:cTn>
                                        <p:tgtEl>
                                          <p:spTgt spid="32774">
                                            <p:txEl>
                                              <p:pRg st="2" end="2"/>
                                            </p:txEl>
                                          </p:spTgt>
                                        </p:tgtEl>
                                        <p:attrNameLst>
                                          <p:attrName>style.visibility</p:attrName>
                                        </p:attrNameLst>
                                      </p:cBhvr>
                                      <p:to>
                                        <p:strVal val="visible"/>
                                      </p:to>
                                    </p:set>
                                    <p:animEffect transition="in" filter="fade">
                                      <p:cBhvr>
                                        <p:cTn id="26" dur="2000"/>
                                        <p:tgtEl>
                                          <p:spTgt spid="32774">
                                            <p:txEl>
                                              <p:pRg st="2" end="2"/>
                                            </p:txEl>
                                          </p:spTgt>
                                        </p:tgtEl>
                                      </p:cBhvr>
                                    </p:animEffect>
                                  </p:childTnLst>
                                </p:cTn>
                              </p:par>
                            </p:childTnLst>
                          </p:cTn>
                        </p:par>
                        <p:par>
                          <p:cTn id="27" fill="hold" nodeType="afterGroup">
                            <p:stCondLst>
                              <p:cond delay="23250"/>
                            </p:stCondLst>
                            <p:childTnLst>
                              <p:par>
                                <p:cTn id="28" presetID="10" presetClass="entr" presetSubtype="0" fill="hold" nodeType="afterEffect">
                                  <p:stCondLst>
                                    <p:cond delay="0"/>
                                  </p:stCondLst>
                                  <p:childTnLst>
                                    <p:set>
                                      <p:cBhvr>
                                        <p:cTn id="29" dur="1" fill="hold">
                                          <p:stCondLst>
                                            <p:cond delay="0"/>
                                          </p:stCondLst>
                                        </p:cTn>
                                        <p:tgtEl>
                                          <p:spTgt spid="32778"/>
                                        </p:tgtEl>
                                        <p:attrNameLst>
                                          <p:attrName>style.visibility</p:attrName>
                                        </p:attrNameLst>
                                      </p:cBhvr>
                                      <p:to>
                                        <p:strVal val="visible"/>
                                      </p:to>
                                    </p:set>
                                    <p:animEffect transition="in" filter="fade">
                                      <p:cBhvr>
                                        <p:cTn id="30" dur="3000"/>
                                        <p:tgtEl>
                                          <p:spTgt spid="3277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3000"/>
                                        <p:tgtEl>
                                          <p:spTgt spid="11"/>
                                        </p:tgtEl>
                                      </p:cBhvr>
                                    </p:animEffect>
                                  </p:childTnLst>
                                </p:cTn>
                              </p:par>
                            </p:childTnLst>
                          </p:cTn>
                        </p:par>
                        <p:par>
                          <p:cTn id="34" fill="hold">
                            <p:stCondLst>
                              <p:cond delay="2625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p:bldP spid="11" grpId="0" animBg="1"/>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p>
            <a:pPr>
              <a:defRPr/>
            </a:pPr>
            <a:fld id="{A3CB355B-084E-40FD-8E3B-B591463339D3}" type="slidenum">
              <a:rPr lang="en-US"/>
              <a:pPr>
                <a:defRPr/>
              </a:pPr>
              <a:t>67</a:t>
            </a:fld>
            <a:endParaRPr lang="en-US"/>
          </a:p>
        </p:txBody>
      </p:sp>
      <p:sp>
        <p:nvSpPr>
          <p:cNvPr id="24579"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CBE01AD8-F0D1-4168-B539-51011DB3C234}" type="slidenum">
              <a:rPr lang="en-US" sz="1400">
                <a:latin typeface="Arial" charset="0"/>
              </a:rPr>
              <a:pPr algn="r" eaLnBrk="1" hangingPunct="1"/>
              <a:t>67</a:t>
            </a:fld>
            <a:endParaRPr lang="en-US" sz="1400">
              <a:latin typeface="Arial" charset="0"/>
            </a:endParaRPr>
          </a:p>
        </p:txBody>
      </p:sp>
      <p:sp>
        <p:nvSpPr>
          <p:cNvPr id="24581"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13323" name="Oval 11"/>
          <p:cNvSpPr>
            <a:spLocks noChangeArrowheads="1"/>
          </p:cNvSpPr>
          <p:nvPr/>
        </p:nvSpPr>
        <p:spPr bwMode="auto">
          <a:xfrm>
            <a:off x="7543800" y="4572000"/>
            <a:ext cx="152400" cy="152400"/>
          </a:xfrm>
          <a:prstGeom prst="ellipse">
            <a:avLst/>
          </a:prstGeom>
          <a:solidFill>
            <a:schemeClr val="tx1"/>
          </a:solidFill>
          <a:ln w="9525">
            <a:solidFill>
              <a:schemeClr val="tx1"/>
            </a:solidFill>
            <a:round/>
            <a:headEnd/>
            <a:tailEnd/>
          </a:ln>
        </p:spPr>
        <p:txBody>
          <a:bodyPr wrap="none" anchor="ctr"/>
          <a:lstStyle/>
          <a:p>
            <a:endParaRPr lang="en-US">
              <a:latin typeface="Arial" charset="0"/>
            </a:endParaRPr>
          </a:p>
        </p:txBody>
      </p:sp>
      <p:pic>
        <p:nvPicPr>
          <p:cNvPr id="7172" name="Picture 4" descr="http://historytogo.utah.gov/utah_chapters/pioneers_and_cowboys/photo_exhibit/images/independenceroc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931"/>
          <a:stretch/>
        </p:blipFill>
        <p:spPr bwMode="auto">
          <a:xfrm>
            <a:off x="1399297" y="607427"/>
            <a:ext cx="6726405" cy="40712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6"/>
          <p:cNvSpPr txBox="1">
            <a:spLocks noChangeArrowheads="1"/>
          </p:cNvSpPr>
          <p:nvPr/>
        </p:nvSpPr>
        <p:spPr bwMode="auto">
          <a:xfrm>
            <a:off x="4463128" y="653147"/>
            <a:ext cx="83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600" b="1" dirty="0" smtClean="0">
                <a:solidFill>
                  <a:schemeClr val="tx1"/>
                </a:solidFill>
              </a:rPr>
              <a:t>“?”</a:t>
            </a:r>
            <a:endParaRPr lang="en-US" sz="3600" b="1" dirty="0">
              <a:solidFill>
                <a:schemeClr val="tx1"/>
              </a:solidFill>
            </a:endParaRPr>
          </a:p>
        </p:txBody>
      </p:sp>
    </p:spTree>
    <p:extLst>
      <p:ext uri="{BB962C8B-B14F-4D97-AF65-F5344CB8AC3E}">
        <p14:creationId xmlns:p14="http://schemas.microsoft.com/office/powerpoint/2010/main" val="37324425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23"/>
                                        </p:tgtEl>
                                        <p:attrNameLst>
                                          <p:attrName>style.visibility</p:attrName>
                                        </p:attrNameLst>
                                      </p:cBhvr>
                                      <p:to>
                                        <p:strVal val="visible"/>
                                      </p:to>
                                    </p:set>
                                    <p:animEffect transition="in" filter="fade">
                                      <p:cBhvr>
                                        <p:cTn id="7" dur="2000"/>
                                        <p:tgtEl>
                                          <p:spTgt spid="1332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3" grpId="0" animBg="1"/>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p:txBody>
          <a:bodyPr/>
          <a:lstStyle/>
          <a:p>
            <a:pPr>
              <a:defRPr/>
            </a:pPr>
            <a:fld id="{19ACD44E-9113-4FBF-ADDD-070743B7B476}" type="slidenum">
              <a:rPr lang="en-US"/>
              <a:pPr>
                <a:defRPr/>
              </a:pPr>
              <a:t>68</a:t>
            </a:fld>
            <a:endParaRPr lang="en-US"/>
          </a:p>
        </p:txBody>
      </p:sp>
      <p:sp>
        <p:nvSpPr>
          <p:cNvPr id="26627"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4DEA07F6-2D21-4F16-BBA0-8441C11E0AFB}" type="slidenum">
              <a:rPr lang="en-US" sz="1400">
                <a:latin typeface="Arial" charset="0"/>
              </a:rPr>
              <a:pPr algn="r" eaLnBrk="1" hangingPunct="1"/>
              <a:t>68</a:t>
            </a:fld>
            <a:endParaRPr lang="en-US" sz="1400">
              <a:latin typeface="Arial" charset="0"/>
            </a:endParaRPr>
          </a:p>
        </p:txBody>
      </p:sp>
      <p:pic>
        <p:nvPicPr>
          <p:cNvPr id="34818" name="Picture 2" descr="trailmap"/>
          <p:cNvPicPr>
            <a:picLocks noChangeAspect="1" noChangeArrowheads="1"/>
          </p:cNvPicPr>
          <p:nvPr/>
        </p:nvPicPr>
        <p:blipFill>
          <a:blip r:embed="rId2" cstate="print"/>
          <a:srcRect/>
          <a:stretch>
            <a:fillRect/>
          </a:stretch>
        </p:blipFill>
        <p:spPr bwMode="auto">
          <a:xfrm>
            <a:off x="5105400" y="3124200"/>
            <a:ext cx="3879850" cy="2605088"/>
          </a:xfrm>
          <a:prstGeom prst="rect">
            <a:avLst/>
          </a:prstGeom>
          <a:ln>
            <a:noFill/>
          </a:ln>
          <a:effectLst>
            <a:softEdge rad="112500"/>
          </a:effectLst>
        </p:spPr>
      </p:pic>
      <p:sp>
        <p:nvSpPr>
          <p:cNvPr id="34820" name="TextBox 7"/>
          <p:cNvSpPr txBox="1">
            <a:spLocks noChangeArrowheads="1"/>
          </p:cNvSpPr>
          <p:nvPr/>
        </p:nvSpPr>
        <p:spPr bwMode="auto">
          <a:xfrm>
            <a:off x="5105400" y="228600"/>
            <a:ext cx="403860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b="1"/>
              <a:t>A large granite rock, approximately 130 feet high, it became an important stopping place along the trail. </a:t>
            </a:r>
          </a:p>
          <a:p>
            <a:pPr eaLnBrk="1" hangingPunct="1"/>
            <a:endParaRPr lang="en-US" sz="800" b="1"/>
          </a:p>
          <a:p>
            <a:pPr eaLnBrk="1" hangingPunct="1"/>
            <a:r>
              <a:rPr lang="en-US" b="1"/>
              <a:t>It was said that you needed to reach this place by the Fourth of July in order to make it to your destinations before the first mountain snowfalls.</a:t>
            </a:r>
          </a:p>
        </p:txBody>
      </p:sp>
      <p:sp>
        <p:nvSpPr>
          <p:cNvPr id="34821" name="TextBox 6"/>
          <p:cNvSpPr txBox="1">
            <a:spLocks noChangeArrowheads="1"/>
          </p:cNvSpPr>
          <p:nvPr/>
        </p:nvSpPr>
        <p:spPr bwMode="auto">
          <a:xfrm>
            <a:off x="914400" y="228600"/>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400" b="1">
                <a:solidFill>
                  <a:srgbClr val="FFFF00"/>
                </a:solidFill>
              </a:rPr>
              <a:t>“Independence Rock”</a:t>
            </a:r>
          </a:p>
        </p:txBody>
      </p:sp>
      <p:pic>
        <p:nvPicPr>
          <p:cNvPr id="8211" name="Picture 19" descr="indrock"/>
          <p:cNvPicPr>
            <a:picLocks noChangeAspect="1" noChangeArrowheads="1"/>
          </p:cNvPicPr>
          <p:nvPr/>
        </p:nvPicPr>
        <p:blipFill>
          <a:blip r:embed="rId3" cstate="print"/>
          <a:srcRect b="24616"/>
          <a:stretch>
            <a:fillRect/>
          </a:stretch>
        </p:blipFill>
        <p:spPr bwMode="auto">
          <a:xfrm>
            <a:off x="3070" y="689416"/>
            <a:ext cx="5022512" cy="2516893"/>
          </a:xfrm>
          <a:prstGeom prst="rect">
            <a:avLst/>
          </a:prstGeom>
          <a:ln>
            <a:noFill/>
          </a:ln>
          <a:effectLst>
            <a:softEdge rad="112500"/>
          </a:effectLst>
        </p:spPr>
      </p:pic>
      <p:pic>
        <p:nvPicPr>
          <p:cNvPr id="9" name="Picture 8" descr="153%20Independence%20Rock%20Signature%20Wyo_jpg.jpg"/>
          <p:cNvPicPr>
            <a:picLocks noChangeAspect="1"/>
          </p:cNvPicPr>
          <p:nvPr/>
        </p:nvPicPr>
        <p:blipFill>
          <a:blip r:embed="rId4" cstate="print"/>
          <a:srcRect/>
          <a:stretch>
            <a:fillRect/>
          </a:stretch>
        </p:blipFill>
        <p:spPr bwMode="auto">
          <a:xfrm>
            <a:off x="304800" y="3276600"/>
            <a:ext cx="2514600" cy="1885950"/>
          </a:xfrm>
          <a:prstGeom prst="rect">
            <a:avLst/>
          </a:prstGeom>
          <a:ln>
            <a:noFill/>
          </a:ln>
          <a:effectLst>
            <a:softEdge rad="112500"/>
          </a:effectLst>
        </p:spPr>
      </p:pic>
      <p:pic>
        <p:nvPicPr>
          <p:cNvPr id="8214" name="Picture 22" descr="independenceRock"/>
          <p:cNvPicPr>
            <a:picLocks noChangeAspect="1" noChangeArrowheads="1"/>
          </p:cNvPicPr>
          <p:nvPr/>
        </p:nvPicPr>
        <p:blipFill>
          <a:blip r:embed="rId5" cstate="print"/>
          <a:srcRect/>
          <a:stretch>
            <a:fillRect/>
          </a:stretch>
        </p:blipFill>
        <p:spPr bwMode="auto">
          <a:xfrm>
            <a:off x="2667000" y="3276600"/>
            <a:ext cx="2438400" cy="1828800"/>
          </a:xfrm>
          <a:prstGeom prst="rect">
            <a:avLst/>
          </a:prstGeom>
          <a:ln>
            <a:noFill/>
          </a:ln>
          <a:effectLst>
            <a:softEdge rad="112500"/>
          </a:effectLst>
        </p:spPr>
      </p:pic>
      <p:sp>
        <p:nvSpPr>
          <p:cNvPr id="34827" name="TextBox 7"/>
          <p:cNvSpPr txBox="1">
            <a:spLocks noChangeArrowheads="1"/>
          </p:cNvSpPr>
          <p:nvPr/>
        </p:nvSpPr>
        <p:spPr bwMode="auto">
          <a:xfrm>
            <a:off x="5105400" y="2286000"/>
            <a:ext cx="403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b="1"/>
              <a:t>During their rest at the rock, many emigrants carved their names into the rock to record their passing.</a:t>
            </a:r>
          </a:p>
        </p:txBody>
      </p:sp>
      <p:sp>
        <p:nvSpPr>
          <p:cNvPr id="13" name="5-Point Star 12"/>
          <p:cNvSpPr/>
          <p:nvPr/>
        </p:nvSpPr>
        <p:spPr>
          <a:xfrm>
            <a:off x="6781800" y="4267200"/>
            <a:ext cx="263526" cy="2286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http://images.webster-dictionary.org/dict/103/881688-quill-pen.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6366" y="201689"/>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211"/>
                                        </p:tgtEl>
                                        <p:attrNameLst>
                                          <p:attrName>style.visibility</p:attrName>
                                        </p:attrNameLst>
                                      </p:cBhvr>
                                      <p:to>
                                        <p:strVal val="visible"/>
                                      </p:to>
                                    </p:set>
                                    <p:animEffect transition="in" filter="fade">
                                      <p:cBhvr>
                                        <p:cTn id="7" dur="2000"/>
                                        <p:tgtEl>
                                          <p:spTgt spid="821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4821"/>
                                        </p:tgtEl>
                                        <p:attrNameLst>
                                          <p:attrName>style.visibility</p:attrName>
                                        </p:attrNameLst>
                                      </p:cBhvr>
                                      <p:to>
                                        <p:strVal val="visible"/>
                                      </p:to>
                                    </p:set>
                                    <p:animEffect transition="in" filter="fade">
                                      <p:cBhvr>
                                        <p:cTn id="11" dur="2000"/>
                                        <p:tgtEl>
                                          <p:spTgt spid="34821"/>
                                        </p:tgtEl>
                                      </p:cBhvr>
                                    </p:animEffect>
                                  </p:childTnLst>
                                </p:cTn>
                              </p:par>
                            </p:childTnLst>
                          </p:cTn>
                        </p:par>
                        <p:par>
                          <p:cTn id="12" fill="hold" nodeType="afterGroup">
                            <p:stCondLst>
                              <p:cond delay="4000"/>
                            </p:stCondLst>
                            <p:childTnLst>
                              <p:par>
                                <p:cTn id="13" presetID="10" presetClass="entr" presetSubtype="0" fill="hold" nodeType="afterEffect">
                                  <p:stCondLst>
                                    <p:cond delay="1500"/>
                                  </p:stCondLst>
                                  <p:childTnLst>
                                    <p:set>
                                      <p:cBhvr>
                                        <p:cTn id="14" dur="1" fill="hold">
                                          <p:stCondLst>
                                            <p:cond delay="0"/>
                                          </p:stCondLst>
                                        </p:cTn>
                                        <p:tgtEl>
                                          <p:spTgt spid="34818"/>
                                        </p:tgtEl>
                                        <p:attrNameLst>
                                          <p:attrName>style.visibility</p:attrName>
                                        </p:attrNameLst>
                                      </p:cBhvr>
                                      <p:to>
                                        <p:strVal val="visible"/>
                                      </p:to>
                                    </p:set>
                                    <p:animEffect transition="in" filter="fade">
                                      <p:cBhvr>
                                        <p:cTn id="15" dur="3000"/>
                                        <p:tgtEl>
                                          <p:spTgt spid="34818"/>
                                        </p:tgtEl>
                                      </p:cBhvr>
                                    </p:animEffect>
                                  </p:childTnLst>
                                </p:cTn>
                              </p:par>
                            </p:childTnLst>
                          </p:cTn>
                        </p:par>
                        <p:par>
                          <p:cTn id="16" fill="hold" nodeType="afterGroup">
                            <p:stCondLst>
                              <p:cond delay="8500"/>
                            </p:stCondLst>
                            <p:childTnLst>
                              <p:par>
                                <p:cTn id="17" presetID="10" presetClass="entr" presetSubtype="0" fill="hold" nodeType="afterEffect">
                                  <p:stCondLst>
                                    <p:cond delay="0"/>
                                  </p:stCondLst>
                                  <p:childTnLst>
                                    <p:set>
                                      <p:cBhvr>
                                        <p:cTn id="18" dur="1" fill="hold">
                                          <p:stCondLst>
                                            <p:cond delay="0"/>
                                          </p:stCondLst>
                                        </p:cTn>
                                        <p:tgtEl>
                                          <p:spTgt spid="34820">
                                            <p:txEl>
                                              <p:pRg st="0" end="0"/>
                                            </p:txEl>
                                          </p:spTgt>
                                        </p:tgtEl>
                                        <p:attrNameLst>
                                          <p:attrName>style.visibility</p:attrName>
                                        </p:attrNameLst>
                                      </p:cBhvr>
                                      <p:to>
                                        <p:strVal val="visible"/>
                                      </p:to>
                                    </p:set>
                                    <p:animEffect transition="in" filter="fade">
                                      <p:cBhvr>
                                        <p:cTn id="19" dur="2000"/>
                                        <p:tgtEl>
                                          <p:spTgt spid="34820">
                                            <p:txEl>
                                              <p:pRg st="0" end="0"/>
                                            </p:txEl>
                                          </p:spTgt>
                                        </p:tgtEl>
                                      </p:cBhvr>
                                    </p:animEffect>
                                  </p:childTnLst>
                                </p:cTn>
                              </p:par>
                            </p:childTnLst>
                          </p:cTn>
                        </p:par>
                        <p:par>
                          <p:cTn id="20" fill="hold" nodeType="afterGroup">
                            <p:stCondLst>
                              <p:cond delay="10500"/>
                            </p:stCondLst>
                            <p:childTnLst>
                              <p:par>
                                <p:cTn id="21" presetID="10" presetClass="entr" presetSubtype="0" fill="hold" nodeType="afterEffect">
                                  <p:stCondLst>
                                    <p:cond delay="4000"/>
                                  </p:stCondLst>
                                  <p:childTnLst>
                                    <p:set>
                                      <p:cBhvr>
                                        <p:cTn id="22" dur="1" fill="hold">
                                          <p:stCondLst>
                                            <p:cond delay="0"/>
                                          </p:stCondLst>
                                        </p:cTn>
                                        <p:tgtEl>
                                          <p:spTgt spid="34820">
                                            <p:txEl>
                                              <p:pRg st="2" end="2"/>
                                            </p:txEl>
                                          </p:spTgt>
                                        </p:tgtEl>
                                        <p:attrNameLst>
                                          <p:attrName>style.visibility</p:attrName>
                                        </p:attrNameLst>
                                      </p:cBhvr>
                                      <p:to>
                                        <p:strVal val="visible"/>
                                      </p:to>
                                    </p:set>
                                    <p:animEffect transition="in" filter="fade">
                                      <p:cBhvr>
                                        <p:cTn id="23" dur="2000"/>
                                        <p:tgtEl>
                                          <p:spTgt spid="34820">
                                            <p:txEl>
                                              <p:pRg st="2" end="2"/>
                                            </p:txEl>
                                          </p:spTgt>
                                        </p:tgtEl>
                                      </p:cBhvr>
                                    </p:animEffect>
                                  </p:childTnLst>
                                </p:cTn>
                              </p:par>
                            </p:childTnLst>
                          </p:cTn>
                        </p:par>
                        <p:par>
                          <p:cTn id="24" fill="hold" nodeType="afterGroup">
                            <p:stCondLst>
                              <p:cond delay="16500"/>
                            </p:stCondLst>
                            <p:childTnLst>
                              <p:par>
                                <p:cTn id="25" presetID="10" presetClass="entr" presetSubtype="0" fill="hold" grpId="0" nodeType="afterEffect">
                                  <p:stCondLst>
                                    <p:cond delay="5000"/>
                                  </p:stCondLst>
                                  <p:childTnLst>
                                    <p:set>
                                      <p:cBhvr>
                                        <p:cTn id="26" dur="1" fill="hold">
                                          <p:stCondLst>
                                            <p:cond delay="0"/>
                                          </p:stCondLst>
                                        </p:cTn>
                                        <p:tgtEl>
                                          <p:spTgt spid="34827"/>
                                        </p:tgtEl>
                                        <p:attrNameLst>
                                          <p:attrName>style.visibility</p:attrName>
                                        </p:attrNameLst>
                                      </p:cBhvr>
                                      <p:to>
                                        <p:strVal val="visible"/>
                                      </p:to>
                                    </p:set>
                                    <p:animEffect transition="in" filter="fade">
                                      <p:cBhvr>
                                        <p:cTn id="27" dur="2000"/>
                                        <p:tgtEl>
                                          <p:spTgt spid="34827"/>
                                        </p:tgtEl>
                                      </p:cBhvr>
                                    </p:animEffect>
                                  </p:childTnLst>
                                </p:cTn>
                              </p:par>
                            </p:childTnLst>
                          </p:cTn>
                        </p:par>
                        <p:par>
                          <p:cTn id="28" fill="hold" nodeType="afterGroup">
                            <p:stCondLst>
                              <p:cond delay="23500"/>
                            </p:stCondLst>
                            <p:childTnLst>
                              <p:par>
                                <p:cTn id="29" presetID="10" presetClass="entr" presetSubtype="0" fill="hold" nodeType="after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0"/>
                                        <p:tgtEl>
                                          <p:spTgt spid="9"/>
                                        </p:tgtEl>
                                      </p:cBhvr>
                                    </p:animEffect>
                                  </p:childTnLst>
                                </p:cTn>
                              </p:par>
                              <p:par>
                                <p:cTn id="32" presetID="42" presetClass="path" presetSubtype="0" accel="50000" decel="50000" fill="hold" nodeType="withEffect">
                                  <p:stCondLst>
                                    <p:cond delay="1000"/>
                                  </p:stCondLst>
                                  <p:childTnLst>
                                    <p:animMotion origin="layout" path="M 0.07084 -0.28162 L -3.33333E-6 3.52601E-6 " pathEditMode="relative" rAng="0" ptsTypes="AA">
                                      <p:cBhvr>
                                        <p:cTn id="33" dur="3000" fill="hold"/>
                                        <p:tgtEl>
                                          <p:spTgt spid="9"/>
                                        </p:tgtEl>
                                        <p:attrNameLst>
                                          <p:attrName>ppt_x</p:attrName>
                                          <p:attrName>ppt_y</p:attrName>
                                        </p:attrNameLst>
                                      </p:cBhvr>
                                      <p:rCtr x="-3542" y="14081"/>
                                    </p:animMotion>
                                  </p:childTnLst>
                                </p:cTn>
                              </p:par>
                            </p:childTnLst>
                          </p:cTn>
                        </p:par>
                        <p:par>
                          <p:cTn id="34" fill="hold" nodeType="afterGroup">
                            <p:stCondLst>
                              <p:cond delay="29500"/>
                            </p:stCondLst>
                            <p:childTnLst>
                              <p:par>
                                <p:cTn id="35" presetID="10" presetClass="entr" presetSubtype="0" fill="hold" nodeType="afterEffect">
                                  <p:stCondLst>
                                    <p:cond delay="0"/>
                                  </p:stCondLst>
                                  <p:childTnLst>
                                    <p:set>
                                      <p:cBhvr>
                                        <p:cTn id="36" dur="1" fill="hold">
                                          <p:stCondLst>
                                            <p:cond delay="0"/>
                                          </p:stCondLst>
                                        </p:cTn>
                                        <p:tgtEl>
                                          <p:spTgt spid="8214"/>
                                        </p:tgtEl>
                                        <p:attrNameLst>
                                          <p:attrName>style.visibility</p:attrName>
                                        </p:attrNameLst>
                                      </p:cBhvr>
                                      <p:to>
                                        <p:strVal val="visible"/>
                                      </p:to>
                                    </p:set>
                                    <p:animEffect transition="in" filter="fade">
                                      <p:cBhvr>
                                        <p:cTn id="37" dur="3000"/>
                                        <p:tgtEl>
                                          <p:spTgt spid="8214"/>
                                        </p:tgtEl>
                                      </p:cBhvr>
                                    </p:animEffect>
                                  </p:childTnLst>
                                </p:cTn>
                              </p:par>
                              <p:par>
                                <p:cTn id="38" presetID="49" presetClass="path" presetSubtype="0" accel="50000" decel="50000" fill="hold" nodeType="withEffect">
                                  <p:stCondLst>
                                    <p:cond delay="0"/>
                                  </p:stCondLst>
                                  <p:childTnLst>
                                    <p:animMotion origin="layout" path="M -0.25 -0.27745 L 3.33333E-6 -4.62428E-6 " pathEditMode="relative" rAng="0" ptsTypes="AA">
                                      <p:cBhvr>
                                        <p:cTn id="39" dur="3000" fill="hold"/>
                                        <p:tgtEl>
                                          <p:spTgt spid="8214"/>
                                        </p:tgtEl>
                                        <p:attrNameLst>
                                          <p:attrName>ppt_x</p:attrName>
                                          <p:attrName>ppt_y</p:attrName>
                                        </p:attrNameLst>
                                      </p:cBhvr>
                                      <p:rCtr x="12500" y="13873"/>
                                    </p:animMotion>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3000"/>
                                        <p:tgtEl>
                                          <p:spTgt spid="13"/>
                                        </p:tgtEl>
                                      </p:cBhvr>
                                    </p:animEffect>
                                  </p:childTnLst>
                                </p:cTn>
                              </p:par>
                            </p:childTnLst>
                          </p:cTn>
                        </p:par>
                        <p:par>
                          <p:cTn id="43" fill="hold">
                            <p:stCondLst>
                              <p:cond delay="32500"/>
                            </p:stCondLst>
                            <p:childTnLst>
                              <p:par>
                                <p:cTn id="44" presetID="10"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P spid="34827" grpId="0"/>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p>
            <a:pPr>
              <a:defRPr/>
            </a:pPr>
            <a:fld id="{64A176DE-95DA-44FF-A980-3BF7A57EA620}" type="slidenum">
              <a:rPr lang="en-US"/>
              <a:pPr>
                <a:defRPr/>
              </a:pPr>
              <a:t>69</a:t>
            </a:fld>
            <a:endParaRPr lang="en-US"/>
          </a:p>
        </p:txBody>
      </p:sp>
      <p:sp>
        <p:nvSpPr>
          <p:cNvPr id="29699"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24C69237-D0F5-4BFD-B6CD-9C5DFA1E8BA2}" type="slidenum">
              <a:rPr lang="en-US" sz="1400">
                <a:latin typeface="Arial" charset="0"/>
              </a:rPr>
              <a:pPr algn="r" eaLnBrk="1" hangingPunct="1"/>
              <a:t>69</a:t>
            </a:fld>
            <a:endParaRPr lang="en-US" sz="1400">
              <a:latin typeface="Arial" charset="0"/>
            </a:endParaRPr>
          </a:p>
        </p:txBody>
      </p:sp>
      <p:sp>
        <p:nvSpPr>
          <p:cNvPr id="29700"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8195" name="Text Box 3"/>
          <p:cNvSpPr txBox="1">
            <a:spLocks noChangeArrowheads="1"/>
          </p:cNvSpPr>
          <p:nvPr/>
        </p:nvSpPr>
        <p:spPr bwMode="auto">
          <a:xfrm>
            <a:off x="4343400" y="131236"/>
            <a:ext cx="4191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a:solidFill>
                  <a:schemeClr val="bg1"/>
                </a:solidFill>
              </a:rPr>
              <a:t>Another important path west was </a:t>
            </a:r>
            <a:r>
              <a:rPr lang="en-US" sz="2000" b="1" dirty="0" smtClean="0">
                <a:solidFill>
                  <a:schemeClr val="bg1"/>
                </a:solidFill>
              </a:rPr>
              <a:t>the </a:t>
            </a:r>
            <a:r>
              <a:rPr lang="en-US" sz="2000" b="1" dirty="0" smtClean="0"/>
              <a:t>Santa Fe</a:t>
            </a:r>
            <a:r>
              <a:rPr lang="en-US" sz="2000" b="1" dirty="0" smtClean="0">
                <a:solidFill>
                  <a:schemeClr val="bg1"/>
                </a:solidFill>
              </a:rPr>
              <a:t> </a:t>
            </a:r>
            <a:r>
              <a:rPr lang="en-US" sz="2000" b="1" dirty="0"/>
              <a:t>Trail</a:t>
            </a:r>
            <a:r>
              <a:rPr lang="en-US" sz="2000" b="1" dirty="0">
                <a:solidFill>
                  <a:schemeClr val="bg1"/>
                </a:solidFill>
              </a:rPr>
              <a:t>, which  led from </a:t>
            </a:r>
            <a:r>
              <a:rPr lang="en-US" sz="2000" b="1" dirty="0" smtClean="0"/>
              <a:t>Independence</a:t>
            </a:r>
            <a:r>
              <a:rPr lang="en-US" sz="2000" b="1" dirty="0" smtClean="0">
                <a:solidFill>
                  <a:schemeClr val="bg1"/>
                </a:solidFill>
              </a:rPr>
              <a:t>, Missouri </a:t>
            </a:r>
            <a:r>
              <a:rPr lang="en-US" sz="2000" b="1" dirty="0">
                <a:solidFill>
                  <a:schemeClr val="bg1"/>
                </a:solidFill>
              </a:rPr>
              <a:t>to </a:t>
            </a:r>
            <a:r>
              <a:rPr lang="en-US" sz="2000" b="1" dirty="0" smtClean="0">
                <a:solidFill>
                  <a:schemeClr val="bg1"/>
                </a:solidFill>
              </a:rPr>
              <a:t> </a:t>
            </a:r>
            <a:r>
              <a:rPr lang="en-US" sz="2000" b="1" dirty="0">
                <a:solidFill>
                  <a:schemeClr val="bg1"/>
                </a:solidFill>
              </a:rPr>
              <a:t>Santa Fe </a:t>
            </a:r>
            <a:r>
              <a:rPr lang="en-US" sz="2000" b="1" dirty="0" smtClean="0">
                <a:solidFill>
                  <a:schemeClr val="bg1"/>
                </a:solidFill>
              </a:rPr>
              <a:t>, </a:t>
            </a:r>
            <a:r>
              <a:rPr lang="en-US" sz="2000" b="1" dirty="0" smtClean="0"/>
              <a:t>New Mexico</a:t>
            </a:r>
            <a:r>
              <a:rPr lang="en-US" sz="2000" b="1" dirty="0" smtClean="0">
                <a:solidFill>
                  <a:schemeClr val="bg1"/>
                </a:solidFill>
              </a:rPr>
              <a:t>. </a:t>
            </a:r>
            <a:endParaRPr lang="en-US" sz="2000" b="1" dirty="0">
              <a:solidFill>
                <a:schemeClr val="bg1"/>
              </a:solidFill>
            </a:endParaRPr>
          </a:p>
        </p:txBody>
      </p:sp>
      <p:sp>
        <p:nvSpPr>
          <p:cNvPr id="8198" name="Text Box 6"/>
          <p:cNvSpPr txBox="1">
            <a:spLocks noChangeArrowheads="1"/>
          </p:cNvSpPr>
          <p:nvPr/>
        </p:nvSpPr>
        <p:spPr bwMode="auto">
          <a:xfrm>
            <a:off x="457200" y="329982"/>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r>
              <a:rPr lang="en-US" sz="1600" b="1" dirty="0">
                <a:solidFill>
                  <a:srgbClr val="FFFF00"/>
                </a:solidFill>
              </a:rPr>
              <a:t>Wagon tracks on the Santa Fe Trail are still visible today!</a:t>
            </a:r>
          </a:p>
        </p:txBody>
      </p:sp>
      <p:pic>
        <p:nvPicPr>
          <p:cNvPr id="13" name="Picture 12" descr="rte_83_1183209900_santa_fe_trail_wagontracks.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95115" y="799883"/>
            <a:ext cx="3753876" cy="5002893"/>
          </a:xfrm>
          <a:prstGeom prst="rect">
            <a:avLst/>
          </a:prstGeom>
          <a:ln>
            <a:noFill/>
          </a:ln>
          <a:effectLst>
            <a:softEdge rad="112500"/>
          </a:effectLst>
        </p:spPr>
      </p:pic>
      <p:pic>
        <p:nvPicPr>
          <p:cNvPr id="2050" name="Picture 2" descr="http://www.visitlajunta.org/images/sfMa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6700" y="1440820"/>
            <a:ext cx="4953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images.webster-dictionary.org/dict/103/881688-quill-p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3900" y="388032"/>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95"/>
                                        </p:tgtEl>
                                        <p:attrNameLst>
                                          <p:attrName>style.visibility</p:attrName>
                                        </p:attrNameLst>
                                      </p:cBhvr>
                                      <p:to>
                                        <p:strVal val="visible"/>
                                      </p:to>
                                    </p:set>
                                    <p:animEffect transition="in" filter="fade">
                                      <p:cBhvr>
                                        <p:cTn id="10" dur="2000"/>
                                        <p:tgtEl>
                                          <p:spTgt spid="819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8198"/>
                                        </p:tgtEl>
                                        <p:attrNameLst>
                                          <p:attrName>style.visibility</p:attrName>
                                        </p:attrNameLst>
                                      </p:cBhvr>
                                      <p:to>
                                        <p:strVal val="visible"/>
                                      </p:to>
                                    </p:set>
                                    <p:animEffect transition="in" filter="fade">
                                      <p:cBhvr>
                                        <p:cTn id="19" dur="20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6"/>
          <p:cNvSpPr>
            <a:spLocks noGrp="1" noChangeArrowheads="1"/>
          </p:cNvSpPr>
          <p:nvPr>
            <p:ph type="sldNum" sz="quarter" idx="12"/>
          </p:nvPr>
        </p:nvSpPr>
        <p:spPr/>
        <p:txBody>
          <a:bodyPr/>
          <a:lstStyle/>
          <a:p>
            <a:pPr>
              <a:defRPr/>
            </a:pPr>
            <a:fld id="{E4A34D97-0C87-41AE-BDF2-7DC2C638522C}" type="slidenum">
              <a:rPr lang="en-US"/>
              <a:pPr>
                <a:defRPr/>
              </a:pPr>
              <a:t>7</a:t>
            </a:fld>
            <a:endParaRPr lang="en-US"/>
          </a:p>
        </p:txBody>
      </p:sp>
      <p:sp>
        <p:nvSpPr>
          <p:cNvPr id="55299" name="Slide Number Placeholder 5"/>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7FC7895C-9992-48A1-A5E5-6AA9A713D750}" type="slidenum">
              <a:rPr lang="en-US" sz="1400">
                <a:latin typeface="Arial" charset="0"/>
              </a:rPr>
              <a:pPr algn="r" eaLnBrk="1" hangingPunct="1"/>
              <a:t>7</a:t>
            </a:fld>
            <a:endParaRPr lang="en-US" sz="1400">
              <a:latin typeface="Arial" charset="0"/>
            </a:endParaRPr>
          </a:p>
        </p:txBody>
      </p:sp>
      <p:sp>
        <p:nvSpPr>
          <p:cNvPr id="55300" name="TextBox 4"/>
          <p:cNvSpPr txBox="1">
            <a:spLocks noChangeArrowheads="1"/>
          </p:cNvSpPr>
          <p:nvPr/>
        </p:nvSpPr>
        <p:spPr bwMode="auto">
          <a:xfrm>
            <a:off x="381000" y="228600"/>
            <a:ext cx="632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200" b="1" dirty="0">
                <a:solidFill>
                  <a:srgbClr val="FFFF00"/>
                </a:solidFill>
                <a:latin typeface="Papyrus" pitchFamily="66" charset="0"/>
              </a:rPr>
              <a:t>America’s Westward Expansion</a:t>
            </a:r>
          </a:p>
        </p:txBody>
      </p:sp>
      <p:pic>
        <p:nvPicPr>
          <p:cNvPr id="8" name="Picture 7" descr="us_terr_1775.jpg"/>
          <p:cNvPicPr>
            <a:picLocks noChangeAspect="1"/>
          </p:cNvPicPr>
          <p:nvPr/>
        </p:nvPicPr>
        <p:blipFill>
          <a:blip r:embed="rId4" cstate="print">
            <a:extLst>
              <a:ext uri="{28A0092B-C50C-407E-A947-70E740481C1C}">
                <a14:useLocalDpi xmlns:a14="http://schemas.microsoft.com/office/drawing/2010/main" val="0"/>
              </a:ext>
            </a:extLst>
          </a:blip>
          <a:srcRect l="50000" t="2229" r="1190" b="6210"/>
          <a:stretch>
            <a:fillRect/>
          </a:stretch>
        </p:blipFill>
        <p:spPr bwMode="auto">
          <a:xfrm>
            <a:off x="2514600" y="1066800"/>
            <a:ext cx="35480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us_terr_1790.jpg"/>
          <p:cNvPicPr>
            <a:picLocks noChangeAspect="1"/>
          </p:cNvPicPr>
          <p:nvPr/>
        </p:nvPicPr>
        <p:blipFill>
          <a:blip r:embed="rId5" cstate="print">
            <a:extLst>
              <a:ext uri="{28A0092B-C50C-407E-A947-70E740481C1C}">
                <a14:useLocalDpi xmlns:a14="http://schemas.microsoft.com/office/drawing/2010/main" val="0"/>
              </a:ext>
            </a:extLst>
          </a:blip>
          <a:srcRect l="50000" t="2557" r="2496" b="2557"/>
          <a:stretch>
            <a:fillRect/>
          </a:stretch>
        </p:blipFill>
        <p:spPr bwMode="auto">
          <a:xfrm>
            <a:off x="2514600" y="1066800"/>
            <a:ext cx="3581400"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7162800" y="2286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4000" b="1">
                <a:latin typeface="Arial" charset="0"/>
              </a:rPr>
              <a:t>1775</a:t>
            </a:r>
          </a:p>
        </p:txBody>
      </p:sp>
      <p:sp>
        <p:nvSpPr>
          <p:cNvPr id="19" name="TextBox 18"/>
          <p:cNvSpPr txBox="1">
            <a:spLocks noChangeArrowheads="1"/>
          </p:cNvSpPr>
          <p:nvPr/>
        </p:nvSpPr>
        <p:spPr bwMode="auto">
          <a:xfrm>
            <a:off x="7162800" y="2286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4000" b="1">
                <a:latin typeface="Arial" charset="0"/>
              </a:rPr>
              <a:t>1790</a:t>
            </a:r>
          </a:p>
        </p:txBody>
      </p:sp>
      <p:sp>
        <p:nvSpPr>
          <p:cNvPr id="20" name="TextBox 19"/>
          <p:cNvSpPr txBox="1">
            <a:spLocks noChangeArrowheads="1"/>
          </p:cNvSpPr>
          <p:nvPr/>
        </p:nvSpPr>
        <p:spPr bwMode="auto">
          <a:xfrm>
            <a:off x="7162800" y="228600"/>
            <a:ext cx="160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4000" b="1">
                <a:latin typeface="Arial" charset="0"/>
              </a:rPr>
              <a:t>1810</a:t>
            </a:r>
          </a:p>
        </p:txBody>
      </p:sp>
      <p:sp>
        <p:nvSpPr>
          <p:cNvPr id="21" name="TextBox 20"/>
          <p:cNvSpPr txBox="1">
            <a:spLocks noChangeArrowheads="1"/>
          </p:cNvSpPr>
          <p:nvPr/>
        </p:nvSpPr>
        <p:spPr bwMode="auto">
          <a:xfrm>
            <a:off x="7162800" y="2286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4000" b="1">
                <a:latin typeface="Arial" charset="0"/>
              </a:rPr>
              <a:t>1820</a:t>
            </a:r>
          </a:p>
        </p:txBody>
      </p:sp>
      <p:sp>
        <p:nvSpPr>
          <p:cNvPr id="22" name="TextBox 21"/>
          <p:cNvSpPr txBox="1">
            <a:spLocks noChangeArrowheads="1"/>
          </p:cNvSpPr>
          <p:nvPr/>
        </p:nvSpPr>
        <p:spPr bwMode="auto">
          <a:xfrm>
            <a:off x="7162800" y="2286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4000" b="1">
                <a:latin typeface="Arial" charset="0"/>
              </a:rPr>
              <a:t>1830</a:t>
            </a:r>
          </a:p>
        </p:txBody>
      </p:sp>
      <p:sp>
        <p:nvSpPr>
          <p:cNvPr id="23" name="TextBox 22"/>
          <p:cNvSpPr txBox="1">
            <a:spLocks noChangeArrowheads="1"/>
          </p:cNvSpPr>
          <p:nvPr/>
        </p:nvSpPr>
        <p:spPr bwMode="auto">
          <a:xfrm>
            <a:off x="7162800" y="228600"/>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4000" b="1">
                <a:latin typeface="Arial" charset="0"/>
              </a:rPr>
              <a:t>1840</a:t>
            </a:r>
          </a:p>
        </p:txBody>
      </p:sp>
      <p:sp>
        <p:nvSpPr>
          <p:cNvPr id="24" name="TextBox 23"/>
          <p:cNvSpPr txBox="1">
            <a:spLocks noChangeArrowheads="1"/>
          </p:cNvSpPr>
          <p:nvPr/>
        </p:nvSpPr>
        <p:spPr bwMode="auto">
          <a:xfrm>
            <a:off x="7162800" y="228600"/>
            <a:ext cx="160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4000" b="1">
                <a:latin typeface="Arial" charset="0"/>
              </a:rPr>
              <a:t>1850</a:t>
            </a:r>
          </a:p>
        </p:txBody>
      </p:sp>
      <p:sp>
        <p:nvSpPr>
          <p:cNvPr id="25" name="TextBox 24"/>
          <p:cNvSpPr txBox="1">
            <a:spLocks noChangeArrowheads="1"/>
          </p:cNvSpPr>
          <p:nvPr/>
        </p:nvSpPr>
        <p:spPr bwMode="auto">
          <a:xfrm>
            <a:off x="7162800" y="228600"/>
            <a:ext cx="167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4000" b="1">
                <a:latin typeface="Arial" charset="0"/>
              </a:rPr>
              <a:t>1860</a:t>
            </a:r>
          </a:p>
        </p:txBody>
      </p:sp>
      <p:sp>
        <p:nvSpPr>
          <p:cNvPr id="26" name="TextBox 25"/>
          <p:cNvSpPr txBox="1">
            <a:spLocks noChangeArrowheads="1"/>
          </p:cNvSpPr>
          <p:nvPr/>
        </p:nvSpPr>
        <p:spPr bwMode="auto">
          <a:xfrm>
            <a:off x="7162800" y="228600"/>
            <a:ext cx="160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4000" b="1">
                <a:latin typeface="Arial" charset="0"/>
              </a:rPr>
              <a:t>1870</a:t>
            </a:r>
          </a:p>
        </p:txBody>
      </p:sp>
      <p:sp>
        <p:nvSpPr>
          <p:cNvPr id="27" name="TextBox 26"/>
          <p:cNvSpPr txBox="1">
            <a:spLocks noChangeArrowheads="1"/>
          </p:cNvSpPr>
          <p:nvPr/>
        </p:nvSpPr>
        <p:spPr bwMode="auto">
          <a:xfrm>
            <a:off x="7162800" y="228600"/>
            <a:ext cx="160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4000" b="1">
                <a:latin typeface="Arial" charset="0"/>
              </a:rPr>
              <a:t>1880</a:t>
            </a:r>
          </a:p>
        </p:txBody>
      </p:sp>
      <p:sp>
        <p:nvSpPr>
          <p:cNvPr id="28" name="TextBox 27"/>
          <p:cNvSpPr txBox="1">
            <a:spLocks noChangeArrowheads="1"/>
          </p:cNvSpPr>
          <p:nvPr/>
        </p:nvSpPr>
        <p:spPr bwMode="auto">
          <a:xfrm>
            <a:off x="7162800" y="228600"/>
            <a:ext cx="160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4000" b="1">
                <a:latin typeface="Arial" charset="0"/>
              </a:rPr>
              <a:t>1900</a:t>
            </a:r>
          </a:p>
        </p:txBody>
      </p:sp>
      <p:sp>
        <p:nvSpPr>
          <p:cNvPr id="29" name="TextBox 28"/>
          <p:cNvSpPr txBox="1">
            <a:spLocks noChangeArrowheads="1"/>
          </p:cNvSpPr>
          <p:nvPr/>
        </p:nvSpPr>
        <p:spPr bwMode="auto">
          <a:xfrm>
            <a:off x="7162800" y="228600"/>
            <a:ext cx="167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4000" b="1">
                <a:latin typeface="Arial" charset="0"/>
              </a:rPr>
              <a:t>1920</a:t>
            </a:r>
          </a:p>
        </p:txBody>
      </p:sp>
      <p:pic>
        <p:nvPicPr>
          <p:cNvPr id="15388" name="Picture 28" descr="us_terr_1810"/>
          <p:cNvPicPr>
            <a:picLocks noChangeAspect="1" noChangeArrowheads="1"/>
          </p:cNvPicPr>
          <p:nvPr/>
        </p:nvPicPr>
        <p:blipFill>
          <a:blip r:embed="rId6" cstate="print">
            <a:extLst>
              <a:ext uri="{28A0092B-C50C-407E-A947-70E740481C1C}">
                <a14:useLocalDpi xmlns:a14="http://schemas.microsoft.com/office/drawing/2010/main" val="0"/>
              </a:ext>
            </a:extLst>
          </a:blip>
          <a:srcRect l="33035" t="2055" r="893" b="3383"/>
          <a:stretch>
            <a:fillRect/>
          </a:stretch>
        </p:blipFill>
        <p:spPr bwMode="auto">
          <a:xfrm>
            <a:off x="685800" y="990600"/>
            <a:ext cx="7848600"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us_terr_1820.jpg"/>
          <p:cNvPicPr>
            <a:picLocks noChangeAspect="1"/>
          </p:cNvPicPr>
          <p:nvPr/>
        </p:nvPicPr>
        <p:blipFill>
          <a:blip r:embed="rId7" cstate="print">
            <a:extLst>
              <a:ext uri="{28A0092B-C50C-407E-A947-70E740481C1C}">
                <a14:useLocalDpi xmlns:a14="http://schemas.microsoft.com/office/drawing/2010/main" val="0"/>
              </a:ext>
            </a:extLst>
          </a:blip>
          <a:srcRect l="33929" t="3926" r="893" b="3926"/>
          <a:stretch>
            <a:fillRect/>
          </a:stretch>
        </p:blipFill>
        <p:spPr bwMode="auto">
          <a:xfrm>
            <a:off x="762000" y="990600"/>
            <a:ext cx="7696200"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US_Terr_1830.jpg"/>
          <p:cNvPicPr>
            <a:picLocks noChangeAspect="1"/>
          </p:cNvPicPr>
          <p:nvPr/>
        </p:nvPicPr>
        <p:blipFill>
          <a:blip r:embed="rId8" cstate="print">
            <a:extLst>
              <a:ext uri="{28A0092B-C50C-407E-A947-70E740481C1C}">
                <a14:useLocalDpi xmlns:a14="http://schemas.microsoft.com/office/drawing/2010/main" val="0"/>
              </a:ext>
            </a:extLst>
          </a:blip>
          <a:srcRect l="33035" t="2077" r="893" b="2295"/>
          <a:stretch>
            <a:fillRect/>
          </a:stretch>
        </p:blipFill>
        <p:spPr bwMode="auto">
          <a:xfrm>
            <a:off x="685800" y="990600"/>
            <a:ext cx="7848600" cy="48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us_terr_1840.jpg"/>
          <p:cNvPicPr>
            <a:picLocks noChangeAspect="1"/>
          </p:cNvPicPr>
          <p:nvPr/>
        </p:nvPicPr>
        <p:blipFill>
          <a:blip r:embed="rId9" cstate="print">
            <a:extLst>
              <a:ext uri="{28A0092B-C50C-407E-A947-70E740481C1C}">
                <a14:useLocalDpi xmlns:a14="http://schemas.microsoft.com/office/drawing/2010/main" val="0"/>
              </a:ext>
            </a:extLst>
          </a:blip>
          <a:srcRect l="33928" t="2029" r="893" b="4649"/>
          <a:stretch>
            <a:fillRect/>
          </a:stretch>
        </p:blipFill>
        <p:spPr bwMode="auto">
          <a:xfrm>
            <a:off x="685800" y="990600"/>
            <a:ext cx="7848600"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us_terr_1850.jpg"/>
          <p:cNvPicPr>
            <a:picLocks noChangeAspect="1"/>
          </p:cNvPicPr>
          <p:nvPr/>
        </p:nvPicPr>
        <p:blipFill>
          <a:blip r:embed="rId10" cstate="print">
            <a:extLst>
              <a:ext uri="{28A0092B-C50C-407E-A947-70E740481C1C}">
                <a14:useLocalDpi xmlns:a14="http://schemas.microsoft.com/office/drawing/2010/main" val="0"/>
              </a:ext>
            </a:extLst>
          </a:blip>
          <a:srcRect l="33035" t="4060" r="893" b="2579"/>
          <a:stretch>
            <a:fillRect/>
          </a:stretch>
        </p:blipFill>
        <p:spPr bwMode="auto">
          <a:xfrm>
            <a:off x="685800" y="990600"/>
            <a:ext cx="7848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us_terr_1860.jpg"/>
          <p:cNvPicPr>
            <a:picLocks noChangeAspect="1"/>
          </p:cNvPicPr>
          <p:nvPr/>
        </p:nvPicPr>
        <p:blipFill>
          <a:blip r:embed="rId11" cstate="print">
            <a:extLst>
              <a:ext uri="{28A0092B-C50C-407E-A947-70E740481C1C}">
                <a14:useLocalDpi xmlns:a14="http://schemas.microsoft.com/office/drawing/2010/main" val="0"/>
              </a:ext>
            </a:extLst>
          </a:blip>
          <a:srcRect l="34821" t="4059" b="2579"/>
          <a:stretch>
            <a:fillRect/>
          </a:stretch>
        </p:blipFill>
        <p:spPr bwMode="auto">
          <a:xfrm>
            <a:off x="685800" y="990600"/>
            <a:ext cx="7848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us_terr_1870.jpg"/>
          <p:cNvPicPr>
            <a:picLocks noChangeAspect="1"/>
          </p:cNvPicPr>
          <p:nvPr/>
        </p:nvPicPr>
        <p:blipFill>
          <a:blip r:embed="rId12" cstate="print">
            <a:extLst>
              <a:ext uri="{28A0092B-C50C-407E-A947-70E740481C1C}">
                <a14:useLocalDpi xmlns:a14="http://schemas.microsoft.com/office/drawing/2010/main" val="0"/>
              </a:ext>
            </a:extLst>
          </a:blip>
          <a:srcRect l="33035" t="3175" r="1785" b="3175"/>
          <a:stretch>
            <a:fillRect/>
          </a:stretch>
        </p:blipFill>
        <p:spPr bwMode="auto">
          <a:xfrm>
            <a:off x="685800" y="990600"/>
            <a:ext cx="7848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9" name="Picture 29" descr="us_terr_1880"/>
          <p:cNvPicPr>
            <a:picLocks noChangeAspect="1" noChangeArrowheads="1"/>
          </p:cNvPicPr>
          <p:nvPr/>
        </p:nvPicPr>
        <p:blipFill>
          <a:blip r:embed="rId13" cstate="print">
            <a:extLst>
              <a:ext uri="{28A0092B-C50C-407E-A947-70E740481C1C}">
                <a14:useLocalDpi xmlns:a14="http://schemas.microsoft.com/office/drawing/2010/main" val="0"/>
              </a:ext>
            </a:extLst>
          </a:blip>
          <a:srcRect l="33035" t="3180" r="893" b="3180"/>
          <a:stretch>
            <a:fillRect/>
          </a:stretch>
        </p:blipFill>
        <p:spPr bwMode="auto">
          <a:xfrm>
            <a:off x="685800" y="990600"/>
            <a:ext cx="784860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us_terr_1900.jpg"/>
          <p:cNvPicPr>
            <a:picLocks noChangeAspect="1"/>
          </p:cNvPicPr>
          <p:nvPr/>
        </p:nvPicPr>
        <p:blipFill>
          <a:blip r:embed="rId14" cstate="print">
            <a:extLst>
              <a:ext uri="{28A0092B-C50C-407E-A947-70E740481C1C}">
                <a14:useLocalDpi xmlns:a14="http://schemas.microsoft.com/office/drawing/2010/main" val="0"/>
              </a:ext>
            </a:extLst>
          </a:blip>
          <a:srcRect l="33035" t="3328" r="1785" b="3328"/>
          <a:stretch>
            <a:fillRect/>
          </a:stretch>
        </p:blipFill>
        <p:spPr bwMode="auto">
          <a:xfrm>
            <a:off x="609600" y="990600"/>
            <a:ext cx="79248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us_terr_1920.jpg"/>
          <p:cNvPicPr>
            <a:picLocks noChangeAspect="1"/>
          </p:cNvPicPr>
          <p:nvPr/>
        </p:nvPicPr>
        <p:blipFill>
          <a:blip r:embed="rId15" cstate="print">
            <a:extLst>
              <a:ext uri="{28A0092B-C50C-407E-A947-70E740481C1C}">
                <a14:useLocalDpi xmlns:a14="http://schemas.microsoft.com/office/drawing/2010/main" val="0"/>
              </a:ext>
            </a:extLst>
          </a:blip>
          <a:srcRect l="33035" t="4366" r="1785" b="4366"/>
          <a:stretch>
            <a:fillRect/>
          </a:stretch>
        </p:blipFill>
        <p:spPr bwMode="auto">
          <a:xfrm>
            <a:off x="457200" y="914400"/>
            <a:ext cx="822960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0 Track 1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cstate="print"/>
          <a:stretch>
            <a:fillRect/>
          </a:stretch>
        </p:blipFill>
        <p:spPr>
          <a:xfrm>
            <a:off x="7822324" y="6178550"/>
            <a:ext cx="45719" cy="45719"/>
          </a:xfrm>
          <a:prstGeom prst="rect">
            <a:avLst/>
          </a:prstGeom>
        </p:spPr>
      </p:pic>
    </p:spTree>
    <p:extLst>
      <p:ext uri="{BB962C8B-B14F-4D97-AF65-F5344CB8AC3E}">
        <p14:creationId xmlns:p14="http://schemas.microsoft.com/office/powerpoint/2010/main" val="14877324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5000"/>
                                  </p:stCondLst>
                                  <p:childTnLst>
                                    <p:set>
                                      <p:cBhvr>
                                        <p:cTn id="9" dur="1" fill="hold">
                                          <p:stCondLst>
                                            <p:cond delay="0"/>
                                          </p:stCondLst>
                                        </p:cTn>
                                        <p:tgtEl>
                                          <p:spTgt spid="55300"/>
                                        </p:tgtEl>
                                        <p:attrNameLst>
                                          <p:attrName>style.visibility</p:attrName>
                                        </p:attrNameLst>
                                      </p:cBhvr>
                                      <p:to>
                                        <p:strVal val="visible"/>
                                      </p:to>
                                    </p:set>
                                    <p:animEffect transition="in" filter="fade">
                                      <p:cBhvr>
                                        <p:cTn id="10" dur="8000"/>
                                        <p:tgtEl>
                                          <p:spTgt spid="55300"/>
                                        </p:tgtEl>
                                      </p:cBhvr>
                                    </p:animEffect>
                                  </p:childTnLst>
                                </p:cTn>
                              </p:par>
                            </p:childTnLst>
                          </p:cTn>
                        </p:par>
                        <p:par>
                          <p:cTn id="11" fill="hold">
                            <p:stCondLst>
                              <p:cond delay="13000"/>
                            </p:stCondLst>
                            <p:childTnLst>
                              <p:par>
                                <p:cTn id="12" presetID="10" presetClass="entr" presetSubtype="0" fill="hold" nodeType="afterEffect">
                                  <p:stCondLst>
                                    <p:cond delay="3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par>
                                <p:cTn id="23" presetID="10" presetClass="exit" presetSubtype="0" fill="hold" grpId="1" nodeType="withEffect">
                                  <p:stCondLst>
                                    <p:cond delay="0"/>
                                  </p:stCondLst>
                                  <p:childTnLst>
                                    <p:animEffect transition="out" filter="fade">
                                      <p:cBhvr>
                                        <p:cTn id="24" dur="2000"/>
                                        <p:tgtEl>
                                          <p:spTgt spid="18"/>
                                        </p:tgtEl>
                                      </p:cBhvr>
                                    </p:animEffect>
                                    <p:set>
                                      <p:cBhvr>
                                        <p:cTn id="25" dur="1" fill="hold">
                                          <p:stCondLst>
                                            <p:cond delay="1999"/>
                                          </p:stCondLst>
                                        </p:cTn>
                                        <p:tgtEl>
                                          <p:spTgt spid="18"/>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000"/>
                                        <p:tgtEl>
                                          <p:spTgt spid="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5388"/>
                                        </p:tgtEl>
                                        <p:attrNameLst>
                                          <p:attrName>style.visibility</p:attrName>
                                        </p:attrNameLst>
                                      </p:cBhvr>
                                      <p:to>
                                        <p:strVal val="visible"/>
                                      </p:to>
                                    </p:set>
                                    <p:animEffect transition="in" filter="fade">
                                      <p:cBhvr>
                                        <p:cTn id="33" dur="2000"/>
                                        <p:tgtEl>
                                          <p:spTgt spid="15388"/>
                                        </p:tgtEl>
                                      </p:cBhvr>
                                    </p:animEffect>
                                  </p:childTnLst>
                                </p:cTn>
                              </p:par>
                              <p:par>
                                <p:cTn id="34" presetID="10" presetClass="exit" presetSubtype="0" fill="hold" grpId="1" nodeType="withEffect">
                                  <p:stCondLst>
                                    <p:cond delay="0"/>
                                  </p:stCondLst>
                                  <p:childTnLst>
                                    <p:animEffect transition="out" filter="fade">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0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000"/>
                                        <p:tgtEl>
                                          <p:spTgt spid="7"/>
                                        </p:tgtEl>
                                      </p:cBhvr>
                                    </p:animEffect>
                                  </p:childTnLst>
                                </p:cTn>
                              </p:par>
                              <p:par>
                                <p:cTn id="45" presetID="10" presetClass="exit" presetSubtype="0" fill="hold" grpId="1" nodeType="withEffect">
                                  <p:stCondLst>
                                    <p:cond delay="0"/>
                                  </p:stCondLst>
                                  <p:childTnLst>
                                    <p:animEffect transition="out" filter="fade">
                                      <p:cBhvr>
                                        <p:cTn id="46" dur="2000"/>
                                        <p:tgtEl>
                                          <p:spTgt spid="20"/>
                                        </p:tgtEl>
                                      </p:cBhvr>
                                    </p:animEffect>
                                    <p:set>
                                      <p:cBhvr>
                                        <p:cTn id="47" dur="1" fill="hold">
                                          <p:stCondLst>
                                            <p:cond delay="1999"/>
                                          </p:stCondLst>
                                        </p:cTn>
                                        <p:tgtEl>
                                          <p:spTgt spid="20"/>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2000"/>
                                        <p:tgtEl>
                                          <p:spTgt spid="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2000"/>
                                        <p:tgtEl>
                                          <p:spTgt spid="10"/>
                                        </p:tgtEl>
                                      </p:cBhvr>
                                    </p:animEffect>
                                  </p:childTnLst>
                                </p:cTn>
                              </p:par>
                              <p:par>
                                <p:cTn id="56" presetID="10" presetClass="exit" presetSubtype="0" fill="hold" grpId="1" nodeType="withEffect">
                                  <p:stCondLst>
                                    <p:cond delay="0"/>
                                  </p:stCondLst>
                                  <p:childTnLst>
                                    <p:animEffect transition="out" filter="fade">
                                      <p:cBhvr>
                                        <p:cTn id="57" dur="2000"/>
                                        <p:tgtEl>
                                          <p:spTgt spid="21"/>
                                        </p:tgtEl>
                                      </p:cBhvr>
                                    </p:animEffect>
                                    <p:set>
                                      <p:cBhvr>
                                        <p:cTn id="58" dur="1" fill="hold">
                                          <p:stCondLst>
                                            <p:cond delay="1999"/>
                                          </p:stCondLst>
                                        </p:cTn>
                                        <p:tgtEl>
                                          <p:spTgt spid="21"/>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2000"/>
                                        <p:tgtEl>
                                          <p:spTgt spid="2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2000"/>
                                        <p:tgtEl>
                                          <p:spTgt spid="11"/>
                                        </p:tgtEl>
                                      </p:cBhvr>
                                    </p:animEffect>
                                  </p:childTnLst>
                                </p:cTn>
                              </p:par>
                              <p:par>
                                <p:cTn id="67" presetID="10" presetClass="exit" presetSubtype="0" fill="hold" grpId="1" nodeType="withEffect">
                                  <p:stCondLst>
                                    <p:cond delay="0"/>
                                  </p:stCondLst>
                                  <p:childTnLst>
                                    <p:animEffect transition="out" filter="fade">
                                      <p:cBhvr>
                                        <p:cTn id="68" dur="2000"/>
                                        <p:tgtEl>
                                          <p:spTgt spid="22"/>
                                        </p:tgtEl>
                                      </p:cBhvr>
                                    </p:animEffect>
                                    <p:set>
                                      <p:cBhvr>
                                        <p:cTn id="69" dur="1" fill="hold">
                                          <p:stCondLst>
                                            <p:cond delay="1999"/>
                                          </p:stCondLst>
                                        </p:cTn>
                                        <p:tgtEl>
                                          <p:spTgt spid="22"/>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2000"/>
                                        <p:tgtEl>
                                          <p:spTgt spid="2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2000"/>
                                        <p:tgtEl>
                                          <p:spTgt spid="12"/>
                                        </p:tgtEl>
                                      </p:cBhvr>
                                    </p:animEffect>
                                  </p:childTnLst>
                                </p:cTn>
                              </p:par>
                              <p:par>
                                <p:cTn id="78" presetID="10" presetClass="exit" presetSubtype="0" fill="hold" grpId="1" nodeType="withEffect">
                                  <p:stCondLst>
                                    <p:cond delay="0"/>
                                  </p:stCondLst>
                                  <p:childTnLst>
                                    <p:animEffect transition="out" filter="fade">
                                      <p:cBhvr>
                                        <p:cTn id="79" dur="2000"/>
                                        <p:tgtEl>
                                          <p:spTgt spid="23"/>
                                        </p:tgtEl>
                                      </p:cBhvr>
                                    </p:animEffect>
                                    <p:set>
                                      <p:cBhvr>
                                        <p:cTn id="80" dur="1" fill="hold">
                                          <p:stCondLst>
                                            <p:cond delay="1999"/>
                                          </p:stCondLst>
                                        </p:cTn>
                                        <p:tgtEl>
                                          <p:spTgt spid="23"/>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2000"/>
                                        <p:tgtEl>
                                          <p:spTgt spid="24"/>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2000"/>
                                        <p:tgtEl>
                                          <p:spTgt spid="13"/>
                                        </p:tgtEl>
                                      </p:cBhvr>
                                    </p:animEffect>
                                  </p:childTnLst>
                                </p:cTn>
                              </p:par>
                              <p:par>
                                <p:cTn id="89" presetID="10" presetClass="exit" presetSubtype="0" fill="hold" grpId="1" nodeType="withEffect">
                                  <p:stCondLst>
                                    <p:cond delay="0"/>
                                  </p:stCondLst>
                                  <p:childTnLst>
                                    <p:animEffect transition="out" filter="fade">
                                      <p:cBhvr>
                                        <p:cTn id="90" dur="2000"/>
                                        <p:tgtEl>
                                          <p:spTgt spid="24"/>
                                        </p:tgtEl>
                                      </p:cBhvr>
                                    </p:animEffect>
                                    <p:set>
                                      <p:cBhvr>
                                        <p:cTn id="91" dur="1" fill="hold">
                                          <p:stCondLst>
                                            <p:cond delay="1999"/>
                                          </p:stCondLst>
                                        </p:cTn>
                                        <p:tgtEl>
                                          <p:spTgt spid="24"/>
                                        </p:tgtEl>
                                        <p:attrNameLst>
                                          <p:attrName>style.visibility</p:attrName>
                                        </p:attrNameLst>
                                      </p:cBhvr>
                                      <p:to>
                                        <p:strVal val="hidden"/>
                                      </p:to>
                                    </p:set>
                                  </p:childTnLst>
                                </p:cTn>
                              </p:par>
                              <p:par>
                                <p:cTn id="92" presetID="10" presetClass="entr" presetSubtype="0"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2000"/>
                                        <p:tgtEl>
                                          <p:spTgt spid="25"/>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ntr" presetSubtype="0" fill="hold" nodeType="click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2000"/>
                                        <p:tgtEl>
                                          <p:spTgt spid="14"/>
                                        </p:tgtEl>
                                      </p:cBhvr>
                                    </p:animEffect>
                                  </p:childTnLst>
                                </p:cTn>
                              </p:par>
                              <p:par>
                                <p:cTn id="100" presetID="10" presetClass="exit" presetSubtype="0" fill="hold" grpId="1" nodeType="withEffect">
                                  <p:stCondLst>
                                    <p:cond delay="0"/>
                                  </p:stCondLst>
                                  <p:childTnLst>
                                    <p:animEffect transition="out" filter="fade">
                                      <p:cBhvr>
                                        <p:cTn id="101" dur="2000"/>
                                        <p:tgtEl>
                                          <p:spTgt spid="25"/>
                                        </p:tgtEl>
                                      </p:cBhvr>
                                    </p:animEffect>
                                    <p:set>
                                      <p:cBhvr>
                                        <p:cTn id="102" dur="1" fill="hold">
                                          <p:stCondLst>
                                            <p:cond delay="1999"/>
                                          </p:stCondLst>
                                        </p:cTn>
                                        <p:tgtEl>
                                          <p:spTgt spid="25"/>
                                        </p:tgtEl>
                                        <p:attrNameLst>
                                          <p:attrName>style.visibility</p:attrName>
                                        </p:attrNameLst>
                                      </p:cBhvr>
                                      <p:to>
                                        <p:strVal val="hidden"/>
                                      </p:to>
                                    </p:set>
                                  </p:childTnLst>
                                </p:cTn>
                              </p:par>
                              <p:par>
                                <p:cTn id="103" presetID="10" presetClass="entr" presetSubtype="0"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fade">
                                      <p:cBhvr>
                                        <p:cTn id="105" dur="2000"/>
                                        <p:tgtEl>
                                          <p:spTgt spid="26"/>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0" presetClass="entr" presetSubtype="0" fill="hold" nodeType="clickEffect">
                                  <p:stCondLst>
                                    <p:cond delay="0"/>
                                  </p:stCondLst>
                                  <p:childTnLst>
                                    <p:set>
                                      <p:cBhvr>
                                        <p:cTn id="109" dur="1" fill="hold">
                                          <p:stCondLst>
                                            <p:cond delay="0"/>
                                          </p:stCondLst>
                                        </p:cTn>
                                        <p:tgtEl>
                                          <p:spTgt spid="15389"/>
                                        </p:tgtEl>
                                        <p:attrNameLst>
                                          <p:attrName>style.visibility</p:attrName>
                                        </p:attrNameLst>
                                      </p:cBhvr>
                                      <p:to>
                                        <p:strVal val="visible"/>
                                      </p:to>
                                    </p:set>
                                    <p:animEffect transition="in" filter="fade">
                                      <p:cBhvr>
                                        <p:cTn id="110" dur="2000"/>
                                        <p:tgtEl>
                                          <p:spTgt spid="15389"/>
                                        </p:tgtEl>
                                      </p:cBhvr>
                                    </p:animEffect>
                                  </p:childTnLst>
                                </p:cTn>
                              </p:par>
                              <p:par>
                                <p:cTn id="111" presetID="10" presetClass="exit" presetSubtype="0" fill="hold" grpId="1" nodeType="withEffect">
                                  <p:stCondLst>
                                    <p:cond delay="0"/>
                                  </p:stCondLst>
                                  <p:childTnLst>
                                    <p:animEffect transition="out" filter="fade">
                                      <p:cBhvr>
                                        <p:cTn id="112" dur="2000"/>
                                        <p:tgtEl>
                                          <p:spTgt spid="26"/>
                                        </p:tgtEl>
                                      </p:cBhvr>
                                    </p:animEffect>
                                    <p:set>
                                      <p:cBhvr>
                                        <p:cTn id="113" dur="1" fill="hold">
                                          <p:stCondLst>
                                            <p:cond delay="1999"/>
                                          </p:stCondLst>
                                        </p:cTn>
                                        <p:tgtEl>
                                          <p:spTgt spid="26"/>
                                        </p:tgtEl>
                                        <p:attrNameLst>
                                          <p:attrName>style.visibility</p:attrName>
                                        </p:attrNameLst>
                                      </p:cBhvr>
                                      <p:to>
                                        <p:strVal val="hidden"/>
                                      </p:to>
                                    </p:set>
                                  </p:childTnLst>
                                </p:cTn>
                              </p:par>
                              <p:par>
                                <p:cTn id="114" presetID="10" presetClass="entr" presetSubtype="0" fill="hold" grpId="0"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2000"/>
                                        <p:tgtEl>
                                          <p:spTgt spid="27"/>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0" presetClass="entr" presetSubtype="0" fill="hold" nodeType="clickEffect">
                                  <p:stCondLst>
                                    <p:cond delay="0"/>
                                  </p:stCondLst>
                                  <p:childTnLst>
                                    <p:set>
                                      <p:cBhvr>
                                        <p:cTn id="120" dur="1" fill="hold">
                                          <p:stCondLst>
                                            <p:cond delay="0"/>
                                          </p:stCondLst>
                                        </p:cTn>
                                        <p:tgtEl>
                                          <p:spTgt spid="16"/>
                                        </p:tgtEl>
                                        <p:attrNameLst>
                                          <p:attrName>style.visibility</p:attrName>
                                        </p:attrNameLst>
                                      </p:cBhvr>
                                      <p:to>
                                        <p:strVal val="visible"/>
                                      </p:to>
                                    </p:set>
                                    <p:animEffect transition="in" filter="fade">
                                      <p:cBhvr>
                                        <p:cTn id="121" dur="2000"/>
                                        <p:tgtEl>
                                          <p:spTgt spid="16"/>
                                        </p:tgtEl>
                                      </p:cBhvr>
                                    </p:animEffect>
                                  </p:childTnLst>
                                </p:cTn>
                              </p:par>
                              <p:par>
                                <p:cTn id="122" presetID="10" presetClass="exit" presetSubtype="0" fill="hold" grpId="1" nodeType="withEffect">
                                  <p:stCondLst>
                                    <p:cond delay="0"/>
                                  </p:stCondLst>
                                  <p:childTnLst>
                                    <p:animEffect transition="out" filter="fade">
                                      <p:cBhvr>
                                        <p:cTn id="123" dur="2000"/>
                                        <p:tgtEl>
                                          <p:spTgt spid="27"/>
                                        </p:tgtEl>
                                      </p:cBhvr>
                                    </p:animEffect>
                                    <p:set>
                                      <p:cBhvr>
                                        <p:cTn id="124" dur="1" fill="hold">
                                          <p:stCondLst>
                                            <p:cond delay="1999"/>
                                          </p:stCondLst>
                                        </p:cTn>
                                        <p:tgtEl>
                                          <p:spTgt spid="27"/>
                                        </p:tgtEl>
                                        <p:attrNameLst>
                                          <p:attrName>style.visibility</p:attrName>
                                        </p:attrNameLst>
                                      </p:cBhvr>
                                      <p:to>
                                        <p:strVal val="hidden"/>
                                      </p:to>
                                    </p:set>
                                  </p:childTnLst>
                                </p:cTn>
                              </p:par>
                              <p:par>
                                <p:cTn id="125" presetID="10" presetClass="entr" presetSubtype="0" fill="hold" grpId="0" nodeType="with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fade">
                                      <p:cBhvr>
                                        <p:cTn id="127" dur="2000"/>
                                        <p:tgtEl>
                                          <p:spTgt spid="28"/>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0" presetClass="entr" presetSubtype="0" fill="hold" nodeType="click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fade">
                                      <p:cBhvr>
                                        <p:cTn id="132" dur="2000"/>
                                        <p:tgtEl>
                                          <p:spTgt spid="17"/>
                                        </p:tgtEl>
                                      </p:cBhvr>
                                    </p:animEffect>
                                  </p:childTnLst>
                                </p:cTn>
                              </p:par>
                              <p:par>
                                <p:cTn id="133" presetID="10" presetClass="exit" presetSubtype="0" fill="hold" grpId="1" nodeType="withEffect">
                                  <p:stCondLst>
                                    <p:cond delay="0"/>
                                  </p:stCondLst>
                                  <p:childTnLst>
                                    <p:animEffect transition="out" filter="fade">
                                      <p:cBhvr>
                                        <p:cTn id="134" dur="2000"/>
                                        <p:tgtEl>
                                          <p:spTgt spid="28"/>
                                        </p:tgtEl>
                                      </p:cBhvr>
                                    </p:animEffect>
                                    <p:set>
                                      <p:cBhvr>
                                        <p:cTn id="135" dur="1" fill="hold">
                                          <p:stCondLst>
                                            <p:cond delay="1999"/>
                                          </p:stCondLst>
                                        </p:cTn>
                                        <p:tgtEl>
                                          <p:spTgt spid="28"/>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29"/>
                                        </p:tgtEl>
                                        <p:attrNameLst>
                                          <p:attrName>style.visibility</p:attrName>
                                        </p:attrNameLst>
                                      </p:cBhvr>
                                      <p:to>
                                        <p:strVal val="visible"/>
                                      </p:to>
                                    </p:set>
                                    <p:animEffect transition="in" filter="fade">
                                      <p:cBhvr>
                                        <p:cTn id="138"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9" fill="hold" display="0">
                  <p:stCondLst>
                    <p:cond delay="indefinite"/>
                  </p:stCondLst>
                  <p:endCondLst>
                    <p:cond evt="onStopAudio" delay="0">
                      <p:tgtEl>
                        <p:sldTgt/>
                      </p:tgtEl>
                    </p:cond>
                  </p:endCondLst>
                </p:cTn>
                <p:tgtEl>
                  <p:spTgt spid="2"/>
                </p:tgtEl>
              </p:cMediaNode>
            </p:audio>
          </p:childTnLst>
        </p:cTn>
      </p:par>
    </p:tnLst>
    <p:bldLst>
      <p:bldP spid="55300" grpId="0"/>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23" name="Picture 15" descr="santa_fe_trail"/>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1"/>
            <a:ext cx="9139914" cy="6823641"/>
          </a:xfrm>
          <a:prstGeom prst="rect">
            <a:avLst/>
          </a:prstGeom>
          <a:ln>
            <a:noFill/>
          </a:ln>
          <a:effectLst>
            <a:softEdge rad="112500"/>
          </a:effectLst>
        </p:spPr>
      </p:pic>
      <p:sp>
        <p:nvSpPr>
          <p:cNvPr id="12" name="Rectangle 6"/>
          <p:cNvSpPr>
            <a:spLocks noGrp="1" noChangeArrowheads="1"/>
          </p:cNvSpPr>
          <p:nvPr>
            <p:ph type="sldNum" sz="quarter" idx="12"/>
          </p:nvPr>
        </p:nvSpPr>
        <p:spPr/>
        <p:txBody>
          <a:bodyPr/>
          <a:lstStyle/>
          <a:p>
            <a:pPr>
              <a:defRPr/>
            </a:pPr>
            <a:fld id="{B419E96F-7421-46A3-9059-BF57142B75C8}" type="slidenum">
              <a:rPr lang="en-US"/>
              <a:pPr>
                <a:defRPr/>
              </a:pPr>
              <a:t>70</a:t>
            </a:fld>
            <a:endParaRPr lang="en-US"/>
          </a:p>
        </p:txBody>
      </p:sp>
      <p:sp>
        <p:nvSpPr>
          <p:cNvPr id="30723"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D7C1CE67-2D2B-435E-833E-37070FC94682}" type="slidenum">
              <a:rPr lang="en-US" sz="1400">
                <a:latin typeface="Arial" charset="0"/>
              </a:rPr>
              <a:pPr algn="r" eaLnBrk="1" hangingPunct="1"/>
              <a:t>70</a:t>
            </a:fld>
            <a:endParaRPr lang="en-US" sz="1400">
              <a:latin typeface="Arial" charset="0"/>
            </a:endParaRPr>
          </a:p>
        </p:txBody>
      </p:sp>
      <p:sp>
        <p:nvSpPr>
          <p:cNvPr id="30724"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8195" name="Text Box 3"/>
          <p:cNvSpPr txBox="1">
            <a:spLocks noChangeArrowheads="1"/>
          </p:cNvSpPr>
          <p:nvPr/>
        </p:nvSpPr>
        <p:spPr bwMode="auto">
          <a:xfrm>
            <a:off x="228600" y="268427"/>
            <a:ext cx="8077200" cy="1015663"/>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a:solidFill>
                  <a:schemeClr val="bg1"/>
                </a:solidFill>
              </a:rPr>
              <a:t>This path was dangerous because </a:t>
            </a:r>
            <a:r>
              <a:rPr lang="en-US" sz="2000" b="1" dirty="0" smtClean="0">
                <a:solidFill>
                  <a:schemeClr val="bg1"/>
                </a:solidFill>
              </a:rPr>
              <a:t>of, </a:t>
            </a:r>
            <a:r>
              <a:rPr lang="en-US" sz="2000" b="1" dirty="0">
                <a:solidFill>
                  <a:schemeClr val="bg1"/>
                </a:solidFill>
              </a:rPr>
              <a:t>but traders took it because of the lure of </a:t>
            </a:r>
            <a:r>
              <a:rPr lang="en-US" sz="2000" b="1" dirty="0" smtClean="0"/>
              <a:t>high profits</a:t>
            </a:r>
            <a:r>
              <a:rPr lang="en-US" sz="2000" b="1" dirty="0" smtClean="0">
                <a:solidFill>
                  <a:schemeClr val="bg1"/>
                </a:solidFill>
              </a:rPr>
              <a:t>.</a:t>
            </a:r>
          </a:p>
          <a:p>
            <a:pPr algn="ctr" eaLnBrk="1" hangingPunct="1"/>
            <a:r>
              <a:rPr lang="en-US" sz="2000" b="1" dirty="0" smtClean="0">
                <a:solidFill>
                  <a:srgbClr val="FFFF00"/>
                </a:solidFill>
                <a:latin typeface="Arial" charset="0"/>
              </a:rPr>
              <a:t>WHY WERE THE PROFITS SO HIGH?</a:t>
            </a:r>
            <a:endParaRPr lang="en-US" dirty="0">
              <a:solidFill>
                <a:srgbClr val="FFFF00"/>
              </a:solidFill>
              <a:latin typeface="Arial" charset="0"/>
            </a:endParaRPr>
          </a:p>
        </p:txBody>
      </p:sp>
      <p:pic>
        <p:nvPicPr>
          <p:cNvPr id="7" name="Picture 6"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732449"/>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95"/>
                                        </p:tgtEl>
                                        <p:attrNameLst>
                                          <p:attrName>style.visibility</p:attrName>
                                        </p:attrNameLst>
                                      </p:cBhvr>
                                      <p:to>
                                        <p:strVal val="visible"/>
                                      </p:to>
                                    </p:set>
                                    <p:animEffect transition="in" filter="fade">
                                      <p:cBhvr>
                                        <p:cTn id="10" dur="2000"/>
                                        <p:tgtEl>
                                          <p:spTgt spid="8195"/>
                                        </p:tgtEl>
                                      </p:cBhvr>
                                    </p:animEffect>
                                  </p:childTnLst>
                                </p:cTn>
                              </p:par>
                            </p:childTnLst>
                          </p:cTn>
                        </p:par>
                        <p:par>
                          <p:cTn id="11" fill="hold" nodeType="afterGroup">
                            <p:stCondLst>
                              <p:cond delay="5000"/>
                            </p:stCondLst>
                            <p:childTnLst>
                              <p:par>
                                <p:cTn id="12" presetID="10" presetClass="entr" presetSubtype="0" fill="hold" nodeType="afterEffect">
                                  <p:stCondLst>
                                    <p:cond delay="0"/>
                                  </p:stCondLst>
                                  <p:childTnLst>
                                    <p:set>
                                      <p:cBhvr>
                                        <p:cTn id="13" dur="1" fill="hold">
                                          <p:stCondLst>
                                            <p:cond delay="0"/>
                                          </p:stCondLst>
                                        </p:cTn>
                                        <p:tgtEl>
                                          <p:spTgt spid="17423"/>
                                        </p:tgtEl>
                                        <p:attrNameLst>
                                          <p:attrName>style.visibility</p:attrName>
                                        </p:attrNameLst>
                                      </p:cBhvr>
                                      <p:to>
                                        <p:strVal val="visible"/>
                                      </p:to>
                                    </p:set>
                                    <p:animEffect transition="in" filter="fade">
                                      <p:cBhvr>
                                        <p:cTn id="14" dur="2000"/>
                                        <p:tgtEl>
                                          <p:spTgt spid="17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p:txBody>
          <a:bodyPr/>
          <a:lstStyle/>
          <a:p>
            <a:pPr>
              <a:defRPr/>
            </a:pPr>
            <a:fld id="{77110D39-2938-4A79-B369-ED71F34F565F}" type="slidenum">
              <a:rPr lang="en-US"/>
              <a:pPr>
                <a:defRPr/>
              </a:pPr>
              <a:t>71</a:t>
            </a:fld>
            <a:endParaRPr lang="en-US"/>
          </a:p>
        </p:txBody>
      </p:sp>
      <p:sp>
        <p:nvSpPr>
          <p:cNvPr id="31747" name="Rectangle 6"/>
          <p:cNvSpPr txBox="1">
            <a:spLocks noGrp="1" noChangeArrowheads="1"/>
          </p:cNvSpPr>
          <p:nvPr/>
        </p:nvSpPr>
        <p:spPr bwMode="auto">
          <a:xfrm>
            <a:off x="6553200" y="61722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BAFAF7E6-4474-45D0-96A5-00E48DF6E525}" type="slidenum">
              <a:rPr lang="en-US" sz="1400">
                <a:latin typeface="Arial" charset="0"/>
              </a:rPr>
              <a:pPr algn="r" eaLnBrk="1" hangingPunct="1"/>
              <a:t>71</a:t>
            </a:fld>
            <a:endParaRPr lang="en-US" sz="1400">
              <a:latin typeface="Arial" charset="0"/>
            </a:endParaRPr>
          </a:p>
        </p:txBody>
      </p:sp>
      <p:sp>
        <p:nvSpPr>
          <p:cNvPr id="31748"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15363" name="Text Box 3"/>
          <p:cNvSpPr txBox="1">
            <a:spLocks noChangeArrowheads="1"/>
          </p:cNvSpPr>
          <p:nvPr/>
        </p:nvSpPr>
        <p:spPr bwMode="auto">
          <a:xfrm>
            <a:off x="533400" y="792956"/>
            <a:ext cx="8229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Latter-day </a:t>
            </a:r>
            <a:r>
              <a:rPr lang="en-US" sz="2000" b="1" dirty="0">
                <a:solidFill>
                  <a:schemeClr val="bg1"/>
                </a:solidFill>
              </a:rPr>
              <a:t>Saints were also known as </a:t>
            </a:r>
            <a:r>
              <a:rPr lang="en-US" sz="2000" b="1" dirty="0" smtClean="0">
                <a:solidFill>
                  <a:schemeClr val="bg1"/>
                </a:solidFill>
              </a:rPr>
              <a:t> </a:t>
            </a:r>
            <a:r>
              <a:rPr lang="en-US" sz="2000" b="1" dirty="0" smtClean="0"/>
              <a:t>Mormons</a:t>
            </a:r>
            <a:r>
              <a:rPr lang="en-US" sz="2000" b="1" dirty="0" smtClean="0">
                <a:solidFill>
                  <a:schemeClr val="bg1"/>
                </a:solidFill>
              </a:rPr>
              <a:t>.  </a:t>
            </a:r>
            <a:r>
              <a:rPr lang="en-US" sz="2000" b="1" dirty="0">
                <a:solidFill>
                  <a:schemeClr val="bg1"/>
                </a:solidFill>
              </a:rPr>
              <a:t>Their church was founded </a:t>
            </a:r>
            <a:r>
              <a:rPr lang="en-US" sz="2000" b="1" dirty="0" smtClean="0">
                <a:solidFill>
                  <a:schemeClr val="bg1"/>
                </a:solidFill>
              </a:rPr>
              <a:t>by</a:t>
            </a:r>
            <a:r>
              <a:rPr lang="en-US" sz="2000" b="1" dirty="0" smtClean="0"/>
              <a:t> Joseph Smith</a:t>
            </a:r>
            <a:r>
              <a:rPr lang="en-US" sz="2000" b="1" dirty="0" smtClean="0">
                <a:solidFill>
                  <a:schemeClr val="bg1"/>
                </a:solidFill>
              </a:rPr>
              <a:t>  </a:t>
            </a:r>
            <a:r>
              <a:rPr lang="en-US" sz="2000" b="1" dirty="0">
                <a:solidFill>
                  <a:schemeClr val="bg1"/>
                </a:solidFill>
              </a:rPr>
              <a:t>and its writings were called the </a:t>
            </a:r>
            <a:r>
              <a:rPr lang="en-US" sz="2000" b="1" dirty="0" smtClean="0"/>
              <a:t>Book of Mormon</a:t>
            </a:r>
            <a:r>
              <a:rPr lang="en-US" sz="2000" b="1" dirty="0" smtClean="0">
                <a:solidFill>
                  <a:schemeClr val="bg1"/>
                </a:solidFill>
              </a:rPr>
              <a:t>.  </a:t>
            </a:r>
            <a:r>
              <a:rPr lang="en-US" sz="2000" b="1" dirty="0">
                <a:solidFill>
                  <a:schemeClr val="bg1"/>
                </a:solidFill>
              </a:rPr>
              <a:t>One of their beliefs that caused them to be "persecuted" (harassed) was </a:t>
            </a:r>
            <a:r>
              <a:rPr lang="en-US" sz="2000" b="1" dirty="0" smtClean="0"/>
              <a:t>polygamy</a:t>
            </a:r>
            <a:r>
              <a:rPr lang="en-US" sz="2000" b="1" dirty="0" smtClean="0">
                <a:solidFill>
                  <a:schemeClr val="bg1"/>
                </a:solidFill>
              </a:rPr>
              <a:t>, </a:t>
            </a:r>
            <a:r>
              <a:rPr lang="en-US" sz="2000" b="1" dirty="0">
                <a:solidFill>
                  <a:schemeClr val="bg1"/>
                </a:solidFill>
              </a:rPr>
              <a:t>in which one man </a:t>
            </a:r>
            <a:r>
              <a:rPr lang="en-US" sz="2000" b="1" dirty="0" smtClean="0">
                <a:solidFill>
                  <a:schemeClr val="bg1"/>
                </a:solidFill>
              </a:rPr>
              <a:t>is </a:t>
            </a:r>
            <a:r>
              <a:rPr lang="en-US" sz="2000" b="1" dirty="0" smtClean="0"/>
              <a:t>married to several women at the same time</a:t>
            </a:r>
            <a:r>
              <a:rPr lang="en-US" sz="2000" b="1" dirty="0" smtClean="0">
                <a:solidFill>
                  <a:schemeClr val="bg1"/>
                </a:solidFill>
              </a:rPr>
              <a:t>.  </a:t>
            </a:r>
            <a:endParaRPr lang="en-US" sz="2000" b="1" dirty="0">
              <a:solidFill>
                <a:schemeClr val="bg1"/>
              </a:solidFill>
            </a:endParaRPr>
          </a:p>
        </p:txBody>
      </p:sp>
      <p:pic>
        <p:nvPicPr>
          <p:cNvPr id="15378" name="Picture 18" descr="joseph_smith"/>
          <p:cNvPicPr>
            <a:picLocks noChangeAspect="1" noChangeArrowheads="1"/>
          </p:cNvPicPr>
          <p:nvPr/>
        </p:nvPicPr>
        <p:blipFill>
          <a:blip r:embed="rId2" cstate="print"/>
          <a:srcRect/>
          <a:stretch>
            <a:fillRect/>
          </a:stretch>
        </p:blipFill>
        <p:spPr bwMode="auto">
          <a:xfrm>
            <a:off x="2209800" y="2095612"/>
            <a:ext cx="2438400" cy="3390787"/>
          </a:xfrm>
          <a:prstGeom prst="ellipse">
            <a:avLst/>
          </a:prstGeom>
          <a:ln>
            <a:noFill/>
          </a:ln>
          <a:effectLst>
            <a:softEdge rad="112500"/>
          </a:effectLst>
        </p:spPr>
      </p:pic>
      <p:pic>
        <p:nvPicPr>
          <p:cNvPr id="15382" name="Picture 22" descr="Bible_book_of_Mormon(1)"/>
          <p:cNvPicPr>
            <a:picLocks noChangeAspect="1" noChangeArrowheads="1"/>
          </p:cNvPicPr>
          <p:nvPr/>
        </p:nvPicPr>
        <p:blipFill>
          <a:blip r:embed="rId3" cstate="print"/>
          <a:srcRect l="20074" t="14000" r="35037" b="52400"/>
          <a:stretch>
            <a:fillRect/>
          </a:stretch>
        </p:blipFill>
        <p:spPr bwMode="auto">
          <a:xfrm>
            <a:off x="5715000" y="2209800"/>
            <a:ext cx="2286000" cy="2133600"/>
          </a:xfrm>
          <a:prstGeom prst="rect">
            <a:avLst/>
          </a:prstGeom>
          <a:ln>
            <a:noFill/>
          </a:ln>
          <a:effectLst>
            <a:softEdge rad="112500"/>
          </a:effectLst>
        </p:spPr>
      </p:pic>
      <p:sp>
        <p:nvSpPr>
          <p:cNvPr id="8" name="Text Box 3"/>
          <p:cNvSpPr txBox="1">
            <a:spLocks noChangeArrowheads="1"/>
          </p:cNvSpPr>
          <p:nvPr/>
        </p:nvSpPr>
        <p:spPr bwMode="auto">
          <a:xfrm>
            <a:off x="1866899" y="269736"/>
            <a:ext cx="53049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800" b="1" dirty="0" smtClean="0">
                <a:solidFill>
                  <a:srgbClr val="FFC000"/>
                </a:solidFill>
                <a:latin typeface="Papyrus" pitchFamily="66" charset="0"/>
              </a:rPr>
              <a:t>LATTER-DAY SAINTS</a:t>
            </a:r>
            <a:endParaRPr lang="en-US" sz="2800" b="1" dirty="0">
              <a:solidFill>
                <a:srgbClr val="FFC000"/>
              </a:solidFill>
              <a:latin typeface="Papyrus" pitchFamily="66" charset="0"/>
            </a:endParaRPr>
          </a:p>
        </p:txBody>
      </p:sp>
      <p:sp>
        <p:nvSpPr>
          <p:cNvPr id="2" name="TextBox 1"/>
          <p:cNvSpPr txBox="1"/>
          <p:nvPr/>
        </p:nvSpPr>
        <p:spPr>
          <a:xfrm>
            <a:off x="762000" y="2819400"/>
            <a:ext cx="1600200" cy="369332"/>
          </a:xfrm>
          <a:prstGeom prst="rect">
            <a:avLst/>
          </a:prstGeom>
          <a:noFill/>
        </p:spPr>
        <p:txBody>
          <a:bodyPr wrap="square" rtlCol="0">
            <a:spAutoFit/>
          </a:bodyPr>
          <a:lstStyle/>
          <a:p>
            <a:r>
              <a:rPr lang="en-US" b="1" dirty="0" smtClean="0">
                <a:solidFill>
                  <a:srgbClr val="FFFF00"/>
                </a:solidFill>
              </a:rPr>
              <a:t>Joseph Smith</a:t>
            </a:r>
            <a:endParaRPr lang="en-US" b="1" dirty="0">
              <a:solidFill>
                <a:srgbClr val="FFFF00"/>
              </a:solidFill>
            </a:endParaRPr>
          </a:p>
        </p:txBody>
      </p:sp>
      <p:pic>
        <p:nvPicPr>
          <p:cNvPr id="10" name="Picture 9"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21873"/>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363"/>
                                        </p:tgtEl>
                                        <p:attrNameLst>
                                          <p:attrName>style.visibility</p:attrName>
                                        </p:attrNameLst>
                                      </p:cBhvr>
                                      <p:to>
                                        <p:strVal val="visible"/>
                                      </p:to>
                                    </p:set>
                                    <p:animEffect transition="in" filter="fade">
                                      <p:cBhvr>
                                        <p:cTn id="10" dur="2000"/>
                                        <p:tgtEl>
                                          <p:spTgt spid="15363"/>
                                        </p:tgtEl>
                                      </p:cBhvr>
                                    </p:animEffect>
                                  </p:childTnLst>
                                </p:cTn>
                              </p:par>
                            </p:childTnLst>
                          </p:cTn>
                        </p:par>
                        <p:par>
                          <p:cTn id="11" fill="hold" nodeType="afterGroup">
                            <p:stCondLst>
                              <p:cond delay="5000"/>
                            </p:stCondLst>
                            <p:childTnLst>
                              <p:par>
                                <p:cTn id="12" presetID="10" presetClass="entr" presetSubtype="0" fill="hold" nodeType="afterEffect">
                                  <p:stCondLst>
                                    <p:cond delay="0"/>
                                  </p:stCondLst>
                                  <p:childTnLst>
                                    <p:set>
                                      <p:cBhvr>
                                        <p:cTn id="13" dur="1" fill="hold">
                                          <p:stCondLst>
                                            <p:cond delay="0"/>
                                          </p:stCondLst>
                                        </p:cTn>
                                        <p:tgtEl>
                                          <p:spTgt spid="15378"/>
                                        </p:tgtEl>
                                        <p:attrNameLst>
                                          <p:attrName>style.visibility</p:attrName>
                                        </p:attrNameLst>
                                      </p:cBhvr>
                                      <p:to>
                                        <p:strVal val="visible"/>
                                      </p:to>
                                    </p:set>
                                    <p:animEffect transition="in" filter="fade">
                                      <p:cBhvr>
                                        <p:cTn id="14" dur="2000"/>
                                        <p:tgtEl>
                                          <p:spTgt spid="15378"/>
                                        </p:tgtEl>
                                      </p:cBhvr>
                                    </p:animEffect>
                                  </p:childTnLst>
                                </p:cTn>
                              </p:par>
                            </p:childTnLst>
                          </p:cTn>
                        </p:par>
                        <p:par>
                          <p:cTn id="15" fill="hold" nodeType="afterGroup">
                            <p:stCondLst>
                              <p:cond delay="7000"/>
                            </p:stCondLst>
                            <p:childTnLst>
                              <p:par>
                                <p:cTn id="16" presetID="10" presetClass="entr" presetSubtype="0" fill="hold" nodeType="afterEffect">
                                  <p:stCondLst>
                                    <p:cond delay="0"/>
                                  </p:stCondLst>
                                  <p:childTnLst>
                                    <p:set>
                                      <p:cBhvr>
                                        <p:cTn id="17" dur="1" fill="hold">
                                          <p:stCondLst>
                                            <p:cond delay="0"/>
                                          </p:stCondLst>
                                        </p:cTn>
                                        <p:tgtEl>
                                          <p:spTgt spid="15382"/>
                                        </p:tgtEl>
                                        <p:attrNameLst>
                                          <p:attrName>style.visibility</p:attrName>
                                        </p:attrNameLst>
                                      </p:cBhvr>
                                      <p:to>
                                        <p:strVal val="visible"/>
                                      </p:to>
                                    </p:set>
                                    <p:animEffect transition="in" filter="fade">
                                      <p:cBhvr>
                                        <p:cTn id="18" dur="2000"/>
                                        <p:tgtEl>
                                          <p:spTgt spid="1538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23" name="Picture 15" descr="sls_Great_Salt_Lake"/>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0" y="0"/>
            <a:ext cx="9144000" cy="6850743"/>
          </a:xfrm>
          <a:prstGeom prst="rect">
            <a:avLst/>
          </a:prstGeom>
          <a:ln>
            <a:noFill/>
          </a:ln>
          <a:effectLst>
            <a:softEdge rad="112500"/>
          </a:effectLst>
        </p:spPr>
      </p:pic>
      <p:sp>
        <p:nvSpPr>
          <p:cNvPr id="12" name="Rectangle 6"/>
          <p:cNvSpPr>
            <a:spLocks noGrp="1" noChangeArrowheads="1"/>
          </p:cNvSpPr>
          <p:nvPr>
            <p:ph type="sldNum" sz="quarter" idx="12"/>
          </p:nvPr>
        </p:nvSpPr>
        <p:spPr/>
        <p:txBody>
          <a:bodyPr/>
          <a:lstStyle/>
          <a:p>
            <a:pPr>
              <a:defRPr/>
            </a:pPr>
            <a:fld id="{DEA29509-0FBC-4C41-A464-4F3D7D1ECC54}" type="slidenum">
              <a:rPr lang="en-US"/>
              <a:pPr>
                <a:defRPr/>
              </a:pPr>
              <a:t>72</a:t>
            </a:fld>
            <a:endParaRPr lang="en-US"/>
          </a:p>
        </p:txBody>
      </p:sp>
      <p:sp>
        <p:nvSpPr>
          <p:cNvPr id="32771"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C56E0EF3-80FF-4ADC-8CA4-7D682DF4694C}" type="slidenum">
              <a:rPr lang="en-US" sz="1400">
                <a:latin typeface="Arial" charset="0"/>
              </a:rPr>
              <a:pPr algn="r" eaLnBrk="1" hangingPunct="1"/>
              <a:t>72</a:t>
            </a:fld>
            <a:endParaRPr lang="en-US" sz="1400">
              <a:latin typeface="Arial" charset="0"/>
            </a:endParaRPr>
          </a:p>
        </p:txBody>
      </p:sp>
      <p:sp>
        <p:nvSpPr>
          <p:cNvPr id="32772"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17411" name="Text Box 3"/>
          <p:cNvSpPr txBox="1">
            <a:spLocks noChangeArrowheads="1"/>
          </p:cNvSpPr>
          <p:nvPr/>
        </p:nvSpPr>
        <p:spPr bwMode="auto">
          <a:xfrm>
            <a:off x="381000" y="304800"/>
            <a:ext cx="8382000" cy="1015663"/>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a:solidFill>
                  <a:schemeClr val="bg1"/>
                </a:solidFill>
              </a:rPr>
              <a:t>After their leader was </a:t>
            </a:r>
            <a:r>
              <a:rPr lang="en-US" sz="2000" b="1" dirty="0" smtClean="0"/>
              <a:t>murdered </a:t>
            </a:r>
            <a:r>
              <a:rPr lang="en-US" sz="2000" b="1" dirty="0">
                <a:solidFill>
                  <a:schemeClr val="bg1"/>
                </a:solidFill>
              </a:rPr>
              <a:t>in 1844, a man </a:t>
            </a:r>
            <a:r>
              <a:rPr lang="en-US" sz="2000" b="1" dirty="0" smtClean="0">
                <a:solidFill>
                  <a:schemeClr val="bg1"/>
                </a:solidFill>
              </a:rPr>
              <a:t>named </a:t>
            </a:r>
            <a:r>
              <a:rPr lang="en-US" sz="2000" b="1" dirty="0" smtClean="0"/>
              <a:t>Brigham Young</a:t>
            </a:r>
            <a:r>
              <a:rPr lang="en-US" sz="2000" b="1" dirty="0" smtClean="0">
                <a:solidFill>
                  <a:schemeClr val="bg1"/>
                </a:solidFill>
              </a:rPr>
              <a:t> </a:t>
            </a:r>
            <a:r>
              <a:rPr lang="en-US" sz="2000" b="1" dirty="0">
                <a:solidFill>
                  <a:schemeClr val="bg1"/>
                </a:solidFill>
              </a:rPr>
              <a:t>led </a:t>
            </a:r>
            <a:r>
              <a:rPr lang="en-US" sz="2000" b="1" dirty="0" smtClean="0">
                <a:solidFill>
                  <a:schemeClr val="bg1"/>
                </a:solidFill>
              </a:rPr>
              <a:t>the Saints </a:t>
            </a:r>
            <a:r>
              <a:rPr lang="en-US" sz="2000" b="1" dirty="0">
                <a:solidFill>
                  <a:schemeClr val="bg1"/>
                </a:solidFill>
              </a:rPr>
              <a:t>to a new home in the West, near </a:t>
            </a:r>
            <a:r>
              <a:rPr lang="en-US" sz="2000" b="1" dirty="0" smtClean="0">
                <a:solidFill>
                  <a:schemeClr val="bg1"/>
                </a:solidFill>
              </a:rPr>
              <a:t>the </a:t>
            </a:r>
            <a:r>
              <a:rPr lang="en-US" sz="2000" b="1" dirty="0" smtClean="0"/>
              <a:t>Great Salt Lake </a:t>
            </a:r>
            <a:r>
              <a:rPr lang="en-US" sz="2000" b="1" dirty="0" smtClean="0">
                <a:solidFill>
                  <a:schemeClr val="bg1"/>
                </a:solidFill>
              </a:rPr>
              <a:t>in Utah, </a:t>
            </a:r>
            <a:r>
              <a:rPr lang="en-US" sz="2000" b="1" dirty="0">
                <a:solidFill>
                  <a:schemeClr val="bg1"/>
                </a:solidFill>
              </a:rPr>
              <a:t>where they prospered.</a:t>
            </a:r>
          </a:p>
        </p:txBody>
      </p:sp>
      <p:pic>
        <p:nvPicPr>
          <p:cNvPr id="17421" name="Picture 13" descr="brigham-young"/>
          <p:cNvPicPr>
            <a:picLocks noChangeAspect="1" noChangeArrowheads="1"/>
          </p:cNvPicPr>
          <p:nvPr/>
        </p:nvPicPr>
        <p:blipFill>
          <a:blip r:embed="rId4" cstate="print"/>
          <a:srcRect/>
          <a:stretch>
            <a:fillRect/>
          </a:stretch>
        </p:blipFill>
        <p:spPr bwMode="auto">
          <a:xfrm>
            <a:off x="3455513" y="976312"/>
            <a:ext cx="1828210" cy="1919287"/>
          </a:xfrm>
          <a:prstGeom prst="ellipse">
            <a:avLst/>
          </a:prstGeom>
          <a:noFill/>
          <a:ln w="38100">
            <a:solidFill>
              <a:schemeClr val="tx1"/>
            </a:solidFill>
            <a:miter lim="800000"/>
            <a:headEnd/>
            <a:tailEnd/>
          </a:ln>
        </p:spPr>
      </p:pic>
      <p:pic>
        <p:nvPicPr>
          <p:cNvPr id="17422" name="Picture 14" descr="hand cart"/>
          <p:cNvPicPr>
            <a:picLocks noChangeAspect="1" noChangeArrowheads="1"/>
          </p:cNvPicPr>
          <p:nvPr/>
        </p:nvPicPr>
        <p:blipFill>
          <a:blip r:embed="rId5" cstate="print"/>
          <a:srcRect/>
          <a:stretch>
            <a:fillRect/>
          </a:stretch>
        </p:blipFill>
        <p:spPr bwMode="auto">
          <a:xfrm>
            <a:off x="228600" y="1472406"/>
            <a:ext cx="2514600" cy="1627188"/>
          </a:xfrm>
          <a:prstGeom prst="rect">
            <a:avLst/>
          </a:prstGeom>
          <a:ln w="28575">
            <a:solidFill>
              <a:schemeClr val="tx1"/>
            </a:solidFill>
          </a:ln>
          <a:effectLst>
            <a:outerShdw blurRad="292100" dist="139700" dir="2700000" algn="tl" rotWithShape="0">
              <a:srgbClr val="333333">
                <a:alpha val="65000"/>
              </a:srgbClr>
            </a:outerShdw>
          </a:effectLst>
        </p:spPr>
      </p:pic>
      <p:pic>
        <p:nvPicPr>
          <p:cNvPr id="17425" name="Picture 17" descr="murder of Joseph Smith"/>
          <p:cNvPicPr>
            <a:picLocks noChangeAspect="1" noChangeArrowheads="1"/>
          </p:cNvPicPr>
          <p:nvPr/>
        </p:nvPicPr>
        <p:blipFill>
          <a:blip r:embed="rId6" cstate="print"/>
          <a:srcRect/>
          <a:stretch>
            <a:fillRect/>
          </a:stretch>
        </p:blipFill>
        <p:spPr bwMode="auto">
          <a:xfrm>
            <a:off x="6248400" y="1219200"/>
            <a:ext cx="2667000" cy="1809750"/>
          </a:xfrm>
          <a:prstGeom prst="rect">
            <a:avLst/>
          </a:prstGeom>
          <a:ln>
            <a:noFill/>
          </a:ln>
          <a:effectLst>
            <a:softEdge rad="112500"/>
          </a:effectLst>
        </p:spPr>
      </p:pic>
      <p:pic>
        <p:nvPicPr>
          <p:cNvPr id="10" name="Picture 9" descr="http://images.webster-dictionary.org/dict/103/881688-quill-pen.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1626355"/>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2000"/>
                                        <p:tgtEl>
                                          <p:spTgt spid="17411"/>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7425"/>
                                        </p:tgtEl>
                                        <p:attrNameLst>
                                          <p:attrName>style.visibility</p:attrName>
                                        </p:attrNameLst>
                                      </p:cBhvr>
                                      <p:to>
                                        <p:strVal val="visible"/>
                                      </p:to>
                                    </p:set>
                                    <p:animEffect transition="in" filter="fade">
                                      <p:cBhvr>
                                        <p:cTn id="11" dur="2000"/>
                                        <p:tgtEl>
                                          <p:spTgt spid="17425"/>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17421"/>
                                        </p:tgtEl>
                                        <p:attrNameLst>
                                          <p:attrName>style.visibility</p:attrName>
                                        </p:attrNameLst>
                                      </p:cBhvr>
                                      <p:to>
                                        <p:strVal val="visible"/>
                                      </p:to>
                                    </p:set>
                                    <p:animEffect transition="in" filter="fade">
                                      <p:cBhvr>
                                        <p:cTn id="15" dur="2000"/>
                                        <p:tgtEl>
                                          <p:spTgt spid="17421"/>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17422"/>
                                        </p:tgtEl>
                                        <p:attrNameLst>
                                          <p:attrName>style.visibility</p:attrName>
                                        </p:attrNameLst>
                                      </p:cBhvr>
                                      <p:to>
                                        <p:strVal val="visible"/>
                                      </p:to>
                                    </p:set>
                                    <p:animEffect transition="in" filter="fade">
                                      <p:cBhvr>
                                        <p:cTn id="19" dur="2000"/>
                                        <p:tgtEl>
                                          <p:spTgt spid="17422"/>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17423"/>
                                        </p:tgtEl>
                                        <p:attrNameLst>
                                          <p:attrName>style.visibility</p:attrName>
                                        </p:attrNameLst>
                                      </p:cBhvr>
                                      <p:to>
                                        <p:strVal val="visible"/>
                                      </p:to>
                                    </p:set>
                                    <p:animEffect transition="in" filter="fade">
                                      <p:cBhvr>
                                        <p:cTn id="23" dur="2000"/>
                                        <p:tgtEl>
                                          <p:spTgt spid="17423"/>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p>
            <a:pPr>
              <a:defRPr/>
            </a:pPr>
            <a:fld id="{436CF575-368A-49BF-9B57-2460115E21F7}" type="slidenum">
              <a:rPr lang="en-US"/>
              <a:pPr>
                <a:defRPr/>
              </a:pPr>
              <a:t>73</a:t>
            </a:fld>
            <a:endParaRPr lang="en-US"/>
          </a:p>
        </p:txBody>
      </p:sp>
      <p:sp>
        <p:nvSpPr>
          <p:cNvPr id="14339"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19B770D4-5FA8-416C-AE4C-649B33E2C926}" type="slidenum">
              <a:rPr lang="en-US" sz="1400">
                <a:latin typeface="Arial" charset="0"/>
              </a:rPr>
              <a:pPr algn="r" eaLnBrk="1" hangingPunct="1"/>
              <a:t>73</a:t>
            </a:fld>
            <a:endParaRPr lang="en-US" sz="1400">
              <a:latin typeface="Arial" charset="0"/>
            </a:endParaRPr>
          </a:p>
        </p:txBody>
      </p:sp>
      <p:sp>
        <p:nvSpPr>
          <p:cNvPr id="14340"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a:solidFill>
                <a:schemeClr val="tx1"/>
              </a:solidFill>
              <a:latin typeface="Arial" charset="0"/>
            </a:endParaRPr>
          </a:p>
        </p:txBody>
      </p:sp>
      <p:sp>
        <p:nvSpPr>
          <p:cNvPr id="2" name="Text Box 3"/>
          <p:cNvSpPr txBox="1">
            <a:spLocks noChangeArrowheads="1"/>
          </p:cNvSpPr>
          <p:nvPr/>
        </p:nvSpPr>
        <p:spPr bwMode="auto">
          <a:xfrm>
            <a:off x="419100" y="254496"/>
            <a:ext cx="403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800" b="1" dirty="0" smtClean="0">
                <a:solidFill>
                  <a:srgbClr val="FFFF00"/>
                </a:solidFill>
                <a:latin typeface="Copperplate Gothic Bold" pitchFamily="34" charset="0"/>
              </a:rPr>
              <a:t>The Donner Party</a:t>
            </a:r>
            <a:endParaRPr lang="en-US" sz="2800" b="1" dirty="0">
              <a:solidFill>
                <a:srgbClr val="FFFF00"/>
              </a:solidFill>
              <a:latin typeface="Copperplate Gothic Bold" pitchFamily="34" charset="0"/>
            </a:endParaRPr>
          </a:p>
        </p:txBody>
      </p:sp>
      <p:sp>
        <p:nvSpPr>
          <p:cNvPr id="9" name="Text Box 3"/>
          <p:cNvSpPr txBox="1">
            <a:spLocks noChangeArrowheads="1"/>
          </p:cNvSpPr>
          <p:nvPr/>
        </p:nvSpPr>
        <p:spPr bwMode="auto">
          <a:xfrm>
            <a:off x="114300" y="792956"/>
            <a:ext cx="40767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r>
              <a:rPr lang="en-US" sz="2000" b="1" dirty="0" smtClean="0">
                <a:solidFill>
                  <a:schemeClr val="bg1"/>
                </a:solidFill>
              </a:rPr>
              <a:t>Delayed </a:t>
            </a:r>
            <a:r>
              <a:rPr lang="en-US" sz="2000" b="1" dirty="0">
                <a:solidFill>
                  <a:schemeClr val="bg1"/>
                </a:solidFill>
              </a:rPr>
              <a:t>by </a:t>
            </a:r>
            <a:r>
              <a:rPr lang="en-US" sz="2000" b="1" dirty="0" smtClean="0">
                <a:solidFill>
                  <a:schemeClr val="bg1"/>
                </a:solidFill>
              </a:rPr>
              <a:t> </a:t>
            </a:r>
            <a:r>
              <a:rPr lang="en-US" sz="2000" b="1" dirty="0">
                <a:solidFill>
                  <a:schemeClr val="bg1"/>
                </a:solidFill>
              </a:rPr>
              <a:t>series of </a:t>
            </a:r>
            <a:r>
              <a:rPr lang="en-US" sz="2000" b="1" dirty="0" smtClean="0">
                <a:solidFill>
                  <a:srgbClr val="009900"/>
                </a:solidFill>
              </a:rPr>
              <a:t>mishaps</a:t>
            </a:r>
            <a:r>
              <a:rPr lang="en-US" sz="2000" b="1" dirty="0" smtClean="0">
                <a:solidFill>
                  <a:schemeClr val="bg1"/>
                </a:solidFill>
              </a:rPr>
              <a:t>, they </a:t>
            </a:r>
          </a:p>
          <a:p>
            <a:r>
              <a:rPr lang="en-US" sz="2000" b="1" dirty="0" smtClean="0">
                <a:solidFill>
                  <a:schemeClr val="bg1"/>
                </a:solidFill>
              </a:rPr>
              <a:t>were trapped in Sierras winter of 1846–47.</a:t>
            </a:r>
          </a:p>
        </p:txBody>
      </p:sp>
      <p:pic>
        <p:nvPicPr>
          <p:cNvPr id="4098" name="Picture 2" descr="http://party.m3-s.co.cc/images/3-donner-part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106806"/>
            <a:ext cx="4800600" cy="465124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2.bp.blogspot.com/_0AyNA9sRlIs/TB4rPuwLqCI/AAAAAAAAI1Q/ZCt-atHyHGk/s1600/donner-party.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9377" y="3063240"/>
            <a:ext cx="6238583" cy="33896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descr="http://images.webster-dictionary.org/dict/103/881688-quill-p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1944703"/>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5236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par>
                                <p:cTn id="8" presetID="10" presetClass="entr" presetSubtype="0" fill="hold" nodeType="withEffect">
                                  <p:stCondLst>
                                    <p:cond delay="250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0"/>
                                        <p:tgtEl>
                                          <p:spTgt spid="4098"/>
                                        </p:tgtEl>
                                      </p:cBhvr>
                                    </p:animEffect>
                                  </p:childTnLst>
                                </p:cTn>
                              </p:par>
                            </p:childTnLst>
                          </p:cTn>
                        </p:par>
                        <p:par>
                          <p:cTn id="11" fill="hold">
                            <p:stCondLst>
                              <p:cond delay="7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3000"/>
                                        <p:tgtEl>
                                          <p:spTgt spid="9"/>
                                        </p:tgtEl>
                                      </p:cBhvr>
                                    </p:animEffect>
                                  </p:childTnLst>
                                </p:cTn>
                              </p:par>
                              <p:par>
                                <p:cTn id="15" presetID="10" presetClass="entr" presetSubtype="0" fill="hold" nodeType="withEffect">
                                  <p:stCondLst>
                                    <p:cond delay="400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5000"/>
                                        <p:tgtEl>
                                          <p:spTgt spid="4102"/>
                                        </p:tgtEl>
                                      </p:cBhvr>
                                    </p:animEffect>
                                  </p:childTnLst>
                                </p:cTn>
                              </p:par>
                            </p:childTnLst>
                          </p:cTn>
                        </p:par>
                        <p:par>
                          <p:cTn id="18" fill="hold">
                            <p:stCondLst>
                              <p:cond delay="16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p>
            <a:pPr>
              <a:defRPr/>
            </a:pPr>
            <a:fld id="{436CF575-368A-49BF-9B57-2460115E21F7}" type="slidenum">
              <a:rPr lang="en-US"/>
              <a:pPr>
                <a:defRPr/>
              </a:pPr>
              <a:t>74</a:t>
            </a:fld>
            <a:endParaRPr lang="en-US"/>
          </a:p>
        </p:txBody>
      </p:sp>
      <p:sp>
        <p:nvSpPr>
          <p:cNvPr id="14339"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19B770D4-5FA8-416C-AE4C-649B33E2C926}" type="slidenum">
              <a:rPr lang="en-US" sz="1400">
                <a:latin typeface="Arial" charset="0"/>
              </a:rPr>
              <a:pPr algn="r" eaLnBrk="1" hangingPunct="1"/>
              <a:t>74</a:t>
            </a:fld>
            <a:endParaRPr lang="en-US" sz="1400">
              <a:latin typeface="Arial" charset="0"/>
            </a:endParaRPr>
          </a:p>
        </p:txBody>
      </p:sp>
      <p:sp>
        <p:nvSpPr>
          <p:cNvPr id="7" name="Text Box 3"/>
          <p:cNvSpPr txBox="1">
            <a:spLocks noChangeArrowheads="1"/>
          </p:cNvSpPr>
          <p:nvPr/>
        </p:nvSpPr>
        <p:spPr bwMode="auto">
          <a:xfrm>
            <a:off x="318273" y="237563"/>
            <a:ext cx="502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r>
              <a:rPr lang="en-US" sz="2000" b="1" dirty="0" smtClean="0">
                <a:solidFill>
                  <a:schemeClr val="bg1"/>
                </a:solidFill>
              </a:rPr>
              <a:t>The emigrants were </a:t>
            </a:r>
            <a:r>
              <a:rPr lang="en-US" sz="2000" b="1" dirty="0">
                <a:solidFill>
                  <a:schemeClr val="bg1"/>
                </a:solidFill>
              </a:rPr>
              <a:t>slowed by following a new route called </a:t>
            </a:r>
            <a:r>
              <a:rPr lang="en-US" sz="2000" b="1" dirty="0" smtClean="0">
                <a:solidFill>
                  <a:schemeClr val="bg1"/>
                </a:solidFill>
              </a:rPr>
              <a:t>the Hastings Cutoff. </a:t>
            </a:r>
            <a:endParaRPr lang="en-US" sz="2000" b="1" dirty="0">
              <a:solidFill>
                <a:schemeClr val="bg1"/>
              </a:solidFill>
            </a:endParaRPr>
          </a:p>
        </p:txBody>
      </p:sp>
      <p:pic>
        <p:nvPicPr>
          <p:cNvPr id="3" name="Picture 2" descr="http://www.longcamp.com/gifs/hastings_lansford.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6709" y="167885"/>
            <a:ext cx="1427402" cy="20875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upload.wikimedia.org/wikipedia/commons/thumb/b/b7/The_Emigrants_Guide_to_Oregon_and_California_Lansford_Hastings.jpg/250px-The_Emigrants_Guide_to_Oregon_and_California_Lansford_Hasting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259183"/>
            <a:ext cx="1645920" cy="26927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s1.mm.bing.net/images/thumbnail.aspx?q=590477531356&amp;id=0ff7de96a2392a9dfceaeda0d873f01e"/>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03617" y="3042582"/>
            <a:ext cx="3371997" cy="32933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m1.ikiwq.com/img/xl/m2c8lTJiWGO4DIOq2Z4hYb.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347"/>
          <a:stretch/>
        </p:blipFill>
        <p:spPr bwMode="auto">
          <a:xfrm>
            <a:off x="502920" y="1927161"/>
            <a:ext cx="3387528" cy="2531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6644" y="4458409"/>
            <a:ext cx="2580080" cy="461665"/>
          </a:xfrm>
          <a:prstGeom prst="rect">
            <a:avLst/>
          </a:prstGeom>
          <a:noFill/>
        </p:spPr>
        <p:txBody>
          <a:bodyPr wrap="square" rtlCol="0">
            <a:spAutoFit/>
          </a:bodyPr>
          <a:lstStyle/>
          <a:p>
            <a:pPr algn="ctr"/>
            <a:r>
              <a:rPr lang="en-US" sz="1200" b="1" dirty="0" smtClean="0">
                <a:solidFill>
                  <a:srgbClr val="FFFF00"/>
                </a:solidFill>
              </a:rPr>
              <a:t>James and Margaret Reed</a:t>
            </a:r>
          </a:p>
          <a:p>
            <a:pPr algn="ctr"/>
            <a:r>
              <a:rPr lang="en-US" sz="1200" b="1" dirty="0" smtClean="0">
                <a:solidFill>
                  <a:srgbClr val="FFFF00"/>
                </a:solidFill>
              </a:rPr>
              <a:t>(Members of the Donner Party)</a:t>
            </a:r>
            <a:endParaRPr lang="en-US" sz="1200" b="1" dirty="0">
              <a:solidFill>
                <a:srgbClr val="FFFF00"/>
              </a:solidFill>
            </a:endParaRPr>
          </a:p>
        </p:txBody>
      </p:sp>
      <p:sp>
        <p:nvSpPr>
          <p:cNvPr id="11" name="TextBox 10"/>
          <p:cNvSpPr txBox="1"/>
          <p:nvPr/>
        </p:nvSpPr>
        <p:spPr>
          <a:xfrm>
            <a:off x="5230420" y="2240220"/>
            <a:ext cx="1779980" cy="276999"/>
          </a:xfrm>
          <a:prstGeom prst="rect">
            <a:avLst/>
          </a:prstGeom>
          <a:noFill/>
        </p:spPr>
        <p:txBody>
          <a:bodyPr wrap="square" rtlCol="0">
            <a:spAutoFit/>
          </a:bodyPr>
          <a:lstStyle/>
          <a:p>
            <a:pPr algn="ctr"/>
            <a:r>
              <a:rPr lang="en-US" sz="1200" b="1" dirty="0" smtClean="0">
                <a:solidFill>
                  <a:srgbClr val="FFFF00"/>
                </a:solidFill>
              </a:rPr>
              <a:t>Lansford Hastings</a:t>
            </a:r>
            <a:endParaRPr lang="en-US" sz="1200" b="1" dirty="0">
              <a:solidFill>
                <a:srgbClr val="FFFF00"/>
              </a:solidFill>
            </a:endParaRPr>
          </a:p>
        </p:txBody>
      </p:sp>
      <p:sp>
        <p:nvSpPr>
          <p:cNvPr id="12" name="Text Box 3"/>
          <p:cNvSpPr txBox="1">
            <a:spLocks noChangeArrowheads="1"/>
          </p:cNvSpPr>
          <p:nvPr/>
        </p:nvSpPr>
        <p:spPr bwMode="auto">
          <a:xfrm>
            <a:off x="377509" y="1097849"/>
            <a:ext cx="502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r>
              <a:rPr lang="en-US" sz="2000" b="1" dirty="0" smtClean="0">
                <a:solidFill>
                  <a:schemeClr val="bg1"/>
                </a:solidFill>
              </a:rPr>
              <a:t>Lansford Hasting wrote a guide book for the emigrants </a:t>
            </a:r>
            <a:r>
              <a:rPr lang="en-US" sz="2000" b="1" smtClean="0">
                <a:solidFill>
                  <a:schemeClr val="bg1"/>
                </a:solidFill>
              </a:rPr>
              <a:t>heading west.</a:t>
            </a:r>
            <a:endParaRPr lang="en-US" sz="2000" b="1" dirty="0">
              <a:solidFill>
                <a:schemeClr val="bg1"/>
              </a:solidFill>
            </a:endParaRPr>
          </a:p>
        </p:txBody>
      </p:sp>
      <p:pic>
        <p:nvPicPr>
          <p:cNvPr id="13" name="Picture 12" descr="http://images.webster-dictionary.org/dict/103/881688-quill-pen.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8200" y="1683297"/>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98003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3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3000"/>
                                        <p:tgtEl>
                                          <p:spTgt spid="1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animEffect transition="in" filter="fade">
                                      <p:cBhvr>
                                        <p:cTn id="37" dur="500"/>
                                        <p:tgtEl>
                                          <p:spTgt spid="2054"/>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1" grpId="0"/>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p>
            <a:pPr>
              <a:defRPr/>
            </a:pPr>
            <a:fld id="{436CF575-368A-49BF-9B57-2460115E21F7}" type="slidenum">
              <a:rPr lang="en-US"/>
              <a:pPr>
                <a:defRPr/>
              </a:pPr>
              <a:t>75</a:t>
            </a:fld>
            <a:endParaRPr lang="en-US"/>
          </a:p>
        </p:txBody>
      </p:sp>
      <p:sp>
        <p:nvSpPr>
          <p:cNvPr id="14339"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19B770D4-5FA8-416C-AE4C-649B33E2C926}" type="slidenum">
              <a:rPr lang="en-US" sz="1400">
                <a:latin typeface="Arial" charset="0"/>
              </a:rPr>
              <a:pPr algn="r" eaLnBrk="1" hangingPunct="1"/>
              <a:t>75</a:t>
            </a:fld>
            <a:endParaRPr lang="en-US" sz="1400">
              <a:latin typeface="Arial" charset="0"/>
            </a:endParaRPr>
          </a:p>
        </p:txBody>
      </p:sp>
      <p:sp>
        <p:nvSpPr>
          <p:cNvPr id="7" name="Text Box 3"/>
          <p:cNvSpPr txBox="1">
            <a:spLocks noChangeArrowheads="1"/>
          </p:cNvSpPr>
          <p:nvPr/>
        </p:nvSpPr>
        <p:spPr bwMode="auto">
          <a:xfrm>
            <a:off x="348752" y="471703"/>
            <a:ext cx="77284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r>
              <a:rPr lang="en-US" sz="2400" b="1" dirty="0" smtClean="0">
                <a:solidFill>
                  <a:schemeClr val="bg1"/>
                </a:solidFill>
              </a:rPr>
              <a:t>The cut-off crossed Utah’s Wasatch Mountains and the Great Salt Lake Desert. </a:t>
            </a:r>
            <a:endParaRPr lang="en-US" sz="2400" b="1" dirty="0">
              <a:solidFill>
                <a:schemeClr val="bg1"/>
              </a:solidFill>
            </a:endParaRPr>
          </a:p>
        </p:txBody>
      </p:sp>
      <p:pic>
        <p:nvPicPr>
          <p:cNvPr id="9218" name="Picture 2" descr="File:Butte in Great Salt Lake Desert-750px.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8753" y="1539809"/>
            <a:ext cx="8608860" cy="3317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36480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par>
                                <p:cTn id="8" presetID="10" presetClass="entr" presetSubtype="0" fill="hold" nodeType="withEffect">
                                  <p:stCondLst>
                                    <p:cond delay="200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http://www.nomadiksoul.com/nomadsplace/images/Post%20Cards/Nevada/NW%20Nevada/Trinity%20Range/13_0904_40%20Mile%20Desert.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13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Grp="1" noChangeArrowheads="1"/>
          </p:cNvSpPr>
          <p:nvPr>
            <p:ph type="sldNum" sz="quarter" idx="12"/>
          </p:nvPr>
        </p:nvSpPr>
        <p:spPr/>
        <p:txBody>
          <a:bodyPr/>
          <a:lstStyle/>
          <a:p>
            <a:pPr>
              <a:defRPr/>
            </a:pPr>
            <a:fld id="{436CF575-368A-49BF-9B57-2460115E21F7}" type="slidenum">
              <a:rPr lang="en-US"/>
              <a:pPr>
                <a:defRPr/>
              </a:pPr>
              <a:t>76</a:t>
            </a:fld>
            <a:endParaRPr lang="en-US"/>
          </a:p>
        </p:txBody>
      </p:sp>
      <p:sp>
        <p:nvSpPr>
          <p:cNvPr id="14339"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19B770D4-5FA8-416C-AE4C-649B33E2C926}" type="slidenum">
              <a:rPr lang="en-US" sz="1400">
                <a:solidFill>
                  <a:schemeClr val="bg1"/>
                </a:solidFill>
                <a:latin typeface="Arial" charset="0"/>
              </a:rPr>
              <a:pPr algn="r" eaLnBrk="1" hangingPunct="1"/>
              <a:t>76</a:t>
            </a:fld>
            <a:endParaRPr lang="en-US" sz="1400" dirty="0">
              <a:solidFill>
                <a:schemeClr val="bg1"/>
              </a:solidFill>
              <a:latin typeface="Arial" charset="0"/>
            </a:endParaRPr>
          </a:p>
        </p:txBody>
      </p:sp>
      <p:sp>
        <p:nvSpPr>
          <p:cNvPr id="7" name="Text Box 3"/>
          <p:cNvSpPr txBox="1">
            <a:spLocks noChangeArrowheads="1"/>
          </p:cNvSpPr>
          <p:nvPr/>
        </p:nvSpPr>
        <p:spPr bwMode="auto">
          <a:xfrm>
            <a:off x="272415" y="304800"/>
            <a:ext cx="6296025" cy="707886"/>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r>
              <a:rPr lang="en-US" sz="2000" b="1" dirty="0" smtClean="0">
                <a:solidFill>
                  <a:schemeClr val="bg1"/>
                </a:solidFill>
              </a:rPr>
              <a:t>They also had trouble traveling along the Humboldt River and the Forty-Mile Desert in Nevada. </a:t>
            </a:r>
            <a:endParaRPr lang="en-US" sz="2000" b="1" dirty="0">
              <a:solidFill>
                <a:schemeClr val="bg1"/>
              </a:solidFill>
            </a:endParaRPr>
          </a:p>
        </p:txBody>
      </p:sp>
    </p:spTree>
    <p:extLst>
      <p:ext uri="{BB962C8B-B14F-4D97-AF65-F5344CB8AC3E}">
        <p14:creationId xmlns:p14="http://schemas.microsoft.com/office/powerpoint/2010/main" val="335204264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p>
            <a:pPr>
              <a:defRPr/>
            </a:pPr>
            <a:fld id="{436CF575-368A-49BF-9B57-2460115E21F7}" type="slidenum">
              <a:rPr lang="en-US"/>
              <a:pPr>
                <a:defRPr/>
              </a:pPr>
              <a:t>77</a:t>
            </a:fld>
            <a:endParaRPr lang="en-US"/>
          </a:p>
        </p:txBody>
      </p:sp>
      <p:sp>
        <p:nvSpPr>
          <p:cNvPr id="14339"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19B770D4-5FA8-416C-AE4C-649B33E2C926}" type="slidenum">
              <a:rPr lang="en-US" sz="1400">
                <a:latin typeface="Arial" charset="0"/>
              </a:rPr>
              <a:pPr algn="r" eaLnBrk="1" hangingPunct="1"/>
              <a:t>77</a:t>
            </a:fld>
            <a:endParaRPr lang="en-US" sz="1400">
              <a:latin typeface="Arial" charset="0"/>
            </a:endParaRPr>
          </a:p>
        </p:txBody>
      </p:sp>
      <p:sp>
        <p:nvSpPr>
          <p:cNvPr id="7" name="Text Box 3"/>
          <p:cNvSpPr txBox="1">
            <a:spLocks noChangeArrowheads="1"/>
          </p:cNvSpPr>
          <p:nvPr/>
        </p:nvSpPr>
        <p:spPr bwMode="auto">
          <a:xfrm>
            <a:off x="426720" y="319722"/>
            <a:ext cx="382524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r>
              <a:rPr lang="en-US" sz="2400" b="1" dirty="0" smtClean="0">
                <a:solidFill>
                  <a:schemeClr val="bg1"/>
                </a:solidFill>
              </a:rPr>
              <a:t>They </a:t>
            </a:r>
            <a:r>
              <a:rPr lang="en-US" sz="2400" b="1" dirty="0">
                <a:solidFill>
                  <a:schemeClr val="bg1"/>
                </a:solidFill>
              </a:rPr>
              <a:t>became trapped by an early, heavy snowfall near Truckee (</a:t>
            </a:r>
            <a:r>
              <a:rPr lang="en-US" sz="2400" b="1" dirty="0" smtClean="0">
                <a:solidFill>
                  <a:schemeClr val="bg1"/>
                </a:solidFill>
              </a:rPr>
              <a:t>now Donner) </a:t>
            </a:r>
            <a:r>
              <a:rPr lang="en-US" sz="2400" b="1" dirty="0">
                <a:solidFill>
                  <a:schemeClr val="bg1"/>
                </a:solidFill>
              </a:rPr>
              <a:t>Lake, high in the mountains. </a:t>
            </a:r>
          </a:p>
        </p:txBody>
      </p:sp>
      <p:pic>
        <p:nvPicPr>
          <p:cNvPr id="6146" name="Picture 2" descr="http://static.howstuffworks.com/gif/donner-part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 y="1889382"/>
            <a:ext cx="4305723"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http://sandiegocountylist.com/wp-content/uploads/1279641614-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4128" y="319722"/>
            <a:ext cx="4161825" cy="49380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1960" y="616825"/>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18934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5000"/>
                                        <p:tgtEl>
                                          <p:spTgt spid="6146"/>
                                        </p:tgtEl>
                                      </p:cBhvr>
                                    </p:animEffec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0"/>
                                        <p:tgtEl>
                                          <p:spTgt spid="8"/>
                                        </p:tgtEl>
                                      </p:cBhvr>
                                    </p:animEffect>
                                  </p:childTnLst>
                                </p:cTn>
                              </p:par>
                            </p:childTnLst>
                          </p:cTn>
                        </p:par>
                        <p:par>
                          <p:cTn id="16" fill="hold">
                            <p:stCondLst>
                              <p:cond delay="11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p>
            <a:pPr>
              <a:defRPr/>
            </a:pPr>
            <a:fld id="{436CF575-368A-49BF-9B57-2460115E21F7}" type="slidenum">
              <a:rPr lang="en-US"/>
              <a:pPr>
                <a:defRPr/>
              </a:pPr>
              <a:t>78</a:t>
            </a:fld>
            <a:endParaRPr lang="en-US"/>
          </a:p>
        </p:txBody>
      </p:sp>
      <p:sp>
        <p:nvSpPr>
          <p:cNvPr id="14339"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19B770D4-5FA8-416C-AE4C-649B33E2C926}" type="slidenum">
              <a:rPr lang="en-US" sz="1400">
                <a:latin typeface="Arial" charset="0"/>
              </a:rPr>
              <a:pPr algn="r" eaLnBrk="1" hangingPunct="1"/>
              <a:t>78</a:t>
            </a:fld>
            <a:endParaRPr lang="en-US" sz="1400">
              <a:latin typeface="Arial" charset="0"/>
            </a:endParaRPr>
          </a:p>
        </p:txBody>
      </p:sp>
      <p:sp>
        <p:nvSpPr>
          <p:cNvPr id="7" name="Text Box 3"/>
          <p:cNvSpPr txBox="1">
            <a:spLocks noChangeArrowheads="1"/>
          </p:cNvSpPr>
          <p:nvPr/>
        </p:nvSpPr>
        <p:spPr bwMode="auto">
          <a:xfrm>
            <a:off x="746760" y="837575"/>
            <a:ext cx="473964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r>
              <a:rPr lang="en-US" sz="2800" b="1" dirty="0" smtClean="0">
                <a:solidFill>
                  <a:schemeClr val="bg1"/>
                </a:solidFill>
              </a:rPr>
              <a:t>- food </a:t>
            </a:r>
            <a:r>
              <a:rPr lang="en-US" sz="2800" b="1" dirty="0">
                <a:solidFill>
                  <a:schemeClr val="bg1"/>
                </a:solidFill>
              </a:rPr>
              <a:t>supplies ran </a:t>
            </a:r>
            <a:r>
              <a:rPr lang="en-US" sz="2800" b="1" dirty="0" smtClean="0">
                <a:solidFill>
                  <a:schemeClr val="bg1"/>
                </a:solidFill>
              </a:rPr>
              <a:t>low</a:t>
            </a:r>
          </a:p>
          <a:p>
            <a:r>
              <a:rPr lang="en-US" sz="2800" b="1" dirty="0" smtClean="0">
                <a:solidFill>
                  <a:schemeClr val="bg1"/>
                </a:solidFill>
              </a:rPr>
              <a:t>- no rescue for four months</a:t>
            </a:r>
          </a:p>
          <a:p>
            <a:r>
              <a:rPr lang="en-US" sz="2800" b="1" dirty="0" smtClean="0">
                <a:solidFill>
                  <a:schemeClr val="bg1"/>
                </a:solidFill>
              </a:rPr>
              <a:t>- some members resort to </a:t>
            </a:r>
          </a:p>
          <a:p>
            <a:r>
              <a:rPr lang="en-US" sz="2800" b="1" dirty="0">
                <a:solidFill>
                  <a:schemeClr val="bg1"/>
                </a:solidFill>
              </a:rPr>
              <a:t> </a:t>
            </a:r>
            <a:r>
              <a:rPr lang="en-US" sz="2800" b="1" dirty="0" smtClean="0">
                <a:solidFill>
                  <a:schemeClr val="bg1"/>
                </a:solidFill>
              </a:rPr>
              <a:t> cannibalism</a:t>
            </a:r>
          </a:p>
          <a:p>
            <a:endParaRPr lang="en-US" sz="2800" b="1" dirty="0">
              <a:solidFill>
                <a:schemeClr val="bg1"/>
              </a:solidFill>
            </a:endParaRPr>
          </a:p>
        </p:txBody>
      </p:sp>
      <p:sp>
        <p:nvSpPr>
          <p:cNvPr id="4" name="TextBox 3"/>
          <p:cNvSpPr txBox="1"/>
          <p:nvPr/>
        </p:nvSpPr>
        <p:spPr>
          <a:xfrm>
            <a:off x="5741018" y="4267200"/>
            <a:ext cx="2580080" cy="1015663"/>
          </a:xfrm>
          <a:prstGeom prst="rect">
            <a:avLst/>
          </a:prstGeom>
          <a:noFill/>
        </p:spPr>
        <p:txBody>
          <a:bodyPr wrap="square" rtlCol="0">
            <a:spAutoFit/>
          </a:bodyPr>
          <a:lstStyle/>
          <a:p>
            <a:pPr algn="ctr"/>
            <a:r>
              <a:rPr lang="en-US" sz="2000" b="1" dirty="0" smtClean="0">
                <a:solidFill>
                  <a:srgbClr val="FFFF00"/>
                </a:solidFill>
              </a:rPr>
              <a:t>Lewis </a:t>
            </a:r>
            <a:r>
              <a:rPr lang="en-US" sz="2000" b="1" dirty="0" err="1" smtClean="0">
                <a:solidFill>
                  <a:srgbClr val="FFFF00"/>
                </a:solidFill>
              </a:rPr>
              <a:t>Keseberg</a:t>
            </a:r>
            <a:r>
              <a:rPr lang="en-US" sz="2000" b="1" dirty="0" smtClean="0">
                <a:solidFill>
                  <a:srgbClr val="FFFF00"/>
                </a:solidFill>
              </a:rPr>
              <a:t> is singled out as the most vile of cannibals!</a:t>
            </a:r>
            <a:endParaRPr lang="en-US" sz="2000" b="1" dirty="0">
              <a:solidFill>
                <a:srgbClr val="FFFF00"/>
              </a:solidFill>
            </a:endParaRPr>
          </a:p>
        </p:txBody>
      </p:sp>
      <p:pic>
        <p:nvPicPr>
          <p:cNvPr id="8194" name="Picture 2" descr="http://www.thestormking.com/tahoe_nuggets/Nugget_154/Nugget__154_A_Keseberg_Donner_Party_canniba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575"/>
          <a:stretch/>
        </p:blipFill>
        <p:spPr bwMode="auto">
          <a:xfrm>
            <a:off x="5471160" y="217914"/>
            <a:ext cx="3119796" cy="388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21873"/>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61378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2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2500"/>
                                        <p:tgtEl>
                                          <p:spTgt spid="7">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fade">
                                      <p:cBhvr>
                                        <p:cTn id="23" dur="2500"/>
                                        <p:tgtEl>
                                          <p:spTgt spid="7">
                                            <p:txEl>
                                              <p:pRg st="3" end="3"/>
                                            </p:txEl>
                                          </p:spTgt>
                                        </p:tgtEl>
                                      </p:cBhvr>
                                    </p:animEffect>
                                  </p:childTnLst>
                                </p:cTn>
                              </p:par>
                              <p:par>
                                <p:cTn id="24" presetID="10" presetClass="entr" presetSubtype="0" fill="hold" nodeType="withEffect">
                                  <p:stCondLst>
                                    <p:cond delay="1500"/>
                                  </p:stCondLst>
                                  <p:childTnLst>
                                    <p:set>
                                      <p:cBhvr>
                                        <p:cTn id="25" dur="1" fill="hold">
                                          <p:stCondLst>
                                            <p:cond delay="0"/>
                                          </p:stCondLst>
                                        </p:cTn>
                                        <p:tgtEl>
                                          <p:spTgt spid="8194"/>
                                        </p:tgtEl>
                                        <p:attrNameLst>
                                          <p:attrName>style.visibility</p:attrName>
                                        </p:attrNameLst>
                                      </p:cBhvr>
                                      <p:to>
                                        <p:strVal val="visible"/>
                                      </p:to>
                                    </p:set>
                                    <p:animEffect transition="in" filter="fade">
                                      <p:cBhvr>
                                        <p:cTn id="26" dur="5000"/>
                                        <p:tgtEl>
                                          <p:spTgt spid="8194"/>
                                        </p:tgtEl>
                                      </p:cBhvr>
                                    </p:animEffect>
                                  </p:childTnLst>
                                </p:cTn>
                              </p:par>
                              <p:par>
                                <p:cTn id="27" presetID="10" presetClass="entr" presetSubtype="0" fill="hold" grpId="0" nodeType="withEffect">
                                  <p:stCondLst>
                                    <p:cond delay="250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p>
            <a:pPr>
              <a:defRPr/>
            </a:pPr>
            <a:fld id="{436CF575-368A-49BF-9B57-2460115E21F7}" type="slidenum">
              <a:rPr lang="en-US"/>
              <a:pPr>
                <a:defRPr/>
              </a:pPr>
              <a:t>79</a:t>
            </a:fld>
            <a:endParaRPr lang="en-US"/>
          </a:p>
        </p:txBody>
      </p:sp>
      <p:sp>
        <p:nvSpPr>
          <p:cNvPr id="14339"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19B770D4-5FA8-416C-AE4C-649B33E2C926}" type="slidenum">
              <a:rPr lang="en-US" sz="1400">
                <a:latin typeface="Arial" charset="0"/>
              </a:rPr>
              <a:pPr algn="r" eaLnBrk="1" hangingPunct="1"/>
              <a:t>79</a:t>
            </a:fld>
            <a:endParaRPr lang="en-US" sz="1400">
              <a:latin typeface="Arial" charset="0"/>
            </a:endParaRPr>
          </a:p>
        </p:txBody>
      </p:sp>
      <p:sp>
        <p:nvSpPr>
          <p:cNvPr id="4" name="TextBox 3"/>
          <p:cNvSpPr txBox="1"/>
          <p:nvPr/>
        </p:nvSpPr>
        <p:spPr>
          <a:xfrm>
            <a:off x="4802860" y="3520440"/>
            <a:ext cx="3720820" cy="923330"/>
          </a:xfrm>
          <a:prstGeom prst="rect">
            <a:avLst/>
          </a:prstGeom>
          <a:noFill/>
        </p:spPr>
        <p:txBody>
          <a:bodyPr wrap="square" rtlCol="0">
            <a:spAutoFit/>
          </a:bodyPr>
          <a:lstStyle/>
          <a:p>
            <a:r>
              <a:rPr lang="en-US" b="1" dirty="0">
                <a:solidFill>
                  <a:srgbClr val="FFFF00"/>
                </a:solidFill>
              </a:rPr>
              <a:t>Georgia and Eliza Donner </a:t>
            </a:r>
            <a:r>
              <a:rPr lang="en-US" b="1" dirty="0" smtClean="0">
                <a:solidFill>
                  <a:srgbClr val="FFFF00"/>
                </a:solidFill>
              </a:rPr>
              <a:t>were adopted by </a:t>
            </a:r>
            <a:r>
              <a:rPr lang="en-US" b="1" dirty="0">
                <a:solidFill>
                  <a:srgbClr val="FFFF00"/>
                </a:solidFill>
              </a:rPr>
              <a:t>Mary Brunner </a:t>
            </a:r>
            <a:r>
              <a:rPr lang="en-US" b="1" dirty="0" smtClean="0">
                <a:solidFill>
                  <a:srgbClr val="FFFF00"/>
                </a:solidFill>
              </a:rPr>
              <a:t>after their parents perished in the mountains.</a:t>
            </a:r>
            <a:endParaRPr lang="en-US" dirty="0">
              <a:solidFill>
                <a:srgbClr val="FFFF00"/>
              </a:solidFill>
              <a:effectLst/>
            </a:endParaRPr>
          </a:p>
        </p:txBody>
      </p:sp>
      <p:sp>
        <p:nvSpPr>
          <p:cNvPr id="9" name="TextBox 8"/>
          <p:cNvSpPr txBox="1"/>
          <p:nvPr/>
        </p:nvSpPr>
        <p:spPr>
          <a:xfrm>
            <a:off x="4648200" y="228600"/>
            <a:ext cx="3860240" cy="707886"/>
          </a:xfrm>
          <a:prstGeom prst="rect">
            <a:avLst/>
          </a:prstGeom>
          <a:noFill/>
        </p:spPr>
        <p:txBody>
          <a:bodyPr wrap="square" rtlCol="0">
            <a:spAutoFit/>
          </a:bodyPr>
          <a:lstStyle/>
          <a:p>
            <a:r>
              <a:rPr lang="en-US" sz="2000" b="1" dirty="0">
                <a:solidFill>
                  <a:schemeClr val="bg1"/>
                </a:solidFill>
              </a:rPr>
              <a:t>Of the 87 </a:t>
            </a:r>
            <a:r>
              <a:rPr lang="en-US" sz="2000" b="1" dirty="0" smtClean="0">
                <a:solidFill>
                  <a:schemeClr val="bg1"/>
                </a:solidFill>
              </a:rPr>
              <a:t>people of the Donner Party, 39 died.</a:t>
            </a:r>
            <a:endParaRPr lang="en-US" dirty="0"/>
          </a:p>
        </p:txBody>
      </p:sp>
      <p:pic>
        <p:nvPicPr>
          <p:cNvPr id="8196" name="Picture 4" descr="http://upload.wikimedia.org/wikipedia/commons/6/69/Donner_Party_Memorial.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9560" y="311150"/>
            <a:ext cx="4114800" cy="61722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spartacus.schoolnet.co.uk/WWdonnerfamil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0380" y="936485"/>
            <a:ext cx="3365780" cy="26744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64380" y="5181600"/>
            <a:ext cx="3720820" cy="369332"/>
          </a:xfrm>
          <a:prstGeom prst="rect">
            <a:avLst/>
          </a:prstGeom>
          <a:noFill/>
        </p:spPr>
        <p:txBody>
          <a:bodyPr wrap="square" rtlCol="0">
            <a:spAutoFit/>
          </a:bodyPr>
          <a:lstStyle/>
          <a:p>
            <a:r>
              <a:rPr lang="en-US" b="1" dirty="0" smtClean="0">
                <a:solidFill>
                  <a:srgbClr val="FFFF00"/>
                </a:solidFill>
              </a:rPr>
              <a:t>Memorial at Donner Lake campsite.</a:t>
            </a:r>
            <a:endParaRPr lang="en-US" dirty="0">
              <a:solidFill>
                <a:srgbClr val="FFFF00"/>
              </a:solidFill>
              <a:effectLst/>
            </a:endParaRPr>
          </a:p>
        </p:txBody>
      </p:sp>
      <p:pic>
        <p:nvPicPr>
          <p:cNvPr id="12" name="Picture 11" descr="http://images.webster-dictionary.org/dict/103/881688-quill-p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6804" y="384027"/>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3766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98"/>
                                        </p:tgtEl>
                                        <p:attrNameLst>
                                          <p:attrName>style.visibility</p:attrName>
                                        </p:attrNameLst>
                                      </p:cBhvr>
                                      <p:to>
                                        <p:strVal val="visible"/>
                                      </p:to>
                                    </p:set>
                                    <p:animEffect transition="in" filter="fade">
                                      <p:cBhvr>
                                        <p:cTn id="15" dur="5000"/>
                                        <p:tgtEl>
                                          <p:spTgt spid="8198"/>
                                        </p:tgtEl>
                                      </p:cBhvr>
                                    </p:animEffect>
                                  </p:childTnLst>
                                </p:cTn>
                              </p:par>
                            </p:childTnLst>
                          </p:cTn>
                        </p:par>
                        <p:par>
                          <p:cTn id="16" fill="hold">
                            <p:stCondLst>
                              <p:cond delay="5000"/>
                            </p:stCondLst>
                            <p:childTnLst>
                              <p:par>
                                <p:cTn id="17" presetID="10" presetClass="entr" presetSubtype="0" fill="hold" grpId="0"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196"/>
                                        </p:tgtEl>
                                        <p:attrNameLst>
                                          <p:attrName>style.visibility</p:attrName>
                                        </p:attrNameLst>
                                      </p:cBhvr>
                                      <p:to>
                                        <p:strVal val="visible"/>
                                      </p:to>
                                    </p:set>
                                    <p:animEffect transition="in" filter="fade">
                                      <p:cBhvr>
                                        <p:cTn id="24" dur="5000"/>
                                        <p:tgtEl>
                                          <p:spTgt spid="8196"/>
                                        </p:tgtEl>
                                      </p:cBhvr>
                                    </p:animEffect>
                                  </p:childTnLst>
                                </p:cTn>
                              </p:par>
                            </p:childTnLst>
                          </p:cTn>
                        </p:par>
                        <p:par>
                          <p:cTn id="25" fill="hold">
                            <p:stCondLst>
                              <p:cond delay="5000"/>
                            </p:stCondLst>
                            <p:childTnLst>
                              <p:par>
                                <p:cTn id="26" presetID="10" presetClass="entr" presetSubtype="0" fill="hold" grpId="0" nodeType="after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1029"/>
          <p:cNvSpPr txBox="1">
            <a:spLocks noGrp="1" noChangeArrowheads="1"/>
          </p:cNvSpPr>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eaLnBrk="0" fontAlgn="base" hangingPunct="0">
              <a:spcBef>
                <a:spcPct val="0"/>
              </a:spcBef>
              <a:spcAft>
                <a:spcPct val="0"/>
              </a:spcAft>
              <a:defRPr sz="2400">
                <a:solidFill>
                  <a:schemeClr val="tx1"/>
                </a:solidFill>
                <a:latin typeface="Calibri" pitchFamily="34" charset="0"/>
              </a:defRPr>
            </a:lvl6pPr>
            <a:lvl7pPr marL="2971800" indent="-228600" eaLnBrk="0" fontAlgn="base" hangingPunct="0">
              <a:spcBef>
                <a:spcPct val="0"/>
              </a:spcBef>
              <a:spcAft>
                <a:spcPct val="0"/>
              </a:spcAft>
              <a:defRPr sz="2400">
                <a:solidFill>
                  <a:schemeClr val="tx1"/>
                </a:solidFill>
                <a:latin typeface="Calibri" pitchFamily="34" charset="0"/>
              </a:defRPr>
            </a:lvl7pPr>
            <a:lvl8pPr marL="3429000" indent="-228600" eaLnBrk="0" fontAlgn="base" hangingPunct="0">
              <a:spcBef>
                <a:spcPct val="0"/>
              </a:spcBef>
              <a:spcAft>
                <a:spcPct val="0"/>
              </a:spcAft>
              <a:defRPr sz="2400">
                <a:solidFill>
                  <a:schemeClr val="tx1"/>
                </a:solidFill>
                <a:latin typeface="Calibri" pitchFamily="34" charset="0"/>
              </a:defRPr>
            </a:lvl8pPr>
            <a:lvl9pPr marL="3886200" indent="-228600" eaLnBrk="0" fontAlgn="base" hangingPunct="0">
              <a:spcBef>
                <a:spcPct val="0"/>
              </a:spcBef>
              <a:spcAft>
                <a:spcPct val="0"/>
              </a:spcAft>
              <a:defRPr sz="2400">
                <a:solidFill>
                  <a:schemeClr val="tx1"/>
                </a:solidFill>
                <a:latin typeface="Calibri" pitchFamily="34" charset="0"/>
              </a:defRPr>
            </a:lvl9pPr>
          </a:lstStyle>
          <a:p>
            <a:pPr algn="r" eaLnBrk="1" hangingPunct="1">
              <a:spcBef>
                <a:spcPct val="50000"/>
              </a:spcBef>
            </a:pPr>
            <a:fld id="{8343D07B-01A7-4E60-84C8-BBED8EC980A8}" type="slidenum">
              <a:rPr lang="en-US" sz="1400" b="1">
                <a:solidFill>
                  <a:srgbClr val="FF0000"/>
                </a:solidFill>
                <a:latin typeface="Arial Narrow" pitchFamily="34" charset="0"/>
              </a:rPr>
              <a:pPr algn="r" eaLnBrk="1" hangingPunct="1">
                <a:spcBef>
                  <a:spcPct val="50000"/>
                </a:spcBef>
              </a:pPr>
              <a:t>8</a:t>
            </a:fld>
            <a:endParaRPr lang="en-US" sz="1400" b="1" dirty="0">
              <a:solidFill>
                <a:srgbClr val="FF0000"/>
              </a:solidFill>
              <a:latin typeface="Arial Narrow" pitchFamily="34" charset="0"/>
            </a:endParaRPr>
          </a:p>
        </p:txBody>
      </p:sp>
      <p:sp>
        <p:nvSpPr>
          <p:cNvPr id="2" name="TextBox 1"/>
          <p:cNvSpPr txBox="1"/>
          <p:nvPr/>
        </p:nvSpPr>
        <p:spPr>
          <a:xfrm>
            <a:off x="685800" y="1295400"/>
            <a:ext cx="1752600" cy="523220"/>
          </a:xfrm>
          <a:prstGeom prst="rect">
            <a:avLst/>
          </a:prstGeom>
          <a:noFill/>
        </p:spPr>
        <p:txBody>
          <a:bodyPr wrap="square" rtlCol="0">
            <a:spAutoFit/>
          </a:bodyPr>
          <a:lstStyle/>
          <a:p>
            <a:r>
              <a:rPr lang="en-US" sz="2800" b="1" dirty="0" smtClean="0">
                <a:solidFill>
                  <a:srgbClr val="FFFF00"/>
                </a:solidFill>
              </a:rPr>
              <a:t>emigrant- </a:t>
            </a:r>
            <a:endParaRPr lang="en-US" sz="2800" b="1" dirty="0">
              <a:solidFill>
                <a:srgbClr val="FFFF00"/>
              </a:solidFill>
            </a:endParaRPr>
          </a:p>
        </p:txBody>
      </p:sp>
      <p:sp>
        <p:nvSpPr>
          <p:cNvPr id="4" name="TextBox 3"/>
          <p:cNvSpPr txBox="1"/>
          <p:nvPr/>
        </p:nvSpPr>
        <p:spPr>
          <a:xfrm>
            <a:off x="2362199" y="1295400"/>
            <a:ext cx="6138691" cy="1384995"/>
          </a:xfrm>
          <a:prstGeom prst="rect">
            <a:avLst/>
          </a:prstGeom>
          <a:noFill/>
        </p:spPr>
        <p:txBody>
          <a:bodyPr wrap="square" rtlCol="0">
            <a:spAutoFit/>
          </a:bodyPr>
          <a:lstStyle/>
          <a:p>
            <a:r>
              <a:rPr lang="en-US" sz="2800" b="1" dirty="0" smtClean="0">
                <a:solidFill>
                  <a:schemeClr val="bg1"/>
                </a:solidFill>
              </a:rPr>
              <a:t>someone who </a:t>
            </a:r>
            <a:r>
              <a:rPr lang="en-US" sz="2800" b="1" dirty="0" smtClean="0">
                <a:solidFill>
                  <a:srgbClr val="00B0F0"/>
                </a:solidFill>
              </a:rPr>
              <a:t>travels</a:t>
            </a:r>
            <a:r>
              <a:rPr lang="en-US" sz="2800" b="1" dirty="0" smtClean="0">
                <a:solidFill>
                  <a:schemeClr val="bg1"/>
                </a:solidFill>
              </a:rPr>
              <a:t> from one region to another one with the idea of staying in the new location</a:t>
            </a:r>
            <a:endParaRPr lang="en-US" sz="2800" b="1" dirty="0">
              <a:solidFill>
                <a:schemeClr val="bg1"/>
              </a:solidFill>
            </a:endParaRPr>
          </a:p>
        </p:txBody>
      </p:sp>
      <p:pic>
        <p:nvPicPr>
          <p:cNvPr id="5" name="Picture 4" descr="http://images.webster-dictionary.org/dict/103/881688-quill-pe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650119"/>
            <a:ext cx="390182" cy="487727"/>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2498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p:stCondLst>
                              <p:cond delay="3000"/>
                            </p:stCondLst>
                            <p:childTnLst>
                              <p:par>
                                <p:cTn id="9" presetID="10" presetClass="entr" presetSubtype="0" fill="hold" grpId="0" nodeType="afterEffect">
                                  <p:stCondLst>
                                    <p:cond delay="4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1029"/>
          <p:cNvSpPr txBox="1">
            <a:spLocks noGrp="1" noChangeArrowheads="1"/>
          </p:cNvSpPr>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Calibri" pitchFamily="34" charset="0"/>
              </a:defRPr>
            </a:lvl1pPr>
            <a:lvl2pPr marL="742950" indent="-285750" eaLnBrk="0" hangingPunct="0">
              <a:defRPr sz="2400">
                <a:solidFill>
                  <a:schemeClr val="tx1"/>
                </a:solidFill>
                <a:latin typeface="Calibri" pitchFamily="34" charset="0"/>
              </a:defRPr>
            </a:lvl2pPr>
            <a:lvl3pPr marL="1143000" indent="-228600" eaLnBrk="0" hangingPunct="0">
              <a:defRPr sz="2400">
                <a:solidFill>
                  <a:schemeClr val="tx1"/>
                </a:solidFill>
                <a:latin typeface="Calibri" pitchFamily="34" charset="0"/>
              </a:defRPr>
            </a:lvl3pPr>
            <a:lvl4pPr marL="1600200" indent="-228600" eaLnBrk="0" hangingPunct="0">
              <a:defRPr sz="2400">
                <a:solidFill>
                  <a:schemeClr val="tx1"/>
                </a:solidFill>
                <a:latin typeface="Calibri" pitchFamily="34" charset="0"/>
              </a:defRPr>
            </a:lvl4pPr>
            <a:lvl5pPr marL="2057400" indent="-228600" eaLnBrk="0" hangingPunct="0">
              <a:defRPr sz="2400">
                <a:solidFill>
                  <a:schemeClr val="tx1"/>
                </a:solidFill>
                <a:latin typeface="Calibri" pitchFamily="34" charset="0"/>
              </a:defRPr>
            </a:lvl5pPr>
            <a:lvl6pPr marL="2514600" indent="-228600" eaLnBrk="0" fontAlgn="base" hangingPunct="0">
              <a:spcBef>
                <a:spcPct val="0"/>
              </a:spcBef>
              <a:spcAft>
                <a:spcPct val="0"/>
              </a:spcAft>
              <a:defRPr sz="2400">
                <a:solidFill>
                  <a:schemeClr val="tx1"/>
                </a:solidFill>
                <a:latin typeface="Calibri" pitchFamily="34" charset="0"/>
              </a:defRPr>
            </a:lvl6pPr>
            <a:lvl7pPr marL="2971800" indent="-228600" eaLnBrk="0" fontAlgn="base" hangingPunct="0">
              <a:spcBef>
                <a:spcPct val="0"/>
              </a:spcBef>
              <a:spcAft>
                <a:spcPct val="0"/>
              </a:spcAft>
              <a:defRPr sz="2400">
                <a:solidFill>
                  <a:schemeClr val="tx1"/>
                </a:solidFill>
                <a:latin typeface="Calibri" pitchFamily="34" charset="0"/>
              </a:defRPr>
            </a:lvl7pPr>
            <a:lvl8pPr marL="3429000" indent="-228600" eaLnBrk="0" fontAlgn="base" hangingPunct="0">
              <a:spcBef>
                <a:spcPct val="0"/>
              </a:spcBef>
              <a:spcAft>
                <a:spcPct val="0"/>
              </a:spcAft>
              <a:defRPr sz="2400">
                <a:solidFill>
                  <a:schemeClr val="tx1"/>
                </a:solidFill>
                <a:latin typeface="Calibri" pitchFamily="34" charset="0"/>
              </a:defRPr>
            </a:lvl8pPr>
            <a:lvl9pPr marL="3886200" indent="-228600" eaLnBrk="0" fontAlgn="base" hangingPunct="0">
              <a:spcBef>
                <a:spcPct val="0"/>
              </a:spcBef>
              <a:spcAft>
                <a:spcPct val="0"/>
              </a:spcAft>
              <a:defRPr sz="2400">
                <a:solidFill>
                  <a:schemeClr val="tx1"/>
                </a:solidFill>
                <a:latin typeface="Calibri" pitchFamily="34" charset="0"/>
              </a:defRPr>
            </a:lvl9pPr>
          </a:lstStyle>
          <a:p>
            <a:pPr algn="r" eaLnBrk="1" hangingPunct="1">
              <a:spcBef>
                <a:spcPct val="50000"/>
              </a:spcBef>
            </a:pPr>
            <a:fld id="{8343D07B-01A7-4E60-84C8-BBED8EC980A8}" type="slidenum">
              <a:rPr lang="en-US" sz="1400">
                <a:latin typeface="Arial Narrow" pitchFamily="34" charset="0"/>
              </a:rPr>
              <a:pPr algn="r" eaLnBrk="1" hangingPunct="1">
                <a:spcBef>
                  <a:spcPct val="50000"/>
                </a:spcBef>
              </a:pPr>
              <a:t>80</a:t>
            </a:fld>
            <a:endParaRPr lang="en-US" sz="1400" dirty="0">
              <a:latin typeface="Arial Narrow" pitchFamily="34" charset="0"/>
            </a:endParaRPr>
          </a:p>
        </p:txBody>
      </p:sp>
      <p:pic>
        <p:nvPicPr>
          <p:cNvPr id="1026" name="Picture 2" descr="http://www.alfredoartist.com/Optimized%20Images/2011%20Paintings/Rodriguez-ColoradoGoldRush18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646281"/>
            <a:ext cx="6352309" cy="4213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19999" y="5859678"/>
            <a:ext cx="1668780" cy="553998"/>
          </a:xfrm>
          <a:prstGeom prst="rect">
            <a:avLst/>
          </a:prstGeom>
          <a:noFill/>
        </p:spPr>
        <p:txBody>
          <a:bodyPr wrap="square" rtlCol="0">
            <a:spAutoFit/>
          </a:bodyPr>
          <a:lstStyle/>
          <a:p>
            <a:pPr algn="ctr"/>
            <a:r>
              <a:rPr lang="en-US" sz="1000" dirty="0" smtClean="0">
                <a:solidFill>
                  <a:srgbClr val="FFC000"/>
                </a:solidFill>
              </a:rPr>
              <a:t>“Colorado Gold Rush”</a:t>
            </a:r>
          </a:p>
          <a:p>
            <a:pPr algn="ctr"/>
            <a:r>
              <a:rPr lang="en-US" sz="1000" dirty="0" smtClean="0">
                <a:solidFill>
                  <a:srgbClr val="FFC000"/>
                </a:solidFill>
              </a:rPr>
              <a:t>by Alfredo Rodriguez</a:t>
            </a:r>
          </a:p>
          <a:p>
            <a:pPr algn="ctr"/>
            <a:r>
              <a:rPr lang="en-US" sz="1000" dirty="0" smtClean="0">
                <a:solidFill>
                  <a:srgbClr val="FFC000"/>
                </a:solidFill>
              </a:rPr>
              <a:t>2004</a:t>
            </a:r>
            <a:endParaRPr lang="en-US" sz="1000" dirty="0">
              <a:solidFill>
                <a:srgbClr val="FFC000"/>
              </a:solidFill>
            </a:endParaRPr>
          </a:p>
        </p:txBody>
      </p:sp>
      <p:sp>
        <p:nvSpPr>
          <p:cNvPr id="5" name="TextBox 4"/>
          <p:cNvSpPr txBox="1"/>
          <p:nvPr/>
        </p:nvSpPr>
        <p:spPr>
          <a:xfrm>
            <a:off x="990600" y="365760"/>
            <a:ext cx="7521978" cy="1200329"/>
          </a:xfrm>
          <a:prstGeom prst="rect">
            <a:avLst/>
          </a:prstGeom>
          <a:noFill/>
        </p:spPr>
        <p:txBody>
          <a:bodyPr wrap="square" rtlCol="0">
            <a:spAutoFit/>
          </a:bodyPr>
          <a:lstStyle/>
          <a:p>
            <a:r>
              <a:rPr lang="en-US" sz="2400" b="1" dirty="0" smtClean="0">
                <a:solidFill>
                  <a:srgbClr val="FFC000"/>
                </a:solidFill>
              </a:rPr>
              <a:t>The discovery of gold in California brought not only hundreds of thousand more people to the West, but changed the lives of all Americans in many different ways.</a:t>
            </a:r>
            <a:endParaRPr lang="en-US" sz="2400" b="1" dirty="0">
              <a:solidFill>
                <a:srgbClr val="FFC000"/>
              </a:solidFill>
            </a:endParaRPr>
          </a:p>
        </p:txBody>
      </p:sp>
    </p:spTree>
    <p:extLst>
      <p:ext uri="{BB962C8B-B14F-4D97-AF65-F5344CB8AC3E}">
        <p14:creationId xmlns:p14="http://schemas.microsoft.com/office/powerpoint/2010/main" val="11860348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0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p:txBody>
          <a:bodyPr/>
          <a:lstStyle/>
          <a:p>
            <a:pPr>
              <a:defRPr/>
            </a:pPr>
            <a:fld id="{97B16893-DD6B-4176-B0EE-B86BEA1FF306}" type="slidenum">
              <a:rPr lang="en-US"/>
              <a:pPr>
                <a:defRPr/>
              </a:pPr>
              <a:t>81</a:t>
            </a:fld>
            <a:endParaRPr lang="en-US"/>
          </a:p>
        </p:txBody>
      </p:sp>
      <p:sp>
        <p:nvSpPr>
          <p:cNvPr id="33795"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209CF864-0356-429C-AACA-337C4CFA0417}" type="slidenum">
              <a:rPr lang="en-US" sz="1400">
                <a:latin typeface="Arial" charset="0"/>
              </a:rPr>
              <a:pPr algn="r" eaLnBrk="1" hangingPunct="1"/>
              <a:t>81</a:t>
            </a:fld>
            <a:endParaRPr lang="en-US" sz="1400">
              <a:latin typeface="Arial" charset="0"/>
            </a:endParaRPr>
          </a:p>
        </p:txBody>
      </p:sp>
      <p:sp>
        <p:nvSpPr>
          <p:cNvPr id="33796" name="Text Box 2"/>
          <p:cNvSpPr txBox="1">
            <a:spLocks noChangeArrowheads="1"/>
          </p:cNvSpPr>
          <p:nvPr/>
        </p:nvSpPr>
        <p:spPr bwMode="auto">
          <a:xfrm>
            <a:off x="555385" y="339869"/>
            <a:ext cx="15020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r>
              <a:rPr lang="en-US" sz="2000" b="1" dirty="0" smtClean="0">
                <a:solidFill>
                  <a:schemeClr val="bg1"/>
                </a:solidFill>
                <a:cs typeface="Calibri" pitchFamily="34" charset="0"/>
              </a:rPr>
              <a:t>Settlements</a:t>
            </a:r>
            <a:endParaRPr lang="en-US" sz="2000" b="1" dirty="0">
              <a:solidFill>
                <a:schemeClr val="bg1"/>
              </a:solidFill>
              <a:cs typeface="Calibri" pitchFamily="34" charset="0"/>
            </a:endParaRPr>
          </a:p>
        </p:txBody>
      </p:sp>
      <p:pic>
        <p:nvPicPr>
          <p:cNvPr id="6148" name="Picture 4" descr="http://www.leighlarson.com/JPG%20Shidell%20Hom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5937" y="1219200"/>
            <a:ext cx="5407742" cy="381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http://www.livingstonenterprise.com/visitors/communities/livingston19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801" y="1475856"/>
            <a:ext cx="5148199" cy="37215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sepiatown.com/archives/images/large/100536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5681" y="1077665"/>
            <a:ext cx="5477998" cy="4778867"/>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
          <p:cNvSpPr txBox="1">
            <a:spLocks noChangeArrowheads="1"/>
          </p:cNvSpPr>
          <p:nvPr/>
        </p:nvSpPr>
        <p:spPr bwMode="auto">
          <a:xfrm>
            <a:off x="2010104" y="339869"/>
            <a:ext cx="22949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r>
              <a:rPr lang="en-US" sz="2000" b="1" dirty="0" smtClean="0">
                <a:solidFill>
                  <a:schemeClr val="bg1"/>
                </a:solidFill>
                <a:cs typeface="Calibri" pitchFamily="34" charset="0"/>
              </a:rPr>
              <a:t>grew into towns…</a:t>
            </a:r>
            <a:endParaRPr lang="en-US" sz="2000" b="1" dirty="0">
              <a:solidFill>
                <a:schemeClr val="bg1"/>
              </a:solidFill>
              <a:cs typeface="Calibri" pitchFamily="34" charset="0"/>
            </a:endParaRPr>
          </a:p>
        </p:txBody>
      </p:sp>
      <p:sp>
        <p:nvSpPr>
          <p:cNvPr id="9" name="Text Box 2"/>
          <p:cNvSpPr txBox="1">
            <a:spLocks noChangeArrowheads="1"/>
          </p:cNvSpPr>
          <p:nvPr/>
        </p:nvSpPr>
        <p:spPr bwMode="auto">
          <a:xfrm>
            <a:off x="4096407" y="339869"/>
            <a:ext cx="26252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r>
              <a:rPr lang="en-US" sz="2000" b="1" dirty="0" smtClean="0">
                <a:solidFill>
                  <a:schemeClr val="bg1"/>
                </a:solidFill>
                <a:cs typeface="Calibri" pitchFamily="34" charset="0"/>
              </a:rPr>
              <a:t>and then into cities.</a:t>
            </a:r>
            <a:endParaRPr lang="en-US" sz="2000" b="1" dirty="0">
              <a:solidFill>
                <a:schemeClr val="bg1"/>
              </a:solidFill>
              <a:cs typeface="Calibri" pitchFamily="34" charset="0"/>
            </a:endParaRPr>
          </a:p>
        </p:txBody>
      </p:sp>
    </p:spTree>
    <p:extLst>
      <p:ext uri="{BB962C8B-B14F-4D97-AF65-F5344CB8AC3E}">
        <p14:creationId xmlns:p14="http://schemas.microsoft.com/office/powerpoint/2010/main" val="41598728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2000"/>
                                        <p:tgtEl>
                                          <p:spTgt spid="3379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148"/>
                                        </p:tgtEl>
                                        <p:attrNameLst>
                                          <p:attrName>style.visibility</p:attrName>
                                        </p:attrNameLst>
                                      </p:cBhvr>
                                      <p:to>
                                        <p:strVal val="visible"/>
                                      </p:to>
                                    </p:set>
                                    <p:animEffect transition="in" filter="fade">
                                      <p:cBhvr>
                                        <p:cTn id="11" dur="2000"/>
                                        <p:tgtEl>
                                          <p:spTgt spid="614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30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par>
                          <p:cTn id="26" fill="hold">
                            <p:stCondLst>
                              <p:cond delay="2000"/>
                            </p:stCondLst>
                            <p:childTnLst>
                              <p:par>
                                <p:cTn id="27" presetID="10" presetClass="entr" presetSubtype="0" fill="hold" nodeType="afterEffect">
                                  <p:stCondLst>
                                    <p:cond delay="1500"/>
                                  </p:stCondLst>
                                  <p:childTnLst>
                                    <p:set>
                                      <p:cBhvr>
                                        <p:cTn id="28" dur="1" fill="hold">
                                          <p:stCondLst>
                                            <p:cond delay="0"/>
                                          </p:stCondLst>
                                        </p:cTn>
                                        <p:tgtEl>
                                          <p:spTgt spid="2054"/>
                                        </p:tgtEl>
                                        <p:attrNameLst>
                                          <p:attrName>style.visibility</p:attrName>
                                        </p:attrNameLst>
                                      </p:cBhvr>
                                      <p:to>
                                        <p:strVal val="visible"/>
                                      </p:to>
                                    </p:set>
                                    <p:animEffect transition="in" filter="fade">
                                      <p:cBhvr>
                                        <p:cTn id="29" dur="3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8" grpId="0"/>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428B853-3016-465E-8360-A06B0DF86067}" type="slidenum">
              <a:rPr lang="en-US" smtClean="0"/>
              <a:pPr>
                <a:defRPr/>
              </a:pPr>
              <a:t>82</a:t>
            </a:fld>
            <a:endParaRPr lang="en-US"/>
          </a:p>
        </p:txBody>
      </p:sp>
      <p:sp>
        <p:nvSpPr>
          <p:cNvPr id="3" name="TextBox 2"/>
          <p:cNvSpPr txBox="1"/>
          <p:nvPr/>
        </p:nvSpPr>
        <p:spPr>
          <a:xfrm>
            <a:off x="1981200" y="1143000"/>
            <a:ext cx="4572000" cy="523220"/>
          </a:xfrm>
          <a:prstGeom prst="rect">
            <a:avLst/>
          </a:prstGeom>
          <a:noFill/>
        </p:spPr>
        <p:txBody>
          <a:bodyPr wrap="square" rtlCol="0">
            <a:spAutoFit/>
          </a:bodyPr>
          <a:lstStyle/>
          <a:p>
            <a:r>
              <a:rPr lang="en-US" sz="2800" b="1" dirty="0" smtClean="0">
                <a:solidFill>
                  <a:srgbClr val="00B0F0"/>
                </a:solidFill>
              </a:rPr>
              <a:t>To be continued….</a:t>
            </a:r>
            <a:endParaRPr lang="en-US" sz="2800" b="1" dirty="0">
              <a:solidFill>
                <a:srgbClr val="00B0F0"/>
              </a:solidFill>
            </a:endParaRPr>
          </a:p>
        </p:txBody>
      </p:sp>
    </p:spTree>
    <p:extLst>
      <p:ext uri="{BB962C8B-B14F-4D97-AF65-F5344CB8AC3E}">
        <p14:creationId xmlns:p14="http://schemas.microsoft.com/office/powerpoint/2010/main" val="310583089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docsbanjos.com/index_files/Baroque_Banj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314598">
            <a:off x="2210806" y="2442893"/>
            <a:ext cx="5130788" cy="188084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noChangeArrowheads="1"/>
          </p:cNvSpPr>
          <p:nvPr>
            <p:ph type="sldNum" sz="quarter" idx="12"/>
          </p:nvPr>
        </p:nvSpPr>
        <p:spPr/>
        <p:txBody>
          <a:bodyPr/>
          <a:lstStyle/>
          <a:p>
            <a:pPr>
              <a:defRPr/>
            </a:pPr>
            <a:fld id="{79E7033D-A38C-4F29-9A52-B74FC208EF1E}" type="slidenum">
              <a:rPr lang="en-US"/>
              <a:pPr>
                <a:defRPr/>
              </a:pPr>
              <a:t>9</a:t>
            </a:fld>
            <a:endParaRPr lang="en-US"/>
          </a:p>
        </p:txBody>
      </p:sp>
      <p:sp>
        <p:nvSpPr>
          <p:cNvPr id="8195"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21683EA9-E8D6-4CC8-B593-ACFF1A7DF44C}" type="slidenum">
              <a:rPr lang="en-US" sz="1400">
                <a:latin typeface="Arial" charset="0"/>
              </a:rPr>
              <a:pPr algn="r" eaLnBrk="1" hangingPunct="1"/>
              <a:t>9</a:t>
            </a:fld>
            <a:endParaRPr lang="en-US" sz="1400">
              <a:latin typeface="Arial" charset="0"/>
            </a:endParaRPr>
          </a:p>
        </p:txBody>
      </p:sp>
      <p:pic>
        <p:nvPicPr>
          <p:cNvPr id="4101" name="Picture 5" descr="Pioneers_move_west"/>
          <p:cNvPicPr>
            <a:picLocks noChangeAspect="1" noChangeArrowheads="1"/>
          </p:cNvPicPr>
          <p:nvPr/>
        </p:nvPicPr>
        <p:blipFill>
          <a:blip r:embed="rId5" cstate="print"/>
          <a:srcRect/>
          <a:stretch>
            <a:fillRect/>
          </a:stretch>
        </p:blipFill>
        <p:spPr bwMode="auto">
          <a:xfrm>
            <a:off x="617483" y="642497"/>
            <a:ext cx="8153400" cy="5481637"/>
          </a:xfrm>
          <a:prstGeom prst="rect">
            <a:avLst/>
          </a:prstGeom>
          <a:ln>
            <a:noFill/>
          </a:ln>
          <a:effectLst>
            <a:softEdge rad="112500"/>
          </a:effectLst>
        </p:spPr>
      </p:pic>
      <p:sp>
        <p:nvSpPr>
          <p:cNvPr id="4102" name="Text Box 6"/>
          <p:cNvSpPr txBox="1">
            <a:spLocks noChangeArrowheads="1"/>
          </p:cNvSpPr>
          <p:nvPr/>
        </p:nvSpPr>
        <p:spPr bwMode="auto">
          <a:xfrm>
            <a:off x="381000" y="1066800"/>
            <a:ext cx="457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spcBef>
                <a:spcPct val="50000"/>
              </a:spcBef>
            </a:pPr>
            <a:r>
              <a:rPr lang="en-US" sz="3200" b="1" dirty="0">
                <a:latin typeface="Copperplate Gothic Bold" pitchFamily="34" charset="0"/>
              </a:rPr>
              <a:t>“Trails to the West”</a:t>
            </a:r>
          </a:p>
        </p:txBody>
      </p:sp>
      <p:pic>
        <p:nvPicPr>
          <p:cNvPr id="2" name="03 Track 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7924800" y="5873750"/>
            <a:ext cx="45719" cy="45719"/>
          </a:xfrm>
          <a:prstGeom prst="rect">
            <a:avLst/>
          </a:prstGeom>
        </p:spPr>
      </p:pic>
    </p:spTree>
    <p:extLst>
      <p:ext uri="{BB962C8B-B14F-4D97-AF65-F5344CB8AC3E}">
        <p14:creationId xmlns:p14="http://schemas.microsoft.com/office/powerpoint/2010/main" val="18253955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9000"/>
                                        <p:tgtEl>
                                          <p:spTgt spid="1028"/>
                                        </p:tgtEl>
                                      </p:cBhvr>
                                    </p:animEffect>
                                  </p:childTnLst>
                                </p:cTn>
                              </p:par>
                              <p:par>
                                <p:cTn id="8" presetID="1" presetClass="mediacall" presetSubtype="0" fill="hold" nodeType="withEffect">
                                  <p:stCondLst>
                                    <p:cond delay="1500"/>
                                  </p:stCondLst>
                                  <p:childTnLst>
                                    <p:cmd type="call" cmd="playFrom(0.0)">
                                      <p:cBhvr>
                                        <p:cTn id="9" dur="1" fill="hold"/>
                                        <p:tgtEl>
                                          <p:spTgt spid="2"/>
                                        </p:tgtEl>
                                      </p:cBhvr>
                                    </p:cmd>
                                  </p:childTnLst>
                                </p:cTn>
                              </p:par>
                              <p:par>
                                <p:cTn id="10" presetID="10" presetClass="entr" presetSubtype="0" fill="hold" nodeType="withEffect">
                                  <p:stCondLst>
                                    <p:cond delay="10000"/>
                                  </p:stCondLst>
                                  <p:childTnLst>
                                    <p:set>
                                      <p:cBhvr>
                                        <p:cTn id="11" dur="1" fill="hold">
                                          <p:stCondLst>
                                            <p:cond delay="0"/>
                                          </p:stCondLst>
                                        </p:cTn>
                                        <p:tgtEl>
                                          <p:spTgt spid="4101"/>
                                        </p:tgtEl>
                                        <p:attrNameLst>
                                          <p:attrName>style.visibility</p:attrName>
                                        </p:attrNameLst>
                                      </p:cBhvr>
                                      <p:to>
                                        <p:strVal val="visible"/>
                                      </p:to>
                                    </p:set>
                                    <p:animEffect transition="in" filter="fade">
                                      <p:cBhvr>
                                        <p:cTn id="12" dur="5000"/>
                                        <p:tgtEl>
                                          <p:spTgt spid="4101"/>
                                        </p:tgtEl>
                                      </p:cBhvr>
                                    </p:animEffect>
                                  </p:childTnLst>
                                </p:cTn>
                              </p:par>
                            </p:childTnLst>
                          </p:cTn>
                        </p:par>
                        <p:par>
                          <p:cTn id="13" fill="hold">
                            <p:stCondLst>
                              <p:cond delay="15000"/>
                            </p:stCondLst>
                            <p:childTnLst>
                              <p:par>
                                <p:cTn id="14" presetID="10" presetClass="entr" presetSubtype="0" fill="hold" grpId="0" nodeType="after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fade">
                                      <p:cBhvr>
                                        <p:cTn id="16" dur="3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7" fill="hold" display="0">
                  <p:stCondLst>
                    <p:cond delay="indefinite"/>
                  </p:stCondLst>
                  <p:endCondLst>
                    <p:cond evt="onStopAudio" delay="0">
                      <p:tgtEl>
                        <p:sldTgt/>
                      </p:tgtEl>
                    </p:cond>
                  </p:endCondLst>
                </p:cTn>
                <p:tgtEl>
                  <p:spTgt spid="2"/>
                </p:tgtEl>
              </p:cMediaNode>
            </p:audio>
          </p:childTnLst>
        </p:cTn>
      </p:par>
    </p:tnLst>
    <p:bldLst>
      <p:bldP spid="4102"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16386</TotalTime>
  <Words>3389</Words>
  <Application>Microsoft Office PowerPoint</Application>
  <PresentationFormat>On-screen Show (4:3)</PresentationFormat>
  <Paragraphs>500</Paragraphs>
  <Slides>82</Slides>
  <Notes>4</Notes>
  <HiddenSlides>0</HiddenSlides>
  <MMClips>5</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WCSD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WCSD</dc:creator>
  <cp:lastModifiedBy>Taylor, Shaun</cp:lastModifiedBy>
  <cp:revision>614</cp:revision>
  <cp:lastPrinted>2013-05-15T16:08:46Z</cp:lastPrinted>
  <dcterms:created xsi:type="dcterms:W3CDTF">2010-05-05T01:35:25Z</dcterms:created>
  <dcterms:modified xsi:type="dcterms:W3CDTF">2013-05-20T15:51:37Z</dcterms:modified>
</cp:coreProperties>
</file>