
<file path=[Content_Types].xml><?xml version="1.0" encoding="utf-8"?>
<Types xmlns="http://schemas.openxmlformats.org/package/2006/content-types">
  <Default Extension="xml" ContentType="application/xml"/>
  <Default Extension="wmf" ContentType="image/x-wmf"/>
  <Default Extension="WAV" ContentType="audio/wav"/>
  <Default Extension="jpeg" ContentType="image/jpeg"/>
  <Default Extension="rels" ContentType="application/vnd.openxmlformats-package.relationships+xml"/>
  <Default Extension="wma" ContentType="audio/unknown"/>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153"/>
  </p:notesMasterIdLst>
  <p:handoutMasterIdLst>
    <p:handoutMasterId r:id="rId154"/>
  </p:handoutMasterIdLst>
  <p:sldIdLst>
    <p:sldId id="510" r:id="rId2"/>
    <p:sldId id="544" r:id="rId3"/>
    <p:sldId id="497" r:id="rId4"/>
    <p:sldId id="326" r:id="rId5"/>
    <p:sldId id="283" r:id="rId6"/>
    <p:sldId id="282" r:id="rId7"/>
    <p:sldId id="281" r:id="rId8"/>
    <p:sldId id="417" r:id="rId9"/>
    <p:sldId id="315" r:id="rId10"/>
    <p:sldId id="418" r:id="rId11"/>
    <p:sldId id="419" r:id="rId12"/>
    <p:sldId id="421" r:id="rId13"/>
    <p:sldId id="422" r:id="rId14"/>
    <p:sldId id="423" r:id="rId15"/>
    <p:sldId id="425" r:id="rId16"/>
    <p:sldId id="424" r:id="rId17"/>
    <p:sldId id="426" r:id="rId18"/>
    <p:sldId id="428" r:id="rId19"/>
    <p:sldId id="429" r:id="rId20"/>
    <p:sldId id="430" r:id="rId21"/>
    <p:sldId id="432" r:id="rId22"/>
    <p:sldId id="433" r:id="rId23"/>
    <p:sldId id="267" r:id="rId24"/>
    <p:sldId id="319" r:id="rId25"/>
    <p:sldId id="284" r:id="rId26"/>
    <p:sldId id="318" r:id="rId27"/>
    <p:sldId id="308" r:id="rId28"/>
    <p:sldId id="312" r:id="rId29"/>
    <p:sldId id="314" r:id="rId30"/>
    <p:sldId id="285" r:id="rId31"/>
    <p:sldId id="261" r:id="rId32"/>
    <p:sldId id="320" r:id="rId33"/>
    <p:sldId id="316" r:id="rId34"/>
    <p:sldId id="322" r:id="rId35"/>
    <p:sldId id="321" r:id="rId36"/>
    <p:sldId id="323" r:id="rId37"/>
    <p:sldId id="328" r:id="rId38"/>
    <p:sldId id="324" r:id="rId39"/>
    <p:sldId id="450" r:id="rId40"/>
    <p:sldId id="410" r:id="rId41"/>
    <p:sldId id="408" r:id="rId42"/>
    <p:sldId id="407" r:id="rId43"/>
    <p:sldId id="260" r:id="rId44"/>
    <p:sldId id="376" r:id="rId45"/>
    <p:sldId id="412" r:id="rId46"/>
    <p:sldId id="462" r:id="rId47"/>
    <p:sldId id="286" r:id="rId48"/>
    <p:sldId id="378" r:id="rId49"/>
    <p:sldId id="509" r:id="rId50"/>
    <p:sldId id="401" r:id="rId51"/>
    <p:sldId id="463" r:id="rId52"/>
    <p:sldId id="259" r:id="rId53"/>
    <p:sldId id="414" r:id="rId54"/>
    <p:sldId id="416" r:id="rId55"/>
    <p:sldId id="466" r:id="rId56"/>
    <p:sldId id="477" r:id="rId57"/>
    <p:sldId id="415" r:id="rId58"/>
    <p:sldId id="411" r:id="rId59"/>
    <p:sldId id="436" r:id="rId60"/>
    <p:sldId id="403" r:id="rId61"/>
    <p:sldId id="448" r:id="rId62"/>
    <p:sldId id="287" r:id="rId63"/>
    <p:sldId id="455" r:id="rId64"/>
    <p:sldId id="288" r:id="rId65"/>
    <p:sldId id="289" r:id="rId66"/>
    <p:sldId id="459" r:id="rId67"/>
    <p:sldId id="449" r:id="rId68"/>
    <p:sldId id="458" r:id="rId69"/>
    <p:sldId id="543" r:id="rId70"/>
    <p:sldId id="290" r:id="rId71"/>
    <p:sldId id="460" r:id="rId72"/>
    <p:sldId id="451" r:id="rId73"/>
    <p:sldId id="305" r:id="rId74"/>
    <p:sldId id="291" r:id="rId75"/>
    <p:sldId id="464" r:id="rId76"/>
    <p:sldId id="438" r:id="rId77"/>
    <p:sldId id="542" r:id="rId78"/>
    <p:sldId id="465" r:id="rId79"/>
    <p:sldId id="442" r:id="rId80"/>
    <p:sldId id="439" r:id="rId81"/>
    <p:sldId id="441" r:id="rId82"/>
    <p:sldId id="445" r:id="rId83"/>
    <p:sldId id="446" r:id="rId84"/>
    <p:sldId id="444" r:id="rId85"/>
    <p:sldId id="443" r:id="rId86"/>
    <p:sldId id="413" r:id="rId87"/>
    <p:sldId id="468" r:id="rId88"/>
    <p:sldId id="292" r:id="rId89"/>
    <p:sldId id="469" r:id="rId90"/>
    <p:sldId id="549" r:id="rId91"/>
    <p:sldId id="470" r:id="rId92"/>
    <p:sldId id="475" r:id="rId93"/>
    <p:sldId id="385" r:id="rId94"/>
    <p:sldId id="402" r:id="rId95"/>
    <p:sldId id="480" r:id="rId96"/>
    <p:sldId id="499" r:id="rId97"/>
    <p:sldId id="500" r:id="rId98"/>
    <p:sldId id="479" r:id="rId99"/>
    <p:sldId id="386" r:id="rId100"/>
    <p:sldId id="484" r:id="rId101"/>
    <p:sldId id="481" r:id="rId102"/>
    <p:sldId id="489" r:id="rId103"/>
    <p:sldId id="488" r:id="rId104"/>
    <p:sldId id="550" r:id="rId105"/>
    <p:sldId id="491" r:id="rId106"/>
    <p:sldId id="293" r:id="rId107"/>
    <p:sldId id="294" r:id="rId108"/>
    <p:sldId id="492" r:id="rId109"/>
    <p:sldId id="295" r:id="rId110"/>
    <p:sldId id="494" r:id="rId111"/>
    <p:sldId id="495" r:id="rId112"/>
    <p:sldId id="508" r:id="rId113"/>
    <p:sldId id="513" r:id="rId114"/>
    <p:sldId id="256" r:id="rId115"/>
    <p:sldId id="547" r:id="rId116"/>
    <p:sldId id="514" r:id="rId117"/>
    <p:sldId id="296" r:id="rId118"/>
    <p:sldId id="505" r:id="rId119"/>
    <p:sldId id="503" r:id="rId120"/>
    <p:sldId id="507" r:id="rId121"/>
    <p:sldId id="517" r:id="rId122"/>
    <p:sldId id="472" r:id="rId123"/>
    <p:sldId id="506" r:id="rId124"/>
    <p:sldId id="548" r:id="rId125"/>
    <p:sldId id="528" r:id="rId126"/>
    <p:sldId id="529" r:id="rId127"/>
    <p:sldId id="532" r:id="rId128"/>
    <p:sldId id="531" r:id="rId129"/>
    <p:sldId id="496" r:id="rId130"/>
    <p:sldId id="297" r:id="rId131"/>
    <p:sldId id="546" r:id="rId132"/>
    <p:sldId id="525" r:id="rId133"/>
    <p:sldId id="523" r:id="rId134"/>
    <p:sldId id="520" r:id="rId135"/>
    <p:sldId id="541" r:id="rId136"/>
    <p:sldId id="522" r:id="rId137"/>
    <p:sldId id="298" r:id="rId138"/>
    <p:sldId id="279" r:id="rId139"/>
    <p:sldId id="511" r:id="rId140"/>
    <p:sldId id="516" r:id="rId141"/>
    <p:sldId id="526" r:id="rId142"/>
    <p:sldId id="299" r:id="rId143"/>
    <p:sldId id="536" r:id="rId144"/>
    <p:sldId id="534" r:id="rId145"/>
    <p:sldId id="521" r:id="rId146"/>
    <p:sldId id="537" r:id="rId147"/>
    <p:sldId id="538" r:id="rId148"/>
    <p:sldId id="539" r:id="rId149"/>
    <p:sldId id="540" r:id="rId150"/>
    <p:sldId id="551" r:id="rId151"/>
    <p:sldId id="535" r:id="rId152"/>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1328"/>
    <a:srgbClr val="000000"/>
    <a:srgbClr val="FF0000"/>
    <a:srgbClr val="000099"/>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7325" autoAdjust="0"/>
    <p:restoredTop sz="94633" autoAdjust="0"/>
  </p:normalViewPr>
  <p:slideViewPr>
    <p:cSldViewPr>
      <p:cViewPr>
        <p:scale>
          <a:sx n="103" d="100"/>
          <a:sy n="103" d="100"/>
        </p:scale>
        <p:origin x="-1248" y="-280"/>
      </p:cViewPr>
      <p:guideLst>
        <p:guide orient="horz" pos="2160"/>
        <p:guide pos="2880"/>
      </p:guideLst>
    </p:cSldViewPr>
  </p:slideViewPr>
  <p:outlineViewPr>
    <p:cViewPr>
      <p:scale>
        <a:sx n="33" d="100"/>
        <a:sy n="33" d="100"/>
      </p:scale>
      <p:origin x="0" y="10476"/>
    </p:cViewPr>
  </p:outlineViewPr>
  <p:notesTextViewPr>
    <p:cViewPr>
      <p:scale>
        <a:sx n="100" d="100"/>
        <a:sy n="100" d="100"/>
      </p:scale>
      <p:origin x="0" y="0"/>
    </p:cViewPr>
  </p:notesTextViewPr>
  <p:sorterViewPr>
    <p:cViewPr>
      <p:scale>
        <a:sx n="200" d="100"/>
        <a:sy n="200" d="100"/>
      </p:scale>
      <p:origin x="0" y="45808"/>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notesMaster" Target="notesMasters/notesMaster1.xml"/><Relationship Id="rId154" Type="http://schemas.openxmlformats.org/officeDocument/2006/relationships/handoutMaster" Target="handoutMasters/handoutMaster1.xml"/><Relationship Id="rId155" Type="http://schemas.openxmlformats.org/officeDocument/2006/relationships/printerSettings" Target="printerSettings/printerSettings1.bin"/><Relationship Id="rId156" Type="http://schemas.openxmlformats.org/officeDocument/2006/relationships/presProps" Target="presProps.xml"/><Relationship Id="rId157" Type="http://schemas.openxmlformats.org/officeDocument/2006/relationships/viewProps" Target="viewProps.xml"/><Relationship Id="rId158" Type="http://schemas.openxmlformats.org/officeDocument/2006/relationships/theme" Target="theme/theme1.xml"/><Relationship Id="rId15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latin typeface="Arial" charset="0"/>
              </a:defRPr>
            </a:lvl1pPr>
          </a:lstStyle>
          <a:p>
            <a:pPr>
              <a:defRPr/>
            </a:pPr>
            <a:fld id="{E165E49A-9220-458B-9B40-8001075CDEFC}" type="datetimeFigureOut">
              <a:rPr lang="en-US"/>
              <a:pPr>
                <a:defRPr/>
              </a:pPr>
              <a:t>9/22/13</a:t>
            </a:fld>
            <a:endParaRPr lang="en-US" dirty="0"/>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a:defRPr sz="1200">
                <a:latin typeface="Arial" charset="0"/>
              </a:defRPr>
            </a:lvl1pPr>
          </a:lstStyle>
          <a:p>
            <a:pPr>
              <a:defRPr/>
            </a:pPr>
            <a:fld id="{4228F369-BA7E-4C27-8CE3-C00E110AC63E}" type="slidenum">
              <a:rPr lang="en-US"/>
              <a:pPr>
                <a:defRPr/>
              </a:pPr>
              <a:t>‹#›</a:t>
            </a:fld>
            <a:endParaRPr lang="en-US" dirty="0"/>
          </a:p>
        </p:txBody>
      </p:sp>
    </p:spTree>
    <p:extLst>
      <p:ext uri="{BB962C8B-B14F-4D97-AF65-F5344CB8AC3E}">
        <p14:creationId xmlns:p14="http://schemas.microsoft.com/office/powerpoint/2010/main" val="41871022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0"/>
            <a:ext cx="2971800" cy="46513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7587" name="Rectangle 3"/>
          <p:cNvSpPr>
            <a:spLocks noGrp="1" noChangeArrowheads="1"/>
          </p:cNvSpPr>
          <p:nvPr>
            <p:ph type="dt" idx="1"/>
          </p:nvPr>
        </p:nvSpPr>
        <p:spPr bwMode="auto">
          <a:xfrm>
            <a:off x="3884613" y="0"/>
            <a:ext cx="2971800" cy="46513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63492"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9" name="Rectangle 5"/>
          <p:cNvSpPr>
            <a:spLocks noGrp="1" noChangeArrowheads="1"/>
          </p:cNvSpPr>
          <p:nvPr>
            <p:ph type="body" sz="quarter" idx="3"/>
          </p:nvPr>
        </p:nvSpPr>
        <p:spPr bwMode="auto">
          <a:xfrm>
            <a:off x="685800" y="4416425"/>
            <a:ext cx="5486400" cy="4183063"/>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7590" name="Rectangle 6"/>
          <p:cNvSpPr>
            <a:spLocks noGrp="1" noChangeArrowheads="1"/>
          </p:cNvSpPr>
          <p:nvPr>
            <p:ph type="ftr" sz="quarter" idx="4"/>
          </p:nvPr>
        </p:nvSpPr>
        <p:spPr bwMode="auto">
          <a:xfrm>
            <a:off x="0" y="8829675"/>
            <a:ext cx="2971800" cy="465138"/>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7591" name="Rectangle 7"/>
          <p:cNvSpPr>
            <a:spLocks noGrp="1" noChangeArrowheads="1"/>
          </p:cNvSpPr>
          <p:nvPr>
            <p:ph type="sldNum" sz="quarter" idx="5"/>
          </p:nvPr>
        </p:nvSpPr>
        <p:spPr bwMode="auto">
          <a:xfrm>
            <a:off x="3884613" y="8829675"/>
            <a:ext cx="2971800" cy="465138"/>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8041FD5A-2664-4558-9EB5-FFD8C76FDDE5}" type="slidenum">
              <a:rPr lang="en-US"/>
              <a:pPr>
                <a:defRPr/>
              </a:pPr>
              <a:t>‹#›</a:t>
            </a:fld>
            <a:endParaRPr lang="en-US" dirty="0"/>
          </a:p>
        </p:txBody>
      </p:sp>
    </p:spTree>
    <p:extLst>
      <p:ext uri="{BB962C8B-B14F-4D97-AF65-F5344CB8AC3E}">
        <p14:creationId xmlns:p14="http://schemas.microsoft.com/office/powerpoint/2010/main" val="25888705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8599781B-6AC4-4144-9CA1-73333341D6E1}" type="slidenum">
              <a:rPr lang="en-US" smtClean="0"/>
              <a:pPr/>
              <a:t>27</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164754A8-2459-468E-826F-B0728AD6A2D6}" type="slidenum">
              <a:rPr lang="en-US" smtClean="0"/>
              <a:pPr/>
              <a:t>28</a:t>
            </a:fld>
            <a:endParaRPr lang="en-US"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E5FCD43-AA47-48CC-B1FF-C2BBD2C88D1B}" type="slidenum">
              <a:rPr lang="en-US" smtClean="0"/>
              <a:pPr/>
              <a:t>29</a:t>
            </a:fld>
            <a:endParaRPr 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13ED6DD3-9BCC-4AEE-BF86-448A0E66FB16}" type="slidenum">
              <a:rPr lang="en-US" smtClean="0"/>
              <a:pPr/>
              <a:t>73</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373B1927-2525-410C-8C98-43B0EA792E45}" type="slidenum">
              <a:rPr lang="en-US" smtClean="0"/>
              <a:pPr/>
              <a:t>96</a:t>
            </a:fld>
            <a:endParaRPr 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373B1927-2525-410C-8C98-43B0EA792E45}" type="slidenum">
              <a:rPr lang="en-US" smtClean="0"/>
              <a:pPr/>
              <a:t>97</a:t>
            </a:fld>
            <a:endParaRPr 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041FD5A-2664-4558-9EB5-FFD8C76FDDE5}" type="slidenum">
              <a:rPr lang="en-US" smtClean="0"/>
              <a:pPr>
                <a:defRPr/>
              </a:pPr>
              <a:t>111</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041FD5A-2664-4558-9EB5-FFD8C76FDDE5}" type="slidenum">
              <a:rPr lang="en-US" smtClean="0"/>
              <a:pPr>
                <a:defRPr/>
              </a:pPr>
              <a:t>112</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390DD59-1FB6-894E-9A60-8D3BD110A664}" type="slidenum">
              <a:rPr lang="en-US" smtClean="0"/>
              <a:t>‹#›</a:t>
            </a:fld>
            <a:endParaRPr lang="en-US"/>
          </a:p>
        </p:txBody>
      </p:sp>
    </p:spTree>
    <p:extLst>
      <p:ext uri="{BB962C8B-B14F-4D97-AF65-F5344CB8AC3E}">
        <p14:creationId xmlns:p14="http://schemas.microsoft.com/office/powerpoint/2010/main" val="223921398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27D868E-A333-4B8E-B3F6-CDF0E8C63531}" type="slidenum">
              <a:rPr lang="en-US" smtClean="0"/>
              <a:pPr>
                <a:defRPr/>
              </a:pPr>
              <a:t>‹#›</a:t>
            </a:fld>
            <a:endParaRPr lang="en-US" dirty="0"/>
          </a:p>
        </p:txBody>
      </p:sp>
    </p:spTree>
    <p:extLst>
      <p:ext uri="{BB962C8B-B14F-4D97-AF65-F5344CB8AC3E}">
        <p14:creationId xmlns:p14="http://schemas.microsoft.com/office/powerpoint/2010/main" val="346905063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D00674B-47F2-4450-AAE6-3A52737A08E6}" type="slidenum">
              <a:rPr lang="en-US" smtClean="0"/>
              <a:pPr>
                <a:defRPr/>
              </a:pPr>
              <a:t>‹#›</a:t>
            </a:fld>
            <a:endParaRPr lang="en-US" dirty="0"/>
          </a:p>
        </p:txBody>
      </p:sp>
    </p:spTree>
    <p:extLst>
      <p:ext uri="{BB962C8B-B14F-4D97-AF65-F5344CB8AC3E}">
        <p14:creationId xmlns:p14="http://schemas.microsoft.com/office/powerpoint/2010/main" val="398011712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DDDAEF7-5083-434E-A915-B7935F7CEEA9}" type="slidenum">
              <a:rPr lang="en-US" smtClean="0"/>
              <a:pPr>
                <a:defRPr/>
              </a:pPr>
              <a:t>‹#›</a:t>
            </a:fld>
            <a:endParaRPr lang="en-US" dirty="0"/>
          </a:p>
        </p:txBody>
      </p:sp>
    </p:spTree>
    <p:extLst>
      <p:ext uri="{BB962C8B-B14F-4D97-AF65-F5344CB8AC3E}">
        <p14:creationId xmlns:p14="http://schemas.microsoft.com/office/powerpoint/2010/main" val="4567753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03E8855-0C5B-40DC-AC6A-33C6AC143461}" type="slidenum">
              <a:rPr lang="en-US" smtClean="0"/>
              <a:pPr>
                <a:defRPr/>
              </a:pPr>
              <a:t>‹#›</a:t>
            </a:fld>
            <a:endParaRPr lang="en-US" dirty="0"/>
          </a:p>
        </p:txBody>
      </p:sp>
    </p:spTree>
    <p:extLst>
      <p:ext uri="{BB962C8B-B14F-4D97-AF65-F5344CB8AC3E}">
        <p14:creationId xmlns:p14="http://schemas.microsoft.com/office/powerpoint/2010/main" val="286861631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AA7EA5E-4292-4DDB-8C01-211DE662AB55}" type="slidenum">
              <a:rPr lang="en-US" smtClean="0"/>
              <a:pPr>
                <a:defRPr/>
              </a:pPr>
              <a:t>‹#›</a:t>
            </a:fld>
            <a:endParaRPr lang="en-US" dirty="0"/>
          </a:p>
        </p:txBody>
      </p:sp>
    </p:spTree>
    <p:extLst>
      <p:ext uri="{BB962C8B-B14F-4D97-AF65-F5344CB8AC3E}">
        <p14:creationId xmlns:p14="http://schemas.microsoft.com/office/powerpoint/2010/main" val="39497384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4091E3E-E485-4C74-AC5C-545780EB4032}" type="slidenum">
              <a:rPr lang="en-US" smtClean="0"/>
              <a:pPr>
                <a:defRPr/>
              </a:pPr>
              <a:t>‹#›</a:t>
            </a:fld>
            <a:endParaRPr lang="en-US" dirty="0"/>
          </a:p>
        </p:txBody>
      </p:sp>
    </p:spTree>
    <p:extLst>
      <p:ext uri="{BB962C8B-B14F-4D97-AF65-F5344CB8AC3E}">
        <p14:creationId xmlns:p14="http://schemas.microsoft.com/office/powerpoint/2010/main" val="64676960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BBAE032-93D2-4ADD-BC38-FAEBBFD90DBE}" type="slidenum">
              <a:rPr lang="en-US" smtClean="0"/>
              <a:pPr>
                <a:defRPr/>
              </a:pPr>
              <a:t>‹#›</a:t>
            </a:fld>
            <a:endParaRPr lang="en-US" dirty="0"/>
          </a:p>
        </p:txBody>
      </p:sp>
    </p:spTree>
    <p:extLst>
      <p:ext uri="{BB962C8B-B14F-4D97-AF65-F5344CB8AC3E}">
        <p14:creationId xmlns:p14="http://schemas.microsoft.com/office/powerpoint/2010/main" val="78008208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86D45E5-CDAE-4D7D-ACFC-D6EC16A6225E}" type="slidenum">
              <a:rPr lang="en-US" smtClean="0"/>
              <a:pPr>
                <a:defRPr/>
              </a:pPr>
              <a:t>‹#›</a:t>
            </a:fld>
            <a:endParaRPr lang="en-US" dirty="0"/>
          </a:p>
        </p:txBody>
      </p:sp>
    </p:spTree>
    <p:extLst>
      <p:ext uri="{BB962C8B-B14F-4D97-AF65-F5344CB8AC3E}">
        <p14:creationId xmlns:p14="http://schemas.microsoft.com/office/powerpoint/2010/main" val="47323071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5390DD59-1FB6-894E-9A60-8D3BD110A664}" type="slidenum">
              <a:rPr lang="en-US" smtClean="0"/>
              <a:t>‹#›</a:t>
            </a:fld>
            <a:endParaRPr lang="en-US"/>
          </a:p>
        </p:txBody>
      </p:sp>
    </p:spTree>
    <p:extLst>
      <p:ext uri="{BB962C8B-B14F-4D97-AF65-F5344CB8AC3E}">
        <p14:creationId xmlns:p14="http://schemas.microsoft.com/office/powerpoint/2010/main" val="358501058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4BF58AE-02C4-4617-8DC3-D8B7B4D54A06}" type="slidenum">
              <a:rPr lang="en-US" smtClean="0"/>
              <a:pPr>
                <a:defRPr/>
              </a:pPr>
              <a:t>‹#›</a:t>
            </a:fld>
            <a:endParaRPr lang="en-US" dirty="0"/>
          </a:p>
        </p:txBody>
      </p:sp>
    </p:spTree>
    <p:extLst>
      <p:ext uri="{BB962C8B-B14F-4D97-AF65-F5344CB8AC3E}">
        <p14:creationId xmlns:p14="http://schemas.microsoft.com/office/powerpoint/2010/main" val="139303754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48A8CB0-357A-4862-B8C8-DFCF42B4EDCE}" type="slidenum">
              <a:rPr lang="en-US" smtClean="0"/>
              <a:pPr>
                <a:defRPr/>
              </a:pPr>
              <a:t>‹#›</a:t>
            </a:fld>
            <a:endParaRPr lang="en-US" dirty="0"/>
          </a:p>
        </p:txBody>
      </p:sp>
    </p:spTree>
    <p:extLst>
      <p:ext uri="{BB962C8B-B14F-4D97-AF65-F5344CB8AC3E}">
        <p14:creationId xmlns:p14="http://schemas.microsoft.com/office/powerpoint/2010/main" val="44671331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xmlns:p14="http://schemas.microsoft.com/office/powerpoint/2010/main" spd="slow">
    <p:fade/>
  </p:transition>
  <p:timing>
    <p:tnLst>
      <p:par>
        <p:cTn xmlns:p14="http://schemas.microsoft.com/office/powerpoint/2010/mai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4" Type="http://schemas.openxmlformats.org/officeDocument/2006/relationships/hyperlink" Target="http://www.fortunecity.com/banners/interstitial.html?http://www.fortunecity.com/victorian/pottery/1080/aldie_va_17jun63.htm" TargetMode="External"/><Relationship Id="rId5" Type="http://schemas.openxmlformats.org/officeDocument/2006/relationships/image" Target="../media/image2.gif"/><Relationship Id="rId1" Type="http://schemas.openxmlformats.org/officeDocument/2006/relationships/slideLayout" Target="../slideLayouts/slideLayout7.xml"/><Relationship Id="rId2" Type="http://schemas.openxmlformats.org/officeDocument/2006/relationships/hyperlink" Target="http://www.fortunecity.com/victorian/pottery/1080/a_battles.ht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1" Type="http://schemas.openxmlformats.org/officeDocument/2006/relationships/slideLayout" Target="../slideLayouts/slideLayout1.xml"/><Relationship Id="rId2" Type="http://schemas.openxmlformats.org/officeDocument/2006/relationships/image" Target="../media/image20.jpeg"/></Relationships>
</file>

<file path=ppt/slides/_rels/slide100.xml.rels><?xml version="1.0" encoding="UTF-8" standalone="yes"?>
<Relationships xmlns="http://schemas.openxmlformats.org/package/2006/relationships"><Relationship Id="rId3" Type="http://schemas.openxmlformats.org/officeDocument/2006/relationships/image" Target="../media/image220.jpeg"/><Relationship Id="rId4" Type="http://schemas.openxmlformats.org/officeDocument/2006/relationships/image" Target="../media/image221.jpeg"/><Relationship Id="rId1" Type="http://schemas.openxmlformats.org/officeDocument/2006/relationships/slideLayout" Target="../slideLayouts/slideLayout2.xml"/><Relationship Id="rId2" Type="http://schemas.openxmlformats.org/officeDocument/2006/relationships/image" Target="../media/image219.jpeg"/></Relationships>
</file>

<file path=ppt/slides/_rels/slide101.xml.rels><?xml version="1.0" encoding="UTF-8" standalone="yes"?>
<Relationships xmlns="http://schemas.openxmlformats.org/package/2006/relationships"><Relationship Id="rId3" Type="http://schemas.openxmlformats.org/officeDocument/2006/relationships/image" Target="../media/image222.png"/><Relationship Id="rId4" Type="http://schemas.openxmlformats.org/officeDocument/2006/relationships/hyperlink" Target="file://localhost//upload.wikimedia.org/wikipedia/commons/e/ea/Gettysburg_Battle_Map_Day1.png" TargetMode="External"/><Relationship Id="rId5" Type="http://schemas.openxmlformats.org/officeDocument/2006/relationships/image" Target="../media/image223.png"/><Relationship Id="rId6" Type="http://schemas.openxmlformats.org/officeDocument/2006/relationships/image" Target="../media/image224.jpeg"/><Relationship Id="rId1" Type="http://schemas.openxmlformats.org/officeDocument/2006/relationships/slideLayout" Target="../slideLayouts/slideLayout2.xml"/><Relationship Id="rId2" Type="http://schemas.openxmlformats.org/officeDocument/2006/relationships/hyperlink" Target="file://localhost//upload.wikimedia.org/wikipedia/commons/9/9e/Gettysburg_Battle_Map_Day3.png" TargetMode="Externa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5.jpeg"/></Relationships>
</file>

<file path=ppt/slides/_rels/slide103.xml.rels><?xml version="1.0" encoding="UTF-8" standalone="yes"?>
<Relationships xmlns="http://schemas.openxmlformats.org/package/2006/relationships"><Relationship Id="rId3" Type="http://schemas.openxmlformats.org/officeDocument/2006/relationships/image" Target="../media/image227.jpeg"/><Relationship Id="rId4" Type="http://schemas.openxmlformats.org/officeDocument/2006/relationships/image" Target="../media/image228.png"/><Relationship Id="rId1" Type="http://schemas.openxmlformats.org/officeDocument/2006/relationships/slideLayout" Target="../slideLayouts/slideLayout2.xml"/><Relationship Id="rId2" Type="http://schemas.openxmlformats.org/officeDocument/2006/relationships/image" Target="../media/image226.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OGcFxcQwTfk" TargetMode="External"/><Relationship Id="rId3" Type="http://schemas.openxmlformats.org/officeDocument/2006/relationships/image" Target="../media/image229.jpeg"/></Relationships>
</file>

<file path=ppt/slides/_rels/slide105.xml.rels><?xml version="1.0" encoding="UTF-8" standalone="yes"?>
<Relationships xmlns="http://schemas.openxmlformats.org/package/2006/relationships"><Relationship Id="rId3" Type="http://schemas.openxmlformats.org/officeDocument/2006/relationships/hyperlink" Target="file://localhost//upload.wikimedia.org/wikipedia/commons/8/80/GeorgePickett.jpeg" TargetMode="External"/><Relationship Id="rId4" Type="http://schemas.openxmlformats.org/officeDocument/2006/relationships/image" Target="../media/image231.jpeg"/><Relationship Id="rId5" Type="http://schemas.openxmlformats.org/officeDocument/2006/relationships/hyperlink" Target="file://localhost//upload.wikimedia.org/wikipedia/commons/a/a9/Lewis_A._Armistead.jpg" TargetMode="External"/><Relationship Id="rId6" Type="http://schemas.openxmlformats.org/officeDocument/2006/relationships/image" Target="../media/image232.jpeg"/><Relationship Id="rId1" Type="http://schemas.openxmlformats.org/officeDocument/2006/relationships/slideLayout" Target="../slideLayouts/slideLayout2.xml"/><Relationship Id="rId2" Type="http://schemas.openxmlformats.org/officeDocument/2006/relationships/image" Target="../media/image230.jpeg"/></Relationships>
</file>

<file path=ppt/slides/_rels/slide106.xml.rels><?xml version="1.0" encoding="UTF-8" standalone="yes"?>
<Relationships xmlns="http://schemas.openxmlformats.org/package/2006/relationships"><Relationship Id="rId3" Type="http://schemas.openxmlformats.org/officeDocument/2006/relationships/image" Target="../media/image153.jpeg"/><Relationship Id="rId4" Type="http://schemas.openxmlformats.org/officeDocument/2006/relationships/image" Target="../media/image140.gif"/><Relationship Id="rId5" Type="http://schemas.openxmlformats.org/officeDocument/2006/relationships/image" Target="../media/image139.gif"/><Relationship Id="rId6" Type="http://schemas.openxmlformats.org/officeDocument/2006/relationships/image" Target="../media/image233.jpeg"/><Relationship Id="rId7" Type="http://schemas.openxmlformats.org/officeDocument/2006/relationships/image" Target="../media/image234.jpeg"/><Relationship Id="rId8" Type="http://schemas.openxmlformats.org/officeDocument/2006/relationships/image" Target="../media/image235.jpeg"/><Relationship Id="rId9" Type="http://schemas.openxmlformats.org/officeDocument/2006/relationships/hyperlink" Target="http://www.fortunecity.com/victorian/pottery/1080/a_battles.htm" TargetMode="External"/><Relationship Id="rId10" Type="http://schemas.openxmlformats.org/officeDocument/2006/relationships/image" Target="../media/image1.gif"/><Relationship Id="rId1" Type="http://schemas.openxmlformats.org/officeDocument/2006/relationships/slideLayout" Target="../slideLayouts/slideLayout2.xml"/><Relationship Id="rId2" Type="http://schemas.openxmlformats.org/officeDocument/2006/relationships/hyperlink" Target="http://en.wikipedia.org/wiki/File:Robert_Edward_Lee.jpg"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6.jpeg"/><Relationship Id="rId3" Type="http://schemas.openxmlformats.org/officeDocument/2006/relationships/image" Target="../media/image237.jpeg"/></Relationships>
</file>

<file path=ppt/slides/_rels/slide108.xml.rels><?xml version="1.0" encoding="UTF-8" standalone="yes"?>
<Relationships xmlns="http://schemas.openxmlformats.org/package/2006/relationships"><Relationship Id="rId3" Type="http://schemas.openxmlformats.org/officeDocument/2006/relationships/image" Target="../media/image239.jpeg"/><Relationship Id="rId4" Type="http://schemas.openxmlformats.org/officeDocument/2006/relationships/hyperlink" Target="http://upload.wikimedia.org/wikipedia/commons/6/6b/Savannah_Campaign.png" TargetMode="External"/><Relationship Id="rId5" Type="http://schemas.openxmlformats.org/officeDocument/2006/relationships/image" Target="../media/image240.png"/><Relationship Id="rId1" Type="http://schemas.openxmlformats.org/officeDocument/2006/relationships/slideLayout" Target="../slideLayouts/slideLayout2.xml"/><Relationship Id="rId2" Type="http://schemas.openxmlformats.org/officeDocument/2006/relationships/image" Target="../media/image238.jpeg"/></Relationships>
</file>

<file path=ppt/slides/_rels/slide109.xml.rels><?xml version="1.0" encoding="UTF-8" standalone="yes"?>
<Relationships xmlns="http://schemas.openxmlformats.org/package/2006/relationships"><Relationship Id="rId3" Type="http://schemas.openxmlformats.org/officeDocument/2006/relationships/image" Target="../media/image241.jpeg"/><Relationship Id="rId4" Type="http://schemas.openxmlformats.org/officeDocument/2006/relationships/image" Target="../media/image242.jpeg"/><Relationship Id="rId5" Type="http://schemas.openxmlformats.org/officeDocument/2006/relationships/image" Target="../media/image243.jpeg"/><Relationship Id="rId1" Type="http://schemas.openxmlformats.org/officeDocument/2006/relationships/slideLayout" Target="../slideLayouts/slideLayout2.xml"/><Relationship Id="rId2" Type="http://schemas.openxmlformats.org/officeDocument/2006/relationships/image" Target="../media/image23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eg"/><Relationship Id="rId3" Type="http://schemas.openxmlformats.org/officeDocument/2006/relationships/image" Target="../media/image25.jpeg"/></Relationships>
</file>

<file path=ppt/slides/_rels/slide110.xml.rels><?xml version="1.0" encoding="UTF-8" standalone="yes"?>
<Relationships xmlns="http://schemas.openxmlformats.org/package/2006/relationships"><Relationship Id="rId3" Type="http://schemas.openxmlformats.org/officeDocument/2006/relationships/image" Target="../media/image245.jpeg"/><Relationship Id="rId4" Type="http://schemas.openxmlformats.org/officeDocument/2006/relationships/image" Target="../media/image246.jpeg"/><Relationship Id="rId5" Type="http://schemas.openxmlformats.org/officeDocument/2006/relationships/image" Target="../media/image224.jpeg"/><Relationship Id="rId1" Type="http://schemas.openxmlformats.org/officeDocument/2006/relationships/slideLayout" Target="../slideLayouts/slideLayout2.xml"/><Relationship Id="rId2" Type="http://schemas.openxmlformats.org/officeDocument/2006/relationships/image" Target="../media/image244.jpeg"/></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hyperlink" Target="http://www.mikelynaugh.com/VirtualCivilWar/New/Originals2/index.html" TargetMode="External"/><Relationship Id="rId6" Type="http://schemas.openxmlformats.org/officeDocument/2006/relationships/image" Target="../media/image247.jpeg"/><Relationship Id="rId7" Type="http://schemas.openxmlformats.org/officeDocument/2006/relationships/image" Target="../media/image224.jpeg"/><Relationship Id="rId8" Type="http://schemas.openxmlformats.org/officeDocument/2006/relationships/image" Target="../media/image248.jpeg"/><Relationship Id="rId9" Type="http://schemas.openxmlformats.org/officeDocument/2006/relationships/image" Target="../media/image138.png"/><Relationship Id="rId1" Type="http://schemas.microsoft.com/office/2007/relationships/media" Target="../media/media2.wma"/><Relationship Id="rId2" Type="http://schemas.openxmlformats.org/officeDocument/2006/relationships/audio" Target="../media/media2.wma"/></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49.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0.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1.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52.jpeg"/><Relationship Id="rId5" Type="http://schemas.openxmlformats.org/officeDocument/2006/relationships/image" Target="../media/image253.png"/><Relationship Id="rId1" Type="http://schemas.microsoft.com/office/2007/relationships/media" Target="../media/media3.wma"/><Relationship Id="rId2" Type="http://schemas.openxmlformats.org/officeDocument/2006/relationships/audio" Target="../media/media3.wma"/></Relationships>
</file>

<file path=ppt/slides/_rels/slide117.xml.rels><?xml version="1.0" encoding="UTF-8" standalone="yes"?>
<Relationships xmlns="http://schemas.openxmlformats.org/package/2006/relationships"><Relationship Id="rId3" Type="http://schemas.openxmlformats.org/officeDocument/2006/relationships/image" Target="../media/image255.jpeg"/><Relationship Id="rId4" Type="http://schemas.openxmlformats.org/officeDocument/2006/relationships/image" Target="../media/image256.jpeg"/><Relationship Id="rId1" Type="http://schemas.openxmlformats.org/officeDocument/2006/relationships/slideLayout" Target="../slideLayouts/slideLayout2.xml"/><Relationship Id="rId2" Type="http://schemas.openxmlformats.org/officeDocument/2006/relationships/image" Target="../media/image254.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7.jpeg"/><Relationship Id="rId3" Type="http://schemas.openxmlformats.org/officeDocument/2006/relationships/image" Target="../media/image258.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9.jpeg"/><Relationship Id="rId3" Type="http://schemas.openxmlformats.org/officeDocument/2006/relationships/image" Target="../media/image26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jpeg"/><Relationship Id="rId3" Type="http://schemas.openxmlformats.org/officeDocument/2006/relationships/image" Target="../media/image27.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1.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2.jpeg"/></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63.jpeg"/><Relationship Id="rId5" Type="http://schemas.openxmlformats.org/officeDocument/2006/relationships/image" Target="../media/image264.jpeg"/><Relationship Id="rId6" Type="http://schemas.openxmlformats.org/officeDocument/2006/relationships/image" Target="../media/image265.png"/><Relationship Id="rId1" Type="http://schemas.microsoft.com/office/2007/relationships/media" Target="../media/media4.WAV"/><Relationship Id="rId2" Type="http://schemas.openxmlformats.org/officeDocument/2006/relationships/audio" Target="../media/media4.WAV"/></Relationships>
</file>

<file path=ppt/slides/_rels/slide123.xml.rels><?xml version="1.0" encoding="UTF-8" standalone="yes"?>
<Relationships xmlns="http://schemas.openxmlformats.org/package/2006/relationships"><Relationship Id="rId3" Type="http://schemas.openxmlformats.org/officeDocument/2006/relationships/image" Target="../media/image267.jpeg"/><Relationship Id="rId4" Type="http://schemas.openxmlformats.org/officeDocument/2006/relationships/image" Target="../media/image268.jpeg"/><Relationship Id="rId1" Type="http://schemas.openxmlformats.org/officeDocument/2006/relationships/slideLayout" Target="../slideLayouts/slideLayout2.xml"/><Relationship Id="rId2" Type="http://schemas.openxmlformats.org/officeDocument/2006/relationships/image" Target="../media/image266.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69.jpeg"/><Relationship Id="rId5" Type="http://schemas.openxmlformats.org/officeDocument/2006/relationships/image" Target="../media/image270.jpeg"/><Relationship Id="rId6" Type="http://schemas.openxmlformats.org/officeDocument/2006/relationships/image" Target="../media/image271.png"/><Relationship Id="rId7" Type="http://schemas.openxmlformats.org/officeDocument/2006/relationships/image" Target="../media/image272.jpeg"/><Relationship Id="rId1" Type="http://schemas.microsoft.com/office/2007/relationships/media" Target="../media/media5.wma"/><Relationship Id="rId2" Type="http://schemas.openxmlformats.org/officeDocument/2006/relationships/audio" Target="../media/media5.wma"/></Relationships>
</file>

<file path=ppt/slides/_rels/slide126.xml.rels><?xml version="1.0" encoding="UTF-8" standalone="yes"?>
<Relationships xmlns="http://schemas.openxmlformats.org/package/2006/relationships"><Relationship Id="rId3" Type="http://schemas.openxmlformats.org/officeDocument/2006/relationships/image" Target="../media/image274.jpeg"/><Relationship Id="rId4" Type="http://schemas.openxmlformats.org/officeDocument/2006/relationships/image" Target="../media/image275.jpeg"/><Relationship Id="rId1" Type="http://schemas.openxmlformats.org/officeDocument/2006/relationships/slideLayout" Target="../slideLayouts/slideLayout2.xml"/><Relationship Id="rId2" Type="http://schemas.openxmlformats.org/officeDocument/2006/relationships/image" Target="../media/image273.jpeg"/></Relationships>
</file>

<file path=ppt/slides/_rels/slide127.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277.jpeg"/><Relationship Id="rId1" Type="http://schemas.openxmlformats.org/officeDocument/2006/relationships/slideLayout" Target="../slideLayouts/slideLayout2.xml"/><Relationship Id="rId2" Type="http://schemas.openxmlformats.org/officeDocument/2006/relationships/image" Target="../media/image276.jpeg"/></Relationships>
</file>

<file path=ppt/slides/_rels/slide128.xml.rels><?xml version="1.0" encoding="UTF-8" standalone="yes"?>
<Relationships xmlns="http://schemas.openxmlformats.org/package/2006/relationships"><Relationship Id="rId3" Type="http://schemas.openxmlformats.org/officeDocument/2006/relationships/image" Target="../media/image279.jpeg"/><Relationship Id="rId4" Type="http://schemas.openxmlformats.org/officeDocument/2006/relationships/image" Target="../media/image280.jpeg"/><Relationship Id="rId5" Type="http://schemas.openxmlformats.org/officeDocument/2006/relationships/image" Target="../media/image281.jpeg"/><Relationship Id="rId6" Type="http://schemas.openxmlformats.org/officeDocument/2006/relationships/image" Target="../media/image282.jpeg"/><Relationship Id="rId7" Type="http://schemas.openxmlformats.org/officeDocument/2006/relationships/image" Target="../media/image283.jpeg"/><Relationship Id="rId8" Type="http://schemas.openxmlformats.org/officeDocument/2006/relationships/image" Target="../media/image284.jpeg"/><Relationship Id="rId1" Type="http://schemas.openxmlformats.org/officeDocument/2006/relationships/slideLayout" Target="../slideLayouts/slideLayout2.xml"/><Relationship Id="rId2" Type="http://schemas.openxmlformats.org/officeDocument/2006/relationships/image" Target="../media/image278.jpeg"/></Relationships>
</file>

<file path=ppt/slides/_rels/slide129.xml.rels><?xml version="1.0" encoding="UTF-8" standalone="yes"?>
<Relationships xmlns="http://schemas.openxmlformats.org/package/2006/relationships"><Relationship Id="rId3" Type="http://schemas.openxmlformats.org/officeDocument/2006/relationships/image" Target="../media/image286.jpeg"/><Relationship Id="rId4" Type="http://schemas.openxmlformats.org/officeDocument/2006/relationships/image" Target="../media/image287.png"/><Relationship Id="rId5"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image" Target="../media/image28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jpeg"/><Relationship Id="rId3" Type="http://schemas.openxmlformats.org/officeDocument/2006/relationships/image" Target="../media/image29.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8.jpeg"/></Relationships>
</file>

<file path=ppt/slides/_rels/slide131.xml.rels><?xml version="1.0" encoding="UTF-8" standalone="yes"?>
<Relationships xmlns="http://schemas.openxmlformats.org/package/2006/relationships"><Relationship Id="rId3" Type="http://schemas.openxmlformats.org/officeDocument/2006/relationships/image" Target="../media/image290.jpeg"/><Relationship Id="rId4" Type="http://schemas.openxmlformats.org/officeDocument/2006/relationships/image" Target="../media/image291.jpeg"/><Relationship Id="rId1" Type="http://schemas.openxmlformats.org/officeDocument/2006/relationships/slideLayout" Target="../slideLayouts/slideLayout2.xml"/><Relationship Id="rId2" Type="http://schemas.openxmlformats.org/officeDocument/2006/relationships/image" Target="../media/image289.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2.jpeg"/><Relationship Id="rId3" Type="http://schemas.openxmlformats.org/officeDocument/2006/relationships/image" Target="../media/image293.jpeg"/></Relationships>
</file>

<file path=ppt/slides/_rels/slide133.xml.rels><?xml version="1.0" encoding="UTF-8" standalone="yes"?>
<Relationships xmlns="http://schemas.openxmlformats.org/package/2006/relationships"><Relationship Id="rId3" Type="http://schemas.openxmlformats.org/officeDocument/2006/relationships/hyperlink" Target="http://upload.wikimedia.org/wikipedia/commons/7/79/Thaddeus_Stevens_-c1863.jpg" TargetMode="External"/><Relationship Id="rId4" Type="http://schemas.openxmlformats.org/officeDocument/2006/relationships/image" Target="../media/image295.jpeg"/><Relationship Id="rId1" Type="http://schemas.openxmlformats.org/officeDocument/2006/relationships/slideLayout" Target="../slideLayouts/slideLayout2.xml"/><Relationship Id="rId2" Type="http://schemas.openxmlformats.org/officeDocument/2006/relationships/image" Target="../media/image294.jpeg"/></Relationships>
</file>

<file path=ppt/slides/_rels/slide134.xml.rels><?xml version="1.0" encoding="UTF-8" standalone="yes"?>
<Relationships xmlns="http://schemas.openxmlformats.org/package/2006/relationships"><Relationship Id="rId3" Type="http://schemas.openxmlformats.org/officeDocument/2006/relationships/image" Target="../media/image297.jpeg"/><Relationship Id="rId4" Type="http://schemas.openxmlformats.org/officeDocument/2006/relationships/image" Target="../media/image298.jpeg"/><Relationship Id="rId5" Type="http://schemas.openxmlformats.org/officeDocument/2006/relationships/image" Target="../media/image299.png"/><Relationship Id="rId6" Type="http://schemas.openxmlformats.org/officeDocument/2006/relationships/image" Target="../media/image300.jpeg"/><Relationship Id="rId7" Type="http://schemas.openxmlformats.org/officeDocument/2006/relationships/image" Target="../media/image301.jpeg"/><Relationship Id="rId1" Type="http://schemas.openxmlformats.org/officeDocument/2006/relationships/slideLayout" Target="../slideLayouts/slideLayout2.xml"/><Relationship Id="rId2" Type="http://schemas.openxmlformats.org/officeDocument/2006/relationships/image" Target="../media/image296.gif"/></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0.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0.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2.png"/><Relationship Id="rId3" Type="http://schemas.openxmlformats.org/officeDocument/2006/relationships/image" Target="../media/image303.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4.jpeg"/></Relationships>
</file>

<file path=ppt/slides/_rels/slide13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05.jpeg"/><Relationship Id="rId5" Type="http://schemas.openxmlformats.org/officeDocument/2006/relationships/image" Target="../media/image306.jpeg"/><Relationship Id="rId6" Type="http://schemas.openxmlformats.org/officeDocument/2006/relationships/hyperlink" Target="http://upload.wikimedia.org/wikipedia/commons/7/79/Thaddeus_Stevens_-c1863.jpg" TargetMode="External"/><Relationship Id="rId7" Type="http://schemas.openxmlformats.org/officeDocument/2006/relationships/image" Target="../media/image295.jpeg"/><Relationship Id="rId8" Type="http://schemas.openxmlformats.org/officeDocument/2006/relationships/image" Target="../media/image138.png"/><Relationship Id="rId1" Type="http://schemas.microsoft.com/office/2007/relationships/media" Target="../media/media6.wma"/><Relationship Id="rId2" Type="http://schemas.openxmlformats.org/officeDocument/2006/relationships/audio" Target="../media/media6.wma"/></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7.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8.jpeg"/></Relationships>
</file>

<file path=ppt/slides/_rels/slide144.xml.rels><?xml version="1.0" encoding="UTF-8" standalone="yes"?>
<Relationships xmlns="http://schemas.openxmlformats.org/package/2006/relationships"><Relationship Id="rId3" Type="http://schemas.openxmlformats.org/officeDocument/2006/relationships/image" Target="../media/image309.jpeg"/><Relationship Id="rId4" Type="http://schemas.openxmlformats.org/officeDocument/2006/relationships/hyperlink" Target="http://en.wikipedia.org/wiki/File:Lynching2.jpg" TargetMode="External"/><Relationship Id="rId5" Type="http://schemas.openxmlformats.org/officeDocument/2006/relationships/image" Target="../media/image310.jpeg"/><Relationship Id="rId6" Type="http://schemas.openxmlformats.org/officeDocument/2006/relationships/hyperlink" Target="http://en.wikipedia.org/wiki/File:ThomasShippAbramSmith.jpg" TargetMode="External"/><Relationship Id="rId7" Type="http://schemas.openxmlformats.org/officeDocument/2006/relationships/image" Target="../media/image311.jpeg"/><Relationship Id="rId8" Type="http://schemas.openxmlformats.org/officeDocument/2006/relationships/image" Target="../media/image312.jpeg"/><Relationship Id="rId1" Type="http://schemas.openxmlformats.org/officeDocument/2006/relationships/slideLayout" Target="../slideLayouts/slideLayout2.xml"/><Relationship Id="rId2" Type="http://schemas.openxmlformats.org/officeDocument/2006/relationships/hyperlink" Target="http://en.wikipedia.org/wiki/File:Lynching-of-woman-1911.jpg" TargetMode="Externa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n.wikipedia.org/wiki/File:US_miscegenation.svg" TargetMode="External"/><Relationship Id="rId3" Type="http://schemas.openxmlformats.org/officeDocument/2006/relationships/image" Target="../media/image313.png"/></Relationships>
</file>

<file path=ppt/slides/_rels/slide146.xml.rels><?xml version="1.0" encoding="UTF-8" standalone="yes"?>
<Relationships xmlns="http://schemas.openxmlformats.org/package/2006/relationships"><Relationship Id="rId3" Type="http://schemas.openxmlformats.org/officeDocument/2006/relationships/image" Target="../media/image315.jpeg"/><Relationship Id="rId4" Type="http://schemas.openxmlformats.org/officeDocument/2006/relationships/image" Target="../media/image316.jpeg"/><Relationship Id="rId1" Type="http://schemas.openxmlformats.org/officeDocument/2006/relationships/slideLayout" Target="../slideLayouts/slideLayout2.xml"/><Relationship Id="rId2" Type="http://schemas.openxmlformats.org/officeDocument/2006/relationships/image" Target="../media/image314.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7.jpeg"/><Relationship Id="rId3" Type="http://schemas.openxmlformats.org/officeDocument/2006/relationships/image" Target="../media/image318.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9.gif"/></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0.jpeg"/><Relationship Id="rId3" Type="http://schemas.openxmlformats.org/officeDocument/2006/relationships/image" Target="../media/image32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jpeg"/><Relationship Id="rId3"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1.xml"/><Relationship Id="rId2" Type="http://schemas.openxmlformats.org/officeDocument/2006/relationships/image" Target="../media/image3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jpeg"/><Relationship Id="rId3" Type="http://schemas.openxmlformats.org/officeDocument/2006/relationships/image" Target="../media/image4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1.xml"/><Relationship Id="rId2" Type="http://schemas.openxmlformats.org/officeDocument/2006/relationships/image" Target="../media/image4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 Id="rId3"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wmf"/><Relationship Id="rId3"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gif"/><Relationship Id="rId3" Type="http://schemas.openxmlformats.org/officeDocument/2006/relationships/image" Target="../media/image6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 Id="rId3" Type="http://schemas.openxmlformats.org/officeDocument/2006/relationships/image" Target="../media/image7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 Id="rId3" Type="http://schemas.openxmlformats.org/officeDocument/2006/relationships/image" Target="../media/image7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 Id="rId3" Type="http://schemas.openxmlformats.org/officeDocument/2006/relationships/image" Target="../media/image76.jpeg"/></Relationships>
</file>

<file path=ppt/slides/_rels/slide39.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gif"/><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eg"/><Relationship Id="rId3" Type="http://schemas.openxmlformats.org/officeDocument/2006/relationships/image" Target="../media/image8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 Id="rId3" Type="http://schemas.openxmlformats.org/officeDocument/2006/relationships/image" Target="../media/image83.jpeg"/></Relationships>
</file>

<file path=ppt/slides/_rels/slide43.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eg"/><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eg"/><Relationship Id="rId3" Type="http://schemas.openxmlformats.org/officeDocument/2006/relationships/image" Target="../media/image8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jpeg"/></Relationships>
</file>

<file path=ppt/slides/_rels/slide47.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eg"/><Relationship Id="rId1" Type="http://schemas.openxmlformats.org/officeDocument/2006/relationships/slideLayout" Target="../slideLayouts/slideLayout2.xml"/><Relationship Id="rId2" Type="http://schemas.openxmlformats.org/officeDocument/2006/relationships/image" Target="../media/image91.jpeg"/></Relationships>
</file>

<file path=ppt/slides/_rels/slide48.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jpeg"/><Relationship Id="rId1" Type="http://schemas.openxmlformats.org/officeDocument/2006/relationships/slideLayout" Target="../slideLayouts/slideLayout2.xml"/><Relationship Id="rId2" Type="http://schemas.openxmlformats.org/officeDocument/2006/relationships/image" Target="../media/image9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mikelynaugh.com/VirtualCivilWar/New/Originals2/index.html" TargetMode="External"/><Relationship Id="rId3" Type="http://schemas.openxmlformats.org/officeDocument/2006/relationships/image" Target="../media/image96.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hyperlink" Target="file://localhost//upload.wikimedia.org/wikipedia/commons/8/80/The_Arlington_House,_at_Arlington_Va,_by_Bell_&amp;_Bro._(Washington,_D.C.).png" TargetMode="External"/><Relationship Id="rId5"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image" Target="../media/image97.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jpeg"/><Relationship Id="rId3" Type="http://schemas.openxmlformats.org/officeDocument/2006/relationships/image" Target="../media/image101.gif"/></Relationships>
</file>

<file path=ppt/slides/_rels/slide52.xml.rels><?xml version="1.0" encoding="UTF-8" standalone="yes"?>
<Relationships xmlns="http://schemas.openxmlformats.org/package/2006/relationships"><Relationship Id="rId3" Type="http://schemas.openxmlformats.org/officeDocument/2006/relationships/image" Target="../media/image102.jpeg"/><Relationship Id="rId4" Type="http://schemas.openxmlformats.org/officeDocument/2006/relationships/image" Target="../media/image103.jpeg"/><Relationship Id="rId5" Type="http://schemas.openxmlformats.org/officeDocument/2006/relationships/image" Target="../media/image104.jpeg"/><Relationship Id="rId6"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7.gi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gif"/><Relationship Id="rId3" Type="http://schemas.openxmlformats.org/officeDocument/2006/relationships/image" Target="../media/image106.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jpeg"/><Relationship Id="rId3" Type="http://schemas.openxmlformats.org/officeDocument/2006/relationships/image" Target="../media/image10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jpeg"/><Relationship Id="rId3" Type="http://schemas.openxmlformats.org/officeDocument/2006/relationships/image" Target="../media/image113.jpeg"/></Relationships>
</file>

<file path=ppt/slides/_rels/slide59.xml.rels><?xml version="1.0" encoding="UTF-8" standalone="yes"?>
<Relationships xmlns="http://schemas.openxmlformats.org/package/2006/relationships"><Relationship Id="rId3" Type="http://schemas.openxmlformats.org/officeDocument/2006/relationships/image" Target="../media/image115.jpeg"/><Relationship Id="rId4" Type="http://schemas.openxmlformats.org/officeDocument/2006/relationships/image" Target="../media/image116.jpeg"/><Relationship Id="rId1" Type="http://schemas.openxmlformats.org/officeDocument/2006/relationships/slideLayout" Target="../slideLayouts/slideLayout2.xml"/><Relationship Id="rId2" Type="http://schemas.openxmlformats.org/officeDocument/2006/relationships/image" Target="../media/image11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118.jpeg"/><Relationship Id="rId4" Type="http://schemas.openxmlformats.org/officeDocument/2006/relationships/image" Target="../media/image119.gif"/><Relationship Id="rId1" Type="http://schemas.openxmlformats.org/officeDocument/2006/relationships/slideLayout" Target="../slideLayouts/slideLayout2.xml"/><Relationship Id="rId2" Type="http://schemas.openxmlformats.org/officeDocument/2006/relationships/image" Target="../media/image117.jpeg"/></Relationships>
</file>

<file path=ppt/slides/_rels/slide61.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62.xml.rels><?xml version="1.0" encoding="UTF-8" standalone="yes"?>
<Relationships xmlns="http://schemas.openxmlformats.org/package/2006/relationships"><Relationship Id="rId3" Type="http://schemas.openxmlformats.org/officeDocument/2006/relationships/image" Target="../media/image121.jpeg"/><Relationship Id="rId4" Type="http://schemas.openxmlformats.org/officeDocument/2006/relationships/image" Target="../media/image122.jpeg"/><Relationship Id="rId5" Type="http://schemas.openxmlformats.org/officeDocument/2006/relationships/image" Target="../media/image123.jpeg"/><Relationship Id="rId6" Type="http://schemas.openxmlformats.org/officeDocument/2006/relationships/image" Target="../media/image124.jpeg"/><Relationship Id="rId7" Type="http://schemas.openxmlformats.org/officeDocument/2006/relationships/image" Target="../media/image125.jpeg"/><Relationship Id="rId8" Type="http://schemas.openxmlformats.org/officeDocument/2006/relationships/image" Target="../media/image126.jpeg"/><Relationship Id="rId9" Type="http://schemas.openxmlformats.org/officeDocument/2006/relationships/image" Target="../media/image127.jpeg"/><Relationship Id="rId10" Type="http://schemas.openxmlformats.org/officeDocument/2006/relationships/image" Target="../media/image128.jpeg"/><Relationship Id="rId1" Type="http://schemas.openxmlformats.org/officeDocument/2006/relationships/slideLayout" Target="../slideLayouts/slideLayout2.xml"/><Relationship Id="rId2" Type="http://schemas.openxmlformats.org/officeDocument/2006/relationships/image" Target="../media/image120.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gif"/><Relationship Id="rId3" Type="http://schemas.openxmlformats.org/officeDocument/2006/relationships/image" Target="../media/image130.gif"/></Relationships>
</file>

<file path=ppt/slides/_rels/slide64.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122.jpeg"/><Relationship Id="rId5" Type="http://schemas.openxmlformats.org/officeDocument/2006/relationships/image" Target="../media/image132.jpeg"/><Relationship Id="rId6" Type="http://schemas.openxmlformats.org/officeDocument/2006/relationships/image" Target="../media/image133.jpeg"/><Relationship Id="rId7" Type="http://schemas.openxmlformats.org/officeDocument/2006/relationships/image" Target="../media/image134.jpeg"/><Relationship Id="rId1" Type="http://schemas.openxmlformats.org/officeDocument/2006/relationships/slideLayout" Target="../slideLayouts/slideLayout2.xml"/><Relationship Id="rId2" Type="http://schemas.openxmlformats.org/officeDocument/2006/relationships/hyperlink" Target="http://memory.loc.gov/ammem/cwphtml/cwpcap2.html" TargetMode="Externa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35.jpeg"/><Relationship Id="rId5" Type="http://schemas.openxmlformats.org/officeDocument/2006/relationships/image" Target="../media/image136.jpeg"/><Relationship Id="rId6" Type="http://schemas.openxmlformats.org/officeDocument/2006/relationships/image" Target="../media/image137.jpeg"/><Relationship Id="rId7" Type="http://schemas.openxmlformats.org/officeDocument/2006/relationships/image" Target="../media/image138.png"/><Relationship Id="rId1" Type="http://schemas.microsoft.com/office/2007/relationships/media" Target="../media/media1.wma"/><Relationship Id="rId2" Type="http://schemas.openxmlformats.org/officeDocument/2006/relationships/audio" Target="../media/media1.wma"/></Relationships>
</file>

<file path=ppt/slides/_rels/slide66.xml.rels><?xml version="1.0" encoding="UTF-8" standalone="yes"?>
<Relationships xmlns="http://schemas.openxmlformats.org/package/2006/relationships"><Relationship Id="rId11" Type="http://schemas.openxmlformats.org/officeDocument/2006/relationships/hyperlink" Target="http://www.fortunecity.com/banners/interstitial.html?http://www.fortunecity.com/victorian/pottery/1080/aldie_va_17jun63.htm" TargetMode="External"/><Relationship Id="rId12" Type="http://schemas.openxmlformats.org/officeDocument/2006/relationships/image" Target="../media/image2.gif"/><Relationship Id="rId1" Type="http://schemas.openxmlformats.org/officeDocument/2006/relationships/slideLayout" Target="../slideLayouts/slideLayout2.xml"/><Relationship Id="rId2" Type="http://schemas.openxmlformats.org/officeDocument/2006/relationships/image" Target="../media/image139.gif"/><Relationship Id="rId3" Type="http://schemas.openxmlformats.org/officeDocument/2006/relationships/image" Target="../media/image140.gif"/><Relationship Id="rId4" Type="http://schemas.openxmlformats.org/officeDocument/2006/relationships/image" Target="../media/image141.jpeg"/><Relationship Id="rId5" Type="http://schemas.openxmlformats.org/officeDocument/2006/relationships/hyperlink" Target="http://upload.wikimedia.org/wikipedia/commons/c/c9/Irv_mcdowell.jpg" TargetMode="External"/><Relationship Id="rId6" Type="http://schemas.openxmlformats.org/officeDocument/2006/relationships/image" Target="../media/image142.jpeg"/><Relationship Id="rId7" Type="http://schemas.openxmlformats.org/officeDocument/2006/relationships/hyperlink" Target="file://localhost//upload.wikimedia.org/wikipedia/commons/0/0b/Joseph_Johnston.jpg" TargetMode="External"/><Relationship Id="rId8" Type="http://schemas.openxmlformats.org/officeDocument/2006/relationships/image" Target="../media/image143.jpeg"/><Relationship Id="rId9" Type="http://schemas.openxmlformats.org/officeDocument/2006/relationships/hyperlink" Target="file://localhost//upload.wikimedia.org/wikipedia/commons/2/21/Pgt_beauregard.jpg" TargetMode="External"/><Relationship Id="rId10" Type="http://schemas.openxmlformats.org/officeDocument/2006/relationships/image" Target="../media/image144.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jpeg"/></Relationships>
</file>

<file path=ppt/slides/_rels/slide68.xml.rels><?xml version="1.0" encoding="UTF-8" standalone="yes"?>
<Relationships xmlns="http://schemas.openxmlformats.org/package/2006/relationships"><Relationship Id="rId3" Type="http://schemas.openxmlformats.org/officeDocument/2006/relationships/image" Target="../media/image146.jpeg"/><Relationship Id="rId4" Type="http://schemas.openxmlformats.org/officeDocument/2006/relationships/image" Target="../media/image147.jpeg"/><Relationship Id="rId1" Type="http://schemas.openxmlformats.org/officeDocument/2006/relationships/slideLayout" Target="../slideLayouts/slideLayout2.xml"/><Relationship Id="rId2" Type="http://schemas.openxmlformats.org/officeDocument/2006/relationships/hyperlink" Target="file://localhost//upload.wikimedia.org/wikipedia/commons/8/82/Stonewall_Jackson.jpg"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49.jpeg"/><Relationship Id="rId4" Type="http://schemas.openxmlformats.org/officeDocument/2006/relationships/image" Target="../media/image150.jpeg"/><Relationship Id="rId5" Type="http://schemas.openxmlformats.org/officeDocument/2006/relationships/image" Target="../media/image151.jpeg"/><Relationship Id="rId1" Type="http://schemas.openxmlformats.org/officeDocument/2006/relationships/slideLayout" Target="../slideLayouts/slideLayout2.xml"/><Relationship Id="rId2" Type="http://schemas.openxmlformats.org/officeDocument/2006/relationships/image" Target="../media/image14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hyperlink" Target="http://en.wikipedia.org/wiki/File:Robert_Edward_Lee.jpg" TargetMode="External"/><Relationship Id="rId4" Type="http://schemas.openxmlformats.org/officeDocument/2006/relationships/image" Target="../media/image153.jpeg"/><Relationship Id="rId5" Type="http://schemas.openxmlformats.org/officeDocument/2006/relationships/image" Target="../media/image154.jpeg"/><Relationship Id="rId6" Type="http://schemas.openxmlformats.org/officeDocument/2006/relationships/hyperlink" Target="http://upload.wikimedia.org/wikipedia/commons/4/4d/George_B_McClellan_-_retouched.jpg" TargetMode="External"/><Relationship Id="rId7" Type="http://schemas.openxmlformats.org/officeDocument/2006/relationships/image" Target="../media/image155.jpeg"/><Relationship Id="rId8" Type="http://schemas.openxmlformats.org/officeDocument/2006/relationships/hyperlink" Target="http://www.fortunecity.com/victorian/pottery/1080/a_battles.htm" TargetMode="External"/><Relationship Id="rId9" Type="http://schemas.openxmlformats.org/officeDocument/2006/relationships/image" Target="../media/image1.gif"/><Relationship Id="rId1" Type="http://schemas.openxmlformats.org/officeDocument/2006/relationships/slideLayout" Target="../slideLayouts/slideLayout2.xml"/><Relationship Id="rId2" Type="http://schemas.openxmlformats.org/officeDocument/2006/relationships/image" Target="../media/image152.jpeg"/></Relationships>
</file>

<file path=ppt/slides/_rels/slide71.xml.rels><?xml version="1.0" encoding="UTF-8" standalone="yes"?>
<Relationships xmlns="http://schemas.openxmlformats.org/package/2006/relationships"><Relationship Id="rId3" Type="http://schemas.openxmlformats.org/officeDocument/2006/relationships/image" Target="../media/image157.jpeg"/><Relationship Id="rId4" Type="http://schemas.openxmlformats.org/officeDocument/2006/relationships/image" Target="../media/image140.gif"/><Relationship Id="rId5" Type="http://schemas.openxmlformats.org/officeDocument/2006/relationships/image" Target="../media/image139.gif"/><Relationship Id="rId6" Type="http://schemas.openxmlformats.org/officeDocument/2006/relationships/image" Target="../media/image158.jpeg"/><Relationship Id="rId1" Type="http://schemas.openxmlformats.org/officeDocument/2006/relationships/slideLayout" Target="../slideLayouts/slideLayout2.xml"/><Relationship Id="rId2" Type="http://schemas.openxmlformats.org/officeDocument/2006/relationships/image" Target="../media/image156.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9.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60.jpeg"/></Relationships>
</file>

<file path=ppt/slides/_rels/slide74.xml.rels><?xml version="1.0" encoding="UTF-8" standalone="yes"?>
<Relationships xmlns="http://schemas.openxmlformats.org/package/2006/relationships"><Relationship Id="rId3" Type="http://schemas.openxmlformats.org/officeDocument/2006/relationships/image" Target="../media/image162.jpeg"/><Relationship Id="rId4" Type="http://schemas.openxmlformats.org/officeDocument/2006/relationships/image" Target="../media/image163.jpeg"/><Relationship Id="rId1" Type="http://schemas.openxmlformats.org/officeDocument/2006/relationships/slideLayout" Target="../slideLayouts/slideLayout2.xml"/><Relationship Id="rId2" Type="http://schemas.openxmlformats.org/officeDocument/2006/relationships/image" Target="../media/image161.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4.jpeg"/></Relationships>
</file>

<file path=ppt/slides/_rels/slide76.xml.rels><?xml version="1.0" encoding="UTF-8" standalone="yes"?>
<Relationships xmlns="http://schemas.openxmlformats.org/package/2006/relationships"><Relationship Id="rId3" Type="http://schemas.openxmlformats.org/officeDocument/2006/relationships/image" Target="../media/image166.jpeg"/><Relationship Id="rId4" Type="http://schemas.openxmlformats.org/officeDocument/2006/relationships/hyperlink" Target="file://localhost//upload.wikimedia.org/wikipedia/commons/1/12/Robert_Gould_Shaw.jpg" TargetMode="External"/><Relationship Id="rId5" Type="http://schemas.openxmlformats.org/officeDocument/2006/relationships/image" Target="../media/image167.jpeg"/><Relationship Id="rId6" Type="http://schemas.openxmlformats.org/officeDocument/2006/relationships/image" Target="../media/image168.jpeg"/><Relationship Id="rId1" Type="http://schemas.openxmlformats.org/officeDocument/2006/relationships/slideLayout" Target="../slideLayouts/slideLayout2.xml"/><Relationship Id="rId2" Type="http://schemas.openxmlformats.org/officeDocument/2006/relationships/image" Target="../media/image165.gi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9.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0.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 Id="rId3" Type="http://schemas.openxmlformats.org/officeDocument/2006/relationships/image" Target="../media/image16.jpeg"/></Relationships>
</file>

<file path=ppt/slides/_rels/slide80.xml.rels><?xml version="1.0" encoding="UTF-8" standalone="yes"?>
<Relationships xmlns="http://schemas.openxmlformats.org/package/2006/relationships"><Relationship Id="rId3" Type="http://schemas.openxmlformats.org/officeDocument/2006/relationships/image" Target="../media/image172.jpeg"/><Relationship Id="rId4" Type="http://schemas.openxmlformats.org/officeDocument/2006/relationships/hyperlink" Target="http://www.packhorsefordrelics.com/CWC22.htm" TargetMode="External"/><Relationship Id="rId5" Type="http://schemas.openxmlformats.org/officeDocument/2006/relationships/image" Target="../media/image173.jpeg"/><Relationship Id="rId6" Type="http://schemas.openxmlformats.org/officeDocument/2006/relationships/image" Target="../media/image174.jpeg"/><Relationship Id="rId7" Type="http://schemas.openxmlformats.org/officeDocument/2006/relationships/image" Target="../media/image175.jpeg"/><Relationship Id="rId8" Type="http://schemas.openxmlformats.org/officeDocument/2006/relationships/image" Target="../media/image176.jpeg"/><Relationship Id="rId9" Type="http://schemas.openxmlformats.org/officeDocument/2006/relationships/image" Target="../media/image177.jpeg"/><Relationship Id="rId10" Type="http://schemas.openxmlformats.org/officeDocument/2006/relationships/image" Target="../media/image178.jpeg"/><Relationship Id="rId1" Type="http://schemas.openxmlformats.org/officeDocument/2006/relationships/slideLayout" Target="../slideLayouts/slideLayout2.xml"/><Relationship Id="rId2" Type="http://schemas.openxmlformats.org/officeDocument/2006/relationships/hyperlink" Target="http://www.packhorsefordrelics.com/CWC13.htm"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9.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0.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1.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2.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3.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4.jpeg"/></Relationships>
</file>

<file path=ppt/slides/_rels/slide87.xml.rels><?xml version="1.0" encoding="UTF-8" standalone="yes"?>
<Relationships xmlns="http://schemas.openxmlformats.org/package/2006/relationships"><Relationship Id="rId3" Type="http://schemas.openxmlformats.org/officeDocument/2006/relationships/image" Target="../media/image185.jpeg"/><Relationship Id="rId4" Type="http://schemas.openxmlformats.org/officeDocument/2006/relationships/hyperlink" Target="file://localhost//upload.wikimedia.org/wikipedia/commons/4/46/Albert_S_Johnston.jpg" TargetMode="External"/><Relationship Id="rId5" Type="http://schemas.openxmlformats.org/officeDocument/2006/relationships/image" Target="../media/image186.jpeg"/><Relationship Id="rId6" Type="http://schemas.openxmlformats.org/officeDocument/2006/relationships/hyperlink" Target="file://localhost//upload.wikimedia.org/wikipedia/commons/2/21/Pgt_beauregard.jpg" TargetMode="External"/><Relationship Id="rId7" Type="http://schemas.openxmlformats.org/officeDocument/2006/relationships/image" Target="../media/image144.jpeg"/><Relationship Id="rId8" Type="http://schemas.openxmlformats.org/officeDocument/2006/relationships/image" Target="../media/image187.jpeg"/><Relationship Id="rId1" Type="http://schemas.openxmlformats.org/officeDocument/2006/relationships/slideLayout" Target="../slideLayouts/slideLayout2.xml"/><Relationship Id="rId2" Type="http://schemas.openxmlformats.org/officeDocument/2006/relationships/hyperlink" Target="file://localhost//upload.wikimedia.org/wikipedia/commons/f/f6/Battle_of_Shiloh_Thulstrup.jpg"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89.jpeg"/><Relationship Id="rId4" Type="http://schemas.openxmlformats.org/officeDocument/2006/relationships/image" Target="../media/image190.jpeg"/><Relationship Id="rId1" Type="http://schemas.openxmlformats.org/officeDocument/2006/relationships/slideLayout" Target="../slideLayouts/slideLayout2.xml"/><Relationship Id="rId2" Type="http://schemas.openxmlformats.org/officeDocument/2006/relationships/image" Target="../media/image188.jpeg"/></Relationships>
</file>

<file path=ppt/slides/_rels/slide89.xml.rels><?xml version="1.0" encoding="UTF-8" standalone="yes"?>
<Relationships xmlns="http://schemas.openxmlformats.org/package/2006/relationships"><Relationship Id="rId3" Type="http://schemas.openxmlformats.org/officeDocument/2006/relationships/image" Target="../media/image192.jpeg"/><Relationship Id="rId4" Type="http://schemas.openxmlformats.org/officeDocument/2006/relationships/image" Target="../media/image140.gif"/><Relationship Id="rId5" Type="http://schemas.openxmlformats.org/officeDocument/2006/relationships/image" Target="../media/image193.jpeg"/><Relationship Id="rId6" Type="http://schemas.openxmlformats.org/officeDocument/2006/relationships/image" Target="../media/image139.gif"/><Relationship Id="rId7" Type="http://schemas.openxmlformats.org/officeDocument/2006/relationships/hyperlink" Target="http://www.fortunecity.com/victorian/pottery/1080/a_battles.htm" TargetMode="External"/><Relationship Id="rId8" Type="http://schemas.openxmlformats.org/officeDocument/2006/relationships/image" Target="../media/image1.gif"/><Relationship Id="rId1" Type="http://schemas.openxmlformats.org/officeDocument/2006/relationships/slideLayout" Target="../slideLayouts/slideLayout2.xml"/><Relationship Id="rId2" Type="http://schemas.openxmlformats.org/officeDocument/2006/relationships/image" Target="../media/image191.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90.xml.rels><?xml version="1.0" encoding="UTF-8" standalone="yes"?>
<Relationships xmlns="http://schemas.openxmlformats.org/package/2006/relationships"><Relationship Id="rId3" Type="http://schemas.openxmlformats.org/officeDocument/2006/relationships/hyperlink" Target="file://localhost//upload.wikimedia.org/wikipedia/commons/4/46/Albert_S_Johnston.jpg" TargetMode="External"/><Relationship Id="rId4" Type="http://schemas.openxmlformats.org/officeDocument/2006/relationships/image" Target="../media/image186.jpeg"/><Relationship Id="rId5" Type="http://schemas.openxmlformats.org/officeDocument/2006/relationships/image" Target="../media/image195.jpeg"/><Relationship Id="rId6" Type="http://schemas.openxmlformats.org/officeDocument/2006/relationships/image" Target="../media/image196.jpeg"/><Relationship Id="rId1" Type="http://schemas.openxmlformats.org/officeDocument/2006/relationships/slideLayout" Target="../slideLayouts/slideLayout2.xml"/><Relationship Id="rId2" Type="http://schemas.openxmlformats.org/officeDocument/2006/relationships/image" Target="../media/image194.jpeg"/></Relationships>
</file>

<file path=ppt/slides/_rels/slide91.xml.rels><?xml version="1.0" encoding="UTF-8" standalone="yes"?>
<Relationships xmlns="http://schemas.openxmlformats.org/package/2006/relationships"><Relationship Id="rId3" Type="http://schemas.openxmlformats.org/officeDocument/2006/relationships/image" Target="../media/image198.gif"/><Relationship Id="rId4" Type="http://schemas.openxmlformats.org/officeDocument/2006/relationships/image" Target="../media/image199.jpeg"/><Relationship Id="rId5" Type="http://schemas.openxmlformats.org/officeDocument/2006/relationships/image" Target="../media/image194.jpeg"/><Relationship Id="rId1" Type="http://schemas.openxmlformats.org/officeDocument/2006/relationships/slideLayout" Target="../slideLayouts/slideLayout2.xml"/><Relationship Id="rId2" Type="http://schemas.openxmlformats.org/officeDocument/2006/relationships/image" Target="../media/image197.jpeg"/></Relationships>
</file>

<file path=ppt/slides/_rels/slide92.xml.rels><?xml version="1.0" encoding="UTF-8" standalone="yes"?>
<Relationships xmlns="http://schemas.openxmlformats.org/package/2006/relationships"><Relationship Id="rId3" Type="http://schemas.openxmlformats.org/officeDocument/2006/relationships/image" Target="../media/image201.jpeg"/><Relationship Id="rId4" Type="http://schemas.openxmlformats.org/officeDocument/2006/relationships/image" Target="../media/image202.jpeg"/><Relationship Id="rId5" Type="http://schemas.openxmlformats.org/officeDocument/2006/relationships/image" Target="../media/image203.jpeg"/><Relationship Id="rId1" Type="http://schemas.openxmlformats.org/officeDocument/2006/relationships/slideLayout" Target="../slideLayouts/slideLayout2.xml"/><Relationship Id="rId2" Type="http://schemas.openxmlformats.org/officeDocument/2006/relationships/image" Target="../media/image200.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4.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5.jpeg"/></Relationships>
</file>

<file path=ppt/slides/_rels/slide95.xml.rels><?xml version="1.0" encoding="UTF-8" standalone="yes"?>
<Relationships xmlns="http://schemas.openxmlformats.org/package/2006/relationships"><Relationship Id="rId3" Type="http://schemas.openxmlformats.org/officeDocument/2006/relationships/image" Target="../media/image207.jpeg"/><Relationship Id="rId4" Type="http://schemas.openxmlformats.org/officeDocument/2006/relationships/hyperlink" Target="http://en.wikipedia.org/wiki/File:David_Dixon_Porter.jpg" TargetMode="External"/><Relationship Id="rId5" Type="http://schemas.openxmlformats.org/officeDocument/2006/relationships/image" Target="../media/image208.jpeg"/><Relationship Id="rId6" Type="http://schemas.openxmlformats.org/officeDocument/2006/relationships/hyperlink" Target="http://www.fortunecity.com/victorian/pottery/1080/a_battles.htm" TargetMode="External"/><Relationship Id="rId7" Type="http://schemas.openxmlformats.org/officeDocument/2006/relationships/image" Target="../media/image1.gif"/><Relationship Id="rId1" Type="http://schemas.openxmlformats.org/officeDocument/2006/relationships/slideLayout" Target="../slideLayouts/slideLayout2.xml"/><Relationship Id="rId2" Type="http://schemas.openxmlformats.org/officeDocument/2006/relationships/image" Target="../media/image206.jpeg"/></Relationships>
</file>

<file path=ppt/slides/_rels/slide96.xml.rels><?xml version="1.0" encoding="UTF-8" standalone="yes"?>
<Relationships xmlns="http://schemas.openxmlformats.org/package/2006/relationships"><Relationship Id="rId3" Type="http://schemas.openxmlformats.org/officeDocument/2006/relationships/image" Target="../media/image209.jpeg"/><Relationship Id="rId4" Type="http://schemas.openxmlformats.org/officeDocument/2006/relationships/image" Target="../media/image210.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7.xml.rels><?xml version="1.0" encoding="UTF-8" standalone="yes"?>
<Relationships xmlns="http://schemas.openxmlformats.org/package/2006/relationships"><Relationship Id="rId3" Type="http://schemas.openxmlformats.org/officeDocument/2006/relationships/image" Target="../media/image211.jpeg"/><Relationship Id="rId4" Type="http://schemas.openxmlformats.org/officeDocument/2006/relationships/image" Target="../media/image212.jpeg"/><Relationship Id="rId5" Type="http://schemas.openxmlformats.org/officeDocument/2006/relationships/image" Target="../media/image213.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8.xml.rels><?xml version="1.0" encoding="UTF-8" standalone="yes"?>
<Relationships xmlns="http://schemas.openxmlformats.org/package/2006/relationships"><Relationship Id="rId3" Type="http://schemas.openxmlformats.org/officeDocument/2006/relationships/image" Target="../media/image214.png"/><Relationship Id="rId4" Type="http://schemas.openxmlformats.org/officeDocument/2006/relationships/hyperlink" Target="http://en.wikipedia.org/wiki/File:JCPembertonBLY.jpg" TargetMode="External"/><Relationship Id="rId5" Type="http://schemas.openxmlformats.org/officeDocument/2006/relationships/image" Target="../media/image215.jpeg"/><Relationship Id="rId6" Type="http://schemas.openxmlformats.org/officeDocument/2006/relationships/image" Target="../media/image207.jpeg"/><Relationship Id="rId7" Type="http://schemas.openxmlformats.org/officeDocument/2006/relationships/hyperlink" Target="file://localhost//upload.wikimedia.org/wikipedia/commons/c/ce/Coca-Cola_logo.svg" TargetMode="External"/><Relationship Id="rId8" Type="http://schemas.openxmlformats.org/officeDocument/2006/relationships/image" Target="../media/image216.png"/><Relationship Id="rId9" Type="http://schemas.openxmlformats.org/officeDocument/2006/relationships/image" Target="../media/image140.gif"/><Relationship Id="rId10" Type="http://schemas.openxmlformats.org/officeDocument/2006/relationships/image" Target="../media/image139.gif"/><Relationship Id="rId1" Type="http://schemas.openxmlformats.org/officeDocument/2006/relationships/slideLayout" Target="../slideLayouts/slideLayout2.xml"/><Relationship Id="rId2" Type="http://schemas.openxmlformats.org/officeDocument/2006/relationships/hyperlink" Target="http://en.wikipedia.org/wiki/File:VicksburgSiege.png"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7.jpeg"/><Relationship Id="rId3" Type="http://schemas.openxmlformats.org/officeDocument/2006/relationships/image" Target="../media/image21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86D45E5-CDAE-4D7D-ACFC-D6EC16A6225E}" type="slidenum">
              <a:rPr lang="en-US" smtClean="0"/>
              <a:pPr>
                <a:defRPr/>
              </a:pPr>
              <a:t>1</a:t>
            </a:fld>
            <a:endParaRPr lang="en-US" dirty="0"/>
          </a:p>
        </p:txBody>
      </p:sp>
      <p:sp>
        <p:nvSpPr>
          <p:cNvPr id="3" name="TextBox 2"/>
          <p:cNvSpPr txBox="1"/>
          <p:nvPr/>
        </p:nvSpPr>
        <p:spPr>
          <a:xfrm>
            <a:off x="2133600" y="2286000"/>
            <a:ext cx="5943600" cy="2677656"/>
          </a:xfrm>
          <a:prstGeom prst="rect">
            <a:avLst/>
          </a:prstGeom>
          <a:noFill/>
        </p:spPr>
        <p:txBody>
          <a:bodyPr wrap="square" rtlCol="0">
            <a:spAutoFit/>
          </a:bodyPr>
          <a:lstStyle/>
          <a:p>
            <a:r>
              <a:rPr lang="en-US" sz="2800" b="1" dirty="0" smtClean="0">
                <a:solidFill>
                  <a:srgbClr val="000000"/>
                </a:solidFill>
                <a:latin typeface="+mn-lt"/>
              </a:rPr>
              <a:t>In groups of four:</a:t>
            </a:r>
          </a:p>
          <a:p>
            <a:r>
              <a:rPr lang="en-US" sz="2800" b="1" dirty="0" smtClean="0">
                <a:solidFill>
                  <a:srgbClr val="000000"/>
                </a:solidFill>
                <a:latin typeface="+mn-lt"/>
              </a:rPr>
              <a:t>(Need a Recorder)</a:t>
            </a:r>
          </a:p>
          <a:p>
            <a:r>
              <a:rPr lang="en-US" sz="2800" b="1" dirty="0" smtClean="0">
                <a:solidFill>
                  <a:srgbClr val="000000"/>
                </a:solidFill>
                <a:latin typeface="+mn-lt"/>
              </a:rPr>
              <a:t>Brainstorm: List as many isolated names, dates, facts, etc. as can you can from your personal knowledge of the Civil War.</a:t>
            </a:r>
            <a:endParaRPr lang="en-US" sz="2800" b="1" dirty="0">
              <a:solidFill>
                <a:srgbClr val="000000"/>
              </a:solidFill>
              <a:latin typeface="+mn-lt"/>
            </a:endParaRPr>
          </a:p>
        </p:txBody>
      </p:sp>
      <p:sp>
        <p:nvSpPr>
          <p:cNvPr id="4" name="TextBox 3"/>
          <p:cNvSpPr txBox="1"/>
          <p:nvPr/>
        </p:nvSpPr>
        <p:spPr>
          <a:xfrm>
            <a:off x="2205135" y="523363"/>
            <a:ext cx="4572000" cy="707886"/>
          </a:xfrm>
          <a:prstGeom prst="rect">
            <a:avLst/>
          </a:prstGeom>
          <a:noFill/>
        </p:spPr>
        <p:txBody>
          <a:bodyPr wrap="square" rtlCol="0">
            <a:spAutoFit/>
          </a:bodyPr>
          <a:lstStyle/>
          <a:p>
            <a:r>
              <a:rPr lang="en-US" sz="4000" b="1" dirty="0" smtClean="0">
                <a:solidFill>
                  <a:srgbClr val="FF0000"/>
                </a:solidFill>
                <a:latin typeface="+mn-lt"/>
              </a:rPr>
              <a:t>Civil War Brainstorm</a:t>
            </a:r>
            <a:endParaRPr lang="en-US" sz="4000" b="1" dirty="0">
              <a:solidFill>
                <a:srgbClr val="FF0000"/>
              </a:solidFill>
              <a:latin typeface="+mn-lt"/>
            </a:endParaRPr>
          </a:p>
        </p:txBody>
      </p:sp>
      <p:pic>
        <p:nvPicPr>
          <p:cNvPr id="5" name="Picture 2" descr="http://www.fortunecity.com/victorian/pottery/1080/za_link.gif">
            <a:hlinkClick r:id="rId2"/>
          </p:cNvPr>
          <p:cNvPicPr>
            <a:picLocks noChangeAspect="1" noChangeArrowheads="1" noCrop="1"/>
          </p:cNvPicPr>
          <p:nvPr/>
        </p:nvPicPr>
        <p:blipFill>
          <a:blip r:embed="rId3" cstate="print"/>
          <a:srcRect/>
          <a:stretch>
            <a:fillRect/>
          </a:stretch>
        </p:blipFill>
        <p:spPr bwMode="auto">
          <a:xfrm>
            <a:off x="838201" y="505324"/>
            <a:ext cx="914400" cy="1780676"/>
          </a:xfrm>
          <a:prstGeom prst="rect">
            <a:avLst/>
          </a:prstGeom>
          <a:noFill/>
        </p:spPr>
      </p:pic>
      <p:pic>
        <p:nvPicPr>
          <p:cNvPr id="6" name="Picture 2" descr="http://www.fortunecity.com/victorian/pottery/1080/y2_cbearer_12027.gif">
            <a:hlinkClick r:id="rId4"/>
          </p:cNvPr>
          <p:cNvPicPr>
            <a:picLocks noChangeAspect="1" noChangeArrowheads="1" noCrop="1"/>
          </p:cNvPicPr>
          <p:nvPr/>
        </p:nvPicPr>
        <p:blipFill>
          <a:blip r:embed="rId5" cstate="print"/>
          <a:srcRect/>
          <a:stretch>
            <a:fillRect/>
          </a:stretch>
        </p:blipFill>
        <p:spPr bwMode="auto">
          <a:xfrm>
            <a:off x="7252224" y="484570"/>
            <a:ext cx="993852" cy="1751666"/>
          </a:xfrm>
          <a:prstGeom prst="rect">
            <a:avLst/>
          </a:prstGeom>
          <a:noFill/>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250"/>
                                        <p:tgtEl>
                                          <p:spTgt spid="4"/>
                                        </p:tgtEl>
                                      </p:cBhvr>
                                    </p:animEffect>
                                  </p:childTnLst>
                                </p:cTn>
                              </p:par>
                            </p:childTnLst>
                          </p:cTn>
                        </p:par>
                        <p:par>
                          <p:cTn id="8" fill="hold">
                            <p:stCondLst>
                              <p:cond delay="2250"/>
                            </p:stCondLst>
                            <p:childTnLst>
                              <p:par>
                                <p:cTn id="9" presetID="10" presetClass="entr" presetSubtype="0" fill="hold"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0"/>
                                        <p:tgtEl>
                                          <p:spTgt spid="5"/>
                                        </p:tgtEl>
                                      </p:cBhvr>
                                    </p:animEffect>
                                  </p:childTnLst>
                                </p:cTn>
                              </p:par>
                              <p:par>
                                <p:cTn id="12" presetID="10" presetClass="entr" presetSubtype="0" fill="hold" nodeType="withEffect">
                                  <p:stCondLst>
                                    <p:cond delay="30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3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30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12"/>
          </p:nvPr>
        </p:nvSpPr>
        <p:spPr>
          <a:xfrm>
            <a:off x="7010400" y="6356350"/>
            <a:ext cx="2133600" cy="365125"/>
          </a:xfrm>
        </p:spPr>
        <p:txBody>
          <a:bodyPr/>
          <a:lstStyle/>
          <a:p>
            <a:pPr>
              <a:defRPr/>
            </a:pPr>
            <a:fld id="{4E464199-D5CA-4C72-8BF1-2CAAA3563C83}" type="slidenum">
              <a:rPr lang="en-US"/>
              <a:pPr>
                <a:defRPr/>
              </a:pPr>
              <a:t>10</a:t>
            </a:fld>
            <a:endParaRPr lang="en-US" dirty="0"/>
          </a:p>
        </p:txBody>
      </p:sp>
      <p:pic>
        <p:nvPicPr>
          <p:cNvPr id="39938" name="Picture 2" descr="http://www.research4development.info/images/articles/rice.jpg"/>
          <p:cNvPicPr>
            <a:picLocks noChangeAspect="1" noChangeArrowheads="1"/>
          </p:cNvPicPr>
          <p:nvPr/>
        </p:nvPicPr>
        <p:blipFill>
          <a:blip r:embed="rId2" cstate="print"/>
          <a:srcRect/>
          <a:stretch>
            <a:fillRect/>
          </a:stretch>
        </p:blipFill>
        <p:spPr bwMode="auto">
          <a:xfrm>
            <a:off x="5105400" y="1369248"/>
            <a:ext cx="1789530" cy="1174379"/>
          </a:xfrm>
          <a:prstGeom prst="rect">
            <a:avLst/>
          </a:prstGeom>
          <a:ln>
            <a:noFill/>
          </a:ln>
          <a:effectLst>
            <a:softEdge rad="112500"/>
          </a:effectLst>
        </p:spPr>
      </p:pic>
      <p:pic>
        <p:nvPicPr>
          <p:cNvPr id="39940" name="Picture 4" descr="http://onnicotine.com/wp-content/uploads/2009/05/tobacco-nicotiana-tabacum.jpg"/>
          <p:cNvPicPr>
            <a:picLocks noChangeAspect="1" noChangeArrowheads="1"/>
          </p:cNvPicPr>
          <p:nvPr/>
        </p:nvPicPr>
        <p:blipFill>
          <a:blip r:embed="rId3" cstate="print"/>
          <a:srcRect/>
          <a:stretch>
            <a:fillRect/>
          </a:stretch>
        </p:blipFill>
        <p:spPr bwMode="auto">
          <a:xfrm>
            <a:off x="4038600" y="1277007"/>
            <a:ext cx="1066800" cy="1358863"/>
          </a:xfrm>
          <a:prstGeom prst="rect">
            <a:avLst/>
          </a:prstGeom>
          <a:ln>
            <a:noFill/>
          </a:ln>
          <a:effectLst>
            <a:softEdge rad="112500"/>
          </a:effectLst>
        </p:spPr>
      </p:pic>
      <p:pic>
        <p:nvPicPr>
          <p:cNvPr id="39942" name="Picture 6" descr="http://www.itp.uni-hannover.de/~zawischa/ITP/bildchen/PK0872.JPG"/>
          <p:cNvPicPr>
            <a:picLocks noChangeAspect="1" noChangeArrowheads="1"/>
          </p:cNvPicPr>
          <p:nvPr/>
        </p:nvPicPr>
        <p:blipFill>
          <a:blip r:embed="rId4" cstate="print"/>
          <a:srcRect/>
          <a:stretch>
            <a:fillRect/>
          </a:stretch>
        </p:blipFill>
        <p:spPr bwMode="auto">
          <a:xfrm>
            <a:off x="7024707" y="1369248"/>
            <a:ext cx="1565839" cy="1174379"/>
          </a:xfrm>
          <a:prstGeom prst="rect">
            <a:avLst/>
          </a:prstGeom>
          <a:ln>
            <a:noFill/>
          </a:ln>
          <a:effectLst>
            <a:softEdge rad="112500"/>
          </a:effectLst>
        </p:spPr>
      </p:pic>
      <p:sp>
        <p:nvSpPr>
          <p:cNvPr id="16" name="Text Box 3"/>
          <p:cNvSpPr txBox="1">
            <a:spLocks noChangeArrowheads="1"/>
          </p:cNvSpPr>
          <p:nvPr/>
        </p:nvSpPr>
        <p:spPr bwMode="auto">
          <a:xfrm>
            <a:off x="533400" y="304800"/>
            <a:ext cx="8260013" cy="3323987"/>
          </a:xfrm>
          <a:prstGeom prst="rect">
            <a:avLst/>
          </a:prstGeom>
          <a:noFill/>
          <a:ln w="9525">
            <a:noFill/>
            <a:miter lim="800000"/>
            <a:headEnd/>
            <a:tailEnd/>
          </a:ln>
        </p:spPr>
        <p:txBody>
          <a:bodyPr wrap="square">
            <a:spAutoFit/>
          </a:bodyPr>
          <a:lstStyle/>
          <a:p>
            <a:r>
              <a:rPr lang="en-US" sz="2400" b="1" dirty="0" smtClean="0">
                <a:solidFill>
                  <a:srgbClr val="FF0000"/>
                </a:solidFill>
                <a:latin typeface="Calibri" pitchFamily="34" charset="0"/>
                <a:cs typeface="Calibri" pitchFamily="34" charset="0"/>
              </a:rPr>
              <a:t>B. </a:t>
            </a:r>
            <a:r>
              <a:rPr lang="en-US" sz="2400" b="1" dirty="0">
                <a:latin typeface="Calibri" pitchFamily="34" charset="0"/>
                <a:cs typeface="Calibri" pitchFamily="34" charset="0"/>
              </a:rPr>
              <a:t>Agriculture</a:t>
            </a:r>
          </a:p>
          <a:p>
            <a:r>
              <a:rPr lang="en-US" sz="2400" b="1" dirty="0" smtClean="0">
                <a:solidFill>
                  <a:srgbClr val="FF0000"/>
                </a:solidFill>
                <a:latin typeface="Calibri" pitchFamily="34" charset="0"/>
              </a:rPr>
              <a:t>    1. </a:t>
            </a:r>
            <a:r>
              <a:rPr lang="en-US" sz="2400" b="1" dirty="0">
                <a:latin typeface="Calibri" pitchFamily="34" charset="0"/>
              </a:rPr>
              <a:t>Before the American Revolution, three crops </a:t>
            </a:r>
            <a:r>
              <a:rPr lang="en-US" sz="2400" b="1" i="1" dirty="0">
                <a:latin typeface="Calibri" pitchFamily="34" charset="0"/>
              </a:rPr>
              <a:t>dominated</a:t>
            </a:r>
            <a:r>
              <a:rPr lang="en-US" sz="2400" b="1" dirty="0">
                <a:latin typeface="Calibri" pitchFamily="34" charset="0"/>
              </a:rPr>
              <a:t> </a:t>
            </a:r>
            <a:endParaRPr lang="en-US" sz="2400" b="1" dirty="0" smtClean="0">
              <a:latin typeface="Calibri" pitchFamily="34" charset="0"/>
            </a:endParaRPr>
          </a:p>
          <a:p>
            <a:r>
              <a:rPr lang="en-US" sz="2400" b="1" dirty="0">
                <a:latin typeface="Calibri" pitchFamily="34" charset="0"/>
              </a:rPr>
              <a:t> </a:t>
            </a:r>
            <a:r>
              <a:rPr lang="en-US" sz="2400" b="1" dirty="0" smtClean="0">
                <a:latin typeface="Calibri" pitchFamily="34" charset="0"/>
              </a:rPr>
              <a:t>       southern </a:t>
            </a:r>
            <a:r>
              <a:rPr lang="en-US" sz="2400" b="1" dirty="0">
                <a:latin typeface="Calibri" pitchFamily="34" charset="0"/>
              </a:rPr>
              <a:t>agriculture.</a:t>
            </a:r>
            <a:r>
              <a:rPr lang="en-US" sz="2000" dirty="0">
                <a:latin typeface="Calibri" pitchFamily="34" charset="0"/>
              </a:rPr>
              <a:t> </a:t>
            </a:r>
            <a:endParaRPr lang="en-US" sz="2400" dirty="0">
              <a:solidFill>
                <a:schemeClr val="bg1"/>
              </a:solidFill>
              <a:latin typeface="Calibri" pitchFamily="34" charset="0"/>
            </a:endParaRPr>
          </a:p>
          <a:p>
            <a:r>
              <a:rPr lang="en-US" sz="2400" b="1" dirty="0" smtClean="0">
                <a:solidFill>
                  <a:srgbClr val="FF0000"/>
                </a:solidFill>
                <a:latin typeface="Calibri" pitchFamily="34" charset="0"/>
              </a:rPr>
              <a:t>         a.</a:t>
            </a:r>
            <a:r>
              <a:rPr lang="en-US" sz="2400" b="1" dirty="0" smtClean="0">
                <a:latin typeface="Calibri" pitchFamily="34" charset="0"/>
              </a:rPr>
              <a:t> tobacco</a:t>
            </a:r>
          </a:p>
          <a:p>
            <a:r>
              <a:rPr lang="en-US" sz="2400" b="1" dirty="0">
                <a:solidFill>
                  <a:srgbClr val="FF0000"/>
                </a:solidFill>
                <a:latin typeface="Calibri" pitchFamily="34" charset="0"/>
              </a:rPr>
              <a:t> </a:t>
            </a:r>
            <a:r>
              <a:rPr lang="en-US" sz="2400" b="1" dirty="0" smtClean="0">
                <a:solidFill>
                  <a:srgbClr val="FF0000"/>
                </a:solidFill>
                <a:latin typeface="Calibri" pitchFamily="34" charset="0"/>
              </a:rPr>
              <a:t>        b.</a:t>
            </a:r>
            <a:r>
              <a:rPr lang="en-US" sz="2400" b="1" dirty="0" smtClean="0">
                <a:latin typeface="Calibri" pitchFamily="34" charset="0"/>
              </a:rPr>
              <a:t> rice</a:t>
            </a:r>
          </a:p>
          <a:p>
            <a:r>
              <a:rPr lang="en-US" sz="2400" b="1" dirty="0" smtClean="0">
                <a:solidFill>
                  <a:srgbClr val="FF0000"/>
                </a:solidFill>
                <a:latin typeface="Calibri" pitchFamily="34" charset="0"/>
              </a:rPr>
              <a:t>         c. </a:t>
            </a:r>
            <a:r>
              <a:rPr lang="en-US" sz="2400" b="1" dirty="0" smtClean="0">
                <a:latin typeface="Calibri" pitchFamily="34" charset="0"/>
              </a:rPr>
              <a:t>Indigo</a:t>
            </a:r>
          </a:p>
          <a:p>
            <a:endParaRPr lang="en-US" sz="2400" b="1" dirty="0" smtClean="0">
              <a:latin typeface="Calibri" pitchFamily="34" charset="0"/>
            </a:endParaRPr>
          </a:p>
          <a:p>
            <a:r>
              <a:rPr lang="en-US" sz="2400" b="1" dirty="0">
                <a:solidFill>
                  <a:srgbClr val="FF0000"/>
                </a:solidFill>
                <a:latin typeface="Calibri" pitchFamily="34" charset="0"/>
              </a:rPr>
              <a:t> </a:t>
            </a:r>
            <a:r>
              <a:rPr lang="en-US" sz="2400" b="1" dirty="0" smtClean="0">
                <a:solidFill>
                  <a:srgbClr val="FF0000"/>
                </a:solidFill>
                <a:latin typeface="Calibri" pitchFamily="34" charset="0"/>
              </a:rPr>
              <a:t>    2. </a:t>
            </a:r>
            <a:r>
              <a:rPr lang="en-US" sz="2400" b="1" dirty="0" smtClean="0">
                <a:latin typeface="Calibri" pitchFamily="34" charset="0"/>
              </a:rPr>
              <a:t>All three crops required slave labor to harvest.</a:t>
            </a:r>
            <a:r>
              <a:rPr lang="en-US" sz="2400" dirty="0">
                <a:solidFill>
                  <a:schemeClr val="bg1"/>
                </a:solidFill>
                <a:latin typeface="Calibri" pitchFamily="34" charset="0"/>
              </a:rPr>
              <a:t> </a:t>
            </a:r>
          </a:p>
          <a:p>
            <a:endParaRPr lang="en-US" dirty="0">
              <a:solidFill>
                <a:srgbClr val="FF0000"/>
              </a:solidFill>
              <a:latin typeface="Calibri" pitchFamily="34" charset="0"/>
            </a:endParaRPr>
          </a:p>
        </p:txBody>
      </p:sp>
      <p:pic>
        <p:nvPicPr>
          <p:cNvPr id="19" name="Picture 17" descr="http://public.gettysburg.edu/~tshannon/hist106web/Caribbean/tobacco%20cultivation.jpg"/>
          <p:cNvPicPr>
            <a:picLocks noChangeAspect="1" noChangeArrowheads="1"/>
          </p:cNvPicPr>
          <p:nvPr/>
        </p:nvPicPr>
        <p:blipFill>
          <a:blip r:embed="rId5" cstate="print"/>
          <a:srcRect/>
          <a:stretch>
            <a:fillRect/>
          </a:stretch>
        </p:blipFill>
        <p:spPr bwMode="auto">
          <a:xfrm>
            <a:off x="4800600" y="3429000"/>
            <a:ext cx="3377809" cy="2908669"/>
          </a:xfrm>
          <a:prstGeom prst="rect">
            <a:avLst/>
          </a:prstGeom>
          <a:ln>
            <a:noFill/>
          </a:ln>
          <a:effectLst>
            <a:softEdge rad="112500"/>
          </a:effectLst>
        </p:spPr>
      </p:pic>
      <p:sp>
        <p:nvSpPr>
          <p:cNvPr id="2" name="TextBox 1"/>
          <p:cNvSpPr txBox="1"/>
          <p:nvPr/>
        </p:nvSpPr>
        <p:spPr>
          <a:xfrm>
            <a:off x="4362450" y="2543627"/>
            <a:ext cx="419100" cy="523220"/>
          </a:xfrm>
          <a:prstGeom prst="rect">
            <a:avLst/>
          </a:prstGeom>
          <a:noFill/>
        </p:spPr>
        <p:txBody>
          <a:bodyPr wrap="square" rtlCol="0">
            <a:spAutoFit/>
          </a:bodyPr>
          <a:lstStyle/>
          <a:p>
            <a:r>
              <a:rPr lang="en-US" sz="2800" b="1" dirty="0" smtClean="0">
                <a:solidFill>
                  <a:srgbClr val="000000"/>
                </a:solidFill>
                <a:latin typeface="+mn-lt"/>
              </a:rPr>
              <a:t>?</a:t>
            </a:r>
            <a:endParaRPr lang="en-US" sz="2800" b="1" dirty="0">
              <a:solidFill>
                <a:srgbClr val="000000"/>
              </a:solidFill>
              <a:latin typeface="+mn-lt"/>
            </a:endParaRPr>
          </a:p>
        </p:txBody>
      </p:sp>
      <p:sp>
        <p:nvSpPr>
          <p:cNvPr id="9" name="TextBox 8"/>
          <p:cNvSpPr txBox="1"/>
          <p:nvPr/>
        </p:nvSpPr>
        <p:spPr>
          <a:xfrm>
            <a:off x="5790615" y="2519342"/>
            <a:ext cx="419100" cy="523220"/>
          </a:xfrm>
          <a:prstGeom prst="rect">
            <a:avLst/>
          </a:prstGeom>
          <a:noFill/>
        </p:spPr>
        <p:txBody>
          <a:bodyPr wrap="square" rtlCol="0">
            <a:spAutoFit/>
          </a:bodyPr>
          <a:lstStyle/>
          <a:p>
            <a:r>
              <a:rPr lang="en-US" sz="2800" b="1" dirty="0" smtClean="0">
                <a:solidFill>
                  <a:srgbClr val="000000"/>
                </a:solidFill>
                <a:latin typeface="+mn-lt"/>
              </a:rPr>
              <a:t>?</a:t>
            </a:r>
            <a:endParaRPr lang="en-US" sz="2800" b="1" dirty="0">
              <a:solidFill>
                <a:srgbClr val="000000"/>
              </a:solidFill>
              <a:latin typeface="+mn-lt"/>
            </a:endParaRPr>
          </a:p>
        </p:txBody>
      </p:sp>
      <p:sp>
        <p:nvSpPr>
          <p:cNvPr id="10" name="TextBox 9"/>
          <p:cNvSpPr txBox="1"/>
          <p:nvPr/>
        </p:nvSpPr>
        <p:spPr>
          <a:xfrm>
            <a:off x="7620000" y="2514600"/>
            <a:ext cx="419100" cy="523220"/>
          </a:xfrm>
          <a:prstGeom prst="rect">
            <a:avLst/>
          </a:prstGeom>
          <a:noFill/>
        </p:spPr>
        <p:txBody>
          <a:bodyPr wrap="square" rtlCol="0">
            <a:spAutoFit/>
          </a:bodyPr>
          <a:lstStyle/>
          <a:p>
            <a:r>
              <a:rPr lang="en-US" sz="2800" b="1" dirty="0" smtClean="0">
                <a:solidFill>
                  <a:srgbClr val="000000"/>
                </a:solidFill>
                <a:latin typeface="+mn-lt"/>
              </a:rPr>
              <a:t>?</a:t>
            </a:r>
            <a:endParaRPr lang="en-US" sz="2800" b="1" dirty="0">
              <a:solidFill>
                <a:srgbClr val="000000"/>
              </a:solidFill>
              <a:latin typeface="+mn-lt"/>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20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2000"/>
                                        <p:tgtEl>
                                          <p:spTgt spid="1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animEffect transition="in" filter="fade">
                                      <p:cBhvr>
                                        <p:cTn id="15" dur="2000"/>
                                        <p:tgtEl>
                                          <p:spTgt spid="1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9940"/>
                                        </p:tgtEl>
                                        <p:attrNameLst>
                                          <p:attrName>style.visibility</p:attrName>
                                        </p:attrNameLst>
                                      </p:cBhvr>
                                      <p:to>
                                        <p:strVal val="visible"/>
                                      </p:to>
                                    </p:set>
                                    <p:animEffect transition="in" filter="fade">
                                      <p:cBhvr>
                                        <p:cTn id="20" dur="2000"/>
                                        <p:tgtEl>
                                          <p:spTgt spid="3994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3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
                                            <p:txEl>
                                              <p:pRg st="3" end="3"/>
                                            </p:txEl>
                                          </p:spTgt>
                                        </p:tgtEl>
                                        <p:attrNameLst>
                                          <p:attrName>style.visibility</p:attrName>
                                        </p:attrNameLst>
                                      </p:cBhvr>
                                      <p:to>
                                        <p:strVal val="visible"/>
                                      </p:to>
                                    </p:set>
                                    <p:animEffect transition="in" filter="fade">
                                      <p:cBhvr>
                                        <p:cTn id="28" dur="2000"/>
                                        <p:tgtEl>
                                          <p:spTgt spid="1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9938"/>
                                        </p:tgtEl>
                                        <p:attrNameLst>
                                          <p:attrName>style.visibility</p:attrName>
                                        </p:attrNameLst>
                                      </p:cBhvr>
                                      <p:to>
                                        <p:strVal val="visible"/>
                                      </p:to>
                                    </p:set>
                                    <p:animEffect transition="in" filter="fade">
                                      <p:cBhvr>
                                        <p:cTn id="33" dur="2000"/>
                                        <p:tgtEl>
                                          <p:spTgt spid="3993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30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
                                            <p:txEl>
                                              <p:pRg st="4" end="4"/>
                                            </p:txEl>
                                          </p:spTgt>
                                        </p:tgtEl>
                                        <p:attrNameLst>
                                          <p:attrName>style.visibility</p:attrName>
                                        </p:attrNameLst>
                                      </p:cBhvr>
                                      <p:to>
                                        <p:strVal val="visible"/>
                                      </p:to>
                                    </p:set>
                                    <p:animEffect transition="in" filter="fade">
                                      <p:cBhvr>
                                        <p:cTn id="41" dur="2000"/>
                                        <p:tgtEl>
                                          <p:spTgt spid="16">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9942"/>
                                        </p:tgtEl>
                                        <p:attrNameLst>
                                          <p:attrName>style.visibility</p:attrName>
                                        </p:attrNameLst>
                                      </p:cBhvr>
                                      <p:to>
                                        <p:strVal val="visible"/>
                                      </p:to>
                                    </p:set>
                                    <p:animEffect transition="in" filter="fade">
                                      <p:cBhvr>
                                        <p:cTn id="46" dur="2000"/>
                                        <p:tgtEl>
                                          <p:spTgt spid="3994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30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6">
                                            <p:txEl>
                                              <p:pRg st="5" end="5"/>
                                            </p:txEl>
                                          </p:spTgt>
                                        </p:tgtEl>
                                        <p:attrNameLst>
                                          <p:attrName>style.visibility</p:attrName>
                                        </p:attrNameLst>
                                      </p:cBhvr>
                                      <p:to>
                                        <p:strVal val="visible"/>
                                      </p:to>
                                    </p:set>
                                    <p:animEffect transition="in" filter="fade">
                                      <p:cBhvr>
                                        <p:cTn id="54" dur="2000"/>
                                        <p:tgtEl>
                                          <p:spTgt spid="16">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6">
                                            <p:txEl>
                                              <p:pRg st="7" end="7"/>
                                            </p:txEl>
                                          </p:spTgt>
                                        </p:tgtEl>
                                        <p:attrNameLst>
                                          <p:attrName>style.visibility</p:attrName>
                                        </p:attrNameLst>
                                      </p:cBhvr>
                                      <p:to>
                                        <p:strVal val="visible"/>
                                      </p:to>
                                    </p:set>
                                    <p:animEffect transition="in" filter="fade">
                                      <p:cBhvr>
                                        <p:cTn id="59" dur="2000"/>
                                        <p:tgtEl>
                                          <p:spTgt spid="16">
                                            <p:txEl>
                                              <p:pRg st="7" end="7"/>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1" name="Rectangle 3"/>
          <p:cNvSpPr>
            <a:spLocks noGrp="1" noChangeArrowheads="1"/>
          </p:cNvSpPr>
          <p:nvPr>
            <p:ph idx="1"/>
          </p:nvPr>
        </p:nvSpPr>
        <p:spPr>
          <a:xfrm>
            <a:off x="-241300" y="404648"/>
            <a:ext cx="9144000" cy="2362200"/>
          </a:xfrm>
        </p:spPr>
        <p:txBody>
          <a:bodyPr/>
          <a:lstStyle/>
          <a:p>
            <a:pPr eaLnBrk="1" hangingPunct="1">
              <a:buNone/>
              <a:defRPr/>
            </a:pPr>
            <a:r>
              <a:rPr lang="en-US" sz="2400" b="1" dirty="0" smtClean="0">
                <a:solidFill>
                  <a:srgbClr val="FF0000"/>
                </a:solidFill>
                <a:latin typeface="Calibri" pitchFamily="34" charset="0"/>
                <a:cs typeface="Calibri" pitchFamily="34" charset="0"/>
              </a:rPr>
              <a:t>      XI</a:t>
            </a:r>
            <a:r>
              <a:rPr lang="en-US" sz="2400" b="1" dirty="0" smtClean="0">
                <a:solidFill>
                  <a:srgbClr val="FF0000"/>
                </a:solidFill>
                <a:effectLst/>
                <a:latin typeface="Calibri" pitchFamily="34" charset="0"/>
                <a:cs typeface="Calibri" pitchFamily="34" charset="0"/>
              </a:rPr>
              <a:t>. </a:t>
            </a:r>
            <a:r>
              <a:rPr lang="en-US" sz="2400" b="1" dirty="0" smtClean="0">
                <a:effectLst/>
                <a:latin typeface="Calibri" pitchFamily="34" charset="0"/>
                <a:cs typeface="Calibri" pitchFamily="34" charset="0"/>
              </a:rPr>
              <a:t>Later Battles</a:t>
            </a:r>
          </a:p>
          <a:p>
            <a:pPr eaLnBrk="1" hangingPunct="1">
              <a:buNone/>
              <a:defRPr/>
            </a:pPr>
            <a:r>
              <a:rPr lang="en-US" sz="2400" b="1" dirty="0" smtClean="0">
                <a:effectLst/>
                <a:latin typeface="Calibri" pitchFamily="34" charset="0"/>
                <a:cs typeface="Calibri" pitchFamily="34" charset="0"/>
              </a:rPr>
              <a:t>         </a:t>
            </a:r>
            <a:r>
              <a:rPr lang="en-US" sz="2400" b="1" dirty="0" smtClean="0">
                <a:solidFill>
                  <a:srgbClr val="FF0000"/>
                </a:solidFill>
                <a:effectLst/>
                <a:latin typeface="Calibri" pitchFamily="34" charset="0"/>
                <a:cs typeface="Calibri" pitchFamily="34" charset="0"/>
              </a:rPr>
              <a:t>A.</a:t>
            </a:r>
            <a:r>
              <a:rPr lang="en-US" sz="2400" b="1" dirty="0" smtClean="0">
                <a:effectLst/>
                <a:latin typeface="Calibri" pitchFamily="34" charset="0"/>
                <a:cs typeface="Calibri" pitchFamily="34" charset="0"/>
              </a:rPr>
              <a:t>  </a:t>
            </a:r>
            <a:r>
              <a:rPr lang="en-US" sz="2400" b="1" dirty="0" smtClean="0">
                <a:solidFill>
                  <a:srgbClr val="00B0F0"/>
                </a:solidFill>
                <a:effectLst/>
                <a:latin typeface="Calibri" pitchFamily="34" charset="0"/>
                <a:cs typeface="Calibri" pitchFamily="34" charset="0"/>
              </a:rPr>
              <a:t>Battle of Gettysburg </a:t>
            </a:r>
            <a:r>
              <a:rPr lang="en-US" sz="2400" b="1" dirty="0" smtClean="0">
                <a:effectLst/>
                <a:latin typeface="Calibri" pitchFamily="34" charset="0"/>
                <a:cs typeface="Calibri" pitchFamily="34" charset="0"/>
              </a:rPr>
              <a:t>(PA)  July 1-3, 1863</a:t>
            </a:r>
          </a:p>
          <a:p>
            <a:pPr eaLnBrk="1" hangingPunct="1">
              <a:buNone/>
              <a:defRPr/>
            </a:pPr>
            <a:r>
              <a:rPr lang="en-US" sz="2000" b="1" dirty="0" smtClean="0">
                <a:effectLst/>
                <a:latin typeface="Calibri" pitchFamily="34" charset="0"/>
                <a:cs typeface="Calibri" pitchFamily="34" charset="0"/>
              </a:rPr>
              <a:t>             </a:t>
            </a:r>
            <a:r>
              <a:rPr lang="en-US" sz="2000" b="1" dirty="0" smtClean="0">
                <a:solidFill>
                  <a:srgbClr val="FF0000"/>
                </a:solidFill>
                <a:effectLst/>
                <a:latin typeface="Calibri" pitchFamily="34" charset="0"/>
                <a:cs typeface="Calibri" pitchFamily="34" charset="0"/>
              </a:rPr>
              <a:t>1.  </a:t>
            </a:r>
            <a:r>
              <a:rPr lang="en-US" sz="2000" b="1" dirty="0" smtClean="0">
                <a:effectLst/>
                <a:latin typeface="Calibri" pitchFamily="34" charset="0"/>
                <a:cs typeface="Calibri" pitchFamily="34" charset="0"/>
              </a:rPr>
              <a:t>Lee’s armies invade the North</a:t>
            </a:r>
          </a:p>
          <a:p>
            <a:pPr eaLnBrk="1" hangingPunct="1">
              <a:buNone/>
              <a:defRPr/>
            </a:pPr>
            <a:r>
              <a:rPr lang="en-US" sz="2000" b="1" dirty="0" smtClean="0">
                <a:effectLst/>
                <a:latin typeface="Calibri" pitchFamily="34" charset="0"/>
                <a:cs typeface="Calibri" pitchFamily="34" charset="0"/>
              </a:rPr>
              <a:t>                   </a:t>
            </a:r>
            <a:r>
              <a:rPr lang="en-US" sz="2000" b="1" dirty="0" smtClean="0">
                <a:solidFill>
                  <a:srgbClr val="FF0000"/>
                </a:solidFill>
                <a:effectLst/>
                <a:latin typeface="Calibri" pitchFamily="34" charset="0"/>
                <a:cs typeface="Calibri" pitchFamily="34" charset="0"/>
              </a:rPr>
              <a:t>a.</a:t>
            </a:r>
            <a:r>
              <a:rPr lang="en-US" sz="2000" b="1" dirty="0" smtClean="0">
                <a:effectLst/>
                <a:latin typeface="Calibri" pitchFamily="34" charset="0"/>
                <a:cs typeface="Calibri" pitchFamily="34" charset="0"/>
              </a:rPr>
              <a:t> hoped to threaten Philadelphia, Baltimore and Washington</a:t>
            </a:r>
          </a:p>
          <a:p>
            <a:pPr eaLnBrk="1" hangingPunct="1">
              <a:buNone/>
              <a:defRPr/>
            </a:pPr>
            <a:r>
              <a:rPr lang="en-US" sz="2000" b="1" dirty="0" smtClean="0">
                <a:effectLst/>
                <a:latin typeface="Calibri" pitchFamily="34" charset="0"/>
                <a:cs typeface="Calibri" pitchFamily="34" charset="0"/>
              </a:rPr>
              <a:t>                        </a:t>
            </a:r>
            <a:r>
              <a:rPr lang="en-US" sz="2000" b="1" dirty="0" err="1" smtClean="0">
                <a:solidFill>
                  <a:srgbClr val="FF0000"/>
                </a:solidFill>
                <a:effectLst/>
                <a:latin typeface="Calibri" pitchFamily="34" charset="0"/>
                <a:cs typeface="Calibri" pitchFamily="34" charset="0"/>
              </a:rPr>
              <a:t>i</a:t>
            </a:r>
            <a:r>
              <a:rPr lang="en-US" sz="2000" b="1" dirty="0" smtClean="0">
                <a:solidFill>
                  <a:srgbClr val="FF0000"/>
                </a:solidFill>
                <a:effectLst/>
                <a:latin typeface="Calibri" pitchFamily="34" charset="0"/>
                <a:cs typeface="Calibri" pitchFamily="34" charset="0"/>
              </a:rPr>
              <a:t>.</a:t>
            </a:r>
            <a:r>
              <a:rPr lang="en-US" sz="2000" b="1" dirty="0" smtClean="0">
                <a:effectLst/>
                <a:latin typeface="Calibri" pitchFamily="34" charset="0"/>
                <a:cs typeface="Calibri" pitchFamily="34" charset="0"/>
              </a:rPr>
              <a:t> force an early end to the war</a:t>
            </a:r>
          </a:p>
          <a:p>
            <a:pPr eaLnBrk="1" hangingPunct="1">
              <a:buNone/>
              <a:defRPr/>
            </a:pPr>
            <a:r>
              <a:rPr lang="en-US" sz="2000" b="1" dirty="0" smtClean="0">
                <a:effectLst/>
                <a:latin typeface="Calibri" pitchFamily="34" charset="0"/>
                <a:cs typeface="Calibri" pitchFamily="34" charset="0"/>
              </a:rPr>
              <a:t>                   </a:t>
            </a:r>
            <a:r>
              <a:rPr lang="en-US" sz="2000" b="1" dirty="0" smtClean="0">
                <a:solidFill>
                  <a:srgbClr val="FF0000"/>
                </a:solidFill>
                <a:effectLst/>
                <a:latin typeface="Calibri" pitchFamily="34" charset="0"/>
                <a:cs typeface="Calibri" pitchFamily="34" charset="0"/>
              </a:rPr>
              <a:t>b.  </a:t>
            </a:r>
            <a:r>
              <a:rPr lang="en-US" sz="2000" b="1" dirty="0" smtClean="0">
                <a:effectLst/>
                <a:latin typeface="Calibri" pitchFamily="34" charset="0"/>
                <a:cs typeface="Calibri" pitchFamily="34" charset="0"/>
              </a:rPr>
              <a:t>166,000 men participate</a:t>
            </a:r>
          </a:p>
        </p:txBody>
      </p:sp>
      <p:sp>
        <p:nvSpPr>
          <p:cNvPr id="4" name="Slide Number Placeholder 3"/>
          <p:cNvSpPr>
            <a:spLocks noGrp="1"/>
          </p:cNvSpPr>
          <p:nvPr>
            <p:ph type="sldNum" sz="quarter" idx="12"/>
          </p:nvPr>
        </p:nvSpPr>
        <p:spPr/>
        <p:txBody>
          <a:bodyPr/>
          <a:lstStyle/>
          <a:p>
            <a:pPr>
              <a:defRPr/>
            </a:pPr>
            <a:fld id="{ADDDAEF7-5083-434E-A915-B7935F7CEEA9}" type="slidenum">
              <a:rPr lang="en-US" smtClean="0"/>
              <a:pPr>
                <a:defRPr/>
              </a:pPr>
              <a:t>100</a:t>
            </a:fld>
            <a:endParaRPr lang="en-US" dirty="0"/>
          </a:p>
        </p:txBody>
      </p:sp>
      <p:pic>
        <p:nvPicPr>
          <p:cNvPr id="200706" name="Picture 2" descr="http://www.nps.gov/history/history/online_books/civil_war_series/1/images/fig48.jpg"/>
          <p:cNvPicPr>
            <a:picLocks noChangeAspect="1" noChangeArrowheads="1"/>
          </p:cNvPicPr>
          <p:nvPr/>
        </p:nvPicPr>
        <p:blipFill>
          <a:blip r:embed="rId2" cstate="print"/>
          <a:srcRect/>
          <a:stretch>
            <a:fillRect/>
          </a:stretch>
        </p:blipFill>
        <p:spPr bwMode="auto">
          <a:xfrm>
            <a:off x="457200" y="2819400"/>
            <a:ext cx="1376606" cy="1676400"/>
          </a:xfrm>
          <a:prstGeom prst="ellipse">
            <a:avLst/>
          </a:prstGeom>
          <a:noFill/>
        </p:spPr>
      </p:pic>
      <p:pic>
        <p:nvPicPr>
          <p:cNvPr id="200708" name="Picture 4" descr="http://cosmicamerica.com/wp-content/uploads/2011/01/Robert-E.jpg"/>
          <p:cNvPicPr>
            <a:picLocks noChangeAspect="1" noChangeArrowheads="1"/>
          </p:cNvPicPr>
          <p:nvPr/>
        </p:nvPicPr>
        <p:blipFill>
          <a:blip r:embed="rId3" cstate="print"/>
          <a:srcRect/>
          <a:stretch>
            <a:fillRect/>
          </a:stretch>
        </p:blipFill>
        <p:spPr bwMode="auto">
          <a:xfrm>
            <a:off x="7696200" y="152400"/>
            <a:ext cx="1206500" cy="1447800"/>
          </a:xfrm>
          <a:prstGeom prst="ellipse">
            <a:avLst/>
          </a:prstGeom>
          <a:noFill/>
        </p:spPr>
      </p:pic>
      <p:sp>
        <p:nvSpPr>
          <p:cNvPr id="10" name="TextBox 9"/>
          <p:cNvSpPr txBox="1"/>
          <p:nvPr/>
        </p:nvSpPr>
        <p:spPr>
          <a:xfrm>
            <a:off x="7924800" y="1600200"/>
            <a:ext cx="685800" cy="369332"/>
          </a:xfrm>
          <a:prstGeom prst="rect">
            <a:avLst/>
          </a:prstGeom>
          <a:noFill/>
        </p:spPr>
        <p:txBody>
          <a:bodyPr wrap="square" rtlCol="0">
            <a:spAutoFit/>
          </a:bodyPr>
          <a:lstStyle/>
          <a:p>
            <a:r>
              <a:rPr lang="en-US" b="1" dirty="0" smtClean="0">
                <a:latin typeface="+mn-lt"/>
              </a:rPr>
              <a:t>Lee</a:t>
            </a:r>
            <a:endParaRPr lang="en-US" b="1" dirty="0">
              <a:latin typeface="+mn-lt"/>
            </a:endParaRPr>
          </a:p>
        </p:txBody>
      </p:sp>
      <p:sp>
        <p:nvSpPr>
          <p:cNvPr id="11" name="TextBox 10"/>
          <p:cNvSpPr txBox="1"/>
          <p:nvPr/>
        </p:nvSpPr>
        <p:spPr>
          <a:xfrm>
            <a:off x="762000" y="4419600"/>
            <a:ext cx="914400" cy="369332"/>
          </a:xfrm>
          <a:prstGeom prst="rect">
            <a:avLst/>
          </a:prstGeom>
          <a:noFill/>
        </p:spPr>
        <p:txBody>
          <a:bodyPr wrap="square" rtlCol="0">
            <a:spAutoFit/>
          </a:bodyPr>
          <a:lstStyle/>
          <a:p>
            <a:r>
              <a:rPr lang="en-US" b="1" dirty="0" smtClean="0">
                <a:latin typeface="+mn-lt"/>
              </a:rPr>
              <a:t>Meade</a:t>
            </a:r>
            <a:endParaRPr lang="en-US" b="1" dirty="0">
              <a:latin typeface="+mn-lt"/>
            </a:endParaRPr>
          </a:p>
        </p:txBody>
      </p:sp>
      <p:pic>
        <p:nvPicPr>
          <p:cNvPr id="202754" name="Picture 2" descr="http://www.legendsofamerica.com/photos-americanhistory/Battle%20of%20Gettysburg-500.jpg"/>
          <p:cNvPicPr>
            <a:picLocks noChangeAspect="1" noChangeArrowheads="1"/>
          </p:cNvPicPr>
          <p:nvPr/>
        </p:nvPicPr>
        <p:blipFill>
          <a:blip r:embed="rId4" cstate="print"/>
          <a:srcRect/>
          <a:stretch>
            <a:fillRect/>
          </a:stretch>
        </p:blipFill>
        <p:spPr bwMode="auto">
          <a:xfrm>
            <a:off x="3124199" y="2720448"/>
            <a:ext cx="5593255" cy="3892906"/>
          </a:xfrm>
          <a:prstGeom prst="rect">
            <a:avLst/>
          </a:prstGeom>
          <a:ln>
            <a:noFill/>
          </a:ln>
          <a:effectLst>
            <a:softEdge rad="11250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Effect transition="in" filter="fade">
                                      <p:cBhvr>
                                        <p:cTn id="7" dur="2000"/>
                                        <p:tgtEl>
                                          <p:spTgt spid="583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371">
                                            <p:txEl>
                                              <p:pRg st="1" end="1"/>
                                            </p:txEl>
                                          </p:spTgt>
                                        </p:tgtEl>
                                        <p:attrNameLst>
                                          <p:attrName>style.visibility</p:attrName>
                                        </p:attrNameLst>
                                      </p:cBhvr>
                                      <p:to>
                                        <p:strVal val="visible"/>
                                      </p:to>
                                    </p:set>
                                    <p:animEffect transition="in" filter="fade">
                                      <p:cBhvr>
                                        <p:cTn id="12" dur="2000"/>
                                        <p:tgtEl>
                                          <p:spTgt spid="58371">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02754"/>
                                        </p:tgtEl>
                                        <p:attrNameLst>
                                          <p:attrName>style.visibility</p:attrName>
                                        </p:attrNameLst>
                                      </p:cBhvr>
                                      <p:to>
                                        <p:strVal val="visible"/>
                                      </p:to>
                                    </p:set>
                                    <p:animEffect transition="in" filter="fade">
                                      <p:cBhvr>
                                        <p:cTn id="15" dur="2000"/>
                                        <p:tgtEl>
                                          <p:spTgt spid="202754"/>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00708"/>
                                        </p:tgtEl>
                                        <p:attrNameLst>
                                          <p:attrName>style.visibility</p:attrName>
                                        </p:attrNameLst>
                                      </p:cBhvr>
                                      <p:to>
                                        <p:strVal val="visible"/>
                                      </p:to>
                                    </p:set>
                                    <p:animEffect transition="in" filter="fade">
                                      <p:cBhvr>
                                        <p:cTn id="19" dur="2000"/>
                                        <p:tgtEl>
                                          <p:spTgt spid="20070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200706"/>
                                        </p:tgtEl>
                                        <p:attrNameLst>
                                          <p:attrName>style.visibility</p:attrName>
                                        </p:attrNameLst>
                                      </p:cBhvr>
                                      <p:to>
                                        <p:strVal val="visible"/>
                                      </p:to>
                                    </p:set>
                                    <p:animEffect transition="in" filter="fade">
                                      <p:cBhvr>
                                        <p:cTn id="25" dur="2000"/>
                                        <p:tgtEl>
                                          <p:spTgt spid="20070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8371">
                                            <p:txEl>
                                              <p:pRg st="2" end="2"/>
                                            </p:txEl>
                                          </p:spTgt>
                                        </p:tgtEl>
                                        <p:attrNameLst>
                                          <p:attrName>style.visibility</p:attrName>
                                        </p:attrNameLst>
                                      </p:cBhvr>
                                      <p:to>
                                        <p:strVal val="visible"/>
                                      </p:to>
                                    </p:set>
                                    <p:animEffect transition="in" filter="fade">
                                      <p:cBhvr>
                                        <p:cTn id="33" dur="2000"/>
                                        <p:tgtEl>
                                          <p:spTgt spid="58371">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8371">
                                            <p:txEl>
                                              <p:pRg st="3" end="3"/>
                                            </p:txEl>
                                          </p:spTgt>
                                        </p:tgtEl>
                                        <p:attrNameLst>
                                          <p:attrName>style.visibility</p:attrName>
                                        </p:attrNameLst>
                                      </p:cBhvr>
                                      <p:to>
                                        <p:strVal val="visible"/>
                                      </p:to>
                                    </p:set>
                                    <p:animEffect transition="in" filter="fade">
                                      <p:cBhvr>
                                        <p:cTn id="38" dur="2000"/>
                                        <p:tgtEl>
                                          <p:spTgt spid="58371">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8371">
                                            <p:txEl>
                                              <p:pRg st="4" end="4"/>
                                            </p:txEl>
                                          </p:spTgt>
                                        </p:tgtEl>
                                        <p:attrNameLst>
                                          <p:attrName>style.visibility</p:attrName>
                                        </p:attrNameLst>
                                      </p:cBhvr>
                                      <p:to>
                                        <p:strVal val="visible"/>
                                      </p:to>
                                    </p:set>
                                    <p:animEffect transition="in" filter="fade">
                                      <p:cBhvr>
                                        <p:cTn id="43" dur="2000"/>
                                        <p:tgtEl>
                                          <p:spTgt spid="58371">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8371">
                                            <p:txEl>
                                              <p:pRg st="5" end="5"/>
                                            </p:txEl>
                                          </p:spTgt>
                                        </p:tgtEl>
                                        <p:attrNameLst>
                                          <p:attrName>style.visibility</p:attrName>
                                        </p:attrNameLst>
                                      </p:cBhvr>
                                      <p:to>
                                        <p:strVal val="visible"/>
                                      </p:to>
                                    </p:set>
                                    <p:animEffect transition="in" filter="fade">
                                      <p:cBhvr>
                                        <p:cTn id="48" dur="2000"/>
                                        <p:tgtEl>
                                          <p:spTgt spid="583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DDDAEF7-5083-434E-A915-B7935F7CEEA9}" type="slidenum">
              <a:rPr lang="en-US" smtClean="0"/>
              <a:pPr>
                <a:defRPr/>
              </a:pPr>
              <a:t>101</a:t>
            </a:fld>
            <a:endParaRPr lang="en-US" dirty="0"/>
          </a:p>
        </p:txBody>
      </p:sp>
      <p:pic>
        <p:nvPicPr>
          <p:cNvPr id="198658" name="Picture 2" descr="File:Gettysburg Battle Map Day3.png">
            <a:hlinkClick r:id="rId2"/>
          </p:cNvPr>
          <p:cNvPicPr>
            <a:picLocks noChangeAspect="1" noChangeArrowheads="1"/>
          </p:cNvPicPr>
          <p:nvPr/>
        </p:nvPicPr>
        <p:blipFill>
          <a:blip r:embed="rId3" cstate="print"/>
          <a:srcRect/>
          <a:stretch>
            <a:fillRect/>
          </a:stretch>
        </p:blipFill>
        <p:spPr bwMode="auto">
          <a:xfrm>
            <a:off x="4648200" y="1295400"/>
            <a:ext cx="3467545" cy="5029200"/>
          </a:xfrm>
          <a:prstGeom prst="rect">
            <a:avLst/>
          </a:prstGeom>
          <a:noFill/>
          <a:ln w="57150">
            <a:solidFill>
              <a:srgbClr val="FF0000"/>
            </a:solidFill>
          </a:ln>
        </p:spPr>
      </p:pic>
      <p:pic>
        <p:nvPicPr>
          <p:cNvPr id="198660" name="Picture 4" descr="File:Gettysburg Battle Map Day1.png">
            <a:hlinkClick r:id="rId4"/>
          </p:cNvPr>
          <p:cNvPicPr>
            <a:picLocks noChangeAspect="1" noChangeArrowheads="1"/>
          </p:cNvPicPr>
          <p:nvPr/>
        </p:nvPicPr>
        <p:blipFill>
          <a:blip r:embed="rId5" cstate="print"/>
          <a:srcRect/>
          <a:stretch>
            <a:fillRect/>
          </a:stretch>
        </p:blipFill>
        <p:spPr bwMode="auto">
          <a:xfrm>
            <a:off x="1219200" y="1295400"/>
            <a:ext cx="3352800" cy="5015179"/>
          </a:xfrm>
          <a:prstGeom prst="rect">
            <a:avLst/>
          </a:prstGeom>
          <a:noFill/>
          <a:ln w="57150">
            <a:solidFill>
              <a:srgbClr val="FF0000"/>
            </a:solidFill>
          </a:ln>
        </p:spPr>
      </p:pic>
      <p:pic>
        <p:nvPicPr>
          <p:cNvPr id="7" name="Picture 6" descr="James W. Hickson.jpg"/>
          <p:cNvPicPr>
            <a:picLocks noChangeAspect="1"/>
          </p:cNvPicPr>
          <p:nvPr/>
        </p:nvPicPr>
        <p:blipFill>
          <a:blip r:embed="rId6" cstate="print"/>
          <a:stretch>
            <a:fillRect/>
          </a:stretch>
        </p:blipFill>
        <p:spPr>
          <a:xfrm>
            <a:off x="7404562" y="3810000"/>
            <a:ext cx="626364" cy="884884"/>
          </a:xfrm>
          <a:prstGeom prst="ellipse">
            <a:avLst/>
          </a:prstGeom>
        </p:spPr>
      </p:pic>
      <p:sp>
        <p:nvSpPr>
          <p:cNvPr id="9" name="Rectangle 3"/>
          <p:cNvSpPr txBox="1">
            <a:spLocks noChangeArrowheads="1"/>
          </p:cNvSpPr>
          <p:nvPr/>
        </p:nvSpPr>
        <p:spPr bwMode="auto">
          <a:xfrm>
            <a:off x="457200" y="304800"/>
            <a:ext cx="7315200" cy="8382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kumimoji="0" lang="en-US" sz="2400" b="1" i="0" u="none" strike="noStrike" kern="0" cap="none" spc="0" normalizeH="0" baseline="0" noProof="0" dirty="0" smtClean="0">
                <a:ln>
                  <a:noFill/>
                </a:ln>
                <a:solidFill>
                  <a:srgbClr val="FF0000"/>
                </a:solidFill>
                <a:effectLst/>
                <a:uLnTx/>
                <a:uFillTx/>
                <a:latin typeface="Calibri" pitchFamily="34" charset="0"/>
                <a:ea typeface="+mn-ea"/>
                <a:cs typeface="Calibri" pitchFamily="34" charset="0"/>
              </a:rPr>
              <a:t>2. </a:t>
            </a:r>
            <a:r>
              <a:rPr kumimoji="0" lang="en-US" sz="2400" b="1" i="0" u="none" strike="noStrike" kern="0" cap="none" spc="0" normalizeH="0" baseline="0" noProof="0" dirty="0" smtClean="0">
                <a:ln>
                  <a:noFill/>
                </a:ln>
                <a:solidFill>
                  <a:schemeClr val="tx1"/>
                </a:solidFill>
                <a:effectLst/>
                <a:uLnTx/>
                <a:uFillTx/>
                <a:latin typeface="Calibri" pitchFamily="34" charset="0"/>
                <a:ea typeface="+mn-ea"/>
                <a:cs typeface="Calibri" pitchFamily="34" charset="0"/>
              </a:rPr>
              <a:t>Confederates initially push back the Federal Troops.</a:t>
            </a:r>
          </a:p>
          <a:p>
            <a:pPr marL="342900" marR="0" lvl="0" indent="-34290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2400" b="1" kern="0" dirty="0" smtClean="0">
                <a:latin typeface="Calibri" pitchFamily="34" charset="0"/>
                <a:cs typeface="Calibri" pitchFamily="34" charset="0"/>
              </a:rPr>
              <a:t>     </a:t>
            </a:r>
            <a:r>
              <a:rPr lang="en-US" sz="2400" b="1" kern="0" dirty="0" smtClean="0">
                <a:solidFill>
                  <a:srgbClr val="FF0000"/>
                </a:solidFill>
                <a:latin typeface="Calibri" pitchFamily="34" charset="0"/>
                <a:cs typeface="Calibri" pitchFamily="34" charset="0"/>
              </a:rPr>
              <a:t>a.</a:t>
            </a:r>
            <a:r>
              <a:rPr lang="en-US" sz="2400" b="1" kern="0" dirty="0" smtClean="0">
                <a:latin typeface="Calibri" pitchFamily="34" charset="0"/>
                <a:cs typeface="Calibri" pitchFamily="34" charset="0"/>
              </a:rPr>
              <a:t> reinforcements arrive—Federals make a stand</a:t>
            </a:r>
            <a:endParaRPr kumimoji="0" lang="en-US" sz="2400" b="1" i="0" u="none" strike="noStrike" kern="0" cap="none" spc="0" normalizeH="0" baseline="0" noProof="0" dirty="0" smtClean="0">
              <a:ln>
                <a:noFill/>
              </a:ln>
              <a:solidFill>
                <a:schemeClr val="tx1"/>
              </a:solidFill>
              <a:effectLst/>
              <a:uLnTx/>
              <a:uFillTx/>
              <a:latin typeface="Calibri" pitchFamily="34" charset="0"/>
              <a:ea typeface="+mn-ea"/>
              <a:cs typeface="Calibri" pitchFamily="34" charset="0"/>
            </a:endParaRPr>
          </a:p>
          <a:p>
            <a:pPr marL="342900" marR="0" lvl="0" indent="-34290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endParaRPr kumimoji="0" lang="en-US" b="1" i="0" u="none" strike="noStrike" kern="0" cap="none" spc="0" normalizeH="0" baseline="0" noProof="0" dirty="0" smtClean="0">
              <a:ln>
                <a:noFill/>
              </a:ln>
              <a:solidFill>
                <a:schemeClr val="tx1"/>
              </a:solidFill>
              <a:effectLst/>
              <a:uLnTx/>
              <a:uFillTx/>
              <a:latin typeface="Calibri" pitchFamily="34" charset="0"/>
              <a:ea typeface="+mn-ea"/>
              <a:cs typeface="Calibri" pitchFamily="34" charset="0"/>
            </a:endParaRPr>
          </a:p>
        </p:txBody>
      </p:sp>
      <p:sp>
        <p:nvSpPr>
          <p:cNvPr id="10" name="TextBox 9"/>
          <p:cNvSpPr txBox="1"/>
          <p:nvPr/>
        </p:nvSpPr>
        <p:spPr>
          <a:xfrm>
            <a:off x="3352800" y="5410200"/>
            <a:ext cx="1066800" cy="369332"/>
          </a:xfrm>
          <a:prstGeom prst="rect">
            <a:avLst/>
          </a:prstGeom>
          <a:solidFill>
            <a:srgbClr val="000000"/>
          </a:solidFill>
        </p:spPr>
        <p:txBody>
          <a:bodyPr wrap="square" rtlCol="0">
            <a:spAutoFit/>
          </a:bodyPr>
          <a:lstStyle/>
          <a:p>
            <a:pPr algn="ctr"/>
            <a:r>
              <a:rPr lang="en-US" b="1" dirty="0" smtClean="0">
                <a:latin typeface="+mn-lt"/>
              </a:rPr>
              <a:t>July 1</a:t>
            </a:r>
            <a:endParaRPr lang="en-US" b="1" dirty="0">
              <a:latin typeface="+mn-lt"/>
            </a:endParaRPr>
          </a:p>
        </p:txBody>
      </p:sp>
      <p:sp>
        <p:nvSpPr>
          <p:cNvPr id="11" name="TextBox 10"/>
          <p:cNvSpPr txBox="1"/>
          <p:nvPr/>
        </p:nvSpPr>
        <p:spPr>
          <a:xfrm>
            <a:off x="6858000" y="5410200"/>
            <a:ext cx="1143000" cy="369332"/>
          </a:xfrm>
          <a:prstGeom prst="rect">
            <a:avLst/>
          </a:prstGeom>
          <a:solidFill>
            <a:srgbClr val="000000"/>
          </a:solidFill>
        </p:spPr>
        <p:txBody>
          <a:bodyPr wrap="square" rtlCol="0">
            <a:spAutoFit/>
          </a:bodyPr>
          <a:lstStyle/>
          <a:p>
            <a:pPr algn="ctr"/>
            <a:r>
              <a:rPr lang="en-US" b="1" dirty="0" smtClean="0">
                <a:latin typeface="+mn-lt"/>
              </a:rPr>
              <a:t>July 3</a:t>
            </a:r>
            <a:endParaRPr lang="en-US" b="1" dirty="0">
              <a:latin typeface="+mn-lt"/>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300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198660"/>
                                        </p:tgtEl>
                                        <p:attrNameLst>
                                          <p:attrName>style.visibility</p:attrName>
                                        </p:attrNameLst>
                                      </p:cBhvr>
                                      <p:to>
                                        <p:strVal val="visible"/>
                                      </p:to>
                                    </p:set>
                                    <p:animEffect transition="in" filter="fade">
                                      <p:cBhvr>
                                        <p:cTn id="14" dur="5000"/>
                                        <p:tgtEl>
                                          <p:spTgt spid="198660"/>
                                        </p:tgtEl>
                                      </p:cBhvr>
                                    </p:animEffect>
                                  </p:childTnLst>
                                </p:cTn>
                              </p:par>
                            </p:childTnLst>
                          </p:cTn>
                        </p:par>
                        <p:par>
                          <p:cTn id="15" fill="hold">
                            <p:stCondLst>
                              <p:cond delay="7000"/>
                            </p:stCondLst>
                            <p:childTnLst>
                              <p:par>
                                <p:cTn id="16" presetID="10"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30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98658"/>
                                        </p:tgtEl>
                                        <p:attrNameLst>
                                          <p:attrName>style.visibility</p:attrName>
                                        </p:attrNameLst>
                                      </p:cBhvr>
                                      <p:to>
                                        <p:strVal val="visible"/>
                                      </p:to>
                                    </p:set>
                                    <p:animEffect transition="in" filter="fade">
                                      <p:cBhvr>
                                        <p:cTn id="21" dur="5000"/>
                                        <p:tgtEl>
                                          <p:spTgt spid="198658"/>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animEffect transition="in" filter="fade">
                                      <p:cBhvr>
                                        <p:cTn id="29"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1" name="Rectangle 3"/>
          <p:cNvSpPr>
            <a:spLocks noGrp="1" noChangeArrowheads="1"/>
          </p:cNvSpPr>
          <p:nvPr>
            <p:ph idx="1"/>
          </p:nvPr>
        </p:nvSpPr>
        <p:spPr>
          <a:xfrm>
            <a:off x="457200" y="304800"/>
            <a:ext cx="8382000" cy="1524000"/>
          </a:xfrm>
        </p:spPr>
        <p:txBody>
          <a:bodyPr/>
          <a:lstStyle/>
          <a:p>
            <a:pPr marL="0" indent="0" eaLnBrk="1" hangingPunct="1">
              <a:spcBef>
                <a:spcPts val="0"/>
              </a:spcBef>
              <a:buNone/>
              <a:defRPr/>
            </a:pPr>
            <a:r>
              <a:rPr lang="en-US" sz="2400" b="1" dirty="0" smtClean="0">
                <a:solidFill>
                  <a:srgbClr val="FF0000"/>
                </a:solidFill>
                <a:effectLst/>
                <a:latin typeface="Calibri" pitchFamily="34" charset="0"/>
                <a:cs typeface="Calibri" pitchFamily="34" charset="0"/>
              </a:rPr>
              <a:t>3.  </a:t>
            </a:r>
            <a:r>
              <a:rPr lang="en-US" sz="2400" b="1" dirty="0" smtClean="0">
                <a:effectLst/>
                <a:latin typeface="Calibri" pitchFamily="34" charset="0"/>
                <a:cs typeface="Calibri" pitchFamily="34" charset="0"/>
              </a:rPr>
              <a:t>Many deadly “see-saw” engagements:</a:t>
            </a:r>
          </a:p>
          <a:p>
            <a:pPr marL="0" indent="0" eaLnBrk="1" hangingPunct="1">
              <a:spcBef>
                <a:spcPts val="0"/>
              </a:spcBef>
              <a:buNone/>
              <a:defRPr/>
            </a:pPr>
            <a:r>
              <a:rPr lang="en-US" sz="2400" b="1" dirty="0" smtClean="0">
                <a:effectLst/>
                <a:latin typeface="Calibri" pitchFamily="34" charset="0"/>
                <a:cs typeface="Calibri" pitchFamily="34" charset="0"/>
              </a:rPr>
              <a:t>      </a:t>
            </a:r>
            <a:r>
              <a:rPr lang="en-US" sz="2400" b="1" dirty="0" smtClean="0">
                <a:solidFill>
                  <a:srgbClr val="FF0000"/>
                </a:solidFill>
                <a:effectLst/>
                <a:latin typeface="Calibri" pitchFamily="34" charset="0"/>
                <a:cs typeface="Calibri" pitchFamily="34" charset="0"/>
              </a:rPr>
              <a:t>a. </a:t>
            </a:r>
            <a:r>
              <a:rPr lang="en-US" sz="2400" b="1" dirty="0" smtClean="0">
                <a:effectLst/>
                <a:latin typeface="Calibri" pitchFamily="34" charset="0"/>
                <a:cs typeface="Calibri" pitchFamily="34" charset="0"/>
              </a:rPr>
              <a:t>“Cemetery Ridge”</a:t>
            </a:r>
          </a:p>
          <a:p>
            <a:pPr marL="0" indent="0" eaLnBrk="1" hangingPunct="1">
              <a:spcBef>
                <a:spcPts val="0"/>
              </a:spcBef>
              <a:buNone/>
              <a:defRPr/>
            </a:pPr>
            <a:r>
              <a:rPr lang="en-US" sz="2400" b="1" dirty="0" smtClean="0">
                <a:effectLst/>
                <a:latin typeface="Calibri" pitchFamily="34" charset="0"/>
                <a:cs typeface="Calibri" pitchFamily="34" charset="0"/>
              </a:rPr>
              <a:t>            </a:t>
            </a:r>
            <a:r>
              <a:rPr lang="en-US" sz="2400" b="1" dirty="0" err="1" smtClean="0">
                <a:solidFill>
                  <a:srgbClr val="FF0000"/>
                </a:solidFill>
                <a:effectLst/>
                <a:latin typeface="Calibri" pitchFamily="34" charset="0"/>
                <a:cs typeface="Calibri" pitchFamily="34" charset="0"/>
              </a:rPr>
              <a:t>i</a:t>
            </a:r>
            <a:r>
              <a:rPr lang="en-US" sz="2400" b="1" dirty="0" smtClean="0">
                <a:solidFill>
                  <a:srgbClr val="FF0000"/>
                </a:solidFill>
                <a:effectLst/>
                <a:latin typeface="Calibri" pitchFamily="34" charset="0"/>
                <a:cs typeface="Calibri" pitchFamily="34" charset="0"/>
              </a:rPr>
              <a:t>.</a:t>
            </a:r>
            <a:r>
              <a:rPr lang="en-US" sz="2400" b="1" dirty="0" smtClean="0">
                <a:effectLst/>
                <a:latin typeface="Calibri" pitchFamily="34" charset="0"/>
                <a:cs typeface="Calibri" pitchFamily="34" charset="0"/>
              </a:rPr>
              <a:t> Confederate attack driven back</a:t>
            </a:r>
          </a:p>
        </p:txBody>
      </p:sp>
      <p:sp>
        <p:nvSpPr>
          <p:cNvPr id="4" name="Slide Number Placeholder 3"/>
          <p:cNvSpPr>
            <a:spLocks noGrp="1"/>
          </p:cNvSpPr>
          <p:nvPr>
            <p:ph type="sldNum" sz="quarter" idx="12"/>
          </p:nvPr>
        </p:nvSpPr>
        <p:spPr/>
        <p:txBody>
          <a:bodyPr/>
          <a:lstStyle/>
          <a:p>
            <a:pPr>
              <a:defRPr/>
            </a:pPr>
            <a:fld id="{ADDDAEF7-5083-434E-A915-B7935F7CEEA9}" type="slidenum">
              <a:rPr lang="en-US" smtClean="0"/>
              <a:pPr>
                <a:defRPr/>
              </a:pPr>
              <a:t>102</a:t>
            </a:fld>
            <a:endParaRPr lang="en-US" dirty="0"/>
          </a:p>
        </p:txBody>
      </p:sp>
      <p:pic>
        <p:nvPicPr>
          <p:cNvPr id="204804" name="Picture 4" descr="Gettysburg - Slaughter Pen"/>
          <p:cNvPicPr>
            <a:picLocks noChangeAspect="1" noChangeArrowheads="1"/>
          </p:cNvPicPr>
          <p:nvPr/>
        </p:nvPicPr>
        <p:blipFill>
          <a:blip r:embed="rId2" cstate="print"/>
          <a:srcRect/>
          <a:stretch>
            <a:fillRect/>
          </a:stretch>
        </p:blipFill>
        <p:spPr bwMode="auto">
          <a:xfrm>
            <a:off x="2133600" y="1676400"/>
            <a:ext cx="6096000" cy="4572000"/>
          </a:xfrm>
          <a:prstGeom prst="rect">
            <a:avLst/>
          </a:prstGeom>
          <a:ln>
            <a:noFill/>
          </a:ln>
          <a:effectLst>
            <a:softEdge rad="11250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Effect transition="in" filter="fade">
                                      <p:cBhvr>
                                        <p:cTn id="7" dur="2000"/>
                                        <p:tgtEl>
                                          <p:spTgt spid="583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4804"/>
                                        </p:tgtEl>
                                        <p:attrNameLst>
                                          <p:attrName>style.visibility</p:attrName>
                                        </p:attrNameLst>
                                      </p:cBhvr>
                                      <p:to>
                                        <p:strVal val="visible"/>
                                      </p:to>
                                    </p:set>
                                    <p:animEffect transition="in" filter="fade">
                                      <p:cBhvr>
                                        <p:cTn id="12" dur="2000"/>
                                        <p:tgtEl>
                                          <p:spTgt spid="204804"/>
                                        </p:tgtEl>
                                      </p:cBhvr>
                                    </p:animEffect>
                                  </p:childTnLst>
                                </p:cTn>
                              </p:par>
                              <p:par>
                                <p:cTn id="13" presetID="10" presetClass="entr" presetSubtype="0" fill="hold" nodeType="withEffect">
                                  <p:stCondLst>
                                    <p:cond delay="0"/>
                                  </p:stCondLst>
                                  <p:childTnLst>
                                    <p:set>
                                      <p:cBhvr>
                                        <p:cTn id="14" dur="1" fill="hold">
                                          <p:stCondLst>
                                            <p:cond delay="0"/>
                                          </p:stCondLst>
                                        </p:cTn>
                                        <p:tgtEl>
                                          <p:spTgt spid="58371">
                                            <p:txEl>
                                              <p:pRg st="1" end="1"/>
                                            </p:txEl>
                                          </p:spTgt>
                                        </p:tgtEl>
                                        <p:attrNameLst>
                                          <p:attrName>style.visibility</p:attrName>
                                        </p:attrNameLst>
                                      </p:cBhvr>
                                      <p:to>
                                        <p:strVal val="visible"/>
                                      </p:to>
                                    </p:set>
                                    <p:animEffect transition="in" filter="fade">
                                      <p:cBhvr>
                                        <p:cTn id="15" dur="2000"/>
                                        <p:tgtEl>
                                          <p:spTgt spid="5837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8371">
                                            <p:txEl>
                                              <p:pRg st="2" end="2"/>
                                            </p:txEl>
                                          </p:spTgt>
                                        </p:tgtEl>
                                        <p:attrNameLst>
                                          <p:attrName>style.visibility</p:attrName>
                                        </p:attrNameLst>
                                      </p:cBhvr>
                                      <p:to>
                                        <p:strVal val="visible"/>
                                      </p:to>
                                    </p:set>
                                    <p:animEffect transition="in" filter="fade">
                                      <p:cBhvr>
                                        <p:cTn id="20" dur="2000"/>
                                        <p:tgtEl>
                                          <p:spTgt spid="583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1" name="Rectangle 3"/>
          <p:cNvSpPr>
            <a:spLocks noGrp="1" noChangeArrowheads="1"/>
          </p:cNvSpPr>
          <p:nvPr>
            <p:ph idx="1"/>
          </p:nvPr>
        </p:nvSpPr>
        <p:spPr>
          <a:xfrm>
            <a:off x="0" y="304800"/>
            <a:ext cx="8382000" cy="990600"/>
          </a:xfrm>
        </p:spPr>
        <p:txBody>
          <a:bodyPr>
            <a:normAutofit fontScale="62500" lnSpcReduction="20000"/>
          </a:bodyPr>
          <a:lstStyle/>
          <a:p>
            <a:pPr eaLnBrk="1" hangingPunct="1">
              <a:buNone/>
              <a:defRPr/>
            </a:pPr>
            <a:r>
              <a:rPr lang="en-US" sz="2400" b="1" dirty="0" smtClean="0">
                <a:effectLst/>
                <a:latin typeface="Calibri" pitchFamily="34" charset="0"/>
                <a:cs typeface="Calibri" pitchFamily="34" charset="0"/>
              </a:rPr>
              <a:t>   </a:t>
            </a:r>
            <a:r>
              <a:rPr lang="en-US" sz="2400" b="1" dirty="0" smtClean="0">
                <a:solidFill>
                  <a:srgbClr val="FF0000"/>
                </a:solidFill>
                <a:effectLst/>
                <a:latin typeface="Calibri" pitchFamily="34" charset="0"/>
                <a:cs typeface="Calibri" pitchFamily="34" charset="0"/>
              </a:rPr>
              <a:t>b.</a:t>
            </a:r>
            <a:r>
              <a:rPr lang="en-US" sz="2400" b="1" dirty="0" smtClean="0">
                <a:effectLst/>
                <a:latin typeface="Calibri" pitchFamily="34" charset="0"/>
                <a:cs typeface="Calibri" pitchFamily="34" charset="0"/>
              </a:rPr>
              <a:t> “Little Round Top”</a:t>
            </a:r>
          </a:p>
          <a:p>
            <a:pPr eaLnBrk="1" hangingPunct="1">
              <a:buNone/>
              <a:defRPr/>
            </a:pPr>
            <a:r>
              <a:rPr lang="en-US" sz="2400" b="1" dirty="0" smtClean="0">
                <a:effectLst/>
                <a:latin typeface="Calibri" pitchFamily="34" charset="0"/>
                <a:cs typeface="Calibri" pitchFamily="34" charset="0"/>
              </a:rPr>
              <a:t>        </a:t>
            </a:r>
            <a:r>
              <a:rPr lang="en-US" sz="2400" b="1" dirty="0" err="1" smtClean="0">
                <a:solidFill>
                  <a:srgbClr val="FF0000"/>
                </a:solidFill>
                <a:effectLst/>
                <a:latin typeface="Calibri" pitchFamily="34" charset="0"/>
                <a:cs typeface="Calibri" pitchFamily="34" charset="0"/>
              </a:rPr>
              <a:t>i</a:t>
            </a:r>
            <a:r>
              <a:rPr lang="en-US" sz="2400" b="1" dirty="0" smtClean="0">
                <a:solidFill>
                  <a:srgbClr val="FF0000"/>
                </a:solidFill>
                <a:effectLst/>
                <a:latin typeface="Calibri" pitchFamily="34" charset="0"/>
                <a:cs typeface="Calibri" pitchFamily="34" charset="0"/>
              </a:rPr>
              <a:t>. </a:t>
            </a:r>
            <a:r>
              <a:rPr lang="en-US" sz="2400" b="1" dirty="0" smtClean="0">
                <a:effectLst/>
                <a:latin typeface="Calibri" pitchFamily="34" charset="0"/>
                <a:cs typeface="Calibri" pitchFamily="34" charset="0"/>
              </a:rPr>
              <a:t>20</a:t>
            </a:r>
            <a:r>
              <a:rPr lang="en-US" sz="2400" b="1" baseline="30000" dirty="0" smtClean="0">
                <a:effectLst/>
                <a:latin typeface="Calibri" pitchFamily="34" charset="0"/>
                <a:cs typeface="Calibri" pitchFamily="34" charset="0"/>
              </a:rPr>
              <a:t>th</a:t>
            </a:r>
            <a:r>
              <a:rPr lang="en-US" sz="2400" b="1" dirty="0" smtClean="0">
                <a:effectLst/>
                <a:latin typeface="Calibri" pitchFamily="34" charset="0"/>
                <a:cs typeface="Calibri" pitchFamily="34" charset="0"/>
              </a:rPr>
              <a:t> Maine defends with bayonet charge</a:t>
            </a:r>
          </a:p>
          <a:p>
            <a:pPr eaLnBrk="1" hangingPunct="1">
              <a:buNone/>
              <a:defRPr/>
            </a:pPr>
            <a:r>
              <a:rPr lang="en-US" sz="2400" b="1" dirty="0" smtClean="0">
                <a:effectLst/>
                <a:latin typeface="Calibri" pitchFamily="34" charset="0"/>
                <a:cs typeface="Calibri" pitchFamily="34" charset="0"/>
              </a:rPr>
              <a:t>                 </a:t>
            </a:r>
          </a:p>
          <a:p>
            <a:pPr eaLnBrk="1" hangingPunct="1">
              <a:buNone/>
              <a:defRPr/>
            </a:pPr>
            <a:r>
              <a:rPr lang="en-US" sz="2400" b="1" dirty="0" smtClean="0">
                <a:effectLst/>
                <a:latin typeface="Calibri" pitchFamily="34" charset="0"/>
                <a:cs typeface="Calibri" pitchFamily="34" charset="0"/>
              </a:rPr>
              <a:t>   </a:t>
            </a:r>
          </a:p>
        </p:txBody>
      </p:sp>
      <p:sp>
        <p:nvSpPr>
          <p:cNvPr id="4" name="Slide Number Placeholder 3"/>
          <p:cNvSpPr>
            <a:spLocks noGrp="1"/>
          </p:cNvSpPr>
          <p:nvPr>
            <p:ph type="sldNum" sz="quarter" idx="12"/>
          </p:nvPr>
        </p:nvSpPr>
        <p:spPr/>
        <p:txBody>
          <a:bodyPr/>
          <a:lstStyle/>
          <a:p>
            <a:pPr>
              <a:defRPr/>
            </a:pPr>
            <a:fld id="{ADDDAEF7-5083-434E-A915-B7935F7CEEA9}" type="slidenum">
              <a:rPr lang="en-US" smtClean="0"/>
              <a:pPr>
                <a:defRPr/>
              </a:pPr>
              <a:t>103</a:t>
            </a:fld>
            <a:endParaRPr lang="en-US" dirty="0"/>
          </a:p>
        </p:txBody>
      </p:sp>
      <p:pic>
        <p:nvPicPr>
          <p:cNvPr id="204802" name="Picture 2" descr="http://www.sonofthesouth.net/leefoundation/gettysburg/little-round-top-gettysburg.jpg"/>
          <p:cNvPicPr>
            <a:picLocks noChangeAspect="1" noChangeArrowheads="1"/>
          </p:cNvPicPr>
          <p:nvPr/>
        </p:nvPicPr>
        <p:blipFill>
          <a:blip r:embed="rId2" cstate="print"/>
          <a:srcRect/>
          <a:stretch>
            <a:fillRect/>
          </a:stretch>
        </p:blipFill>
        <p:spPr bwMode="auto">
          <a:xfrm>
            <a:off x="6096000" y="0"/>
            <a:ext cx="3048000" cy="2621199"/>
          </a:xfrm>
          <a:prstGeom prst="rect">
            <a:avLst/>
          </a:prstGeom>
          <a:ln>
            <a:noFill/>
          </a:ln>
          <a:effectLst>
            <a:softEdge rad="112500"/>
          </a:effectLst>
        </p:spPr>
      </p:pic>
      <p:pic>
        <p:nvPicPr>
          <p:cNvPr id="78850" name="Picture 2" descr="http://july1863.homestead.com/files/lions_of_the_round_top_lg.jpeg"/>
          <p:cNvPicPr>
            <a:picLocks noChangeAspect="1" noChangeArrowheads="1"/>
          </p:cNvPicPr>
          <p:nvPr/>
        </p:nvPicPr>
        <p:blipFill>
          <a:blip r:embed="rId3" cstate="print"/>
          <a:srcRect/>
          <a:stretch>
            <a:fillRect/>
          </a:stretch>
        </p:blipFill>
        <p:spPr bwMode="auto">
          <a:xfrm>
            <a:off x="228600" y="1752600"/>
            <a:ext cx="6014445" cy="4495800"/>
          </a:xfrm>
          <a:prstGeom prst="rect">
            <a:avLst/>
          </a:prstGeom>
          <a:noFill/>
        </p:spPr>
      </p:pic>
      <p:pic>
        <p:nvPicPr>
          <p:cNvPr id="78852" name="Picture 4" descr="http://www.andyandrews.com/content/assets/2011/06/joshua-chamberlain.png"/>
          <p:cNvPicPr>
            <a:picLocks noChangeAspect="1" noChangeArrowheads="1"/>
          </p:cNvPicPr>
          <p:nvPr/>
        </p:nvPicPr>
        <p:blipFill>
          <a:blip r:embed="rId4" cstate="print"/>
          <a:srcRect/>
          <a:stretch>
            <a:fillRect/>
          </a:stretch>
        </p:blipFill>
        <p:spPr bwMode="auto">
          <a:xfrm>
            <a:off x="6629400" y="2971800"/>
            <a:ext cx="1934464" cy="2133600"/>
          </a:xfrm>
          <a:prstGeom prst="ellipse">
            <a:avLst/>
          </a:prstGeom>
          <a:noFill/>
        </p:spPr>
      </p:pic>
      <p:sp>
        <p:nvSpPr>
          <p:cNvPr id="8" name="TextBox 7"/>
          <p:cNvSpPr txBox="1"/>
          <p:nvPr/>
        </p:nvSpPr>
        <p:spPr>
          <a:xfrm>
            <a:off x="6553200" y="5105400"/>
            <a:ext cx="2590800" cy="369332"/>
          </a:xfrm>
          <a:prstGeom prst="rect">
            <a:avLst/>
          </a:prstGeom>
          <a:noFill/>
        </p:spPr>
        <p:txBody>
          <a:bodyPr wrap="square" rtlCol="0">
            <a:spAutoFit/>
          </a:bodyPr>
          <a:lstStyle/>
          <a:p>
            <a:r>
              <a:rPr lang="en-US" b="1" dirty="0" smtClean="0">
                <a:latin typeface="+mn-lt"/>
              </a:rPr>
              <a:t>Col. Joshua Chamberlain</a:t>
            </a:r>
            <a:endParaRPr lang="en-US" b="1" dirty="0">
              <a:latin typeface="+mn-lt"/>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4802"/>
                                        </p:tgtEl>
                                        <p:attrNameLst>
                                          <p:attrName>style.visibility</p:attrName>
                                        </p:attrNameLst>
                                      </p:cBhvr>
                                      <p:to>
                                        <p:strVal val="visible"/>
                                      </p:to>
                                    </p:set>
                                    <p:animEffect transition="in" filter="fade">
                                      <p:cBhvr>
                                        <p:cTn id="7" dur="2000"/>
                                        <p:tgtEl>
                                          <p:spTgt spid="20480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8371">
                                            <p:txEl>
                                              <p:pRg st="0" end="0"/>
                                            </p:txEl>
                                          </p:spTgt>
                                        </p:tgtEl>
                                        <p:attrNameLst>
                                          <p:attrName>style.visibility</p:attrName>
                                        </p:attrNameLst>
                                      </p:cBhvr>
                                      <p:to>
                                        <p:strVal val="visible"/>
                                      </p:to>
                                    </p:set>
                                    <p:animEffect transition="in" filter="fade">
                                      <p:cBhvr>
                                        <p:cTn id="11" dur="2000"/>
                                        <p:tgtEl>
                                          <p:spTgt spid="5837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8371">
                                            <p:txEl>
                                              <p:pRg st="1" end="1"/>
                                            </p:txEl>
                                          </p:spTgt>
                                        </p:tgtEl>
                                        <p:attrNameLst>
                                          <p:attrName>style.visibility</p:attrName>
                                        </p:attrNameLst>
                                      </p:cBhvr>
                                      <p:to>
                                        <p:strVal val="visible"/>
                                      </p:to>
                                    </p:set>
                                    <p:animEffect transition="in" filter="fade">
                                      <p:cBhvr>
                                        <p:cTn id="16" dur="2000"/>
                                        <p:tgtEl>
                                          <p:spTgt spid="58371">
                                            <p:txEl>
                                              <p:pRg st="1" end="1"/>
                                            </p:txEl>
                                          </p:spTgt>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78850"/>
                                        </p:tgtEl>
                                        <p:attrNameLst>
                                          <p:attrName>style.visibility</p:attrName>
                                        </p:attrNameLst>
                                      </p:cBhvr>
                                      <p:to>
                                        <p:strVal val="visible"/>
                                      </p:to>
                                    </p:set>
                                    <p:animEffect transition="in" filter="fade">
                                      <p:cBhvr>
                                        <p:cTn id="20" dur="2000"/>
                                        <p:tgtEl>
                                          <p:spTgt spid="78850"/>
                                        </p:tgtEl>
                                      </p:cBhvr>
                                    </p:animEffect>
                                  </p:childTnLst>
                                </p:cTn>
                              </p:par>
                              <p:par>
                                <p:cTn id="21" presetID="10" presetClass="entr" presetSubtype="0" fill="hold" nodeType="withEffect">
                                  <p:stCondLst>
                                    <p:cond delay="0"/>
                                  </p:stCondLst>
                                  <p:childTnLst>
                                    <p:set>
                                      <p:cBhvr>
                                        <p:cTn id="22" dur="1" fill="hold">
                                          <p:stCondLst>
                                            <p:cond delay="0"/>
                                          </p:stCondLst>
                                        </p:cTn>
                                        <p:tgtEl>
                                          <p:spTgt spid="78852"/>
                                        </p:tgtEl>
                                        <p:attrNameLst>
                                          <p:attrName>style.visibility</p:attrName>
                                        </p:attrNameLst>
                                      </p:cBhvr>
                                      <p:to>
                                        <p:strVal val="visible"/>
                                      </p:to>
                                    </p:set>
                                    <p:animEffect transition="in" filter="fade">
                                      <p:cBhvr>
                                        <p:cTn id="23" dur="2000"/>
                                        <p:tgtEl>
                                          <p:spTgt spid="7885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1" name="Rectangle 3"/>
          <p:cNvSpPr>
            <a:spLocks noGrp="1" noChangeArrowheads="1"/>
          </p:cNvSpPr>
          <p:nvPr>
            <p:ph idx="1"/>
          </p:nvPr>
        </p:nvSpPr>
        <p:spPr>
          <a:xfrm>
            <a:off x="304800" y="381000"/>
            <a:ext cx="7010400" cy="609600"/>
          </a:xfrm>
        </p:spPr>
        <p:txBody>
          <a:bodyPr>
            <a:normAutofit fontScale="47500" lnSpcReduction="20000"/>
          </a:bodyPr>
          <a:lstStyle/>
          <a:p>
            <a:pPr eaLnBrk="1" hangingPunct="1">
              <a:buNone/>
              <a:defRPr/>
            </a:pPr>
            <a:r>
              <a:rPr lang="en-US" sz="2400" b="1" dirty="0" smtClean="0">
                <a:effectLst/>
                <a:latin typeface="Calibri" pitchFamily="34" charset="0"/>
                <a:cs typeface="Calibri" pitchFamily="34" charset="0"/>
              </a:rPr>
              <a:t>Film Clip: Gettysburg: “Little Round Top”</a:t>
            </a:r>
          </a:p>
          <a:p>
            <a:pPr eaLnBrk="1" hangingPunct="1">
              <a:buNone/>
              <a:defRPr/>
            </a:pPr>
            <a:r>
              <a:rPr lang="en-US" sz="2400" b="1" dirty="0" smtClean="0">
                <a:effectLst/>
                <a:latin typeface="Calibri" pitchFamily="34" charset="0"/>
                <a:cs typeface="Calibri" pitchFamily="34" charset="0"/>
              </a:rPr>
              <a:t>                 </a:t>
            </a:r>
          </a:p>
          <a:p>
            <a:pPr eaLnBrk="1" hangingPunct="1">
              <a:buNone/>
              <a:defRPr/>
            </a:pPr>
            <a:r>
              <a:rPr lang="en-US" sz="2400" b="1" dirty="0" smtClean="0">
                <a:effectLst/>
                <a:latin typeface="Calibri" pitchFamily="34" charset="0"/>
                <a:cs typeface="Calibri" pitchFamily="34" charset="0"/>
              </a:rPr>
              <a:t>   </a:t>
            </a:r>
          </a:p>
        </p:txBody>
      </p:sp>
      <p:sp>
        <p:nvSpPr>
          <p:cNvPr id="4" name="Slide Number Placeholder 3"/>
          <p:cNvSpPr>
            <a:spLocks noGrp="1"/>
          </p:cNvSpPr>
          <p:nvPr>
            <p:ph type="sldNum" sz="quarter" idx="12"/>
          </p:nvPr>
        </p:nvSpPr>
        <p:spPr/>
        <p:txBody>
          <a:bodyPr/>
          <a:lstStyle/>
          <a:p>
            <a:pPr>
              <a:defRPr/>
            </a:pPr>
            <a:fld id="{ADDDAEF7-5083-434E-A915-B7935F7CEEA9}" type="slidenum">
              <a:rPr lang="en-US" smtClean="0"/>
              <a:pPr>
                <a:defRPr/>
              </a:pPr>
              <a:t>104</a:t>
            </a:fld>
            <a:endParaRPr lang="en-US" dirty="0"/>
          </a:p>
        </p:txBody>
      </p:sp>
      <p:sp>
        <p:nvSpPr>
          <p:cNvPr id="2" name="TextBox 1"/>
          <p:cNvSpPr txBox="1"/>
          <p:nvPr/>
        </p:nvSpPr>
        <p:spPr>
          <a:xfrm>
            <a:off x="3081337" y="5402753"/>
            <a:ext cx="4038600" cy="584775"/>
          </a:xfrm>
          <a:prstGeom prst="rect">
            <a:avLst/>
          </a:prstGeom>
          <a:noFill/>
        </p:spPr>
        <p:txBody>
          <a:bodyPr wrap="square" rtlCol="0">
            <a:spAutoFit/>
          </a:bodyPr>
          <a:lstStyle/>
          <a:p>
            <a:r>
              <a:rPr lang="en-US" sz="1400" dirty="0">
                <a:latin typeface="+mn-lt"/>
                <a:hlinkClick r:id="rId2"/>
              </a:rPr>
              <a:t>http://</a:t>
            </a:r>
            <a:r>
              <a:rPr lang="en-US" sz="1400" dirty="0" smtClean="0">
                <a:latin typeface="+mn-lt"/>
                <a:hlinkClick r:id="rId2"/>
              </a:rPr>
              <a:t>www.youtube.com/watch?v=OGcFxcQwTfk</a:t>
            </a:r>
            <a:endParaRPr lang="en-US" sz="1400" dirty="0" smtClean="0">
              <a:latin typeface="+mn-lt"/>
            </a:endParaRPr>
          </a:p>
          <a:p>
            <a:endParaRPr lang="en-US" dirty="0"/>
          </a:p>
        </p:txBody>
      </p:sp>
      <p:pic>
        <p:nvPicPr>
          <p:cNvPr id="1026" name="Picture 2" descr="http://www.teachwithmovies.org/guides/gettysburg-DVD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878378"/>
            <a:ext cx="3038475" cy="452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61327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Effect transition="in" filter="fade">
                                      <p:cBhvr>
                                        <p:cTn id="7" dur="2000"/>
                                        <p:tgtEl>
                                          <p:spTgt spid="583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6610" name="Picture 2" descr="http://july1863.homestead.com/files/the_high_water_mark_lg2.jpeg"/>
          <p:cNvPicPr>
            <a:picLocks noChangeAspect="1" noChangeArrowheads="1"/>
          </p:cNvPicPr>
          <p:nvPr/>
        </p:nvPicPr>
        <p:blipFill>
          <a:blip r:embed="rId2" cstate="print"/>
          <a:srcRect/>
          <a:stretch>
            <a:fillRect/>
          </a:stretch>
        </p:blipFill>
        <p:spPr bwMode="auto">
          <a:xfrm>
            <a:off x="2286000" y="1143000"/>
            <a:ext cx="6553200" cy="4914900"/>
          </a:xfrm>
          <a:prstGeom prst="rect">
            <a:avLst/>
          </a:prstGeom>
          <a:noFill/>
        </p:spPr>
      </p:pic>
      <p:sp>
        <p:nvSpPr>
          <p:cNvPr id="58371" name="Rectangle 3"/>
          <p:cNvSpPr>
            <a:spLocks noGrp="1" noChangeArrowheads="1"/>
          </p:cNvSpPr>
          <p:nvPr>
            <p:ph idx="1"/>
          </p:nvPr>
        </p:nvSpPr>
        <p:spPr>
          <a:xfrm>
            <a:off x="457200" y="228600"/>
            <a:ext cx="8382000" cy="914400"/>
          </a:xfrm>
          <a:noFill/>
        </p:spPr>
        <p:txBody>
          <a:bodyPr>
            <a:normAutofit fontScale="47500" lnSpcReduction="20000"/>
          </a:bodyPr>
          <a:lstStyle/>
          <a:p>
            <a:pPr eaLnBrk="1" hangingPunct="1">
              <a:buNone/>
              <a:defRPr/>
            </a:pPr>
            <a:r>
              <a:rPr lang="en-US" sz="2400" b="1" dirty="0" smtClean="0">
                <a:solidFill>
                  <a:srgbClr val="FF0000"/>
                </a:solidFill>
                <a:effectLst/>
                <a:latin typeface="Calibri" pitchFamily="34" charset="0"/>
                <a:cs typeface="Calibri" pitchFamily="34" charset="0"/>
              </a:rPr>
              <a:t>c.</a:t>
            </a:r>
            <a:r>
              <a:rPr lang="en-US" sz="2400" b="1" dirty="0" smtClean="0">
                <a:effectLst/>
                <a:latin typeface="Calibri" pitchFamily="34" charset="0"/>
                <a:cs typeface="Calibri" pitchFamily="34" charset="0"/>
              </a:rPr>
              <a:t> “Pickett’s Charge”</a:t>
            </a:r>
          </a:p>
          <a:p>
            <a:pPr eaLnBrk="1" hangingPunct="1">
              <a:buNone/>
              <a:defRPr/>
            </a:pPr>
            <a:r>
              <a:rPr lang="en-US" sz="2400" b="1" dirty="0" smtClean="0">
                <a:effectLst/>
                <a:latin typeface="Calibri" pitchFamily="34" charset="0"/>
                <a:cs typeface="Calibri" pitchFamily="34" charset="0"/>
              </a:rPr>
              <a:t>      </a:t>
            </a:r>
            <a:r>
              <a:rPr lang="en-US" sz="2400" b="1" dirty="0" err="1" smtClean="0">
                <a:solidFill>
                  <a:srgbClr val="FF0000"/>
                </a:solidFill>
                <a:effectLst/>
                <a:latin typeface="Calibri" pitchFamily="34" charset="0"/>
                <a:cs typeface="Calibri" pitchFamily="34" charset="0"/>
              </a:rPr>
              <a:t>i</a:t>
            </a:r>
            <a:r>
              <a:rPr lang="en-US" sz="2400" b="1" dirty="0" smtClean="0">
                <a:solidFill>
                  <a:srgbClr val="FF0000"/>
                </a:solidFill>
                <a:effectLst/>
                <a:latin typeface="Calibri" pitchFamily="34" charset="0"/>
                <a:cs typeface="Calibri" pitchFamily="34" charset="0"/>
              </a:rPr>
              <a:t>.</a:t>
            </a:r>
            <a:r>
              <a:rPr lang="en-US" sz="2400" b="1" dirty="0" smtClean="0">
                <a:effectLst/>
                <a:latin typeface="Calibri" pitchFamily="34" charset="0"/>
                <a:cs typeface="Calibri" pitchFamily="34" charset="0"/>
              </a:rPr>
              <a:t> failed last Confederate attempt to break the Union lines</a:t>
            </a:r>
          </a:p>
          <a:p>
            <a:pPr eaLnBrk="1" hangingPunct="1">
              <a:buNone/>
              <a:defRPr/>
            </a:pPr>
            <a:r>
              <a:rPr lang="en-US" sz="2400" b="1" dirty="0" smtClean="0">
                <a:effectLst/>
                <a:latin typeface="Calibri" pitchFamily="34" charset="0"/>
                <a:cs typeface="Calibri" pitchFamily="34" charset="0"/>
              </a:rPr>
              <a:t>                    </a:t>
            </a:r>
          </a:p>
          <a:p>
            <a:pPr eaLnBrk="1" hangingPunct="1">
              <a:buNone/>
              <a:defRPr/>
            </a:pPr>
            <a:r>
              <a:rPr lang="en-US" sz="2400" b="1" dirty="0" smtClean="0">
                <a:effectLst/>
                <a:latin typeface="Calibri" pitchFamily="34" charset="0"/>
                <a:cs typeface="Calibri" pitchFamily="34" charset="0"/>
              </a:rPr>
              <a:t>       </a:t>
            </a:r>
          </a:p>
          <a:p>
            <a:pPr eaLnBrk="1" hangingPunct="1">
              <a:buNone/>
              <a:defRPr/>
            </a:pPr>
            <a:r>
              <a:rPr lang="en-US" sz="2400" b="1" dirty="0" smtClean="0">
                <a:effectLst/>
                <a:latin typeface="Calibri" pitchFamily="34" charset="0"/>
                <a:cs typeface="Calibri" pitchFamily="34" charset="0"/>
              </a:rPr>
              <a:t>   </a:t>
            </a:r>
          </a:p>
        </p:txBody>
      </p:sp>
      <p:sp>
        <p:nvSpPr>
          <p:cNvPr id="4" name="Slide Number Placeholder 3"/>
          <p:cNvSpPr>
            <a:spLocks noGrp="1"/>
          </p:cNvSpPr>
          <p:nvPr>
            <p:ph type="sldNum" sz="quarter" idx="12"/>
          </p:nvPr>
        </p:nvSpPr>
        <p:spPr/>
        <p:txBody>
          <a:bodyPr/>
          <a:lstStyle/>
          <a:p>
            <a:pPr>
              <a:defRPr/>
            </a:pPr>
            <a:fld id="{ADDDAEF7-5083-434E-A915-B7935F7CEEA9}" type="slidenum">
              <a:rPr lang="en-US" smtClean="0"/>
              <a:pPr>
                <a:defRPr/>
              </a:pPr>
              <a:t>105</a:t>
            </a:fld>
            <a:endParaRPr lang="en-US" dirty="0"/>
          </a:p>
        </p:txBody>
      </p:sp>
      <p:pic>
        <p:nvPicPr>
          <p:cNvPr id="16" name="Picture 4" descr="File:GeorgePickett.jpeg">
            <a:hlinkClick r:id="rId3"/>
          </p:cNvPr>
          <p:cNvPicPr>
            <a:picLocks noChangeAspect="1" noChangeArrowheads="1"/>
          </p:cNvPicPr>
          <p:nvPr/>
        </p:nvPicPr>
        <p:blipFill>
          <a:blip r:embed="rId4" cstate="print"/>
          <a:srcRect l="19623" r="23019" b="38667"/>
          <a:stretch>
            <a:fillRect/>
          </a:stretch>
        </p:blipFill>
        <p:spPr bwMode="auto">
          <a:xfrm>
            <a:off x="7772400" y="1143000"/>
            <a:ext cx="944218" cy="1143000"/>
          </a:xfrm>
          <a:prstGeom prst="ellipse">
            <a:avLst/>
          </a:prstGeom>
          <a:noFill/>
        </p:spPr>
      </p:pic>
      <p:sp>
        <p:nvSpPr>
          <p:cNvPr id="17" name="TextBox 16"/>
          <p:cNvSpPr txBox="1"/>
          <p:nvPr/>
        </p:nvSpPr>
        <p:spPr>
          <a:xfrm>
            <a:off x="7696200" y="2286000"/>
            <a:ext cx="1219200" cy="276999"/>
          </a:xfrm>
          <a:prstGeom prst="rect">
            <a:avLst/>
          </a:prstGeom>
          <a:solidFill>
            <a:srgbClr val="000000"/>
          </a:solidFill>
        </p:spPr>
        <p:txBody>
          <a:bodyPr wrap="square" rtlCol="0">
            <a:spAutoFit/>
          </a:bodyPr>
          <a:lstStyle/>
          <a:p>
            <a:r>
              <a:rPr lang="en-US" sz="1200" b="1" dirty="0" smtClean="0">
                <a:latin typeface="+mn-lt"/>
              </a:rPr>
              <a:t>George Pickett</a:t>
            </a:r>
            <a:endParaRPr lang="en-US" sz="1200" b="1" dirty="0">
              <a:latin typeface="+mn-lt"/>
            </a:endParaRPr>
          </a:p>
        </p:txBody>
      </p:sp>
      <p:sp>
        <p:nvSpPr>
          <p:cNvPr id="10" name="Rectangle 3"/>
          <p:cNvSpPr txBox="1">
            <a:spLocks noChangeArrowheads="1"/>
          </p:cNvSpPr>
          <p:nvPr/>
        </p:nvSpPr>
        <p:spPr bwMode="auto">
          <a:xfrm>
            <a:off x="228600" y="3962400"/>
            <a:ext cx="1981200" cy="17526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marR="0" lvl="0" algn="l" defTabSz="914400" rtl="0" eaLnBrk="1" fontAlgn="base" latinLnBrk="0" hangingPunct="1">
              <a:lnSpc>
                <a:spcPct val="100000"/>
              </a:lnSpc>
              <a:spcBef>
                <a:spcPts val="0"/>
              </a:spcBef>
              <a:spcAft>
                <a:spcPct val="0"/>
              </a:spcAft>
              <a:buClr>
                <a:schemeClr val="hlink"/>
              </a:buClr>
              <a:buSzPct val="80000"/>
              <a:buFont typeface="Wingdings" pitchFamily="2" charset="2"/>
              <a:buNone/>
              <a:tabLst/>
              <a:defRPr/>
            </a:pPr>
            <a:r>
              <a:rPr kumimoji="0" lang="en-US" sz="1600" b="1" i="0" u="none" strike="noStrike" kern="0" cap="none" spc="0" normalizeH="0" baseline="0" noProof="0" dirty="0" smtClean="0">
                <a:ln>
                  <a:noFill/>
                </a:ln>
                <a:effectLst/>
                <a:uLnTx/>
                <a:uFillTx/>
                <a:latin typeface="Calibri" pitchFamily="34" charset="0"/>
                <a:ea typeface="+mn-ea"/>
                <a:cs typeface="Calibri" pitchFamily="34" charset="0"/>
              </a:rPr>
              <a:t>One</a:t>
            </a:r>
            <a:r>
              <a:rPr kumimoji="0" lang="en-US" sz="1600" b="1" i="0" u="none" strike="noStrike" kern="0" cap="none" spc="0" normalizeH="0" noProof="0" dirty="0" smtClean="0">
                <a:ln>
                  <a:noFill/>
                </a:ln>
                <a:effectLst/>
                <a:uLnTx/>
                <a:uFillTx/>
                <a:latin typeface="Calibri" pitchFamily="34" charset="0"/>
                <a:ea typeface="+mn-ea"/>
                <a:cs typeface="Calibri" pitchFamily="34" charset="0"/>
              </a:rPr>
              <a:t> of Pickett’s </a:t>
            </a:r>
          </a:p>
          <a:p>
            <a:pPr marR="0" lvl="0" algn="l" defTabSz="914400" rtl="0" eaLnBrk="1" fontAlgn="base" latinLnBrk="0" hangingPunct="1">
              <a:lnSpc>
                <a:spcPct val="100000"/>
              </a:lnSpc>
              <a:spcBef>
                <a:spcPts val="0"/>
              </a:spcBef>
              <a:spcAft>
                <a:spcPct val="0"/>
              </a:spcAft>
              <a:buClr>
                <a:schemeClr val="hlink"/>
              </a:buClr>
              <a:buSzPct val="80000"/>
              <a:buFont typeface="Wingdings" pitchFamily="2" charset="2"/>
              <a:buNone/>
              <a:tabLst/>
              <a:defRPr/>
            </a:pPr>
            <a:r>
              <a:rPr kumimoji="0" lang="en-US" sz="1600" b="1" i="0" u="none" strike="noStrike" kern="0" cap="none" spc="0" normalizeH="0" noProof="0" dirty="0" smtClean="0">
                <a:ln>
                  <a:noFill/>
                </a:ln>
                <a:effectLst/>
                <a:uLnTx/>
                <a:uFillTx/>
                <a:latin typeface="Calibri" pitchFamily="34" charset="0"/>
                <a:ea typeface="+mn-ea"/>
                <a:cs typeface="Calibri" pitchFamily="34" charset="0"/>
              </a:rPr>
              <a:t>commanders, Lewis </a:t>
            </a:r>
          </a:p>
          <a:p>
            <a:pPr marR="0" lvl="0" algn="l" defTabSz="914400" rtl="0" eaLnBrk="1" fontAlgn="base" latinLnBrk="0" hangingPunct="1">
              <a:lnSpc>
                <a:spcPct val="100000"/>
              </a:lnSpc>
              <a:spcBef>
                <a:spcPts val="0"/>
              </a:spcBef>
              <a:spcAft>
                <a:spcPct val="0"/>
              </a:spcAft>
              <a:buClr>
                <a:schemeClr val="hlink"/>
              </a:buClr>
              <a:buSzPct val="80000"/>
              <a:buFont typeface="Wingdings" pitchFamily="2" charset="2"/>
              <a:buNone/>
              <a:tabLst/>
              <a:defRPr/>
            </a:pPr>
            <a:r>
              <a:rPr kumimoji="0" lang="en-US" sz="1600" b="1" i="0" u="none" strike="noStrike" kern="0" cap="none" spc="0" normalizeH="0" noProof="0" dirty="0" smtClean="0">
                <a:ln>
                  <a:noFill/>
                </a:ln>
                <a:effectLst/>
                <a:uLnTx/>
                <a:uFillTx/>
                <a:latin typeface="Calibri" pitchFamily="34" charset="0"/>
                <a:ea typeface="+mn-ea"/>
                <a:cs typeface="Calibri" pitchFamily="34" charset="0"/>
              </a:rPr>
              <a:t>Armistead, leads the</a:t>
            </a:r>
          </a:p>
          <a:p>
            <a:pPr marR="0" lvl="0" algn="l" defTabSz="914400" rtl="0" eaLnBrk="1" fontAlgn="base" latinLnBrk="0" hangingPunct="1">
              <a:lnSpc>
                <a:spcPct val="100000"/>
              </a:lnSpc>
              <a:spcBef>
                <a:spcPts val="0"/>
              </a:spcBef>
              <a:spcAft>
                <a:spcPct val="0"/>
              </a:spcAft>
              <a:buClr>
                <a:schemeClr val="hlink"/>
              </a:buClr>
              <a:buSzPct val="80000"/>
              <a:buFont typeface="Wingdings" pitchFamily="2" charset="2"/>
              <a:buNone/>
              <a:tabLst/>
              <a:defRPr/>
            </a:pPr>
            <a:r>
              <a:rPr kumimoji="0" lang="en-US" sz="1600" b="1" i="0" u="none" strike="noStrike" kern="0" cap="none" spc="0" normalizeH="0" noProof="0" dirty="0" smtClean="0">
                <a:ln>
                  <a:noFill/>
                </a:ln>
                <a:effectLst/>
                <a:uLnTx/>
                <a:uFillTx/>
                <a:latin typeface="Calibri" pitchFamily="34" charset="0"/>
                <a:ea typeface="+mn-ea"/>
                <a:cs typeface="Calibri" pitchFamily="34" charset="0"/>
              </a:rPr>
              <a:t> famous charge. Wounded, he dies the following day.</a:t>
            </a:r>
            <a:endParaRPr kumimoji="0" lang="en-US" sz="1600" b="1" i="0" u="none" strike="noStrike" kern="0" cap="none" spc="0" normalizeH="0" baseline="0" noProof="0" dirty="0" smtClean="0">
              <a:ln>
                <a:noFill/>
              </a:ln>
              <a:effectLst/>
              <a:uLnTx/>
              <a:uFillTx/>
              <a:latin typeface="Calibri" pitchFamily="34" charset="0"/>
              <a:ea typeface="+mn-ea"/>
              <a:cs typeface="Calibri" pitchFamily="34" charset="0"/>
            </a:endParaRPr>
          </a:p>
          <a:p>
            <a:pPr marL="342900" marR="0" lvl="0" indent="-34290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kumimoji="0" lang="en-US" sz="2400" b="1" i="0" u="none" strike="noStrike" kern="0" cap="none" spc="0" normalizeH="0" baseline="0" noProof="0" dirty="0" smtClean="0">
                <a:ln>
                  <a:noFill/>
                </a:ln>
                <a:solidFill>
                  <a:schemeClr val="tx1"/>
                </a:solidFill>
                <a:effectLst/>
                <a:uLnTx/>
                <a:uFillTx/>
                <a:latin typeface="Calibri" pitchFamily="34" charset="0"/>
                <a:ea typeface="+mn-ea"/>
                <a:cs typeface="Calibri" pitchFamily="34" charset="0"/>
              </a:rPr>
              <a:t>      </a:t>
            </a:r>
          </a:p>
          <a:p>
            <a:pPr marL="342900" marR="0" lvl="0" indent="-34290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kumimoji="0" lang="en-US" sz="2400" b="1" i="0" u="none" strike="noStrike" kern="0" cap="none" spc="0" normalizeH="0" baseline="0" noProof="0" dirty="0" smtClean="0">
                <a:ln>
                  <a:noFill/>
                </a:ln>
                <a:solidFill>
                  <a:schemeClr val="tx1"/>
                </a:solidFill>
                <a:effectLst/>
                <a:uLnTx/>
                <a:uFillTx/>
                <a:latin typeface="Calibri" pitchFamily="34" charset="0"/>
                <a:ea typeface="+mn-ea"/>
                <a:cs typeface="Calibri" pitchFamily="34" charset="0"/>
              </a:rPr>
              <a:t>                    </a:t>
            </a:r>
          </a:p>
          <a:p>
            <a:pPr marL="342900" marR="0" lvl="0" indent="-34290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kumimoji="0" lang="en-US" sz="2400" b="1" i="0" u="none" strike="noStrike" kern="0" cap="none" spc="0" normalizeH="0" baseline="0" noProof="0" dirty="0" smtClean="0">
                <a:ln>
                  <a:noFill/>
                </a:ln>
                <a:solidFill>
                  <a:schemeClr val="tx1"/>
                </a:solidFill>
                <a:effectLst/>
                <a:uLnTx/>
                <a:uFillTx/>
                <a:latin typeface="Calibri" pitchFamily="34" charset="0"/>
                <a:ea typeface="+mn-ea"/>
                <a:cs typeface="Calibri" pitchFamily="34" charset="0"/>
              </a:rPr>
              <a:t>       </a:t>
            </a:r>
          </a:p>
          <a:p>
            <a:pPr marL="342900" marR="0" lvl="0" indent="-34290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kumimoji="0" lang="en-US" sz="2400" b="1" i="0" u="none" strike="noStrike" kern="0" cap="none" spc="0" normalizeH="0" baseline="0" noProof="0" dirty="0" smtClean="0">
                <a:ln>
                  <a:noFill/>
                </a:ln>
                <a:solidFill>
                  <a:schemeClr val="tx1"/>
                </a:solidFill>
                <a:effectLst/>
                <a:uLnTx/>
                <a:uFillTx/>
                <a:latin typeface="Calibri" pitchFamily="34" charset="0"/>
                <a:ea typeface="+mn-ea"/>
                <a:cs typeface="Calibri" pitchFamily="34" charset="0"/>
              </a:rPr>
              <a:t>   </a:t>
            </a:r>
          </a:p>
        </p:txBody>
      </p:sp>
      <p:pic>
        <p:nvPicPr>
          <p:cNvPr id="196612" name="Picture 4" descr="File:Lewis A. Armistead.jpg">
            <a:hlinkClick r:id="rId5"/>
          </p:cNvPr>
          <p:cNvPicPr>
            <a:picLocks noChangeAspect="1" noChangeArrowheads="1"/>
          </p:cNvPicPr>
          <p:nvPr/>
        </p:nvPicPr>
        <p:blipFill>
          <a:blip r:embed="rId6" cstate="print"/>
          <a:srcRect/>
          <a:stretch>
            <a:fillRect/>
          </a:stretch>
        </p:blipFill>
        <p:spPr bwMode="auto">
          <a:xfrm>
            <a:off x="609600" y="2133600"/>
            <a:ext cx="1219200" cy="1828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6610"/>
                                        </p:tgtEl>
                                        <p:attrNameLst>
                                          <p:attrName>style.visibility</p:attrName>
                                        </p:attrNameLst>
                                      </p:cBhvr>
                                      <p:to>
                                        <p:strVal val="visible"/>
                                      </p:to>
                                    </p:set>
                                    <p:animEffect transition="in" filter="fade">
                                      <p:cBhvr>
                                        <p:cTn id="7" dur="2000"/>
                                        <p:tgtEl>
                                          <p:spTgt spid="19661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8371">
                                            <p:txEl>
                                              <p:pRg st="0" end="0"/>
                                            </p:txEl>
                                          </p:spTgt>
                                        </p:tgtEl>
                                        <p:attrNameLst>
                                          <p:attrName>style.visibility</p:attrName>
                                        </p:attrNameLst>
                                      </p:cBhvr>
                                      <p:to>
                                        <p:strVal val="visible"/>
                                      </p:to>
                                    </p:set>
                                    <p:animEffect transition="in" filter="fade">
                                      <p:cBhvr>
                                        <p:cTn id="11" dur="2000"/>
                                        <p:tgtEl>
                                          <p:spTgt spid="58371">
                                            <p:txEl>
                                              <p:pRg st="0" end="0"/>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20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2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8371">
                                            <p:txEl>
                                              <p:pRg st="1" end="1"/>
                                            </p:txEl>
                                          </p:spTgt>
                                        </p:tgtEl>
                                        <p:attrNameLst>
                                          <p:attrName>style.visibility</p:attrName>
                                        </p:attrNameLst>
                                      </p:cBhvr>
                                      <p:to>
                                        <p:strVal val="visible"/>
                                      </p:to>
                                    </p:set>
                                    <p:animEffect transition="in" filter="fade">
                                      <p:cBhvr>
                                        <p:cTn id="23" dur="2000"/>
                                        <p:tgtEl>
                                          <p:spTgt spid="58371">
                                            <p:txEl>
                                              <p:pRg st="1" end="1"/>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8371">
                                            <p:txEl>
                                              <p:pRg st="2" end="2"/>
                                            </p:txEl>
                                          </p:spTgt>
                                        </p:tgtEl>
                                        <p:attrNameLst>
                                          <p:attrName>style.visibility</p:attrName>
                                        </p:attrNameLst>
                                      </p:cBhvr>
                                      <p:to>
                                        <p:strVal val="visible"/>
                                      </p:to>
                                    </p:set>
                                    <p:animEffect transition="in" filter="fade">
                                      <p:cBhvr>
                                        <p:cTn id="26" dur="2000"/>
                                        <p:tgtEl>
                                          <p:spTgt spid="58371">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6612"/>
                                        </p:tgtEl>
                                        <p:attrNameLst>
                                          <p:attrName>style.visibility</p:attrName>
                                        </p:attrNameLst>
                                      </p:cBhvr>
                                      <p:to>
                                        <p:strVal val="visible"/>
                                      </p:to>
                                    </p:set>
                                    <p:animEffect transition="in" filter="fade">
                                      <p:cBhvr>
                                        <p:cTn id="31" dur="2000"/>
                                        <p:tgtEl>
                                          <p:spTgt spid="1966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1" name="Rectangle 3"/>
          <p:cNvSpPr>
            <a:spLocks noGrp="1" noChangeArrowheads="1"/>
          </p:cNvSpPr>
          <p:nvPr>
            <p:ph idx="1"/>
          </p:nvPr>
        </p:nvSpPr>
        <p:spPr>
          <a:xfrm>
            <a:off x="304800" y="457200"/>
            <a:ext cx="7696200" cy="2362200"/>
          </a:xfrm>
        </p:spPr>
        <p:txBody>
          <a:bodyPr/>
          <a:lstStyle/>
          <a:p>
            <a:pPr marL="0" indent="0" eaLnBrk="1" hangingPunct="1">
              <a:spcBef>
                <a:spcPts val="0"/>
              </a:spcBef>
              <a:buNone/>
              <a:defRPr/>
            </a:pPr>
            <a:r>
              <a:rPr lang="en-US" sz="2400" b="1" dirty="0" smtClean="0">
                <a:solidFill>
                  <a:srgbClr val="FF0000"/>
                </a:solidFill>
                <a:effectLst/>
                <a:latin typeface="Calibri" pitchFamily="34" charset="0"/>
                <a:cs typeface="Calibri" pitchFamily="34" charset="0"/>
              </a:rPr>
              <a:t>4.  </a:t>
            </a:r>
            <a:r>
              <a:rPr lang="en-US" sz="2400" b="1" dirty="0" smtClean="0">
                <a:effectLst/>
                <a:latin typeface="Calibri" pitchFamily="34" charset="0"/>
                <a:cs typeface="Calibri" pitchFamily="34" charset="0"/>
              </a:rPr>
              <a:t>Union victory</a:t>
            </a:r>
          </a:p>
          <a:p>
            <a:pPr marL="0" indent="0" eaLnBrk="1" hangingPunct="1">
              <a:spcBef>
                <a:spcPts val="0"/>
              </a:spcBef>
              <a:buNone/>
              <a:defRPr/>
            </a:pPr>
            <a:r>
              <a:rPr lang="en-US" sz="2400" b="1" dirty="0" smtClean="0">
                <a:effectLst/>
                <a:latin typeface="Calibri" pitchFamily="34" charset="0"/>
                <a:cs typeface="Calibri" pitchFamily="34" charset="0"/>
              </a:rPr>
              <a:t>        </a:t>
            </a:r>
          </a:p>
          <a:p>
            <a:pPr marL="0" indent="0" eaLnBrk="1" hangingPunct="1">
              <a:spcBef>
                <a:spcPts val="0"/>
              </a:spcBef>
              <a:buNone/>
              <a:defRPr/>
            </a:pPr>
            <a:r>
              <a:rPr lang="en-US" sz="2400" b="1" dirty="0" smtClean="0">
                <a:solidFill>
                  <a:srgbClr val="FF0000"/>
                </a:solidFill>
                <a:effectLst/>
                <a:latin typeface="Calibri" pitchFamily="34" charset="0"/>
                <a:cs typeface="Calibri" pitchFamily="34" charset="0"/>
              </a:rPr>
              <a:t>        a.</a:t>
            </a:r>
            <a:r>
              <a:rPr lang="en-US" sz="2400" b="1" dirty="0" smtClean="0">
                <a:effectLst/>
                <a:latin typeface="Calibri" pitchFamily="34" charset="0"/>
                <a:cs typeface="Calibri" pitchFamily="34" charset="0"/>
              </a:rPr>
              <a:t> Lee loses for the first time</a:t>
            </a:r>
          </a:p>
          <a:p>
            <a:pPr marL="0" indent="0" eaLnBrk="1" hangingPunct="1">
              <a:spcBef>
                <a:spcPts val="0"/>
              </a:spcBef>
              <a:buNone/>
              <a:defRPr/>
            </a:pPr>
            <a:r>
              <a:rPr lang="en-US" sz="2400" b="1" dirty="0" smtClean="0">
                <a:effectLst/>
                <a:latin typeface="Calibri" pitchFamily="34" charset="0"/>
                <a:cs typeface="Calibri" pitchFamily="34" charset="0"/>
              </a:rPr>
              <a:t>        </a:t>
            </a:r>
            <a:r>
              <a:rPr lang="en-US" sz="2400" b="1" dirty="0" smtClean="0">
                <a:solidFill>
                  <a:srgbClr val="FF0000"/>
                </a:solidFill>
                <a:effectLst/>
                <a:latin typeface="Calibri" pitchFamily="34" charset="0"/>
                <a:cs typeface="Calibri" pitchFamily="34" charset="0"/>
              </a:rPr>
              <a:t>b.</a:t>
            </a:r>
            <a:r>
              <a:rPr lang="en-US" sz="2400" b="1" dirty="0" smtClean="0">
                <a:effectLst/>
                <a:latin typeface="Calibri" pitchFamily="34" charset="0"/>
                <a:cs typeface="Calibri" pitchFamily="34" charset="0"/>
              </a:rPr>
              <a:t> casualties:  nearly 50,000 </a:t>
            </a:r>
            <a:r>
              <a:rPr lang="en-US" sz="1200" b="1" dirty="0" smtClean="0">
                <a:effectLst/>
                <a:latin typeface="Calibri" pitchFamily="34" charset="0"/>
                <a:cs typeface="Calibri" pitchFamily="34" charset="0"/>
              </a:rPr>
              <a:t>(killed, wounded, missing, taken prisoner)</a:t>
            </a:r>
            <a:r>
              <a:rPr lang="en-US" sz="2400" b="1" dirty="0" smtClean="0">
                <a:effectLst/>
                <a:latin typeface="Calibri" pitchFamily="34" charset="0"/>
                <a:cs typeface="Calibri" pitchFamily="34" charset="0"/>
              </a:rPr>
              <a:t> </a:t>
            </a:r>
          </a:p>
          <a:p>
            <a:pPr marL="0" indent="0" eaLnBrk="1" hangingPunct="1">
              <a:spcBef>
                <a:spcPts val="0"/>
              </a:spcBef>
              <a:buNone/>
              <a:defRPr/>
            </a:pPr>
            <a:r>
              <a:rPr lang="en-US" sz="2400" b="1" dirty="0" smtClean="0">
                <a:effectLst/>
                <a:latin typeface="Calibri" pitchFamily="34" charset="0"/>
                <a:cs typeface="Calibri" pitchFamily="34" charset="0"/>
              </a:rPr>
              <a:t>        </a:t>
            </a:r>
            <a:r>
              <a:rPr lang="en-US" sz="2400" b="1" dirty="0" smtClean="0">
                <a:solidFill>
                  <a:srgbClr val="FF0000"/>
                </a:solidFill>
                <a:effectLst/>
                <a:latin typeface="Calibri" pitchFamily="34" charset="0"/>
                <a:cs typeface="Calibri" pitchFamily="34" charset="0"/>
              </a:rPr>
              <a:t>c.</a:t>
            </a:r>
            <a:r>
              <a:rPr lang="en-US" sz="2400" b="1" dirty="0" smtClean="0">
                <a:effectLst/>
                <a:latin typeface="Calibri" pitchFamily="34" charset="0"/>
                <a:cs typeface="Calibri" pitchFamily="34" charset="0"/>
              </a:rPr>
              <a:t> last invasion attempt by the South             </a:t>
            </a:r>
          </a:p>
        </p:txBody>
      </p:sp>
      <p:sp>
        <p:nvSpPr>
          <p:cNvPr id="4" name="Slide Number Placeholder 3"/>
          <p:cNvSpPr>
            <a:spLocks noGrp="1"/>
          </p:cNvSpPr>
          <p:nvPr>
            <p:ph type="sldNum" sz="quarter" idx="12"/>
          </p:nvPr>
        </p:nvSpPr>
        <p:spPr/>
        <p:txBody>
          <a:bodyPr/>
          <a:lstStyle/>
          <a:p>
            <a:pPr>
              <a:defRPr/>
            </a:pPr>
            <a:fld id="{ADDDAEF7-5083-434E-A915-B7935F7CEEA9}" type="slidenum">
              <a:rPr lang="en-US" smtClean="0"/>
              <a:pPr>
                <a:defRPr/>
              </a:pPr>
              <a:t>106</a:t>
            </a:fld>
            <a:endParaRPr lang="en-US" dirty="0"/>
          </a:p>
        </p:txBody>
      </p:sp>
      <p:pic>
        <p:nvPicPr>
          <p:cNvPr id="8" name="Picture 2" descr="Robert Edward Lee.jpg">
            <a:hlinkClick r:id="rId2"/>
          </p:cNvPr>
          <p:cNvPicPr>
            <a:picLocks noChangeAspect="1" noChangeArrowheads="1"/>
          </p:cNvPicPr>
          <p:nvPr/>
        </p:nvPicPr>
        <p:blipFill>
          <a:blip r:embed="rId3" cstate="print"/>
          <a:srcRect t="-4505"/>
          <a:stretch>
            <a:fillRect/>
          </a:stretch>
        </p:blipFill>
        <p:spPr bwMode="auto">
          <a:xfrm>
            <a:off x="7772400" y="228600"/>
            <a:ext cx="914400" cy="1414273"/>
          </a:xfrm>
          <a:prstGeom prst="rect">
            <a:avLst/>
          </a:prstGeom>
          <a:ln>
            <a:noFill/>
          </a:ln>
          <a:effectLst>
            <a:outerShdw blurRad="292100" dist="139700" dir="2700000" algn="tl" rotWithShape="0">
              <a:srgbClr val="333333">
                <a:alpha val="65000"/>
              </a:srgbClr>
            </a:outerShdw>
          </a:effectLst>
        </p:spPr>
      </p:pic>
      <p:graphicFrame>
        <p:nvGraphicFramePr>
          <p:cNvPr id="9" name="Table 8"/>
          <p:cNvGraphicFramePr>
            <a:graphicFrameLocks noGrp="1"/>
          </p:cNvGraphicFramePr>
          <p:nvPr/>
        </p:nvGraphicFramePr>
        <p:xfrm>
          <a:off x="5029200" y="5029200"/>
          <a:ext cx="3886200" cy="1188720"/>
        </p:xfrm>
        <a:graphic>
          <a:graphicData uri="http://schemas.openxmlformats.org/drawingml/2006/table">
            <a:tbl>
              <a:tblPr firstRow="1" bandRow="1">
                <a:tableStyleId>{5940675A-B579-460E-94D1-54222C63F5DA}</a:tableStyleId>
              </a:tblPr>
              <a:tblGrid>
                <a:gridCol w="1371600"/>
                <a:gridCol w="762000"/>
                <a:gridCol w="838200"/>
                <a:gridCol w="914400"/>
              </a:tblGrid>
              <a:tr h="381000">
                <a:tc>
                  <a:txBody>
                    <a:bodyPr/>
                    <a:lstStyle/>
                    <a:p>
                      <a:r>
                        <a:rPr lang="en-US" sz="1600" b="1" dirty="0" smtClean="0">
                          <a:solidFill>
                            <a:schemeClr val="tx1"/>
                          </a:solidFill>
                        </a:rPr>
                        <a:t>GETTYSBURG</a:t>
                      </a:r>
                      <a:endParaRPr lang="en-US" sz="1600" b="1" dirty="0">
                        <a:solidFill>
                          <a:schemeClr val="tx1"/>
                        </a:solidFill>
                      </a:endParaRPr>
                    </a:p>
                  </a:txBody>
                  <a:tcPr/>
                </a:tc>
                <a:tc>
                  <a:txBody>
                    <a:bodyPr/>
                    <a:lstStyle/>
                    <a:p>
                      <a:pPr algn="ctr"/>
                      <a:r>
                        <a:rPr lang="en-US" sz="1200" b="1" dirty="0" smtClean="0"/>
                        <a:t>#</a:t>
                      </a:r>
                      <a:r>
                        <a:rPr lang="en-US" sz="1200" b="1" baseline="0" dirty="0" smtClean="0"/>
                        <a:t> of troops</a:t>
                      </a:r>
                    </a:p>
                  </a:txBody>
                  <a:tcPr/>
                </a:tc>
                <a:tc>
                  <a:txBody>
                    <a:bodyPr/>
                    <a:lstStyle/>
                    <a:p>
                      <a:pPr algn="ctr"/>
                      <a:r>
                        <a:rPr lang="en-US" sz="1200" b="1" dirty="0" smtClean="0"/>
                        <a:t>Killed or Wounded</a:t>
                      </a:r>
                      <a:endParaRPr lang="en-US" sz="1200" b="1" dirty="0">
                        <a:solidFill>
                          <a:schemeClr val="tx1"/>
                        </a:solidFill>
                      </a:endParaRPr>
                    </a:p>
                  </a:txBody>
                  <a:tcPr/>
                </a:tc>
                <a:tc>
                  <a:txBody>
                    <a:bodyPr/>
                    <a:lstStyle/>
                    <a:p>
                      <a:pPr algn="ctr"/>
                      <a:r>
                        <a:rPr lang="en-US" sz="1200" b="1" dirty="0" smtClean="0">
                          <a:solidFill>
                            <a:schemeClr val="tx1"/>
                          </a:solidFill>
                        </a:rPr>
                        <a:t>Captured/</a:t>
                      </a:r>
                    </a:p>
                    <a:p>
                      <a:pPr algn="ctr"/>
                      <a:r>
                        <a:rPr lang="en-US" sz="1200" b="1" dirty="0" smtClean="0">
                          <a:solidFill>
                            <a:schemeClr val="tx1"/>
                          </a:solidFill>
                        </a:rPr>
                        <a:t>Missing</a:t>
                      </a:r>
                      <a:endParaRPr lang="en-US" sz="1200" b="1" dirty="0">
                        <a:solidFill>
                          <a:schemeClr val="tx1"/>
                        </a:solidFill>
                      </a:endParaRPr>
                    </a:p>
                  </a:txBody>
                  <a:tcPr/>
                </a:tc>
              </a:tr>
              <a:tr h="228600">
                <a:tc>
                  <a:txBody>
                    <a:bodyPr/>
                    <a:lstStyle/>
                    <a:p>
                      <a:endParaRPr lang="en-US" b="1" dirty="0">
                        <a:solidFill>
                          <a:srgbClr val="FF0000"/>
                        </a:solidFill>
                      </a:endParaRPr>
                    </a:p>
                  </a:txBody>
                  <a:tcPr/>
                </a:tc>
                <a:tc>
                  <a:txBody>
                    <a:bodyPr/>
                    <a:lstStyle/>
                    <a:p>
                      <a:pPr algn="ctr"/>
                      <a:r>
                        <a:rPr lang="en-US" sz="1200" b="1" dirty="0" smtClean="0">
                          <a:solidFill>
                            <a:schemeClr val="tx1"/>
                          </a:solidFill>
                        </a:rPr>
                        <a:t>93,921</a:t>
                      </a:r>
                      <a:endParaRPr lang="en-US" sz="1200" b="1" dirty="0">
                        <a:solidFill>
                          <a:schemeClr val="tx1"/>
                        </a:solidFill>
                      </a:endParaRPr>
                    </a:p>
                  </a:txBody>
                  <a:tcPr/>
                </a:tc>
                <a:tc>
                  <a:txBody>
                    <a:bodyPr/>
                    <a:lstStyle/>
                    <a:p>
                      <a:pPr algn="ctr"/>
                      <a:r>
                        <a:rPr lang="en-US" sz="1200" b="1" dirty="0" smtClean="0">
                          <a:solidFill>
                            <a:schemeClr val="tx1"/>
                          </a:solidFill>
                        </a:rPr>
                        <a:t>17,686</a:t>
                      </a:r>
                      <a:endParaRPr lang="en-US" sz="1200" b="1" dirty="0">
                        <a:solidFill>
                          <a:schemeClr val="tx1"/>
                        </a:solidFill>
                      </a:endParaRPr>
                    </a:p>
                  </a:txBody>
                  <a:tcPr/>
                </a:tc>
                <a:tc>
                  <a:txBody>
                    <a:bodyPr/>
                    <a:lstStyle/>
                    <a:p>
                      <a:pPr algn="ctr"/>
                      <a:r>
                        <a:rPr lang="en-US" sz="1200" b="1" dirty="0" smtClean="0">
                          <a:solidFill>
                            <a:schemeClr val="tx1"/>
                          </a:solidFill>
                        </a:rPr>
                        <a:t>5,369</a:t>
                      </a:r>
                      <a:endParaRPr lang="en-US" sz="1200" b="1" dirty="0">
                        <a:solidFill>
                          <a:schemeClr val="tx1"/>
                        </a:solidFill>
                      </a:endParaRPr>
                    </a:p>
                  </a:txBody>
                  <a:tcPr/>
                </a:tc>
              </a:tr>
              <a:tr h="294640">
                <a:tc>
                  <a:txBody>
                    <a:bodyPr/>
                    <a:lstStyle/>
                    <a:p>
                      <a:endParaRPr lang="en-US" dirty="0">
                        <a:solidFill>
                          <a:srgbClr val="FF0000"/>
                        </a:solidFill>
                      </a:endParaRPr>
                    </a:p>
                  </a:txBody>
                  <a:tcPr/>
                </a:tc>
                <a:tc>
                  <a:txBody>
                    <a:bodyPr/>
                    <a:lstStyle/>
                    <a:p>
                      <a:pPr algn="ctr"/>
                      <a:r>
                        <a:rPr lang="en-US" sz="1200" b="1" dirty="0" smtClean="0">
                          <a:solidFill>
                            <a:schemeClr val="tx1"/>
                          </a:solidFill>
                        </a:rPr>
                        <a:t>71,699</a:t>
                      </a:r>
                      <a:endParaRPr lang="en-US" sz="1200" b="1" dirty="0">
                        <a:solidFill>
                          <a:schemeClr val="tx1"/>
                        </a:solidFill>
                      </a:endParaRPr>
                    </a:p>
                  </a:txBody>
                  <a:tcPr/>
                </a:tc>
                <a:tc>
                  <a:txBody>
                    <a:bodyPr/>
                    <a:lstStyle/>
                    <a:p>
                      <a:pPr algn="ctr"/>
                      <a:r>
                        <a:rPr lang="en-US" sz="1200" b="1" dirty="0" smtClean="0">
                          <a:solidFill>
                            <a:schemeClr val="tx1"/>
                          </a:solidFill>
                        </a:rPr>
                        <a:t>17,401</a:t>
                      </a:r>
                      <a:endParaRPr lang="en-US" sz="1200" b="1" dirty="0">
                        <a:solidFill>
                          <a:schemeClr val="tx1"/>
                        </a:solidFill>
                      </a:endParaRPr>
                    </a:p>
                  </a:txBody>
                  <a:tcPr/>
                </a:tc>
                <a:tc>
                  <a:txBody>
                    <a:bodyPr/>
                    <a:lstStyle/>
                    <a:p>
                      <a:pPr algn="ctr"/>
                      <a:r>
                        <a:rPr lang="en-US" sz="1200" b="1" dirty="0" smtClean="0">
                          <a:solidFill>
                            <a:schemeClr val="tx1"/>
                          </a:solidFill>
                        </a:rPr>
                        <a:t>5,830</a:t>
                      </a:r>
                      <a:endParaRPr lang="en-US" sz="1200" b="1" dirty="0">
                        <a:solidFill>
                          <a:schemeClr val="tx1"/>
                        </a:solidFill>
                      </a:endParaRPr>
                    </a:p>
                  </a:txBody>
                  <a:tcPr/>
                </a:tc>
              </a:tr>
            </a:tbl>
          </a:graphicData>
        </a:graphic>
      </p:graphicFrame>
      <p:pic>
        <p:nvPicPr>
          <p:cNvPr id="10" name="Picture 15" descr="http://www.usflag.org/historical/civil.war.gif"/>
          <p:cNvPicPr>
            <a:picLocks noChangeAspect="1" noChangeArrowheads="1"/>
          </p:cNvPicPr>
          <p:nvPr/>
        </p:nvPicPr>
        <p:blipFill>
          <a:blip r:embed="rId4" cstate="print"/>
          <a:srcRect/>
          <a:stretch>
            <a:fillRect/>
          </a:stretch>
        </p:blipFill>
        <p:spPr bwMode="auto">
          <a:xfrm>
            <a:off x="5486400" y="5486400"/>
            <a:ext cx="468993" cy="287558"/>
          </a:xfrm>
          <a:prstGeom prst="rect">
            <a:avLst/>
          </a:prstGeom>
          <a:noFill/>
        </p:spPr>
      </p:pic>
      <p:pic>
        <p:nvPicPr>
          <p:cNvPr id="11" name="Picture 3" descr="http://www.rentyman.com/extra/rebel_flag.gif"/>
          <p:cNvPicPr>
            <a:picLocks noChangeAspect="1" noChangeArrowheads="1"/>
          </p:cNvPicPr>
          <p:nvPr/>
        </p:nvPicPr>
        <p:blipFill>
          <a:blip r:embed="rId5" cstate="print"/>
          <a:srcRect/>
          <a:stretch>
            <a:fillRect/>
          </a:stretch>
        </p:blipFill>
        <p:spPr bwMode="auto">
          <a:xfrm>
            <a:off x="5486400" y="5867400"/>
            <a:ext cx="457200" cy="326571"/>
          </a:xfrm>
          <a:prstGeom prst="rect">
            <a:avLst/>
          </a:prstGeom>
          <a:noFill/>
        </p:spPr>
      </p:pic>
      <p:pic>
        <p:nvPicPr>
          <p:cNvPr id="83978" name="Picture 10" descr="http://www.sonofthesouth.net/leefoundation/gettysburg/gettysburg-dead.jpg"/>
          <p:cNvPicPr>
            <a:picLocks noChangeAspect="1" noChangeArrowheads="1"/>
          </p:cNvPicPr>
          <p:nvPr/>
        </p:nvPicPr>
        <p:blipFill>
          <a:blip r:embed="rId6" cstate="print"/>
          <a:srcRect/>
          <a:stretch>
            <a:fillRect/>
          </a:stretch>
        </p:blipFill>
        <p:spPr bwMode="auto">
          <a:xfrm>
            <a:off x="5867400" y="2133600"/>
            <a:ext cx="3062541" cy="2743200"/>
          </a:xfrm>
          <a:prstGeom prst="rect">
            <a:avLst/>
          </a:prstGeom>
          <a:ln>
            <a:noFill/>
          </a:ln>
          <a:effectLst>
            <a:softEdge rad="112500"/>
          </a:effectLst>
        </p:spPr>
      </p:pic>
      <p:pic>
        <p:nvPicPr>
          <p:cNvPr id="83982" name="Picture 14" descr="http://lh3.ggpht.com/-HfYC7oV5Ldg/SsZDZmyq8bI/AAAAAAAAIAw/En45d3j1n4M/gettysburg-devils-den.jpg"/>
          <p:cNvPicPr>
            <a:picLocks noChangeAspect="1" noChangeArrowheads="1"/>
          </p:cNvPicPr>
          <p:nvPr/>
        </p:nvPicPr>
        <p:blipFill>
          <a:blip r:embed="rId7" cstate="print"/>
          <a:srcRect/>
          <a:stretch>
            <a:fillRect/>
          </a:stretch>
        </p:blipFill>
        <p:spPr bwMode="auto">
          <a:xfrm>
            <a:off x="304800" y="3352800"/>
            <a:ext cx="2667000" cy="2376220"/>
          </a:xfrm>
          <a:prstGeom prst="rect">
            <a:avLst/>
          </a:prstGeom>
          <a:ln>
            <a:noFill/>
          </a:ln>
          <a:effectLst>
            <a:softEdge rad="112500"/>
          </a:effectLst>
        </p:spPr>
      </p:pic>
      <p:pic>
        <p:nvPicPr>
          <p:cNvPr id="83984" name="Picture 16" descr="http://1.bp.blogspot.com/_L6wIjJcl580/TA19CxYKREI/AAAAAAAAEDM/OUDBBG7MAC4/s1600/The+Harvest+of+Death,+1863,+2005.100.502.1+Met.jpg"/>
          <p:cNvPicPr>
            <a:picLocks noChangeAspect="1" noChangeArrowheads="1"/>
          </p:cNvPicPr>
          <p:nvPr/>
        </p:nvPicPr>
        <p:blipFill>
          <a:blip r:embed="rId8" cstate="print"/>
          <a:srcRect l="4800" t="2010" r="2400" b="5528"/>
          <a:stretch>
            <a:fillRect/>
          </a:stretch>
        </p:blipFill>
        <p:spPr bwMode="auto">
          <a:xfrm>
            <a:off x="3048000" y="2438400"/>
            <a:ext cx="2895600" cy="2296510"/>
          </a:xfrm>
          <a:prstGeom prst="rect">
            <a:avLst/>
          </a:prstGeom>
          <a:ln>
            <a:noFill/>
          </a:ln>
          <a:effectLst>
            <a:softEdge rad="112500"/>
          </a:effectLst>
        </p:spPr>
      </p:pic>
      <p:pic>
        <p:nvPicPr>
          <p:cNvPr id="76802" name="Picture 2" descr="http://www.fortunecity.com/victorian/pottery/1080/za_link.gif">
            <a:hlinkClick r:id="rId9"/>
          </p:cNvPr>
          <p:cNvPicPr>
            <a:picLocks noChangeAspect="1" noChangeArrowheads="1" noCrop="1"/>
          </p:cNvPicPr>
          <p:nvPr/>
        </p:nvPicPr>
        <p:blipFill>
          <a:blip r:embed="rId10" cstate="print"/>
          <a:srcRect/>
          <a:stretch>
            <a:fillRect/>
          </a:stretch>
        </p:blipFill>
        <p:spPr bwMode="auto">
          <a:xfrm>
            <a:off x="2667000" y="304800"/>
            <a:ext cx="542925" cy="1057276"/>
          </a:xfrm>
          <a:prstGeom prst="rect">
            <a:avLst/>
          </a:prstGeom>
          <a:noFill/>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Effect transition="in" filter="fade">
                                      <p:cBhvr>
                                        <p:cTn id="7" dur="2000"/>
                                        <p:tgtEl>
                                          <p:spTgt spid="5837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6802"/>
                                        </p:tgtEl>
                                        <p:attrNameLst>
                                          <p:attrName>style.visibility</p:attrName>
                                        </p:attrNameLst>
                                      </p:cBhvr>
                                      <p:to>
                                        <p:strVal val="visible"/>
                                      </p:to>
                                    </p:set>
                                    <p:animEffect transition="in" filter="fade">
                                      <p:cBhvr>
                                        <p:cTn id="10" dur="2000"/>
                                        <p:tgtEl>
                                          <p:spTgt spid="7680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58371">
                                            <p:txEl>
                                              <p:pRg st="1" end="1"/>
                                            </p:txEl>
                                          </p:spTgt>
                                        </p:tgtEl>
                                        <p:attrNameLst>
                                          <p:attrName>style.visibility</p:attrName>
                                        </p:attrNameLst>
                                      </p:cBhvr>
                                      <p:to>
                                        <p:strVal val="visible"/>
                                      </p:to>
                                    </p:set>
                                    <p:animEffect transition="in" filter="fade">
                                      <p:cBhvr>
                                        <p:cTn id="18" dur="2000"/>
                                        <p:tgtEl>
                                          <p:spTgt spid="58371">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8371">
                                            <p:txEl>
                                              <p:pRg st="2" end="2"/>
                                            </p:txEl>
                                          </p:spTgt>
                                        </p:tgtEl>
                                        <p:attrNameLst>
                                          <p:attrName>style.visibility</p:attrName>
                                        </p:attrNameLst>
                                      </p:cBhvr>
                                      <p:to>
                                        <p:strVal val="visible"/>
                                      </p:to>
                                    </p:set>
                                    <p:animEffect transition="in" filter="fade">
                                      <p:cBhvr>
                                        <p:cTn id="21" dur="2000"/>
                                        <p:tgtEl>
                                          <p:spTgt spid="5837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8371">
                                            <p:txEl>
                                              <p:pRg st="3" end="3"/>
                                            </p:txEl>
                                          </p:spTgt>
                                        </p:tgtEl>
                                        <p:attrNameLst>
                                          <p:attrName>style.visibility</p:attrName>
                                        </p:attrNameLst>
                                      </p:cBhvr>
                                      <p:to>
                                        <p:strVal val="visible"/>
                                      </p:to>
                                    </p:set>
                                    <p:animEffect transition="in" filter="fade">
                                      <p:cBhvr>
                                        <p:cTn id="26" dur="2000"/>
                                        <p:tgtEl>
                                          <p:spTgt spid="58371">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20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000"/>
                                        <p:tgtEl>
                                          <p:spTgt spid="10"/>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2000"/>
                                        <p:tgtEl>
                                          <p:spTgt spid="11"/>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83978"/>
                                        </p:tgtEl>
                                        <p:attrNameLst>
                                          <p:attrName>style.visibility</p:attrName>
                                        </p:attrNameLst>
                                      </p:cBhvr>
                                      <p:to>
                                        <p:strVal val="visible"/>
                                      </p:to>
                                    </p:set>
                                    <p:animEffect transition="in" filter="fade">
                                      <p:cBhvr>
                                        <p:cTn id="39" dur="2000"/>
                                        <p:tgtEl>
                                          <p:spTgt spid="83978"/>
                                        </p:tgtEl>
                                      </p:cBhvr>
                                    </p:animEffect>
                                  </p:childTnLst>
                                </p:cTn>
                              </p:par>
                            </p:childTnLst>
                          </p:cTn>
                        </p:par>
                        <p:par>
                          <p:cTn id="40" fill="hold">
                            <p:stCondLst>
                              <p:cond delay="4000"/>
                            </p:stCondLst>
                            <p:childTnLst>
                              <p:par>
                                <p:cTn id="41" presetID="10" presetClass="entr" presetSubtype="0" fill="hold" nodeType="afterEffect">
                                  <p:stCondLst>
                                    <p:cond delay="0"/>
                                  </p:stCondLst>
                                  <p:childTnLst>
                                    <p:set>
                                      <p:cBhvr>
                                        <p:cTn id="42" dur="1" fill="hold">
                                          <p:stCondLst>
                                            <p:cond delay="0"/>
                                          </p:stCondLst>
                                        </p:cTn>
                                        <p:tgtEl>
                                          <p:spTgt spid="83982"/>
                                        </p:tgtEl>
                                        <p:attrNameLst>
                                          <p:attrName>style.visibility</p:attrName>
                                        </p:attrNameLst>
                                      </p:cBhvr>
                                      <p:to>
                                        <p:strVal val="visible"/>
                                      </p:to>
                                    </p:set>
                                    <p:animEffect transition="in" filter="fade">
                                      <p:cBhvr>
                                        <p:cTn id="43" dur="2000"/>
                                        <p:tgtEl>
                                          <p:spTgt spid="83982"/>
                                        </p:tgtEl>
                                      </p:cBhvr>
                                    </p:animEffect>
                                  </p:childTnLst>
                                </p:cTn>
                              </p:par>
                            </p:childTnLst>
                          </p:cTn>
                        </p:par>
                        <p:par>
                          <p:cTn id="44" fill="hold">
                            <p:stCondLst>
                              <p:cond delay="6000"/>
                            </p:stCondLst>
                            <p:childTnLst>
                              <p:par>
                                <p:cTn id="45" presetID="10" presetClass="entr" presetSubtype="0" fill="hold" nodeType="afterEffect">
                                  <p:stCondLst>
                                    <p:cond delay="0"/>
                                  </p:stCondLst>
                                  <p:childTnLst>
                                    <p:set>
                                      <p:cBhvr>
                                        <p:cTn id="46" dur="1" fill="hold">
                                          <p:stCondLst>
                                            <p:cond delay="0"/>
                                          </p:stCondLst>
                                        </p:cTn>
                                        <p:tgtEl>
                                          <p:spTgt spid="83984"/>
                                        </p:tgtEl>
                                        <p:attrNameLst>
                                          <p:attrName>style.visibility</p:attrName>
                                        </p:attrNameLst>
                                      </p:cBhvr>
                                      <p:to>
                                        <p:strVal val="visible"/>
                                      </p:to>
                                    </p:set>
                                    <p:animEffect transition="in" filter="fade">
                                      <p:cBhvr>
                                        <p:cTn id="47" dur="2000"/>
                                        <p:tgtEl>
                                          <p:spTgt spid="8398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8371">
                                            <p:txEl>
                                              <p:pRg st="4" end="4"/>
                                            </p:txEl>
                                          </p:spTgt>
                                        </p:tgtEl>
                                        <p:attrNameLst>
                                          <p:attrName>style.visibility</p:attrName>
                                        </p:attrNameLst>
                                      </p:cBhvr>
                                      <p:to>
                                        <p:strVal val="visible"/>
                                      </p:to>
                                    </p:set>
                                    <p:animEffect transition="in" filter="fade">
                                      <p:cBhvr>
                                        <p:cTn id="52" dur="2000"/>
                                        <p:tgtEl>
                                          <p:spTgt spid="583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76200" y="457200"/>
            <a:ext cx="8763000" cy="2057400"/>
          </a:xfrm>
        </p:spPr>
        <p:txBody>
          <a:bodyPr/>
          <a:lstStyle/>
          <a:p>
            <a:pPr marL="0" indent="0" eaLnBrk="1" hangingPunct="1">
              <a:spcBef>
                <a:spcPts val="0"/>
              </a:spcBef>
              <a:buNone/>
              <a:defRPr/>
            </a:pPr>
            <a:r>
              <a:rPr lang="en-US" sz="2400" b="1" dirty="0" smtClean="0">
                <a:effectLst/>
                <a:latin typeface="Calibri" pitchFamily="34" charset="0"/>
              </a:rPr>
              <a:t>  </a:t>
            </a:r>
            <a:r>
              <a:rPr lang="en-US" sz="2400" b="1" dirty="0" smtClean="0">
                <a:solidFill>
                  <a:srgbClr val="FF0000"/>
                </a:solidFill>
                <a:effectLst/>
                <a:latin typeface="Calibri" pitchFamily="34" charset="0"/>
              </a:rPr>
              <a:t>5.  </a:t>
            </a:r>
            <a:r>
              <a:rPr lang="en-US" sz="2400" b="1" dirty="0" smtClean="0">
                <a:effectLst/>
                <a:latin typeface="Calibri" pitchFamily="34" charset="0"/>
              </a:rPr>
              <a:t>The</a:t>
            </a:r>
            <a:r>
              <a:rPr lang="en-US" sz="2400" b="1" dirty="0" smtClean="0">
                <a:solidFill>
                  <a:srgbClr val="FF0000"/>
                </a:solidFill>
                <a:effectLst/>
                <a:latin typeface="Calibri" pitchFamily="34" charset="0"/>
              </a:rPr>
              <a:t> </a:t>
            </a:r>
            <a:r>
              <a:rPr lang="en-US" sz="2400" b="1" dirty="0" smtClean="0">
                <a:effectLst/>
                <a:latin typeface="Calibri" pitchFamily="34" charset="0"/>
              </a:rPr>
              <a:t>Gettysburg Address (Nov. 19, 1863)</a:t>
            </a:r>
          </a:p>
          <a:p>
            <a:pPr marL="0" indent="0" eaLnBrk="1" hangingPunct="1">
              <a:spcBef>
                <a:spcPts val="0"/>
              </a:spcBef>
              <a:buNone/>
              <a:defRPr/>
            </a:pPr>
            <a:r>
              <a:rPr lang="en-US" sz="2400" b="1" dirty="0" smtClean="0">
                <a:effectLst/>
                <a:latin typeface="Calibri" pitchFamily="34" charset="0"/>
              </a:rPr>
              <a:t>           </a:t>
            </a:r>
            <a:r>
              <a:rPr lang="en-US" sz="2400" b="1" dirty="0" smtClean="0">
                <a:solidFill>
                  <a:srgbClr val="FF0000"/>
                </a:solidFill>
                <a:effectLst/>
                <a:latin typeface="Calibri" pitchFamily="34" charset="0"/>
              </a:rPr>
              <a:t>a.  </a:t>
            </a:r>
            <a:r>
              <a:rPr lang="en-US" sz="2400" b="1" dirty="0" smtClean="0">
                <a:effectLst/>
                <a:latin typeface="Calibri" pitchFamily="34" charset="0"/>
              </a:rPr>
              <a:t>Given by Pres. Lincoln at the dedication of the cemetery</a:t>
            </a:r>
          </a:p>
          <a:p>
            <a:pPr marL="0" indent="0" eaLnBrk="1" hangingPunct="1">
              <a:spcBef>
                <a:spcPts val="0"/>
              </a:spcBef>
              <a:buNone/>
              <a:defRPr/>
            </a:pPr>
            <a:r>
              <a:rPr lang="en-US" sz="2400" b="1" dirty="0" smtClean="0">
                <a:effectLst/>
                <a:latin typeface="Calibri" pitchFamily="34" charset="0"/>
              </a:rPr>
              <a:t>                 at Gettysburg, PA</a:t>
            </a:r>
          </a:p>
          <a:p>
            <a:pPr marL="0" indent="0" eaLnBrk="1" hangingPunct="1">
              <a:spcBef>
                <a:spcPts val="0"/>
              </a:spcBef>
              <a:buNone/>
              <a:defRPr/>
            </a:pPr>
            <a:r>
              <a:rPr lang="en-US" sz="2400" b="1" dirty="0" smtClean="0">
                <a:effectLst/>
                <a:latin typeface="Calibri" pitchFamily="34" charset="0"/>
              </a:rPr>
              <a:t>                   </a:t>
            </a:r>
            <a:r>
              <a:rPr lang="en-US" sz="2400" b="1" dirty="0" smtClean="0">
                <a:solidFill>
                  <a:srgbClr val="FF0000"/>
                </a:solidFill>
                <a:effectLst/>
                <a:latin typeface="Calibri" pitchFamily="34" charset="0"/>
              </a:rPr>
              <a:t>i.  </a:t>
            </a:r>
            <a:r>
              <a:rPr lang="en-US" sz="2400" b="1" dirty="0" smtClean="0">
                <a:effectLst/>
                <a:latin typeface="Calibri" pitchFamily="34" charset="0"/>
              </a:rPr>
              <a:t>talked about a new nation with equality for all citizens</a:t>
            </a:r>
          </a:p>
          <a:p>
            <a:pPr marL="0" indent="0" eaLnBrk="1" hangingPunct="1">
              <a:spcBef>
                <a:spcPts val="0"/>
              </a:spcBef>
              <a:buNone/>
              <a:defRPr/>
            </a:pPr>
            <a:r>
              <a:rPr lang="en-US" sz="2800" b="1" dirty="0" smtClean="0">
                <a:solidFill>
                  <a:srgbClr val="00B0F0"/>
                </a:solidFill>
              </a:rPr>
              <a:t>               </a:t>
            </a:r>
            <a:r>
              <a:rPr lang="en-US" sz="2800" b="1" dirty="0" smtClean="0">
                <a:solidFill>
                  <a:srgbClr val="FF0000"/>
                </a:solidFill>
              </a:rPr>
              <a:t>ii</a:t>
            </a:r>
            <a:r>
              <a:rPr lang="en-US" sz="2800" b="1" dirty="0" smtClean="0">
                <a:solidFill>
                  <a:srgbClr val="000000"/>
                </a:solidFill>
              </a:rPr>
              <a:t>. “</a:t>
            </a:r>
            <a:r>
              <a:rPr lang="en-US" sz="2800" b="1" dirty="0">
                <a:solidFill>
                  <a:srgbClr val="000000"/>
                </a:solidFill>
              </a:rPr>
              <a:t>Four score and seven years ago…”</a:t>
            </a:r>
          </a:p>
          <a:p>
            <a:pPr marL="0" indent="0" eaLnBrk="1" hangingPunct="1">
              <a:spcBef>
                <a:spcPts val="0"/>
              </a:spcBef>
              <a:buNone/>
              <a:defRPr/>
            </a:pPr>
            <a:endParaRPr lang="en-US" sz="2400" b="1" dirty="0" smtClean="0">
              <a:effectLst/>
              <a:latin typeface="Calibri" pitchFamily="34" charset="0"/>
            </a:endParaRPr>
          </a:p>
        </p:txBody>
      </p:sp>
      <p:sp>
        <p:nvSpPr>
          <p:cNvPr id="4" name="Slide Number Placeholder 3"/>
          <p:cNvSpPr>
            <a:spLocks noGrp="1"/>
          </p:cNvSpPr>
          <p:nvPr>
            <p:ph type="sldNum" sz="quarter" idx="12"/>
          </p:nvPr>
        </p:nvSpPr>
        <p:spPr/>
        <p:txBody>
          <a:bodyPr/>
          <a:lstStyle/>
          <a:p>
            <a:pPr>
              <a:defRPr/>
            </a:pPr>
            <a:fld id="{ADDDAEF7-5083-434E-A915-B7935F7CEEA9}" type="slidenum">
              <a:rPr lang="en-US" smtClean="0"/>
              <a:pPr>
                <a:defRPr/>
              </a:pPr>
              <a:t>107</a:t>
            </a:fld>
            <a:endParaRPr lang="en-US" dirty="0"/>
          </a:p>
        </p:txBody>
      </p:sp>
      <p:pic>
        <p:nvPicPr>
          <p:cNvPr id="104450" name="Picture 2" descr="http://upload.wikimedia.org/wikipedia/commons/thumb/1/10/Lincolnatgettysburg.jpg/300px-Lincolnatgettysburg.jpg"/>
          <p:cNvPicPr>
            <a:picLocks noChangeAspect="1" noChangeArrowheads="1"/>
          </p:cNvPicPr>
          <p:nvPr/>
        </p:nvPicPr>
        <p:blipFill>
          <a:blip r:embed="rId2" cstate="print"/>
          <a:srcRect/>
          <a:stretch>
            <a:fillRect/>
          </a:stretch>
        </p:blipFill>
        <p:spPr bwMode="auto">
          <a:xfrm>
            <a:off x="5638800" y="2514600"/>
            <a:ext cx="2857500" cy="3133726"/>
          </a:xfrm>
          <a:prstGeom prst="rect">
            <a:avLst/>
          </a:prstGeom>
          <a:ln>
            <a:noFill/>
          </a:ln>
          <a:effectLst>
            <a:softEdge rad="112500"/>
          </a:effectLst>
        </p:spPr>
      </p:pic>
      <p:sp>
        <p:nvSpPr>
          <p:cNvPr id="6" name="TextBox 5"/>
          <p:cNvSpPr txBox="1"/>
          <p:nvPr/>
        </p:nvSpPr>
        <p:spPr>
          <a:xfrm>
            <a:off x="5562600" y="5638800"/>
            <a:ext cx="3276600" cy="369332"/>
          </a:xfrm>
          <a:prstGeom prst="rect">
            <a:avLst/>
          </a:prstGeom>
          <a:noFill/>
        </p:spPr>
        <p:txBody>
          <a:bodyPr wrap="square" rtlCol="0">
            <a:spAutoFit/>
          </a:bodyPr>
          <a:lstStyle/>
          <a:p>
            <a:r>
              <a:rPr lang="en-US" b="1" dirty="0" smtClean="0">
                <a:latin typeface="+mn-lt"/>
              </a:rPr>
              <a:t>Taken as Lincoln was leaving</a:t>
            </a:r>
            <a:endParaRPr lang="en-US" b="1" dirty="0">
              <a:latin typeface="+mn-lt"/>
            </a:endParaRPr>
          </a:p>
        </p:txBody>
      </p:sp>
      <p:pic>
        <p:nvPicPr>
          <p:cNvPr id="7" name="Picture 2" descr="http://atiberg.files.wordpress.com/2011/04/gettysburg.jpg"/>
          <p:cNvPicPr>
            <a:picLocks noChangeAspect="1" noChangeArrowheads="1"/>
          </p:cNvPicPr>
          <p:nvPr/>
        </p:nvPicPr>
        <p:blipFill>
          <a:blip r:embed="rId3" cstate="print"/>
          <a:srcRect b="3808"/>
          <a:stretch>
            <a:fillRect/>
          </a:stretch>
        </p:blipFill>
        <p:spPr bwMode="auto">
          <a:xfrm>
            <a:off x="304800" y="2438400"/>
            <a:ext cx="4979193" cy="3886200"/>
          </a:xfrm>
          <a:prstGeom prst="rect">
            <a:avLst/>
          </a:prstGeom>
          <a:ln>
            <a:noFill/>
          </a:ln>
          <a:effectLst>
            <a:softEdge rad="11250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395">
                                            <p:txEl>
                                              <p:pRg st="0" end="0"/>
                                            </p:txEl>
                                          </p:spTgt>
                                        </p:tgtEl>
                                        <p:attrNameLst>
                                          <p:attrName>style.visibility</p:attrName>
                                        </p:attrNameLst>
                                      </p:cBhvr>
                                      <p:to>
                                        <p:strVal val="visible"/>
                                      </p:to>
                                    </p:set>
                                    <p:animEffect transition="in" filter="fade">
                                      <p:cBhvr>
                                        <p:cTn id="12" dur="2000"/>
                                        <p:tgtEl>
                                          <p:spTgt spid="5939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395">
                                            <p:txEl>
                                              <p:pRg st="1" end="1"/>
                                            </p:txEl>
                                          </p:spTgt>
                                        </p:tgtEl>
                                        <p:attrNameLst>
                                          <p:attrName>style.visibility</p:attrName>
                                        </p:attrNameLst>
                                      </p:cBhvr>
                                      <p:to>
                                        <p:strVal val="visible"/>
                                      </p:to>
                                    </p:set>
                                    <p:animEffect transition="in" filter="fade">
                                      <p:cBhvr>
                                        <p:cTn id="17" dur="2000"/>
                                        <p:tgtEl>
                                          <p:spTgt spid="59395">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9395">
                                            <p:txEl>
                                              <p:pRg st="2" end="2"/>
                                            </p:txEl>
                                          </p:spTgt>
                                        </p:tgtEl>
                                        <p:attrNameLst>
                                          <p:attrName>style.visibility</p:attrName>
                                        </p:attrNameLst>
                                      </p:cBhvr>
                                      <p:to>
                                        <p:strVal val="visible"/>
                                      </p:to>
                                    </p:set>
                                    <p:animEffect transition="in" filter="fade">
                                      <p:cBhvr>
                                        <p:cTn id="20" dur="2000"/>
                                        <p:tgtEl>
                                          <p:spTgt spid="5939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9395">
                                            <p:txEl>
                                              <p:pRg st="3" end="3"/>
                                            </p:txEl>
                                          </p:spTgt>
                                        </p:tgtEl>
                                        <p:attrNameLst>
                                          <p:attrName>style.visibility</p:attrName>
                                        </p:attrNameLst>
                                      </p:cBhvr>
                                      <p:to>
                                        <p:strVal val="visible"/>
                                      </p:to>
                                    </p:set>
                                    <p:animEffect transition="in" filter="fade">
                                      <p:cBhvr>
                                        <p:cTn id="25" dur="2000"/>
                                        <p:tgtEl>
                                          <p:spTgt spid="5939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9395">
                                            <p:txEl>
                                              <p:pRg st="4" end="4"/>
                                            </p:txEl>
                                          </p:spTgt>
                                        </p:tgtEl>
                                        <p:attrNameLst>
                                          <p:attrName>style.visibility</p:attrName>
                                        </p:attrNameLst>
                                      </p:cBhvr>
                                      <p:to>
                                        <p:strVal val="visible"/>
                                      </p:to>
                                    </p:set>
                                    <p:animEffect transition="in" filter="fade">
                                      <p:cBhvr>
                                        <p:cTn id="30" dur="2000"/>
                                        <p:tgtEl>
                                          <p:spTgt spid="5939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4450"/>
                                        </p:tgtEl>
                                        <p:attrNameLst>
                                          <p:attrName>style.visibility</p:attrName>
                                        </p:attrNameLst>
                                      </p:cBhvr>
                                      <p:to>
                                        <p:strVal val="visible"/>
                                      </p:to>
                                    </p:set>
                                    <p:animEffect transition="in" filter="fade">
                                      <p:cBhvr>
                                        <p:cTn id="35" dur="2000"/>
                                        <p:tgtEl>
                                          <p:spTgt spid="10445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9" name="Rectangle 3"/>
          <p:cNvSpPr>
            <a:spLocks noGrp="1" noChangeArrowheads="1"/>
          </p:cNvSpPr>
          <p:nvPr>
            <p:ph idx="1"/>
          </p:nvPr>
        </p:nvSpPr>
        <p:spPr>
          <a:xfrm>
            <a:off x="0" y="152400"/>
            <a:ext cx="8001000" cy="4437964"/>
          </a:xfrm>
        </p:spPr>
        <p:txBody>
          <a:bodyPr/>
          <a:lstStyle/>
          <a:p>
            <a:pPr marL="0" indent="0" eaLnBrk="1" hangingPunct="1">
              <a:spcBef>
                <a:spcPts val="0"/>
              </a:spcBef>
              <a:buNone/>
              <a:defRPr/>
            </a:pPr>
            <a:r>
              <a:rPr lang="en-US" sz="2400" b="1" dirty="0" smtClean="0">
                <a:solidFill>
                  <a:srgbClr val="FF0000"/>
                </a:solidFill>
                <a:latin typeface="Calibri" pitchFamily="34" charset="0"/>
              </a:rPr>
              <a:t>B. </a:t>
            </a:r>
            <a:r>
              <a:rPr lang="en-US" sz="2400" b="1" dirty="0" smtClean="0">
                <a:latin typeface="Calibri" pitchFamily="34" charset="0"/>
              </a:rPr>
              <a:t>Grant’s Offensive Plan</a:t>
            </a:r>
          </a:p>
          <a:p>
            <a:pPr marL="0" indent="0" eaLnBrk="1" hangingPunct="1">
              <a:spcBef>
                <a:spcPts val="0"/>
              </a:spcBef>
              <a:buNone/>
              <a:defRPr/>
            </a:pPr>
            <a:r>
              <a:rPr lang="en-US" sz="2400" b="1" dirty="0" smtClean="0">
                <a:latin typeface="Calibri" pitchFamily="34" charset="0"/>
              </a:rPr>
              <a:t>      </a:t>
            </a:r>
            <a:r>
              <a:rPr lang="en-US" sz="2400" b="1" dirty="0" smtClean="0">
                <a:solidFill>
                  <a:srgbClr val="FF0000"/>
                </a:solidFill>
                <a:latin typeface="Calibri" pitchFamily="34" charset="0"/>
              </a:rPr>
              <a:t>1.  </a:t>
            </a:r>
            <a:r>
              <a:rPr lang="en-US" sz="2400" b="1" dirty="0" smtClean="0">
                <a:latin typeface="Calibri" pitchFamily="34" charset="0"/>
              </a:rPr>
              <a:t>“Total War”</a:t>
            </a:r>
          </a:p>
          <a:p>
            <a:pPr marL="0" indent="0" eaLnBrk="1" hangingPunct="1">
              <a:spcBef>
                <a:spcPts val="0"/>
              </a:spcBef>
              <a:buNone/>
              <a:defRPr/>
            </a:pPr>
            <a:r>
              <a:rPr lang="en-US" sz="2400" b="1" dirty="0" smtClean="0">
                <a:latin typeface="Calibri" pitchFamily="34" charset="0"/>
              </a:rPr>
              <a:t>            </a:t>
            </a:r>
            <a:r>
              <a:rPr lang="en-US" sz="2400" b="1" dirty="0" smtClean="0">
                <a:solidFill>
                  <a:srgbClr val="FF0000"/>
                </a:solidFill>
                <a:latin typeface="Calibri" pitchFamily="34" charset="0"/>
              </a:rPr>
              <a:t>a.  </a:t>
            </a:r>
            <a:r>
              <a:rPr lang="en-US" sz="2400" b="1" dirty="0" smtClean="0">
                <a:latin typeface="Calibri" pitchFamily="34" charset="0"/>
              </a:rPr>
              <a:t>Destroy everything that could not be </a:t>
            </a:r>
          </a:p>
          <a:p>
            <a:pPr marL="0" indent="0" eaLnBrk="1" hangingPunct="1">
              <a:spcBef>
                <a:spcPts val="0"/>
              </a:spcBef>
              <a:buNone/>
              <a:defRPr/>
            </a:pPr>
            <a:r>
              <a:rPr lang="en-US" sz="2400" b="1" dirty="0" smtClean="0">
                <a:latin typeface="Calibri" pitchFamily="34" charset="0"/>
              </a:rPr>
              <a:t>                 consumed by Federal forces</a:t>
            </a:r>
          </a:p>
          <a:p>
            <a:pPr marL="0" indent="0" eaLnBrk="1" hangingPunct="1">
              <a:spcBef>
                <a:spcPts val="0"/>
              </a:spcBef>
              <a:buNone/>
              <a:defRPr/>
            </a:pPr>
            <a:r>
              <a:rPr lang="en-US" sz="2400" b="1" dirty="0" smtClean="0">
                <a:latin typeface="Calibri" pitchFamily="34" charset="0"/>
              </a:rPr>
              <a:t>                  </a:t>
            </a:r>
            <a:r>
              <a:rPr lang="en-US" sz="2400" b="1" dirty="0" err="1" smtClean="0">
                <a:solidFill>
                  <a:srgbClr val="FF0000"/>
                </a:solidFill>
                <a:latin typeface="Calibri" pitchFamily="34" charset="0"/>
              </a:rPr>
              <a:t>i</a:t>
            </a:r>
            <a:r>
              <a:rPr lang="en-US" sz="2400" b="1" dirty="0" smtClean="0">
                <a:solidFill>
                  <a:srgbClr val="FF0000"/>
                </a:solidFill>
                <a:latin typeface="Calibri" pitchFamily="34" charset="0"/>
              </a:rPr>
              <a:t>. </a:t>
            </a:r>
            <a:r>
              <a:rPr lang="en-US" sz="2400" b="1" dirty="0" smtClean="0">
                <a:latin typeface="Calibri" pitchFamily="34" charset="0"/>
              </a:rPr>
              <a:t>factories, fields, railroads, </a:t>
            </a:r>
          </a:p>
          <a:p>
            <a:pPr marL="0" indent="0" eaLnBrk="1" hangingPunct="1">
              <a:spcBef>
                <a:spcPts val="0"/>
              </a:spcBef>
              <a:buNone/>
              <a:defRPr/>
            </a:pPr>
            <a:r>
              <a:rPr lang="en-US" sz="2400" b="1" dirty="0" smtClean="0">
                <a:latin typeface="Calibri" pitchFamily="34" charset="0"/>
              </a:rPr>
              <a:t>                     livestock, etc.</a:t>
            </a:r>
          </a:p>
          <a:p>
            <a:pPr marL="0" indent="0" eaLnBrk="1" hangingPunct="1">
              <a:spcBef>
                <a:spcPts val="0"/>
              </a:spcBef>
              <a:buNone/>
              <a:defRPr/>
            </a:pPr>
            <a:r>
              <a:rPr lang="en-US" sz="2400" b="1" dirty="0" smtClean="0">
                <a:latin typeface="Calibri" pitchFamily="34" charset="0"/>
              </a:rPr>
              <a:t>             </a:t>
            </a:r>
            <a:r>
              <a:rPr lang="en-US" sz="2400" b="1" dirty="0" smtClean="0">
                <a:solidFill>
                  <a:srgbClr val="FF0000"/>
                </a:solidFill>
                <a:latin typeface="Calibri" pitchFamily="34" charset="0"/>
              </a:rPr>
              <a:t>b. </a:t>
            </a:r>
            <a:r>
              <a:rPr lang="en-US" sz="2400" b="1" dirty="0" smtClean="0">
                <a:latin typeface="Calibri" pitchFamily="34" charset="0"/>
              </a:rPr>
              <a:t>relentless pursuit of Confederate armies</a:t>
            </a:r>
          </a:p>
          <a:p>
            <a:pPr marL="0" indent="0" eaLnBrk="1" hangingPunct="1">
              <a:spcBef>
                <a:spcPts val="0"/>
              </a:spcBef>
              <a:buNone/>
              <a:defRPr/>
            </a:pPr>
            <a:r>
              <a:rPr lang="en-US" sz="2400" b="1" dirty="0" smtClean="0">
                <a:latin typeface="Calibri" pitchFamily="34" charset="0"/>
              </a:rPr>
              <a:t>             </a:t>
            </a:r>
          </a:p>
        </p:txBody>
      </p:sp>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108</a:t>
            </a:fld>
            <a:endParaRPr lang="en-US" dirty="0"/>
          </a:p>
        </p:txBody>
      </p:sp>
      <p:pic>
        <p:nvPicPr>
          <p:cNvPr id="47107" name="Picture 4" descr="sherman_w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702" y="4311814"/>
            <a:ext cx="1403485" cy="21178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5" descr="Ulysses_S_Grant"/>
          <p:cNvPicPr>
            <a:picLocks noChangeAspect="1" noChangeArrowheads="1"/>
          </p:cNvPicPr>
          <p:nvPr/>
        </p:nvPicPr>
        <p:blipFill>
          <a:blip r:embed="rId3" cstate="print">
            <a:extLst>
              <a:ext uri="{28A0092B-C50C-407E-A947-70E740481C1C}">
                <a14:useLocalDpi xmlns:a14="http://schemas.microsoft.com/office/drawing/2010/main" val="0"/>
              </a:ext>
            </a:extLst>
          </a:blip>
          <a:srcRect l="5208" t="7500" r="8125"/>
          <a:stretch>
            <a:fillRect/>
          </a:stretch>
        </p:blipFill>
        <p:spPr bwMode="auto">
          <a:xfrm>
            <a:off x="6629399" y="381000"/>
            <a:ext cx="2042983" cy="2362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298060" y="4724400"/>
            <a:ext cx="1905000" cy="646331"/>
          </a:xfrm>
          <a:prstGeom prst="rect">
            <a:avLst/>
          </a:prstGeom>
          <a:noFill/>
        </p:spPr>
        <p:txBody>
          <a:bodyPr wrap="square" rtlCol="0">
            <a:spAutoFit/>
          </a:bodyPr>
          <a:lstStyle/>
          <a:p>
            <a:r>
              <a:rPr lang="en-US" b="1" dirty="0" smtClean="0">
                <a:latin typeface="+mn-lt"/>
              </a:rPr>
              <a:t>William Tecumseh Sherman</a:t>
            </a:r>
            <a:endParaRPr lang="en-US" b="1" dirty="0">
              <a:latin typeface="+mn-lt"/>
            </a:endParaRPr>
          </a:p>
        </p:txBody>
      </p:sp>
      <p:pic>
        <p:nvPicPr>
          <p:cNvPr id="9" name="Picture 2" descr="File:Savannah Campaign.png">
            <a:hlinkClick r:id="rId4"/>
          </p:cNvPr>
          <p:cNvPicPr>
            <a:picLocks noChangeAspect="1" noChangeArrowheads="1"/>
          </p:cNvPicPr>
          <p:nvPr/>
        </p:nvPicPr>
        <p:blipFill>
          <a:blip r:embed="rId5" cstate="print"/>
          <a:srcRect/>
          <a:stretch>
            <a:fillRect/>
          </a:stretch>
        </p:blipFill>
        <p:spPr bwMode="auto">
          <a:xfrm>
            <a:off x="5624128" y="2883312"/>
            <a:ext cx="3048254" cy="3254731"/>
          </a:xfrm>
          <a:prstGeom prst="rect">
            <a:avLst/>
          </a:prstGeom>
          <a:noFill/>
        </p:spPr>
      </p:pic>
      <p:sp>
        <p:nvSpPr>
          <p:cNvPr id="10" name="Rectangle 3"/>
          <p:cNvSpPr txBox="1">
            <a:spLocks noChangeArrowheads="1"/>
          </p:cNvSpPr>
          <p:nvPr/>
        </p:nvSpPr>
        <p:spPr bwMode="auto">
          <a:xfrm>
            <a:off x="876992" y="2825983"/>
            <a:ext cx="4747136" cy="1441216"/>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marL="0" indent="0" eaLnBrk="1" hangingPunct="1">
              <a:spcBef>
                <a:spcPts val="0"/>
              </a:spcBef>
              <a:buFont typeface="Wingdings" pitchFamily="2" charset="2"/>
              <a:buNone/>
              <a:defRPr/>
            </a:pPr>
            <a:r>
              <a:rPr lang="en-US" sz="2400" b="1" dirty="0" smtClean="0">
                <a:solidFill>
                  <a:srgbClr val="FF0000"/>
                </a:solidFill>
                <a:latin typeface="Calibri" pitchFamily="34" charset="0"/>
              </a:rPr>
              <a:t>c. </a:t>
            </a:r>
            <a:r>
              <a:rPr lang="en-US" sz="2400" b="1" dirty="0" smtClean="0">
                <a:latin typeface="Calibri" pitchFamily="34" charset="0"/>
              </a:rPr>
              <a:t>“Sherman’s March to the Sea”</a:t>
            </a:r>
          </a:p>
          <a:p>
            <a:pPr marL="0" indent="0" eaLnBrk="1" hangingPunct="1">
              <a:spcBef>
                <a:spcPts val="0"/>
              </a:spcBef>
              <a:buFont typeface="Wingdings" pitchFamily="2" charset="2"/>
              <a:buNone/>
              <a:defRPr/>
            </a:pPr>
            <a:r>
              <a:rPr lang="en-US" sz="2400" b="1" dirty="0" smtClean="0">
                <a:solidFill>
                  <a:srgbClr val="FF0000"/>
                </a:solidFill>
                <a:latin typeface="Calibri" pitchFamily="34" charset="0"/>
              </a:rPr>
              <a:t>    </a:t>
            </a:r>
            <a:r>
              <a:rPr lang="en-US" sz="2400" b="1" dirty="0" err="1" smtClean="0">
                <a:solidFill>
                  <a:srgbClr val="FF0000"/>
                </a:solidFill>
                <a:latin typeface="Calibri" pitchFamily="34" charset="0"/>
              </a:rPr>
              <a:t>i</a:t>
            </a:r>
            <a:r>
              <a:rPr lang="en-US" sz="2400" b="1" dirty="0" smtClean="0">
                <a:solidFill>
                  <a:srgbClr val="FF0000"/>
                </a:solidFill>
                <a:latin typeface="Calibri" pitchFamily="34" charset="0"/>
              </a:rPr>
              <a:t>. </a:t>
            </a:r>
            <a:r>
              <a:rPr lang="en-US" sz="2400" b="1" dirty="0" smtClean="0">
                <a:latin typeface="Calibri" pitchFamily="34" charset="0"/>
              </a:rPr>
              <a:t>Gen. Sherman’s army marched </a:t>
            </a:r>
          </a:p>
          <a:p>
            <a:pPr marL="0" indent="0" eaLnBrk="1" hangingPunct="1">
              <a:spcBef>
                <a:spcPts val="0"/>
              </a:spcBef>
              <a:buFont typeface="Wingdings" pitchFamily="2" charset="2"/>
              <a:buNone/>
              <a:defRPr/>
            </a:pPr>
            <a:r>
              <a:rPr lang="en-US" sz="2400" b="1" dirty="0">
                <a:latin typeface="Calibri" pitchFamily="34" charset="0"/>
              </a:rPr>
              <a:t> </a:t>
            </a:r>
            <a:r>
              <a:rPr lang="en-US" sz="2400" b="1" dirty="0" smtClean="0">
                <a:latin typeface="Calibri" pitchFamily="34" charset="0"/>
              </a:rPr>
              <a:t>       through through Georgia to the  </a:t>
            </a:r>
          </a:p>
          <a:p>
            <a:pPr marL="0" indent="0" eaLnBrk="1" hangingPunct="1">
              <a:spcBef>
                <a:spcPts val="0"/>
              </a:spcBef>
              <a:buFont typeface="Wingdings" pitchFamily="2" charset="2"/>
              <a:buNone/>
              <a:defRPr/>
            </a:pPr>
            <a:r>
              <a:rPr lang="en-US" sz="2400" b="1" dirty="0">
                <a:latin typeface="Calibri" pitchFamily="34" charset="0"/>
              </a:rPr>
              <a:t> </a:t>
            </a:r>
            <a:r>
              <a:rPr lang="en-US" sz="2400" b="1" dirty="0" smtClean="0">
                <a:latin typeface="Calibri" pitchFamily="34" charset="0"/>
              </a:rPr>
              <a:t>       Atlantic coast</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2000"/>
                                        <p:tgtEl>
                                          <p:spTgt spid="4710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0419">
                                            <p:txEl>
                                              <p:pRg st="0" end="0"/>
                                            </p:txEl>
                                          </p:spTgt>
                                        </p:tgtEl>
                                        <p:attrNameLst>
                                          <p:attrName>style.visibility</p:attrName>
                                        </p:attrNameLst>
                                      </p:cBhvr>
                                      <p:to>
                                        <p:strVal val="visible"/>
                                      </p:to>
                                    </p:set>
                                    <p:animEffect transition="in" filter="fade">
                                      <p:cBhvr>
                                        <p:cTn id="11" dur="2000"/>
                                        <p:tgtEl>
                                          <p:spTgt spid="6041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0419">
                                            <p:txEl>
                                              <p:pRg st="1" end="1"/>
                                            </p:txEl>
                                          </p:spTgt>
                                        </p:tgtEl>
                                        <p:attrNameLst>
                                          <p:attrName>style.visibility</p:attrName>
                                        </p:attrNameLst>
                                      </p:cBhvr>
                                      <p:to>
                                        <p:strVal val="visible"/>
                                      </p:to>
                                    </p:set>
                                    <p:animEffect transition="in" filter="fade">
                                      <p:cBhvr>
                                        <p:cTn id="16" dur="2000"/>
                                        <p:tgtEl>
                                          <p:spTgt spid="6041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0419">
                                            <p:txEl>
                                              <p:pRg st="2" end="2"/>
                                            </p:txEl>
                                          </p:spTgt>
                                        </p:tgtEl>
                                        <p:attrNameLst>
                                          <p:attrName>style.visibility</p:attrName>
                                        </p:attrNameLst>
                                      </p:cBhvr>
                                      <p:to>
                                        <p:strVal val="visible"/>
                                      </p:to>
                                    </p:set>
                                    <p:animEffect transition="in" filter="fade">
                                      <p:cBhvr>
                                        <p:cTn id="21" dur="2000"/>
                                        <p:tgtEl>
                                          <p:spTgt spid="60419">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0419">
                                            <p:txEl>
                                              <p:pRg st="3" end="3"/>
                                            </p:txEl>
                                          </p:spTgt>
                                        </p:tgtEl>
                                        <p:attrNameLst>
                                          <p:attrName>style.visibility</p:attrName>
                                        </p:attrNameLst>
                                      </p:cBhvr>
                                      <p:to>
                                        <p:strVal val="visible"/>
                                      </p:to>
                                    </p:set>
                                    <p:animEffect transition="in" filter="fade">
                                      <p:cBhvr>
                                        <p:cTn id="24" dur="2000"/>
                                        <p:tgtEl>
                                          <p:spTgt spid="60419">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0419">
                                            <p:txEl>
                                              <p:pRg st="4" end="4"/>
                                            </p:txEl>
                                          </p:spTgt>
                                        </p:tgtEl>
                                        <p:attrNameLst>
                                          <p:attrName>style.visibility</p:attrName>
                                        </p:attrNameLst>
                                      </p:cBhvr>
                                      <p:to>
                                        <p:strVal val="visible"/>
                                      </p:to>
                                    </p:set>
                                    <p:animEffect transition="in" filter="fade">
                                      <p:cBhvr>
                                        <p:cTn id="29" dur="2000"/>
                                        <p:tgtEl>
                                          <p:spTgt spid="60419">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60419">
                                            <p:txEl>
                                              <p:pRg st="5" end="5"/>
                                            </p:txEl>
                                          </p:spTgt>
                                        </p:tgtEl>
                                        <p:attrNameLst>
                                          <p:attrName>style.visibility</p:attrName>
                                        </p:attrNameLst>
                                      </p:cBhvr>
                                      <p:to>
                                        <p:strVal val="visible"/>
                                      </p:to>
                                    </p:set>
                                    <p:animEffect transition="in" filter="fade">
                                      <p:cBhvr>
                                        <p:cTn id="32" dur="2000"/>
                                        <p:tgtEl>
                                          <p:spTgt spid="6041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0419">
                                            <p:txEl>
                                              <p:pRg st="6" end="6"/>
                                            </p:txEl>
                                          </p:spTgt>
                                        </p:tgtEl>
                                        <p:attrNameLst>
                                          <p:attrName>style.visibility</p:attrName>
                                        </p:attrNameLst>
                                      </p:cBhvr>
                                      <p:to>
                                        <p:strVal val="visible"/>
                                      </p:to>
                                    </p:set>
                                    <p:animEffect transition="in" filter="fade">
                                      <p:cBhvr>
                                        <p:cTn id="37" dur="2000"/>
                                        <p:tgtEl>
                                          <p:spTgt spid="60419">
                                            <p:txEl>
                                              <p:pRg st="6" end="6"/>
                                            </p:txEl>
                                          </p:spTgt>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60419">
                                            <p:txEl>
                                              <p:pRg st="7" end="7"/>
                                            </p:txEl>
                                          </p:spTgt>
                                        </p:tgtEl>
                                        <p:attrNameLst>
                                          <p:attrName>style.visibility</p:attrName>
                                        </p:attrNameLst>
                                      </p:cBhvr>
                                      <p:to>
                                        <p:strVal val="visible"/>
                                      </p:to>
                                    </p:set>
                                    <p:animEffect transition="in" filter="fade">
                                      <p:cBhvr>
                                        <p:cTn id="41" dur="2000"/>
                                        <p:tgtEl>
                                          <p:spTgt spid="60419">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
                                            <p:txEl>
                                              <p:pRg st="0" end="0"/>
                                            </p:txEl>
                                          </p:spTgt>
                                        </p:tgtEl>
                                        <p:attrNameLst>
                                          <p:attrName>style.visibility</p:attrName>
                                        </p:attrNameLst>
                                      </p:cBhvr>
                                      <p:to>
                                        <p:strVal val="visible"/>
                                      </p:to>
                                    </p:set>
                                    <p:animEffect transition="in" filter="fade">
                                      <p:cBhvr>
                                        <p:cTn id="46" dur="2000"/>
                                        <p:tgtEl>
                                          <p:spTgt spid="10">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7107"/>
                                        </p:tgtEl>
                                        <p:attrNameLst>
                                          <p:attrName>style.visibility</p:attrName>
                                        </p:attrNameLst>
                                      </p:cBhvr>
                                      <p:to>
                                        <p:strVal val="visible"/>
                                      </p:to>
                                    </p:set>
                                    <p:animEffect transition="in" filter="fade">
                                      <p:cBhvr>
                                        <p:cTn id="51" dur="2000"/>
                                        <p:tgtEl>
                                          <p:spTgt spid="4710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20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0">
                                            <p:txEl>
                                              <p:pRg st="1" end="1"/>
                                            </p:txEl>
                                          </p:spTgt>
                                        </p:tgtEl>
                                        <p:attrNameLst>
                                          <p:attrName>style.visibility</p:attrName>
                                        </p:attrNameLst>
                                      </p:cBhvr>
                                      <p:to>
                                        <p:strVal val="visible"/>
                                      </p:to>
                                    </p:set>
                                    <p:animEffect transition="in" filter="fade">
                                      <p:cBhvr>
                                        <p:cTn id="59" dur="2000"/>
                                        <p:tgtEl>
                                          <p:spTgt spid="10">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0">
                                            <p:txEl>
                                              <p:pRg st="2" end="2"/>
                                            </p:txEl>
                                          </p:spTgt>
                                        </p:tgtEl>
                                        <p:attrNameLst>
                                          <p:attrName>style.visibility</p:attrName>
                                        </p:attrNameLst>
                                      </p:cBhvr>
                                      <p:to>
                                        <p:strVal val="visible"/>
                                      </p:to>
                                    </p:set>
                                    <p:animEffect transition="in" filter="fade">
                                      <p:cBhvr>
                                        <p:cTn id="64" dur="2000"/>
                                        <p:tgtEl>
                                          <p:spTgt spid="10">
                                            <p:txEl>
                                              <p:pRg st="2" end="2"/>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10">
                                            <p:txEl>
                                              <p:pRg st="3" end="3"/>
                                            </p:txEl>
                                          </p:spTgt>
                                        </p:tgtEl>
                                        <p:attrNameLst>
                                          <p:attrName>style.visibility</p:attrName>
                                        </p:attrNameLst>
                                      </p:cBhvr>
                                      <p:to>
                                        <p:strVal val="visible"/>
                                      </p:to>
                                    </p:set>
                                    <p:animEffect transition="in" filter="fade">
                                      <p:cBhvr>
                                        <p:cTn id="67" dur="2000"/>
                                        <p:tgtEl>
                                          <p:spTgt spid="10">
                                            <p:txEl>
                                              <p:pRg st="3" end="3"/>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9" name="Rectangle 3"/>
          <p:cNvSpPr>
            <a:spLocks noGrp="1" noChangeArrowheads="1"/>
          </p:cNvSpPr>
          <p:nvPr>
            <p:ph idx="1"/>
          </p:nvPr>
        </p:nvSpPr>
        <p:spPr>
          <a:xfrm>
            <a:off x="1447800" y="304800"/>
            <a:ext cx="7696200" cy="1981200"/>
          </a:xfrm>
        </p:spPr>
        <p:txBody>
          <a:bodyPr/>
          <a:lstStyle/>
          <a:p>
            <a:pPr eaLnBrk="1" hangingPunct="1">
              <a:buNone/>
              <a:defRPr/>
            </a:pPr>
            <a:r>
              <a:rPr lang="en-US" sz="2400" b="1" dirty="0" smtClean="0">
                <a:solidFill>
                  <a:srgbClr val="FF0000"/>
                </a:solidFill>
                <a:latin typeface="Calibri" pitchFamily="34" charset="0"/>
              </a:rPr>
              <a:t>    ii.  </a:t>
            </a:r>
            <a:r>
              <a:rPr lang="en-US" sz="2400" b="1" dirty="0" smtClean="0">
                <a:latin typeface="Calibri" pitchFamily="34" charset="0"/>
              </a:rPr>
              <a:t>Burned most of Atlanta, Georgia  (Sept. 1864)</a:t>
            </a:r>
          </a:p>
          <a:p>
            <a:pPr marL="0" indent="0" eaLnBrk="1" hangingPunct="1">
              <a:spcBef>
                <a:spcPts val="0"/>
              </a:spcBef>
              <a:buNone/>
              <a:defRPr/>
            </a:pPr>
            <a:r>
              <a:rPr lang="en-US" sz="2400" b="1" dirty="0" smtClean="0">
                <a:latin typeface="Calibri" pitchFamily="34" charset="0"/>
              </a:rPr>
              <a:t>   </a:t>
            </a:r>
            <a:r>
              <a:rPr lang="en-US" sz="2400" b="1" dirty="0" smtClean="0">
                <a:solidFill>
                  <a:srgbClr val="FF0000"/>
                </a:solidFill>
                <a:latin typeface="Calibri" pitchFamily="34" charset="0"/>
              </a:rPr>
              <a:t>iii.  </a:t>
            </a:r>
            <a:r>
              <a:rPr lang="en-US" sz="2400" b="1" dirty="0" smtClean="0">
                <a:latin typeface="Calibri" pitchFamily="34" charset="0"/>
              </a:rPr>
              <a:t>Burned and destroyed homes, fields—everything </a:t>
            </a:r>
          </a:p>
          <a:p>
            <a:pPr marL="0" indent="0" eaLnBrk="1" hangingPunct="1">
              <a:spcBef>
                <a:spcPts val="0"/>
              </a:spcBef>
              <a:buNone/>
              <a:defRPr/>
            </a:pPr>
            <a:r>
              <a:rPr lang="en-US" sz="2400" b="1" dirty="0" smtClean="0">
                <a:latin typeface="Calibri" pitchFamily="34" charset="0"/>
              </a:rPr>
              <a:t>          of value from Atlanta to the Atlantic Ocean</a:t>
            </a:r>
          </a:p>
          <a:p>
            <a:pPr marL="0" indent="0" eaLnBrk="1" hangingPunct="1">
              <a:spcBef>
                <a:spcPts val="0"/>
              </a:spcBef>
              <a:buNone/>
              <a:defRPr/>
            </a:pPr>
            <a:r>
              <a:rPr lang="en-US" sz="2400" b="1" dirty="0">
                <a:latin typeface="Calibri" pitchFamily="34" charset="0"/>
              </a:rPr>
              <a:t> </a:t>
            </a:r>
            <a:r>
              <a:rPr lang="en-US" sz="2400" b="1" dirty="0" smtClean="0">
                <a:latin typeface="Calibri" pitchFamily="34" charset="0"/>
              </a:rPr>
              <a:t>  </a:t>
            </a:r>
            <a:r>
              <a:rPr lang="en-US" sz="2400" b="1" dirty="0" smtClean="0">
                <a:solidFill>
                  <a:srgbClr val="F11328"/>
                </a:solidFill>
                <a:latin typeface="Calibri" pitchFamily="34" charset="0"/>
              </a:rPr>
              <a:t>iv. </a:t>
            </a:r>
            <a:r>
              <a:rPr lang="en-US" sz="2400" b="1" dirty="0" smtClean="0">
                <a:latin typeface="Calibri" pitchFamily="34" charset="0"/>
              </a:rPr>
              <a:t>anger and resentment remain to present day</a:t>
            </a:r>
          </a:p>
          <a:p>
            <a:pPr marL="0" indent="0" eaLnBrk="1" hangingPunct="1">
              <a:spcBef>
                <a:spcPts val="0"/>
              </a:spcBef>
              <a:buNone/>
              <a:defRPr/>
            </a:pPr>
            <a:r>
              <a:rPr lang="en-US" sz="2400" b="1" dirty="0" smtClean="0">
                <a:latin typeface="Calibri" pitchFamily="34" charset="0"/>
              </a:rPr>
              <a:t>               </a:t>
            </a:r>
          </a:p>
        </p:txBody>
      </p:sp>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109</a:t>
            </a:fld>
            <a:endParaRPr lang="en-US" dirty="0"/>
          </a:p>
        </p:txBody>
      </p:sp>
      <p:pic>
        <p:nvPicPr>
          <p:cNvPr id="47107" name="Picture 4" descr="sherman_w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81000"/>
            <a:ext cx="1240971" cy="1447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 name="Picture 2" descr="http://www.eyewitnesstohistory.com/images/sherman2.jpg"/>
          <p:cNvPicPr>
            <a:picLocks noChangeAspect="1" noChangeArrowheads="1"/>
          </p:cNvPicPr>
          <p:nvPr/>
        </p:nvPicPr>
        <p:blipFill>
          <a:blip r:embed="rId3" cstate="print"/>
          <a:srcRect/>
          <a:stretch>
            <a:fillRect/>
          </a:stretch>
        </p:blipFill>
        <p:spPr bwMode="auto">
          <a:xfrm>
            <a:off x="3581400" y="2286000"/>
            <a:ext cx="1981200" cy="1666875"/>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533400" y="4953000"/>
            <a:ext cx="2590800" cy="369332"/>
          </a:xfrm>
          <a:prstGeom prst="rect">
            <a:avLst/>
          </a:prstGeom>
          <a:noFill/>
        </p:spPr>
        <p:txBody>
          <a:bodyPr wrap="square" rtlCol="0">
            <a:spAutoFit/>
          </a:bodyPr>
          <a:lstStyle/>
          <a:p>
            <a:r>
              <a:rPr lang="en-US" b="1" dirty="0" smtClean="0">
                <a:latin typeface="+mn-lt"/>
              </a:rPr>
              <a:t>Tearing up railroad tracks</a:t>
            </a:r>
            <a:endParaRPr lang="en-US" b="1" dirty="0">
              <a:latin typeface="+mn-lt"/>
            </a:endParaRPr>
          </a:p>
        </p:txBody>
      </p:sp>
      <p:pic>
        <p:nvPicPr>
          <p:cNvPr id="53252" name="Picture 4" descr="http://people.cohums.ohio-state.edu/grimsley1/dialogue/postcolonialism/war/war_is_hell.JPG"/>
          <p:cNvPicPr>
            <a:picLocks noChangeAspect="1" noChangeArrowheads="1"/>
          </p:cNvPicPr>
          <p:nvPr/>
        </p:nvPicPr>
        <p:blipFill>
          <a:blip r:embed="rId4" cstate="print"/>
          <a:srcRect/>
          <a:stretch>
            <a:fillRect/>
          </a:stretch>
        </p:blipFill>
        <p:spPr bwMode="auto">
          <a:xfrm>
            <a:off x="5791200" y="2286000"/>
            <a:ext cx="3096683" cy="3352800"/>
          </a:xfrm>
          <a:prstGeom prst="rect">
            <a:avLst/>
          </a:prstGeom>
          <a:ln>
            <a:noFill/>
          </a:ln>
          <a:effectLst>
            <a:softEdge rad="112500"/>
          </a:effectLst>
        </p:spPr>
      </p:pic>
      <p:pic>
        <p:nvPicPr>
          <p:cNvPr id="53254" name="Picture 6" descr="http://www.scv674.org/Coin%20Graphics/railroaddestruction.jpg"/>
          <p:cNvPicPr>
            <a:picLocks noChangeAspect="1" noChangeArrowheads="1"/>
          </p:cNvPicPr>
          <p:nvPr/>
        </p:nvPicPr>
        <p:blipFill>
          <a:blip r:embed="rId5" cstate="print"/>
          <a:srcRect/>
          <a:stretch>
            <a:fillRect/>
          </a:stretch>
        </p:blipFill>
        <p:spPr bwMode="auto">
          <a:xfrm>
            <a:off x="304800" y="2133600"/>
            <a:ext cx="2952750" cy="2800351"/>
          </a:xfrm>
          <a:prstGeom prst="rect">
            <a:avLst/>
          </a:prstGeom>
          <a:ln>
            <a:noFill/>
          </a:ln>
          <a:effectLst>
            <a:softEdge rad="112500"/>
          </a:effectLst>
        </p:spPr>
      </p:pic>
      <p:sp>
        <p:nvSpPr>
          <p:cNvPr id="11" name="TextBox 10"/>
          <p:cNvSpPr txBox="1"/>
          <p:nvPr/>
        </p:nvSpPr>
        <p:spPr>
          <a:xfrm>
            <a:off x="3581400" y="4038600"/>
            <a:ext cx="1905000" cy="646331"/>
          </a:xfrm>
          <a:prstGeom prst="rect">
            <a:avLst/>
          </a:prstGeom>
          <a:noFill/>
        </p:spPr>
        <p:txBody>
          <a:bodyPr wrap="square" rtlCol="0">
            <a:spAutoFit/>
          </a:bodyPr>
          <a:lstStyle/>
          <a:p>
            <a:r>
              <a:rPr lang="en-US" b="1" dirty="0" smtClean="0">
                <a:latin typeface="+mn-lt"/>
              </a:rPr>
              <a:t>A family flees Sherman’s army</a:t>
            </a:r>
            <a:endParaRPr lang="en-US" b="1" dirty="0">
              <a:latin typeface="+mn-lt"/>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107"/>
                                        </p:tgtEl>
                                        <p:attrNameLst>
                                          <p:attrName>style.visibility</p:attrName>
                                        </p:attrNameLst>
                                      </p:cBhvr>
                                      <p:to>
                                        <p:strVal val="visible"/>
                                      </p:to>
                                    </p:set>
                                    <p:animEffect transition="in" filter="fade">
                                      <p:cBhvr>
                                        <p:cTn id="7" dur="2000"/>
                                        <p:tgtEl>
                                          <p:spTgt spid="471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419">
                                            <p:txEl>
                                              <p:pRg st="0" end="0"/>
                                            </p:txEl>
                                          </p:spTgt>
                                        </p:tgtEl>
                                        <p:attrNameLst>
                                          <p:attrName>style.visibility</p:attrName>
                                        </p:attrNameLst>
                                      </p:cBhvr>
                                      <p:to>
                                        <p:strVal val="visible"/>
                                      </p:to>
                                    </p:set>
                                    <p:animEffect transition="in" filter="fade">
                                      <p:cBhvr>
                                        <p:cTn id="12" dur="2000"/>
                                        <p:tgtEl>
                                          <p:spTgt spid="60419">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3252"/>
                                        </p:tgtEl>
                                        <p:attrNameLst>
                                          <p:attrName>style.visibility</p:attrName>
                                        </p:attrNameLst>
                                      </p:cBhvr>
                                      <p:to>
                                        <p:strVal val="visible"/>
                                      </p:to>
                                    </p:set>
                                    <p:animEffect transition="in" filter="fade">
                                      <p:cBhvr>
                                        <p:cTn id="15" dur="2000"/>
                                        <p:tgtEl>
                                          <p:spTgt spid="53252"/>
                                        </p:tgtEl>
                                      </p:cBhvr>
                                    </p:animEffect>
                                  </p:childTnLst>
                                </p:cTn>
                              </p:par>
                            </p:childTnLst>
                          </p:cTn>
                        </p:par>
                        <p:par>
                          <p:cTn id="16" fill="hold">
                            <p:stCondLst>
                              <p:cond delay="2000"/>
                            </p:stCondLst>
                            <p:childTnLst>
                              <p:par>
                                <p:cTn id="17" presetID="10" presetClass="entr" presetSubtype="0" fill="hold" nodeType="afterEffect">
                                  <p:stCondLst>
                                    <p:cond delay="1000"/>
                                  </p:stCondLst>
                                  <p:childTnLst>
                                    <p:set>
                                      <p:cBhvr>
                                        <p:cTn id="18" dur="1" fill="hold">
                                          <p:stCondLst>
                                            <p:cond delay="0"/>
                                          </p:stCondLst>
                                        </p:cTn>
                                        <p:tgtEl>
                                          <p:spTgt spid="53250"/>
                                        </p:tgtEl>
                                        <p:attrNameLst>
                                          <p:attrName>style.visibility</p:attrName>
                                        </p:attrNameLst>
                                      </p:cBhvr>
                                      <p:to>
                                        <p:strVal val="visible"/>
                                      </p:to>
                                    </p:set>
                                    <p:animEffect transition="in" filter="fade">
                                      <p:cBhvr>
                                        <p:cTn id="19" dur="2000"/>
                                        <p:tgtEl>
                                          <p:spTgt spid="53250"/>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0419">
                                            <p:txEl>
                                              <p:pRg st="1" end="1"/>
                                            </p:txEl>
                                          </p:spTgt>
                                        </p:tgtEl>
                                        <p:attrNameLst>
                                          <p:attrName>style.visibility</p:attrName>
                                        </p:attrNameLst>
                                      </p:cBhvr>
                                      <p:to>
                                        <p:strVal val="visible"/>
                                      </p:to>
                                    </p:set>
                                    <p:animEffect transition="in" filter="fade">
                                      <p:cBhvr>
                                        <p:cTn id="27" dur="2000"/>
                                        <p:tgtEl>
                                          <p:spTgt spid="60419">
                                            <p:txEl>
                                              <p:pRg st="1" end="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0419">
                                            <p:txEl>
                                              <p:pRg st="2" end="2"/>
                                            </p:txEl>
                                          </p:spTgt>
                                        </p:tgtEl>
                                        <p:attrNameLst>
                                          <p:attrName>style.visibility</p:attrName>
                                        </p:attrNameLst>
                                      </p:cBhvr>
                                      <p:to>
                                        <p:strVal val="visible"/>
                                      </p:to>
                                    </p:set>
                                    <p:animEffect transition="in" filter="fade">
                                      <p:cBhvr>
                                        <p:cTn id="30" dur="2000"/>
                                        <p:tgtEl>
                                          <p:spTgt spid="60419">
                                            <p:txEl>
                                              <p:pRg st="2" end="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0419">
                                            <p:txEl>
                                              <p:pRg st="3" end="3"/>
                                            </p:txEl>
                                          </p:spTgt>
                                        </p:tgtEl>
                                        <p:attrNameLst>
                                          <p:attrName>style.visibility</p:attrName>
                                        </p:attrNameLst>
                                      </p:cBhvr>
                                      <p:to>
                                        <p:strVal val="visible"/>
                                      </p:to>
                                    </p:set>
                                    <p:animEffect transition="in" filter="fade">
                                      <p:cBhvr>
                                        <p:cTn id="33" dur="2000"/>
                                        <p:tgtEl>
                                          <p:spTgt spid="60419">
                                            <p:txEl>
                                              <p:pRg st="3" end="3"/>
                                            </p:txEl>
                                          </p:spTgt>
                                        </p:tgtEl>
                                      </p:cBhvr>
                                    </p:animEffect>
                                  </p:childTnLst>
                                </p:cTn>
                              </p:par>
                            </p:childTnLst>
                          </p:cTn>
                        </p:par>
                        <p:par>
                          <p:cTn id="34" fill="hold">
                            <p:stCondLst>
                              <p:cond delay="2000"/>
                            </p:stCondLst>
                            <p:childTnLst>
                              <p:par>
                                <p:cTn id="35" presetID="10" presetClass="entr" presetSubtype="0" fill="hold" nodeType="afterEffect">
                                  <p:stCondLst>
                                    <p:cond delay="0"/>
                                  </p:stCondLst>
                                  <p:childTnLst>
                                    <p:set>
                                      <p:cBhvr>
                                        <p:cTn id="36" dur="1" fill="hold">
                                          <p:stCondLst>
                                            <p:cond delay="0"/>
                                          </p:stCondLst>
                                        </p:cTn>
                                        <p:tgtEl>
                                          <p:spTgt spid="53254"/>
                                        </p:tgtEl>
                                        <p:attrNameLst>
                                          <p:attrName>style.visibility</p:attrName>
                                        </p:attrNameLst>
                                      </p:cBhvr>
                                      <p:to>
                                        <p:strVal val="visible"/>
                                      </p:to>
                                    </p:set>
                                    <p:animEffect transition="in" filter="fade">
                                      <p:cBhvr>
                                        <p:cTn id="37" dur="2000"/>
                                        <p:tgtEl>
                                          <p:spTgt spid="5325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12"/>
          </p:nvPr>
        </p:nvSpPr>
        <p:spPr>
          <a:xfrm>
            <a:off x="7010400" y="6096000"/>
            <a:ext cx="2133600" cy="457200"/>
          </a:xfrm>
        </p:spPr>
        <p:txBody>
          <a:bodyPr/>
          <a:lstStyle/>
          <a:p>
            <a:pPr>
              <a:defRPr/>
            </a:pPr>
            <a:fld id="{BF74CCC0-FBB5-4EB6-A3F2-4CA2B419BB60}" type="slidenum">
              <a:rPr lang="en-US"/>
              <a:pPr>
                <a:defRPr/>
              </a:pPr>
              <a:t>11</a:t>
            </a:fld>
            <a:endParaRPr lang="en-US" dirty="0"/>
          </a:p>
        </p:txBody>
      </p:sp>
      <p:sp>
        <p:nvSpPr>
          <p:cNvPr id="4100" name="Text Box 2"/>
          <p:cNvSpPr txBox="1">
            <a:spLocks noChangeArrowheads="1"/>
          </p:cNvSpPr>
          <p:nvPr/>
        </p:nvSpPr>
        <p:spPr bwMode="auto">
          <a:xfrm>
            <a:off x="762000" y="609600"/>
            <a:ext cx="8001000" cy="366713"/>
          </a:xfrm>
          <a:prstGeom prst="rect">
            <a:avLst/>
          </a:prstGeom>
          <a:noFill/>
          <a:ln w="9525">
            <a:noFill/>
            <a:miter lim="800000"/>
            <a:headEnd/>
            <a:tailEnd/>
          </a:ln>
        </p:spPr>
        <p:txBody>
          <a:bodyPr>
            <a:spAutoFit/>
          </a:bodyPr>
          <a:lstStyle/>
          <a:p>
            <a:pPr>
              <a:spcBef>
                <a:spcPct val="50000"/>
              </a:spcBef>
            </a:pPr>
            <a:endParaRPr lang="en-US">
              <a:solidFill>
                <a:schemeClr val="tx1"/>
              </a:solidFill>
              <a:latin typeface="Arial" charset="0"/>
            </a:endParaRPr>
          </a:p>
        </p:txBody>
      </p:sp>
      <p:sp>
        <p:nvSpPr>
          <p:cNvPr id="10" name="Text Box 3"/>
          <p:cNvSpPr txBox="1">
            <a:spLocks noChangeArrowheads="1"/>
          </p:cNvSpPr>
          <p:nvPr/>
        </p:nvSpPr>
        <p:spPr bwMode="auto">
          <a:xfrm>
            <a:off x="546100" y="211221"/>
            <a:ext cx="8293100" cy="2246769"/>
          </a:xfrm>
          <a:prstGeom prst="rect">
            <a:avLst/>
          </a:prstGeom>
          <a:noFill/>
          <a:ln w="9525">
            <a:noFill/>
            <a:miter lim="800000"/>
            <a:headEnd/>
            <a:tailEnd/>
          </a:ln>
        </p:spPr>
        <p:txBody>
          <a:bodyPr wrap="square">
            <a:spAutoFit/>
          </a:bodyPr>
          <a:lstStyle/>
          <a:p>
            <a:r>
              <a:rPr lang="en-US" sz="2400" b="1" dirty="0" smtClean="0">
                <a:solidFill>
                  <a:srgbClr val="FF0000"/>
                </a:solidFill>
                <a:latin typeface="Calibri" pitchFamily="34" charset="0"/>
              </a:rPr>
              <a:t>3. </a:t>
            </a:r>
            <a:r>
              <a:rPr lang="en-US" sz="2400" b="1" dirty="0" smtClean="0">
                <a:latin typeface="Calibri" pitchFamily="34" charset="0"/>
              </a:rPr>
              <a:t>After </a:t>
            </a:r>
            <a:r>
              <a:rPr lang="en-US" sz="2400" b="1" dirty="0">
                <a:latin typeface="Calibri" pitchFamily="34" charset="0"/>
              </a:rPr>
              <a:t>the Revolution the prices for these </a:t>
            </a:r>
            <a:r>
              <a:rPr lang="en-US" sz="2400" b="1" dirty="0" smtClean="0">
                <a:latin typeface="Calibri" pitchFamily="34" charset="0"/>
              </a:rPr>
              <a:t>crops dropped.</a:t>
            </a:r>
          </a:p>
          <a:p>
            <a:r>
              <a:rPr lang="en-US" sz="2400" b="1" dirty="0">
                <a:solidFill>
                  <a:srgbClr val="FF0000"/>
                </a:solidFill>
                <a:latin typeface="Calibri" pitchFamily="34" charset="0"/>
              </a:rPr>
              <a:t> </a:t>
            </a:r>
            <a:r>
              <a:rPr lang="en-US" sz="2400" b="1" dirty="0" smtClean="0">
                <a:solidFill>
                  <a:srgbClr val="FF0000"/>
                </a:solidFill>
                <a:latin typeface="Calibri" pitchFamily="34" charset="0"/>
              </a:rPr>
              <a:t>    a.</a:t>
            </a:r>
            <a:r>
              <a:rPr lang="en-US" sz="2400" b="1" dirty="0" smtClean="0">
                <a:latin typeface="Calibri" pitchFamily="34" charset="0"/>
              </a:rPr>
              <a:t> demand for and price of slaves went down</a:t>
            </a:r>
          </a:p>
          <a:p>
            <a:r>
              <a:rPr lang="en-US" sz="2400" b="1" dirty="0">
                <a:latin typeface="Calibri" pitchFamily="34" charset="0"/>
              </a:rPr>
              <a:t> </a:t>
            </a:r>
            <a:r>
              <a:rPr lang="en-US" sz="2400" b="1" dirty="0" smtClean="0">
                <a:latin typeface="Calibri" pitchFamily="34" charset="0"/>
              </a:rPr>
              <a:t>    </a:t>
            </a:r>
            <a:r>
              <a:rPr lang="en-US" sz="2400" b="1" dirty="0" smtClean="0">
                <a:solidFill>
                  <a:srgbClr val="FF0000"/>
                </a:solidFill>
                <a:latin typeface="Calibri" pitchFamily="34" charset="0"/>
              </a:rPr>
              <a:t>b.</a:t>
            </a:r>
            <a:r>
              <a:rPr lang="en-US" sz="2400" b="1" dirty="0" smtClean="0">
                <a:latin typeface="Calibri" pitchFamily="34" charset="0"/>
              </a:rPr>
              <a:t> farmers begin to grow cotton</a:t>
            </a:r>
            <a:endParaRPr lang="en-US" sz="2400" b="1" dirty="0">
              <a:latin typeface="Calibri" pitchFamily="34" charset="0"/>
            </a:endParaRPr>
          </a:p>
          <a:p>
            <a:r>
              <a:rPr lang="en-US" sz="2400" b="1" dirty="0" smtClean="0">
                <a:latin typeface="Calibri" pitchFamily="34" charset="0"/>
                <a:cs typeface="Calibri" pitchFamily="34" charset="0"/>
              </a:rPr>
              <a:t>          </a:t>
            </a:r>
            <a:r>
              <a:rPr lang="en-US" sz="2400" b="1" dirty="0" smtClean="0">
                <a:solidFill>
                  <a:srgbClr val="FF0000"/>
                </a:solidFill>
                <a:latin typeface="Calibri" pitchFamily="34" charset="0"/>
                <a:cs typeface="Calibri" pitchFamily="34" charset="0"/>
              </a:rPr>
              <a:t>i. </a:t>
            </a:r>
            <a:r>
              <a:rPr lang="en-US" sz="2400" b="1" dirty="0" smtClean="0">
                <a:latin typeface="Calibri" pitchFamily="34" charset="0"/>
              </a:rPr>
              <a:t>difficult </a:t>
            </a:r>
            <a:r>
              <a:rPr lang="en-US" sz="2400" b="1" dirty="0">
                <a:latin typeface="Calibri" pitchFamily="34" charset="0"/>
              </a:rPr>
              <a:t>to process </a:t>
            </a:r>
            <a:r>
              <a:rPr lang="en-US" sz="2400" b="1" dirty="0" smtClean="0">
                <a:latin typeface="Calibri" pitchFamily="34" charset="0"/>
              </a:rPr>
              <a:t>cotton</a:t>
            </a:r>
          </a:p>
          <a:p>
            <a:r>
              <a:rPr lang="en-US" sz="2400" b="1" dirty="0">
                <a:solidFill>
                  <a:srgbClr val="FF0000"/>
                </a:solidFill>
                <a:latin typeface="Calibri" pitchFamily="34" charset="0"/>
              </a:rPr>
              <a:t> </a:t>
            </a:r>
            <a:r>
              <a:rPr lang="en-US" sz="2400" b="1" dirty="0" smtClean="0">
                <a:solidFill>
                  <a:srgbClr val="FF0000"/>
                </a:solidFill>
                <a:latin typeface="Calibri" pitchFamily="34" charset="0"/>
              </a:rPr>
              <a:t>         ii. </a:t>
            </a:r>
            <a:r>
              <a:rPr lang="en-US" sz="2400" b="1" dirty="0" smtClean="0">
                <a:latin typeface="Calibri" pitchFamily="34" charset="0"/>
              </a:rPr>
              <a:t>removing </a:t>
            </a:r>
            <a:r>
              <a:rPr lang="en-US" sz="2400" b="1" dirty="0">
                <a:latin typeface="Calibri" pitchFamily="34" charset="0"/>
              </a:rPr>
              <a:t>the seeds </a:t>
            </a:r>
            <a:r>
              <a:rPr lang="en-US" sz="2400" b="1" dirty="0" smtClean="0">
                <a:latin typeface="Calibri" pitchFamily="34" charset="0"/>
              </a:rPr>
              <a:t>was </a:t>
            </a:r>
            <a:r>
              <a:rPr lang="en-US" sz="2400" b="1" dirty="0">
                <a:latin typeface="Calibri" pitchFamily="34" charset="0"/>
              </a:rPr>
              <a:t>time-consuming </a:t>
            </a:r>
            <a:r>
              <a:rPr lang="en-US" sz="2400" b="1" dirty="0" smtClean="0">
                <a:latin typeface="Calibri" pitchFamily="34" charset="0"/>
              </a:rPr>
              <a:t>and expensive</a:t>
            </a:r>
            <a:r>
              <a:rPr lang="en-US" sz="2400" b="1" dirty="0">
                <a:latin typeface="Calibri" pitchFamily="34" charset="0"/>
              </a:rPr>
              <a:t>.</a:t>
            </a:r>
          </a:p>
          <a:p>
            <a:endParaRPr lang="en-US" sz="2000" b="1" dirty="0">
              <a:latin typeface="Calibri" pitchFamily="34" charset="0"/>
              <a:cs typeface="Calibri" pitchFamily="34" charset="0"/>
            </a:endParaRPr>
          </a:p>
        </p:txBody>
      </p:sp>
      <p:pic>
        <p:nvPicPr>
          <p:cNvPr id="11" name="Picture 2" descr="http://media.mercedsunstar.com/smedia/2009/10/19/01/MER_p1019_P19_cotton2.standalone.prod_affiliate.111.JPG"/>
          <p:cNvPicPr>
            <a:picLocks noChangeAspect="1" noChangeArrowheads="1"/>
          </p:cNvPicPr>
          <p:nvPr/>
        </p:nvPicPr>
        <p:blipFill>
          <a:blip r:embed="rId2" cstate="print"/>
          <a:srcRect/>
          <a:stretch>
            <a:fillRect/>
          </a:stretch>
        </p:blipFill>
        <p:spPr bwMode="auto">
          <a:xfrm>
            <a:off x="457200" y="2286000"/>
            <a:ext cx="4463415" cy="3352800"/>
          </a:xfrm>
          <a:prstGeom prst="rect">
            <a:avLst/>
          </a:prstGeom>
          <a:ln>
            <a:noFill/>
          </a:ln>
          <a:effectLst>
            <a:softEdge rad="112500"/>
          </a:effectLst>
        </p:spPr>
      </p:pic>
      <p:pic>
        <p:nvPicPr>
          <p:cNvPr id="12" name="Picture 9" descr="http://t1.gstatic.com/images?q=tbn:ANd9GcSJg658aBDictNCOc7vhIZKZBvKF4oG27-vCIwXY8mDAzszZTo&amp;t=1&amp;usg=__Eb7l74lJ1dDIAcewjoHfiVFFRIo="/>
          <p:cNvPicPr>
            <a:picLocks noChangeAspect="1" noChangeArrowheads="1"/>
          </p:cNvPicPr>
          <p:nvPr/>
        </p:nvPicPr>
        <p:blipFill>
          <a:blip r:embed="rId3" cstate="print"/>
          <a:srcRect/>
          <a:stretch>
            <a:fillRect/>
          </a:stretch>
        </p:blipFill>
        <p:spPr bwMode="auto">
          <a:xfrm>
            <a:off x="5334000" y="2667000"/>
            <a:ext cx="3426813" cy="2971800"/>
          </a:xfrm>
          <a:prstGeom prst="rect">
            <a:avLst/>
          </a:prstGeom>
          <a:ln>
            <a:noFill/>
          </a:ln>
          <a:effectLst>
            <a:softEdge rad="11250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20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2000"/>
                                        <p:tgtEl>
                                          <p:spTgt spid="10">
                                            <p:txEl>
                                              <p:pRg st="2" end="2"/>
                                            </p:txEl>
                                          </p:spTgt>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Effect transition="in" filter="fade">
                                      <p:cBhvr>
                                        <p:cTn id="26" dur="2000"/>
                                        <p:tgtEl>
                                          <p:spTgt spid="10">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Effect transition="in" filter="fade">
                                      <p:cBhvr>
                                        <p:cTn id="31" dur="2000"/>
                                        <p:tgtEl>
                                          <p:spTgt spid="10">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9" name="Rectangle 3"/>
          <p:cNvSpPr>
            <a:spLocks noGrp="1" noChangeArrowheads="1"/>
          </p:cNvSpPr>
          <p:nvPr>
            <p:ph idx="1"/>
          </p:nvPr>
        </p:nvSpPr>
        <p:spPr>
          <a:xfrm>
            <a:off x="381000" y="228600"/>
            <a:ext cx="7086600" cy="3352800"/>
          </a:xfrm>
        </p:spPr>
        <p:txBody>
          <a:bodyPr>
            <a:normAutofit lnSpcReduction="10000"/>
          </a:bodyPr>
          <a:lstStyle/>
          <a:p>
            <a:pPr marL="0" indent="0" eaLnBrk="1" hangingPunct="1">
              <a:spcBef>
                <a:spcPts val="0"/>
              </a:spcBef>
              <a:buNone/>
              <a:defRPr/>
            </a:pPr>
            <a:r>
              <a:rPr lang="en-US" sz="2000" b="1" dirty="0" smtClean="0">
                <a:solidFill>
                  <a:srgbClr val="FF0000"/>
                </a:solidFill>
                <a:effectLst/>
              </a:rPr>
              <a:t> </a:t>
            </a:r>
            <a:r>
              <a:rPr lang="en-US" sz="2000" b="1" dirty="0" smtClean="0">
                <a:effectLst/>
              </a:rPr>
              <a:t>  </a:t>
            </a:r>
            <a:r>
              <a:rPr lang="en-US" sz="2400" b="1" dirty="0" smtClean="0">
                <a:solidFill>
                  <a:srgbClr val="FF0000"/>
                </a:solidFill>
                <a:effectLst/>
              </a:rPr>
              <a:t>4.  </a:t>
            </a:r>
            <a:r>
              <a:rPr lang="en-US" sz="2400" b="1" dirty="0" smtClean="0">
                <a:effectLst/>
              </a:rPr>
              <a:t>South cut in half</a:t>
            </a:r>
          </a:p>
          <a:p>
            <a:pPr marL="0" indent="0" eaLnBrk="1" hangingPunct="1">
              <a:spcBef>
                <a:spcPts val="0"/>
              </a:spcBef>
              <a:buNone/>
              <a:defRPr/>
            </a:pPr>
            <a:r>
              <a:rPr lang="en-US" sz="2400" b="1" dirty="0" smtClean="0">
                <a:effectLst/>
              </a:rPr>
              <a:t>       </a:t>
            </a:r>
            <a:r>
              <a:rPr lang="en-US" sz="2400" b="1" dirty="0" smtClean="0">
                <a:solidFill>
                  <a:srgbClr val="FF0000"/>
                </a:solidFill>
                <a:effectLst/>
              </a:rPr>
              <a:t>a.  </a:t>
            </a:r>
            <a:r>
              <a:rPr lang="en-US" sz="2400" b="1" dirty="0" smtClean="0">
                <a:effectLst/>
              </a:rPr>
              <a:t>No food, no supplies</a:t>
            </a:r>
          </a:p>
          <a:p>
            <a:pPr marL="0" indent="0" eaLnBrk="1" hangingPunct="1">
              <a:spcBef>
                <a:spcPts val="0"/>
              </a:spcBef>
              <a:buNone/>
              <a:defRPr/>
            </a:pPr>
            <a:r>
              <a:rPr lang="en-US" sz="2400" b="1" dirty="0" smtClean="0">
                <a:effectLst/>
              </a:rPr>
              <a:t>          </a:t>
            </a:r>
            <a:r>
              <a:rPr lang="en-US" sz="2400" b="1" dirty="0" err="1" smtClean="0">
                <a:solidFill>
                  <a:srgbClr val="FF0000"/>
                </a:solidFill>
                <a:effectLst/>
              </a:rPr>
              <a:t>i</a:t>
            </a:r>
            <a:r>
              <a:rPr lang="en-US" sz="2400" b="1" dirty="0" smtClean="0">
                <a:solidFill>
                  <a:srgbClr val="FF0000"/>
                </a:solidFill>
                <a:effectLst/>
              </a:rPr>
              <a:t>.</a:t>
            </a:r>
            <a:r>
              <a:rPr lang="en-US" sz="2400" b="1" dirty="0" smtClean="0">
                <a:effectLst/>
              </a:rPr>
              <a:t> The Confederacy begins to crumble</a:t>
            </a:r>
          </a:p>
          <a:p>
            <a:pPr marL="0" indent="0" eaLnBrk="1" hangingPunct="1">
              <a:spcBef>
                <a:spcPts val="0"/>
              </a:spcBef>
              <a:buNone/>
              <a:defRPr/>
            </a:pPr>
            <a:r>
              <a:rPr lang="en-US" sz="2400" b="1" dirty="0" smtClean="0">
                <a:effectLst/>
              </a:rPr>
              <a:t>   </a:t>
            </a:r>
            <a:r>
              <a:rPr lang="en-US" sz="2400" b="1" dirty="0" smtClean="0">
                <a:solidFill>
                  <a:srgbClr val="FF0000"/>
                </a:solidFill>
                <a:effectLst/>
              </a:rPr>
              <a:t>5. </a:t>
            </a:r>
            <a:r>
              <a:rPr lang="en-US" sz="2400" b="1" dirty="0" smtClean="0">
                <a:effectLst/>
              </a:rPr>
              <a:t>Gen. Sheridan</a:t>
            </a:r>
          </a:p>
          <a:p>
            <a:pPr marL="0" indent="0" eaLnBrk="1" hangingPunct="1">
              <a:spcBef>
                <a:spcPts val="0"/>
              </a:spcBef>
              <a:buNone/>
              <a:defRPr/>
            </a:pPr>
            <a:r>
              <a:rPr lang="en-US" sz="2400" b="1" dirty="0" smtClean="0">
                <a:effectLst/>
              </a:rPr>
              <a:t>        </a:t>
            </a:r>
            <a:r>
              <a:rPr lang="en-US" sz="2400" b="1" dirty="0" smtClean="0">
                <a:solidFill>
                  <a:srgbClr val="FF0000"/>
                </a:solidFill>
                <a:effectLst/>
              </a:rPr>
              <a:t>a.</a:t>
            </a:r>
            <a:r>
              <a:rPr lang="en-US" sz="2400" b="1" dirty="0" smtClean="0">
                <a:effectLst/>
              </a:rPr>
              <a:t> harasses Lee’s forces in the Shenandoah Valley </a:t>
            </a:r>
          </a:p>
          <a:p>
            <a:pPr marL="0" indent="0" eaLnBrk="1" hangingPunct="1">
              <a:spcBef>
                <a:spcPts val="0"/>
              </a:spcBef>
              <a:buNone/>
              <a:defRPr/>
            </a:pPr>
            <a:r>
              <a:rPr lang="en-US" sz="2400" b="1" dirty="0" smtClean="0">
                <a:effectLst/>
              </a:rPr>
              <a:t>            of Virginia      </a:t>
            </a:r>
          </a:p>
          <a:p>
            <a:pPr marL="0" indent="0" eaLnBrk="1" hangingPunct="1">
              <a:spcBef>
                <a:spcPts val="0"/>
              </a:spcBef>
              <a:buNone/>
              <a:defRPr/>
            </a:pPr>
            <a:r>
              <a:rPr lang="en-US" sz="2400" b="1" dirty="0" smtClean="0">
                <a:solidFill>
                  <a:srgbClr val="FF0000"/>
                </a:solidFill>
                <a:effectLst/>
              </a:rPr>
              <a:t>             </a:t>
            </a:r>
            <a:r>
              <a:rPr lang="en-US" sz="2400" b="1" dirty="0" err="1" smtClean="0">
                <a:solidFill>
                  <a:srgbClr val="FF0000"/>
                </a:solidFill>
                <a:effectLst/>
              </a:rPr>
              <a:t>i</a:t>
            </a:r>
            <a:r>
              <a:rPr lang="en-US" sz="2400" b="1" dirty="0" smtClean="0">
                <a:solidFill>
                  <a:srgbClr val="FF0000"/>
                </a:solidFill>
                <a:effectLst/>
              </a:rPr>
              <a:t>.</a:t>
            </a:r>
            <a:r>
              <a:rPr lang="en-US" sz="2400" b="1" dirty="0" smtClean="0">
                <a:effectLst/>
              </a:rPr>
              <a:t> does his share of destruction as well.</a:t>
            </a:r>
          </a:p>
          <a:p>
            <a:pPr marL="0" indent="0" eaLnBrk="1" hangingPunct="1">
              <a:spcBef>
                <a:spcPts val="0"/>
              </a:spcBef>
              <a:buNone/>
              <a:defRPr/>
            </a:pPr>
            <a:r>
              <a:rPr lang="en-US" sz="2400" b="1" dirty="0" smtClean="0">
                <a:effectLst/>
              </a:rPr>
              <a:t>         </a:t>
            </a:r>
            <a:r>
              <a:rPr lang="en-US" sz="2400" b="1" dirty="0" smtClean="0">
                <a:solidFill>
                  <a:srgbClr val="FF0000"/>
                </a:solidFill>
                <a:effectLst/>
              </a:rPr>
              <a:t>b.</a:t>
            </a:r>
            <a:r>
              <a:rPr lang="en-US" sz="2400" b="1" dirty="0" smtClean="0">
                <a:effectLst/>
              </a:rPr>
              <a:t> blocks Lee’s escape</a:t>
            </a:r>
          </a:p>
          <a:p>
            <a:pPr eaLnBrk="1" hangingPunct="1">
              <a:spcBef>
                <a:spcPts val="0"/>
              </a:spcBef>
              <a:buNone/>
              <a:defRPr/>
            </a:pPr>
            <a:r>
              <a:rPr lang="en-US" sz="2400" b="1" dirty="0" smtClean="0">
                <a:effectLst/>
              </a:rPr>
              <a:t>              </a:t>
            </a:r>
            <a:r>
              <a:rPr lang="en-US" sz="2400" b="1" dirty="0" err="1" smtClean="0">
                <a:solidFill>
                  <a:srgbClr val="FF0000"/>
                </a:solidFill>
                <a:effectLst/>
              </a:rPr>
              <a:t>i</a:t>
            </a:r>
            <a:r>
              <a:rPr lang="en-US" sz="2400" b="1" dirty="0" smtClean="0">
                <a:solidFill>
                  <a:srgbClr val="FF0000"/>
                </a:solidFill>
                <a:effectLst/>
              </a:rPr>
              <a:t>.</a:t>
            </a:r>
            <a:r>
              <a:rPr lang="en-US" sz="2400" b="1" dirty="0" smtClean="0">
                <a:effectLst/>
              </a:rPr>
              <a:t> forces the surrender</a:t>
            </a:r>
          </a:p>
        </p:txBody>
      </p:sp>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110</a:t>
            </a:fld>
            <a:endParaRPr lang="en-US" dirty="0"/>
          </a:p>
        </p:txBody>
      </p:sp>
      <p:pic>
        <p:nvPicPr>
          <p:cNvPr id="200706" name="Picture 2" descr="http://www.patriotprintshoppe.com/tn_232Phillip%20Sheridan%20Union%20General.jpg"/>
          <p:cNvPicPr>
            <a:picLocks noChangeAspect="1" noChangeArrowheads="1"/>
          </p:cNvPicPr>
          <p:nvPr/>
        </p:nvPicPr>
        <p:blipFill>
          <a:blip r:embed="rId2" cstate="print"/>
          <a:srcRect/>
          <a:stretch>
            <a:fillRect/>
          </a:stretch>
        </p:blipFill>
        <p:spPr bwMode="auto">
          <a:xfrm>
            <a:off x="7391400" y="304800"/>
            <a:ext cx="1432586" cy="1942341"/>
          </a:xfrm>
          <a:prstGeom prst="rect">
            <a:avLst/>
          </a:prstGeom>
          <a:ln>
            <a:noFill/>
          </a:ln>
          <a:effectLst>
            <a:softEdge rad="112500"/>
          </a:effectLst>
        </p:spPr>
      </p:pic>
      <p:pic>
        <p:nvPicPr>
          <p:cNvPr id="200710" name="Picture 6" descr="http://lh5.ggpht.com/_ATuwZIDVEsU/SpWd1po9RcI/AAAAAAAAAdQ/7m7DxMy-_G8/The%20Shenandoah%20Valley%5B6%5D.jpg"/>
          <p:cNvPicPr>
            <a:picLocks noChangeAspect="1" noChangeArrowheads="1"/>
          </p:cNvPicPr>
          <p:nvPr/>
        </p:nvPicPr>
        <p:blipFill>
          <a:blip r:embed="rId3" cstate="print"/>
          <a:srcRect/>
          <a:stretch>
            <a:fillRect/>
          </a:stretch>
        </p:blipFill>
        <p:spPr bwMode="auto">
          <a:xfrm>
            <a:off x="685800" y="3657600"/>
            <a:ext cx="3860800" cy="2895600"/>
          </a:xfrm>
          <a:prstGeom prst="rect">
            <a:avLst/>
          </a:prstGeom>
          <a:ln>
            <a:noFill/>
          </a:ln>
          <a:effectLst>
            <a:softEdge rad="112500"/>
          </a:effectLst>
        </p:spPr>
      </p:pic>
      <p:pic>
        <p:nvPicPr>
          <p:cNvPr id="200712" name="Picture 8" descr="http://upload.wikimedia.org/wikipedia/commons/1/16/Sheridan_s_Ride.jpg"/>
          <p:cNvPicPr>
            <a:picLocks noChangeAspect="1" noChangeArrowheads="1"/>
          </p:cNvPicPr>
          <p:nvPr/>
        </p:nvPicPr>
        <p:blipFill>
          <a:blip r:embed="rId4" cstate="print"/>
          <a:srcRect/>
          <a:stretch>
            <a:fillRect/>
          </a:stretch>
        </p:blipFill>
        <p:spPr bwMode="auto">
          <a:xfrm>
            <a:off x="4648200" y="2971800"/>
            <a:ext cx="4212840" cy="3048000"/>
          </a:xfrm>
          <a:prstGeom prst="rect">
            <a:avLst/>
          </a:prstGeom>
          <a:ln>
            <a:noFill/>
          </a:ln>
          <a:effectLst>
            <a:softEdge rad="112500"/>
          </a:effectLst>
        </p:spPr>
      </p:pic>
      <p:pic>
        <p:nvPicPr>
          <p:cNvPr id="15" name="Picture 14" descr="James W. Hickson.jpg"/>
          <p:cNvPicPr>
            <a:picLocks noChangeAspect="1"/>
          </p:cNvPicPr>
          <p:nvPr/>
        </p:nvPicPr>
        <p:blipFill>
          <a:blip r:embed="rId5" cstate="print"/>
          <a:stretch>
            <a:fillRect/>
          </a:stretch>
        </p:blipFill>
        <p:spPr>
          <a:xfrm>
            <a:off x="6400800" y="2057400"/>
            <a:ext cx="626364" cy="884884"/>
          </a:xfrm>
          <a:prstGeom prst="ellipse">
            <a:avLst/>
          </a:prstGeom>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animEffect transition="in" filter="fade">
                                      <p:cBhvr>
                                        <p:cTn id="7" dur="2000"/>
                                        <p:tgtEl>
                                          <p:spTgt spid="604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419">
                                            <p:txEl>
                                              <p:pRg st="1" end="1"/>
                                            </p:txEl>
                                          </p:spTgt>
                                        </p:tgtEl>
                                        <p:attrNameLst>
                                          <p:attrName>style.visibility</p:attrName>
                                        </p:attrNameLst>
                                      </p:cBhvr>
                                      <p:to>
                                        <p:strVal val="visible"/>
                                      </p:to>
                                    </p:set>
                                    <p:animEffect transition="in" filter="fade">
                                      <p:cBhvr>
                                        <p:cTn id="12" dur="2000"/>
                                        <p:tgtEl>
                                          <p:spTgt spid="604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0419">
                                            <p:txEl>
                                              <p:pRg st="2" end="2"/>
                                            </p:txEl>
                                          </p:spTgt>
                                        </p:tgtEl>
                                        <p:attrNameLst>
                                          <p:attrName>style.visibility</p:attrName>
                                        </p:attrNameLst>
                                      </p:cBhvr>
                                      <p:to>
                                        <p:strVal val="visible"/>
                                      </p:to>
                                    </p:set>
                                    <p:animEffect transition="in" filter="fade">
                                      <p:cBhvr>
                                        <p:cTn id="17" dur="2000"/>
                                        <p:tgtEl>
                                          <p:spTgt spid="604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0419">
                                            <p:txEl>
                                              <p:pRg st="3" end="3"/>
                                            </p:txEl>
                                          </p:spTgt>
                                        </p:tgtEl>
                                        <p:attrNameLst>
                                          <p:attrName>style.visibility</p:attrName>
                                        </p:attrNameLst>
                                      </p:cBhvr>
                                      <p:to>
                                        <p:strVal val="visible"/>
                                      </p:to>
                                    </p:set>
                                    <p:animEffect transition="in" filter="fade">
                                      <p:cBhvr>
                                        <p:cTn id="22" dur="2000"/>
                                        <p:tgtEl>
                                          <p:spTgt spid="60419">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00706"/>
                                        </p:tgtEl>
                                        <p:attrNameLst>
                                          <p:attrName>style.visibility</p:attrName>
                                        </p:attrNameLst>
                                      </p:cBhvr>
                                      <p:to>
                                        <p:strVal val="visible"/>
                                      </p:to>
                                    </p:set>
                                    <p:animEffect transition="in" filter="fade">
                                      <p:cBhvr>
                                        <p:cTn id="25" dur="2000"/>
                                        <p:tgtEl>
                                          <p:spTgt spid="20070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0419">
                                            <p:txEl>
                                              <p:pRg st="4" end="4"/>
                                            </p:txEl>
                                          </p:spTgt>
                                        </p:tgtEl>
                                        <p:attrNameLst>
                                          <p:attrName>style.visibility</p:attrName>
                                        </p:attrNameLst>
                                      </p:cBhvr>
                                      <p:to>
                                        <p:strVal val="visible"/>
                                      </p:to>
                                    </p:set>
                                    <p:animEffect transition="in" filter="fade">
                                      <p:cBhvr>
                                        <p:cTn id="30" dur="2000"/>
                                        <p:tgtEl>
                                          <p:spTgt spid="60419">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2000"/>
                                        <p:tgtEl>
                                          <p:spTgt spid="15"/>
                                        </p:tgtEl>
                                      </p:cBhvr>
                                    </p:animEffect>
                                  </p:childTnLst>
                                </p:cTn>
                              </p:par>
                              <p:par>
                                <p:cTn id="34" presetID="10" presetClass="entr" presetSubtype="0" fill="hold" nodeType="withEffect">
                                  <p:stCondLst>
                                    <p:cond delay="0"/>
                                  </p:stCondLst>
                                  <p:childTnLst>
                                    <p:set>
                                      <p:cBhvr>
                                        <p:cTn id="35" dur="1" fill="hold">
                                          <p:stCondLst>
                                            <p:cond delay="0"/>
                                          </p:stCondLst>
                                        </p:cTn>
                                        <p:tgtEl>
                                          <p:spTgt spid="60419">
                                            <p:txEl>
                                              <p:pRg st="5" end="5"/>
                                            </p:txEl>
                                          </p:spTgt>
                                        </p:tgtEl>
                                        <p:attrNameLst>
                                          <p:attrName>style.visibility</p:attrName>
                                        </p:attrNameLst>
                                      </p:cBhvr>
                                      <p:to>
                                        <p:strVal val="visible"/>
                                      </p:to>
                                    </p:set>
                                    <p:animEffect transition="in" filter="fade">
                                      <p:cBhvr>
                                        <p:cTn id="36" dur="2000"/>
                                        <p:tgtEl>
                                          <p:spTgt spid="60419">
                                            <p:txEl>
                                              <p:pRg st="5" end="5"/>
                                            </p:txEl>
                                          </p:spTgt>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200710"/>
                                        </p:tgtEl>
                                        <p:attrNameLst>
                                          <p:attrName>style.visibility</p:attrName>
                                        </p:attrNameLst>
                                      </p:cBhvr>
                                      <p:to>
                                        <p:strVal val="visible"/>
                                      </p:to>
                                    </p:set>
                                    <p:animEffect transition="in" filter="fade">
                                      <p:cBhvr>
                                        <p:cTn id="40" dur="2000"/>
                                        <p:tgtEl>
                                          <p:spTgt spid="20071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0419">
                                            <p:txEl>
                                              <p:pRg st="6" end="6"/>
                                            </p:txEl>
                                          </p:spTgt>
                                        </p:tgtEl>
                                        <p:attrNameLst>
                                          <p:attrName>style.visibility</p:attrName>
                                        </p:attrNameLst>
                                      </p:cBhvr>
                                      <p:to>
                                        <p:strVal val="visible"/>
                                      </p:to>
                                    </p:set>
                                    <p:animEffect transition="in" filter="fade">
                                      <p:cBhvr>
                                        <p:cTn id="45" dur="2000"/>
                                        <p:tgtEl>
                                          <p:spTgt spid="60419">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00712"/>
                                        </p:tgtEl>
                                        <p:attrNameLst>
                                          <p:attrName>style.visibility</p:attrName>
                                        </p:attrNameLst>
                                      </p:cBhvr>
                                      <p:to>
                                        <p:strVal val="visible"/>
                                      </p:to>
                                    </p:set>
                                    <p:animEffect transition="in" filter="fade">
                                      <p:cBhvr>
                                        <p:cTn id="50" dur="2000"/>
                                        <p:tgtEl>
                                          <p:spTgt spid="200712"/>
                                        </p:tgtEl>
                                      </p:cBhvr>
                                    </p:animEffect>
                                  </p:childTnLst>
                                </p:cTn>
                              </p:par>
                            </p:childTnLst>
                          </p:cTn>
                        </p:par>
                        <p:par>
                          <p:cTn id="51" fill="hold">
                            <p:stCondLst>
                              <p:cond delay="2000"/>
                            </p:stCondLst>
                            <p:childTnLst>
                              <p:par>
                                <p:cTn id="52" presetID="10" presetClass="entr" presetSubtype="0" fill="hold" nodeType="afterEffect">
                                  <p:stCondLst>
                                    <p:cond delay="0"/>
                                  </p:stCondLst>
                                  <p:childTnLst>
                                    <p:set>
                                      <p:cBhvr>
                                        <p:cTn id="53" dur="1" fill="hold">
                                          <p:stCondLst>
                                            <p:cond delay="0"/>
                                          </p:stCondLst>
                                        </p:cTn>
                                        <p:tgtEl>
                                          <p:spTgt spid="60419">
                                            <p:txEl>
                                              <p:pRg st="7" end="7"/>
                                            </p:txEl>
                                          </p:spTgt>
                                        </p:tgtEl>
                                        <p:attrNameLst>
                                          <p:attrName>style.visibility</p:attrName>
                                        </p:attrNameLst>
                                      </p:cBhvr>
                                      <p:to>
                                        <p:strVal val="visible"/>
                                      </p:to>
                                    </p:set>
                                    <p:animEffect transition="in" filter="fade">
                                      <p:cBhvr>
                                        <p:cTn id="54" dur="2000"/>
                                        <p:tgtEl>
                                          <p:spTgt spid="60419">
                                            <p:txEl>
                                              <p:pRg st="7" end="7"/>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60419">
                                            <p:txEl>
                                              <p:pRg st="8" end="8"/>
                                            </p:txEl>
                                          </p:spTgt>
                                        </p:tgtEl>
                                        <p:attrNameLst>
                                          <p:attrName>style.visibility</p:attrName>
                                        </p:attrNameLst>
                                      </p:cBhvr>
                                      <p:to>
                                        <p:strVal val="visible"/>
                                      </p:to>
                                    </p:set>
                                    <p:animEffect transition="in" filter="fade">
                                      <p:cBhvr>
                                        <p:cTn id="59" dur="2000"/>
                                        <p:tgtEl>
                                          <p:spTgt spid="60419">
                                            <p:txEl>
                                              <p:pRg st="8" end="8"/>
                                            </p:txEl>
                                          </p:spTgt>
                                        </p:tgtEl>
                                      </p:cBhvr>
                                    </p:animEffect>
                                  </p:childTnLst>
                                </p:cTn>
                              </p:par>
                            </p:childTnLst>
                          </p:cTn>
                        </p:par>
                        <p:par>
                          <p:cTn id="60" fill="hold">
                            <p:stCondLst>
                              <p:cond delay="2000"/>
                            </p:stCondLst>
                            <p:childTnLst>
                              <p:par>
                                <p:cTn id="61" presetID="10" presetClass="entr" presetSubtype="0"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6" descr="A group of Federal soldiers at the Appomattox Court House after the surrender of General Lee's forces.">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14800" y="1600200"/>
            <a:ext cx="4795837" cy="36000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1443" name="Rectangle 3"/>
          <p:cNvSpPr>
            <a:spLocks noGrp="1" noChangeArrowheads="1"/>
          </p:cNvSpPr>
          <p:nvPr>
            <p:ph idx="1"/>
          </p:nvPr>
        </p:nvSpPr>
        <p:spPr>
          <a:xfrm>
            <a:off x="228600" y="304800"/>
            <a:ext cx="7391400" cy="2438400"/>
          </a:xfrm>
        </p:spPr>
        <p:txBody>
          <a:bodyPr/>
          <a:lstStyle/>
          <a:p>
            <a:pPr marL="0" indent="0" eaLnBrk="1" hangingPunct="1">
              <a:spcBef>
                <a:spcPts val="0"/>
              </a:spcBef>
              <a:buNone/>
              <a:defRPr/>
            </a:pPr>
            <a:r>
              <a:rPr lang="en-US" sz="2800" b="1" dirty="0" smtClean="0">
                <a:solidFill>
                  <a:srgbClr val="FF0000"/>
                </a:solidFill>
                <a:effectLst>
                  <a:outerShdw blurRad="38100" dist="38100" dir="2700000" algn="tl">
                    <a:srgbClr val="000000">
                      <a:alpha val="43137"/>
                    </a:srgbClr>
                  </a:outerShdw>
                </a:effectLst>
                <a:latin typeface="Calibri" pitchFamily="34" charset="0"/>
              </a:rPr>
              <a:t>XII</a:t>
            </a:r>
            <a:r>
              <a:rPr lang="en-US" sz="2400" b="1" dirty="0" smtClean="0">
                <a:solidFill>
                  <a:srgbClr val="FF0000"/>
                </a:solidFill>
                <a:effectLst>
                  <a:outerShdw blurRad="38100" dist="38100" dir="2700000" algn="tl">
                    <a:srgbClr val="000000">
                      <a:alpha val="43137"/>
                    </a:srgbClr>
                  </a:outerShdw>
                </a:effectLst>
                <a:latin typeface="Calibri" pitchFamily="34" charset="0"/>
              </a:rPr>
              <a:t>.</a:t>
            </a:r>
            <a:r>
              <a:rPr lang="en-US" sz="2400" b="1" dirty="0" smtClean="0">
                <a:effectLst>
                  <a:outerShdw blurRad="38100" dist="38100" dir="2700000" algn="tl">
                    <a:srgbClr val="000000">
                      <a:alpha val="43137"/>
                    </a:srgbClr>
                  </a:outerShdw>
                </a:effectLst>
                <a:latin typeface="Calibri" pitchFamily="34" charset="0"/>
              </a:rPr>
              <a:t>  </a:t>
            </a:r>
            <a:r>
              <a:rPr lang="en-US" sz="2400" b="1" dirty="0" smtClean="0">
                <a:effectLst/>
                <a:latin typeface="Calibri" pitchFamily="34" charset="0"/>
              </a:rPr>
              <a:t>The Surrender (April 9, 1865)</a:t>
            </a:r>
          </a:p>
          <a:p>
            <a:pPr marL="0" indent="0" eaLnBrk="1" hangingPunct="1">
              <a:spcBef>
                <a:spcPts val="0"/>
              </a:spcBef>
              <a:buNone/>
              <a:defRPr/>
            </a:pPr>
            <a:r>
              <a:rPr lang="en-US" sz="2400" b="1" dirty="0" smtClean="0">
                <a:effectLst/>
                <a:latin typeface="Calibri" pitchFamily="34" charset="0"/>
              </a:rPr>
              <a:t>        </a:t>
            </a:r>
            <a:r>
              <a:rPr lang="en-US" sz="2400" b="1" dirty="0" smtClean="0">
                <a:solidFill>
                  <a:srgbClr val="FF0000"/>
                </a:solidFill>
                <a:effectLst/>
                <a:latin typeface="Calibri" pitchFamily="34" charset="0"/>
              </a:rPr>
              <a:t>A. </a:t>
            </a:r>
            <a:r>
              <a:rPr lang="en-US" sz="2400" b="1" dirty="0" smtClean="0">
                <a:effectLst/>
                <a:latin typeface="Calibri" pitchFamily="34" charset="0"/>
              </a:rPr>
              <a:t>Appomattox Court House, Virginia</a:t>
            </a:r>
          </a:p>
          <a:p>
            <a:pPr marL="0" indent="0" eaLnBrk="1" hangingPunct="1">
              <a:spcBef>
                <a:spcPts val="0"/>
              </a:spcBef>
              <a:buNone/>
              <a:defRPr/>
            </a:pPr>
            <a:r>
              <a:rPr lang="en-US" sz="2400" b="1" dirty="0" smtClean="0">
                <a:effectLst/>
                <a:latin typeface="Calibri" pitchFamily="34" charset="0"/>
              </a:rPr>
              <a:t>             1.  Lee to meet with U.S. Grant at McLean House</a:t>
            </a:r>
          </a:p>
          <a:p>
            <a:pPr marL="0" indent="0" eaLnBrk="1" hangingPunct="1">
              <a:spcBef>
                <a:spcPts val="0"/>
              </a:spcBef>
              <a:buNone/>
              <a:defRPr/>
            </a:pPr>
            <a:r>
              <a:rPr lang="en-US" sz="2400" b="1" dirty="0" smtClean="0">
                <a:effectLst>
                  <a:outerShdw blurRad="38100" dist="38100" dir="2700000" algn="tl">
                    <a:srgbClr val="000000">
                      <a:alpha val="43137"/>
                    </a:srgbClr>
                  </a:outerShdw>
                </a:effectLst>
                <a:latin typeface="Calibri" pitchFamily="34" charset="0"/>
              </a:rPr>
              <a:t>               </a:t>
            </a:r>
            <a:endParaRPr lang="en-US" sz="2400" b="1" dirty="0" smtClean="0">
              <a:effectLst/>
              <a:latin typeface="Calibri" pitchFamily="34" charset="0"/>
            </a:endParaRPr>
          </a:p>
        </p:txBody>
      </p:sp>
      <p:sp>
        <p:nvSpPr>
          <p:cNvPr id="6" name="Slide Number Placeholder 5"/>
          <p:cNvSpPr>
            <a:spLocks noGrp="1"/>
          </p:cNvSpPr>
          <p:nvPr>
            <p:ph type="sldNum" sz="quarter" idx="12"/>
          </p:nvPr>
        </p:nvSpPr>
        <p:spPr/>
        <p:txBody>
          <a:bodyPr/>
          <a:lstStyle/>
          <a:p>
            <a:pPr>
              <a:defRPr/>
            </a:pPr>
            <a:fld id="{ADDDAEF7-5083-434E-A915-B7935F7CEEA9}" type="slidenum">
              <a:rPr lang="en-US" smtClean="0"/>
              <a:pPr>
                <a:defRPr/>
              </a:pPr>
              <a:t>111</a:t>
            </a:fld>
            <a:endParaRPr lang="en-US" dirty="0"/>
          </a:p>
        </p:txBody>
      </p:sp>
      <p:pic>
        <p:nvPicPr>
          <p:cNvPr id="7" name="Picture 6" descr="James W. Hickson.jpg"/>
          <p:cNvPicPr>
            <a:picLocks noChangeAspect="1"/>
          </p:cNvPicPr>
          <p:nvPr/>
        </p:nvPicPr>
        <p:blipFill>
          <a:blip r:embed="rId7" cstate="print"/>
          <a:stretch>
            <a:fillRect/>
          </a:stretch>
        </p:blipFill>
        <p:spPr>
          <a:xfrm>
            <a:off x="8229600" y="1676400"/>
            <a:ext cx="626364" cy="884884"/>
          </a:xfrm>
          <a:prstGeom prst="ellipse">
            <a:avLst/>
          </a:prstGeom>
        </p:spPr>
      </p:pic>
      <p:sp>
        <p:nvSpPr>
          <p:cNvPr id="10" name="TextBox 9"/>
          <p:cNvSpPr txBox="1"/>
          <p:nvPr/>
        </p:nvSpPr>
        <p:spPr>
          <a:xfrm>
            <a:off x="4724400" y="5105400"/>
            <a:ext cx="4114800" cy="369332"/>
          </a:xfrm>
          <a:prstGeom prst="rect">
            <a:avLst/>
          </a:prstGeom>
          <a:noFill/>
        </p:spPr>
        <p:txBody>
          <a:bodyPr wrap="square" rtlCol="0">
            <a:spAutoFit/>
          </a:bodyPr>
          <a:lstStyle/>
          <a:p>
            <a:r>
              <a:rPr lang="en-US" b="1" dirty="0" smtClean="0">
                <a:latin typeface="+mn-lt"/>
              </a:rPr>
              <a:t>Federal troops waiting for Lee’s arrival</a:t>
            </a:r>
            <a:endParaRPr lang="en-US" b="1" dirty="0">
              <a:latin typeface="+mn-lt"/>
            </a:endParaRPr>
          </a:p>
        </p:txBody>
      </p:sp>
      <p:pic>
        <p:nvPicPr>
          <p:cNvPr id="9" name="Picture 2" descr="http://www.mikelynaugh.com/VirtualCivilWar/New/Originals2/images/McLean.jpg"/>
          <p:cNvPicPr>
            <a:picLocks noChangeAspect="1" noChangeArrowheads="1"/>
          </p:cNvPicPr>
          <p:nvPr/>
        </p:nvPicPr>
        <p:blipFill>
          <a:blip r:embed="rId8" cstate="print"/>
          <a:srcRect/>
          <a:stretch>
            <a:fillRect/>
          </a:stretch>
        </p:blipFill>
        <p:spPr bwMode="auto">
          <a:xfrm>
            <a:off x="609600" y="1676401"/>
            <a:ext cx="2971800" cy="2232338"/>
          </a:xfrm>
          <a:prstGeom prst="rect">
            <a:avLst/>
          </a:prstGeom>
          <a:noFill/>
        </p:spPr>
      </p:pic>
      <p:sp>
        <p:nvSpPr>
          <p:cNvPr id="11" name="TextBox 10"/>
          <p:cNvSpPr txBox="1"/>
          <p:nvPr/>
        </p:nvSpPr>
        <p:spPr>
          <a:xfrm>
            <a:off x="685800" y="3962400"/>
            <a:ext cx="2819400" cy="381000"/>
          </a:xfrm>
          <a:prstGeom prst="rect">
            <a:avLst/>
          </a:prstGeom>
          <a:noFill/>
        </p:spPr>
        <p:txBody>
          <a:bodyPr wrap="square" rtlCol="0">
            <a:spAutoFit/>
          </a:bodyPr>
          <a:lstStyle/>
          <a:p>
            <a:r>
              <a:rPr lang="en-US" b="1" dirty="0" smtClean="0">
                <a:latin typeface="+mn-lt"/>
              </a:rPr>
              <a:t>The Wilbur McLean House</a:t>
            </a:r>
            <a:endParaRPr lang="en-US" b="1" dirty="0">
              <a:latin typeface="+mn-lt"/>
            </a:endParaRPr>
          </a:p>
        </p:txBody>
      </p:sp>
      <p:pic>
        <p:nvPicPr>
          <p:cNvPr id="2" name="21 Track 2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 y="5867400"/>
            <a:ext cx="45719" cy="45719"/>
          </a:xfrm>
          <a:prstGeom prst="rect">
            <a:avLst/>
          </a:prstGeom>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nodeType="afterEffect">
                                  <p:stCondLst>
                                    <p:cond delay="2000"/>
                                  </p:stCondLst>
                                  <p:childTnLst>
                                    <p:set>
                                      <p:cBhvr>
                                        <p:cTn id="9" dur="1" fill="hold">
                                          <p:stCondLst>
                                            <p:cond delay="0"/>
                                          </p:stCondLst>
                                        </p:cTn>
                                        <p:tgtEl>
                                          <p:spTgt spid="61443">
                                            <p:txEl>
                                              <p:pRg st="0" end="0"/>
                                            </p:txEl>
                                          </p:spTgt>
                                        </p:tgtEl>
                                        <p:attrNameLst>
                                          <p:attrName>style.visibility</p:attrName>
                                        </p:attrNameLst>
                                      </p:cBhvr>
                                      <p:to>
                                        <p:strVal val="visible"/>
                                      </p:to>
                                    </p:set>
                                    <p:animEffect transition="in" filter="fade">
                                      <p:cBhvr>
                                        <p:cTn id="10" dur="2000"/>
                                        <p:tgtEl>
                                          <p:spTgt spid="6144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1443">
                                            <p:txEl>
                                              <p:pRg st="1" end="1"/>
                                            </p:txEl>
                                          </p:spTgt>
                                        </p:tgtEl>
                                        <p:attrNameLst>
                                          <p:attrName>style.visibility</p:attrName>
                                        </p:attrNameLst>
                                      </p:cBhvr>
                                      <p:to>
                                        <p:strVal val="visible"/>
                                      </p:to>
                                    </p:set>
                                    <p:animEffect transition="in" filter="fade">
                                      <p:cBhvr>
                                        <p:cTn id="15" dur="2000"/>
                                        <p:tgtEl>
                                          <p:spTgt spid="61443">
                                            <p:txEl>
                                              <p:pRg st="1" end="1"/>
                                            </p:txEl>
                                          </p:spTgt>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30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1443">
                                            <p:txEl>
                                              <p:pRg st="2" end="2"/>
                                            </p:txEl>
                                          </p:spTgt>
                                        </p:tgtEl>
                                        <p:attrNameLst>
                                          <p:attrName>style.visibility</p:attrName>
                                        </p:attrNameLst>
                                      </p:cBhvr>
                                      <p:to>
                                        <p:strVal val="visible"/>
                                      </p:to>
                                    </p:set>
                                    <p:animEffect transition="in" filter="fade">
                                      <p:cBhvr>
                                        <p:cTn id="31" dur="2000"/>
                                        <p:tgtEl>
                                          <p:spTgt spid="61443">
                                            <p:txEl>
                                              <p:pRg st="2" end="2"/>
                                            </p:txEl>
                                          </p:spTgt>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20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
                <p:cTn id="39" fill="hold" display="0">
                  <p:stCondLst>
                    <p:cond delay="indefinite"/>
                  </p:stCondLst>
                  <p:endCondLst>
                    <p:cond evt="onStopAudio" delay="0">
                      <p:tgtEl>
                        <p:sldTgt/>
                      </p:tgtEl>
                    </p:cond>
                  </p:endCondLst>
                </p:cTn>
                <p:tgtEl>
                  <p:spTgt spid="2"/>
                </p:tgtEl>
              </p:cMediaNode>
            </p:audio>
          </p:childTnLst>
        </p:cTn>
      </p:par>
    </p:tnLst>
    <p:bldLst>
      <p:bldP spid="10" grpId="0"/>
      <p:bldP spid="11" grpId="0"/>
    </p:bldLst>
  </p:timing>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3" name="Rectangle 3"/>
          <p:cNvSpPr>
            <a:spLocks noGrp="1" noChangeArrowheads="1"/>
          </p:cNvSpPr>
          <p:nvPr>
            <p:ph idx="1"/>
          </p:nvPr>
        </p:nvSpPr>
        <p:spPr>
          <a:xfrm>
            <a:off x="228600" y="304800"/>
            <a:ext cx="8686800" cy="1447800"/>
          </a:xfrm>
        </p:spPr>
        <p:txBody>
          <a:bodyPr/>
          <a:lstStyle/>
          <a:p>
            <a:pPr marL="0" indent="0" eaLnBrk="1" hangingPunct="1">
              <a:spcBef>
                <a:spcPts val="0"/>
              </a:spcBef>
              <a:buFont typeface="Wingdings" pitchFamily="2" charset="2"/>
              <a:buNone/>
              <a:defRPr/>
            </a:pPr>
            <a:r>
              <a:rPr lang="en-US" sz="2400" b="1" dirty="0" smtClean="0">
                <a:solidFill>
                  <a:srgbClr val="FF0000"/>
                </a:solidFill>
                <a:effectLst/>
                <a:latin typeface="Calibri" pitchFamily="34" charset="0"/>
              </a:rPr>
              <a:t>B. </a:t>
            </a:r>
            <a:r>
              <a:rPr lang="en-US" sz="2400" b="1" dirty="0" smtClean="0">
                <a:effectLst/>
                <a:latin typeface="Calibri" pitchFamily="34" charset="0"/>
              </a:rPr>
              <a:t>Lee surrenders to Grant</a:t>
            </a:r>
          </a:p>
          <a:p>
            <a:pPr marL="0" indent="0" eaLnBrk="1" hangingPunct="1">
              <a:spcBef>
                <a:spcPts val="0"/>
              </a:spcBef>
              <a:buFont typeface="Wingdings" pitchFamily="2" charset="2"/>
              <a:buNone/>
              <a:defRPr/>
            </a:pPr>
            <a:r>
              <a:rPr lang="en-US" sz="2000" b="1" dirty="0" smtClean="0">
                <a:solidFill>
                  <a:srgbClr val="FF0000"/>
                </a:solidFill>
                <a:effectLst/>
                <a:latin typeface="Calibri" pitchFamily="34" charset="0"/>
              </a:rPr>
              <a:t>    1. </a:t>
            </a:r>
            <a:r>
              <a:rPr lang="en-US" sz="2000" b="1" dirty="0" smtClean="0">
                <a:effectLst/>
                <a:latin typeface="Calibri" pitchFamily="34" charset="0"/>
              </a:rPr>
              <a:t>Lee dressed in his finest uniform.</a:t>
            </a:r>
          </a:p>
          <a:p>
            <a:pPr marL="0" indent="0" eaLnBrk="1" hangingPunct="1">
              <a:spcBef>
                <a:spcPts val="0"/>
              </a:spcBef>
              <a:buNone/>
              <a:defRPr/>
            </a:pPr>
            <a:r>
              <a:rPr lang="en-US" sz="2000" b="1" dirty="0" smtClean="0">
                <a:solidFill>
                  <a:srgbClr val="FF0000"/>
                </a:solidFill>
                <a:effectLst/>
                <a:latin typeface="Calibri" pitchFamily="34" charset="0"/>
              </a:rPr>
              <a:t>         a. </a:t>
            </a:r>
            <a:r>
              <a:rPr lang="en-US" sz="2000" b="1" dirty="0" smtClean="0">
                <a:effectLst/>
                <a:latin typeface="Calibri" pitchFamily="34" charset="0"/>
              </a:rPr>
              <a:t>Grant</a:t>
            </a:r>
            <a:r>
              <a:rPr lang="en-US" sz="2000" b="1" dirty="0" smtClean="0">
                <a:solidFill>
                  <a:srgbClr val="FF0000"/>
                </a:solidFill>
                <a:effectLst/>
                <a:latin typeface="Calibri" pitchFamily="34" charset="0"/>
              </a:rPr>
              <a:t> </a:t>
            </a:r>
            <a:r>
              <a:rPr lang="en-US" sz="2000" b="1" dirty="0" smtClean="0">
                <a:effectLst/>
              </a:rPr>
              <a:t>arrived in a mud-spattered uniform—a government-</a:t>
            </a:r>
          </a:p>
          <a:p>
            <a:pPr marL="0" indent="0" eaLnBrk="1" hangingPunct="1">
              <a:spcBef>
                <a:spcPts val="0"/>
              </a:spcBef>
              <a:buNone/>
              <a:defRPr/>
            </a:pPr>
            <a:r>
              <a:rPr lang="en-US" sz="2000" b="1" dirty="0" smtClean="0">
                <a:effectLst/>
              </a:rPr>
              <a:t>              issue flannel shirt with trousers tucked into muddy boots</a:t>
            </a:r>
            <a:endParaRPr lang="en-US" sz="2000" b="1" dirty="0" smtClean="0">
              <a:solidFill>
                <a:srgbClr val="FF0000"/>
              </a:solidFill>
              <a:effectLst/>
              <a:latin typeface="Calibri" pitchFamily="34" charset="0"/>
            </a:endParaRPr>
          </a:p>
          <a:p>
            <a:pPr marL="0" indent="0" eaLnBrk="1" hangingPunct="1">
              <a:spcBef>
                <a:spcPts val="0"/>
              </a:spcBef>
              <a:buFont typeface="Wingdings" pitchFamily="2" charset="2"/>
              <a:buNone/>
              <a:defRPr/>
            </a:pPr>
            <a:endParaRPr lang="en-US" sz="2400" b="1" dirty="0" smtClean="0">
              <a:effectLst/>
              <a:latin typeface="Calibri" pitchFamily="34" charset="0"/>
            </a:endParaRPr>
          </a:p>
        </p:txBody>
      </p:sp>
      <p:sp>
        <p:nvSpPr>
          <p:cNvPr id="6" name="Slide Number Placeholder 5"/>
          <p:cNvSpPr>
            <a:spLocks noGrp="1"/>
          </p:cNvSpPr>
          <p:nvPr>
            <p:ph type="sldNum" sz="quarter" idx="12"/>
          </p:nvPr>
        </p:nvSpPr>
        <p:spPr/>
        <p:txBody>
          <a:bodyPr/>
          <a:lstStyle/>
          <a:p>
            <a:pPr>
              <a:defRPr/>
            </a:pPr>
            <a:fld id="{ADDDAEF7-5083-434E-A915-B7935F7CEEA9}" type="slidenum">
              <a:rPr lang="en-US" smtClean="0"/>
              <a:pPr>
                <a:defRPr/>
              </a:pPr>
              <a:t>112</a:t>
            </a:fld>
            <a:endParaRPr lang="en-US" dirty="0"/>
          </a:p>
        </p:txBody>
      </p:sp>
      <p:pic>
        <p:nvPicPr>
          <p:cNvPr id="50179" name="Picture 4" descr="lovell%20-%20surrender%20at%20appomatto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676400"/>
            <a:ext cx="6781800" cy="40502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457200" y="5715000"/>
            <a:ext cx="8686800" cy="7620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0"/>
              </a:spcBef>
              <a:spcAft>
                <a:spcPct val="0"/>
              </a:spcAft>
              <a:buClr>
                <a:schemeClr val="hlink"/>
              </a:buClr>
              <a:buSzPct val="80000"/>
              <a:buFont typeface="Wingdings" pitchFamily="2" charset="2"/>
              <a:buNone/>
              <a:tabLst/>
              <a:defRPr/>
            </a:pPr>
            <a:r>
              <a:rPr kumimoji="0" lang="en-US" sz="1400" b="1" i="0" u="none" strike="noStrike" kern="0" cap="none" spc="0" normalizeH="0" baseline="0" noProof="0" dirty="0" smtClean="0">
                <a:ln>
                  <a:noFill/>
                </a:ln>
                <a:solidFill>
                  <a:schemeClr val="tx1"/>
                </a:solidFill>
                <a:effectLst/>
                <a:uLnTx/>
                <a:uFillTx/>
                <a:latin typeface="+mn-lt"/>
                <a:ea typeface="+mn-ea"/>
                <a:cs typeface="+mn-cs"/>
              </a:rPr>
              <a:t>* A few days earlier, </a:t>
            </a:r>
            <a:r>
              <a:rPr lang="en-US" sz="1400" b="1" kern="0" dirty="0" smtClean="0">
                <a:latin typeface="+mn-lt"/>
              </a:rPr>
              <a:t>Sheridan’s cavalry had been so close to capturing Lee’s headquarters wagon that it had to be destroyed.  Besides the important documents and plans, the wagon also contained Lee’s dress uniform. Lee didn’t want to lose it so he put it on instead, otherwise he would have been wearing his older, warn uniform as well!</a:t>
            </a:r>
            <a:endParaRPr kumimoji="0" lang="en-US" sz="1400" b="1" i="0" u="none" strike="noStrike" kern="0" cap="none" spc="0" normalizeH="0" baseline="0" noProof="0" dirty="0" smtClean="0">
              <a:ln>
                <a:noFill/>
              </a:ln>
              <a:solidFill>
                <a:schemeClr val="tx1"/>
              </a:solidFill>
              <a:effectLst/>
              <a:uLnTx/>
              <a:uFillTx/>
              <a:latin typeface="Calibri" pitchFamily="34" charset="0"/>
              <a:ea typeface="+mn-ea"/>
              <a:cs typeface="+mn-cs"/>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Effect transition="in" filter="fade">
                                      <p:cBhvr>
                                        <p:cTn id="7" dur="2000"/>
                                        <p:tgtEl>
                                          <p:spTgt spid="6144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0179"/>
                                        </p:tgtEl>
                                        <p:attrNameLst>
                                          <p:attrName>style.visibility</p:attrName>
                                        </p:attrNameLst>
                                      </p:cBhvr>
                                      <p:to>
                                        <p:strVal val="visible"/>
                                      </p:to>
                                    </p:set>
                                    <p:animEffect transition="in" filter="fade">
                                      <p:cBhvr>
                                        <p:cTn id="10" dur="2000"/>
                                        <p:tgtEl>
                                          <p:spTgt spid="5017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1443">
                                            <p:txEl>
                                              <p:pRg st="1" end="1"/>
                                            </p:txEl>
                                          </p:spTgt>
                                        </p:tgtEl>
                                        <p:attrNameLst>
                                          <p:attrName>style.visibility</p:attrName>
                                        </p:attrNameLst>
                                      </p:cBhvr>
                                      <p:to>
                                        <p:strVal val="visible"/>
                                      </p:to>
                                    </p:set>
                                    <p:animEffect transition="in" filter="fade">
                                      <p:cBhvr>
                                        <p:cTn id="15" dur="2000"/>
                                        <p:tgtEl>
                                          <p:spTgt spid="6144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1443">
                                            <p:txEl>
                                              <p:pRg st="2" end="2"/>
                                            </p:txEl>
                                          </p:spTgt>
                                        </p:tgtEl>
                                        <p:attrNameLst>
                                          <p:attrName>style.visibility</p:attrName>
                                        </p:attrNameLst>
                                      </p:cBhvr>
                                      <p:to>
                                        <p:strVal val="visible"/>
                                      </p:to>
                                    </p:set>
                                    <p:animEffect transition="in" filter="fade">
                                      <p:cBhvr>
                                        <p:cTn id="20" dur="2000"/>
                                        <p:tgtEl>
                                          <p:spTgt spid="61443">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1443">
                                            <p:txEl>
                                              <p:pRg st="3" end="3"/>
                                            </p:txEl>
                                          </p:spTgt>
                                        </p:tgtEl>
                                        <p:attrNameLst>
                                          <p:attrName>style.visibility</p:attrName>
                                        </p:attrNameLst>
                                      </p:cBhvr>
                                      <p:to>
                                        <p:strVal val="visible"/>
                                      </p:to>
                                    </p:set>
                                    <p:animEffect transition="in" filter="fade">
                                      <p:cBhvr>
                                        <p:cTn id="23" dur="2000"/>
                                        <p:tgtEl>
                                          <p:spTgt spid="61443">
                                            <p:txEl>
                                              <p:pRg st="3" end="3"/>
                                            </p:txEl>
                                          </p:spTgt>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7010400" y="6356350"/>
            <a:ext cx="2133600" cy="365125"/>
          </a:xfrm>
        </p:spPr>
        <p:txBody>
          <a:bodyPr/>
          <a:lstStyle/>
          <a:p>
            <a:pPr>
              <a:defRPr/>
            </a:pPr>
            <a:fld id="{5BD227AF-6FDA-4717-89B7-B46A9EA21B34}" type="slidenum">
              <a:rPr lang="en-US" smtClean="0"/>
              <a:pPr>
                <a:defRPr/>
              </a:pPr>
              <a:t>113</a:t>
            </a:fld>
            <a:endParaRPr lang="en-US" dirty="0"/>
          </a:p>
        </p:txBody>
      </p:sp>
      <p:sp>
        <p:nvSpPr>
          <p:cNvPr id="5" name="Rectangle 3"/>
          <p:cNvSpPr txBox="1">
            <a:spLocks noChangeArrowheads="1"/>
          </p:cNvSpPr>
          <p:nvPr/>
        </p:nvSpPr>
        <p:spPr bwMode="auto">
          <a:xfrm>
            <a:off x="304800" y="304800"/>
            <a:ext cx="6629400" cy="25146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algn="l" eaLnBrk="1" hangingPunct="1">
              <a:spcBef>
                <a:spcPts val="0"/>
              </a:spcBef>
              <a:defRPr/>
            </a:pPr>
            <a:r>
              <a:rPr lang="en-US" sz="2000" b="1" dirty="0" smtClean="0">
                <a:solidFill>
                  <a:srgbClr val="FF0000"/>
                </a:solidFill>
                <a:effectLst/>
              </a:rPr>
              <a:t>2. </a:t>
            </a:r>
            <a:r>
              <a:rPr lang="en-US" sz="2000" b="1" dirty="0" smtClean="0">
                <a:effectLst/>
              </a:rPr>
              <a:t>Generous terms</a:t>
            </a:r>
          </a:p>
          <a:p>
            <a:pPr algn="l" eaLnBrk="1" hangingPunct="1">
              <a:spcBef>
                <a:spcPts val="0"/>
              </a:spcBef>
              <a:defRPr/>
            </a:pPr>
            <a:r>
              <a:rPr lang="en-US" sz="2000" b="1" dirty="0" smtClean="0">
                <a:effectLst/>
              </a:rPr>
              <a:t>     </a:t>
            </a:r>
            <a:r>
              <a:rPr lang="en-US" sz="2000" b="1" dirty="0" smtClean="0">
                <a:solidFill>
                  <a:srgbClr val="FF0000"/>
                </a:solidFill>
                <a:effectLst/>
              </a:rPr>
              <a:t>a. </a:t>
            </a:r>
            <a:r>
              <a:rPr lang="en-US" sz="2000" b="1" dirty="0" smtClean="0">
                <a:effectLst/>
              </a:rPr>
              <a:t>Confederates not imprisoned or prosecuted for treason</a:t>
            </a:r>
          </a:p>
          <a:p>
            <a:pPr algn="l" eaLnBrk="1" hangingPunct="1">
              <a:spcBef>
                <a:spcPts val="0"/>
              </a:spcBef>
              <a:defRPr/>
            </a:pPr>
            <a:r>
              <a:rPr lang="en-US" sz="2000" b="1" dirty="0" smtClean="0">
                <a:effectLst/>
              </a:rPr>
              <a:t>     </a:t>
            </a:r>
            <a:r>
              <a:rPr lang="en-US" sz="2000" b="1" dirty="0" smtClean="0">
                <a:solidFill>
                  <a:srgbClr val="FF0000"/>
                </a:solidFill>
                <a:effectLst/>
              </a:rPr>
              <a:t>b. </a:t>
            </a:r>
            <a:r>
              <a:rPr lang="en-US" sz="2000" b="1" dirty="0" smtClean="0">
                <a:effectLst/>
              </a:rPr>
              <a:t>Lee’s army given food rations</a:t>
            </a:r>
          </a:p>
          <a:p>
            <a:pPr algn="l" eaLnBrk="1" hangingPunct="1">
              <a:spcBef>
                <a:spcPts val="0"/>
              </a:spcBef>
              <a:defRPr/>
            </a:pPr>
            <a:r>
              <a:rPr lang="en-US" sz="2000" b="1" dirty="0" smtClean="0">
                <a:effectLst/>
              </a:rPr>
              <a:t>     </a:t>
            </a:r>
            <a:r>
              <a:rPr lang="en-US" sz="2000" b="1" dirty="0" smtClean="0">
                <a:solidFill>
                  <a:srgbClr val="FF0000"/>
                </a:solidFill>
                <a:effectLst/>
              </a:rPr>
              <a:t>c. </a:t>
            </a:r>
            <a:r>
              <a:rPr lang="en-US" sz="2000" b="1" dirty="0" smtClean="0">
                <a:effectLst/>
              </a:rPr>
              <a:t>soldiers leave guns but keep horses and mules</a:t>
            </a:r>
          </a:p>
          <a:p>
            <a:pPr algn="l" eaLnBrk="1" hangingPunct="1">
              <a:spcBef>
                <a:spcPts val="0"/>
              </a:spcBef>
              <a:defRPr/>
            </a:pPr>
            <a:r>
              <a:rPr lang="en-US" sz="2000" b="1" dirty="0" smtClean="0">
                <a:effectLst/>
              </a:rPr>
              <a:t>          </a:t>
            </a:r>
            <a:r>
              <a:rPr lang="en-US" sz="2000" b="1" dirty="0" err="1" smtClean="0">
                <a:solidFill>
                  <a:srgbClr val="FF0000"/>
                </a:solidFill>
                <a:effectLst/>
              </a:rPr>
              <a:t>i</a:t>
            </a:r>
            <a:r>
              <a:rPr lang="en-US" sz="2000" b="1" dirty="0" smtClean="0">
                <a:solidFill>
                  <a:srgbClr val="FF0000"/>
                </a:solidFill>
                <a:effectLst/>
              </a:rPr>
              <a:t>. </a:t>
            </a:r>
            <a:r>
              <a:rPr lang="en-US" sz="2000" b="1" dirty="0" smtClean="0">
                <a:effectLst/>
              </a:rPr>
              <a:t>needed for spring planting back home.</a:t>
            </a:r>
          </a:p>
          <a:p>
            <a:pPr algn="l" eaLnBrk="1" hangingPunct="1">
              <a:spcBef>
                <a:spcPts val="0"/>
              </a:spcBef>
              <a:defRPr/>
            </a:pPr>
            <a:r>
              <a:rPr lang="en-US" sz="2000" b="1" dirty="0" smtClean="0">
                <a:solidFill>
                  <a:srgbClr val="FF0000"/>
                </a:solidFill>
                <a:effectLst/>
              </a:rPr>
              <a:t>3. </a:t>
            </a:r>
            <a:r>
              <a:rPr lang="en-US" sz="2000" b="1" dirty="0" smtClean="0">
                <a:effectLst/>
              </a:rPr>
              <a:t>“Grant’s Gesture”</a:t>
            </a:r>
          </a:p>
          <a:p>
            <a:pPr algn="l" eaLnBrk="1" hangingPunct="1">
              <a:spcBef>
                <a:spcPts val="0"/>
              </a:spcBef>
              <a:defRPr/>
            </a:pPr>
            <a:r>
              <a:rPr lang="en-US" sz="2000" b="1" dirty="0" smtClean="0">
                <a:effectLst/>
              </a:rPr>
              <a:t>     </a:t>
            </a:r>
            <a:r>
              <a:rPr lang="en-US" sz="2000" b="1" dirty="0" smtClean="0">
                <a:solidFill>
                  <a:srgbClr val="FF0000"/>
                </a:solidFill>
                <a:effectLst/>
              </a:rPr>
              <a:t>a.</a:t>
            </a:r>
            <a:r>
              <a:rPr lang="en-US" sz="2000" b="1" dirty="0" smtClean="0">
                <a:effectLst/>
              </a:rPr>
              <a:t> halts Union soldiers’ cheering celebration as Lee  </a:t>
            </a:r>
          </a:p>
          <a:p>
            <a:pPr algn="l" eaLnBrk="1" hangingPunct="1">
              <a:spcBef>
                <a:spcPts val="0"/>
              </a:spcBef>
              <a:defRPr/>
            </a:pPr>
            <a:r>
              <a:rPr lang="en-US" sz="2000" b="1" dirty="0" smtClean="0">
                <a:effectLst/>
              </a:rPr>
              <a:t>         rides away</a:t>
            </a:r>
          </a:p>
        </p:txBody>
      </p:sp>
      <p:pic>
        <p:nvPicPr>
          <p:cNvPr id="7" name="Picture 4" descr="http://cache2.artprintimages.com/p/LRG/22/2246/OGEZD00Z/art-print/general-robert-e-lee-leaving-the-mclean-house-after-the-confederate-surrender-at-appomattox.jpg"/>
          <p:cNvPicPr>
            <a:picLocks noChangeAspect="1" noChangeArrowheads="1"/>
          </p:cNvPicPr>
          <p:nvPr/>
        </p:nvPicPr>
        <p:blipFill>
          <a:blip r:embed="rId2" cstate="print">
            <a:grayscl/>
            <a:extLst>
              <a:ext uri="{28A0092B-C50C-407E-A947-70E740481C1C}">
                <a14:useLocalDpi xmlns:a14="http://schemas.microsoft.com/office/drawing/2010/main" val="0"/>
              </a:ext>
            </a:extLst>
          </a:blip>
          <a:srcRect l="12000" r="12000"/>
          <a:stretch>
            <a:fillRect/>
          </a:stretch>
        </p:blipFill>
        <p:spPr bwMode="auto">
          <a:xfrm>
            <a:off x="6096000" y="1219200"/>
            <a:ext cx="2895600" cy="2857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3400" y="4724400"/>
            <a:ext cx="7848600" cy="646331"/>
          </a:xfrm>
          <a:prstGeom prst="rect">
            <a:avLst/>
          </a:prstGeom>
          <a:noFill/>
        </p:spPr>
        <p:txBody>
          <a:bodyPr wrap="square" rtlCol="0">
            <a:spAutoFit/>
          </a:bodyPr>
          <a:lstStyle/>
          <a:p>
            <a:r>
              <a:rPr lang="en-US" b="1" dirty="0" smtClean="0">
                <a:solidFill>
                  <a:srgbClr val="000000"/>
                </a:solidFill>
                <a:latin typeface="+mn-lt"/>
              </a:rPr>
              <a:t>Lee never forgot Grant's polite generosity during the surrender, and for the rest of his life would not tolerate an unkind word about Grant in his presence.</a:t>
            </a:r>
            <a:endParaRPr lang="en-US" b="1" dirty="0">
              <a:solidFill>
                <a:srgbClr val="000000"/>
              </a:solidFill>
              <a:latin typeface="+mn-lt"/>
            </a:endParaRPr>
          </a:p>
        </p:txBody>
      </p:sp>
      <p:sp>
        <p:nvSpPr>
          <p:cNvPr id="9" name="Rectangle 3"/>
          <p:cNvSpPr txBox="1">
            <a:spLocks noChangeArrowheads="1"/>
          </p:cNvSpPr>
          <p:nvPr/>
        </p:nvSpPr>
        <p:spPr bwMode="auto">
          <a:xfrm>
            <a:off x="381000" y="2819400"/>
            <a:ext cx="6629400" cy="21336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algn="l" eaLnBrk="1" hangingPunct="1">
              <a:spcBef>
                <a:spcPts val="0"/>
              </a:spcBef>
              <a:defRPr/>
            </a:pPr>
            <a:r>
              <a:rPr lang="en-US" sz="2000" b="1" dirty="0" smtClean="0">
                <a:solidFill>
                  <a:srgbClr val="FF0000"/>
                </a:solidFill>
                <a:effectLst/>
              </a:rPr>
              <a:t>Later writes: </a:t>
            </a:r>
            <a:r>
              <a:rPr lang="en-US" sz="2000" b="1" dirty="0" smtClean="0">
                <a:effectLst/>
              </a:rPr>
              <a:t>"The Confederates were now our  </a:t>
            </a:r>
          </a:p>
          <a:p>
            <a:pPr algn="l" eaLnBrk="1" hangingPunct="1">
              <a:spcBef>
                <a:spcPts val="0"/>
              </a:spcBef>
              <a:defRPr/>
            </a:pPr>
            <a:r>
              <a:rPr lang="en-US" sz="2000" b="1" dirty="0" smtClean="0">
                <a:effectLst/>
              </a:rPr>
              <a:t>           countrymen, and we did not want to exult over </a:t>
            </a:r>
          </a:p>
          <a:p>
            <a:pPr algn="l" eaLnBrk="1" hangingPunct="1">
              <a:spcBef>
                <a:spcPts val="0"/>
              </a:spcBef>
              <a:defRPr/>
            </a:pPr>
            <a:r>
              <a:rPr lang="en-US" sz="2000" b="1" dirty="0" smtClean="0">
                <a:effectLst/>
              </a:rPr>
              <a:t>           their downfall.” </a:t>
            </a:r>
          </a:p>
          <a:p>
            <a:pPr algn="l" eaLnBrk="1" hangingPunct="1">
              <a:spcBef>
                <a:spcPts val="0"/>
              </a:spcBef>
              <a:defRPr/>
            </a:pPr>
            <a:r>
              <a:rPr lang="en-US" sz="2000" b="1" dirty="0" smtClean="0">
                <a:effectLst/>
              </a:rPr>
              <a:t>      -Visits the Confederate troops</a:t>
            </a:r>
          </a:p>
          <a:p>
            <a:pPr algn="l" eaLnBrk="1" hangingPunct="1">
              <a:spcBef>
                <a:spcPts val="0"/>
              </a:spcBef>
              <a:defRPr/>
            </a:pPr>
            <a:r>
              <a:rPr lang="en-US" sz="2000" b="1" dirty="0" smtClean="0">
                <a:effectLst/>
              </a:rPr>
              <a:t>      -</a:t>
            </a:r>
            <a:r>
              <a:rPr lang="en-US" sz="2000" b="1" dirty="0" smtClean="0">
                <a:solidFill>
                  <a:srgbClr val="FF0000"/>
                </a:solidFill>
                <a:effectLst/>
              </a:rPr>
              <a:t> </a:t>
            </a:r>
            <a:r>
              <a:rPr lang="en-US" sz="2000" b="1" dirty="0" smtClean="0">
                <a:effectLst/>
              </a:rPr>
              <a:t>Sits with Lee on McLean home’s porch, greet visitors  </a:t>
            </a:r>
          </a:p>
          <a:p>
            <a:pPr algn="l" eaLnBrk="1" hangingPunct="1">
              <a:spcBef>
                <a:spcPts val="0"/>
              </a:spcBef>
              <a:defRPr/>
            </a:pPr>
            <a:r>
              <a:rPr lang="en-US" sz="2000" b="1" dirty="0" smtClean="0">
                <a:effectLst/>
              </a:rPr>
              <a:t>          together and talk of the old days before the war.</a:t>
            </a:r>
          </a:p>
        </p:txBody>
      </p:sp>
    </p:spTree>
    <p:extLst>
      <p:ext uri="{BB962C8B-B14F-4D97-AF65-F5344CB8AC3E}">
        <p14:creationId xmlns:p14="http://schemas.microsoft.com/office/powerpoint/2010/main" val="108246609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20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2000"/>
                                        <p:tgtEl>
                                          <p:spTgt spid="5">
                                            <p:txEl>
                                              <p:pRg st="5" end="5"/>
                                            </p:txEl>
                                          </p:spTgt>
                                        </p:tgtEl>
                                      </p:cBhvr>
                                    </p:animEffect>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20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animEffect transition="in" filter="fade">
                                      <p:cBhvr>
                                        <p:cTn id="41" dur="2000"/>
                                        <p:tgtEl>
                                          <p:spTgt spid="5">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
                                            <p:txEl>
                                              <p:pRg st="7" end="7"/>
                                            </p:txEl>
                                          </p:spTgt>
                                        </p:tgtEl>
                                        <p:attrNameLst>
                                          <p:attrName>style.visibility</p:attrName>
                                        </p:attrNameLst>
                                      </p:cBhvr>
                                      <p:to>
                                        <p:strVal val="visible"/>
                                      </p:to>
                                    </p:set>
                                    <p:animEffect transition="in" filter="fade">
                                      <p:cBhvr>
                                        <p:cTn id="46" dur="2000"/>
                                        <p:tgtEl>
                                          <p:spTgt spid="5">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9">
                                            <p:txEl>
                                              <p:pRg st="0" end="0"/>
                                            </p:txEl>
                                          </p:spTgt>
                                        </p:tgtEl>
                                        <p:attrNameLst>
                                          <p:attrName>style.visibility</p:attrName>
                                        </p:attrNameLst>
                                      </p:cBhvr>
                                      <p:to>
                                        <p:strVal val="visible"/>
                                      </p:to>
                                    </p:set>
                                    <p:animEffect transition="in" filter="fade">
                                      <p:cBhvr>
                                        <p:cTn id="51" dur="2000"/>
                                        <p:tgtEl>
                                          <p:spTgt spid="9">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9">
                                            <p:txEl>
                                              <p:pRg st="1" end="1"/>
                                            </p:txEl>
                                          </p:spTgt>
                                        </p:tgtEl>
                                        <p:attrNameLst>
                                          <p:attrName>style.visibility</p:attrName>
                                        </p:attrNameLst>
                                      </p:cBhvr>
                                      <p:to>
                                        <p:strVal val="visible"/>
                                      </p:to>
                                    </p:set>
                                    <p:animEffect transition="in" filter="fade">
                                      <p:cBhvr>
                                        <p:cTn id="56" dur="2000"/>
                                        <p:tgtEl>
                                          <p:spTgt spid="9">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9">
                                            <p:txEl>
                                              <p:pRg st="2" end="2"/>
                                            </p:txEl>
                                          </p:spTgt>
                                        </p:tgtEl>
                                        <p:attrNameLst>
                                          <p:attrName>style.visibility</p:attrName>
                                        </p:attrNameLst>
                                      </p:cBhvr>
                                      <p:to>
                                        <p:strVal val="visible"/>
                                      </p:to>
                                    </p:set>
                                    <p:animEffect transition="in" filter="fade">
                                      <p:cBhvr>
                                        <p:cTn id="61" dur="2000"/>
                                        <p:tgtEl>
                                          <p:spTgt spid="9">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9">
                                            <p:txEl>
                                              <p:pRg st="3" end="3"/>
                                            </p:txEl>
                                          </p:spTgt>
                                        </p:tgtEl>
                                        <p:attrNameLst>
                                          <p:attrName>style.visibility</p:attrName>
                                        </p:attrNameLst>
                                      </p:cBhvr>
                                      <p:to>
                                        <p:strVal val="visible"/>
                                      </p:to>
                                    </p:set>
                                    <p:animEffect transition="in" filter="fade">
                                      <p:cBhvr>
                                        <p:cTn id="66" dur="2000"/>
                                        <p:tgtEl>
                                          <p:spTgt spid="9">
                                            <p:txEl>
                                              <p:pRg st="3" end="3"/>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9">
                                            <p:txEl>
                                              <p:pRg st="4" end="4"/>
                                            </p:txEl>
                                          </p:spTgt>
                                        </p:tgtEl>
                                        <p:attrNameLst>
                                          <p:attrName>style.visibility</p:attrName>
                                        </p:attrNameLst>
                                      </p:cBhvr>
                                      <p:to>
                                        <p:strVal val="visible"/>
                                      </p:to>
                                    </p:set>
                                    <p:animEffect transition="in" filter="fade">
                                      <p:cBhvr>
                                        <p:cTn id="71" dur="2000"/>
                                        <p:tgtEl>
                                          <p:spTgt spid="9">
                                            <p:txEl>
                                              <p:pRg st="4" end="4"/>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9">
                                            <p:txEl>
                                              <p:pRg st="5" end="5"/>
                                            </p:txEl>
                                          </p:spTgt>
                                        </p:tgtEl>
                                        <p:attrNameLst>
                                          <p:attrName>style.visibility</p:attrName>
                                        </p:attrNameLst>
                                      </p:cBhvr>
                                      <p:to>
                                        <p:strVal val="visible"/>
                                      </p:to>
                                    </p:set>
                                    <p:animEffect transition="in" filter="fade">
                                      <p:cBhvr>
                                        <p:cTn id="76" dur="2000"/>
                                        <p:tgtEl>
                                          <p:spTgt spid="9">
                                            <p:txEl>
                                              <p:pRg st="5" end="5"/>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fade">
                                      <p:cBhvr>
                                        <p:cTn id="81" dur="1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7010400" y="6356350"/>
            <a:ext cx="2133600" cy="365125"/>
          </a:xfrm>
        </p:spPr>
        <p:txBody>
          <a:bodyPr/>
          <a:lstStyle/>
          <a:p>
            <a:pPr>
              <a:defRPr/>
            </a:pPr>
            <a:fld id="{5BD227AF-6FDA-4717-89B7-B46A9EA21B34}" type="slidenum">
              <a:rPr lang="en-US" smtClean="0"/>
              <a:pPr>
                <a:defRPr/>
              </a:pPr>
              <a:t>114</a:t>
            </a:fld>
            <a:endParaRPr lang="en-US" dirty="0"/>
          </a:p>
        </p:txBody>
      </p:sp>
      <p:pic>
        <p:nvPicPr>
          <p:cNvPr id="2050" name="Picture 2" descr="http://christopherfountain.files.wordpress.com/2010/04/saluteofhon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066800"/>
            <a:ext cx="7630824" cy="381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75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7010400" y="6356350"/>
            <a:ext cx="2133600" cy="365125"/>
          </a:xfrm>
        </p:spPr>
        <p:txBody>
          <a:bodyPr/>
          <a:lstStyle/>
          <a:p>
            <a:pPr>
              <a:defRPr/>
            </a:pPr>
            <a:fld id="{5BD227AF-6FDA-4717-89B7-B46A9EA21B34}" type="slidenum">
              <a:rPr lang="en-US" smtClean="0"/>
              <a:pPr>
                <a:defRPr/>
              </a:pPr>
              <a:t>115</a:t>
            </a:fld>
            <a:endParaRPr lang="en-US" dirty="0"/>
          </a:p>
        </p:txBody>
      </p:sp>
      <p:sp>
        <p:nvSpPr>
          <p:cNvPr id="2" name="TextBox 1"/>
          <p:cNvSpPr txBox="1"/>
          <p:nvPr/>
        </p:nvSpPr>
        <p:spPr>
          <a:xfrm>
            <a:off x="1752600" y="2743200"/>
            <a:ext cx="5410200" cy="646331"/>
          </a:xfrm>
          <a:prstGeom prst="rect">
            <a:avLst/>
          </a:prstGeom>
          <a:noFill/>
        </p:spPr>
        <p:txBody>
          <a:bodyPr wrap="square" rtlCol="0">
            <a:spAutoFit/>
          </a:bodyPr>
          <a:lstStyle/>
          <a:p>
            <a:r>
              <a:rPr lang="en-US" b="1" dirty="0" smtClean="0">
                <a:solidFill>
                  <a:srgbClr val="000000"/>
                </a:solidFill>
                <a:latin typeface="+mn-lt"/>
              </a:rPr>
              <a:t>CLICK THROUGH NEXT SEGMENT AT YOUR OWN PACE</a:t>
            </a:r>
            <a:r>
              <a:rPr lang="en-US" b="1" dirty="0" smtClean="0">
                <a:solidFill>
                  <a:srgbClr val="FFFF00"/>
                </a:solidFill>
                <a:latin typeface="+mn-lt"/>
              </a:rPr>
              <a:t>…</a:t>
            </a:r>
            <a:endParaRPr lang="en-US" b="1" dirty="0">
              <a:solidFill>
                <a:srgbClr val="FFFF00"/>
              </a:solidFill>
              <a:latin typeface="+mn-lt"/>
            </a:endParaRPr>
          </a:p>
        </p:txBody>
      </p:sp>
    </p:spTree>
    <p:extLst>
      <p:ext uri="{BB962C8B-B14F-4D97-AF65-F5344CB8AC3E}">
        <p14:creationId xmlns:p14="http://schemas.microsoft.com/office/powerpoint/2010/main" val="117848977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7010400" y="6356350"/>
            <a:ext cx="2133600" cy="365125"/>
          </a:xfrm>
        </p:spPr>
        <p:txBody>
          <a:bodyPr/>
          <a:lstStyle/>
          <a:p>
            <a:pPr>
              <a:defRPr/>
            </a:pPr>
            <a:fld id="{5BD227AF-6FDA-4717-89B7-B46A9EA21B34}" type="slidenum">
              <a:rPr lang="en-US" smtClean="0"/>
              <a:pPr>
                <a:defRPr/>
              </a:pPr>
              <a:t>116</a:t>
            </a:fld>
            <a:endParaRPr lang="en-US" dirty="0"/>
          </a:p>
        </p:txBody>
      </p:sp>
      <p:pic>
        <p:nvPicPr>
          <p:cNvPr id="1026" name="Picture 2" descr="Civil War Grav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8156"/>
            <a:ext cx="9144000" cy="67229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4800" y="304800"/>
            <a:ext cx="8077200" cy="1384995"/>
          </a:xfrm>
          <a:prstGeom prst="rect">
            <a:avLst/>
          </a:prstGeom>
        </p:spPr>
        <p:txBody>
          <a:bodyPr wrap="square">
            <a:spAutoFit/>
          </a:bodyPr>
          <a:lstStyle/>
          <a:p>
            <a:pPr>
              <a:spcBef>
                <a:spcPts val="0"/>
              </a:spcBef>
            </a:pPr>
            <a:r>
              <a:rPr lang="en-US" b="1" dirty="0">
                <a:solidFill>
                  <a:srgbClr val="FF0000"/>
                </a:solidFill>
                <a:latin typeface="Calibri" pitchFamily="34" charset="0"/>
              </a:rPr>
              <a:t> </a:t>
            </a:r>
            <a:r>
              <a:rPr lang="en-US" sz="2800" b="1" dirty="0" smtClean="0">
                <a:solidFill>
                  <a:srgbClr val="FF0000"/>
                </a:solidFill>
                <a:latin typeface="Calibri" pitchFamily="34" charset="0"/>
              </a:rPr>
              <a:t>4. </a:t>
            </a:r>
            <a:r>
              <a:rPr lang="en-US" sz="2800" b="1" dirty="0" smtClean="0">
                <a:solidFill>
                  <a:srgbClr val="000000"/>
                </a:solidFill>
                <a:latin typeface="Calibri" pitchFamily="34" charset="0"/>
              </a:rPr>
              <a:t>Combined death total: 625,000</a:t>
            </a:r>
          </a:p>
          <a:p>
            <a:pPr marL="0" indent="0" eaLnBrk="1" hangingPunct="1">
              <a:spcBef>
                <a:spcPts val="0"/>
              </a:spcBef>
              <a:buFont typeface="Wingdings" pitchFamily="2" charset="2"/>
              <a:buNone/>
              <a:defRPr/>
            </a:pPr>
            <a:r>
              <a:rPr lang="en-US" sz="2800" b="1" dirty="0">
                <a:solidFill>
                  <a:srgbClr val="FF0000"/>
                </a:solidFill>
                <a:latin typeface="Calibri" pitchFamily="34" charset="0"/>
              </a:rPr>
              <a:t> </a:t>
            </a:r>
            <a:r>
              <a:rPr lang="en-US" sz="2800" b="1" dirty="0" smtClean="0">
                <a:solidFill>
                  <a:srgbClr val="FF0000"/>
                </a:solidFill>
                <a:latin typeface="Calibri" pitchFamily="34" charset="0"/>
              </a:rPr>
              <a:t>      a. </a:t>
            </a:r>
            <a:r>
              <a:rPr lang="en-US" sz="2800" b="1" dirty="0">
                <a:solidFill>
                  <a:srgbClr val="000000"/>
                </a:solidFill>
                <a:latin typeface="Calibri" pitchFamily="34" charset="0"/>
              </a:rPr>
              <a:t>more than in WWI, WWII, Korea </a:t>
            </a:r>
            <a:r>
              <a:rPr lang="en-US" sz="2800" b="1" dirty="0" smtClean="0">
                <a:solidFill>
                  <a:srgbClr val="000000"/>
                </a:solidFill>
                <a:latin typeface="Calibri" pitchFamily="34" charset="0"/>
              </a:rPr>
              <a:t>and Vietnam     </a:t>
            </a:r>
          </a:p>
          <a:p>
            <a:pPr marL="0" indent="0" eaLnBrk="1" hangingPunct="1">
              <a:spcBef>
                <a:spcPts val="0"/>
              </a:spcBef>
              <a:buFont typeface="Wingdings" pitchFamily="2" charset="2"/>
              <a:buNone/>
              <a:defRPr/>
            </a:pPr>
            <a:r>
              <a:rPr lang="en-US" sz="2800" b="1" dirty="0">
                <a:solidFill>
                  <a:srgbClr val="000000"/>
                </a:solidFill>
                <a:latin typeface="Calibri" pitchFamily="34" charset="0"/>
              </a:rPr>
              <a:t> </a:t>
            </a:r>
            <a:r>
              <a:rPr lang="en-US" sz="2800" b="1" dirty="0" smtClean="0">
                <a:solidFill>
                  <a:srgbClr val="000000"/>
                </a:solidFill>
                <a:latin typeface="Calibri" pitchFamily="34" charset="0"/>
              </a:rPr>
              <a:t>          combined</a:t>
            </a:r>
            <a:endParaRPr lang="en-US" sz="2800" dirty="0">
              <a:solidFill>
                <a:srgbClr val="000000"/>
              </a:solidFill>
            </a:endParaRPr>
          </a:p>
        </p:txBody>
      </p:sp>
      <p:sp>
        <p:nvSpPr>
          <p:cNvPr id="3" name="TextBox 2"/>
          <p:cNvSpPr txBox="1"/>
          <p:nvPr/>
        </p:nvSpPr>
        <p:spPr>
          <a:xfrm>
            <a:off x="291353" y="6324600"/>
            <a:ext cx="3505200" cy="369332"/>
          </a:xfrm>
          <a:prstGeom prst="rect">
            <a:avLst/>
          </a:prstGeom>
          <a:solidFill>
            <a:srgbClr val="000000"/>
          </a:solidFill>
        </p:spPr>
        <p:txBody>
          <a:bodyPr wrap="square" rtlCol="0">
            <a:spAutoFit/>
          </a:bodyPr>
          <a:lstStyle/>
          <a:p>
            <a:r>
              <a:rPr lang="en-US" b="1" dirty="0" smtClean="0">
                <a:latin typeface="+mn-lt"/>
              </a:rPr>
              <a:t>Soldiers’ Cemetery, Alexandria, VA</a:t>
            </a:r>
            <a:endParaRPr lang="en-US" b="1" dirty="0">
              <a:latin typeface="+mn-lt"/>
            </a:endParaRPr>
          </a:p>
        </p:txBody>
      </p:sp>
      <p:pic>
        <p:nvPicPr>
          <p:cNvPr id="4" name="20 Track 20.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5928" y="6221506"/>
            <a:ext cx="103094" cy="103094"/>
          </a:xfrm>
          <a:prstGeom prst="rect">
            <a:avLst/>
          </a:prstGeom>
        </p:spPr>
      </p:pic>
    </p:spTree>
    <p:extLst>
      <p:ext uri="{BB962C8B-B14F-4D97-AF65-F5344CB8AC3E}">
        <p14:creationId xmlns:p14="http://schemas.microsoft.com/office/powerpoint/2010/main" val="53494992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7)">
                                      <p:cBhvr>
                                        <p:cTn id="6" dur="1" fill="hold"/>
                                        <p:tgtEl>
                                          <p:spTgt spid="4"/>
                                        </p:tgtEl>
                                      </p:cBhvr>
                                    </p:cmd>
                                  </p:childTnLst>
                                </p:cTn>
                              </p:par>
                            </p:childTnLst>
                          </p:cTn>
                        </p:par>
                        <p:par>
                          <p:cTn id="7" fill="hold">
                            <p:stCondLst>
                              <p:cond delay="0"/>
                            </p:stCondLst>
                            <p:childTnLst>
                              <p:par>
                                <p:cTn id="8" presetID="10" presetClass="entr" presetSubtype="0" fill="hold" nodeType="afterEffect">
                                  <p:stCondLst>
                                    <p:cond delay="450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0"/>
                                        <p:tgtEl>
                                          <p:spTgt spid="10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fade">
                                      <p:cBhvr>
                                        <p:cTn id="18" dur="2000"/>
                                        <p:tgtEl>
                                          <p:spTgt spid="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fade">
                                      <p:cBhvr>
                                        <p:cTn id="23" dur="2000"/>
                                        <p:tgtEl>
                                          <p:spTgt spid="2">
                                            <p:txEl>
                                              <p:pRg st="1" end="1"/>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fade">
                                      <p:cBhvr>
                                        <p:cTn id="26"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27"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3" name="Rectangle 3"/>
          <p:cNvSpPr>
            <a:spLocks noGrp="1" noChangeArrowheads="1"/>
          </p:cNvSpPr>
          <p:nvPr>
            <p:ph idx="1"/>
          </p:nvPr>
        </p:nvSpPr>
        <p:spPr>
          <a:xfrm>
            <a:off x="228600" y="0"/>
            <a:ext cx="4800600" cy="1600200"/>
          </a:xfrm>
        </p:spPr>
        <p:txBody>
          <a:bodyPr>
            <a:normAutofit fontScale="55000" lnSpcReduction="20000"/>
          </a:bodyPr>
          <a:lstStyle/>
          <a:p>
            <a:pPr marL="514350" indent="-514350" eaLnBrk="1" hangingPunct="1">
              <a:buNone/>
              <a:defRPr/>
            </a:pPr>
            <a:endParaRPr lang="en-US" sz="2400" b="1" dirty="0" smtClean="0">
              <a:effectLst/>
              <a:latin typeface="Calibri" pitchFamily="34" charset="0"/>
            </a:endParaRPr>
          </a:p>
          <a:p>
            <a:pPr marL="514350" indent="-514350" eaLnBrk="1" hangingPunct="1">
              <a:buNone/>
              <a:defRPr/>
            </a:pPr>
            <a:r>
              <a:rPr lang="en-US" sz="2800" b="1" dirty="0" smtClean="0">
                <a:solidFill>
                  <a:srgbClr val="FF0000"/>
                </a:solidFill>
                <a:effectLst/>
                <a:latin typeface="Calibri" pitchFamily="34" charset="0"/>
              </a:rPr>
              <a:t>B.  </a:t>
            </a:r>
            <a:r>
              <a:rPr lang="en-US" sz="2800" b="1" dirty="0" smtClean="0">
                <a:effectLst/>
                <a:latin typeface="Calibri" pitchFamily="34" charset="0"/>
              </a:rPr>
              <a:t>The South was devastated</a:t>
            </a:r>
          </a:p>
          <a:p>
            <a:pPr eaLnBrk="1" hangingPunct="1">
              <a:buFont typeface="Wingdings" pitchFamily="2" charset="2"/>
              <a:buNone/>
              <a:defRPr/>
            </a:pPr>
            <a:r>
              <a:rPr lang="en-US" sz="2800" b="1" dirty="0" smtClean="0">
                <a:effectLst/>
                <a:latin typeface="Calibri" pitchFamily="34" charset="0"/>
              </a:rPr>
              <a:t>       </a:t>
            </a:r>
            <a:r>
              <a:rPr lang="en-US" sz="2800" b="1" dirty="0" smtClean="0">
                <a:solidFill>
                  <a:srgbClr val="FF0000"/>
                </a:solidFill>
                <a:effectLst/>
                <a:latin typeface="Calibri" pitchFamily="34" charset="0"/>
              </a:rPr>
              <a:t>1.  </a:t>
            </a:r>
            <a:r>
              <a:rPr lang="en-US" sz="2800" b="1" dirty="0" smtClean="0">
                <a:effectLst/>
                <a:latin typeface="Calibri" pitchFamily="34" charset="0"/>
              </a:rPr>
              <a:t>285,000 men dead</a:t>
            </a:r>
          </a:p>
          <a:p>
            <a:pPr eaLnBrk="1" hangingPunct="1">
              <a:buFont typeface="Wingdings" pitchFamily="2" charset="2"/>
              <a:buNone/>
              <a:defRPr/>
            </a:pPr>
            <a:endParaRPr lang="en-US" sz="2400" b="1" dirty="0" smtClean="0">
              <a:effectLst/>
              <a:latin typeface="Calibri" pitchFamily="34" charset="0"/>
            </a:endParaRPr>
          </a:p>
          <a:p>
            <a:pPr eaLnBrk="1" hangingPunct="1">
              <a:buFont typeface="Wingdings" pitchFamily="2" charset="2"/>
              <a:buNone/>
              <a:defRPr/>
            </a:pPr>
            <a:r>
              <a:rPr lang="en-US" sz="2400" b="1" dirty="0" smtClean="0">
                <a:effectLst/>
                <a:latin typeface="Calibri" pitchFamily="34" charset="0"/>
              </a:rPr>
              <a:t>       </a:t>
            </a:r>
          </a:p>
          <a:p>
            <a:pPr eaLnBrk="1" hangingPunct="1">
              <a:buFont typeface="Wingdings" pitchFamily="2" charset="2"/>
              <a:buNone/>
              <a:defRPr/>
            </a:pPr>
            <a:r>
              <a:rPr lang="en-US" sz="2400" b="1" dirty="0" smtClean="0">
                <a:effectLst/>
                <a:latin typeface="Calibri" pitchFamily="34" charset="0"/>
              </a:rPr>
              <a:t> </a:t>
            </a:r>
          </a:p>
          <a:p>
            <a:pPr eaLnBrk="1" hangingPunct="1">
              <a:buFont typeface="Wingdings" pitchFamily="2" charset="2"/>
              <a:buNone/>
              <a:defRPr/>
            </a:pPr>
            <a:r>
              <a:rPr lang="en-US" sz="2400" b="1" dirty="0" smtClean="0">
                <a:effectLst/>
                <a:latin typeface="Calibri" pitchFamily="34" charset="0"/>
              </a:rPr>
              <a:t>               </a:t>
            </a:r>
          </a:p>
        </p:txBody>
      </p:sp>
      <p:sp>
        <p:nvSpPr>
          <p:cNvPr id="6" name="Slide Number Placeholder 5"/>
          <p:cNvSpPr>
            <a:spLocks noGrp="1"/>
          </p:cNvSpPr>
          <p:nvPr>
            <p:ph type="sldNum" sz="quarter" idx="12"/>
          </p:nvPr>
        </p:nvSpPr>
        <p:spPr/>
        <p:txBody>
          <a:bodyPr/>
          <a:lstStyle/>
          <a:p>
            <a:pPr>
              <a:defRPr/>
            </a:pPr>
            <a:fld id="{ADDDAEF7-5083-434E-A915-B7935F7CEEA9}" type="slidenum">
              <a:rPr lang="en-US" smtClean="0"/>
              <a:pPr>
                <a:defRPr/>
              </a:pPr>
              <a:t>117</a:t>
            </a:fld>
            <a:endParaRPr lang="en-US" dirty="0"/>
          </a:p>
        </p:txBody>
      </p:sp>
      <p:pic>
        <p:nvPicPr>
          <p:cNvPr id="73744" name="Picture 16" descr="http://www.old-picture.com/civil-war/pictures/Confederate-Graves.jpg"/>
          <p:cNvPicPr>
            <a:picLocks noChangeAspect="1" noChangeArrowheads="1"/>
          </p:cNvPicPr>
          <p:nvPr/>
        </p:nvPicPr>
        <p:blipFill>
          <a:blip r:embed="rId2" cstate="print"/>
          <a:srcRect/>
          <a:stretch>
            <a:fillRect/>
          </a:stretch>
        </p:blipFill>
        <p:spPr bwMode="auto">
          <a:xfrm>
            <a:off x="381000" y="1600200"/>
            <a:ext cx="2743200" cy="3209785"/>
          </a:xfrm>
          <a:prstGeom prst="rect">
            <a:avLst/>
          </a:prstGeom>
          <a:ln>
            <a:noFill/>
          </a:ln>
          <a:effectLst>
            <a:softEdge rad="112500"/>
          </a:effectLst>
        </p:spPr>
      </p:pic>
      <p:pic>
        <p:nvPicPr>
          <p:cNvPr id="73746" name="Picture 18" descr="http://www.scvva.org/Ladies%20and%20Graves%20Black.jpg"/>
          <p:cNvPicPr>
            <a:picLocks noChangeAspect="1" noChangeArrowheads="1"/>
          </p:cNvPicPr>
          <p:nvPr/>
        </p:nvPicPr>
        <p:blipFill>
          <a:blip r:embed="rId3" cstate="print">
            <a:duotone>
              <a:prstClr val="black"/>
              <a:srgbClr val="D9C3A5">
                <a:tint val="50000"/>
                <a:satMod val="180000"/>
              </a:srgbClr>
            </a:duotone>
          </a:blip>
          <a:srcRect/>
          <a:stretch>
            <a:fillRect/>
          </a:stretch>
        </p:blipFill>
        <p:spPr bwMode="auto">
          <a:xfrm>
            <a:off x="4724400" y="381000"/>
            <a:ext cx="3886199" cy="2743200"/>
          </a:xfrm>
          <a:prstGeom prst="rect">
            <a:avLst/>
          </a:prstGeom>
          <a:noFill/>
        </p:spPr>
      </p:pic>
      <p:pic>
        <p:nvPicPr>
          <p:cNvPr id="73748" name="Picture 20" descr="http://etc.usf.edu/clippix/pix/confederate-graves_medium.jpg"/>
          <p:cNvPicPr>
            <a:picLocks noChangeAspect="1" noChangeArrowheads="1"/>
          </p:cNvPicPr>
          <p:nvPr/>
        </p:nvPicPr>
        <p:blipFill>
          <a:blip r:embed="rId4" cstate="print">
            <a:duotone>
              <a:prstClr val="black"/>
              <a:srgbClr val="D9C3A5">
                <a:tint val="50000"/>
                <a:satMod val="180000"/>
              </a:srgbClr>
            </a:duotone>
          </a:blip>
          <a:srcRect/>
          <a:stretch>
            <a:fillRect/>
          </a:stretch>
        </p:blipFill>
        <p:spPr bwMode="auto">
          <a:xfrm>
            <a:off x="4724400" y="3581400"/>
            <a:ext cx="3548550" cy="2362200"/>
          </a:xfrm>
          <a:prstGeom prst="rect">
            <a:avLst/>
          </a:prstGeom>
          <a:ln>
            <a:noFill/>
          </a:ln>
          <a:effectLst>
            <a:softEdge rad="11250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443">
                                            <p:txEl>
                                              <p:pRg st="1" end="1"/>
                                            </p:txEl>
                                          </p:spTgt>
                                        </p:tgtEl>
                                        <p:attrNameLst>
                                          <p:attrName>style.visibility</p:attrName>
                                        </p:attrNameLst>
                                      </p:cBhvr>
                                      <p:to>
                                        <p:strVal val="visible"/>
                                      </p:to>
                                    </p:set>
                                    <p:animEffect transition="in" filter="fade">
                                      <p:cBhvr>
                                        <p:cTn id="7" dur="2000"/>
                                        <p:tgtEl>
                                          <p:spTgt spid="6144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43">
                                            <p:txEl>
                                              <p:pRg st="2" end="2"/>
                                            </p:txEl>
                                          </p:spTgt>
                                        </p:tgtEl>
                                        <p:attrNameLst>
                                          <p:attrName>style.visibility</p:attrName>
                                        </p:attrNameLst>
                                      </p:cBhvr>
                                      <p:to>
                                        <p:strVal val="visible"/>
                                      </p:to>
                                    </p:set>
                                    <p:animEffect transition="in" filter="fade">
                                      <p:cBhvr>
                                        <p:cTn id="12" dur="2000"/>
                                        <p:tgtEl>
                                          <p:spTgt spid="61443">
                                            <p:txEl>
                                              <p:pRg st="2" end="2"/>
                                            </p:txEl>
                                          </p:spTgt>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73744"/>
                                        </p:tgtEl>
                                        <p:attrNameLst>
                                          <p:attrName>style.visibility</p:attrName>
                                        </p:attrNameLst>
                                      </p:cBhvr>
                                      <p:to>
                                        <p:strVal val="visible"/>
                                      </p:to>
                                    </p:set>
                                    <p:animEffect transition="in" filter="fade">
                                      <p:cBhvr>
                                        <p:cTn id="16" dur="2000"/>
                                        <p:tgtEl>
                                          <p:spTgt spid="73744"/>
                                        </p:tgtEl>
                                      </p:cBhvr>
                                    </p:animEffect>
                                  </p:childTnLst>
                                </p:cTn>
                              </p:par>
                            </p:childTnLst>
                          </p:cTn>
                        </p:par>
                        <p:par>
                          <p:cTn id="17" fill="hold">
                            <p:stCondLst>
                              <p:cond delay="4000"/>
                            </p:stCondLst>
                            <p:childTnLst>
                              <p:par>
                                <p:cTn id="18" presetID="10" presetClass="entr" presetSubtype="0" fill="hold" nodeType="afterEffect">
                                  <p:stCondLst>
                                    <p:cond delay="0"/>
                                  </p:stCondLst>
                                  <p:childTnLst>
                                    <p:set>
                                      <p:cBhvr>
                                        <p:cTn id="19" dur="1" fill="hold">
                                          <p:stCondLst>
                                            <p:cond delay="0"/>
                                          </p:stCondLst>
                                        </p:cTn>
                                        <p:tgtEl>
                                          <p:spTgt spid="73748"/>
                                        </p:tgtEl>
                                        <p:attrNameLst>
                                          <p:attrName>style.visibility</p:attrName>
                                        </p:attrNameLst>
                                      </p:cBhvr>
                                      <p:to>
                                        <p:strVal val="visible"/>
                                      </p:to>
                                    </p:set>
                                    <p:animEffect transition="in" filter="fade">
                                      <p:cBhvr>
                                        <p:cTn id="20" dur="2000"/>
                                        <p:tgtEl>
                                          <p:spTgt spid="73748"/>
                                        </p:tgtEl>
                                      </p:cBhvr>
                                    </p:animEffect>
                                  </p:childTnLst>
                                </p:cTn>
                              </p:par>
                            </p:childTnLst>
                          </p:cTn>
                        </p:par>
                        <p:par>
                          <p:cTn id="21" fill="hold">
                            <p:stCondLst>
                              <p:cond delay="6000"/>
                            </p:stCondLst>
                            <p:childTnLst>
                              <p:par>
                                <p:cTn id="22" presetID="10" presetClass="entr" presetSubtype="0" fill="hold" nodeType="afterEffect">
                                  <p:stCondLst>
                                    <p:cond delay="0"/>
                                  </p:stCondLst>
                                  <p:childTnLst>
                                    <p:set>
                                      <p:cBhvr>
                                        <p:cTn id="23" dur="1" fill="hold">
                                          <p:stCondLst>
                                            <p:cond delay="0"/>
                                          </p:stCondLst>
                                        </p:cTn>
                                        <p:tgtEl>
                                          <p:spTgt spid="73746"/>
                                        </p:tgtEl>
                                        <p:attrNameLst>
                                          <p:attrName>style.visibility</p:attrName>
                                        </p:attrNameLst>
                                      </p:cBhvr>
                                      <p:to>
                                        <p:strVal val="visible"/>
                                      </p:to>
                                    </p:set>
                                    <p:animEffect transition="in" filter="fade">
                                      <p:cBhvr>
                                        <p:cTn id="24" dur="2000"/>
                                        <p:tgtEl>
                                          <p:spTgt spid="73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3" name="Rectangle 3"/>
          <p:cNvSpPr>
            <a:spLocks noGrp="1" noChangeArrowheads="1"/>
          </p:cNvSpPr>
          <p:nvPr>
            <p:ph idx="1"/>
          </p:nvPr>
        </p:nvSpPr>
        <p:spPr>
          <a:xfrm>
            <a:off x="-228600" y="228600"/>
            <a:ext cx="4953000" cy="2438400"/>
          </a:xfrm>
        </p:spPr>
        <p:txBody>
          <a:bodyPr/>
          <a:lstStyle/>
          <a:p>
            <a:pPr marL="514350" indent="-514350" eaLnBrk="1" hangingPunct="1">
              <a:buNone/>
              <a:defRPr/>
            </a:pPr>
            <a:endParaRPr lang="en-US" sz="2400" b="1" dirty="0" smtClean="0">
              <a:effectLst/>
              <a:latin typeface="Calibri" pitchFamily="34" charset="0"/>
            </a:endParaRPr>
          </a:p>
          <a:p>
            <a:pPr marL="514350" indent="-514350" eaLnBrk="1" hangingPunct="1">
              <a:buNone/>
              <a:defRPr/>
            </a:pPr>
            <a:r>
              <a:rPr lang="en-US" sz="2800" b="1" dirty="0" smtClean="0">
                <a:effectLst/>
                <a:latin typeface="Calibri" pitchFamily="34" charset="0"/>
              </a:rPr>
              <a:t>        </a:t>
            </a:r>
            <a:r>
              <a:rPr lang="en-US" sz="2800" b="1" dirty="0" smtClean="0">
                <a:solidFill>
                  <a:srgbClr val="FF0000"/>
                </a:solidFill>
                <a:effectLst/>
                <a:latin typeface="Calibri" pitchFamily="34" charset="0"/>
              </a:rPr>
              <a:t>2. </a:t>
            </a:r>
            <a:r>
              <a:rPr lang="en-US" sz="2800" b="1" dirty="0" smtClean="0">
                <a:effectLst/>
                <a:latin typeface="Calibri" pitchFamily="34" charset="0"/>
              </a:rPr>
              <a:t>economy destroyed</a:t>
            </a:r>
          </a:p>
          <a:p>
            <a:pPr eaLnBrk="1" hangingPunct="1">
              <a:buFont typeface="Wingdings" pitchFamily="2" charset="2"/>
              <a:buNone/>
              <a:defRPr/>
            </a:pPr>
            <a:r>
              <a:rPr lang="en-US" sz="2800" b="1" dirty="0" smtClean="0">
                <a:effectLst/>
                <a:latin typeface="Calibri" pitchFamily="34" charset="0"/>
              </a:rPr>
              <a:t>            </a:t>
            </a:r>
            <a:r>
              <a:rPr lang="en-US" sz="2800" b="1" dirty="0" smtClean="0">
                <a:solidFill>
                  <a:srgbClr val="FF0000"/>
                </a:solidFill>
                <a:effectLst/>
                <a:latin typeface="Calibri" pitchFamily="34" charset="0"/>
              </a:rPr>
              <a:t>a. </a:t>
            </a:r>
            <a:r>
              <a:rPr lang="en-US" sz="2800" b="1" dirty="0" smtClean="0">
                <a:effectLst/>
                <a:latin typeface="Calibri" pitchFamily="34" charset="0"/>
              </a:rPr>
              <a:t>major cities in ruins</a:t>
            </a:r>
          </a:p>
          <a:p>
            <a:pPr eaLnBrk="1" hangingPunct="1">
              <a:buFont typeface="Wingdings" pitchFamily="2" charset="2"/>
              <a:buNone/>
              <a:defRPr/>
            </a:pPr>
            <a:r>
              <a:rPr lang="en-US" sz="2800" b="1" dirty="0" smtClean="0">
                <a:effectLst/>
                <a:latin typeface="Calibri" pitchFamily="34" charset="0"/>
              </a:rPr>
              <a:t>            </a:t>
            </a:r>
            <a:r>
              <a:rPr lang="en-US" sz="2800" b="1" dirty="0" smtClean="0">
                <a:solidFill>
                  <a:srgbClr val="FF0000"/>
                </a:solidFill>
                <a:effectLst/>
                <a:latin typeface="Calibri" pitchFamily="34" charset="0"/>
              </a:rPr>
              <a:t>b. </a:t>
            </a:r>
            <a:r>
              <a:rPr lang="en-US" sz="2800" b="1" dirty="0" smtClean="0">
                <a:effectLst/>
                <a:latin typeface="Calibri" pitchFamily="34" charset="0"/>
              </a:rPr>
              <a:t>90% of bridges gone</a:t>
            </a:r>
          </a:p>
          <a:p>
            <a:pPr eaLnBrk="1" hangingPunct="1">
              <a:buFont typeface="Wingdings" pitchFamily="2" charset="2"/>
              <a:buNone/>
              <a:defRPr/>
            </a:pPr>
            <a:endParaRPr lang="en-US" sz="2400" b="1" dirty="0" smtClean="0">
              <a:effectLst/>
              <a:latin typeface="Calibri" pitchFamily="34" charset="0"/>
            </a:endParaRPr>
          </a:p>
        </p:txBody>
      </p:sp>
      <p:sp>
        <p:nvSpPr>
          <p:cNvPr id="6" name="Slide Number Placeholder 5"/>
          <p:cNvSpPr>
            <a:spLocks noGrp="1"/>
          </p:cNvSpPr>
          <p:nvPr>
            <p:ph type="sldNum" sz="quarter" idx="12"/>
          </p:nvPr>
        </p:nvSpPr>
        <p:spPr/>
        <p:txBody>
          <a:bodyPr/>
          <a:lstStyle/>
          <a:p>
            <a:pPr>
              <a:defRPr/>
            </a:pPr>
            <a:fld id="{ADDDAEF7-5083-434E-A915-B7935F7CEEA9}" type="slidenum">
              <a:rPr lang="en-US" smtClean="0"/>
              <a:pPr>
                <a:defRPr/>
              </a:pPr>
              <a:t>118</a:t>
            </a:fld>
            <a:endParaRPr lang="en-US" dirty="0"/>
          </a:p>
        </p:txBody>
      </p:sp>
      <p:pic>
        <p:nvPicPr>
          <p:cNvPr id="73730" name="Picture 2" descr="http://www.civilwaracademy.com/images/richmond-virginia.jpg"/>
          <p:cNvPicPr>
            <a:picLocks noChangeAspect="1" noChangeArrowheads="1"/>
          </p:cNvPicPr>
          <p:nvPr/>
        </p:nvPicPr>
        <p:blipFill>
          <a:blip r:embed="rId2" cstate="print"/>
          <a:srcRect/>
          <a:stretch>
            <a:fillRect/>
          </a:stretch>
        </p:blipFill>
        <p:spPr bwMode="auto">
          <a:xfrm>
            <a:off x="4267200" y="228600"/>
            <a:ext cx="4572000" cy="2895600"/>
          </a:xfrm>
          <a:prstGeom prst="rect">
            <a:avLst/>
          </a:prstGeom>
          <a:ln>
            <a:noFill/>
          </a:ln>
          <a:effectLst>
            <a:softEdge rad="112500"/>
          </a:effectLst>
        </p:spPr>
      </p:pic>
      <p:pic>
        <p:nvPicPr>
          <p:cNvPr id="73736" name="Picture 8" descr="http://www.strangecosmos.com/images/content/168099.jpg"/>
          <p:cNvPicPr>
            <a:picLocks noChangeAspect="1" noChangeArrowheads="1"/>
          </p:cNvPicPr>
          <p:nvPr/>
        </p:nvPicPr>
        <p:blipFill>
          <a:blip r:embed="rId3" cstate="print"/>
          <a:srcRect/>
          <a:stretch>
            <a:fillRect/>
          </a:stretch>
        </p:blipFill>
        <p:spPr bwMode="auto">
          <a:xfrm>
            <a:off x="457200" y="2971800"/>
            <a:ext cx="4572000" cy="3434366"/>
          </a:xfrm>
          <a:prstGeom prst="rect">
            <a:avLst/>
          </a:prstGeom>
          <a:ln>
            <a:noFill/>
          </a:ln>
          <a:effectLst>
            <a:softEdge rad="11250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443">
                                            <p:txEl>
                                              <p:pRg st="1" end="1"/>
                                            </p:txEl>
                                          </p:spTgt>
                                        </p:tgtEl>
                                        <p:attrNameLst>
                                          <p:attrName>style.visibility</p:attrName>
                                        </p:attrNameLst>
                                      </p:cBhvr>
                                      <p:to>
                                        <p:strVal val="visible"/>
                                      </p:to>
                                    </p:set>
                                    <p:animEffect transition="in" filter="fade">
                                      <p:cBhvr>
                                        <p:cTn id="7" dur="2000"/>
                                        <p:tgtEl>
                                          <p:spTgt spid="6144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730"/>
                                        </p:tgtEl>
                                        <p:attrNameLst>
                                          <p:attrName>style.visibility</p:attrName>
                                        </p:attrNameLst>
                                      </p:cBhvr>
                                      <p:to>
                                        <p:strVal val="visible"/>
                                      </p:to>
                                    </p:set>
                                    <p:animEffect transition="in" filter="fade">
                                      <p:cBhvr>
                                        <p:cTn id="12" dur="2000"/>
                                        <p:tgtEl>
                                          <p:spTgt spid="73730"/>
                                        </p:tgtEl>
                                      </p:cBhvr>
                                    </p:animEffect>
                                  </p:childTnLst>
                                </p:cTn>
                              </p:par>
                              <p:par>
                                <p:cTn id="13" presetID="10" presetClass="entr" presetSubtype="0" fill="hold" nodeType="withEffect">
                                  <p:stCondLst>
                                    <p:cond delay="0"/>
                                  </p:stCondLst>
                                  <p:childTnLst>
                                    <p:set>
                                      <p:cBhvr>
                                        <p:cTn id="14" dur="1" fill="hold">
                                          <p:stCondLst>
                                            <p:cond delay="0"/>
                                          </p:stCondLst>
                                        </p:cTn>
                                        <p:tgtEl>
                                          <p:spTgt spid="61443">
                                            <p:txEl>
                                              <p:pRg st="2" end="2"/>
                                            </p:txEl>
                                          </p:spTgt>
                                        </p:tgtEl>
                                        <p:attrNameLst>
                                          <p:attrName>style.visibility</p:attrName>
                                        </p:attrNameLst>
                                      </p:cBhvr>
                                      <p:to>
                                        <p:strVal val="visible"/>
                                      </p:to>
                                    </p:set>
                                    <p:animEffect transition="in" filter="fade">
                                      <p:cBhvr>
                                        <p:cTn id="15" dur="2000"/>
                                        <p:tgtEl>
                                          <p:spTgt spid="6144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1443">
                                            <p:txEl>
                                              <p:pRg st="3" end="3"/>
                                            </p:txEl>
                                          </p:spTgt>
                                        </p:tgtEl>
                                        <p:attrNameLst>
                                          <p:attrName>style.visibility</p:attrName>
                                        </p:attrNameLst>
                                      </p:cBhvr>
                                      <p:to>
                                        <p:strVal val="visible"/>
                                      </p:to>
                                    </p:set>
                                    <p:animEffect transition="in" filter="fade">
                                      <p:cBhvr>
                                        <p:cTn id="20" dur="2000"/>
                                        <p:tgtEl>
                                          <p:spTgt spid="61443">
                                            <p:txEl>
                                              <p:pRg st="3" end="3"/>
                                            </p:txEl>
                                          </p:spTgt>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73736"/>
                                        </p:tgtEl>
                                        <p:attrNameLst>
                                          <p:attrName>style.visibility</p:attrName>
                                        </p:attrNameLst>
                                      </p:cBhvr>
                                      <p:to>
                                        <p:strVal val="visible"/>
                                      </p:to>
                                    </p:set>
                                    <p:animEffect transition="in" filter="fade">
                                      <p:cBhvr>
                                        <p:cTn id="24" dur="2000"/>
                                        <p:tgtEl>
                                          <p:spTgt spid="737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734" name="Picture 6" descr="http://media-3.web.britannica.com/eb-media/99/5999-004-2B20C669.jpg"/>
          <p:cNvPicPr>
            <a:picLocks noChangeAspect="1" noChangeArrowheads="1"/>
          </p:cNvPicPr>
          <p:nvPr/>
        </p:nvPicPr>
        <p:blipFill>
          <a:blip r:embed="rId2" cstate="print"/>
          <a:srcRect/>
          <a:stretch>
            <a:fillRect/>
          </a:stretch>
        </p:blipFill>
        <p:spPr bwMode="auto">
          <a:xfrm>
            <a:off x="381000" y="960225"/>
            <a:ext cx="8532114" cy="5897775"/>
          </a:xfrm>
          <a:prstGeom prst="rect">
            <a:avLst/>
          </a:prstGeom>
          <a:ln>
            <a:noFill/>
          </a:ln>
          <a:effectLst>
            <a:softEdge rad="112500"/>
          </a:effectLst>
        </p:spPr>
      </p:pic>
      <p:sp>
        <p:nvSpPr>
          <p:cNvPr id="61443" name="Rectangle 3"/>
          <p:cNvSpPr>
            <a:spLocks noGrp="1" noChangeArrowheads="1"/>
          </p:cNvSpPr>
          <p:nvPr>
            <p:ph idx="1"/>
          </p:nvPr>
        </p:nvSpPr>
        <p:spPr>
          <a:xfrm>
            <a:off x="381000" y="381000"/>
            <a:ext cx="4648200" cy="533400"/>
          </a:xfrm>
          <a:solidFill>
            <a:srgbClr val="000000"/>
          </a:solidFill>
        </p:spPr>
        <p:txBody>
          <a:bodyPr>
            <a:normAutofit fontScale="25000" lnSpcReduction="20000"/>
          </a:bodyPr>
          <a:lstStyle/>
          <a:p>
            <a:pPr marL="514350" indent="-514350" eaLnBrk="1" hangingPunct="1">
              <a:buNone/>
              <a:defRPr/>
            </a:pPr>
            <a:r>
              <a:rPr lang="en-US" sz="2800" b="1" dirty="0" smtClean="0">
                <a:solidFill>
                  <a:srgbClr val="FF0000"/>
                </a:solidFill>
                <a:effectLst/>
                <a:latin typeface="Calibri" pitchFamily="34" charset="0"/>
              </a:rPr>
              <a:t>c. </a:t>
            </a:r>
            <a:r>
              <a:rPr lang="en-US" sz="2800" b="1" dirty="0" smtClean="0">
                <a:effectLst/>
                <a:latin typeface="Calibri" pitchFamily="34" charset="0"/>
              </a:rPr>
              <a:t>Railroad system destroyed</a:t>
            </a:r>
          </a:p>
          <a:p>
            <a:pPr eaLnBrk="1" hangingPunct="1">
              <a:buFont typeface="Wingdings" pitchFamily="2" charset="2"/>
              <a:buNone/>
              <a:defRPr/>
            </a:pPr>
            <a:r>
              <a:rPr lang="en-US" sz="2400" b="1" dirty="0" smtClean="0">
                <a:effectLst/>
                <a:latin typeface="Calibri" pitchFamily="34" charset="0"/>
              </a:rPr>
              <a:t>            </a:t>
            </a:r>
          </a:p>
          <a:p>
            <a:pPr eaLnBrk="1" hangingPunct="1">
              <a:buFont typeface="Wingdings" pitchFamily="2" charset="2"/>
              <a:buNone/>
              <a:defRPr/>
            </a:pPr>
            <a:r>
              <a:rPr lang="en-US" sz="2400" b="1" dirty="0" smtClean="0">
                <a:effectLst/>
                <a:latin typeface="Calibri" pitchFamily="34" charset="0"/>
              </a:rPr>
              <a:t>       </a:t>
            </a:r>
          </a:p>
          <a:p>
            <a:pPr eaLnBrk="1" hangingPunct="1">
              <a:buFont typeface="Wingdings" pitchFamily="2" charset="2"/>
              <a:buNone/>
              <a:defRPr/>
            </a:pPr>
            <a:r>
              <a:rPr lang="en-US" sz="2400" b="1" dirty="0" smtClean="0">
                <a:effectLst/>
                <a:latin typeface="Calibri" pitchFamily="34" charset="0"/>
              </a:rPr>
              <a:t> </a:t>
            </a:r>
          </a:p>
          <a:p>
            <a:pPr eaLnBrk="1" hangingPunct="1">
              <a:buFont typeface="Wingdings" pitchFamily="2" charset="2"/>
              <a:buNone/>
              <a:defRPr/>
            </a:pPr>
            <a:r>
              <a:rPr lang="en-US" sz="2400" b="1" dirty="0" smtClean="0">
                <a:effectLst/>
                <a:latin typeface="Calibri" pitchFamily="34" charset="0"/>
              </a:rPr>
              <a:t>               </a:t>
            </a:r>
          </a:p>
        </p:txBody>
      </p:sp>
      <p:sp>
        <p:nvSpPr>
          <p:cNvPr id="6" name="Slide Number Placeholder 5"/>
          <p:cNvSpPr>
            <a:spLocks noGrp="1"/>
          </p:cNvSpPr>
          <p:nvPr>
            <p:ph type="sldNum" sz="quarter" idx="12"/>
          </p:nvPr>
        </p:nvSpPr>
        <p:spPr/>
        <p:txBody>
          <a:bodyPr/>
          <a:lstStyle/>
          <a:p>
            <a:pPr>
              <a:defRPr/>
            </a:pPr>
            <a:fld id="{ADDDAEF7-5083-434E-A915-B7935F7CEEA9}" type="slidenum">
              <a:rPr lang="en-US" smtClean="0"/>
              <a:pPr>
                <a:defRPr/>
              </a:pPr>
              <a:t>119</a:t>
            </a:fld>
            <a:endParaRPr lang="en-US" dirty="0"/>
          </a:p>
        </p:txBody>
      </p:sp>
      <p:pic>
        <p:nvPicPr>
          <p:cNvPr id="208900" name="Picture 4" descr="http://c.shld.net/rpx/i/s/pi/mp/7651/2493618002p?src=http%3A%2F%2Fiposters.businessonadisk.com%2Fstore%2Fprints%2F0-587-23534-9.jpg&amp;d=b6d2fba944828eef7f0c10502ec11e8e23c0effc"/>
          <p:cNvPicPr>
            <a:picLocks noChangeAspect="1" noChangeArrowheads="1"/>
          </p:cNvPicPr>
          <p:nvPr/>
        </p:nvPicPr>
        <p:blipFill>
          <a:blip r:embed="rId3" cstate="print"/>
          <a:srcRect t="16000" b="18000"/>
          <a:stretch>
            <a:fillRect/>
          </a:stretch>
        </p:blipFill>
        <p:spPr bwMode="auto">
          <a:xfrm>
            <a:off x="5029200" y="228600"/>
            <a:ext cx="3810000" cy="2514600"/>
          </a:xfrm>
          <a:prstGeom prst="rect">
            <a:avLst/>
          </a:prstGeom>
          <a:ln w="57150">
            <a:solidFill>
              <a:srgbClr val="000000"/>
            </a:solid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Effect transition="in" filter="fade">
                                      <p:cBhvr>
                                        <p:cTn id="7" dur="2000"/>
                                        <p:tgtEl>
                                          <p:spTgt spid="6144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3734"/>
                                        </p:tgtEl>
                                        <p:attrNameLst>
                                          <p:attrName>style.visibility</p:attrName>
                                        </p:attrNameLst>
                                      </p:cBhvr>
                                      <p:to>
                                        <p:strVal val="visible"/>
                                      </p:to>
                                    </p:set>
                                    <p:animEffect transition="in" filter="fade">
                                      <p:cBhvr>
                                        <p:cTn id="11" dur="2000"/>
                                        <p:tgtEl>
                                          <p:spTgt spid="73734"/>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08900"/>
                                        </p:tgtEl>
                                        <p:attrNameLst>
                                          <p:attrName>style.visibility</p:attrName>
                                        </p:attrNameLst>
                                      </p:cBhvr>
                                      <p:to>
                                        <p:strVal val="visible"/>
                                      </p:to>
                                    </p:set>
                                    <p:animEffect transition="in" filter="fade">
                                      <p:cBhvr>
                                        <p:cTn id="15" dur="2000"/>
                                        <p:tgtEl>
                                          <p:spTgt spid="208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12"/>
          </p:nvPr>
        </p:nvSpPr>
        <p:spPr>
          <a:xfrm>
            <a:off x="7010400" y="6356350"/>
            <a:ext cx="2133600" cy="365125"/>
          </a:xfrm>
        </p:spPr>
        <p:txBody>
          <a:bodyPr/>
          <a:lstStyle/>
          <a:p>
            <a:pPr>
              <a:defRPr/>
            </a:pPr>
            <a:fld id="{1221FDE6-EA0E-4F8B-A17A-D92F3AB2F8C0}" type="slidenum">
              <a:rPr lang="en-US"/>
              <a:pPr>
                <a:defRPr/>
              </a:pPr>
              <a:t>12</a:t>
            </a:fld>
            <a:endParaRPr lang="en-US" dirty="0"/>
          </a:p>
        </p:txBody>
      </p:sp>
      <p:sp>
        <p:nvSpPr>
          <p:cNvPr id="6147" name="Rectangle 6"/>
          <p:cNvSpPr txBox="1">
            <a:spLocks noGrp="1" noChangeArrowheads="1"/>
          </p:cNvSpPr>
          <p:nvPr/>
        </p:nvSpPr>
        <p:spPr bwMode="auto">
          <a:xfrm>
            <a:off x="6553200" y="6245225"/>
            <a:ext cx="2133600" cy="476250"/>
          </a:xfrm>
          <a:prstGeom prst="rect">
            <a:avLst/>
          </a:prstGeom>
          <a:noFill/>
          <a:ln w="9525">
            <a:noFill/>
            <a:miter lim="800000"/>
            <a:headEnd/>
            <a:tailEnd/>
          </a:ln>
        </p:spPr>
        <p:txBody>
          <a:bodyPr/>
          <a:lstStyle/>
          <a:p>
            <a:pPr algn="r"/>
            <a:endParaRPr lang="en-US" sz="1400" dirty="0">
              <a:solidFill>
                <a:schemeClr val="bg1"/>
              </a:solidFill>
              <a:latin typeface="Arial" charset="0"/>
            </a:endParaRPr>
          </a:p>
        </p:txBody>
      </p:sp>
      <p:sp>
        <p:nvSpPr>
          <p:cNvPr id="9" name="Text Box 3"/>
          <p:cNvSpPr txBox="1">
            <a:spLocks noChangeArrowheads="1"/>
          </p:cNvSpPr>
          <p:nvPr/>
        </p:nvSpPr>
        <p:spPr bwMode="auto">
          <a:xfrm>
            <a:off x="152400" y="228600"/>
            <a:ext cx="7772400" cy="1077218"/>
          </a:xfrm>
          <a:prstGeom prst="rect">
            <a:avLst/>
          </a:prstGeom>
          <a:noFill/>
          <a:ln w="9525">
            <a:noFill/>
            <a:miter lim="800000"/>
            <a:headEnd/>
            <a:tailEnd/>
          </a:ln>
        </p:spPr>
        <p:txBody>
          <a:bodyPr>
            <a:spAutoFit/>
          </a:bodyPr>
          <a:lstStyle/>
          <a:p>
            <a:r>
              <a:rPr lang="en-US" sz="2000" dirty="0"/>
              <a:t> </a:t>
            </a:r>
            <a:r>
              <a:rPr lang="en-US" sz="2800" b="1" dirty="0" smtClean="0">
                <a:solidFill>
                  <a:srgbClr val="FF0000"/>
                </a:solidFill>
                <a:latin typeface="Calibri" pitchFamily="34" charset="0"/>
                <a:cs typeface="Calibri" pitchFamily="34" charset="0"/>
              </a:rPr>
              <a:t>4.</a:t>
            </a:r>
            <a:r>
              <a:rPr lang="en-US" sz="2800" b="1" dirty="0" smtClean="0"/>
              <a:t> </a:t>
            </a:r>
            <a:r>
              <a:rPr lang="en-US" sz="2800" b="1" dirty="0" smtClean="0">
                <a:latin typeface="Calibri" pitchFamily="34" charset="0"/>
              </a:rPr>
              <a:t>Eli </a:t>
            </a:r>
            <a:r>
              <a:rPr lang="en-US" sz="2800" b="1" dirty="0">
                <a:latin typeface="Calibri" pitchFamily="34" charset="0"/>
              </a:rPr>
              <a:t>Whitney’s “Cotton Gin” </a:t>
            </a:r>
            <a:r>
              <a:rPr lang="en-US" sz="2800" b="1" dirty="0">
                <a:solidFill>
                  <a:srgbClr val="000000"/>
                </a:solidFill>
                <a:latin typeface="Calibri" pitchFamily="34" charset="0"/>
              </a:rPr>
              <a:t>(1797) </a:t>
            </a:r>
          </a:p>
          <a:p>
            <a:endParaRPr lang="en-US" dirty="0">
              <a:solidFill>
                <a:schemeClr val="bg1"/>
              </a:solidFill>
              <a:latin typeface="Calibri" pitchFamily="34" charset="0"/>
            </a:endParaRPr>
          </a:p>
          <a:p>
            <a:endParaRPr lang="en-US" dirty="0">
              <a:solidFill>
                <a:schemeClr val="bg1"/>
              </a:solidFill>
              <a:latin typeface="Calibri" pitchFamily="34" charset="0"/>
            </a:endParaRPr>
          </a:p>
        </p:txBody>
      </p:sp>
      <p:sp>
        <p:nvSpPr>
          <p:cNvPr id="11" name="Text Box 6"/>
          <p:cNvSpPr txBox="1">
            <a:spLocks noChangeArrowheads="1"/>
          </p:cNvSpPr>
          <p:nvPr/>
        </p:nvSpPr>
        <p:spPr bwMode="auto">
          <a:xfrm>
            <a:off x="781050" y="761999"/>
            <a:ext cx="8058150" cy="3139321"/>
          </a:xfrm>
          <a:prstGeom prst="rect">
            <a:avLst/>
          </a:prstGeom>
          <a:noFill/>
          <a:ln w="9525">
            <a:noFill/>
            <a:miter lim="800000"/>
            <a:headEnd/>
            <a:tailEnd/>
          </a:ln>
        </p:spPr>
        <p:txBody>
          <a:bodyPr wrap="square">
            <a:spAutoFit/>
          </a:bodyPr>
          <a:lstStyle/>
          <a:p>
            <a:pPr>
              <a:spcBef>
                <a:spcPts val="0"/>
              </a:spcBef>
            </a:pPr>
            <a:r>
              <a:rPr lang="en-US" sz="2400" b="1" dirty="0" smtClean="0">
                <a:solidFill>
                  <a:srgbClr val="FF0000"/>
                </a:solidFill>
                <a:latin typeface="Calibri" pitchFamily="34" charset="0"/>
              </a:rPr>
              <a:t>a. </a:t>
            </a:r>
            <a:r>
              <a:rPr lang="en-US" sz="2400" b="1" dirty="0" smtClean="0">
                <a:latin typeface="Calibri" pitchFamily="34" charset="0"/>
              </a:rPr>
              <a:t>greatly reduced the time needed to process cotton</a:t>
            </a:r>
          </a:p>
          <a:p>
            <a:r>
              <a:rPr lang="en-US" sz="2400" b="1" dirty="0" smtClean="0">
                <a:solidFill>
                  <a:srgbClr val="FF0000"/>
                </a:solidFill>
                <a:latin typeface="Calibri" pitchFamily="34" charset="0"/>
              </a:rPr>
              <a:t>    </a:t>
            </a:r>
            <a:r>
              <a:rPr lang="en-US" sz="2400" b="1" dirty="0" smtClean="0">
                <a:latin typeface="Calibri" pitchFamily="34" charset="0"/>
              </a:rPr>
              <a:t> </a:t>
            </a:r>
            <a:r>
              <a:rPr lang="en-US" sz="2400" b="1" dirty="0" err="1" smtClean="0">
                <a:solidFill>
                  <a:srgbClr val="FF0000"/>
                </a:solidFill>
                <a:latin typeface="Calibri" pitchFamily="34" charset="0"/>
              </a:rPr>
              <a:t>i</a:t>
            </a:r>
            <a:r>
              <a:rPr lang="en-US" sz="2400" b="1" dirty="0" smtClean="0">
                <a:solidFill>
                  <a:srgbClr val="FF0000"/>
                </a:solidFill>
                <a:latin typeface="Calibri" pitchFamily="34" charset="0"/>
              </a:rPr>
              <a:t>. </a:t>
            </a:r>
            <a:r>
              <a:rPr lang="en-US" sz="2400" b="1" dirty="0" smtClean="0">
                <a:latin typeface="Calibri" pitchFamily="34" charset="0"/>
              </a:rPr>
              <a:t>crank turned  roller with teeth &amp; stripped seeds from    </a:t>
            </a:r>
          </a:p>
          <a:p>
            <a:r>
              <a:rPr lang="en-US" sz="2400" b="1" dirty="0" smtClean="0">
                <a:latin typeface="Calibri" pitchFamily="34" charset="0"/>
              </a:rPr>
              <a:t>        cotton fiber</a:t>
            </a:r>
          </a:p>
          <a:p>
            <a:r>
              <a:rPr lang="en-US" sz="2400" b="1" dirty="0" smtClean="0">
                <a:latin typeface="Calibri" pitchFamily="34" charset="0"/>
              </a:rPr>
              <a:t>   </a:t>
            </a:r>
            <a:r>
              <a:rPr lang="en-US" sz="2400" b="1" dirty="0" smtClean="0">
                <a:solidFill>
                  <a:srgbClr val="FF0000"/>
                </a:solidFill>
                <a:latin typeface="Calibri" pitchFamily="34" charset="0"/>
              </a:rPr>
              <a:t>ii.</a:t>
            </a:r>
            <a:r>
              <a:rPr lang="en-US" sz="2400" b="1" dirty="0" smtClean="0">
                <a:latin typeface="Calibri" pitchFamily="34" charset="0"/>
              </a:rPr>
              <a:t> brushes on second roller lifted seedless cotton off teeth    </a:t>
            </a:r>
          </a:p>
          <a:p>
            <a:r>
              <a:rPr lang="en-US" sz="2400" b="1" dirty="0" smtClean="0">
                <a:latin typeface="Calibri" pitchFamily="34" charset="0"/>
              </a:rPr>
              <a:t>       and dropped it out of gin</a:t>
            </a:r>
          </a:p>
          <a:p>
            <a:r>
              <a:rPr lang="en-US" sz="2400" b="1" dirty="0" smtClean="0">
                <a:latin typeface="Calibri" pitchFamily="34" charset="0"/>
              </a:rPr>
              <a:t>  </a:t>
            </a:r>
            <a:r>
              <a:rPr lang="en-US" sz="2400" b="1" dirty="0" smtClean="0">
                <a:solidFill>
                  <a:srgbClr val="FF0000"/>
                </a:solidFill>
                <a:latin typeface="Calibri" pitchFamily="34" charset="0"/>
              </a:rPr>
              <a:t>iii.</a:t>
            </a:r>
            <a:r>
              <a:rPr lang="en-US" sz="2400" b="1" dirty="0" smtClean="0">
                <a:latin typeface="Calibri" pitchFamily="34" charset="0"/>
              </a:rPr>
              <a:t> belt connected rollers so they would both turn with crank 		</a:t>
            </a:r>
            <a:endParaRPr lang="en-US" sz="2400" b="1" dirty="0" smtClean="0">
              <a:solidFill>
                <a:srgbClr val="FFFF00"/>
              </a:solidFill>
              <a:latin typeface="Calibri" pitchFamily="34" charset="0"/>
            </a:endParaRPr>
          </a:p>
          <a:p>
            <a:pPr marL="457200" indent="-457200">
              <a:spcBef>
                <a:spcPct val="50000"/>
              </a:spcBef>
              <a:buAutoNum type="alphaLcPeriod"/>
            </a:pPr>
            <a:endParaRPr lang="en-US" sz="2000" b="1" dirty="0">
              <a:solidFill>
                <a:srgbClr val="FFFF00"/>
              </a:solidFill>
              <a:latin typeface="Calibri" pitchFamily="34" charset="0"/>
            </a:endParaRPr>
          </a:p>
        </p:txBody>
      </p:sp>
      <p:pic>
        <p:nvPicPr>
          <p:cNvPr id="6152" name="Picture 2" descr="http://www.industrialrevolutionresearch.com/images/cottongin.jpg"/>
          <p:cNvPicPr>
            <a:picLocks noChangeAspect="1" noChangeArrowheads="1"/>
          </p:cNvPicPr>
          <p:nvPr/>
        </p:nvPicPr>
        <p:blipFill>
          <a:blip r:embed="rId2" cstate="print"/>
          <a:srcRect/>
          <a:stretch>
            <a:fillRect/>
          </a:stretch>
        </p:blipFill>
        <p:spPr bwMode="auto">
          <a:xfrm>
            <a:off x="1371600" y="3581400"/>
            <a:ext cx="3086100" cy="2590800"/>
          </a:xfrm>
          <a:prstGeom prst="rect">
            <a:avLst/>
          </a:prstGeom>
          <a:noFill/>
          <a:ln w="9525">
            <a:noFill/>
            <a:miter lim="800000"/>
            <a:headEnd/>
            <a:tailEnd/>
          </a:ln>
        </p:spPr>
      </p:pic>
      <p:pic>
        <p:nvPicPr>
          <p:cNvPr id="6156" name="Picture 12" descr="http://www.sciencecontrol.com/wp-content/uploads/2011/05/Eli-Whitney.jpg"/>
          <p:cNvPicPr>
            <a:picLocks noChangeAspect="1" noChangeArrowheads="1"/>
          </p:cNvPicPr>
          <p:nvPr/>
        </p:nvPicPr>
        <p:blipFill>
          <a:blip r:embed="rId3" cstate="print"/>
          <a:srcRect/>
          <a:stretch>
            <a:fillRect/>
          </a:stretch>
        </p:blipFill>
        <p:spPr bwMode="auto">
          <a:xfrm>
            <a:off x="6781800" y="3352800"/>
            <a:ext cx="1704975" cy="2037819"/>
          </a:xfrm>
          <a:prstGeom prst="ellipse">
            <a:avLst/>
          </a:prstGeom>
          <a:noFill/>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6156"/>
                                        </p:tgtEl>
                                        <p:attrNameLst>
                                          <p:attrName>style.visibility</p:attrName>
                                        </p:attrNameLst>
                                      </p:cBhvr>
                                      <p:to>
                                        <p:strVal val="visible"/>
                                      </p:to>
                                    </p:set>
                                    <p:animEffect transition="in" filter="fade">
                                      <p:cBhvr>
                                        <p:cTn id="10" dur="3000"/>
                                        <p:tgtEl>
                                          <p:spTgt spid="6156"/>
                                        </p:tgtEl>
                                      </p:cBhvr>
                                    </p:animEffect>
                                  </p:childTnLst>
                                </p:cTn>
                              </p:par>
                              <p:par>
                                <p:cTn id="11" presetID="10" presetClass="entr" presetSubtype="0" fill="hold" nodeType="withEffect">
                                  <p:stCondLst>
                                    <p:cond delay="2000"/>
                                  </p:stCondLst>
                                  <p:childTnLst>
                                    <p:set>
                                      <p:cBhvr>
                                        <p:cTn id="12" dur="1" fill="hold">
                                          <p:stCondLst>
                                            <p:cond delay="0"/>
                                          </p:stCondLst>
                                        </p:cTn>
                                        <p:tgtEl>
                                          <p:spTgt spid="6152"/>
                                        </p:tgtEl>
                                        <p:attrNameLst>
                                          <p:attrName>style.visibility</p:attrName>
                                        </p:attrNameLst>
                                      </p:cBhvr>
                                      <p:to>
                                        <p:strVal val="visible"/>
                                      </p:to>
                                    </p:set>
                                    <p:animEffect transition="in" filter="fade">
                                      <p:cBhvr>
                                        <p:cTn id="13" dur="5000"/>
                                        <p:tgtEl>
                                          <p:spTgt spid="615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fade">
                                      <p:cBhvr>
                                        <p:cTn id="18" dur="2000"/>
                                        <p:tgtEl>
                                          <p:spTgt spid="1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fade">
                                      <p:cBhvr>
                                        <p:cTn id="23" dur="2000"/>
                                        <p:tgtEl>
                                          <p:spTgt spid="11">
                                            <p:txEl>
                                              <p:pRg st="1" end="1"/>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Effect transition="in" filter="fade">
                                      <p:cBhvr>
                                        <p:cTn id="26" dur="2000"/>
                                        <p:tgtEl>
                                          <p:spTgt spid="11">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Effect transition="in" filter="fade">
                                      <p:cBhvr>
                                        <p:cTn id="31" dur="2000"/>
                                        <p:tgtEl>
                                          <p:spTgt spid="11">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xEl>
                                              <p:pRg st="4" end="4"/>
                                            </p:txEl>
                                          </p:spTgt>
                                        </p:tgtEl>
                                        <p:attrNameLst>
                                          <p:attrName>style.visibility</p:attrName>
                                        </p:attrNameLst>
                                      </p:cBhvr>
                                      <p:to>
                                        <p:strVal val="visible"/>
                                      </p:to>
                                    </p:set>
                                    <p:animEffect transition="in" filter="fade">
                                      <p:cBhvr>
                                        <p:cTn id="34" dur="2000"/>
                                        <p:tgtEl>
                                          <p:spTgt spid="11">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xEl>
                                              <p:pRg st="5" end="5"/>
                                            </p:txEl>
                                          </p:spTgt>
                                        </p:tgtEl>
                                        <p:attrNameLst>
                                          <p:attrName>style.visibility</p:attrName>
                                        </p:attrNameLst>
                                      </p:cBhvr>
                                      <p:to>
                                        <p:strVal val="visible"/>
                                      </p:to>
                                    </p:set>
                                    <p:animEffect transition="in" filter="fade">
                                      <p:cBhvr>
                                        <p:cTn id="39" dur="20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8898" name="Picture 2" descr="http://www.old-picture.com/civil-war/pictures/Horses-Dea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1443" name="Rectangle 3"/>
          <p:cNvSpPr>
            <a:spLocks noGrp="1" noChangeArrowheads="1"/>
          </p:cNvSpPr>
          <p:nvPr>
            <p:ph idx="1"/>
          </p:nvPr>
        </p:nvSpPr>
        <p:spPr>
          <a:xfrm>
            <a:off x="5029200" y="304800"/>
            <a:ext cx="3886200" cy="914400"/>
          </a:xfrm>
          <a:solidFill>
            <a:srgbClr val="000000"/>
          </a:solidFill>
        </p:spPr>
        <p:txBody>
          <a:bodyPr>
            <a:normAutofit fontScale="32500" lnSpcReduction="20000"/>
          </a:bodyPr>
          <a:lstStyle/>
          <a:p>
            <a:pPr marL="0" indent="0" eaLnBrk="1" hangingPunct="1">
              <a:spcBef>
                <a:spcPts val="0"/>
              </a:spcBef>
              <a:buNone/>
              <a:defRPr/>
            </a:pPr>
            <a:r>
              <a:rPr lang="en-US" sz="2400" b="1" dirty="0" smtClean="0">
                <a:solidFill>
                  <a:srgbClr val="FF0000"/>
                </a:solidFill>
                <a:effectLst/>
                <a:latin typeface="Calibri" pitchFamily="34" charset="0"/>
              </a:rPr>
              <a:t>d. </a:t>
            </a:r>
            <a:r>
              <a:rPr lang="en-US" sz="2400" b="1" dirty="0" smtClean="0">
                <a:effectLst/>
                <a:latin typeface="Calibri" pitchFamily="34" charset="0"/>
              </a:rPr>
              <a:t>farms and crops ruined &amp;       </a:t>
            </a:r>
          </a:p>
          <a:p>
            <a:pPr marL="0" indent="0" eaLnBrk="1" hangingPunct="1">
              <a:spcBef>
                <a:spcPts val="0"/>
              </a:spcBef>
              <a:buNone/>
              <a:defRPr/>
            </a:pPr>
            <a:r>
              <a:rPr lang="en-US" sz="2400" b="1" dirty="0" smtClean="0">
                <a:effectLst/>
                <a:latin typeface="Calibri" pitchFamily="34" charset="0"/>
              </a:rPr>
              <a:t>     livestock gone or dead</a:t>
            </a:r>
          </a:p>
          <a:p>
            <a:pPr eaLnBrk="1" hangingPunct="1">
              <a:buFont typeface="Wingdings" pitchFamily="2" charset="2"/>
              <a:buNone/>
              <a:defRPr/>
            </a:pPr>
            <a:r>
              <a:rPr lang="en-US" sz="2400" b="1" dirty="0" smtClean="0">
                <a:effectLst/>
                <a:latin typeface="Calibri" pitchFamily="34" charset="0"/>
              </a:rPr>
              <a:t>            </a:t>
            </a:r>
          </a:p>
          <a:p>
            <a:pPr eaLnBrk="1" hangingPunct="1">
              <a:buFont typeface="Wingdings" pitchFamily="2" charset="2"/>
              <a:buNone/>
              <a:defRPr/>
            </a:pPr>
            <a:r>
              <a:rPr lang="en-US" sz="2400" b="1" dirty="0" smtClean="0">
                <a:effectLst/>
                <a:latin typeface="Calibri" pitchFamily="34" charset="0"/>
              </a:rPr>
              <a:t>       </a:t>
            </a:r>
          </a:p>
          <a:p>
            <a:pPr eaLnBrk="1" hangingPunct="1">
              <a:buFont typeface="Wingdings" pitchFamily="2" charset="2"/>
              <a:buNone/>
              <a:defRPr/>
            </a:pPr>
            <a:r>
              <a:rPr lang="en-US" sz="2400" b="1" dirty="0" smtClean="0">
                <a:effectLst/>
                <a:latin typeface="Calibri" pitchFamily="34" charset="0"/>
              </a:rPr>
              <a:t> </a:t>
            </a:r>
          </a:p>
          <a:p>
            <a:pPr eaLnBrk="1" hangingPunct="1">
              <a:buFont typeface="Wingdings" pitchFamily="2" charset="2"/>
              <a:buNone/>
              <a:defRPr/>
            </a:pPr>
            <a:r>
              <a:rPr lang="en-US" sz="2400" b="1" dirty="0" smtClean="0">
                <a:effectLst/>
                <a:latin typeface="Calibri" pitchFamily="34" charset="0"/>
              </a:rPr>
              <a:t>               </a:t>
            </a:r>
          </a:p>
        </p:txBody>
      </p:sp>
      <p:sp>
        <p:nvSpPr>
          <p:cNvPr id="6" name="Slide Number Placeholder 5"/>
          <p:cNvSpPr>
            <a:spLocks noGrp="1"/>
          </p:cNvSpPr>
          <p:nvPr>
            <p:ph type="sldNum" sz="quarter" idx="12"/>
          </p:nvPr>
        </p:nvSpPr>
        <p:spPr/>
        <p:txBody>
          <a:bodyPr/>
          <a:lstStyle/>
          <a:p>
            <a:pPr>
              <a:defRPr/>
            </a:pPr>
            <a:fld id="{ADDDAEF7-5083-434E-A915-B7935F7CEEA9}" type="slidenum">
              <a:rPr lang="en-US" smtClean="0"/>
              <a:pPr>
                <a:defRPr/>
              </a:pPr>
              <a:t>120</a:t>
            </a:fld>
            <a:endParaRPr lang="en-US"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8898"/>
                                        </p:tgtEl>
                                        <p:attrNameLst>
                                          <p:attrName>style.visibility</p:attrName>
                                        </p:attrNameLst>
                                      </p:cBhvr>
                                      <p:to>
                                        <p:strVal val="visible"/>
                                      </p:to>
                                    </p:set>
                                    <p:animEffect transition="in" filter="fade">
                                      <p:cBhvr>
                                        <p:cTn id="7" dur="2000"/>
                                        <p:tgtEl>
                                          <p:spTgt spid="20889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1443">
                                            <p:bg/>
                                          </p:spTgt>
                                        </p:tgtEl>
                                        <p:attrNameLst>
                                          <p:attrName>style.visibility</p:attrName>
                                        </p:attrNameLst>
                                      </p:cBhvr>
                                      <p:to>
                                        <p:strVal val="visible"/>
                                      </p:to>
                                    </p:set>
                                    <p:animEffect transition="in" filter="fade">
                                      <p:cBhvr>
                                        <p:cTn id="11" dur="2000"/>
                                        <p:tgtEl>
                                          <p:spTgt spid="61443">
                                            <p:bg/>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1443">
                                            <p:txEl>
                                              <p:pRg st="0" end="0"/>
                                            </p:txEl>
                                          </p:spTgt>
                                        </p:tgtEl>
                                        <p:attrNameLst>
                                          <p:attrName>style.visibility</p:attrName>
                                        </p:attrNameLst>
                                      </p:cBhvr>
                                      <p:to>
                                        <p:strVal val="visible"/>
                                      </p:to>
                                    </p:set>
                                    <p:animEffect transition="in" filter="fade">
                                      <p:cBhvr>
                                        <p:cTn id="14" dur="2000"/>
                                        <p:tgtEl>
                                          <p:spTgt spid="61443">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1443">
                                            <p:txEl>
                                              <p:pRg st="1" end="1"/>
                                            </p:txEl>
                                          </p:spTgt>
                                        </p:tgtEl>
                                        <p:attrNameLst>
                                          <p:attrName>style.visibility</p:attrName>
                                        </p:attrNameLst>
                                      </p:cBhvr>
                                      <p:to>
                                        <p:strVal val="visible"/>
                                      </p:to>
                                    </p:set>
                                    <p:animEffect transition="in" filter="fade">
                                      <p:cBhvr>
                                        <p:cTn id="17" dur="2000"/>
                                        <p:tgtEl>
                                          <p:spTgt spid="614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uiExpand="1" build="p" animBg="1"/>
    </p:bldLst>
  </p:timing>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3" name="Rectangle 3"/>
          <p:cNvSpPr>
            <a:spLocks noGrp="1" noChangeArrowheads="1"/>
          </p:cNvSpPr>
          <p:nvPr>
            <p:ph idx="1"/>
          </p:nvPr>
        </p:nvSpPr>
        <p:spPr>
          <a:xfrm>
            <a:off x="0" y="0"/>
            <a:ext cx="9144000" cy="1066800"/>
          </a:xfrm>
        </p:spPr>
        <p:txBody>
          <a:bodyPr>
            <a:normAutofit fontScale="47500" lnSpcReduction="20000"/>
          </a:bodyPr>
          <a:lstStyle/>
          <a:p>
            <a:pPr marL="514350" indent="-514350" eaLnBrk="1" hangingPunct="1">
              <a:buNone/>
              <a:defRPr/>
            </a:pPr>
            <a:endParaRPr lang="en-US" sz="2400" b="1" dirty="0" smtClean="0">
              <a:effectLst/>
              <a:latin typeface="Calibri" pitchFamily="34" charset="0"/>
            </a:endParaRPr>
          </a:p>
          <a:p>
            <a:pPr marL="514350" indent="-514350" eaLnBrk="1" hangingPunct="1">
              <a:buNone/>
              <a:defRPr/>
            </a:pPr>
            <a:r>
              <a:rPr lang="en-US" sz="2400" b="1" dirty="0" smtClean="0">
                <a:effectLst/>
                <a:latin typeface="Calibri" pitchFamily="34" charset="0"/>
              </a:rPr>
              <a:t>              </a:t>
            </a:r>
            <a:r>
              <a:rPr lang="en-US" sz="2400" b="1" dirty="0" smtClean="0">
                <a:solidFill>
                  <a:srgbClr val="FF0000"/>
                </a:solidFill>
                <a:effectLst/>
                <a:latin typeface="Calibri" pitchFamily="34" charset="0"/>
              </a:rPr>
              <a:t>e. </a:t>
            </a:r>
            <a:r>
              <a:rPr lang="en-US" sz="2400" b="1" dirty="0" smtClean="0">
                <a:effectLst/>
                <a:latin typeface="Calibri" pitchFamily="34" charset="0"/>
              </a:rPr>
              <a:t>slavery no longer legal</a:t>
            </a:r>
          </a:p>
          <a:p>
            <a:pPr eaLnBrk="1" hangingPunct="1">
              <a:buFont typeface="Wingdings" pitchFamily="2" charset="2"/>
              <a:buNone/>
              <a:defRPr/>
            </a:pPr>
            <a:r>
              <a:rPr lang="en-US" sz="2400" b="1" dirty="0" smtClean="0">
                <a:effectLst/>
                <a:latin typeface="Calibri" pitchFamily="34" charset="0"/>
              </a:rPr>
              <a:t>         </a:t>
            </a:r>
          </a:p>
          <a:p>
            <a:pPr eaLnBrk="1" hangingPunct="1">
              <a:buFont typeface="Wingdings" pitchFamily="2" charset="2"/>
              <a:buNone/>
              <a:defRPr/>
            </a:pPr>
            <a:r>
              <a:rPr lang="en-US" sz="2400" b="1" dirty="0" smtClean="0">
                <a:effectLst/>
                <a:latin typeface="Calibri" pitchFamily="34" charset="0"/>
              </a:rPr>
              <a:t>       </a:t>
            </a:r>
          </a:p>
          <a:p>
            <a:pPr eaLnBrk="1" hangingPunct="1">
              <a:buFont typeface="Wingdings" pitchFamily="2" charset="2"/>
              <a:buNone/>
              <a:defRPr/>
            </a:pPr>
            <a:r>
              <a:rPr lang="en-US" sz="2400" b="1" dirty="0" smtClean="0">
                <a:effectLst/>
                <a:latin typeface="Calibri" pitchFamily="34" charset="0"/>
              </a:rPr>
              <a:t> </a:t>
            </a:r>
          </a:p>
          <a:p>
            <a:pPr eaLnBrk="1" hangingPunct="1">
              <a:buFont typeface="Wingdings" pitchFamily="2" charset="2"/>
              <a:buNone/>
              <a:defRPr/>
            </a:pPr>
            <a:r>
              <a:rPr lang="en-US" sz="2400" b="1" dirty="0" smtClean="0">
                <a:effectLst/>
                <a:latin typeface="Calibri" pitchFamily="34" charset="0"/>
              </a:rPr>
              <a:t>               </a:t>
            </a:r>
          </a:p>
        </p:txBody>
      </p:sp>
      <p:sp>
        <p:nvSpPr>
          <p:cNvPr id="6" name="Slide Number Placeholder 5"/>
          <p:cNvSpPr>
            <a:spLocks noGrp="1"/>
          </p:cNvSpPr>
          <p:nvPr>
            <p:ph type="sldNum" sz="quarter" idx="12"/>
          </p:nvPr>
        </p:nvSpPr>
        <p:spPr/>
        <p:txBody>
          <a:bodyPr/>
          <a:lstStyle/>
          <a:p>
            <a:pPr>
              <a:defRPr/>
            </a:pPr>
            <a:fld id="{ADDDAEF7-5083-434E-A915-B7935F7CEEA9}" type="slidenum">
              <a:rPr lang="en-US" smtClean="0"/>
              <a:pPr>
                <a:defRPr/>
              </a:pPr>
              <a:t>121</a:t>
            </a:fld>
            <a:endParaRPr lang="en-US" dirty="0"/>
          </a:p>
        </p:txBody>
      </p:sp>
      <p:pic>
        <p:nvPicPr>
          <p:cNvPr id="73732" name="Picture 4" descr="http://www.magicalcat.com/images-recon/hap00075.jpg"/>
          <p:cNvPicPr>
            <a:picLocks noChangeAspect="1" noChangeArrowheads="1"/>
          </p:cNvPicPr>
          <p:nvPr/>
        </p:nvPicPr>
        <p:blipFill>
          <a:blip r:embed="rId2" cstate="print"/>
          <a:srcRect/>
          <a:stretch>
            <a:fillRect/>
          </a:stretch>
        </p:blipFill>
        <p:spPr bwMode="auto">
          <a:xfrm>
            <a:off x="685800" y="1143000"/>
            <a:ext cx="7541328" cy="4648200"/>
          </a:xfrm>
          <a:prstGeom prst="rect">
            <a:avLst/>
          </a:prstGeom>
          <a:ln>
            <a:noFill/>
          </a:ln>
          <a:effectLst>
            <a:softEdge rad="11250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443">
                                            <p:txEl>
                                              <p:pRg st="1" end="1"/>
                                            </p:txEl>
                                          </p:spTgt>
                                        </p:tgtEl>
                                        <p:attrNameLst>
                                          <p:attrName>style.visibility</p:attrName>
                                        </p:attrNameLst>
                                      </p:cBhvr>
                                      <p:to>
                                        <p:strVal val="visible"/>
                                      </p:to>
                                    </p:set>
                                    <p:animEffect transition="in" filter="fade">
                                      <p:cBhvr>
                                        <p:cTn id="7" dur="2000"/>
                                        <p:tgtEl>
                                          <p:spTgt spid="6144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3732"/>
                                        </p:tgtEl>
                                        <p:attrNameLst>
                                          <p:attrName>style.visibility</p:attrName>
                                        </p:attrNameLst>
                                      </p:cBhvr>
                                      <p:to>
                                        <p:strVal val="visible"/>
                                      </p:to>
                                    </p:set>
                                    <p:animEffect transition="in" filter="fade">
                                      <p:cBhvr>
                                        <p:cTn id="10" dur="2000"/>
                                        <p:tgtEl>
                                          <p:spTgt spid="73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122</a:t>
            </a:fld>
            <a:endParaRPr lang="en-US" dirty="0"/>
          </a:p>
        </p:txBody>
      </p:sp>
      <p:sp>
        <p:nvSpPr>
          <p:cNvPr id="9" name="TextBox 8"/>
          <p:cNvSpPr txBox="1"/>
          <p:nvPr/>
        </p:nvSpPr>
        <p:spPr>
          <a:xfrm>
            <a:off x="914400" y="3962400"/>
            <a:ext cx="5181600" cy="1200329"/>
          </a:xfrm>
          <a:prstGeom prst="rect">
            <a:avLst/>
          </a:prstGeom>
          <a:noFill/>
        </p:spPr>
        <p:txBody>
          <a:bodyPr wrap="square" rtlCol="0">
            <a:spAutoFit/>
          </a:bodyPr>
          <a:lstStyle/>
          <a:p>
            <a:r>
              <a:rPr lang="en-US" b="1" dirty="0" smtClean="0">
                <a:solidFill>
                  <a:srgbClr val="00B0F0"/>
                </a:solidFill>
                <a:latin typeface="+mn-lt"/>
              </a:rPr>
              <a:t>“I here repeat, &amp; would willingly proclaim, my unmitigated hatred to Yankee rule—to all political, social and business connections with Yankees, &amp; to the perfidious, malignant, &amp; vile Yankee race.”</a:t>
            </a:r>
            <a:endParaRPr lang="en-US" sz="1100" b="1" dirty="0">
              <a:solidFill>
                <a:srgbClr val="00B0F0"/>
              </a:solidFill>
              <a:latin typeface="+mn-lt"/>
            </a:endParaRPr>
          </a:p>
        </p:txBody>
      </p:sp>
      <p:pic>
        <p:nvPicPr>
          <p:cNvPr id="69634" name="Picture 2" descr="Edmund Ruffin"/>
          <p:cNvPicPr>
            <a:picLocks noChangeAspect="1" noChangeArrowheads="1"/>
          </p:cNvPicPr>
          <p:nvPr/>
        </p:nvPicPr>
        <p:blipFill>
          <a:blip r:embed="rId4" cstate="print"/>
          <a:srcRect/>
          <a:stretch>
            <a:fillRect/>
          </a:stretch>
        </p:blipFill>
        <p:spPr bwMode="auto">
          <a:xfrm>
            <a:off x="6523984" y="836914"/>
            <a:ext cx="2361900" cy="3828331"/>
          </a:xfrm>
          <a:prstGeom prst="rect">
            <a:avLst/>
          </a:prstGeom>
          <a:noFill/>
        </p:spPr>
      </p:pic>
      <p:sp>
        <p:nvSpPr>
          <p:cNvPr id="6" name="TextBox 5"/>
          <p:cNvSpPr txBox="1"/>
          <p:nvPr/>
        </p:nvSpPr>
        <p:spPr>
          <a:xfrm>
            <a:off x="228600" y="1524000"/>
            <a:ext cx="6324600" cy="2477601"/>
          </a:xfrm>
          <a:prstGeom prst="rect">
            <a:avLst/>
          </a:prstGeom>
          <a:noFill/>
        </p:spPr>
        <p:txBody>
          <a:bodyPr wrap="square" rtlCol="0">
            <a:spAutoFit/>
          </a:bodyPr>
          <a:lstStyle/>
          <a:p>
            <a:r>
              <a:rPr lang="en-US" b="1" dirty="0" smtClean="0">
                <a:latin typeface="+mn-lt"/>
              </a:rPr>
              <a:t>- farmer, slaveholder, Confederate soldier,  political activist. </a:t>
            </a:r>
          </a:p>
          <a:p>
            <a:r>
              <a:rPr lang="en-US" b="1" dirty="0" smtClean="0">
                <a:latin typeface="+mn-lt"/>
              </a:rPr>
              <a:t>- advocated states’ rights, secession and slavery</a:t>
            </a:r>
          </a:p>
          <a:p>
            <a:pPr>
              <a:buFontTx/>
              <a:buChar char="-"/>
            </a:pPr>
            <a:r>
              <a:rPr lang="en-US" b="1" dirty="0" smtClean="0">
                <a:latin typeface="+mn-lt"/>
              </a:rPr>
              <a:t>moved from Virginia to South Carolina because he was angry   </a:t>
            </a:r>
          </a:p>
          <a:p>
            <a:r>
              <a:rPr lang="en-US" b="1" dirty="0" smtClean="0">
                <a:latin typeface="+mn-lt"/>
              </a:rPr>
              <a:t>  that Virginia had not been the first to secede from the Union</a:t>
            </a:r>
          </a:p>
          <a:p>
            <a:r>
              <a:rPr lang="en-US" b="1" dirty="0" smtClean="0">
                <a:latin typeface="+mn-lt"/>
              </a:rPr>
              <a:t>- fired one of the first shots on Fort Sumter</a:t>
            </a:r>
          </a:p>
          <a:p>
            <a:r>
              <a:rPr lang="en-US" b="1" dirty="0" smtClean="0">
                <a:latin typeface="+mn-lt"/>
              </a:rPr>
              <a:t>- decides to kill himself after Lee surrenders rather than live   </a:t>
            </a:r>
          </a:p>
          <a:p>
            <a:r>
              <a:rPr lang="en-US" b="1" dirty="0" smtClean="0">
                <a:latin typeface="+mn-lt"/>
              </a:rPr>
              <a:t>   under Northern rule.</a:t>
            </a:r>
          </a:p>
          <a:p>
            <a:r>
              <a:rPr lang="en-US" b="1" dirty="0" smtClean="0">
                <a:latin typeface="+mn-lt"/>
              </a:rPr>
              <a:t>- final diary entry:</a:t>
            </a:r>
          </a:p>
          <a:p>
            <a:endParaRPr lang="en-US" sz="1100" b="1" dirty="0">
              <a:latin typeface="+mn-lt"/>
            </a:endParaRPr>
          </a:p>
        </p:txBody>
      </p:sp>
      <p:sp>
        <p:nvSpPr>
          <p:cNvPr id="8" name="TextBox 7"/>
          <p:cNvSpPr txBox="1"/>
          <p:nvPr/>
        </p:nvSpPr>
        <p:spPr>
          <a:xfrm>
            <a:off x="990600" y="152400"/>
            <a:ext cx="6553200" cy="707886"/>
          </a:xfrm>
          <a:prstGeom prst="rect">
            <a:avLst/>
          </a:prstGeom>
          <a:noFill/>
        </p:spPr>
        <p:txBody>
          <a:bodyPr wrap="square" rtlCol="0">
            <a:spAutoFit/>
          </a:bodyPr>
          <a:lstStyle/>
          <a:p>
            <a:r>
              <a:rPr lang="en-US" sz="4000" b="1" dirty="0" smtClean="0">
                <a:solidFill>
                  <a:srgbClr val="FF0000"/>
                </a:solidFill>
                <a:latin typeface="AR JULIAN" pitchFamily="2" charset="0"/>
              </a:rPr>
              <a:t>Edmund Ruffin: A Southern “Fire-eater” </a:t>
            </a:r>
          </a:p>
        </p:txBody>
      </p:sp>
      <p:pic>
        <p:nvPicPr>
          <p:cNvPr id="69638" name="Picture 6" descr="http://3.bp.blogspot.com/_BYXof7xinC8/SHYX-ZIpk9I/AAAAAAAAAAo/naqYPatXk5w/s320/1834_Jan_17_Ed%2BRuffin%2Bto%2BTh%2BEmory_p2+-+Copy.jpg"/>
          <p:cNvPicPr>
            <a:picLocks noChangeAspect="1" noChangeArrowheads="1"/>
          </p:cNvPicPr>
          <p:nvPr/>
        </p:nvPicPr>
        <p:blipFill>
          <a:blip r:embed="rId5" cstate="print"/>
          <a:srcRect t="43077"/>
          <a:stretch>
            <a:fillRect/>
          </a:stretch>
        </p:blipFill>
        <p:spPr bwMode="auto">
          <a:xfrm>
            <a:off x="2133600" y="5410200"/>
            <a:ext cx="3048000" cy="704850"/>
          </a:xfrm>
          <a:prstGeom prst="rect">
            <a:avLst/>
          </a:prstGeom>
          <a:ln>
            <a:noFill/>
          </a:ln>
          <a:effectLst>
            <a:softEdge rad="112500"/>
          </a:effectLst>
        </p:spPr>
      </p:pic>
      <p:pic>
        <p:nvPicPr>
          <p:cNvPr id="2" name="sniper sho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780929" y="4228019"/>
            <a:ext cx="45719" cy="45719"/>
          </a:xfrm>
          <a:prstGeom prst="rect">
            <a:avLst/>
          </a:prstGeom>
        </p:spPr>
      </p:pic>
    </p:spTree>
    <p:extLst>
      <p:ext uri="{BB962C8B-B14F-4D97-AF65-F5344CB8AC3E}">
        <p14:creationId xmlns:p14="http://schemas.microsoft.com/office/powerpoint/2010/main" val="224609644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9634"/>
                                        </p:tgtEl>
                                        <p:attrNameLst>
                                          <p:attrName>style.visibility</p:attrName>
                                        </p:attrNameLst>
                                      </p:cBhvr>
                                      <p:to>
                                        <p:strVal val="visible"/>
                                      </p:to>
                                    </p:set>
                                    <p:animEffect transition="in" filter="fade">
                                      <p:cBhvr>
                                        <p:cTn id="7" dur="2000"/>
                                        <p:tgtEl>
                                          <p:spTgt spid="6963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20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20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2000"/>
                                        <p:tgtEl>
                                          <p:spTgt spid="6">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fade">
                                      <p:cBhvr>
                                        <p:cTn id="29" dur="2000"/>
                                        <p:tgtEl>
                                          <p:spTgt spid="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4" end="4"/>
                                            </p:txEl>
                                          </p:spTgt>
                                        </p:tgtEl>
                                        <p:attrNameLst>
                                          <p:attrName>style.visibility</p:attrName>
                                        </p:attrNameLst>
                                      </p:cBhvr>
                                      <p:to>
                                        <p:strVal val="visible"/>
                                      </p:to>
                                    </p:set>
                                    <p:animEffect transition="in" filter="fade">
                                      <p:cBhvr>
                                        <p:cTn id="34" dur="2000"/>
                                        <p:tgtEl>
                                          <p:spTgt spid="6">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animEffect transition="in" filter="fade">
                                      <p:cBhvr>
                                        <p:cTn id="39" dur="2000"/>
                                        <p:tgtEl>
                                          <p:spTgt spid="6">
                                            <p:txEl>
                                              <p:pRg st="5" end="5"/>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fade">
                                      <p:cBhvr>
                                        <p:cTn id="42" dur="2000"/>
                                        <p:tgtEl>
                                          <p:spTgt spid="6">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animEffect transition="in" filter="fade">
                                      <p:cBhvr>
                                        <p:cTn id="47" dur="2000"/>
                                        <p:tgtEl>
                                          <p:spTgt spid="6">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Effect transition="in" filter="fade">
                                      <p:cBhvr>
                                        <p:cTn id="52" dur="2000"/>
                                        <p:tgtEl>
                                          <p:spTgt spid="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9638"/>
                                        </p:tgtEl>
                                        <p:attrNameLst>
                                          <p:attrName>style.visibility</p:attrName>
                                        </p:attrNameLst>
                                      </p:cBhvr>
                                      <p:to>
                                        <p:strVal val="visible"/>
                                      </p:to>
                                    </p:set>
                                    <p:animEffect transition="in" filter="fade">
                                      <p:cBhvr>
                                        <p:cTn id="57" dur="2000"/>
                                        <p:tgtEl>
                                          <p:spTgt spid="69638"/>
                                        </p:tgtEl>
                                      </p:cBhvr>
                                    </p:animEffect>
                                  </p:childTnLst>
                                </p:cTn>
                              </p:par>
                              <p:par>
                                <p:cTn id="58" presetID="1" presetClass="mediacall" presetSubtype="0" fill="hold" nodeType="withEffect">
                                  <p:stCondLst>
                                    <p:cond delay="1500"/>
                                  </p:stCondLst>
                                  <p:childTnLst>
                                    <p:cmd type="call" cmd="playFrom(0.0)">
                                      <p:cBhvr>
                                        <p:cTn id="59" dur="18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2"/>
                </p:tgtEl>
              </p:cMediaNode>
            </p:audio>
          </p:childTnLst>
        </p:cTn>
      </p:par>
    </p:tnLst>
    <p:bldLst>
      <p:bldP spid="8" grpId="0"/>
    </p:bldLst>
  </p:timing>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3" name="Rectangle 3"/>
          <p:cNvSpPr>
            <a:spLocks noGrp="1" noChangeArrowheads="1"/>
          </p:cNvSpPr>
          <p:nvPr>
            <p:ph idx="1"/>
          </p:nvPr>
        </p:nvSpPr>
        <p:spPr>
          <a:xfrm>
            <a:off x="0" y="304800"/>
            <a:ext cx="9144000" cy="3200400"/>
          </a:xfrm>
        </p:spPr>
        <p:txBody>
          <a:bodyPr>
            <a:normAutofit fontScale="40000" lnSpcReduction="20000"/>
          </a:bodyPr>
          <a:lstStyle/>
          <a:p>
            <a:pPr marL="514350" indent="-514350" eaLnBrk="1" hangingPunct="1">
              <a:spcBef>
                <a:spcPts val="0"/>
              </a:spcBef>
              <a:buNone/>
              <a:defRPr/>
            </a:pPr>
            <a:r>
              <a:rPr lang="en-US" sz="2400" b="1" dirty="0" smtClean="0">
                <a:effectLst/>
                <a:latin typeface="Calibri" pitchFamily="34" charset="0"/>
              </a:rPr>
              <a:t>    </a:t>
            </a:r>
            <a:r>
              <a:rPr lang="en-US" sz="5000" b="1" dirty="0" smtClean="0">
                <a:solidFill>
                  <a:srgbClr val="FF0000"/>
                </a:solidFill>
                <a:effectLst/>
                <a:latin typeface="Calibri" pitchFamily="34" charset="0"/>
              </a:rPr>
              <a:t>C. </a:t>
            </a:r>
            <a:r>
              <a:rPr lang="en-US" sz="5000" b="1" dirty="0" smtClean="0">
                <a:effectLst/>
                <a:latin typeface="Calibri" pitchFamily="34" charset="0"/>
              </a:rPr>
              <a:t>Anger and resentment toward the North becomes a way of life.</a:t>
            </a:r>
          </a:p>
          <a:p>
            <a:pPr eaLnBrk="1" hangingPunct="1">
              <a:spcBef>
                <a:spcPts val="0"/>
              </a:spcBef>
              <a:buFont typeface="Wingdings" pitchFamily="2" charset="2"/>
              <a:buNone/>
              <a:defRPr/>
            </a:pPr>
            <a:r>
              <a:rPr lang="en-US" sz="5000" b="1" dirty="0" smtClean="0">
                <a:effectLst/>
                <a:latin typeface="Calibri" pitchFamily="34" charset="0"/>
              </a:rPr>
              <a:t>       </a:t>
            </a:r>
            <a:r>
              <a:rPr lang="en-US" sz="5000" b="1" dirty="0" smtClean="0">
                <a:solidFill>
                  <a:srgbClr val="FF0000"/>
                </a:solidFill>
                <a:effectLst/>
                <a:latin typeface="Calibri" pitchFamily="34" charset="0"/>
              </a:rPr>
              <a:t>1. </a:t>
            </a:r>
            <a:r>
              <a:rPr lang="en-US" sz="5000" b="1" dirty="0" smtClean="0">
                <a:effectLst/>
                <a:latin typeface="Calibri" pitchFamily="34" charset="0"/>
              </a:rPr>
              <a:t>frustration is taken out on African Americans</a:t>
            </a:r>
          </a:p>
          <a:p>
            <a:pPr eaLnBrk="1" hangingPunct="1">
              <a:spcBef>
                <a:spcPts val="0"/>
              </a:spcBef>
              <a:buFont typeface="Wingdings" pitchFamily="2" charset="2"/>
              <a:buNone/>
              <a:defRPr/>
            </a:pPr>
            <a:r>
              <a:rPr lang="en-US" sz="5000" b="1" dirty="0" smtClean="0">
                <a:effectLst/>
                <a:latin typeface="Calibri" pitchFamily="34" charset="0"/>
              </a:rPr>
              <a:t>         </a:t>
            </a:r>
            <a:r>
              <a:rPr lang="en-US" sz="5000" b="1" dirty="0" smtClean="0">
                <a:solidFill>
                  <a:srgbClr val="FF0000"/>
                </a:solidFill>
                <a:effectLst/>
                <a:latin typeface="Calibri" pitchFamily="34" charset="0"/>
              </a:rPr>
              <a:t>2.  </a:t>
            </a:r>
            <a:r>
              <a:rPr lang="en-US" sz="5000" b="1" dirty="0" smtClean="0">
                <a:effectLst/>
                <a:latin typeface="Calibri" pitchFamily="34" charset="0"/>
              </a:rPr>
              <a:t>The Ku Klux Klan</a:t>
            </a:r>
          </a:p>
          <a:p>
            <a:pPr eaLnBrk="1" hangingPunct="1">
              <a:spcBef>
                <a:spcPts val="0"/>
              </a:spcBef>
              <a:buFont typeface="Wingdings" pitchFamily="2" charset="2"/>
              <a:buNone/>
              <a:defRPr/>
            </a:pPr>
            <a:r>
              <a:rPr lang="en-US" sz="5000" b="1" dirty="0" smtClean="0">
                <a:effectLst/>
                <a:latin typeface="Calibri" pitchFamily="34" charset="0"/>
              </a:rPr>
              <a:t>               </a:t>
            </a:r>
            <a:r>
              <a:rPr lang="en-US" sz="5000" b="1" dirty="0" smtClean="0">
                <a:solidFill>
                  <a:srgbClr val="FF0000"/>
                </a:solidFill>
                <a:effectLst/>
                <a:latin typeface="Calibri" pitchFamily="34" charset="0"/>
              </a:rPr>
              <a:t>a. </a:t>
            </a:r>
            <a:r>
              <a:rPr lang="en-US" sz="5000" b="1" dirty="0" smtClean="0">
                <a:effectLst/>
                <a:latin typeface="Calibri" pitchFamily="34" charset="0"/>
              </a:rPr>
              <a:t>Organized by six angry Confederate soldiers in Pulaski, TN </a:t>
            </a:r>
          </a:p>
          <a:p>
            <a:pPr eaLnBrk="1" hangingPunct="1">
              <a:spcBef>
                <a:spcPts val="0"/>
              </a:spcBef>
              <a:buFont typeface="Wingdings" pitchFamily="2" charset="2"/>
              <a:buNone/>
              <a:defRPr/>
            </a:pPr>
            <a:r>
              <a:rPr lang="en-US" sz="5000" b="1" dirty="0" smtClean="0">
                <a:effectLst/>
                <a:latin typeface="Calibri" pitchFamily="34" charset="0"/>
              </a:rPr>
              <a:t>                    </a:t>
            </a:r>
            <a:r>
              <a:rPr lang="en-US" sz="5000" b="1" dirty="0" err="1" smtClean="0">
                <a:solidFill>
                  <a:srgbClr val="FF0000"/>
                </a:solidFill>
                <a:effectLst/>
                <a:latin typeface="Calibri" pitchFamily="34" charset="0"/>
              </a:rPr>
              <a:t>i</a:t>
            </a:r>
            <a:r>
              <a:rPr lang="en-US" sz="5000" b="1" dirty="0" smtClean="0">
                <a:solidFill>
                  <a:srgbClr val="FF0000"/>
                </a:solidFill>
                <a:effectLst/>
                <a:latin typeface="Calibri" pitchFamily="34" charset="0"/>
              </a:rPr>
              <a:t>. </a:t>
            </a:r>
            <a:r>
              <a:rPr lang="en-US" sz="5000" b="1" dirty="0" smtClean="0">
                <a:effectLst/>
                <a:latin typeface="Calibri" pitchFamily="34" charset="0"/>
              </a:rPr>
              <a:t>“The Pulaski Six”</a:t>
            </a:r>
          </a:p>
          <a:p>
            <a:pPr eaLnBrk="1" hangingPunct="1">
              <a:spcBef>
                <a:spcPts val="0"/>
              </a:spcBef>
              <a:buFont typeface="Wingdings" pitchFamily="2" charset="2"/>
              <a:buNone/>
              <a:defRPr/>
            </a:pPr>
            <a:r>
              <a:rPr lang="en-US" sz="5000" b="1" dirty="0" smtClean="0">
                <a:effectLst/>
                <a:latin typeface="Calibri" pitchFamily="34" charset="0"/>
              </a:rPr>
              <a:t>                </a:t>
            </a:r>
            <a:r>
              <a:rPr lang="en-US" sz="5000" b="1" dirty="0" smtClean="0">
                <a:solidFill>
                  <a:srgbClr val="FF0000"/>
                </a:solidFill>
                <a:effectLst/>
                <a:latin typeface="Calibri" pitchFamily="34" charset="0"/>
              </a:rPr>
              <a:t>b. </a:t>
            </a:r>
            <a:r>
              <a:rPr lang="en-US" sz="5000" b="1" dirty="0" smtClean="0">
                <a:effectLst/>
                <a:latin typeface="Calibri" pitchFamily="34" charset="0"/>
              </a:rPr>
              <a:t>terrorist organization</a:t>
            </a:r>
          </a:p>
          <a:p>
            <a:pPr eaLnBrk="1" hangingPunct="1">
              <a:spcBef>
                <a:spcPts val="0"/>
              </a:spcBef>
              <a:buFont typeface="Wingdings" pitchFamily="2" charset="2"/>
              <a:buNone/>
              <a:defRPr/>
            </a:pPr>
            <a:r>
              <a:rPr lang="en-US" sz="5000" b="1" dirty="0" smtClean="0">
                <a:effectLst/>
                <a:latin typeface="Calibri" pitchFamily="34" charset="0"/>
              </a:rPr>
              <a:t>                    </a:t>
            </a:r>
            <a:r>
              <a:rPr lang="en-US" sz="5000" b="1" dirty="0" smtClean="0">
                <a:solidFill>
                  <a:srgbClr val="FF0000"/>
                </a:solidFill>
                <a:effectLst/>
                <a:latin typeface="Calibri" pitchFamily="34" charset="0"/>
              </a:rPr>
              <a:t>i. </a:t>
            </a:r>
            <a:r>
              <a:rPr lang="en-US" sz="5000" b="1" dirty="0" smtClean="0">
                <a:effectLst/>
                <a:latin typeface="Calibri" pitchFamily="34" charset="0"/>
              </a:rPr>
              <a:t>to keep African Americans from using new rights</a:t>
            </a:r>
          </a:p>
          <a:p>
            <a:pPr eaLnBrk="1" hangingPunct="1">
              <a:spcBef>
                <a:spcPts val="0"/>
              </a:spcBef>
              <a:buFont typeface="Wingdings" pitchFamily="2" charset="2"/>
              <a:buNone/>
              <a:defRPr/>
            </a:pPr>
            <a:r>
              <a:rPr lang="en-US" sz="5000" b="1" dirty="0" smtClean="0">
                <a:effectLst/>
                <a:latin typeface="Calibri" pitchFamily="34" charset="0"/>
              </a:rPr>
              <a:t>                </a:t>
            </a:r>
            <a:r>
              <a:rPr lang="en-US" sz="5000" b="1" dirty="0" smtClean="0">
                <a:solidFill>
                  <a:srgbClr val="FF0000"/>
                </a:solidFill>
                <a:effectLst/>
                <a:latin typeface="Calibri" pitchFamily="34" charset="0"/>
              </a:rPr>
              <a:t>c. </a:t>
            </a:r>
            <a:r>
              <a:rPr lang="en-US" sz="5000" b="1" dirty="0" smtClean="0">
                <a:effectLst/>
                <a:latin typeface="Calibri" pitchFamily="34" charset="0"/>
              </a:rPr>
              <a:t>named after Greek word </a:t>
            </a:r>
            <a:r>
              <a:rPr lang="en-US" sz="5000" b="1" dirty="0" err="1" smtClean="0">
                <a:effectLst/>
                <a:latin typeface="Calibri" pitchFamily="34" charset="0"/>
              </a:rPr>
              <a:t>kuklos</a:t>
            </a:r>
            <a:r>
              <a:rPr lang="en-US" sz="5000" b="1" dirty="0" smtClean="0">
                <a:effectLst/>
                <a:latin typeface="Calibri" pitchFamily="34" charset="0"/>
              </a:rPr>
              <a:t> (“circle”)</a:t>
            </a:r>
          </a:p>
          <a:p>
            <a:pPr eaLnBrk="1" hangingPunct="1">
              <a:spcBef>
                <a:spcPts val="0"/>
              </a:spcBef>
              <a:buFont typeface="Wingdings" pitchFamily="2" charset="2"/>
              <a:buNone/>
              <a:defRPr/>
            </a:pPr>
            <a:r>
              <a:rPr lang="en-US" sz="5000" b="1" dirty="0" smtClean="0">
                <a:effectLst/>
                <a:latin typeface="Calibri" pitchFamily="34" charset="0"/>
              </a:rPr>
              <a:t>                     </a:t>
            </a:r>
            <a:r>
              <a:rPr lang="en-US" sz="5000" b="1" dirty="0" err="1" smtClean="0">
                <a:solidFill>
                  <a:srgbClr val="FF0000"/>
                </a:solidFill>
                <a:effectLst/>
                <a:latin typeface="Calibri" pitchFamily="34" charset="0"/>
              </a:rPr>
              <a:t>i</a:t>
            </a:r>
            <a:r>
              <a:rPr lang="en-US" sz="5000" b="1" dirty="0" smtClean="0">
                <a:solidFill>
                  <a:srgbClr val="FF0000"/>
                </a:solidFill>
                <a:effectLst/>
                <a:latin typeface="Calibri" pitchFamily="34" charset="0"/>
              </a:rPr>
              <a:t>. </a:t>
            </a:r>
            <a:r>
              <a:rPr lang="en-US" sz="5000" b="1" dirty="0" smtClean="0">
                <a:effectLst/>
                <a:latin typeface="Calibri" pitchFamily="34" charset="0"/>
              </a:rPr>
              <a:t>“Circle of Brothers”</a:t>
            </a:r>
          </a:p>
          <a:p>
            <a:pPr eaLnBrk="1" hangingPunct="1">
              <a:buFont typeface="Wingdings" pitchFamily="2" charset="2"/>
              <a:buNone/>
              <a:defRPr/>
            </a:pPr>
            <a:endParaRPr lang="en-US" sz="2400" b="1" dirty="0" smtClean="0">
              <a:effectLst/>
              <a:latin typeface="Calibri" pitchFamily="34" charset="0"/>
            </a:endParaRPr>
          </a:p>
          <a:p>
            <a:pPr eaLnBrk="1" hangingPunct="1">
              <a:buFont typeface="Wingdings" pitchFamily="2" charset="2"/>
              <a:buNone/>
              <a:defRPr/>
            </a:pPr>
            <a:endParaRPr lang="en-US" sz="2400" b="1" dirty="0" smtClean="0">
              <a:effectLst/>
              <a:latin typeface="Calibri" pitchFamily="34" charset="0"/>
            </a:endParaRPr>
          </a:p>
          <a:p>
            <a:pPr eaLnBrk="1" hangingPunct="1">
              <a:buFont typeface="Wingdings" pitchFamily="2" charset="2"/>
              <a:buNone/>
              <a:defRPr/>
            </a:pPr>
            <a:endParaRPr lang="en-US" sz="2400" b="1" dirty="0" smtClean="0">
              <a:effectLst/>
              <a:latin typeface="Calibri" pitchFamily="34" charset="0"/>
            </a:endParaRPr>
          </a:p>
          <a:p>
            <a:pPr eaLnBrk="1" hangingPunct="1">
              <a:buFont typeface="Wingdings" pitchFamily="2" charset="2"/>
              <a:buNone/>
              <a:defRPr/>
            </a:pPr>
            <a:r>
              <a:rPr lang="en-US" sz="2400" b="1" dirty="0" smtClean="0">
                <a:effectLst/>
                <a:latin typeface="Calibri" pitchFamily="34" charset="0"/>
              </a:rPr>
              <a:t>       </a:t>
            </a:r>
          </a:p>
          <a:p>
            <a:pPr eaLnBrk="1" hangingPunct="1">
              <a:buFont typeface="Wingdings" pitchFamily="2" charset="2"/>
              <a:buNone/>
              <a:defRPr/>
            </a:pPr>
            <a:r>
              <a:rPr lang="en-US" sz="2400" b="1" dirty="0" smtClean="0">
                <a:effectLst/>
                <a:latin typeface="Calibri" pitchFamily="34" charset="0"/>
              </a:rPr>
              <a:t> </a:t>
            </a:r>
          </a:p>
          <a:p>
            <a:pPr eaLnBrk="1" hangingPunct="1">
              <a:buFont typeface="Wingdings" pitchFamily="2" charset="2"/>
              <a:buNone/>
              <a:defRPr/>
            </a:pPr>
            <a:r>
              <a:rPr lang="en-US" sz="2400" b="1" dirty="0" smtClean="0">
                <a:effectLst/>
                <a:latin typeface="Calibri" pitchFamily="34" charset="0"/>
              </a:rPr>
              <a:t>               </a:t>
            </a:r>
          </a:p>
        </p:txBody>
      </p:sp>
      <p:sp>
        <p:nvSpPr>
          <p:cNvPr id="6" name="Slide Number Placeholder 5"/>
          <p:cNvSpPr>
            <a:spLocks noGrp="1"/>
          </p:cNvSpPr>
          <p:nvPr>
            <p:ph type="sldNum" sz="quarter" idx="12"/>
          </p:nvPr>
        </p:nvSpPr>
        <p:spPr/>
        <p:txBody>
          <a:bodyPr/>
          <a:lstStyle/>
          <a:p>
            <a:pPr>
              <a:defRPr/>
            </a:pPr>
            <a:fld id="{ADDDAEF7-5083-434E-A915-B7935F7CEEA9}" type="slidenum">
              <a:rPr lang="en-US" smtClean="0"/>
              <a:pPr>
                <a:defRPr/>
              </a:pPr>
              <a:t>123</a:t>
            </a:fld>
            <a:endParaRPr lang="en-US" dirty="0"/>
          </a:p>
        </p:txBody>
      </p:sp>
      <p:pic>
        <p:nvPicPr>
          <p:cNvPr id="70660" name="Picture 4" descr="http://3.bp.blogspot.com/-bZMY6yREg0A/TbSb0LleAeI/AAAAAAAAABI/DA3VezNlSdM/s1600/kkk_misissippi.jpg"/>
          <p:cNvPicPr>
            <a:picLocks noChangeAspect="1" noChangeArrowheads="1"/>
          </p:cNvPicPr>
          <p:nvPr/>
        </p:nvPicPr>
        <p:blipFill>
          <a:blip r:embed="rId2" cstate="print"/>
          <a:srcRect/>
          <a:stretch>
            <a:fillRect/>
          </a:stretch>
        </p:blipFill>
        <p:spPr bwMode="auto">
          <a:xfrm>
            <a:off x="7010400" y="1295400"/>
            <a:ext cx="1872343" cy="2438400"/>
          </a:xfrm>
          <a:prstGeom prst="rect">
            <a:avLst/>
          </a:prstGeom>
          <a:noFill/>
        </p:spPr>
      </p:pic>
      <p:pic>
        <p:nvPicPr>
          <p:cNvPr id="70666" name="Picture 10" descr="http://www.sonofthesouth.net/leefoundation/Confederate_Generals/Nathan_Bedford_Forrest.jpg"/>
          <p:cNvPicPr>
            <a:picLocks noChangeAspect="1" noChangeArrowheads="1"/>
          </p:cNvPicPr>
          <p:nvPr/>
        </p:nvPicPr>
        <p:blipFill>
          <a:blip r:embed="rId3" cstate="print"/>
          <a:srcRect/>
          <a:stretch>
            <a:fillRect/>
          </a:stretch>
        </p:blipFill>
        <p:spPr bwMode="auto">
          <a:xfrm>
            <a:off x="457200" y="3124200"/>
            <a:ext cx="1333500" cy="2235367"/>
          </a:xfrm>
          <a:prstGeom prst="rect">
            <a:avLst/>
          </a:prstGeom>
          <a:noFill/>
        </p:spPr>
      </p:pic>
      <p:sp>
        <p:nvSpPr>
          <p:cNvPr id="11" name="TextBox 10"/>
          <p:cNvSpPr txBox="1"/>
          <p:nvPr/>
        </p:nvSpPr>
        <p:spPr>
          <a:xfrm>
            <a:off x="1828800" y="3352800"/>
            <a:ext cx="1905000" cy="1323439"/>
          </a:xfrm>
          <a:prstGeom prst="rect">
            <a:avLst/>
          </a:prstGeom>
          <a:noFill/>
        </p:spPr>
        <p:txBody>
          <a:bodyPr wrap="square" rtlCol="0">
            <a:spAutoFit/>
          </a:bodyPr>
          <a:lstStyle/>
          <a:p>
            <a:r>
              <a:rPr lang="en-US" sz="1600" b="1" dirty="0" smtClean="0">
                <a:latin typeface="Calibri" pitchFamily="34" charset="0"/>
              </a:rPr>
              <a:t>Former Confederate General, Nathan Bedford Forrest was the KKK’s first “Grand Wizard”</a:t>
            </a:r>
            <a:endParaRPr lang="en-US" sz="1600" b="1" dirty="0">
              <a:latin typeface="Calibri" pitchFamily="34" charset="0"/>
            </a:endParaRPr>
          </a:p>
        </p:txBody>
      </p:sp>
      <p:pic>
        <p:nvPicPr>
          <p:cNvPr id="70668" name="Picture 12" descr="https://lh5.googleusercontent.com/-M3IuXbG4MVE/TW1o0Lu3bqI/AAAAAAAABTo/JVcXjDyOGzs/KlanAttack.JPG"/>
          <p:cNvPicPr>
            <a:picLocks noChangeAspect="1" noChangeArrowheads="1"/>
          </p:cNvPicPr>
          <p:nvPr/>
        </p:nvPicPr>
        <p:blipFill>
          <a:blip r:embed="rId4" cstate="print"/>
          <a:srcRect/>
          <a:stretch>
            <a:fillRect/>
          </a:stretch>
        </p:blipFill>
        <p:spPr bwMode="auto">
          <a:xfrm>
            <a:off x="3715871" y="3316941"/>
            <a:ext cx="4191000" cy="3242388"/>
          </a:xfrm>
          <a:prstGeom prst="rect">
            <a:avLst/>
          </a:prstGeom>
          <a:noFill/>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Effect transition="in" filter="fade">
                                      <p:cBhvr>
                                        <p:cTn id="7" dur="2000"/>
                                        <p:tgtEl>
                                          <p:spTgt spid="614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43">
                                            <p:txEl>
                                              <p:pRg st="1" end="1"/>
                                            </p:txEl>
                                          </p:spTgt>
                                        </p:tgtEl>
                                        <p:attrNameLst>
                                          <p:attrName>style.visibility</p:attrName>
                                        </p:attrNameLst>
                                      </p:cBhvr>
                                      <p:to>
                                        <p:strVal val="visible"/>
                                      </p:to>
                                    </p:set>
                                    <p:animEffect transition="in" filter="fade">
                                      <p:cBhvr>
                                        <p:cTn id="12" dur="2000"/>
                                        <p:tgtEl>
                                          <p:spTgt spid="614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0660"/>
                                        </p:tgtEl>
                                        <p:attrNameLst>
                                          <p:attrName>style.visibility</p:attrName>
                                        </p:attrNameLst>
                                      </p:cBhvr>
                                      <p:to>
                                        <p:strVal val="visible"/>
                                      </p:to>
                                    </p:set>
                                    <p:animEffect transition="in" filter="fade">
                                      <p:cBhvr>
                                        <p:cTn id="17" dur="2000"/>
                                        <p:tgtEl>
                                          <p:spTgt spid="70660"/>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61443">
                                            <p:txEl>
                                              <p:pRg st="2" end="2"/>
                                            </p:txEl>
                                          </p:spTgt>
                                        </p:tgtEl>
                                        <p:attrNameLst>
                                          <p:attrName>style.visibility</p:attrName>
                                        </p:attrNameLst>
                                      </p:cBhvr>
                                      <p:to>
                                        <p:strVal val="visible"/>
                                      </p:to>
                                    </p:set>
                                    <p:animEffect transition="in" filter="fade">
                                      <p:cBhvr>
                                        <p:cTn id="21" dur="2000"/>
                                        <p:tgtEl>
                                          <p:spTgt spid="6144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1443">
                                            <p:txEl>
                                              <p:pRg st="3" end="3"/>
                                            </p:txEl>
                                          </p:spTgt>
                                        </p:tgtEl>
                                        <p:attrNameLst>
                                          <p:attrName>style.visibility</p:attrName>
                                        </p:attrNameLst>
                                      </p:cBhvr>
                                      <p:to>
                                        <p:strVal val="visible"/>
                                      </p:to>
                                    </p:set>
                                    <p:animEffect transition="in" filter="fade">
                                      <p:cBhvr>
                                        <p:cTn id="26" dur="2000"/>
                                        <p:tgtEl>
                                          <p:spTgt spid="61443">
                                            <p:txEl>
                                              <p:pRg st="3" end="3"/>
                                            </p:txEl>
                                          </p:spTgt>
                                        </p:tgtEl>
                                      </p:cBhvr>
                                    </p:animEffect>
                                  </p:childTnLst>
                                </p:cTn>
                              </p:par>
                            </p:childTnLst>
                          </p:cTn>
                        </p:par>
                        <p:par>
                          <p:cTn id="27" fill="hold">
                            <p:stCondLst>
                              <p:cond delay="2000"/>
                            </p:stCondLst>
                            <p:childTnLst>
                              <p:par>
                                <p:cTn id="28" presetID="10" presetClass="entr" presetSubtype="0" fill="hold" nodeType="afterEffect">
                                  <p:stCondLst>
                                    <p:cond delay="1000"/>
                                  </p:stCondLst>
                                  <p:childTnLst>
                                    <p:set>
                                      <p:cBhvr>
                                        <p:cTn id="29" dur="1" fill="hold">
                                          <p:stCondLst>
                                            <p:cond delay="0"/>
                                          </p:stCondLst>
                                        </p:cTn>
                                        <p:tgtEl>
                                          <p:spTgt spid="61443">
                                            <p:txEl>
                                              <p:pRg st="4" end="4"/>
                                            </p:txEl>
                                          </p:spTgt>
                                        </p:tgtEl>
                                        <p:attrNameLst>
                                          <p:attrName>style.visibility</p:attrName>
                                        </p:attrNameLst>
                                      </p:cBhvr>
                                      <p:to>
                                        <p:strVal val="visible"/>
                                      </p:to>
                                    </p:set>
                                    <p:animEffect transition="in" filter="fade">
                                      <p:cBhvr>
                                        <p:cTn id="30" dur="2000"/>
                                        <p:tgtEl>
                                          <p:spTgt spid="6144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1443">
                                            <p:txEl>
                                              <p:pRg st="5" end="5"/>
                                            </p:txEl>
                                          </p:spTgt>
                                        </p:tgtEl>
                                        <p:attrNameLst>
                                          <p:attrName>style.visibility</p:attrName>
                                        </p:attrNameLst>
                                      </p:cBhvr>
                                      <p:to>
                                        <p:strVal val="visible"/>
                                      </p:to>
                                    </p:set>
                                    <p:animEffect transition="in" filter="fade">
                                      <p:cBhvr>
                                        <p:cTn id="35" dur="2000"/>
                                        <p:tgtEl>
                                          <p:spTgt spid="61443">
                                            <p:txEl>
                                              <p:pRg st="5" end="5"/>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70668"/>
                                        </p:tgtEl>
                                        <p:attrNameLst>
                                          <p:attrName>style.visibility</p:attrName>
                                        </p:attrNameLst>
                                      </p:cBhvr>
                                      <p:to>
                                        <p:strVal val="visible"/>
                                      </p:to>
                                    </p:set>
                                    <p:animEffect transition="in" filter="fade">
                                      <p:cBhvr>
                                        <p:cTn id="38" dur="2000"/>
                                        <p:tgtEl>
                                          <p:spTgt spid="7066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1443">
                                            <p:txEl>
                                              <p:pRg st="6" end="6"/>
                                            </p:txEl>
                                          </p:spTgt>
                                        </p:tgtEl>
                                        <p:attrNameLst>
                                          <p:attrName>style.visibility</p:attrName>
                                        </p:attrNameLst>
                                      </p:cBhvr>
                                      <p:to>
                                        <p:strVal val="visible"/>
                                      </p:to>
                                    </p:set>
                                    <p:animEffect transition="in" filter="fade">
                                      <p:cBhvr>
                                        <p:cTn id="43" dur="2000"/>
                                        <p:tgtEl>
                                          <p:spTgt spid="61443">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1443">
                                            <p:txEl>
                                              <p:pRg st="7" end="7"/>
                                            </p:txEl>
                                          </p:spTgt>
                                        </p:tgtEl>
                                        <p:attrNameLst>
                                          <p:attrName>style.visibility</p:attrName>
                                        </p:attrNameLst>
                                      </p:cBhvr>
                                      <p:to>
                                        <p:strVal val="visible"/>
                                      </p:to>
                                    </p:set>
                                    <p:animEffect transition="in" filter="fade">
                                      <p:cBhvr>
                                        <p:cTn id="48" dur="2000"/>
                                        <p:tgtEl>
                                          <p:spTgt spid="61443">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61443">
                                            <p:txEl>
                                              <p:pRg st="8" end="8"/>
                                            </p:txEl>
                                          </p:spTgt>
                                        </p:tgtEl>
                                        <p:attrNameLst>
                                          <p:attrName>style.visibility</p:attrName>
                                        </p:attrNameLst>
                                      </p:cBhvr>
                                      <p:to>
                                        <p:strVal val="visible"/>
                                      </p:to>
                                    </p:set>
                                    <p:animEffect transition="in" filter="fade">
                                      <p:cBhvr>
                                        <p:cTn id="53" dur="2000"/>
                                        <p:tgtEl>
                                          <p:spTgt spid="61443">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70666"/>
                                        </p:tgtEl>
                                        <p:attrNameLst>
                                          <p:attrName>style.visibility</p:attrName>
                                        </p:attrNameLst>
                                      </p:cBhvr>
                                      <p:to>
                                        <p:strVal val="visible"/>
                                      </p:to>
                                    </p:set>
                                    <p:animEffect transition="in" filter="fade">
                                      <p:cBhvr>
                                        <p:cTn id="58" dur="2000"/>
                                        <p:tgtEl>
                                          <p:spTgt spid="70666"/>
                                        </p:tgtEl>
                                      </p:cBhvr>
                                    </p:animEffect>
                                  </p:childTnLst>
                                </p:cTn>
                              </p:par>
                            </p:childTnLst>
                          </p:cTn>
                        </p:par>
                        <p:par>
                          <p:cTn id="59" fill="hold">
                            <p:stCondLst>
                              <p:cond delay="2000"/>
                            </p:stCondLst>
                            <p:childTnLst>
                              <p:par>
                                <p:cTn id="60" presetID="10" presetClass="entr" presetSubtype="0" fill="hold" grpId="0" nodeType="afterEffect">
                                  <p:stCondLst>
                                    <p:cond delay="50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7010400" y="6356350"/>
            <a:ext cx="2133600" cy="365125"/>
          </a:xfrm>
        </p:spPr>
        <p:txBody>
          <a:bodyPr/>
          <a:lstStyle/>
          <a:p>
            <a:pPr>
              <a:defRPr/>
            </a:pPr>
            <a:fld id="{5BD227AF-6FDA-4717-89B7-B46A9EA21B34}" type="slidenum">
              <a:rPr lang="en-US" smtClean="0"/>
              <a:pPr>
                <a:defRPr/>
              </a:pPr>
              <a:t>124</a:t>
            </a:fld>
            <a:endParaRPr lang="en-US" dirty="0"/>
          </a:p>
        </p:txBody>
      </p:sp>
      <p:sp>
        <p:nvSpPr>
          <p:cNvPr id="2" name="TextBox 1"/>
          <p:cNvSpPr txBox="1"/>
          <p:nvPr/>
        </p:nvSpPr>
        <p:spPr>
          <a:xfrm>
            <a:off x="1752600" y="2743200"/>
            <a:ext cx="5943600" cy="369332"/>
          </a:xfrm>
          <a:prstGeom prst="rect">
            <a:avLst/>
          </a:prstGeom>
          <a:noFill/>
        </p:spPr>
        <p:txBody>
          <a:bodyPr wrap="square" rtlCol="0">
            <a:spAutoFit/>
          </a:bodyPr>
          <a:lstStyle/>
          <a:p>
            <a:r>
              <a:rPr lang="en-US" b="1" dirty="0" smtClean="0">
                <a:solidFill>
                  <a:srgbClr val="000000"/>
                </a:solidFill>
                <a:latin typeface="+mn-lt"/>
              </a:rPr>
              <a:t>NEXT SEGMENT IS TIMED.  DO NOT CLICK THROUGH IT…</a:t>
            </a:r>
            <a:endParaRPr lang="en-US" b="1" dirty="0">
              <a:solidFill>
                <a:srgbClr val="000000"/>
              </a:solidFill>
              <a:latin typeface="+mn-lt"/>
            </a:endParaRPr>
          </a:p>
        </p:txBody>
      </p:sp>
    </p:spTree>
    <p:extLst>
      <p:ext uri="{BB962C8B-B14F-4D97-AF65-F5344CB8AC3E}">
        <p14:creationId xmlns:p14="http://schemas.microsoft.com/office/powerpoint/2010/main" val="263754735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DDDAEF7-5083-434E-A915-B7935F7CEEA9}" type="slidenum">
              <a:rPr lang="en-US" smtClean="0"/>
              <a:pPr>
                <a:defRPr/>
              </a:pPr>
              <a:t>125</a:t>
            </a:fld>
            <a:endParaRPr lang="en-US" dirty="0"/>
          </a:p>
        </p:txBody>
      </p:sp>
      <p:sp>
        <p:nvSpPr>
          <p:cNvPr id="5" name="TextBox 4"/>
          <p:cNvSpPr txBox="1"/>
          <p:nvPr/>
        </p:nvSpPr>
        <p:spPr>
          <a:xfrm>
            <a:off x="381000" y="304801"/>
            <a:ext cx="3048000" cy="1015663"/>
          </a:xfrm>
          <a:prstGeom prst="rect">
            <a:avLst/>
          </a:prstGeom>
          <a:noFill/>
        </p:spPr>
        <p:txBody>
          <a:bodyPr wrap="square" rtlCol="0">
            <a:spAutoFit/>
          </a:bodyPr>
          <a:lstStyle/>
          <a:p>
            <a:r>
              <a:rPr lang="en-US" sz="2000" b="1" dirty="0" smtClean="0">
                <a:latin typeface="+mn-lt"/>
              </a:rPr>
              <a:t>Young men learned to kill</a:t>
            </a:r>
          </a:p>
          <a:p>
            <a:r>
              <a:rPr lang="en-US" sz="2000" b="1" dirty="0" smtClean="0">
                <a:latin typeface="+mn-lt"/>
              </a:rPr>
              <a:t> during the War, fighting </a:t>
            </a:r>
          </a:p>
          <a:p>
            <a:r>
              <a:rPr lang="en-US" sz="2000" b="1" dirty="0" smtClean="0">
                <a:latin typeface="+mn-lt"/>
              </a:rPr>
              <a:t>for both sides.</a:t>
            </a:r>
          </a:p>
        </p:txBody>
      </p:sp>
      <p:sp>
        <p:nvSpPr>
          <p:cNvPr id="11" name="TextBox 10"/>
          <p:cNvSpPr txBox="1"/>
          <p:nvPr/>
        </p:nvSpPr>
        <p:spPr>
          <a:xfrm>
            <a:off x="2819400" y="1676400"/>
            <a:ext cx="3276600" cy="1323439"/>
          </a:xfrm>
          <a:prstGeom prst="rect">
            <a:avLst/>
          </a:prstGeom>
          <a:noFill/>
        </p:spPr>
        <p:txBody>
          <a:bodyPr wrap="square" rtlCol="0">
            <a:spAutoFit/>
          </a:bodyPr>
          <a:lstStyle/>
          <a:p>
            <a:r>
              <a:rPr lang="en-US" sz="2000" b="1" dirty="0" smtClean="0">
                <a:latin typeface="+mn-lt"/>
              </a:rPr>
              <a:t>The bitterness over the  war and a natural greed caused some of them to use these “skills” against society.</a:t>
            </a:r>
          </a:p>
        </p:txBody>
      </p:sp>
      <p:pic>
        <p:nvPicPr>
          <p:cNvPr id="23554" name="Picture 2" descr="http://upload.wikimedia.org/wikipedia/commons/7/78/Bloody-bill-anderson.jpg"/>
          <p:cNvPicPr>
            <a:picLocks noChangeAspect="1" noChangeArrowheads="1"/>
          </p:cNvPicPr>
          <p:nvPr/>
        </p:nvPicPr>
        <p:blipFill>
          <a:blip r:embed="rId4" cstate="print"/>
          <a:srcRect/>
          <a:stretch>
            <a:fillRect/>
          </a:stretch>
        </p:blipFill>
        <p:spPr bwMode="auto">
          <a:xfrm>
            <a:off x="6324600" y="2133600"/>
            <a:ext cx="2056344" cy="2727512"/>
          </a:xfrm>
          <a:prstGeom prst="rect">
            <a:avLst/>
          </a:prstGeom>
          <a:ln>
            <a:noFill/>
          </a:ln>
          <a:effectLst>
            <a:softEdge rad="112500"/>
          </a:effectLst>
        </p:spPr>
      </p:pic>
      <p:pic>
        <p:nvPicPr>
          <p:cNvPr id="23556" name="Picture 4" descr="http://withgoodreasonradio.org/files/2011/08/cf2.jpg"/>
          <p:cNvPicPr>
            <a:picLocks noChangeAspect="1" noChangeArrowheads="1"/>
          </p:cNvPicPr>
          <p:nvPr/>
        </p:nvPicPr>
        <p:blipFill>
          <a:blip r:embed="rId5" cstate="print"/>
          <a:srcRect/>
          <a:stretch>
            <a:fillRect/>
          </a:stretch>
        </p:blipFill>
        <p:spPr bwMode="auto">
          <a:xfrm>
            <a:off x="533400" y="2057400"/>
            <a:ext cx="2076450" cy="3171826"/>
          </a:xfrm>
          <a:prstGeom prst="rect">
            <a:avLst/>
          </a:prstGeom>
          <a:ln>
            <a:noFill/>
          </a:ln>
          <a:effectLst>
            <a:softEdge rad="112500"/>
          </a:effectLst>
        </p:spPr>
      </p:pic>
      <p:sp>
        <p:nvSpPr>
          <p:cNvPr id="13" name="TextBox 12"/>
          <p:cNvSpPr txBox="1"/>
          <p:nvPr/>
        </p:nvSpPr>
        <p:spPr>
          <a:xfrm>
            <a:off x="609600" y="5410200"/>
            <a:ext cx="2209800" cy="369332"/>
          </a:xfrm>
          <a:prstGeom prst="rect">
            <a:avLst/>
          </a:prstGeom>
          <a:noFill/>
        </p:spPr>
        <p:txBody>
          <a:bodyPr wrap="square" rtlCol="0">
            <a:spAutoFit/>
          </a:bodyPr>
          <a:lstStyle/>
          <a:p>
            <a:r>
              <a:rPr lang="en-US" b="1" dirty="0" smtClean="0">
                <a:latin typeface="+mn-lt"/>
              </a:rPr>
              <a:t>Champ Ferguson </a:t>
            </a:r>
            <a:endParaRPr lang="en-US" b="1" dirty="0">
              <a:latin typeface="+mn-lt"/>
            </a:endParaRPr>
          </a:p>
        </p:txBody>
      </p:sp>
      <p:sp>
        <p:nvSpPr>
          <p:cNvPr id="14" name="TextBox 13"/>
          <p:cNvSpPr txBox="1"/>
          <p:nvPr/>
        </p:nvSpPr>
        <p:spPr>
          <a:xfrm>
            <a:off x="6172200" y="4953000"/>
            <a:ext cx="2514600" cy="369332"/>
          </a:xfrm>
          <a:prstGeom prst="rect">
            <a:avLst/>
          </a:prstGeom>
          <a:noFill/>
        </p:spPr>
        <p:txBody>
          <a:bodyPr wrap="square" rtlCol="0">
            <a:spAutoFit/>
          </a:bodyPr>
          <a:lstStyle/>
          <a:p>
            <a:r>
              <a:rPr lang="en-US" b="1" dirty="0" smtClean="0">
                <a:latin typeface="+mn-lt"/>
              </a:rPr>
              <a:t>“Bloody Bill” Anderson</a:t>
            </a:r>
            <a:endParaRPr lang="en-US" b="1" dirty="0">
              <a:latin typeface="+mn-lt"/>
            </a:endParaRPr>
          </a:p>
        </p:txBody>
      </p:sp>
      <p:pic>
        <p:nvPicPr>
          <p:cNvPr id="2" name="39 Cole Younger.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610600" y="6553200"/>
            <a:ext cx="114300" cy="114300"/>
          </a:xfrm>
          <a:prstGeom prst="rect">
            <a:avLst/>
          </a:prstGeom>
        </p:spPr>
      </p:pic>
      <p:pic>
        <p:nvPicPr>
          <p:cNvPr id="4098" name="Picture 2" descr="http://www.pricecamp.org/hocker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9000" y="2895600"/>
            <a:ext cx="1915034" cy="26000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352800" y="5562600"/>
            <a:ext cx="2209800" cy="369332"/>
          </a:xfrm>
          <a:prstGeom prst="rect">
            <a:avLst/>
          </a:prstGeom>
          <a:noFill/>
        </p:spPr>
        <p:txBody>
          <a:bodyPr wrap="square" rtlCol="0">
            <a:spAutoFit/>
          </a:bodyPr>
          <a:lstStyle/>
          <a:p>
            <a:r>
              <a:rPr lang="en-US" b="1" dirty="0" smtClean="0">
                <a:latin typeface="+mn-lt"/>
              </a:rPr>
              <a:t>Clark </a:t>
            </a:r>
            <a:r>
              <a:rPr lang="en-US" b="1" dirty="0" err="1" smtClean="0">
                <a:latin typeface="+mn-lt"/>
              </a:rPr>
              <a:t>Hockensmith</a:t>
            </a:r>
            <a:r>
              <a:rPr lang="en-US" b="1" dirty="0" smtClean="0">
                <a:latin typeface="+mn-lt"/>
              </a:rPr>
              <a:t> </a:t>
            </a:r>
            <a:endParaRPr lang="en-US" b="1" dirty="0">
              <a:latin typeface="+mn-lt"/>
            </a:endParaRPr>
          </a:p>
        </p:txBody>
      </p:sp>
      <p:sp>
        <p:nvSpPr>
          <p:cNvPr id="16" name="TextBox 15"/>
          <p:cNvSpPr txBox="1"/>
          <p:nvPr/>
        </p:nvSpPr>
        <p:spPr>
          <a:xfrm>
            <a:off x="3657600" y="304800"/>
            <a:ext cx="5638800" cy="923330"/>
          </a:xfrm>
          <a:prstGeom prst="rect">
            <a:avLst/>
          </a:prstGeom>
          <a:noFill/>
          <a:ln>
            <a:noFill/>
          </a:ln>
        </p:spPr>
        <p:txBody>
          <a:bodyPr wrap="square" rtlCol="0">
            <a:spAutoFit/>
          </a:bodyPr>
          <a:lstStyle/>
          <a:p>
            <a:r>
              <a:rPr lang="en-US" sz="5400" b="1" dirty="0" smtClean="0">
                <a:ln w="3175">
                  <a:noFill/>
                </a:ln>
                <a:solidFill>
                  <a:srgbClr val="F11328"/>
                </a:solidFill>
                <a:latin typeface="AR JULIAN" pitchFamily="2" charset="0"/>
              </a:rPr>
              <a:t>“HIGHWAYMEN”</a:t>
            </a:r>
          </a:p>
        </p:txBody>
      </p:sp>
    </p:spTree>
  </p:cSld>
  <p:clrMapOvr>
    <a:masterClrMapping/>
  </p:clrMapOvr>
  <p:transition xmlns:p14="http://schemas.microsoft.com/office/powerpoint/2010/main" spd="slow" advTm="60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p:stCondLst>
                                    <p:cond delay="6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0"/>
                                        <p:tgtEl>
                                          <p:spTgt spid="16"/>
                                        </p:tgtEl>
                                      </p:cBhvr>
                                    </p:animEffect>
                                  </p:childTnLst>
                                </p:cTn>
                              </p:par>
                            </p:childTnLst>
                          </p:cTn>
                        </p:par>
                        <p:par>
                          <p:cTn id="11" fill="hold">
                            <p:stCondLst>
                              <p:cond delay="11000"/>
                            </p:stCondLst>
                            <p:childTnLst>
                              <p:par>
                                <p:cTn id="12" presetID="10" presetClass="entr" presetSubtype="0" fill="hold" nodeType="afterEffect">
                                  <p:stCondLst>
                                    <p:cond delay="500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5000"/>
                                        <p:tgtEl>
                                          <p:spTgt spid="5">
                                            <p:txEl>
                                              <p:pRg st="0" end="0"/>
                                            </p:txEl>
                                          </p:spTgt>
                                        </p:tgtEl>
                                      </p:cBhvr>
                                    </p:animEffect>
                                  </p:childTnLst>
                                </p:cTn>
                              </p:par>
                            </p:childTnLst>
                          </p:cTn>
                        </p:par>
                        <p:par>
                          <p:cTn id="15" fill="hold">
                            <p:stCondLst>
                              <p:cond delay="21000"/>
                            </p:stCondLst>
                            <p:childTnLst>
                              <p:par>
                                <p:cTn id="16" presetID="10" presetClass="entr" presetSubtype="0" fill="hold" nodeType="afterEffect">
                                  <p:stCondLst>
                                    <p:cond delay="500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5000"/>
                                        <p:tgtEl>
                                          <p:spTgt spid="5">
                                            <p:txEl>
                                              <p:pRg st="1" end="1"/>
                                            </p:txEl>
                                          </p:spTgt>
                                        </p:tgtEl>
                                      </p:cBhvr>
                                    </p:animEffect>
                                  </p:childTnLst>
                                </p:cTn>
                              </p:par>
                            </p:childTnLst>
                          </p:cTn>
                        </p:par>
                        <p:par>
                          <p:cTn id="19" fill="hold">
                            <p:stCondLst>
                              <p:cond delay="31000"/>
                            </p:stCondLst>
                            <p:childTnLst>
                              <p:par>
                                <p:cTn id="20" presetID="10" presetClass="entr" presetSubtype="0" fill="hold" nodeType="afterEffect">
                                  <p:stCondLst>
                                    <p:cond delay="500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0"/>
                                        <p:tgtEl>
                                          <p:spTgt spid="5">
                                            <p:txEl>
                                              <p:pRg st="2" end="2"/>
                                            </p:txEl>
                                          </p:spTgt>
                                        </p:tgtEl>
                                      </p:cBhvr>
                                    </p:animEffect>
                                  </p:childTnLst>
                                </p:cTn>
                              </p:par>
                            </p:childTnLst>
                          </p:cTn>
                        </p:par>
                        <p:par>
                          <p:cTn id="23" fill="hold">
                            <p:stCondLst>
                              <p:cond delay="41000"/>
                            </p:stCondLst>
                            <p:childTnLst>
                              <p:par>
                                <p:cTn id="24" presetID="10" presetClass="entr" presetSubtype="0" fill="hold" nodeType="afterEffect">
                                  <p:stCondLst>
                                    <p:cond delay="5000"/>
                                  </p:stCondLst>
                                  <p:childTnLst>
                                    <p:set>
                                      <p:cBhvr>
                                        <p:cTn id="25" dur="1" fill="hold">
                                          <p:stCondLst>
                                            <p:cond delay="0"/>
                                          </p:stCondLst>
                                        </p:cTn>
                                        <p:tgtEl>
                                          <p:spTgt spid="23556"/>
                                        </p:tgtEl>
                                        <p:attrNameLst>
                                          <p:attrName>style.visibility</p:attrName>
                                        </p:attrNameLst>
                                      </p:cBhvr>
                                      <p:to>
                                        <p:strVal val="visible"/>
                                      </p:to>
                                    </p:set>
                                    <p:animEffect transition="in" filter="fade">
                                      <p:cBhvr>
                                        <p:cTn id="26" dur="3000"/>
                                        <p:tgtEl>
                                          <p:spTgt spid="23556"/>
                                        </p:tgtEl>
                                      </p:cBhvr>
                                    </p:animEffect>
                                  </p:childTnLst>
                                </p:cTn>
                              </p:par>
                              <p:par>
                                <p:cTn id="27" presetID="10" presetClass="entr" presetSubtype="0" fill="hold" grpId="0" nodeType="withEffect">
                                  <p:stCondLst>
                                    <p:cond delay="500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3000"/>
                                        <p:tgtEl>
                                          <p:spTgt spid="13"/>
                                        </p:tgtEl>
                                      </p:cBhvr>
                                    </p:animEffect>
                                  </p:childTnLst>
                                </p:cTn>
                              </p:par>
                            </p:childTnLst>
                          </p:cTn>
                        </p:par>
                        <p:par>
                          <p:cTn id="30" fill="hold">
                            <p:stCondLst>
                              <p:cond delay="49000"/>
                            </p:stCondLst>
                            <p:childTnLst>
                              <p:par>
                                <p:cTn id="31" presetID="10" presetClass="entr" presetSubtype="0" fill="hold" nodeType="afterEffect">
                                  <p:stCondLst>
                                    <p:cond delay="3500"/>
                                  </p:stCondLst>
                                  <p:childTnLst>
                                    <p:set>
                                      <p:cBhvr>
                                        <p:cTn id="32" dur="1" fill="hold">
                                          <p:stCondLst>
                                            <p:cond delay="0"/>
                                          </p:stCondLst>
                                        </p:cTn>
                                        <p:tgtEl>
                                          <p:spTgt spid="23554"/>
                                        </p:tgtEl>
                                        <p:attrNameLst>
                                          <p:attrName>style.visibility</p:attrName>
                                        </p:attrNameLst>
                                      </p:cBhvr>
                                      <p:to>
                                        <p:strVal val="visible"/>
                                      </p:to>
                                    </p:set>
                                    <p:animEffect transition="in" filter="fade">
                                      <p:cBhvr>
                                        <p:cTn id="33" dur="3000"/>
                                        <p:tgtEl>
                                          <p:spTgt spid="23554"/>
                                        </p:tgtEl>
                                      </p:cBhvr>
                                    </p:animEffect>
                                  </p:childTnLst>
                                </p:cTn>
                              </p:par>
                              <p:par>
                                <p:cTn id="34" presetID="10" presetClass="entr" presetSubtype="0" fill="hold" grpId="0" nodeType="withEffect">
                                  <p:stCondLst>
                                    <p:cond delay="350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3000"/>
                                        <p:tgtEl>
                                          <p:spTgt spid="14"/>
                                        </p:tgtEl>
                                      </p:cBhvr>
                                    </p:animEffect>
                                  </p:childTnLst>
                                </p:cTn>
                              </p:par>
                            </p:childTnLst>
                          </p:cTn>
                        </p:par>
                        <p:par>
                          <p:cTn id="37" fill="hold">
                            <p:stCondLst>
                              <p:cond delay="55500"/>
                            </p:stCondLst>
                            <p:childTnLst>
                              <p:par>
                                <p:cTn id="38" presetID="10" presetClass="entr" presetSubtype="0" fill="hold" nodeType="afterEffect">
                                  <p:stCondLst>
                                    <p:cond delay="3500"/>
                                  </p:stCondLst>
                                  <p:childTnLst>
                                    <p:set>
                                      <p:cBhvr>
                                        <p:cTn id="39" dur="1" fill="hold">
                                          <p:stCondLst>
                                            <p:cond delay="0"/>
                                          </p:stCondLst>
                                        </p:cTn>
                                        <p:tgtEl>
                                          <p:spTgt spid="4098"/>
                                        </p:tgtEl>
                                        <p:attrNameLst>
                                          <p:attrName>style.visibility</p:attrName>
                                        </p:attrNameLst>
                                      </p:cBhvr>
                                      <p:to>
                                        <p:strVal val="visible"/>
                                      </p:to>
                                    </p:set>
                                    <p:animEffect transition="in" filter="fade">
                                      <p:cBhvr>
                                        <p:cTn id="40" dur="3000"/>
                                        <p:tgtEl>
                                          <p:spTgt spid="4098"/>
                                        </p:tgtEl>
                                      </p:cBhvr>
                                    </p:animEffect>
                                  </p:childTnLst>
                                </p:cTn>
                              </p:par>
                              <p:par>
                                <p:cTn id="41" presetID="10" presetClass="entr" presetSubtype="0" fill="hold" grpId="0" nodeType="withEffect">
                                  <p:stCondLst>
                                    <p:cond delay="35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3000"/>
                                        <p:tgtEl>
                                          <p:spTgt spid="12"/>
                                        </p:tgtEl>
                                      </p:cBhvr>
                                    </p:animEffect>
                                  </p:childTnLst>
                                </p:cTn>
                              </p:par>
                            </p:childTnLst>
                          </p:cTn>
                        </p:par>
                        <p:par>
                          <p:cTn id="44" fill="hold">
                            <p:stCondLst>
                              <p:cond delay="62000"/>
                            </p:stCondLst>
                            <p:childTnLst>
                              <p:par>
                                <p:cTn id="45" presetID="10" presetClass="entr" presetSubtype="0" fill="hold" nodeType="afterEffect">
                                  <p:stCondLst>
                                    <p:cond delay="250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fade">
                                      <p:cBhvr>
                                        <p:cTn id="47" dur="5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48" fill="hold" display="0">
                  <p:stCondLst>
                    <p:cond delay="indefinite"/>
                  </p:stCondLst>
                  <p:endCondLst>
                    <p:cond evt="onStopAudio" delay="0">
                      <p:tgtEl>
                        <p:sldTgt/>
                      </p:tgtEl>
                    </p:cond>
                  </p:endCondLst>
                </p:cTn>
                <p:tgtEl>
                  <p:spTgt spid="2"/>
                </p:tgtEl>
              </p:cMediaNode>
            </p:audio>
          </p:childTnLst>
        </p:cTn>
      </p:par>
    </p:tnLst>
    <p:bldLst>
      <p:bldP spid="13" grpId="0"/>
      <p:bldP spid="14" grpId="0"/>
      <p:bldP spid="12" grpId="0"/>
      <p:bldP spid="16"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DDDAEF7-5083-434E-A915-B7935F7CEEA9}" type="slidenum">
              <a:rPr lang="en-US" smtClean="0"/>
              <a:pPr>
                <a:defRPr/>
              </a:pPr>
              <a:t>126</a:t>
            </a:fld>
            <a:endParaRPr lang="en-US" dirty="0"/>
          </a:p>
        </p:txBody>
      </p:sp>
      <p:sp>
        <p:nvSpPr>
          <p:cNvPr id="5" name="TextBox 4"/>
          <p:cNvSpPr txBox="1"/>
          <p:nvPr/>
        </p:nvSpPr>
        <p:spPr>
          <a:xfrm>
            <a:off x="381000" y="304800"/>
            <a:ext cx="5334000" cy="1015663"/>
          </a:xfrm>
          <a:prstGeom prst="rect">
            <a:avLst/>
          </a:prstGeom>
          <a:noFill/>
        </p:spPr>
        <p:txBody>
          <a:bodyPr wrap="square" rtlCol="0">
            <a:spAutoFit/>
          </a:bodyPr>
          <a:lstStyle/>
          <a:p>
            <a:r>
              <a:rPr lang="en-US" sz="2000" b="1" dirty="0" smtClean="0">
                <a:latin typeface="+mn-lt"/>
              </a:rPr>
              <a:t>Men like the Younger Brothers and Jesse and Frank James gathered gangs of others like themselves.</a:t>
            </a:r>
          </a:p>
        </p:txBody>
      </p:sp>
      <p:pic>
        <p:nvPicPr>
          <p:cNvPr id="75778" name="Picture 2" descr="http://trianglecranch.com/catalog/images/Cloe_Youger_and_Jim.jpg"/>
          <p:cNvPicPr>
            <a:picLocks noChangeAspect="1" noChangeArrowheads="1"/>
          </p:cNvPicPr>
          <p:nvPr/>
        </p:nvPicPr>
        <p:blipFill>
          <a:blip r:embed="rId2" cstate="print">
            <a:grayscl/>
          </a:blip>
          <a:srcRect/>
          <a:stretch>
            <a:fillRect/>
          </a:stretch>
        </p:blipFill>
        <p:spPr bwMode="auto">
          <a:xfrm>
            <a:off x="533400" y="1600200"/>
            <a:ext cx="2362200" cy="3141381"/>
          </a:xfrm>
          <a:prstGeom prst="rect">
            <a:avLst/>
          </a:prstGeom>
          <a:ln>
            <a:noFill/>
          </a:ln>
          <a:effectLst>
            <a:softEdge rad="112500"/>
          </a:effectLst>
        </p:spPr>
      </p:pic>
      <p:pic>
        <p:nvPicPr>
          <p:cNvPr id="75780" name="Picture 4" descr="http://www.pkwy.k12.mo.us/intra/professional/student_work/west_web/jessejamesandfrankjames.jpg"/>
          <p:cNvPicPr>
            <a:picLocks noChangeAspect="1" noChangeArrowheads="1"/>
          </p:cNvPicPr>
          <p:nvPr/>
        </p:nvPicPr>
        <p:blipFill>
          <a:blip r:embed="rId3" cstate="print"/>
          <a:srcRect l="7648" t="16354" r="5162" b="8688"/>
          <a:stretch>
            <a:fillRect/>
          </a:stretch>
        </p:blipFill>
        <p:spPr bwMode="auto">
          <a:xfrm>
            <a:off x="5600700" y="426005"/>
            <a:ext cx="3276600" cy="3161631"/>
          </a:xfrm>
          <a:prstGeom prst="rect">
            <a:avLst/>
          </a:prstGeom>
          <a:ln>
            <a:noFill/>
          </a:ln>
          <a:effectLst>
            <a:softEdge rad="112500"/>
          </a:effectLst>
        </p:spPr>
      </p:pic>
      <p:sp>
        <p:nvSpPr>
          <p:cNvPr id="8" name="TextBox 7"/>
          <p:cNvSpPr txBox="1"/>
          <p:nvPr/>
        </p:nvSpPr>
        <p:spPr>
          <a:xfrm>
            <a:off x="623047" y="4741581"/>
            <a:ext cx="2362200" cy="381000"/>
          </a:xfrm>
          <a:prstGeom prst="rect">
            <a:avLst/>
          </a:prstGeom>
          <a:noFill/>
        </p:spPr>
        <p:txBody>
          <a:bodyPr wrap="square" rtlCol="0">
            <a:spAutoFit/>
          </a:bodyPr>
          <a:lstStyle/>
          <a:p>
            <a:r>
              <a:rPr lang="en-US" b="1" dirty="0" smtClean="0">
                <a:latin typeface="+mn-lt"/>
              </a:rPr>
              <a:t>Cole and Jim Younger</a:t>
            </a:r>
            <a:endParaRPr lang="en-US" b="1" dirty="0">
              <a:latin typeface="+mn-lt"/>
            </a:endParaRPr>
          </a:p>
        </p:txBody>
      </p:sp>
      <p:sp>
        <p:nvSpPr>
          <p:cNvPr id="9" name="TextBox 8"/>
          <p:cNvSpPr txBox="1"/>
          <p:nvPr/>
        </p:nvSpPr>
        <p:spPr>
          <a:xfrm>
            <a:off x="6158753" y="3587636"/>
            <a:ext cx="2438400" cy="381000"/>
          </a:xfrm>
          <a:prstGeom prst="rect">
            <a:avLst/>
          </a:prstGeom>
          <a:noFill/>
        </p:spPr>
        <p:txBody>
          <a:bodyPr wrap="square" rtlCol="0">
            <a:spAutoFit/>
          </a:bodyPr>
          <a:lstStyle/>
          <a:p>
            <a:r>
              <a:rPr lang="en-US" b="1" dirty="0" smtClean="0">
                <a:latin typeface="+mn-lt"/>
              </a:rPr>
              <a:t>Frank and Jesse James</a:t>
            </a:r>
            <a:endParaRPr lang="en-US" b="1" dirty="0">
              <a:latin typeface="+mn-lt"/>
            </a:endParaRPr>
          </a:p>
        </p:txBody>
      </p:sp>
      <p:sp>
        <p:nvSpPr>
          <p:cNvPr id="11" name="TextBox 10"/>
          <p:cNvSpPr txBox="1"/>
          <p:nvPr/>
        </p:nvSpPr>
        <p:spPr>
          <a:xfrm>
            <a:off x="3048000" y="1191212"/>
            <a:ext cx="2552700" cy="1631216"/>
          </a:xfrm>
          <a:prstGeom prst="rect">
            <a:avLst/>
          </a:prstGeom>
          <a:noFill/>
        </p:spPr>
        <p:txBody>
          <a:bodyPr wrap="square" rtlCol="0">
            <a:spAutoFit/>
          </a:bodyPr>
          <a:lstStyle/>
          <a:p>
            <a:r>
              <a:rPr lang="en-US" sz="2000" b="1" dirty="0" smtClean="0">
                <a:latin typeface="+mn-lt"/>
              </a:rPr>
              <a:t>They roamed through Kansas and Missouri robbing banks and trains and killing innocent people.</a:t>
            </a:r>
            <a:endParaRPr lang="en-US" sz="2000" b="1" dirty="0">
              <a:latin typeface="+mn-lt"/>
            </a:endParaRPr>
          </a:p>
        </p:txBody>
      </p:sp>
      <p:pic>
        <p:nvPicPr>
          <p:cNvPr id="12" name="Picture 2" descr="http://www.tsgraves.com/images/posters/jesseFrankM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2231" y="3018411"/>
            <a:ext cx="2448469" cy="30775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advClick="0" advTm="60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000"/>
                            </p:stCondLst>
                            <p:childTnLst>
                              <p:par>
                                <p:cTn id="9" presetID="10" presetClass="entr" presetSubtype="0" fill="hold" nodeType="afterEffect">
                                  <p:stCondLst>
                                    <p:cond delay="3000"/>
                                  </p:stCondLst>
                                  <p:childTnLst>
                                    <p:set>
                                      <p:cBhvr>
                                        <p:cTn id="10" dur="1" fill="hold">
                                          <p:stCondLst>
                                            <p:cond delay="0"/>
                                          </p:stCondLst>
                                        </p:cTn>
                                        <p:tgtEl>
                                          <p:spTgt spid="75778"/>
                                        </p:tgtEl>
                                        <p:attrNameLst>
                                          <p:attrName>style.visibility</p:attrName>
                                        </p:attrNameLst>
                                      </p:cBhvr>
                                      <p:to>
                                        <p:strVal val="visible"/>
                                      </p:to>
                                    </p:set>
                                    <p:animEffect transition="in" filter="fade">
                                      <p:cBhvr>
                                        <p:cTn id="11" dur="3000"/>
                                        <p:tgtEl>
                                          <p:spTgt spid="75778"/>
                                        </p:tgtEl>
                                      </p:cBhvr>
                                    </p:animEffect>
                                  </p:childTnLst>
                                </p:cTn>
                              </p:par>
                              <p:par>
                                <p:cTn id="12" presetID="10" presetClass="entr" presetSubtype="0" fill="hold" grpId="0" nodeType="withEffect">
                                  <p:stCondLst>
                                    <p:cond delay="30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3000"/>
                                        <p:tgtEl>
                                          <p:spTgt spid="8"/>
                                        </p:tgtEl>
                                      </p:cBhvr>
                                    </p:animEffect>
                                  </p:childTnLst>
                                </p:cTn>
                              </p:par>
                            </p:childTnLst>
                          </p:cTn>
                        </p:par>
                        <p:par>
                          <p:cTn id="15" fill="hold">
                            <p:stCondLst>
                              <p:cond delay="9000"/>
                            </p:stCondLst>
                            <p:childTnLst>
                              <p:par>
                                <p:cTn id="16" presetID="10" presetClass="entr" presetSubtype="0" fill="hold" nodeType="afterEffect">
                                  <p:stCondLst>
                                    <p:cond delay="4000"/>
                                  </p:stCondLst>
                                  <p:childTnLst>
                                    <p:set>
                                      <p:cBhvr>
                                        <p:cTn id="17" dur="1" fill="hold">
                                          <p:stCondLst>
                                            <p:cond delay="0"/>
                                          </p:stCondLst>
                                        </p:cTn>
                                        <p:tgtEl>
                                          <p:spTgt spid="75780"/>
                                        </p:tgtEl>
                                        <p:attrNameLst>
                                          <p:attrName>style.visibility</p:attrName>
                                        </p:attrNameLst>
                                      </p:cBhvr>
                                      <p:to>
                                        <p:strVal val="visible"/>
                                      </p:to>
                                    </p:set>
                                    <p:animEffect transition="in" filter="fade">
                                      <p:cBhvr>
                                        <p:cTn id="18" dur="3000"/>
                                        <p:tgtEl>
                                          <p:spTgt spid="75780"/>
                                        </p:tgtEl>
                                      </p:cBhvr>
                                    </p:animEffect>
                                  </p:childTnLst>
                                </p:cTn>
                              </p:par>
                              <p:par>
                                <p:cTn id="19" presetID="10" presetClass="entr" presetSubtype="0" fill="hold" grpId="0" nodeType="withEffect">
                                  <p:stCondLst>
                                    <p:cond delay="40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3000"/>
                                        <p:tgtEl>
                                          <p:spTgt spid="9"/>
                                        </p:tgtEl>
                                      </p:cBhvr>
                                    </p:animEffect>
                                  </p:childTnLst>
                                </p:cTn>
                              </p:par>
                            </p:childTnLst>
                          </p:cTn>
                        </p:par>
                        <p:par>
                          <p:cTn id="22" fill="hold">
                            <p:stCondLst>
                              <p:cond delay="16000"/>
                            </p:stCondLst>
                            <p:childTnLst>
                              <p:par>
                                <p:cTn id="23" presetID="10" presetClass="entr" presetSubtype="0" fill="hold" nodeType="afterEffect">
                                  <p:stCondLst>
                                    <p:cond delay="650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fade">
                                      <p:cBhvr>
                                        <p:cTn id="25" dur="3000"/>
                                        <p:tgtEl>
                                          <p:spTgt spid="11">
                                            <p:txEl>
                                              <p:pRg st="0" end="0"/>
                                            </p:txEl>
                                          </p:spTgt>
                                        </p:tgtEl>
                                      </p:cBhvr>
                                    </p:animEffect>
                                  </p:childTnLst>
                                </p:cTn>
                              </p:par>
                            </p:childTnLst>
                          </p:cTn>
                        </p:par>
                        <p:par>
                          <p:cTn id="26" fill="hold">
                            <p:stCondLst>
                              <p:cond delay="25500"/>
                            </p:stCondLst>
                            <p:childTnLst>
                              <p:par>
                                <p:cTn id="27" presetID="10" presetClass="entr" presetSubtype="0" fill="hold" nodeType="afterEffect">
                                  <p:stCondLst>
                                    <p:cond delay="450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DDDAEF7-5083-434E-A915-B7935F7CEEA9}" type="slidenum">
              <a:rPr lang="en-US" smtClean="0"/>
              <a:pPr>
                <a:defRPr/>
              </a:pPr>
              <a:t>127</a:t>
            </a:fld>
            <a:endParaRPr lang="en-US" dirty="0"/>
          </a:p>
        </p:txBody>
      </p:sp>
      <p:pic>
        <p:nvPicPr>
          <p:cNvPr id="224258" name="Picture 2" descr="http://www.legendsofamerica.com/photos-outlaws/JamesYoungers-500.jp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Lst>
          </a:blip>
          <a:srcRect b="4000"/>
          <a:stretch>
            <a:fillRect/>
          </a:stretch>
        </p:blipFill>
        <p:spPr bwMode="auto">
          <a:xfrm>
            <a:off x="1290918" y="228600"/>
            <a:ext cx="3733800" cy="4246976"/>
          </a:xfrm>
          <a:prstGeom prst="rect">
            <a:avLst/>
          </a:prstGeom>
          <a:ln>
            <a:noFill/>
          </a:ln>
          <a:effectLst>
            <a:softEdge rad="112500"/>
          </a:effectLst>
        </p:spPr>
      </p:pic>
      <p:sp>
        <p:nvSpPr>
          <p:cNvPr id="6" name="TextBox 5"/>
          <p:cNvSpPr txBox="1"/>
          <p:nvPr/>
        </p:nvSpPr>
        <p:spPr>
          <a:xfrm>
            <a:off x="1462368" y="4413269"/>
            <a:ext cx="3390900" cy="646331"/>
          </a:xfrm>
          <a:prstGeom prst="rect">
            <a:avLst/>
          </a:prstGeom>
          <a:noFill/>
        </p:spPr>
        <p:txBody>
          <a:bodyPr wrap="square" rtlCol="0">
            <a:spAutoFit/>
          </a:bodyPr>
          <a:lstStyle/>
          <a:p>
            <a:r>
              <a:rPr lang="en-US" b="1" dirty="0" smtClean="0">
                <a:latin typeface="+mn-lt"/>
              </a:rPr>
              <a:t>Left to right: Cole Younger, Jesse James, Bob Younger, Frank James</a:t>
            </a:r>
            <a:endParaRPr lang="en-US" b="1" dirty="0">
              <a:latin typeface="+mn-lt"/>
            </a:endParaRPr>
          </a:p>
        </p:txBody>
      </p:sp>
      <p:pic>
        <p:nvPicPr>
          <p:cNvPr id="1026" name="Picture 2" descr="http://youraccount.ekmpowershop15.com/ekmps/shops/simplycivilwa/images/replica-james-younger-gang-wanted-poster-with-western-badge-501-p.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2136" r="46984"/>
          <a:stretch/>
        </p:blipFill>
        <p:spPr bwMode="auto">
          <a:xfrm>
            <a:off x="5562600" y="777453"/>
            <a:ext cx="3191437" cy="3604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401783"/>
      </p:ext>
    </p:extLst>
  </p:cSld>
  <p:clrMapOvr>
    <a:masterClrMapping/>
  </p:clrMapOvr>
  <p:transition xmlns:p14="http://schemas.microsoft.com/office/powerpoint/2010/main" spd="slow" advClick="0" advTm="30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4258"/>
                                        </p:tgtEl>
                                        <p:attrNameLst>
                                          <p:attrName>style.visibility</p:attrName>
                                        </p:attrNameLst>
                                      </p:cBhvr>
                                      <p:to>
                                        <p:strVal val="visible"/>
                                      </p:to>
                                    </p:set>
                                    <p:animEffect transition="in" filter="fade">
                                      <p:cBhvr>
                                        <p:cTn id="7" dur="5000"/>
                                        <p:tgtEl>
                                          <p:spTgt spid="224258"/>
                                        </p:tgtEl>
                                      </p:cBhvr>
                                    </p:animEffect>
                                  </p:childTnLst>
                                </p:cTn>
                              </p:par>
                            </p:childTnLst>
                          </p:cTn>
                        </p:par>
                        <p:par>
                          <p:cTn id="8" fill="hold">
                            <p:stCondLst>
                              <p:cond delay="5000"/>
                            </p:stCondLst>
                            <p:childTnLst>
                              <p:par>
                                <p:cTn id="9" presetID="10" presetClass="entr" presetSubtype="0" fill="hold" grpId="0" nodeType="afterEffect">
                                  <p:stCondLst>
                                    <p:cond delay="2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0"/>
                                        <p:tgtEl>
                                          <p:spTgt spid="6"/>
                                        </p:tgtEl>
                                      </p:cBhvr>
                                    </p:animEffect>
                                  </p:childTnLst>
                                </p:cTn>
                              </p:par>
                            </p:childTnLst>
                          </p:cTn>
                        </p:par>
                        <p:par>
                          <p:cTn id="12" fill="hold">
                            <p:stCondLst>
                              <p:cond delay="12000"/>
                            </p:stCondLst>
                            <p:childTnLst>
                              <p:par>
                                <p:cTn id="13" presetID="10" presetClass="entr" presetSubtype="0" fill="hold" nodeType="afterEffect">
                                  <p:stCondLst>
                                    <p:cond delay="400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DDDAEF7-5083-434E-A915-B7935F7CEEA9}" type="slidenum">
              <a:rPr lang="en-US" smtClean="0"/>
              <a:pPr>
                <a:defRPr/>
              </a:pPr>
              <a:t>128</a:t>
            </a:fld>
            <a:endParaRPr lang="en-US" dirty="0"/>
          </a:p>
        </p:txBody>
      </p:sp>
      <p:sp>
        <p:nvSpPr>
          <p:cNvPr id="8" name="TextBox 7"/>
          <p:cNvSpPr txBox="1"/>
          <p:nvPr/>
        </p:nvSpPr>
        <p:spPr>
          <a:xfrm>
            <a:off x="5410200" y="2573808"/>
            <a:ext cx="3276600" cy="830997"/>
          </a:xfrm>
          <a:prstGeom prst="rect">
            <a:avLst/>
          </a:prstGeom>
          <a:noFill/>
        </p:spPr>
        <p:txBody>
          <a:bodyPr wrap="square" rtlCol="0">
            <a:spAutoFit/>
          </a:bodyPr>
          <a:lstStyle/>
          <a:p>
            <a:r>
              <a:rPr lang="en-US" sz="1600" b="1" dirty="0" smtClean="0">
                <a:latin typeface="+mn-lt"/>
              </a:rPr>
              <a:t>The James-Younger Gang bungled the robbery of a bank in Northfield, Minnesota and were shot to pieces.</a:t>
            </a:r>
            <a:endParaRPr lang="en-US" sz="1600" b="1" dirty="0">
              <a:latin typeface="+mn-lt"/>
            </a:endParaRPr>
          </a:p>
        </p:txBody>
      </p:sp>
      <p:pic>
        <p:nvPicPr>
          <p:cNvPr id="224264" name="Picture 8" descr="jamesgang_1.jpg"/>
          <p:cNvPicPr>
            <a:picLocks noChangeAspect="1" noChangeArrowheads="1"/>
          </p:cNvPicPr>
          <p:nvPr/>
        </p:nvPicPr>
        <p:blipFill rotWithShape="1">
          <a:blip r:embed="rId2" cstate="print"/>
          <a:srcRect l="16325" t="15942" r="14788" b="18240"/>
          <a:stretch/>
        </p:blipFill>
        <p:spPr bwMode="auto">
          <a:xfrm>
            <a:off x="2364441" y="304588"/>
            <a:ext cx="2286000" cy="1830689"/>
          </a:xfrm>
          <a:prstGeom prst="rect">
            <a:avLst/>
          </a:prstGeom>
          <a:ln>
            <a:noFill/>
          </a:ln>
          <a:effectLst>
            <a:softEdge rad="112500"/>
          </a:effectLst>
        </p:spPr>
      </p:pic>
      <p:pic>
        <p:nvPicPr>
          <p:cNvPr id="224266" name="Picture 10" descr="http://www.legendsofamerica.com/photos-outlaws/ColeYoungerAfterNorthfieldRaid.jpg"/>
          <p:cNvPicPr>
            <a:picLocks noChangeAspect="1" noChangeArrowheads="1"/>
          </p:cNvPicPr>
          <p:nvPr/>
        </p:nvPicPr>
        <p:blipFill rotWithShape="1">
          <a:blip r:embed="rId3" cstate="print">
            <a:duotone>
              <a:prstClr val="black"/>
              <a:srgbClr val="D9C3A5">
                <a:tint val="50000"/>
                <a:satMod val="180000"/>
              </a:srgbClr>
            </a:duotone>
          </a:blip>
          <a:srcRect b="4157"/>
          <a:stretch/>
        </p:blipFill>
        <p:spPr bwMode="auto">
          <a:xfrm>
            <a:off x="5156187" y="3424507"/>
            <a:ext cx="1620890" cy="2071344"/>
          </a:xfrm>
          <a:prstGeom prst="rect">
            <a:avLst/>
          </a:prstGeom>
          <a:noFill/>
        </p:spPr>
      </p:pic>
      <p:pic>
        <p:nvPicPr>
          <p:cNvPr id="224268" name="Picture 12" descr="http://www.legendsofamerica.com/photos-outlaws/Northfield%20Minnesota%20Bank.jpg"/>
          <p:cNvPicPr>
            <a:picLocks noChangeAspect="1" noChangeArrowheads="1"/>
          </p:cNvPicPr>
          <p:nvPr/>
        </p:nvPicPr>
        <p:blipFill>
          <a:blip r:embed="rId4" cstate="print">
            <a:duotone>
              <a:prstClr val="black"/>
              <a:srgbClr val="D9C3A5">
                <a:tint val="50000"/>
                <a:satMod val="180000"/>
              </a:srgbClr>
            </a:duotone>
          </a:blip>
          <a:srcRect/>
          <a:stretch>
            <a:fillRect/>
          </a:stretch>
        </p:blipFill>
        <p:spPr bwMode="auto">
          <a:xfrm>
            <a:off x="4885764" y="88154"/>
            <a:ext cx="4141647" cy="2509838"/>
          </a:xfrm>
          <a:prstGeom prst="rect">
            <a:avLst/>
          </a:prstGeom>
          <a:noFill/>
        </p:spPr>
      </p:pic>
      <p:pic>
        <p:nvPicPr>
          <p:cNvPr id="224276" name="Picture 20" descr="http://www.awesomestories.com/images/user/127b08d648.jpg"/>
          <p:cNvPicPr>
            <a:picLocks noChangeAspect="1" noChangeArrowheads="1"/>
          </p:cNvPicPr>
          <p:nvPr/>
        </p:nvPicPr>
        <p:blipFill>
          <a:blip r:embed="rId5" cstate="print"/>
          <a:srcRect/>
          <a:stretch>
            <a:fillRect/>
          </a:stretch>
        </p:blipFill>
        <p:spPr bwMode="auto">
          <a:xfrm>
            <a:off x="7274811" y="3657600"/>
            <a:ext cx="1752600" cy="2114248"/>
          </a:xfrm>
          <a:prstGeom prst="rect">
            <a:avLst/>
          </a:prstGeom>
          <a:noFill/>
        </p:spPr>
      </p:pic>
      <p:pic>
        <p:nvPicPr>
          <p:cNvPr id="224280" name="Picture 24" descr="http://deadbutdreamin.files.wordpress.com/2008/11/jimyounger3.jpg"/>
          <p:cNvPicPr>
            <a:picLocks noChangeAspect="1" noChangeArrowheads="1"/>
          </p:cNvPicPr>
          <p:nvPr/>
        </p:nvPicPr>
        <p:blipFill>
          <a:blip r:embed="rId6" cstate="print">
            <a:duotone>
              <a:prstClr val="black"/>
              <a:srgbClr val="D9C3A5">
                <a:tint val="50000"/>
                <a:satMod val="180000"/>
              </a:srgbClr>
            </a:duotone>
            <a:lum/>
          </a:blip>
          <a:srcRect/>
          <a:stretch>
            <a:fillRect/>
          </a:stretch>
        </p:blipFill>
        <p:spPr bwMode="auto">
          <a:xfrm>
            <a:off x="3578735" y="2737528"/>
            <a:ext cx="1562100" cy="2082800"/>
          </a:xfrm>
          <a:prstGeom prst="rect">
            <a:avLst/>
          </a:prstGeom>
          <a:noFill/>
        </p:spPr>
      </p:pic>
      <p:sp>
        <p:nvSpPr>
          <p:cNvPr id="21" name="TextBox 20"/>
          <p:cNvSpPr txBox="1"/>
          <p:nvPr/>
        </p:nvSpPr>
        <p:spPr>
          <a:xfrm>
            <a:off x="533400" y="304800"/>
            <a:ext cx="1219200" cy="461665"/>
          </a:xfrm>
          <a:prstGeom prst="rect">
            <a:avLst/>
          </a:prstGeom>
          <a:noFill/>
        </p:spPr>
        <p:txBody>
          <a:bodyPr wrap="square" rtlCol="0">
            <a:spAutoFit/>
          </a:bodyPr>
          <a:lstStyle/>
          <a:p>
            <a:r>
              <a:rPr lang="en-US" sz="2400" b="1" dirty="0" smtClean="0">
                <a:latin typeface="+mn-lt"/>
              </a:rPr>
              <a:t>Killed:</a:t>
            </a:r>
            <a:endParaRPr lang="en-US" sz="2400" b="1" dirty="0">
              <a:latin typeface="+mn-lt"/>
            </a:endParaRPr>
          </a:p>
        </p:txBody>
      </p:sp>
      <p:pic>
        <p:nvPicPr>
          <p:cNvPr id="20" name="Picture 22" descr="http://www.policeguide.com/Police_Photo_Galleries/Outlaws/younger_gang_northfield.jpg"/>
          <p:cNvPicPr>
            <a:picLocks noChangeAspect="1" noChangeArrowheads="1"/>
          </p:cNvPicPr>
          <p:nvPr/>
        </p:nvPicPr>
        <p:blipFill rotWithShape="1">
          <a:blip r:embed="rId7" cstate="print"/>
          <a:srcRect l="6020" t="52779" r="47205" b="2291"/>
          <a:stretch/>
        </p:blipFill>
        <p:spPr bwMode="auto">
          <a:xfrm>
            <a:off x="441571" y="784394"/>
            <a:ext cx="1617059" cy="2136955"/>
          </a:xfrm>
          <a:prstGeom prst="rect">
            <a:avLst/>
          </a:prstGeom>
          <a:ln>
            <a:noFill/>
          </a:ln>
          <a:effectLst>
            <a:softEdge rad="112500"/>
          </a:effectLst>
        </p:spPr>
      </p:pic>
      <p:sp>
        <p:nvSpPr>
          <p:cNvPr id="22" name="TextBox 21"/>
          <p:cNvSpPr txBox="1"/>
          <p:nvPr/>
        </p:nvSpPr>
        <p:spPr>
          <a:xfrm>
            <a:off x="533400" y="2818508"/>
            <a:ext cx="1491019" cy="381000"/>
          </a:xfrm>
          <a:prstGeom prst="rect">
            <a:avLst/>
          </a:prstGeom>
          <a:noFill/>
        </p:spPr>
        <p:txBody>
          <a:bodyPr wrap="square" rtlCol="0">
            <a:spAutoFit/>
          </a:bodyPr>
          <a:lstStyle/>
          <a:p>
            <a:r>
              <a:rPr lang="en-US" b="1" dirty="0" smtClean="0">
                <a:latin typeface="+mn-lt"/>
              </a:rPr>
              <a:t>Charley Pitts</a:t>
            </a:r>
            <a:endParaRPr lang="en-US" b="1" dirty="0">
              <a:latin typeface="+mn-lt"/>
            </a:endParaRPr>
          </a:p>
        </p:txBody>
      </p:sp>
      <p:sp>
        <p:nvSpPr>
          <p:cNvPr id="23" name="TextBox 22"/>
          <p:cNvSpPr txBox="1"/>
          <p:nvPr/>
        </p:nvSpPr>
        <p:spPr>
          <a:xfrm>
            <a:off x="2648710" y="2128778"/>
            <a:ext cx="1717462" cy="646331"/>
          </a:xfrm>
          <a:prstGeom prst="rect">
            <a:avLst/>
          </a:prstGeom>
          <a:noFill/>
        </p:spPr>
        <p:txBody>
          <a:bodyPr wrap="square" rtlCol="0">
            <a:spAutoFit/>
          </a:bodyPr>
          <a:lstStyle/>
          <a:p>
            <a:r>
              <a:rPr lang="en-US" b="1" dirty="0" smtClean="0">
                <a:latin typeface="+mn-lt"/>
              </a:rPr>
              <a:t>Bill </a:t>
            </a:r>
            <a:r>
              <a:rPr lang="en-US" b="1" dirty="0" err="1" smtClean="0">
                <a:latin typeface="+mn-lt"/>
              </a:rPr>
              <a:t>Chadwell</a:t>
            </a:r>
            <a:r>
              <a:rPr lang="en-US" b="1" dirty="0" smtClean="0">
                <a:latin typeface="+mn-lt"/>
              </a:rPr>
              <a:t> and </a:t>
            </a:r>
            <a:r>
              <a:rPr lang="en-US" b="1" dirty="0" err="1" smtClean="0">
                <a:latin typeface="+mn-lt"/>
              </a:rPr>
              <a:t>Clell</a:t>
            </a:r>
            <a:r>
              <a:rPr lang="en-US" b="1" dirty="0" smtClean="0">
                <a:latin typeface="+mn-lt"/>
              </a:rPr>
              <a:t> Miller</a:t>
            </a:r>
            <a:endParaRPr lang="en-US" b="1" dirty="0">
              <a:latin typeface="+mn-lt"/>
            </a:endParaRPr>
          </a:p>
        </p:txBody>
      </p:sp>
      <p:pic>
        <p:nvPicPr>
          <p:cNvPr id="2050" name="Picture 2" descr="http://www.historyonfilm.com/pics/misc/bob-younger.jpg"/>
          <p:cNvPicPr>
            <a:picLocks noChangeAspect="1" noChangeArrowheads="1"/>
          </p:cNvPicPr>
          <p:nvPr/>
        </p:nvPicPr>
        <p:blipFill rotWithShape="1">
          <a:blip r:embed="rId8" cstate="print">
            <a:duotone>
              <a:prstClr val="black"/>
              <a:srgbClr val="D9C3A5">
                <a:tint val="50000"/>
                <a:satMod val="180000"/>
              </a:srgbClr>
            </a:duotone>
            <a:extLst>
              <a:ext uri="{28A0092B-C50C-407E-A947-70E740481C1C}">
                <a14:useLocalDpi xmlns:a14="http://schemas.microsoft.com/office/drawing/2010/main" val="0"/>
              </a:ext>
            </a:extLst>
          </a:blip>
          <a:srcRect t="2824" r="7904" b="2824"/>
          <a:stretch/>
        </p:blipFill>
        <p:spPr bwMode="auto">
          <a:xfrm>
            <a:off x="2020106" y="2744917"/>
            <a:ext cx="1558629" cy="20828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304800" y="3334853"/>
            <a:ext cx="1600200" cy="1477328"/>
          </a:xfrm>
          <a:prstGeom prst="rect">
            <a:avLst/>
          </a:prstGeom>
          <a:noFill/>
        </p:spPr>
        <p:txBody>
          <a:bodyPr wrap="square" rtlCol="0">
            <a:spAutoFit/>
          </a:bodyPr>
          <a:lstStyle/>
          <a:p>
            <a:r>
              <a:rPr lang="en-US" b="1" dirty="0" smtClean="0">
                <a:latin typeface="+mn-lt"/>
              </a:rPr>
              <a:t>The Younger Brothers were wounded, captured and sent to prison:</a:t>
            </a:r>
            <a:endParaRPr lang="en-US" b="1" dirty="0">
              <a:latin typeface="+mn-lt"/>
            </a:endParaRPr>
          </a:p>
        </p:txBody>
      </p:sp>
      <p:sp>
        <p:nvSpPr>
          <p:cNvPr id="25" name="TextBox 24"/>
          <p:cNvSpPr txBox="1"/>
          <p:nvPr/>
        </p:nvSpPr>
        <p:spPr>
          <a:xfrm>
            <a:off x="2430451" y="4919747"/>
            <a:ext cx="737938" cy="381000"/>
          </a:xfrm>
          <a:prstGeom prst="rect">
            <a:avLst/>
          </a:prstGeom>
          <a:noFill/>
        </p:spPr>
        <p:txBody>
          <a:bodyPr wrap="square" rtlCol="0">
            <a:spAutoFit/>
          </a:bodyPr>
          <a:lstStyle/>
          <a:p>
            <a:r>
              <a:rPr lang="en-US" b="1" dirty="0" smtClean="0">
                <a:latin typeface="+mn-lt"/>
              </a:rPr>
              <a:t>Bob</a:t>
            </a:r>
            <a:endParaRPr lang="en-US" b="1" dirty="0">
              <a:latin typeface="+mn-lt"/>
            </a:endParaRPr>
          </a:p>
        </p:txBody>
      </p:sp>
      <p:sp>
        <p:nvSpPr>
          <p:cNvPr id="26" name="TextBox 25"/>
          <p:cNvSpPr txBox="1"/>
          <p:nvPr/>
        </p:nvSpPr>
        <p:spPr>
          <a:xfrm>
            <a:off x="4074523" y="4919747"/>
            <a:ext cx="583297" cy="381000"/>
          </a:xfrm>
          <a:prstGeom prst="rect">
            <a:avLst/>
          </a:prstGeom>
          <a:noFill/>
        </p:spPr>
        <p:txBody>
          <a:bodyPr wrap="square" rtlCol="0">
            <a:spAutoFit/>
          </a:bodyPr>
          <a:lstStyle/>
          <a:p>
            <a:r>
              <a:rPr lang="en-US" b="1" dirty="0" smtClean="0">
                <a:latin typeface="+mn-lt"/>
              </a:rPr>
              <a:t>Jim</a:t>
            </a:r>
            <a:endParaRPr lang="en-US" b="1" dirty="0">
              <a:latin typeface="+mn-lt"/>
            </a:endParaRPr>
          </a:p>
        </p:txBody>
      </p:sp>
      <p:sp>
        <p:nvSpPr>
          <p:cNvPr id="27" name="TextBox 26"/>
          <p:cNvSpPr txBox="1"/>
          <p:nvPr/>
        </p:nvSpPr>
        <p:spPr>
          <a:xfrm>
            <a:off x="5597663" y="5517881"/>
            <a:ext cx="737938" cy="381000"/>
          </a:xfrm>
          <a:prstGeom prst="rect">
            <a:avLst/>
          </a:prstGeom>
          <a:noFill/>
        </p:spPr>
        <p:txBody>
          <a:bodyPr wrap="square" rtlCol="0">
            <a:spAutoFit/>
          </a:bodyPr>
          <a:lstStyle/>
          <a:p>
            <a:r>
              <a:rPr lang="en-US" b="1" dirty="0" smtClean="0">
                <a:latin typeface="+mn-lt"/>
              </a:rPr>
              <a:t>Cole</a:t>
            </a:r>
            <a:endParaRPr lang="en-US" b="1" dirty="0">
              <a:latin typeface="+mn-lt"/>
            </a:endParaRPr>
          </a:p>
        </p:txBody>
      </p:sp>
      <p:sp>
        <p:nvSpPr>
          <p:cNvPr id="2" name="TextBox 1"/>
          <p:cNvSpPr txBox="1"/>
          <p:nvPr/>
        </p:nvSpPr>
        <p:spPr>
          <a:xfrm>
            <a:off x="389328" y="5355384"/>
            <a:ext cx="4724400" cy="523220"/>
          </a:xfrm>
          <a:prstGeom prst="rect">
            <a:avLst/>
          </a:prstGeom>
          <a:noFill/>
        </p:spPr>
        <p:txBody>
          <a:bodyPr wrap="square" rtlCol="0">
            <a:spAutoFit/>
          </a:bodyPr>
          <a:lstStyle/>
          <a:p>
            <a:r>
              <a:rPr lang="en-US" sz="2800" b="1" dirty="0" smtClean="0">
                <a:solidFill>
                  <a:srgbClr val="000000"/>
                </a:solidFill>
                <a:latin typeface="+mn-lt"/>
              </a:rPr>
              <a:t>Frank and Jesse escaped…</a:t>
            </a:r>
            <a:endParaRPr lang="en-US" sz="2800" b="1" dirty="0">
              <a:solidFill>
                <a:srgbClr val="000000"/>
              </a:solidFill>
              <a:latin typeface="+mn-lt"/>
            </a:endParaRPr>
          </a:p>
        </p:txBody>
      </p:sp>
    </p:spTree>
    <p:extLst>
      <p:ext uri="{BB962C8B-B14F-4D97-AF65-F5344CB8AC3E}">
        <p14:creationId xmlns:p14="http://schemas.microsoft.com/office/powerpoint/2010/main" val="1964153724"/>
      </p:ext>
    </p:extLst>
  </p:cSld>
  <p:clrMapOvr>
    <a:masterClrMapping/>
  </p:clrMapOvr>
  <p:transition xmlns:p14="http://schemas.microsoft.com/office/powerpoint/2010/main" spd="slow" advClick="0" advTm="67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4268"/>
                                        </p:tgtEl>
                                        <p:attrNameLst>
                                          <p:attrName>style.visibility</p:attrName>
                                        </p:attrNameLst>
                                      </p:cBhvr>
                                      <p:to>
                                        <p:strVal val="visible"/>
                                      </p:to>
                                    </p:set>
                                    <p:animEffect transition="in" filter="fade">
                                      <p:cBhvr>
                                        <p:cTn id="7" dur="2750"/>
                                        <p:tgtEl>
                                          <p:spTgt spid="224268"/>
                                        </p:tgtEl>
                                      </p:cBhvr>
                                    </p:animEffect>
                                  </p:childTnLst>
                                </p:cTn>
                              </p:par>
                            </p:childTnLst>
                          </p:cTn>
                        </p:par>
                        <p:par>
                          <p:cTn id="8" fill="hold">
                            <p:stCondLst>
                              <p:cond delay="2750"/>
                            </p:stCondLst>
                            <p:childTnLst>
                              <p:par>
                                <p:cTn id="9" presetID="10" presetClass="entr" presetSubtype="0" fill="hold" grpId="0" nodeType="afterEffect">
                                  <p:stCondLst>
                                    <p:cond delay="10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3000"/>
                                        <p:tgtEl>
                                          <p:spTgt spid="8"/>
                                        </p:tgtEl>
                                      </p:cBhvr>
                                    </p:animEffect>
                                  </p:childTnLst>
                                </p:cTn>
                              </p:par>
                            </p:childTnLst>
                          </p:cTn>
                        </p:par>
                        <p:par>
                          <p:cTn id="12" fill="hold">
                            <p:stCondLst>
                              <p:cond delay="6750"/>
                            </p:stCondLst>
                            <p:childTnLst>
                              <p:par>
                                <p:cTn id="13" presetID="10" presetClass="entr" presetSubtype="0" fill="hold" nodeType="afterEffect">
                                  <p:stCondLst>
                                    <p:cond delay="1500"/>
                                  </p:stCondLst>
                                  <p:childTnLst>
                                    <p:set>
                                      <p:cBhvr>
                                        <p:cTn id="14" dur="1" fill="hold">
                                          <p:stCondLst>
                                            <p:cond delay="0"/>
                                          </p:stCondLst>
                                        </p:cTn>
                                        <p:tgtEl>
                                          <p:spTgt spid="224276"/>
                                        </p:tgtEl>
                                        <p:attrNameLst>
                                          <p:attrName>style.visibility</p:attrName>
                                        </p:attrNameLst>
                                      </p:cBhvr>
                                      <p:to>
                                        <p:strVal val="visible"/>
                                      </p:to>
                                    </p:set>
                                    <p:animEffect transition="in" filter="fade">
                                      <p:cBhvr>
                                        <p:cTn id="15" dur="5000"/>
                                        <p:tgtEl>
                                          <p:spTgt spid="224276"/>
                                        </p:tgtEl>
                                      </p:cBhvr>
                                    </p:animEffect>
                                  </p:childTnLst>
                                </p:cTn>
                              </p:par>
                            </p:childTnLst>
                          </p:cTn>
                        </p:par>
                        <p:par>
                          <p:cTn id="16" fill="hold">
                            <p:stCondLst>
                              <p:cond delay="13250"/>
                            </p:stCondLst>
                            <p:childTnLst>
                              <p:par>
                                <p:cTn id="17" presetID="10" presetClass="entr" presetSubtype="0" fill="hold" grpId="0" nodeType="afterEffect">
                                  <p:stCondLst>
                                    <p:cond delay="250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0"/>
                                        <p:tgtEl>
                                          <p:spTgt spid="21"/>
                                        </p:tgtEl>
                                      </p:cBhvr>
                                    </p:animEffect>
                                  </p:childTnLst>
                                </p:cTn>
                              </p:par>
                            </p:childTnLst>
                          </p:cTn>
                        </p:par>
                        <p:par>
                          <p:cTn id="20" fill="hold">
                            <p:stCondLst>
                              <p:cond delay="20750"/>
                            </p:stCondLst>
                            <p:childTnLst>
                              <p:par>
                                <p:cTn id="21" presetID="10" presetClass="entr" presetSubtype="0" fill="hold" nodeType="afterEffect">
                                  <p:stCondLst>
                                    <p:cond delay="250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3000"/>
                                        <p:tgtEl>
                                          <p:spTgt spid="20"/>
                                        </p:tgtEl>
                                      </p:cBhvr>
                                    </p:animEffect>
                                  </p:childTnLst>
                                </p:cTn>
                              </p:par>
                              <p:par>
                                <p:cTn id="24" presetID="10" presetClass="entr" presetSubtype="0" fill="hold" grpId="0" nodeType="withEffect">
                                  <p:stCondLst>
                                    <p:cond delay="250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3000"/>
                                        <p:tgtEl>
                                          <p:spTgt spid="22"/>
                                        </p:tgtEl>
                                      </p:cBhvr>
                                    </p:animEffect>
                                  </p:childTnLst>
                                </p:cTn>
                              </p:par>
                            </p:childTnLst>
                          </p:cTn>
                        </p:par>
                        <p:par>
                          <p:cTn id="27" fill="hold">
                            <p:stCondLst>
                              <p:cond delay="26250"/>
                            </p:stCondLst>
                            <p:childTnLst>
                              <p:par>
                                <p:cTn id="28" presetID="10" presetClass="entr" presetSubtype="0" fill="hold" nodeType="afterEffect">
                                  <p:stCondLst>
                                    <p:cond delay="3500"/>
                                  </p:stCondLst>
                                  <p:childTnLst>
                                    <p:set>
                                      <p:cBhvr>
                                        <p:cTn id="29" dur="1" fill="hold">
                                          <p:stCondLst>
                                            <p:cond delay="0"/>
                                          </p:stCondLst>
                                        </p:cTn>
                                        <p:tgtEl>
                                          <p:spTgt spid="224264"/>
                                        </p:tgtEl>
                                        <p:attrNameLst>
                                          <p:attrName>style.visibility</p:attrName>
                                        </p:attrNameLst>
                                      </p:cBhvr>
                                      <p:to>
                                        <p:strVal val="visible"/>
                                      </p:to>
                                    </p:set>
                                    <p:animEffect transition="in" filter="fade">
                                      <p:cBhvr>
                                        <p:cTn id="30" dur="3000"/>
                                        <p:tgtEl>
                                          <p:spTgt spid="224264"/>
                                        </p:tgtEl>
                                      </p:cBhvr>
                                    </p:animEffect>
                                  </p:childTnLst>
                                </p:cTn>
                              </p:par>
                              <p:par>
                                <p:cTn id="31" presetID="10" presetClass="entr" presetSubtype="0" fill="hold" grpId="0" nodeType="withEffect">
                                  <p:stCondLst>
                                    <p:cond delay="350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2250"/>
                                        <p:tgtEl>
                                          <p:spTgt spid="23"/>
                                        </p:tgtEl>
                                      </p:cBhvr>
                                    </p:animEffect>
                                  </p:childTnLst>
                                </p:cTn>
                              </p:par>
                            </p:childTnLst>
                          </p:cTn>
                        </p:par>
                        <p:par>
                          <p:cTn id="34" fill="hold">
                            <p:stCondLst>
                              <p:cond delay="32750"/>
                            </p:stCondLst>
                            <p:childTnLst>
                              <p:par>
                                <p:cTn id="35" presetID="10" presetClass="entr" presetSubtype="0" fill="hold" grpId="0" nodeType="afterEffect">
                                  <p:stCondLst>
                                    <p:cond delay="400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3000"/>
                                        <p:tgtEl>
                                          <p:spTgt spid="24"/>
                                        </p:tgtEl>
                                      </p:cBhvr>
                                    </p:animEffect>
                                  </p:childTnLst>
                                </p:cTn>
                              </p:par>
                            </p:childTnLst>
                          </p:cTn>
                        </p:par>
                        <p:par>
                          <p:cTn id="38" fill="hold">
                            <p:stCondLst>
                              <p:cond delay="39750"/>
                            </p:stCondLst>
                            <p:childTnLst>
                              <p:par>
                                <p:cTn id="39" presetID="10" presetClass="entr" presetSubtype="0" fill="hold" nodeType="afterEffect">
                                  <p:stCondLst>
                                    <p:cond delay="3000"/>
                                  </p:stCondLst>
                                  <p:childTnLst>
                                    <p:set>
                                      <p:cBhvr>
                                        <p:cTn id="40" dur="1" fill="hold">
                                          <p:stCondLst>
                                            <p:cond delay="0"/>
                                          </p:stCondLst>
                                        </p:cTn>
                                        <p:tgtEl>
                                          <p:spTgt spid="2050"/>
                                        </p:tgtEl>
                                        <p:attrNameLst>
                                          <p:attrName>style.visibility</p:attrName>
                                        </p:attrNameLst>
                                      </p:cBhvr>
                                      <p:to>
                                        <p:strVal val="visible"/>
                                      </p:to>
                                    </p:set>
                                    <p:animEffect transition="in" filter="fade">
                                      <p:cBhvr>
                                        <p:cTn id="41" dur="3000"/>
                                        <p:tgtEl>
                                          <p:spTgt spid="2050"/>
                                        </p:tgtEl>
                                      </p:cBhvr>
                                    </p:animEffect>
                                  </p:childTnLst>
                                </p:cTn>
                              </p:par>
                              <p:par>
                                <p:cTn id="42" presetID="10" presetClass="entr" presetSubtype="0" fill="hold" grpId="0" nodeType="withEffect">
                                  <p:stCondLst>
                                    <p:cond delay="300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2000"/>
                                        <p:tgtEl>
                                          <p:spTgt spid="25"/>
                                        </p:tgtEl>
                                      </p:cBhvr>
                                    </p:animEffect>
                                  </p:childTnLst>
                                </p:cTn>
                              </p:par>
                            </p:childTnLst>
                          </p:cTn>
                        </p:par>
                        <p:par>
                          <p:cTn id="45" fill="hold">
                            <p:stCondLst>
                              <p:cond delay="45750"/>
                            </p:stCondLst>
                            <p:childTnLst>
                              <p:par>
                                <p:cTn id="46" presetID="10" presetClass="entr" presetSubtype="0" fill="hold" nodeType="afterEffect">
                                  <p:stCondLst>
                                    <p:cond delay="4500"/>
                                  </p:stCondLst>
                                  <p:childTnLst>
                                    <p:set>
                                      <p:cBhvr>
                                        <p:cTn id="47" dur="1" fill="hold">
                                          <p:stCondLst>
                                            <p:cond delay="0"/>
                                          </p:stCondLst>
                                        </p:cTn>
                                        <p:tgtEl>
                                          <p:spTgt spid="224280"/>
                                        </p:tgtEl>
                                        <p:attrNameLst>
                                          <p:attrName>style.visibility</p:attrName>
                                        </p:attrNameLst>
                                      </p:cBhvr>
                                      <p:to>
                                        <p:strVal val="visible"/>
                                      </p:to>
                                    </p:set>
                                    <p:animEffect transition="in" filter="fade">
                                      <p:cBhvr>
                                        <p:cTn id="48" dur="3000"/>
                                        <p:tgtEl>
                                          <p:spTgt spid="224280"/>
                                        </p:tgtEl>
                                      </p:cBhvr>
                                    </p:animEffect>
                                  </p:childTnLst>
                                </p:cTn>
                              </p:par>
                              <p:par>
                                <p:cTn id="49" presetID="10" presetClass="entr" presetSubtype="0" fill="hold" grpId="0" nodeType="withEffect">
                                  <p:stCondLst>
                                    <p:cond delay="450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2000"/>
                                        <p:tgtEl>
                                          <p:spTgt spid="26"/>
                                        </p:tgtEl>
                                      </p:cBhvr>
                                    </p:animEffect>
                                  </p:childTnLst>
                                </p:cTn>
                              </p:par>
                            </p:childTnLst>
                          </p:cTn>
                        </p:par>
                        <p:par>
                          <p:cTn id="52" fill="hold">
                            <p:stCondLst>
                              <p:cond delay="53250"/>
                            </p:stCondLst>
                            <p:childTnLst>
                              <p:par>
                                <p:cTn id="53" presetID="10" presetClass="entr" presetSubtype="0" fill="hold" nodeType="afterEffect">
                                  <p:stCondLst>
                                    <p:cond delay="3500"/>
                                  </p:stCondLst>
                                  <p:childTnLst>
                                    <p:set>
                                      <p:cBhvr>
                                        <p:cTn id="54" dur="1" fill="hold">
                                          <p:stCondLst>
                                            <p:cond delay="0"/>
                                          </p:stCondLst>
                                        </p:cTn>
                                        <p:tgtEl>
                                          <p:spTgt spid="224266"/>
                                        </p:tgtEl>
                                        <p:attrNameLst>
                                          <p:attrName>style.visibility</p:attrName>
                                        </p:attrNameLst>
                                      </p:cBhvr>
                                      <p:to>
                                        <p:strVal val="visible"/>
                                      </p:to>
                                    </p:set>
                                    <p:animEffect transition="in" filter="fade">
                                      <p:cBhvr>
                                        <p:cTn id="55" dur="3000"/>
                                        <p:tgtEl>
                                          <p:spTgt spid="224266"/>
                                        </p:tgtEl>
                                      </p:cBhvr>
                                    </p:animEffect>
                                  </p:childTnLst>
                                </p:cTn>
                              </p:par>
                              <p:par>
                                <p:cTn id="56" presetID="10" presetClass="entr" presetSubtype="0" fill="hold" grpId="0" nodeType="withEffect">
                                  <p:stCondLst>
                                    <p:cond delay="350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3000"/>
                                        <p:tgtEl>
                                          <p:spTgt spid="27"/>
                                        </p:tgtEl>
                                      </p:cBhvr>
                                    </p:animEffect>
                                  </p:childTnLst>
                                </p:cTn>
                              </p:par>
                            </p:childTnLst>
                          </p:cTn>
                        </p:par>
                        <p:par>
                          <p:cTn id="59" fill="hold">
                            <p:stCondLst>
                              <p:cond delay="59750"/>
                            </p:stCondLst>
                            <p:childTnLst>
                              <p:par>
                                <p:cTn id="60" presetID="10" presetClass="entr" presetSubtype="0" fill="hold" grpId="0" nodeType="afterEffect">
                                  <p:stCondLst>
                                    <p:cond delay="75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P spid="22" grpId="0"/>
      <p:bldP spid="23" grpId="0"/>
      <p:bldP spid="24" grpId="0"/>
      <p:bldP spid="25" grpId="0"/>
      <p:bldP spid="26" grpId="0"/>
      <p:bldP spid="27" grpId="0"/>
      <p:bldP spid="2"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DDDAEF7-5083-434E-A915-B7935F7CEEA9}" type="slidenum">
              <a:rPr lang="en-US" smtClean="0"/>
              <a:pPr>
                <a:defRPr/>
              </a:pPr>
              <a:t>129</a:t>
            </a:fld>
            <a:endParaRPr lang="en-US" dirty="0"/>
          </a:p>
        </p:txBody>
      </p:sp>
      <p:sp>
        <p:nvSpPr>
          <p:cNvPr id="11" name="TextBox 10"/>
          <p:cNvSpPr txBox="1"/>
          <p:nvPr/>
        </p:nvSpPr>
        <p:spPr>
          <a:xfrm>
            <a:off x="1367682" y="3848856"/>
            <a:ext cx="2654109" cy="1200329"/>
          </a:xfrm>
          <a:prstGeom prst="rect">
            <a:avLst/>
          </a:prstGeom>
          <a:noFill/>
        </p:spPr>
        <p:txBody>
          <a:bodyPr wrap="square" rtlCol="0">
            <a:spAutoFit/>
          </a:bodyPr>
          <a:lstStyle/>
          <a:p>
            <a:r>
              <a:rPr lang="en-US" b="1" dirty="0" smtClean="0">
                <a:latin typeface="+mn-lt"/>
              </a:rPr>
              <a:t>Jesse was murdered by Robert Ford Apr. 3, 1882. with a single bullet to the back of his head.</a:t>
            </a:r>
            <a:endParaRPr lang="en-US" b="1" dirty="0">
              <a:latin typeface="+mn-lt"/>
            </a:endParaRPr>
          </a:p>
        </p:txBody>
      </p:sp>
      <p:pic>
        <p:nvPicPr>
          <p:cNvPr id="12" name="Picture 18" descr="http://30.media.tumblr.com/tumblr_l0bfnvuq2C1qzn0deo1_400.jpg"/>
          <p:cNvPicPr>
            <a:picLocks noChangeAspect="1" noChangeArrowheads="1"/>
          </p:cNvPicPr>
          <p:nvPr/>
        </p:nvPicPr>
        <p:blipFill>
          <a:blip r:embed="rId2" cstate="print"/>
          <a:srcRect/>
          <a:stretch>
            <a:fillRect/>
          </a:stretch>
        </p:blipFill>
        <p:spPr bwMode="auto">
          <a:xfrm>
            <a:off x="304800" y="281827"/>
            <a:ext cx="2125764" cy="3531170"/>
          </a:xfrm>
          <a:prstGeom prst="rect">
            <a:avLst/>
          </a:prstGeom>
          <a:ln>
            <a:noFill/>
          </a:ln>
          <a:effectLst>
            <a:softEdge rad="112500"/>
          </a:effectLst>
        </p:spPr>
      </p:pic>
      <p:pic>
        <p:nvPicPr>
          <p:cNvPr id="5122" name="Picture 2" descr="http://www.legendsofamerica.com/photos-outlaws/FrankJames2-50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980"/>
          <a:stretch/>
        </p:blipFill>
        <p:spPr bwMode="auto">
          <a:xfrm>
            <a:off x="5105400" y="344529"/>
            <a:ext cx="2095500" cy="27965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819400" y="533400"/>
            <a:ext cx="2404783" cy="1754326"/>
          </a:xfrm>
          <a:prstGeom prst="rect">
            <a:avLst/>
          </a:prstGeom>
          <a:noFill/>
        </p:spPr>
        <p:txBody>
          <a:bodyPr wrap="square" rtlCol="0">
            <a:spAutoFit/>
          </a:bodyPr>
          <a:lstStyle/>
          <a:p>
            <a:r>
              <a:rPr lang="en-US" b="1" dirty="0" smtClean="0">
                <a:latin typeface="+mn-lt"/>
              </a:rPr>
              <a:t>Frank James spent some time in jail,  but later changed his lifestyle and lectured to people about the evils of crime.</a:t>
            </a:r>
            <a:endParaRPr lang="en-US" b="1" dirty="0">
              <a:latin typeface="+mn-lt"/>
            </a:endParaRPr>
          </a:p>
        </p:txBody>
      </p:sp>
      <p:pic>
        <p:nvPicPr>
          <p:cNvPr id="5126" name="Picture 6" descr="http://www.lyndonirwin.com/youngerc.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b="9139"/>
          <a:stretch/>
        </p:blipFill>
        <p:spPr bwMode="auto">
          <a:xfrm>
            <a:off x="7086600" y="2784464"/>
            <a:ext cx="1905000" cy="25303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495800" y="3179240"/>
            <a:ext cx="2404783" cy="1477328"/>
          </a:xfrm>
          <a:prstGeom prst="rect">
            <a:avLst/>
          </a:prstGeom>
          <a:noFill/>
        </p:spPr>
        <p:txBody>
          <a:bodyPr wrap="square" rtlCol="0">
            <a:spAutoFit/>
          </a:bodyPr>
          <a:lstStyle/>
          <a:p>
            <a:r>
              <a:rPr lang="en-US" b="1" dirty="0" smtClean="0">
                <a:latin typeface="+mn-lt"/>
              </a:rPr>
              <a:t>Joining him on tour was Cole Younger, who had been released from a Minnesota prison after 20 years.</a:t>
            </a:r>
            <a:endParaRPr lang="en-US" b="1" dirty="0">
              <a:latin typeface="+mn-lt"/>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0"/>
                                        <p:tgtEl>
                                          <p:spTgt spid="12"/>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0"/>
                                        <p:tgtEl>
                                          <p:spTgt spid="11"/>
                                        </p:tgtEl>
                                      </p:cBhvr>
                                    </p:animEffect>
                                  </p:childTnLst>
                                </p:cTn>
                              </p:par>
                            </p:childTnLst>
                          </p:cTn>
                        </p:par>
                        <p:par>
                          <p:cTn id="12" fill="hold">
                            <p:stCondLst>
                              <p:cond delay="10000"/>
                            </p:stCondLst>
                            <p:childTnLst>
                              <p:par>
                                <p:cTn id="13" presetID="10" presetClass="entr" presetSubtype="0" fill="hold" nodeType="afterEffect">
                                  <p:stCondLst>
                                    <p:cond delay="350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3000"/>
                                        <p:tgtEl>
                                          <p:spTgt spid="5122"/>
                                        </p:tgtEl>
                                      </p:cBhvr>
                                    </p:animEffect>
                                  </p:childTnLst>
                                </p:cTn>
                              </p:par>
                            </p:childTnLst>
                          </p:cTn>
                        </p:par>
                        <p:par>
                          <p:cTn id="16" fill="hold">
                            <p:stCondLst>
                              <p:cond delay="16500"/>
                            </p:stCondLst>
                            <p:childTnLst>
                              <p:par>
                                <p:cTn id="17" presetID="10" presetClass="entr" presetSubtype="0" fill="hold" grpId="0" nodeType="afterEffect">
                                  <p:stCondLst>
                                    <p:cond delay="15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750"/>
                                        <p:tgtEl>
                                          <p:spTgt spid="13"/>
                                        </p:tgtEl>
                                      </p:cBhvr>
                                    </p:animEffect>
                                  </p:childTnLst>
                                </p:cTn>
                              </p:par>
                            </p:childTnLst>
                          </p:cTn>
                        </p:par>
                        <p:par>
                          <p:cTn id="20" fill="hold">
                            <p:stCondLst>
                              <p:cond delay="20750"/>
                            </p:stCondLst>
                            <p:childTnLst>
                              <p:par>
                                <p:cTn id="21" presetID="10" presetClass="entr" presetSubtype="0" fill="hold" nodeType="afterEffect">
                                  <p:stCondLst>
                                    <p:cond delay="2000"/>
                                  </p:stCondLst>
                                  <p:childTnLst>
                                    <p:set>
                                      <p:cBhvr>
                                        <p:cTn id="22" dur="1" fill="hold">
                                          <p:stCondLst>
                                            <p:cond delay="0"/>
                                          </p:stCondLst>
                                        </p:cTn>
                                        <p:tgtEl>
                                          <p:spTgt spid="5126"/>
                                        </p:tgtEl>
                                        <p:attrNameLst>
                                          <p:attrName>style.visibility</p:attrName>
                                        </p:attrNameLst>
                                      </p:cBhvr>
                                      <p:to>
                                        <p:strVal val="visible"/>
                                      </p:to>
                                    </p:set>
                                    <p:animEffect transition="in" filter="fade">
                                      <p:cBhvr>
                                        <p:cTn id="23" dur="3000"/>
                                        <p:tgtEl>
                                          <p:spTgt spid="5126"/>
                                        </p:tgtEl>
                                      </p:cBhvr>
                                    </p:animEffect>
                                  </p:childTnLst>
                                </p:cTn>
                              </p:par>
                            </p:childTnLst>
                          </p:cTn>
                        </p:par>
                        <p:par>
                          <p:cTn id="24" fill="hold">
                            <p:stCondLst>
                              <p:cond delay="25750"/>
                            </p:stCondLst>
                            <p:childTnLst>
                              <p:par>
                                <p:cTn id="25" presetID="10" presetClass="entr" presetSubtype="0" fill="hold" grpId="0" nodeType="afterEffect">
                                  <p:stCondLst>
                                    <p:cond delay="5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3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12"/>
          </p:nvPr>
        </p:nvSpPr>
        <p:spPr>
          <a:xfrm>
            <a:off x="7010400" y="6356350"/>
            <a:ext cx="2133600" cy="365125"/>
          </a:xfrm>
        </p:spPr>
        <p:txBody>
          <a:bodyPr/>
          <a:lstStyle/>
          <a:p>
            <a:pPr>
              <a:defRPr/>
            </a:pPr>
            <a:fld id="{55566946-52BD-4BFA-A3CD-32683750B723}" type="slidenum">
              <a:rPr lang="en-US"/>
              <a:pPr>
                <a:defRPr/>
              </a:pPr>
              <a:t>13</a:t>
            </a:fld>
            <a:endParaRPr lang="en-US" dirty="0"/>
          </a:p>
        </p:txBody>
      </p:sp>
      <p:sp>
        <p:nvSpPr>
          <p:cNvPr id="7171" name="Rectangle 6"/>
          <p:cNvSpPr txBox="1">
            <a:spLocks noGrp="1" noChangeArrowheads="1"/>
          </p:cNvSpPr>
          <p:nvPr/>
        </p:nvSpPr>
        <p:spPr bwMode="auto">
          <a:xfrm>
            <a:off x="6553200" y="6245225"/>
            <a:ext cx="2133600" cy="476250"/>
          </a:xfrm>
          <a:prstGeom prst="rect">
            <a:avLst/>
          </a:prstGeom>
          <a:noFill/>
          <a:ln w="9525">
            <a:noFill/>
            <a:miter lim="800000"/>
            <a:headEnd/>
            <a:tailEnd/>
          </a:ln>
        </p:spPr>
        <p:txBody>
          <a:bodyPr/>
          <a:lstStyle/>
          <a:p>
            <a:pPr algn="r"/>
            <a:endParaRPr lang="en-US" sz="1400" dirty="0">
              <a:solidFill>
                <a:schemeClr val="bg1"/>
              </a:solidFill>
              <a:latin typeface="Arial" charset="0"/>
            </a:endParaRPr>
          </a:p>
        </p:txBody>
      </p:sp>
      <p:sp>
        <p:nvSpPr>
          <p:cNvPr id="9" name="Text Box 3"/>
          <p:cNvSpPr txBox="1">
            <a:spLocks noChangeArrowheads="1"/>
          </p:cNvSpPr>
          <p:nvPr/>
        </p:nvSpPr>
        <p:spPr bwMode="auto">
          <a:xfrm>
            <a:off x="685800" y="304801"/>
            <a:ext cx="8077200" cy="2246769"/>
          </a:xfrm>
          <a:prstGeom prst="rect">
            <a:avLst/>
          </a:prstGeom>
          <a:noFill/>
          <a:ln w="9525">
            <a:noFill/>
            <a:miter lim="800000"/>
            <a:headEnd/>
            <a:tailEnd/>
          </a:ln>
        </p:spPr>
        <p:txBody>
          <a:bodyPr wrap="square">
            <a:spAutoFit/>
          </a:bodyPr>
          <a:lstStyle/>
          <a:p>
            <a:r>
              <a:rPr lang="en-US" sz="2400" b="1" dirty="0" smtClean="0">
                <a:solidFill>
                  <a:srgbClr val="FF0000"/>
                </a:solidFill>
                <a:latin typeface="Calibri" pitchFamily="34" charset="0"/>
              </a:rPr>
              <a:t>b. </a:t>
            </a:r>
            <a:r>
              <a:rPr lang="en-US" sz="2400" b="1" dirty="0" smtClean="0">
                <a:latin typeface="Calibri" pitchFamily="34" charset="0"/>
              </a:rPr>
              <a:t>The cotton gin revolutionized (completely changed) the </a:t>
            </a:r>
          </a:p>
          <a:p>
            <a:r>
              <a:rPr lang="en-US" sz="2400" b="1" dirty="0" smtClean="0">
                <a:latin typeface="Calibri" pitchFamily="34" charset="0"/>
              </a:rPr>
              <a:t>     cotton industry.</a:t>
            </a:r>
          </a:p>
          <a:p>
            <a:r>
              <a:rPr lang="en-US" sz="2400" b="1" dirty="0" smtClean="0">
                <a:latin typeface="Calibri" pitchFamily="34" charset="0"/>
              </a:rPr>
              <a:t>     </a:t>
            </a:r>
            <a:r>
              <a:rPr lang="en-US" sz="2400" b="1" dirty="0" err="1" smtClean="0">
                <a:solidFill>
                  <a:srgbClr val="FF0000"/>
                </a:solidFill>
                <a:latin typeface="Calibri" pitchFamily="34" charset="0"/>
              </a:rPr>
              <a:t>i</a:t>
            </a:r>
            <a:r>
              <a:rPr lang="en-US" sz="2400" b="1" dirty="0" smtClean="0">
                <a:solidFill>
                  <a:srgbClr val="FF0000"/>
                </a:solidFill>
                <a:latin typeface="Calibri" pitchFamily="34" charset="0"/>
              </a:rPr>
              <a:t>. </a:t>
            </a:r>
            <a:r>
              <a:rPr lang="en-US" sz="2400" b="1" dirty="0" smtClean="0">
                <a:latin typeface="Calibri" pitchFamily="34" charset="0"/>
              </a:rPr>
              <a:t>encouraged the growth of slavery</a:t>
            </a:r>
          </a:p>
          <a:p>
            <a:r>
              <a:rPr lang="en-US" sz="2400" b="1" dirty="0">
                <a:solidFill>
                  <a:srgbClr val="FFFF00"/>
                </a:solidFill>
                <a:latin typeface="Calibri" pitchFamily="34" charset="0"/>
              </a:rPr>
              <a:t> </a:t>
            </a:r>
            <a:r>
              <a:rPr lang="en-US" sz="2400" b="1" dirty="0" smtClean="0">
                <a:solidFill>
                  <a:srgbClr val="FFFF00"/>
                </a:solidFill>
                <a:latin typeface="Calibri" pitchFamily="34" charset="0"/>
              </a:rPr>
              <a:t>    </a:t>
            </a:r>
            <a:r>
              <a:rPr lang="en-US" sz="2400" b="1" dirty="0" smtClean="0">
                <a:solidFill>
                  <a:srgbClr val="FF0000"/>
                </a:solidFill>
                <a:latin typeface="Calibri" pitchFamily="34" charset="0"/>
              </a:rPr>
              <a:t>ii. </a:t>
            </a:r>
            <a:r>
              <a:rPr lang="en-US" sz="2400" b="1" dirty="0" smtClean="0">
                <a:latin typeface="Calibri" pitchFamily="34" charset="0"/>
              </a:rPr>
              <a:t>more workers needed to pick increased amount of cotton </a:t>
            </a:r>
          </a:p>
          <a:p>
            <a:r>
              <a:rPr lang="en-US" sz="2400" b="1" dirty="0">
                <a:latin typeface="Calibri" pitchFamily="34" charset="0"/>
              </a:rPr>
              <a:t> </a:t>
            </a:r>
            <a:r>
              <a:rPr lang="en-US" sz="2400" b="1" dirty="0" smtClean="0">
                <a:latin typeface="Calibri" pitchFamily="34" charset="0"/>
              </a:rPr>
              <a:t>        which could be processed</a:t>
            </a:r>
            <a:endParaRPr lang="en-US" sz="2400" b="1" dirty="0" smtClean="0">
              <a:solidFill>
                <a:srgbClr val="FF0000"/>
              </a:solidFill>
              <a:latin typeface="Calibri" pitchFamily="34" charset="0"/>
            </a:endParaRPr>
          </a:p>
          <a:p>
            <a:r>
              <a:rPr lang="en-US" sz="2000" b="1" dirty="0" smtClean="0">
                <a:latin typeface="Calibri" pitchFamily="34" charset="0"/>
              </a:rPr>
              <a:t>       </a:t>
            </a:r>
            <a:endParaRPr lang="en-US" sz="2000" dirty="0">
              <a:latin typeface="Calibri" pitchFamily="34" charset="0"/>
            </a:endParaRPr>
          </a:p>
        </p:txBody>
      </p:sp>
      <p:pic>
        <p:nvPicPr>
          <p:cNvPr id="53252" name="Picture 4" descr="http://t1.gstatic.com/images?q=tbn:6PCZ8BknRZAstM:http://www.kenyonreview.org/issues/spring05/cotton.jpg&amp;t=1"/>
          <p:cNvPicPr>
            <a:picLocks noChangeAspect="1" noChangeArrowheads="1"/>
          </p:cNvPicPr>
          <p:nvPr/>
        </p:nvPicPr>
        <p:blipFill>
          <a:blip r:embed="rId2" cstate="print"/>
          <a:srcRect/>
          <a:stretch>
            <a:fillRect/>
          </a:stretch>
        </p:blipFill>
        <p:spPr bwMode="auto">
          <a:xfrm>
            <a:off x="3962400" y="2209800"/>
            <a:ext cx="4793987" cy="3480999"/>
          </a:xfrm>
          <a:prstGeom prst="rect">
            <a:avLst/>
          </a:prstGeom>
          <a:ln>
            <a:noFill/>
          </a:ln>
          <a:effectLst>
            <a:softEdge rad="112500"/>
          </a:effectLst>
        </p:spPr>
      </p:pic>
      <p:pic>
        <p:nvPicPr>
          <p:cNvPr id="10" name="Picture 9" descr="Slave_sale_posterJPG"/>
          <p:cNvPicPr>
            <a:picLocks noChangeAspect="1" noChangeArrowheads="1"/>
          </p:cNvPicPr>
          <p:nvPr/>
        </p:nvPicPr>
        <p:blipFill>
          <a:blip r:embed="rId3" cstate="print"/>
          <a:srcRect/>
          <a:stretch>
            <a:fillRect/>
          </a:stretch>
        </p:blipFill>
        <p:spPr bwMode="auto">
          <a:xfrm>
            <a:off x="838200" y="2438400"/>
            <a:ext cx="2667000" cy="3427413"/>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20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2000"/>
                                        <p:tgtEl>
                                          <p:spTgt spid="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3" end="3"/>
                                            </p:txEl>
                                          </p:spTgt>
                                        </p:tgtEl>
                                        <p:attrNameLst>
                                          <p:attrName>style.visibility</p:attrName>
                                        </p:attrNameLst>
                                      </p:cBhvr>
                                      <p:to>
                                        <p:strVal val="visible"/>
                                      </p:to>
                                    </p:set>
                                    <p:animEffect transition="in" filter="fade">
                                      <p:cBhvr>
                                        <p:cTn id="20" dur="2000"/>
                                        <p:tgtEl>
                                          <p:spTgt spid="9">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Effect transition="in" filter="fade">
                                      <p:cBhvr>
                                        <p:cTn id="25" dur="2000"/>
                                        <p:tgtEl>
                                          <p:spTgt spid="9">
                                            <p:txEl>
                                              <p:pRg st="4" end="4"/>
                                            </p:txEl>
                                          </p:spTgt>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53252"/>
                                        </p:tgtEl>
                                        <p:attrNameLst>
                                          <p:attrName>style.visibility</p:attrName>
                                        </p:attrNameLst>
                                      </p:cBhvr>
                                      <p:to>
                                        <p:strVal val="visible"/>
                                      </p:to>
                                    </p:set>
                                    <p:animEffect transition="in" filter="fade">
                                      <p:cBhvr>
                                        <p:cTn id="29" dur="3000"/>
                                        <p:tgtEl>
                                          <p:spTgt spid="53252"/>
                                        </p:tgtEl>
                                      </p:cBhvr>
                                    </p:animEffect>
                                  </p:childTnLst>
                                </p:cTn>
                              </p:par>
                            </p:childTnLst>
                          </p:cTn>
                        </p:par>
                        <p:par>
                          <p:cTn id="30" fill="hold">
                            <p:stCondLst>
                              <p:cond delay="5000"/>
                            </p:stCondLst>
                            <p:childTnLst>
                              <p:par>
                                <p:cTn id="31" presetID="10"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7" name="Rectangle 3"/>
          <p:cNvSpPr>
            <a:spLocks noGrp="1" noChangeArrowheads="1"/>
          </p:cNvSpPr>
          <p:nvPr>
            <p:ph idx="1"/>
          </p:nvPr>
        </p:nvSpPr>
        <p:spPr>
          <a:xfrm>
            <a:off x="2133600" y="326571"/>
            <a:ext cx="5257800" cy="2743200"/>
          </a:xfrm>
        </p:spPr>
        <p:txBody>
          <a:bodyPr/>
          <a:lstStyle/>
          <a:p>
            <a:pPr marL="514350" indent="-514350" eaLnBrk="1" hangingPunct="1">
              <a:spcBef>
                <a:spcPts val="0"/>
              </a:spcBef>
              <a:buNone/>
              <a:defRPr/>
            </a:pPr>
            <a:r>
              <a:rPr lang="en-US" sz="2400" b="1" dirty="0" smtClean="0">
                <a:solidFill>
                  <a:srgbClr val="FF0000"/>
                </a:solidFill>
                <a:effectLst/>
                <a:latin typeface="Calibri" pitchFamily="34" charset="0"/>
              </a:rPr>
              <a:t>XIII.</a:t>
            </a:r>
            <a:r>
              <a:rPr lang="en-US" sz="2400" b="1" dirty="0" smtClean="0">
                <a:effectLst/>
                <a:latin typeface="Calibri" pitchFamily="34" charset="0"/>
              </a:rPr>
              <a:t> </a:t>
            </a:r>
            <a:r>
              <a:rPr lang="en-US" sz="4800" b="1" dirty="0" smtClean="0">
                <a:effectLst/>
                <a:latin typeface="Calibri" pitchFamily="34" charset="0"/>
              </a:rPr>
              <a:t>Reconstruction</a:t>
            </a:r>
          </a:p>
          <a:p>
            <a:pPr marL="514350" indent="-514350" eaLnBrk="1" hangingPunct="1">
              <a:spcBef>
                <a:spcPts val="0"/>
              </a:spcBef>
              <a:buNone/>
              <a:defRPr/>
            </a:pPr>
            <a:r>
              <a:rPr lang="en-US" sz="2400" b="1" dirty="0" smtClean="0">
                <a:effectLst/>
                <a:latin typeface="Calibri" pitchFamily="34" charset="0"/>
              </a:rPr>
              <a:t>       </a:t>
            </a:r>
            <a:r>
              <a:rPr lang="en-US" sz="2400" b="1" dirty="0" smtClean="0">
                <a:solidFill>
                  <a:srgbClr val="000000"/>
                </a:solidFill>
                <a:effectLst/>
                <a:latin typeface="Calibri" pitchFamily="34" charset="0"/>
              </a:rPr>
              <a:t>“The Rebuilding of the South”</a:t>
            </a:r>
            <a:endParaRPr lang="en-US" sz="2400" b="1" dirty="0" smtClean="0">
              <a:solidFill>
                <a:srgbClr val="000000"/>
              </a:solidFill>
              <a:latin typeface="Calibri" pitchFamily="34" charset="0"/>
            </a:endParaRPr>
          </a:p>
        </p:txBody>
      </p:sp>
      <p:sp>
        <p:nvSpPr>
          <p:cNvPr id="4" name="Slide Number Placeholder 3"/>
          <p:cNvSpPr>
            <a:spLocks noGrp="1"/>
          </p:cNvSpPr>
          <p:nvPr>
            <p:ph type="sldNum" sz="quarter" idx="12"/>
          </p:nvPr>
        </p:nvSpPr>
        <p:spPr/>
        <p:txBody>
          <a:bodyPr/>
          <a:lstStyle/>
          <a:p>
            <a:pPr>
              <a:defRPr/>
            </a:pPr>
            <a:fld id="{ADDDAEF7-5083-434E-A915-B7935F7CEEA9}" type="slidenum">
              <a:rPr lang="en-US" smtClean="0"/>
              <a:pPr>
                <a:defRPr/>
              </a:pPr>
              <a:t>130</a:t>
            </a:fld>
            <a:endParaRPr lang="en-US" dirty="0"/>
          </a:p>
        </p:txBody>
      </p:sp>
      <p:pic>
        <p:nvPicPr>
          <p:cNvPr id="1028" name="Picture 4" descr="http://learner-centeredhistory.wikispaces.com/file/view/richmond.jpg/139320065/668x439/richmond.jpg"/>
          <p:cNvPicPr>
            <a:picLocks noChangeAspect="1" noChangeArrowheads="1"/>
          </p:cNvPicPr>
          <p:nvPr/>
        </p:nvPicPr>
        <p:blipFill rotWithShape="1">
          <a:blip r:embed="rId2">
            <a:extLst>
              <a:ext uri="{28A0092B-C50C-407E-A947-70E740481C1C}">
                <a14:useLocalDpi xmlns:a14="http://schemas.microsoft.com/office/drawing/2010/main" val="0"/>
              </a:ext>
            </a:extLst>
          </a:blip>
          <a:srcRect l="3922" t="2939" r="3501" b="4189"/>
          <a:stretch/>
        </p:blipFill>
        <p:spPr bwMode="auto">
          <a:xfrm>
            <a:off x="1295400" y="1698170"/>
            <a:ext cx="6718041" cy="44227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Effect transition="in" filter="fade">
                                      <p:cBhvr>
                                        <p:cTn id="7" dur="2000"/>
                                        <p:tgtEl>
                                          <p:spTgt spid="62467">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2467">
                                            <p:txEl>
                                              <p:pRg st="1" end="1"/>
                                            </p:txEl>
                                          </p:spTgt>
                                        </p:tgtEl>
                                        <p:attrNameLst>
                                          <p:attrName>style.visibility</p:attrName>
                                        </p:attrNameLst>
                                      </p:cBhvr>
                                      <p:to>
                                        <p:strVal val="visible"/>
                                      </p:to>
                                    </p:set>
                                    <p:animEffect transition="in" filter="fade">
                                      <p:cBhvr>
                                        <p:cTn id="11" dur="3000"/>
                                        <p:tgtEl>
                                          <p:spTgt spid="62467">
                                            <p:txEl>
                                              <p:pRg st="1" end="1"/>
                                            </p:txEl>
                                          </p:spTgt>
                                        </p:tgtEl>
                                      </p:cBhvr>
                                    </p:animEffect>
                                  </p:childTnLst>
                                </p:cTn>
                              </p:par>
                              <p:par>
                                <p:cTn id="12" presetID="10" presetClass="entr" presetSubtype="0" fill="hold" nodeType="withEffect">
                                  <p:stCondLst>
                                    <p:cond delay="50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3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7" name="Rectangle 3"/>
          <p:cNvSpPr>
            <a:spLocks noGrp="1" noChangeArrowheads="1"/>
          </p:cNvSpPr>
          <p:nvPr>
            <p:ph idx="1"/>
          </p:nvPr>
        </p:nvSpPr>
        <p:spPr>
          <a:xfrm>
            <a:off x="228600" y="304800"/>
            <a:ext cx="8610600" cy="2743200"/>
          </a:xfrm>
        </p:spPr>
        <p:txBody>
          <a:bodyPr>
            <a:normAutofit lnSpcReduction="10000"/>
          </a:bodyPr>
          <a:lstStyle/>
          <a:p>
            <a:pPr marL="514350" indent="-514350" eaLnBrk="1" hangingPunct="1">
              <a:spcBef>
                <a:spcPts val="0"/>
              </a:spcBef>
              <a:buNone/>
              <a:defRPr/>
            </a:pPr>
            <a:r>
              <a:rPr lang="en-US" sz="2000" b="1" dirty="0" smtClean="0">
                <a:solidFill>
                  <a:srgbClr val="FF0000"/>
                </a:solidFill>
                <a:effectLst/>
                <a:latin typeface="Calibri" pitchFamily="34" charset="0"/>
              </a:rPr>
              <a:t>A. </a:t>
            </a:r>
            <a:r>
              <a:rPr lang="en-US" sz="4000" b="1" dirty="0" smtClean="0">
                <a:solidFill>
                  <a:srgbClr val="00B0F0"/>
                </a:solidFill>
                <a:effectLst/>
                <a:latin typeface="AR JULIAN" pitchFamily="2" charset="0"/>
              </a:rPr>
              <a:t>The Freedmen’s Bureau</a:t>
            </a:r>
          </a:p>
          <a:p>
            <a:pPr marL="0" indent="-514350" eaLnBrk="1" hangingPunct="1">
              <a:spcBef>
                <a:spcPts val="0"/>
              </a:spcBef>
              <a:buNone/>
              <a:defRPr/>
            </a:pPr>
            <a:r>
              <a:rPr lang="en-US" sz="1800" b="1" dirty="0" smtClean="0">
                <a:effectLst/>
                <a:latin typeface="Calibri" pitchFamily="34" charset="0"/>
              </a:rPr>
              <a:t>          </a:t>
            </a:r>
            <a:r>
              <a:rPr lang="en-US" sz="1800" b="1" dirty="0" smtClean="0">
                <a:solidFill>
                  <a:srgbClr val="FF0000"/>
                </a:solidFill>
                <a:effectLst/>
                <a:latin typeface="Calibri" pitchFamily="34" charset="0"/>
              </a:rPr>
              <a:t>1. </a:t>
            </a:r>
            <a:r>
              <a:rPr lang="en-US" sz="1800" b="1" dirty="0" smtClean="0">
                <a:effectLst/>
                <a:latin typeface="Calibri" pitchFamily="34" charset="0"/>
              </a:rPr>
              <a:t>Created before end of War</a:t>
            </a:r>
          </a:p>
          <a:p>
            <a:pPr marL="0" indent="-514350" eaLnBrk="1" hangingPunct="1">
              <a:spcBef>
                <a:spcPts val="0"/>
              </a:spcBef>
              <a:buNone/>
              <a:defRPr/>
            </a:pPr>
            <a:r>
              <a:rPr lang="en-US" sz="1800" b="1" dirty="0" smtClean="0">
                <a:effectLst/>
                <a:latin typeface="Calibri" pitchFamily="34" charset="0"/>
              </a:rPr>
              <a:t>               </a:t>
            </a:r>
            <a:r>
              <a:rPr lang="en-US" sz="1800" b="1" dirty="0" smtClean="0">
                <a:solidFill>
                  <a:srgbClr val="FF0000"/>
                </a:solidFill>
                <a:effectLst/>
                <a:latin typeface="Calibri" pitchFamily="34" charset="0"/>
              </a:rPr>
              <a:t>a. </a:t>
            </a:r>
            <a:r>
              <a:rPr lang="en-US" sz="1800" b="1" dirty="0" smtClean="0">
                <a:effectLst/>
              </a:rPr>
              <a:t>aids former slaves and poor whites</a:t>
            </a:r>
          </a:p>
          <a:p>
            <a:pPr marL="0" indent="-514350" eaLnBrk="1" hangingPunct="1">
              <a:spcBef>
                <a:spcPts val="0"/>
              </a:spcBef>
              <a:buNone/>
              <a:defRPr/>
            </a:pPr>
            <a:r>
              <a:rPr lang="en-US" sz="1800" b="1" dirty="0" smtClean="0">
                <a:effectLst/>
              </a:rPr>
              <a:t>                    </a:t>
            </a:r>
            <a:r>
              <a:rPr lang="en-US" sz="1800" b="1" dirty="0" err="1" smtClean="0">
                <a:solidFill>
                  <a:srgbClr val="FF0000"/>
                </a:solidFill>
                <a:effectLst/>
              </a:rPr>
              <a:t>i</a:t>
            </a:r>
            <a:r>
              <a:rPr lang="en-US" sz="1800" b="1" dirty="0" smtClean="0">
                <a:solidFill>
                  <a:srgbClr val="FF0000"/>
                </a:solidFill>
                <a:effectLst/>
              </a:rPr>
              <a:t>. </a:t>
            </a:r>
            <a:r>
              <a:rPr lang="en-US" sz="1800" b="1" dirty="0" smtClean="0">
                <a:effectLst/>
              </a:rPr>
              <a:t>legal problems, food and housing, education, health care and other issues</a:t>
            </a:r>
          </a:p>
          <a:p>
            <a:pPr marL="0" indent="-514350" eaLnBrk="1" hangingPunct="1">
              <a:spcBef>
                <a:spcPts val="0"/>
              </a:spcBef>
              <a:buNone/>
              <a:defRPr/>
            </a:pPr>
            <a:r>
              <a:rPr lang="en-US" sz="1800" b="1" dirty="0" smtClean="0">
                <a:effectLst/>
              </a:rPr>
              <a:t>               </a:t>
            </a:r>
            <a:r>
              <a:rPr lang="en-US" sz="1800" b="1" dirty="0" smtClean="0">
                <a:solidFill>
                  <a:srgbClr val="FF0000"/>
                </a:solidFill>
                <a:effectLst/>
              </a:rPr>
              <a:t>b.</a:t>
            </a:r>
            <a:r>
              <a:rPr lang="en-US" sz="1800" b="1" dirty="0" smtClean="0">
                <a:effectLst/>
              </a:rPr>
              <a:t> criticized by Southern whites </a:t>
            </a:r>
          </a:p>
          <a:p>
            <a:pPr marL="0" indent="-514350" eaLnBrk="1" hangingPunct="1">
              <a:spcBef>
                <a:spcPts val="0"/>
              </a:spcBef>
              <a:buNone/>
              <a:defRPr/>
            </a:pPr>
            <a:r>
              <a:rPr lang="en-US" sz="1800" b="1" dirty="0">
                <a:effectLst/>
              </a:rPr>
              <a:t> </a:t>
            </a:r>
            <a:r>
              <a:rPr lang="en-US" sz="1800" b="1" dirty="0" smtClean="0">
                <a:effectLst/>
              </a:rPr>
              <a:t>                   </a:t>
            </a:r>
            <a:r>
              <a:rPr lang="en-US" sz="1800" b="1" dirty="0" err="1" smtClean="0">
                <a:effectLst/>
              </a:rPr>
              <a:t>i</a:t>
            </a:r>
            <a:r>
              <a:rPr lang="en-US" sz="1800" b="1" dirty="0" smtClean="0">
                <a:effectLst/>
              </a:rPr>
              <a:t>. afraid it was organizing blacks against their former masters. </a:t>
            </a:r>
          </a:p>
          <a:p>
            <a:pPr marL="0" indent="-514350" eaLnBrk="1" hangingPunct="1">
              <a:spcBef>
                <a:spcPts val="0"/>
              </a:spcBef>
              <a:buNone/>
              <a:defRPr/>
            </a:pPr>
            <a:r>
              <a:rPr lang="en-US" sz="1800" b="1" dirty="0" smtClean="0">
                <a:effectLst/>
                <a:latin typeface="Calibri" pitchFamily="34" charset="0"/>
              </a:rPr>
              <a:t>           </a:t>
            </a:r>
            <a:r>
              <a:rPr lang="en-US" sz="1800" b="1" dirty="0" smtClean="0">
                <a:solidFill>
                  <a:srgbClr val="FF0000"/>
                </a:solidFill>
                <a:effectLst/>
                <a:latin typeface="Calibri" pitchFamily="34" charset="0"/>
              </a:rPr>
              <a:t>2. </a:t>
            </a:r>
            <a:r>
              <a:rPr lang="en-US" sz="1800" b="1" dirty="0" smtClean="0">
                <a:effectLst/>
                <a:latin typeface="Calibri" pitchFamily="34" charset="0"/>
              </a:rPr>
              <a:t>enforced by U.S. military “blue coats”</a:t>
            </a:r>
          </a:p>
          <a:p>
            <a:pPr marL="0" indent="-514350" eaLnBrk="1" hangingPunct="1">
              <a:spcBef>
                <a:spcPts val="0"/>
              </a:spcBef>
              <a:buNone/>
              <a:defRPr/>
            </a:pPr>
            <a:r>
              <a:rPr lang="en-US" sz="1800" b="1" dirty="0" smtClean="0">
                <a:solidFill>
                  <a:srgbClr val="FF0000"/>
                </a:solidFill>
                <a:effectLst/>
                <a:latin typeface="Calibri" pitchFamily="34" charset="0"/>
              </a:rPr>
              <a:t>                   a. </a:t>
            </a:r>
            <a:r>
              <a:rPr lang="en-US" sz="1800" b="1" dirty="0" smtClean="0">
                <a:effectLst/>
                <a:latin typeface="Calibri" pitchFamily="34" charset="0"/>
              </a:rPr>
              <a:t>didn’t set well with former Confederates</a:t>
            </a:r>
          </a:p>
          <a:p>
            <a:pPr marL="0" indent="-514350" eaLnBrk="1" hangingPunct="1">
              <a:spcBef>
                <a:spcPts val="0"/>
              </a:spcBef>
              <a:buNone/>
              <a:defRPr/>
            </a:pPr>
            <a:r>
              <a:rPr lang="en-US" sz="1800" b="1" dirty="0" smtClean="0">
                <a:latin typeface="Calibri" pitchFamily="34" charset="0"/>
              </a:rPr>
              <a:t>	</a:t>
            </a:r>
          </a:p>
        </p:txBody>
      </p:sp>
      <p:sp>
        <p:nvSpPr>
          <p:cNvPr id="4" name="Slide Number Placeholder 3"/>
          <p:cNvSpPr>
            <a:spLocks noGrp="1"/>
          </p:cNvSpPr>
          <p:nvPr>
            <p:ph type="sldNum" sz="quarter" idx="12"/>
          </p:nvPr>
        </p:nvSpPr>
        <p:spPr/>
        <p:txBody>
          <a:bodyPr/>
          <a:lstStyle/>
          <a:p>
            <a:pPr>
              <a:defRPr/>
            </a:pPr>
            <a:fld id="{ADDDAEF7-5083-434E-A915-B7935F7CEEA9}" type="slidenum">
              <a:rPr lang="en-US" smtClean="0"/>
              <a:pPr>
                <a:defRPr/>
              </a:pPr>
              <a:t>131</a:t>
            </a:fld>
            <a:endParaRPr lang="en-US" dirty="0"/>
          </a:p>
        </p:txBody>
      </p:sp>
      <p:pic>
        <p:nvPicPr>
          <p:cNvPr id="45062" name="Picture 6" descr="http://www.maniacworld.com/Abraham-Lincoln-Was-Not-a-Saint.jpg"/>
          <p:cNvPicPr>
            <a:picLocks noChangeAspect="1" noChangeArrowheads="1"/>
          </p:cNvPicPr>
          <p:nvPr/>
        </p:nvPicPr>
        <p:blipFill>
          <a:blip r:embed="rId2" cstate="print"/>
          <a:srcRect l="14159" r="22124"/>
          <a:stretch>
            <a:fillRect/>
          </a:stretch>
        </p:blipFill>
        <p:spPr bwMode="auto">
          <a:xfrm>
            <a:off x="7086600" y="228600"/>
            <a:ext cx="933855" cy="1066800"/>
          </a:xfrm>
          <a:prstGeom prst="ellipse">
            <a:avLst/>
          </a:prstGeom>
          <a:noFill/>
        </p:spPr>
      </p:pic>
      <p:pic>
        <p:nvPicPr>
          <p:cNvPr id="8" name="Picture 6" descr="http://georgiainfo.galileo.usg.edu/gastudiesimages/Freedmen's%20Bureau%203.jpg"/>
          <p:cNvPicPr>
            <a:picLocks noChangeAspect="1" noChangeArrowheads="1"/>
          </p:cNvPicPr>
          <p:nvPr/>
        </p:nvPicPr>
        <p:blipFill>
          <a:blip r:embed="rId3" cstate="print">
            <a:lum bright="-20000"/>
          </a:blip>
          <a:srcRect/>
          <a:stretch>
            <a:fillRect/>
          </a:stretch>
        </p:blipFill>
        <p:spPr bwMode="auto">
          <a:xfrm>
            <a:off x="416859" y="3429000"/>
            <a:ext cx="3953434" cy="2667000"/>
          </a:xfrm>
          <a:prstGeom prst="rect">
            <a:avLst/>
          </a:prstGeom>
          <a:ln>
            <a:noFill/>
          </a:ln>
          <a:effectLst>
            <a:softEdge rad="112500"/>
          </a:effectLst>
        </p:spPr>
      </p:pic>
      <p:pic>
        <p:nvPicPr>
          <p:cNvPr id="9" name="Picture 4" descr="http://www.latinamericanstudies.org/slavery/freedman-school.jpg"/>
          <p:cNvPicPr>
            <a:picLocks noChangeAspect="1" noChangeArrowheads="1"/>
          </p:cNvPicPr>
          <p:nvPr/>
        </p:nvPicPr>
        <p:blipFill>
          <a:blip r:embed="rId4" cstate="print"/>
          <a:srcRect/>
          <a:stretch>
            <a:fillRect/>
          </a:stretch>
        </p:blipFill>
        <p:spPr bwMode="auto">
          <a:xfrm>
            <a:off x="4867835" y="3424201"/>
            <a:ext cx="3657600" cy="2671799"/>
          </a:xfrm>
          <a:prstGeom prst="rect">
            <a:avLst/>
          </a:prstGeom>
          <a:ln>
            <a:noFill/>
          </a:ln>
          <a:effectLst>
            <a:softEdge rad="112500"/>
          </a:effectLst>
        </p:spPr>
      </p:pic>
    </p:spTree>
    <p:extLst>
      <p:ext uri="{BB962C8B-B14F-4D97-AF65-F5344CB8AC3E}">
        <p14:creationId xmlns:p14="http://schemas.microsoft.com/office/powerpoint/2010/main" val="373852975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Effect transition="in" filter="fade">
                                      <p:cBhvr>
                                        <p:cTn id="7" dur="2000"/>
                                        <p:tgtEl>
                                          <p:spTgt spid="62467">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5062"/>
                                        </p:tgtEl>
                                        <p:attrNameLst>
                                          <p:attrName>style.visibility</p:attrName>
                                        </p:attrNameLst>
                                      </p:cBhvr>
                                      <p:to>
                                        <p:strVal val="visible"/>
                                      </p:to>
                                    </p:set>
                                    <p:animEffect transition="in" filter="fade">
                                      <p:cBhvr>
                                        <p:cTn id="11" dur="2000"/>
                                        <p:tgtEl>
                                          <p:spTgt spid="4506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2467">
                                            <p:txEl>
                                              <p:pRg st="1" end="1"/>
                                            </p:txEl>
                                          </p:spTgt>
                                        </p:tgtEl>
                                        <p:attrNameLst>
                                          <p:attrName>style.visibility</p:attrName>
                                        </p:attrNameLst>
                                      </p:cBhvr>
                                      <p:to>
                                        <p:strVal val="visible"/>
                                      </p:to>
                                    </p:set>
                                    <p:animEffect transition="in" filter="fade">
                                      <p:cBhvr>
                                        <p:cTn id="16" dur="2000"/>
                                        <p:tgtEl>
                                          <p:spTgt spid="6246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2467">
                                            <p:txEl>
                                              <p:pRg st="2" end="2"/>
                                            </p:txEl>
                                          </p:spTgt>
                                        </p:tgtEl>
                                        <p:attrNameLst>
                                          <p:attrName>style.visibility</p:attrName>
                                        </p:attrNameLst>
                                      </p:cBhvr>
                                      <p:to>
                                        <p:strVal val="visible"/>
                                      </p:to>
                                    </p:set>
                                    <p:animEffect transition="in" filter="fade">
                                      <p:cBhvr>
                                        <p:cTn id="21" dur="2000"/>
                                        <p:tgtEl>
                                          <p:spTgt spid="6246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2467">
                                            <p:txEl>
                                              <p:pRg st="3" end="3"/>
                                            </p:txEl>
                                          </p:spTgt>
                                        </p:tgtEl>
                                        <p:attrNameLst>
                                          <p:attrName>style.visibility</p:attrName>
                                        </p:attrNameLst>
                                      </p:cBhvr>
                                      <p:to>
                                        <p:strVal val="visible"/>
                                      </p:to>
                                    </p:set>
                                    <p:animEffect transition="in" filter="fade">
                                      <p:cBhvr>
                                        <p:cTn id="26" dur="2000"/>
                                        <p:tgtEl>
                                          <p:spTgt spid="62467">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3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2467">
                                            <p:txEl>
                                              <p:pRg st="4" end="4"/>
                                            </p:txEl>
                                          </p:spTgt>
                                        </p:tgtEl>
                                        <p:attrNameLst>
                                          <p:attrName>style.visibility</p:attrName>
                                        </p:attrNameLst>
                                      </p:cBhvr>
                                      <p:to>
                                        <p:strVal val="visible"/>
                                      </p:to>
                                    </p:set>
                                    <p:animEffect transition="in" filter="fade">
                                      <p:cBhvr>
                                        <p:cTn id="34" dur="2000"/>
                                        <p:tgtEl>
                                          <p:spTgt spid="62467">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2467">
                                            <p:txEl>
                                              <p:pRg st="5" end="5"/>
                                            </p:txEl>
                                          </p:spTgt>
                                        </p:tgtEl>
                                        <p:attrNameLst>
                                          <p:attrName>style.visibility</p:attrName>
                                        </p:attrNameLst>
                                      </p:cBhvr>
                                      <p:to>
                                        <p:strVal val="visible"/>
                                      </p:to>
                                    </p:set>
                                    <p:animEffect transition="in" filter="fade">
                                      <p:cBhvr>
                                        <p:cTn id="39" dur="2000"/>
                                        <p:tgtEl>
                                          <p:spTgt spid="62467">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2000"/>
                                        <p:tgtEl>
                                          <p:spTgt spid="8"/>
                                        </p:tgtEl>
                                      </p:cBhvr>
                                    </p:animEffect>
                                  </p:childTnLst>
                                </p:cTn>
                              </p:par>
                              <p:par>
                                <p:cTn id="45" presetID="10" presetClass="entr" presetSubtype="0" fill="hold" nodeType="withEffect">
                                  <p:stCondLst>
                                    <p:cond delay="0"/>
                                  </p:stCondLst>
                                  <p:childTnLst>
                                    <p:set>
                                      <p:cBhvr>
                                        <p:cTn id="46" dur="1" fill="hold">
                                          <p:stCondLst>
                                            <p:cond delay="0"/>
                                          </p:stCondLst>
                                        </p:cTn>
                                        <p:tgtEl>
                                          <p:spTgt spid="62467">
                                            <p:txEl>
                                              <p:pRg st="6" end="6"/>
                                            </p:txEl>
                                          </p:spTgt>
                                        </p:tgtEl>
                                        <p:attrNameLst>
                                          <p:attrName>style.visibility</p:attrName>
                                        </p:attrNameLst>
                                      </p:cBhvr>
                                      <p:to>
                                        <p:strVal val="visible"/>
                                      </p:to>
                                    </p:set>
                                    <p:animEffect transition="in" filter="fade">
                                      <p:cBhvr>
                                        <p:cTn id="47" dur="2000"/>
                                        <p:tgtEl>
                                          <p:spTgt spid="62467">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2467">
                                            <p:txEl>
                                              <p:pRg st="7" end="7"/>
                                            </p:txEl>
                                          </p:spTgt>
                                        </p:tgtEl>
                                        <p:attrNameLst>
                                          <p:attrName>style.visibility</p:attrName>
                                        </p:attrNameLst>
                                      </p:cBhvr>
                                      <p:to>
                                        <p:strVal val="visible"/>
                                      </p:to>
                                    </p:set>
                                    <p:animEffect transition="in" filter="fade">
                                      <p:cBhvr>
                                        <p:cTn id="52" dur="2000"/>
                                        <p:tgtEl>
                                          <p:spTgt spid="6246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7" name="Rectangle 3"/>
          <p:cNvSpPr>
            <a:spLocks noGrp="1" noChangeArrowheads="1"/>
          </p:cNvSpPr>
          <p:nvPr>
            <p:ph idx="1"/>
          </p:nvPr>
        </p:nvSpPr>
        <p:spPr>
          <a:xfrm>
            <a:off x="228600" y="304800"/>
            <a:ext cx="8610600" cy="2971800"/>
          </a:xfrm>
        </p:spPr>
        <p:txBody>
          <a:bodyPr/>
          <a:lstStyle/>
          <a:p>
            <a:pPr marL="0" indent="0" eaLnBrk="1" hangingPunct="1">
              <a:spcBef>
                <a:spcPts val="0"/>
              </a:spcBef>
              <a:buFont typeface="Wingdings" pitchFamily="2" charset="2"/>
              <a:buNone/>
              <a:defRPr/>
            </a:pPr>
            <a:r>
              <a:rPr lang="en-US" sz="2400" b="1" dirty="0" smtClean="0">
                <a:solidFill>
                  <a:srgbClr val="FF0000"/>
                </a:solidFill>
                <a:effectLst/>
                <a:latin typeface="Calibri" pitchFamily="34" charset="0"/>
              </a:rPr>
              <a:t>B. </a:t>
            </a:r>
            <a:r>
              <a:rPr lang="en-US" sz="2400" b="1" dirty="0" smtClean="0">
                <a:solidFill>
                  <a:srgbClr val="00B0F0"/>
                </a:solidFill>
                <a:effectLst/>
                <a:latin typeface="Calibri" pitchFamily="34" charset="0"/>
              </a:rPr>
              <a:t>Lincoln’s 10% Plan </a:t>
            </a:r>
          </a:p>
          <a:p>
            <a:pPr marL="0" indent="0" eaLnBrk="1" hangingPunct="1">
              <a:spcBef>
                <a:spcPts val="0"/>
              </a:spcBef>
              <a:buFont typeface="Wingdings" pitchFamily="2" charset="2"/>
              <a:buNone/>
              <a:defRPr/>
            </a:pPr>
            <a:r>
              <a:rPr lang="en-US" sz="2400" b="1" dirty="0" smtClean="0">
                <a:effectLst/>
                <a:latin typeface="Calibri" pitchFamily="34" charset="0"/>
              </a:rPr>
              <a:t>     </a:t>
            </a:r>
            <a:r>
              <a:rPr lang="en-US" sz="2000" b="1" dirty="0" smtClean="0">
                <a:solidFill>
                  <a:srgbClr val="FF0000"/>
                </a:solidFill>
                <a:effectLst/>
                <a:latin typeface="Calibri" pitchFamily="34" charset="0"/>
              </a:rPr>
              <a:t>1.</a:t>
            </a:r>
            <a:r>
              <a:rPr lang="en-US" sz="2000" b="1" dirty="0" smtClean="0">
                <a:effectLst/>
                <a:latin typeface="Calibri" pitchFamily="34" charset="0"/>
              </a:rPr>
              <a:t>  Offers amnesty (pardon) for supporting the rebellion</a:t>
            </a:r>
          </a:p>
          <a:p>
            <a:pPr marL="0" indent="0" eaLnBrk="1" hangingPunct="1">
              <a:spcBef>
                <a:spcPts val="0"/>
              </a:spcBef>
              <a:buFont typeface="Wingdings" pitchFamily="2" charset="2"/>
              <a:buNone/>
              <a:defRPr/>
            </a:pPr>
            <a:r>
              <a:rPr lang="en-US" sz="2000" b="1" dirty="0" smtClean="0">
                <a:effectLst/>
                <a:latin typeface="Calibri" pitchFamily="34" charset="0"/>
              </a:rPr>
              <a:t>           </a:t>
            </a:r>
            <a:r>
              <a:rPr lang="en-US" sz="2000" b="1" dirty="0" smtClean="0">
                <a:solidFill>
                  <a:srgbClr val="FF0000"/>
                </a:solidFill>
                <a:effectLst/>
                <a:latin typeface="Calibri" pitchFamily="34" charset="0"/>
              </a:rPr>
              <a:t>a. </a:t>
            </a:r>
            <a:r>
              <a:rPr lang="en-US" sz="2000" b="1" dirty="0" smtClean="0">
                <a:effectLst/>
                <a:latin typeface="Calibri" pitchFamily="34" charset="0"/>
              </a:rPr>
              <a:t>In order to be readmitted to Union, 10% of voters in a state must:</a:t>
            </a:r>
          </a:p>
          <a:p>
            <a:pPr marL="0" indent="0" eaLnBrk="1" hangingPunct="1">
              <a:spcBef>
                <a:spcPts val="0"/>
              </a:spcBef>
              <a:buFont typeface="Wingdings" pitchFamily="2" charset="2"/>
              <a:buNone/>
              <a:defRPr/>
            </a:pPr>
            <a:r>
              <a:rPr lang="en-US" sz="2000" b="1" dirty="0" smtClean="0">
                <a:effectLst/>
                <a:latin typeface="Calibri" pitchFamily="34" charset="0"/>
              </a:rPr>
              <a:t>                </a:t>
            </a:r>
            <a:r>
              <a:rPr lang="en-US" sz="2000" b="1" dirty="0" err="1" smtClean="0">
                <a:solidFill>
                  <a:srgbClr val="FF0000"/>
                </a:solidFill>
                <a:effectLst/>
                <a:latin typeface="Calibri" pitchFamily="34" charset="0"/>
              </a:rPr>
              <a:t>i</a:t>
            </a:r>
            <a:r>
              <a:rPr lang="en-US" sz="2000" b="1" dirty="0" smtClean="0">
                <a:solidFill>
                  <a:srgbClr val="FF0000"/>
                </a:solidFill>
                <a:effectLst/>
                <a:latin typeface="Calibri" pitchFamily="34" charset="0"/>
              </a:rPr>
              <a:t>. </a:t>
            </a:r>
            <a:r>
              <a:rPr lang="en-US" sz="2000" b="1" dirty="0" smtClean="0">
                <a:effectLst/>
                <a:latin typeface="Calibri" pitchFamily="34" charset="0"/>
              </a:rPr>
              <a:t>swear oath of loyalty to U.S.</a:t>
            </a:r>
          </a:p>
          <a:p>
            <a:pPr marL="0" indent="0" eaLnBrk="1" hangingPunct="1">
              <a:spcBef>
                <a:spcPts val="0"/>
              </a:spcBef>
              <a:buFont typeface="Wingdings" pitchFamily="2" charset="2"/>
              <a:buNone/>
              <a:defRPr/>
            </a:pPr>
            <a:r>
              <a:rPr lang="en-US" sz="2000" b="1" dirty="0" smtClean="0">
                <a:effectLst/>
                <a:latin typeface="Calibri" pitchFamily="34" charset="0"/>
              </a:rPr>
              <a:t>               </a:t>
            </a:r>
            <a:r>
              <a:rPr lang="en-US" sz="2000" b="1" dirty="0" smtClean="0">
                <a:solidFill>
                  <a:srgbClr val="FF0000"/>
                </a:solidFill>
                <a:effectLst/>
                <a:latin typeface="Calibri" pitchFamily="34" charset="0"/>
              </a:rPr>
              <a:t>ii. </a:t>
            </a:r>
            <a:r>
              <a:rPr lang="en-US" sz="2000" b="1" dirty="0" smtClean="0">
                <a:effectLst/>
                <a:latin typeface="Calibri" pitchFamily="34" charset="0"/>
              </a:rPr>
              <a:t>agree that slavery is illegal</a:t>
            </a:r>
          </a:p>
          <a:p>
            <a:pPr marL="0" indent="0" eaLnBrk="1" hangingPunct="1">
              <a:spcBef>
                <a:spcPts val="0"/>
              </a:spcBef>
              <a:buFont typeface="Wingdings" pitchFamily="2" charset="2"/>
              <a:buNone/>
              <a:defRPr/>
            </a:pPr>
            <a:r>
              <a:rPr lang="en-US" sz="2000" b="1" dirty="0" smtClean="0">
                <a:effectLst/>
                <a:latin typeface="Calibri" pitchFamily="34" charset="0"/>
              </a:rPr>
              <a:t>           </a:t>
            </a:r>
            <a:r>
              <a:rPr lang="en-US" sz="2000" b="1" dirty="0" smtClean="0">
                <a:solidFill>
                  <a:srgbClr val="FF0000"/>
                </a:solidFill>
                <a:effectLst/>
                <a:latin typeface="Calibri" pitchFamily="34" charset="0"/>
              </a:rPr>
              <a:t>b. </a:t>
            </a:r>
            <a:r>
              <a:rPr lang="en-US" sz="2000" b="1" dirty="0" smtClean="0">
                <a:effectLst/>
                <a:latin typeface="Calibri" pitchFamily="34" charset="0"/>
              </a:rPr>
              <a:t>A “bitter pill to swallow” for many Southerners</a:t>
            </a:r>
          </a:p>
          <a:p>
            <a:pPr marL="0" indent="0" eaLnBrk="1" hangingPunct="1">
              <a:spcBef>
                <a:spcPts val="0"/>
              </a:spcBef>
              <a:buFont typeface="Wingdings" pitchFamily="2" charset="2"/>
              <a:buNone/>
              <a:defRPr/>
            </a:pPr>
            <a:r>
              <a:rPr lang="en-US" sz="2000" b="1" dirty="0" smtClean="0">
                <a:effectLst/>
                <a:latin typeface="Calibri" pitchFamily="34" charset="0"/>
              </a:rPr>
              <a:t>                </a:t>
            </a:r>
            <a:r>
              <a:rPr lang="en-US" sz="2000" b="1" dirty="0" err="1" smtClean="0">
                <a:solidFill>
                  <a:srgbClr val="FF0000"/>
                </a:solidFill>
                <a:effectLst/>
                <a:latin typeface="Calibri" pitchFamily="34" charset="0"/>
              </a:rPr>
              <a:t>i</a:t>
            </a:r>
            <a:r>
              <a:rPr lang="en-US" sz="2000" b="1" dirty="0" smtClean="0">
                <a:solidFill>
                  <a:srgbClr val="FF0000"/>
                </a:solidFill>
                <a:effectLst/>
                <a:latin typeface="Calibri" pitchFamily="34" charset="0"/>
              </a:rPr>
              <a:t>. </a:t>
            </a:r>
            <a:r>
              <a:rPr lang="en-US" sz="2000" b="1" dirty="0" smtClean="0">
                <a:effectLst/>
                <a:latin typeface="Calibri" pitchFamily="34" charset="0"/>
              </a:rPr>
              <a:t>too much, too soon after the War</a:t>
            </a:r>
          </a:p>
          <a:p>
            <a:pPr marL="0" indent="0" eaLnBrk="1" hangingPunct="1">
              <a:spcBef>
                <a:spcPts val="0"/>
              </a:spcBef>
              <a:buFont typeface="Wingdings" pitchFamily="2" charset="2"/>
              <a:buNone/>
              <a:defRPr/>
            </a:pPr>
            <a:r>
              <a:rPr lang="en-US" sz="2000" b="1" dirty="0" smtClean="0">
                <a:effectLst/>
                <a:latin typeface="Calibri" pitchFamily="34" charset="0"/>
              </a:rPr>
              <a:t>               </a:t>
            </a:r>
            <a:r>
              <a:rPr lang="en-US" sz="2000" b="1" dirty="0" smtClean="0">
                <a:solidFill>
                  <a:srgbClr val="FF0000"/>
                </a:solidFill>
                <a:effectLst/>
                <a:latin typeface="Calibri" pitchFamily="34" charset="0"/>
              </a:rPr>
              <a:t>ii. </a:t>
            </a:r>
            <a:r>
              <a:rPr lang="en-US" sz="2000" b="1" dirty="0" smtClean="0">
                <a:effectLst/>
                <a:latin typeface="Calibri" pitchFamily="34" charset="0"/>
              </a:rPr>
              <a:t>too much destruction to overlook      </a:t>
            </a:r>
          </a:p>
          <a:p>
            <a:pPr marL="0" indent="0" eaLnBrk="1" hangingPunct="1">
              <a:spcBef>
                <a:spcPts val="0"/>
              </a:spcBef>
              <a:buFont typeface="Wingdings" pitchFamily="2" charset="2"/>
              <a:buNone/>
              <a:defRPr/>
            </a:pPr>
            <a:r>
              <a:rPr lang="en-US" sz="2000" b="1" dirty="0" smtClean="0">
                <a:latin typeface="Calibri" pitchFamily="34" charset="0"/>
              </a:rPr>
              <a:t>                              	</a:t>
            </a:r>
          </a:p>
        </p:txBody>
      </p:sp>
      <p:sp>
        <p:nvSpPr>
          <p:cNvPr id="4" name="Slide Number Placeholder 3"/>
          <p:cNvSpPr>
            <a:spLocks noGrp="1"/>
          </p:cNvSpPr>
          <p:nvPr>
            <p:ph type="sldNum" sz="quarter" idx="12"/>
          </p:nvPr>
        </p:nvSpPr>
        <p:spPr/>
        <p:txBody>
          <a:bodyPr/>
          <a:lstStyle/>
          <a:p>
            <a:pPr>
              <a:defRPr/>
            </a:pPr>
            <a:fld id="{ADDDAEF7-5083-434E-A915-B7935F7CEEA9}" type="slidenum">
              <a:rPr lang="en-US" smtClean="0"/>
              <a:pPr>
                <a:defRPr/>
              </a:pPr>
              <a:t>132</a:t>
            </a:fld>
            <a:endParaRPr lang="en-US" dirty="0"/>
          </a:p>
        </p:txBody>
      </p:sp>
      <p:pic>
        <p:nvPicPr>
          <p:cNvPr id="45060" name="Picture 4" descr="http://cdn.dipity.com/uploads/events/ebefc716fdd9c62aa2c5609c1477a4aa_1M.png"/>
          <p:cNvPicPr>
            <a:picLocks noChangeAspect="1" noChangeArrowheads="1"/>
          </p:cNvPicPr>
          <p:nvPr/>
        </p:nvPicPr>
        <p:blipFill>
          <a:blip r:embed="rId2" cstate="print"/>
          <a:srcRect/>
          <a:stretch>
            <a:fillRect/>
          </a:stretch>
        </p:blipFill>
        <p:spPr bwMode="auto">
          <a:xfrm>
            <a:off x="1219200" y="3200400"/>
            <a:ext cx="6564729" cy="2771776"/>
          </a:xfrm>
          <a:prstGeom prst="rect">
            <a:avLst/>
          </a:prstGeom>
          <a:noFill/>
        </p:spPr>
      </p:pic>
      <p:pic>
        <p:nvPicPr>
          <p:cNvPr id="45062" name="Picture 6" descr="http://www.maniacworld.com/Abraham-Lincoln-Was-Not-a-Saint.jpg"/>
          <p:cNvPicPr>
            <a:picLocks noChangeAspect="1" noChangeArrowheads="1"/>
          </p:cNvPicPr>
          <p:nvPr/>
        </p:nvPicPr>
        <p:blipFill>
          <a:blip r:embed="rId3" cstate="print"/>
          <a:srcRect l="14159" r="22124"/>
          <a:stretch>
            <a:fillRect/>
          </a:stretch>
        </p:blipFill>
        <p:spPr bwMode="auto">
          <a:xfrm>
            <a:off x="7543800" y="152400"/>
            <a:ext cx="867151" cy="990600"/>
          </a:xfrm>
          <a:prstGeom prst="ellipse">
            <a:avLst/>
          </a:prstGeom>
          <a:noFill/>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Effect transition="in" filter="fade">
                                      <p:cBhvr>
                                        <p:cTn id="7" dur="2000"/>
                                        <p:tgtEl>
                                          <p:spTgt spid="6246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5062"/>
                                        </p:tgtEl>
                                        <p:attrNameLst>
                                          <p:attrName>style.visibility</p:attrName>
                                        </p:attrNameLst>
                                      </p:cBhvr>
                                      <p:to>
                                        <p:strVal val="visible"/>
                                      </p:to>
                                    </p:set>
                                    <p:animEffect transition="in" filter="fade">
                                      <p:cBhvr>
                                        <p:cTn id="10" dur="2000"/>
                                        <p:tgtEl>
                                          <p:spTgt spid="4506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2467">
                                            <p:txEl>
                                              <p:pRg st="1" end="1"/>
                                            </p:txEl>
                                          </p:spTgt>
                                        </p:tgtEl>
                                        <p:attrNameLst>
                                          <p:attrName>style.visibility</p:attrName>
                                        </p:attrNameLst>
                                      </p:cBhvr>
                                      <p:to>
                                        <p:strVal val="visible"/>
                                      </p:to>
                                    </p:set>
                                    <p:animEffect transition="in" filter="fade">
                                      <p:cBhvr>
                                        <p:cTn id="15" dur="2000"/>
                                        <p:tgtEl>
                                          <p:spTgt spid="6246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2467">
                                            <p:txEl>
                                              <p:pRg st="2" end="2"/>
                                            </p:txEl>
                                          </p:spTgt>
                                        </p:tgtEl>
                                        <p:attrNameLst>
                                          <p:attrName>style.visibility</p:attrName>
                                        </p:attrNameLst>
                                      </p:cBhvr>
                                      <p:to>
                                        <p:strVal val="visible"/>
                                      </p:to>
                                    </p:set>
                                    <p:animEffect transition="in" filter="fade">
                                      <p:cBhvr>
                                        <p:cTn id="20" dur="2000"/>
                                        <p:tgtEl>
                                          <p:spTgt spid="6246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2467">
                                            <p:txEl>
                                              <p:pRg st="3" end="3"/>
                                            </p:txEl>
                                          </p:spTgt>
                                        </p:tgtEl>
                                        <p:attrNameLst>
                                          <p:attrName>style.visibility</p:attrName>
                                        </p:attrNameLst>
                                      </p:cBhvr>
                                      <p:to>
                                        <p:strVal val="visible"/>
                                      </p:to>
                                    </p:set>
                                    <p:animEffect transition="in" filter="fade">
                                      <p:cBhvr>
                                        <p:cTn id="25" dur="2000"/>
                                        <p:tgtEl>
                                          <p:spTgt spid="62467">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5060"/>
                                        </p:tgtEl>
                                        <p:attrNameLst>
                                          <p:attrName>style.visibility</p:attrName>
                                        </p:attrNameLst>
                                      </p:cBhvr>
                                      <p:to>
                                        <p:strVal val="visible"/>
                                      </p:to>
                                    </p:set>
                                    <p:animEffect transition="in" filter="fade">
                                      <p:cBhvr>
                                        <p:cTn id="28" dur="2000"/>
                                        <p:tgtEl>
                                          <p:spTgt spid="4506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2467">
                                            <p:txEl>
                                              <p:pRg st="4" end="4"/>
                                            </p:txEl>
                                          </p:spTgt>
                                        </p:tgtEl>
                                        <p:attrNameLst>
                                          <p:attrName>style.visibility</p:attrName>
                                        </p:attrNameLst>
                                      </p:cBhvr>
                                      <p:to>
                                        <p:strVal val="visible"/>
                                      </p:to>
                                    </p:set>
                                    <p:animEffect transition="in" filter="fade">
                                      <p:cBhvr>
                                        <p:cTn id="33" dur="2000"/>
                                        <p:tgtEl>
                                          <p:spTgt spid="62467">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2467">
                                            <p:txEl>
                                              <p:pRg st="5" end="5"/>
                                            </p:txEl>
                                          </p:spTgt>
                                        </p:tgtEl>
                                        <p:attrNameLst>
                                          <p:attrName>style.visibility</p:attrName>
                                        </p:attrNameLst>
                                      </p:cBhvr>
                                      <p:to>
                                        <p:strVal val="visible"/>
                                      </p:to>
                                    </p:set>
                                    <p:animEffect transition="in" filter="fade">
                                      <p:cBhvr>
                                        <p:cTn id="38" dur="2000"/>
                                        <p:tgtEl>
                                          <p:spTgt spid="62467">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2467">
                                            <p:txEl>
                                              <p:pRg st="6" end="6"/>
                                            </p:txEl>
                                          </p:spTgt>
                                        </p:tgtEl>
                                        <p:attrNameLst>
                                          <p:attrName>style.visibility</p:attrName>
                                        </p:attrNameLst>
                                      </p:cBhvr>
                                      <p:to>
                                        <p:strVal val="visible"/>
                                      </p:to>
                                    </p:set>
                                    <p:animEffect transition="in" filter="fade">
                                      <p:cBhvr>
                                        <p:cTn id="43" dur="2000"/>
                                        <p:tgtEl>
                                          <p:spTgt spid="62467">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2467">
                                            <p:txEl>
                                              <p:pRg st="7" end="7"/>
                                            </p:txEl>
                                          </p:spTgt>
                                        </p:tgtEl>
                                        <p:attrNameLst>
                                          <p:attrName>style.visibility</p:attrName>
                                        </p:attrNameLst>
                                      </p:cBhvr>
                                      <p:to>
                                        <p:strVal val="visible"/>
                                      </p:to>
                                    </p:set>
                                    <p:animEffect transition="in" filter="fade">
                                      <p:cBhvr>
                                        <p:cTn id="48" dur="2000"/>
                                        <p:tgtEl>
                                          <p:spTgt spid="6246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7" name="Rectangle 3"/>
          <p:cNvSpPr>
            <a:spLocks noGrp="1" noChangeArrowheads="1"/>
          </p:cNvSpPr>
          <p:nvPr>
            <p:ph idx="1"/>
          </p:nvPr>
        </p:nvSpPr>
        <p:spPr>
          <a:xfrm>
            <a:off x="304800" y="381000"/>
            <a:ext cx="8610600" cy="914400"/>
          </a:xfrm>
        </p:spPr>
        <p:txBody>
          <a:bodyPr/>
          <a:lstStyle/>
          <a:p>
            <a:pPr marL="0" indent="0" eaLnBrk="1" hangingPunct="1">
              <a:spcBef>
                <a:spcPts val="0"/>
              </a:spcBef>
              <a:buFont typeface="Wingdings" pitchFamily="2" charset="2"/>
              <a:buNone/>
              <a:defRPr/>
            </a:pPr>
            <a:r>
              <a:rPr lang="en-US" sz="2400" b="1" dirty="0" smtClean="0">
                <a:solidFill>
                  <a:srgbClr val="FF0000"/>
                </a:solidFill>
                <a:effectLst/>
                <a:latin typeface="Calibri" pitchFamily="34" charset="0"/>
              </a:rPr>
              <a:t>2.  </a:t>
            </a:r>
            <a:r>
              <a:rPr lang="en-US" sz="2400" b="1" dirty="0" smtClean="0">
                <a:effectLst/>
                <a:latin typeface="Calibri" pitchFamily="34" charset="0"/>
              </a:rPr>
              <a:t>Radical Republicans thought Lincoln’s plan didn’t punish the </a:t>
            </a:r>
          </a:p>
          <a:p>
            <a:pPr marL="0" indent="0" eaLnBrk="1" hangingPunct="1">
              <a:spcBef>
                <a:spcPts val="0"/>
              </a:spcBef>
              <a:buFont typeface="Wingdings" pitchFamily="2" charset="2"/>
              <a:buNone/>
              <a:defRPr/>
            </a:pPr>
            <a:r>
              <a:rPr lang="en-US" sz="2400" b="1" dirty="0" smtClean="0">
                <a:effectLst/>
                <a:latin typeface="Calibri" pitchFamily="34" charset="0"/>
              </a:rPr>
              <a:t>      South enough.</a:t>
            </a:r>
          </a:p>
        </p:txBody>
      </p:sp>
      <p:sp>
        <p:nvSpPr>
          <p:cNvPr id="4" name="Slide Number Placeholder 3"/>
          <p:cNvSpPr>
            <a:spLocks noGrp="1"/>
          </p:cNvSpPr>
          <p:nvPr>
            <p:ph type="sldNum" sz="quarter" idx="12"/>
          </p:nvPr>
        </p:nvSpPr>
        <p:spPr/>
        <p:txBody>
          <a:bodyPr/>
          <a:lstStyle/>
          <a:p>
            <a:pPr>
              <a:defRPr/>
            </a:pPr>
            <a:fld id="{ADDDAEF7-5083-434E-A915-B7935F7CEEA9}" type="slidenum">
              <a:rPr lang="en-US" smtClean="0"/>
              <a:pPr>
                <a:defRPr/>
              </a:pPr>
              <a:t>133</a:t>
            </a:fld>
            <a:endParaRPr lang="en-US" dirty="0"/>
          </a:p>
        </p:txBody>
      </p:sp>
      <p:pic>
        <p:nvPicPr>
          <p:cNvPr id="5" name="Picture 8" descr="http://ajgita.com/andrewjgenco.com/wp-content/uploads/2010/03/799px-TStevens-Johnson_impeachment.jpg"/>
          <p:cNvPicPr>
            <a:picLocks noChangeAspect="1" noChangeArrowheads="1"/>
          </p:cNvPicPr>
          <p:nvPr/>
        </p:nvPicPr>
        <p:blipFill>
          <a:blip r:embed="rId2" cstate="print"/>
          <a:srcRect/>
          <a:stretch>
            <a:fillRect/>
          </a:stretch>
        </p:blipFill>
        <p:spPr bwMode="auto">
          <a:xfrm>
            <a:off x="4495800" y="990600"/>
            <a:ext cx="4328604" cy="3239690"/>
          </a:xfrm>
          <a:prstGeom prst="rect">
            <a:avLst/>
          </a:prstGeom>
          <a:noFill/>
        </p:spPr>
      </p:pic>
      <p:sp>
        <p:nvSpPr>
          <p:cNvPr id="6" name="Rectangle 3"/>
          <p:cNvSpPr txBox="1">
            <a:spLocks noChangeArrowheads="1"/>
          </p:cNvSpPr>
          <p:nvPr/>
        </p:nvSpPr>
        <p:spPr bwMode="auto">
          <a:xfrm>
            <a:off x="171061" y="1295400"/>
            <a:ext cx="4114800" cy="20574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kumimoji="0" lang="en-US" sz="2800" b="1" i="0" u="none" strike="noStrike" kern="0" cap="none" spc="0" normalizeH="0" baseline="0" noProof="0" dirty="0" smtClean="0">
                <a:ln>
                  <a:noFill/>
                </a:ln>
                <a:solidFill>
                  <a:srgbClr val="000000"/>
                </a:solidFill>
                <a:uLnTx/>
                <a:uFillTx/>
                <a:latin typeface="AR JULIAN" pitchFamily="2" charset="0"/>
                <a:ea typeface="+mn-ea"/>
                <a:cs typeface="+mn-cs"/>
              </a:rPr>
              <a:t>Radical Republicans</a:t>
            </a:r>
          </a:p>
          <a:p>
            <a:pPr marL="342900" marR="0" lvl="0" indent="-34290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kumimoji="0" lang="en-US" sz="1800" b="1" i="0" u="none" strike="noStrike" kern="0" cap="none" spc="0" normalizeH="0" baseline="0" noProof="0" dirty="0" smtClean="0">
                <a:ln>
                  <a:noFill/>
                </a:ln>
                <a:solidFill>
                  <a:schemeClr val="tx1"/>
                </a:solidFill>
                <a:uLnTx/>
                <a:uFillTx/>
                <a:latin typeface="+mn-lt"/>
                <a:ea typeface="+mn-ea"/>
                <a:cs typeface="+mn-cs"/>
              </a:rPr>
              <a:t>- Led by Thaddeus Stevens</a:t>
            </a:r>
          </a:p>
          <a:p>
            <a:pPr marL="342900" marR="0" lvl="0" indent="-34290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kumimoji="0" lang="en-US" sz="1800" b="1" i="0" u="none" strike="noStrike" kern="0" cap="none" spc="0" normalizeH="0" baseline="0" noProof="0" dirty="0" smtClean="0">
                <a:ln>
                  <a:noFill/>
                </a:ln>
                <a:solidFill>
                  <a:schemeClr val="tx1"/>
                </a:solidFill>
                <a:uLnTx/>
                <a:uFillTx/>
                <a:latin typeface="+mn-lt"/>
                <a:ea typeface="+mn-ea"/>
                <a:cs typeface="+mn-cs"/>
              </a:rPr>
              <a:t>-Took a harsh stand against the South.</a:t>
            </a:r>
          </a:p>
          <a:p>
            <a:pPr marL="342900" marR="0" lvl="0" indent="-34290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b="1" kern="0" dirty="0" smtClean="0">
                <a:latin typeface="+mn-lt"/>
              </a:rPr>
              <a:t>-Didn’t believe Southerners would actually change their ways.</a:t>
            </a:r>
          </a:p>
          <a:p>
            <a:pPr marL="342900" marR="0" lvl="0" indent="-34290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kumimoji="0" lang="en-US" sz="1800" b="1" i="0" u="none" strike="noStrike" kern="0" cap="none" spc="0" normalizeH="0" baseline="0" noProof="0" dirty="0" smtClean="0">
                <a:ln>
                  <a:noFill/>
                </a:ln>
                <a:solidFill>
                  <a:schemeClr val="tx1"/>
                </a:solidFill>
                <a:uLnTx/>
                <a:uFillTx/>
                <a:latin typeface="+mn-lt"/>
                <a:ea typeface="+mn-ea"/>
                <a:cs typeface="+mn-cs"/>
              </a:rPr>
              <a:t>-Didn’t believe they could be trusted.</a:t>
            </a:r>
          </a:p>
          <a:p>
            <a:pPr marL="342900" marR="0" lvl="0" indent="-34290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endParaRPr kumimoji="0" lang="en-US" sz="18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endParaRPr kumimoji="0" lang="en-US" sz="18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p:txBody>
      </p:sp>
      <p:pic>
        <p:nvPicPr>
          <p:cNvPr id="7" name="Picture 6" descr="File:Thaddeus Stevens -c1863.jpg">
            <a:hlinkClick r:id="rId3"/>
          </p:cNvPr>
          <p:cNvPicPr>
            <a:picLocks noChangeAspect="1" noChangeArrowheads="1"/>
          </p:cNvPicPr>
          <p:nvPr/>
        </p:nvPicPr>
        <p:blipFill>
          <a:blip r:embed="rId4" cstate="print">
            <a:grayscl/>
          </a:blip>
          <a:srcRect/>
          <a:stretch>
            <a:fillRect/>
          </a:stretch>
        </p:blipFill>
        <p:spPr bwMode="auto">
          <a:xfrm>
            <a:off x="685800" y="3657600"/>
            <a:ext cx="2362200" cy="2940497"/>
          </a:xfrm>
          <a:prstGeom prst="rect">
            <a:avLst/>
          </a:prstGeom>
          <a:ln>
            <a:noFill/>
          </a:ln>
          <a:effectLst>
            <a:softEdge rad="112500"/>
          </a:effectLst>
        </p:spPr>
      </p:pic>
      <p:sp>
        <p:nvSpPr>
          <p:cNvPr id="8" name="TextBox 7"/>
          <p:cNvSpPr txBox="1"/>
          <p:nvPr/>
        </p:nvSpPr>
        <p:spPr>
          <a:xfrm>
            <a:off x="2971800" y="4876800"/>
            <a:ext cx="2133600" cy="369332"/>
          </a:xfrm>
          <a:prstGeom prst="rect">
            <a:avLst/>
          </a:prstGeom>
          <a:noFill/>
        </p:spPr>
        <p:txBody>
          <a:bodyPr wrap="square" rtlCol="0">
            <a:spAutoFit/>
          </a:bodyPr>
          <a:lstStyle/>
          <a:p>
            <a:r>
              <a:rPr lang="en-US" b="1" dirty="0" smtClean="0">
                <a:solidFill>
                  <a:srgbClr val="000000"/>
                </a:solidFill>
                <a:latin typeface="+mn-lt"/>
              </a:rPr>
              <a:t>Thaddeus Stevens</a:t>
            </a:r>
            <a:endParaRPr lang="en-US" b="1" dirty="0">
              <a:solidFill>
                <a:srgbClr val="000000"/>
              </a:solidFill>
              <a:latin typeface="+mn-lt"/>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Effect transition="in" filter="fade">
                                      <p:cBhvr>
                                        <p:cTn id="7" dur="2000"/>
                                        <p:tgtEl>
                                          <p:spTgt spid="6246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467">
                                            <p:txEl>
                                              <p:pRg st="1" end="1"/>
                                            </p:txEl>
                                          </p:spTgt>
                                        </p:tgtEl>
                                        <p:attrNameLst>
                                          <p:attrName>style.visibility</p:attrName>
                                        </p:attrNameLst>
                                      </p:cBhvr>
                                      <p:to>
                                        <p:strVal val="visible"/>
                                      </p:to>
                                    </p:set>
                                    <p:animEffect transition="in" filter="fade">
                                      <p:cBhvr>
                                        <p:cTn id="10" dur="2000"/>
                                        <p:tgtEl>
                                          <p:spTgt spid="6246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2000"/>
                                        <p:tgtEl>
                                          <p:spTgt spid="6">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fade">
                                      <p:cBhvr>
                                        <p:cTn id="23" dur="2000"/>
                                        <p:tgtEl>
                                          <p:spTgt spid="6">
                                            <p:txEl>
                                              <p:pRg st="1" end="1"/>
                                            </p:txEl>
                                          </p:spTgt>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2000"/>
                                        <p:tgtEl>
                                          <p:spTgt spid="6">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xEl>
                                              <p:pRg st="3" end="3"/>
                                            </p:txEl>
                                          </p:spTgt>
                                        </p:tgtEl>
                                        <p:attrNameLst>
                                          <p:attrName>style.visibility</p:attrName>
                                        </p:attrNameLst>
                                      </p:cBhvr>
                                      <p:to>
                                        <p:strVal val="visible"/>
                                      </p:to>
                                    </p:set>
                                    <p:animEffect transition="in" filter="fade">
                                      <p:cBhvr>
                                        <p:cTn id="40" dur="2000"/>
                                        <p:tgtEl>
                                          <p:spTgt spid="6">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animEffect transition="in" filter="fade">
                                      <p:cBhvr>
                                        <p:cTn id="45" dur="2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p:bldP spid="8" grpId="0"/>
    </p:bldLst>
  </p:timing>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7" name="Rectangle 3"/>
          <p:cNvSpPr>
            <a:spLocks noGrp="1" noChangeArrowheads="1"/>
          </p:cNvSpPr>
          <p:nvPr>
            <p:ph idx="1"/>
          </p:nvPr>
        </p:nvSpPr>
        <p:spPr>
          <a:xfrm>
            <a:off x="381000" y="228600"/>
            <a:ext cx="7543800" cy="1447800"/>
          </a:xfrm>
        </p:spPr>
        <p:txBody>
          <a:bodyPr/>
          <a:lstStyle/>
          <a:p>
            <a:pPr marL="0" indent="0" eaLnBrk="1" hangingPunct="1">
              <a:spcBef>
                <a:spcPts val="0"/>
              </a:spcBef>
              <a:buFont typeface="Wingdings" pitchFamily="2" charset="2"/>
              <a:buNone/>
              <a:defRPr/>
            </a:pPr>
            <a:r>
              <a:rPr lang="en-US" sz="2400" b="1" dirty="0" smtClean="0">
                <a:solidFill>
                  <a:srgbClr val="FF0000"/>
                </a:solidFill>
                <a:effectLst/>
                <a:latin typeface="Calibri" pitchFamily="34" charset="0"/>
              </a:rPr>
              <a:t>C.</a:t>
            </a:r>
            <a:r>
              <a:rPr lang="en-US" sz="2400" b="1" dirty="0" smtClean="0">
                <a:effectLst/>
                <a:latin typeface="Calibri" pitchFamily="34" charset="0"/>
              </a:rPr>
              <a:t>  Lincoln assassinated on April 14, 1865</a:t>
            </a:r>
          </a:p>
          <a:p>
            <a:pPr marL="0" indent="0" eaLnBrk="1" hangingPunct="1">
              <a:spcBef>
                <a:spcPts val="0"/>
              </a:spcBef>
              <a:buFont typeface="Wingdings" pitchFamily="2" charset="2"/>
              <a:buNone/>
              <a:defRPr/>
            </a:pPr>
            <a:r>
              <a:rPr lang="en-US" sz="2000" b="1" dirty="0" smtClean="0">
                <a:latin typeface="Calibri" pitchFamily="34" charset="0"/>
              </a:rPr>
              <a:t>       </a:t>
            </a:r>
            <a:r>
              <a:rPr lang="en-US" sz="2000" b="1" dirty="0" smtClean="0">
                <a:solidFill>
                  <a:srgbClr val="FF0000"/>
                </a:solidFill>
                <a:latin typeface="Calibri" pitchFamily="34" charset="0"/>
              </a:rPr>
              <a:t>1.</a:t>
            </a:r>
            <a:r>
              <a:rPr lang="en-US" sz="2000" b="1" dirty="0" smtClean="0">
                <a:latin typeface="Calibri" pitchFamily="34" charset="0"/>
              </a:rPr>
              <a:t>  in Ford’s Theater by John Wilkes  Booth</a:t>
            </a:r>
          </a:p>
          <a:p>
            <a:pPr marL="0" indent="0" eaLnBrk="1" hangingPunct="1">
              <a:spcBef>
                <a:spcPts val="0"/>
              </a:spcBef>
              <a:buFont typeface="Wingdings" pitchFamily="2" charset="2"/>
              <a:buNone/>
              <a:defRPr/>
            </a:pPr>
            <a:r>
              <a:rPr lang="en-US" sz="2000" b="1" dirty="0" smtClean="0">
                <a:latin typeface="Calibri" pitchFamily="34" charset="0"/>
              </a:rPr>
              <a:t>       </a:t>
            </a:r>
            <a:r>
              <a:rPr lang="en-US" sz="2000" b="1" dirty="0" smtClean="0">
                <a:solidFill>
                  <a:srgbClr val="FF0000"/>
                </a:solidFill>
                <a:latin typeface="Calibri" pitchFamily="34" charset="0"/>
              </a:rPr>
              <a:t>2.  </a:t>
            </a:r>
            <a:r>
              <a:rPr lang="en-US" sz="2000" b="1" dirty="0" smtClean="0">
                <a:latin typeface="Calibri" pitchFamily="34" charset="0"/>
              </a:rPr>
              <a:t>V. Pres. Johnson becomes President </a:t>
            </a:r>
          </a:p>
        </p:txBody>
      </p:sp>
      <p:sp>
        <p:nvSpPr>
          <p:cNvPr id="4" name="Slide Number Placeholder 3"/>
          <p:cNvSpPr>
            <a:spLocks noGrp="1"/>
          </p:cNvSpPr>
          <p:nvPr>
            <p:ph type="sldNum" sz="quarter" idx="12"/>
          </p:nvPr>
        </p:nvSpPr>
        <p:spPr/>
        <p:txBody>
          <a:bodyPr/>
          <a:lstStyle/>
          <a:p>
            <a:pPr>
              <a:defRPr/>
            </a:pPr>
            <a:fld id="{ADDDAEF7-5083-434E-A915-B7935F7CEEA9}" type="slidenum">
              <a:rPr lang="en-US" smtClean="0"/>
              <a:pPr>
                <a:defRPr/>
              </a:pPr>
              <a:t>134</a:t>
            </a:fld>
            <a:endParaRPr lang="en-US" dirty="0"/>
          </a:p>
        </p:txBody>
      </p:sp>
      <p:pic>
        <p:nvPicPr>
          <p:cNvPr id="216066" name="Picture 2" descr="Lincoln Assassination"/>
          <p:cNvPicPr>
            <a:picLocks noChangeAspect="1" noChangeArrowheads="1"/>
          </p:cNvPicPr>
          <p:nvPr/>
        </p:nvPicPr>
        <p:blipFill>
          <a:blip r:embed="rId2" cstate="print"/>
          <a:srcRect/>
          <a:stretch>
            <a:fillRect/>
          </a:stretch>
        </p:blipFill>
        <p:spPr bwMode="auto">
          <a:xfrm>
            <a:off x="6553200" y="304800"/>
            <a:ext cx="2195395" cy="2057399"/>
          </a:xfrm>
          <a:prstGeom prst="rect">
            <a:avLst/>
          </a:prstGeom>
          <a:ln>
            <a:noFill/>
          </a:ln>
          <a:effectLst>
            <a:softEdge rad="112500"/>
          </a:effectLst>
        </p:spPr>
      </p:pic>
      <p:pic>
        <p:nvPicPr>
          <p:cNvPr id="216068" name="Picture 4" descr="http://www.lincolnlogcabin.org/education-kits/Abraham-Lincoln-Lesson-Plans/PrimarySources/Lesson-7/74.jpg"/>
          <p:cNvPicPr>
            <a:picLocks noChangeAspect="1" noChangeArrowheads="1"/>
          </p:cNvPicPr>
          <p:nvPr/>
        </p:nvPicPr>
        <p:blipFill>
          <a:blip r:embed="rId3" cstate="print"/>
          <a:srcRect/>
          <a:stretch>
            <a:fillRect/>
          </a:stretch>
        </p:blipFill>
        <p:spPr bwMode="auto">
          <a:xfrm>
            <a:off x="228600" y="1295400"/>
            <a:ext cx="3581400" cy="2370044"/>
          </a:xfrm>
          <a:prstGeom prst="rect">
            <a:avLst/>
          </a:prstGeom>
          <a:ln>
            <a:noFill/>
          </a:ln>
          <a:effectLst>
            <a:softEdge rad="112500"/>
          </a:effectLst>
        </p:spPr>
      </p:pic>
      <p:pic>
        <p:nvPicPr>
          <p:cNvPr id="216072" name="Picture 8" descr="http://www.lincolnlogcabin.org/education-kits/Abraham-Lincoln-Lesson-Plans/PrimarySources/Lesson-7/71.jpg"/>
          <p:cNvPicPr>
            <a:picLocks noChangeAspect="1" noChangeArrowheads="1"/>
          </p:cNvPicPr>
          <p:nvPr/>
        </p:nvPicPr>
        <p:blipFill>
          <a:blip r:embed="rId4" cstate="print"/>
          <a:srcRect/>
          <a:stretch>
            <a:fillRect/>
          </a:stretch>
        </p:blipFill>
        <p:spPr bwMode="auto">
          <a:xfrm>
            <a:off x="228600" y="3733800"/>
            <a:ext cx="2679700" cy="2143760"/>
          </a:xfrm>
          <a:prstGeom prst="rect">
            <a:avLst/>
          </a:prstGeom>
          <a:ln>
            <a:noFill/>
          </a:ln>
          <a:effectLst>
            <a:softEdge rad="112500"/>
          </a:effectLst>
        </p:spPr>
      </p:pic>
      <p:pic>
        <p:nvPicPr>
          <p:cNvPr id="8" name="Picture 4" descr="want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5600" y="2590800"/>
            <a:ext cx="2133600" cy="290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74" name="Picture 10" descr="http://www.andrewjohnson.com/11biographieskeyindividuals/AJGammaCrop250.jpg"/>
          <p:cNvPicPr>
            <a:picLocks noChangeAspect="1" noChangeArrowheads="1"/>
          </p:cNvPicPr>
          <p:nvPr/>
        </p:nvPicPr>
        <p:blipFill>
          <a:blip r:embed="rId6" cstate="print"/>
          <a:srcRect l="12800" r="16800" b="39378"/>
          <a:stretch>
            <a:fillRect/>
          </a:stretch>
        </p:blipFill>
        <p:spPr bwMode="auto">
          <a:xfrm>
            <a:off x="4724400" y="3352800"/>
            <a:ext cx="1676400" cy="2228851"/>
          </a:xfrm>
          <a:prstGeom prst="rect">
            <a:avLst/>
          </a:prstGeom>
          <a:ln>
            <a:noFill/>
          </a:ln>
          <a:effectLst>
            <a:softEdge rad="112500"/>
          </a:effectLst>
        </p:spPr>
      </p:pic>
      <p:sp>
        <p:nvSpPr>
          <p:cNvPr id="10" name="TextBox 9"/>
          <p:cNvSpPr txBox="1"/>
          <p:nvPr/>
        </p:nvSpPr>
        <p:spPr>
          <a:xfrm>
            <a:off x="3810000" y="4267200"/>
            <a:ext cx="914400" cy="523220"/>
          </a:xfrm>
          <a:prstGeom prst="rect">
            <a:avLst/>
          </a:prstGeom>
          <a:noFill/>
        </p:spPr>
        <p:txBody>
          <a:bodyPr wrap="square" rtlCol="0">
            <a:spAutoFit/>
          </a:bodyPr>
          <a:lstStyle/>
          <a:p>
            <a:r>
              <a:rPr lang="en-US" sz="1400" b="1" dirty="0" smtClean="0">
                <a:latin typeface="Calibri" pitchFamily="34" charset="0"/>
              </a:rPr>
              <a:t>Andrew Johnson</a:t>
            </a:r>
            <a:endParaRPr lang="en-US" sz="1400" b="1" dirty="0">
              <a:latin typeface="Calibri" pitchFamily="34" charset="0"/>
            </a:endParaRPr>
          </a:p>
        </p:txBody>
      </p:sp>
      <p:sp>
        <p:nvSpPr>
          <p:cNvPr id="11" name="TextBox 10"/>
          <p:cNvSpPr txBox="1"/>
          <p:nvPr/>
        </p:nvSpPr>
        <p:spPr>
          <a:xfrm>
            <a:off x="457200" y="5867400"/>
            <a:ext cx="2209800" cy="307777"/>
          </a:xfrm>
          <a:prstGeom prst="rect">
            <a:avLst/>
          </a:prstGeom>
          <a:noFill/>
        </p:spPr>
        <p:txBody>
          <a:bodyPr wrap="square" rtlCol="0">
            <a:spAutoFit/>
          </a:bodyPr>
          <a:lstStyle/>
          <a:p>
            <a:r>
              <a:rPr lang="en-US" sz="1400" b="1" dirty="0" smtClean="0">
                <a:latin typeface="Calibri" pitchFamily="34" charset="0"/>
              </a:rPr>
              <a:t>Ford’s Theater</a:t>
            </a:r>
            <a:endParaRPr lang="en-US" sz="1400" b="1" dirty="0">
              <a:latin typeface="Calibri" pitchFamily="34" charset="0"/>
            </a:endParaRPr>
          </a:p>
        </p:txBody>
      </p:sp>
      <p:sp>
        <p:nvSpPr>
          <p:cNvPr id="12" name="TextBox 11"/>
          <p:cNvSpPr txBox="1"/>
          <p:nvPr/>
        </p:nvSpPr>
        <p:spPr>
          <a:xfrm>
            <a:off x="4038600" y="2895600"/>
            <a:ext cx="2590800" cy="307777"/>
          </a:xfrm>
          <a:prstGeom prst="rect">
            <a:avLst/>
          </a:prstGeom>
          <a:noFill/>
        </p:spPr>
        <p:txBody>
          <a:bodyPr wrap="square" rtlCol="0">
            <a:spAutoFit/>
          </a:bodyPr>
          <a:lstStyle/>
          <a:p>
            <a:r>
              <a:rPr lang="en-US" sz="1400" b="1" dirty="0" smtClean="0">
                <a:latin typeface="Calibri" pitchFamily="34" charset="0"/>
              </a:rPr>
              <a:t>Assassin John Wilkes Booth</a:t>
            </a:r>
            <a:endParaRPr lang="en-US" sz="1400" b="1" dirty="0">
              <a:latin typeface="Calibri" pitchFamily="34" charset="0"/>
            </a:endParaRPr>
          </a:p>
        </p:txBody>
      </p:sp>
      <p:pic>
        <p:nvPicPr>
          <p:cNvPr id="216076" name="Picture 12" descr="http://1.bp.blogspot.com/-bJto3hKi9BQ/TV2TzE_nqVI/AAAAAAAAAkY/ejF8SDwYjDI/s1600/JWB09.jpg"/>
          <p:cNvPicPr>
            <a:picLocks noChangeAspect="1" noChangeArrowheads="1"/>
          </p:cNvPicPr>
          <p:nvPr/>
        </p:nvPicPr>
        <p:blipFill>
          <a:blip r:embed="rId7" cstate="print">
            <a:grayscl/>
          </a:blip>
          <a:srcRect l="15775" r="16620"/>
          <a:stretch>
            <a:fillRect/>
          </a:stretch>
        </p:blipFill>
        <p:spPr bwMode="auto">
          <a:xfrm>
            <a:off x="4343400" y="1371600"/>
            <a:ext cx="1480810" cy="1524000"/>
          </a:xfrm>
          <a:prstGeom prst="rect">
            <a:avLst/>
          </a:prstGeom>
          <a:ln>
            <a:noFill/>
          </a:ln>
          <a:effectLst>
            <a:softEdge rad="11250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6066"/>
                                        </p:tgtEl>
                                        <p:attrNameLst>
                                          <p:attrName>style.visibility</p:attrName>
                                        </p:attrNameLst>
                                      </p:cBhvr>
                                      <p:to>
                                        <p:strVal val="visible"/>
                                      </p:to>
                                    </p:set>
                                    <p:animEffect transition="in" filter="fade">
                                      <p:cBhvr>
                                        <p:cTn id="7" dur="2000"/>
                                        <p:tgtEl>
                                          <p:spTgt spid="21606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2467">
                                            <p:txEl>
                                              <p:pRg st="0" end="0"/>
                                            </p:txEl>
                                          </p:spTgt>
                                        </p:tgtEl>
                                        <p:attrNameLst>
                                          <p:attrName>style.visibility</p:attrName>
                                        </p:attrNameLst>
                                      </p:cBhvr>
                                      <p:to>
                                        <p:strVal val="visible"/>
                                      </p:to>
                                    </p:set>
                                    <p:animEffect transition="in" filter="fade">
                                      <p:cBhvr>
                                        <p:cTn id="11" dur="2000"/>
                                        <p:tgtEl>
                                          <p:spTgt spid="6246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2467">
                                            <p:txEl>
                                              <p:pRg st="1" end="1"/>
                                            </p:txEl>
                                          </p:spTgt>
                                        </p:tgtEl>
                                        <p:attrNameLst>
                                          <p:attrName>style.visibility</p:attrName>
                                        </p:attrNameLst>
                                      </p:cBhvr>
                                      <p:to>
                                        <p:strVal val="visible"/>
                                      </p:to>
                                    </p:set>
                                    <p:animEffect transition="in" filter="fade">
                                      <p:cBhvr>
                                        <p:cTn id="16" dur="2000"/>
                                        <p:tgtEl>
                                          <p:spTgt spid="62467">
                                            <p:txEl>
                                              <p:pRg st="1" end="1"/>
                                            </p:txEl>
                                          </p:spTgt>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216072"/>
                                        </p:tgtEl>
                                        <p:attrNameLst>
                                          <p:attrName>style.visibility</p:attrName>
                                        </p:attrNameLst>
                                      </p:cBhvr>
                                      <p:to>
                                        <p:strVal val="visible"/>
                                      </p:to>
                                    </p:set>
                                    <p:animEffect transition="in" filter="fade">
                                      <p:cBhvr>
                                        <p:cTn id="20" dur="2000"/>
                                        <p:tgtEl>
                                          <p:spTgt spid="21607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216076"/>
                                        </p:tgtEl>
                                        <p:attrNameLst>
                                          <p:attrName>style.visibility</p:attrName>
                                        </p:attrNameLst>
                                      </p:cBhvr>
                                      <p:to>
                                        <p:strVal val="visible"/>
                                      </p:to>
                                    </p:set>
                                    <p:animEffect transition="in" filter="fade">
                                      <p:cBhvr>
                                        <p:cTn id="27" dur="2000"/>
                                        <p:tgtEl>
                                          <p:spTgt spid="21607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000"/>
                                        <p:tgtEl>
                                          <p:spTgt spid="12"/>
                                        </p:tgtEl>
                                      </p:cBhvr>
                                    </p:animEffect>
                                  </p:childTnLst>
                                </p:cTn>
                              </p:par>
                            </p:childTnLst>
                          </p:cTn>
                        </p:par>
                        <p:par>
                          <p:cTn id="31" fill="hold">
                            <p:stCondLst>
                              <p:cond delay="6000"/>
                            </p:stCondLst>
                            <p:childTnLst>
                              <p:par>
                                <p:cTn id="32" presetID="10" presetClass="entr" presetSubtype="0" fill="hold" nodeType="afterEffect">
                                  <p:stCondLst>
                                    <p:cond delay="0"/>
                                  </p:stCondLst>
                                  <p:childTnLst>
                                    <p:set>
                                      <p:cBhvr>
                                        <p:cTn id="33" dur="1" fill="hold">
                                          <p:stCondLst>
                                            <p:cond delay="0"/>
                                          </p:stCondLst>
                                        </p:cTn>
                                        <p:tgtEl>
                                          <p:spTgt spid="216068"/>
                                        </p:tgtEl>
                                        <p:attrNameLst>
                                          <p:attrName>style.visibility</p:attrName>
                                        </p:attrNameLst>
                                      </p:cBhvr>
                                      <p:to>
                                        <p:strVal val="visible"/>
                                      </p:to>
                                    </p:set>
                                    <p:animEffect transition="in" filter="fade">
                                      <p:cBhvr>
                                        <p:cTn id="34" dur="2000"/>
                                        <p:tgtEl>
                                          <p:spTgt spid="216068"/>
                                        </p:tgtEl>
                                      </p:cBhvr>
                                    </p:animEffect>
                                  </p:childTnLst>
                                </p:cTn>
                              </p:par>
                            </p:childTnLst>
                          </p:cTn>
                        </p:par>
                        <p:par>
                          <p:cTn id="35" fill="hold">
                            <p:stCondLst>
                              <p:cond delay="8000"/>
                            </p:stCondLst>
                            <p:childTnLst>
                              <p:par>
                                <p:cTn id="36" presetID="10"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20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2467">
                                            <p:txEl>
                                              <p:pRg st="2" end="2"/>
                                            </p:txEl>
                                          </p:spTgt>
                                        </p:tgtEl>
                                        <p:attrNameLst>
                                          <p:attrName>style.visibility</p:attrName>
                                        </p:attrNameLst>
                                      </p:cBhvr>
                                      <p:to>
                                        <p:strVal val="visible"/>
                                      </p:to>
                                    </p:set>
                                    <p:animEffect transition="in" filter="fade">
                                      <p:cBhvr>
                                        <p:cTn id="43" dur="2000"/>
                                        <p:tgtEl>
                                          <p:spTgt spid="62467">
                                            <p:txEl>
                                              <p:pRg st="2" end="2"/>
                                            </p:txEl>
                                          </p:spTgt>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216074"/>
                                        </p:tgtEl>
                                        <p:attrNameLst>
                                          <p:attrName>style.visibility</p:attrName>
                                        </p:attrNameLst>
                                      </p:cBhvr>
                                      <p:to>
                                        <p:strVal val="visible"/>
                                      </p:to>
                                    </p:set>
                                    <p:animEffect transition="in" filter="fade">
                                      <p:cBhvr>
                                        <p:cTn id="47" dur="2000"/>
                                        <p:tgtEl>
                                          <p:spTgt spid="21607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9" name="Rectangle 3"/>
          <p:cNvSpPr>
            <a:spLocks noGrp="1" noChangeArrowheads="1"/>
          </p:cNvSpPr>
          <p:nvPr>
            <p:ph idx="1"/>
          </p:nvPr>
        </p:nvSpPr>
        <p:spPr>
          <a:xfrm>
            <a:off x="152400" y="304800"/>
            <a:ext cx="8382000" cy="3352800"/>
          </a:xfrm>
        </p:spPr>
        <p:txBody>
          <a:bodyPr/>
          <a:lstStyle/>
          <a:p>
            <a:pPr marL="0" indent="0" eaLnBrk="1" hangingPunct="1">
              <a:spcBef>
                <a:spcPts val="0"/>
              </a:spcBef>
              <a:buFont typeface="Wingdings" pitchFamily="2" charset="2"/>
              <a:buNone/>
              <a:defRPr/>
            </a:pPr>
            <a:r>
              <a:rPr lang="en-US" sz="2800" b="1" dirty="0" smtClean="0">
                <a:solidFill>
                  <a:srgbClr val="FF0000"/>
                </a:solidFill>
                <a:effectLst/>
                <a:latin typeface="Calibri" pitchFamily="34" charset="0"/>
              </a:rPr>
              <a:t>D.</a:t>
            </a:r>
            <a:r>
              <a:rPr lang="en-US" sz="2800" b="1" dirty="0" smtClean="0">
                <a:effectLst/>
                <a:latin typeface="Calibri" pitchFamily="34" charset="0"/>
              </a:rPr>
              <a:t>  Pres. Johnson’s Plan</a:t>
            </a:r>
          </a:p>
          <a:p>
            <a:pPr marL="0" indent="0" eaLnBrk="1" hangingPunct="1">
              <a:spcBef>
                <a:spcPts val="0"/>
              </a:spcBef>
              <a:buNone/>
              <a:defRPr/>
            </a:pPr>
            <a:r>
              <a:rPr lang="en-US" sz="2800" b="1" dirty="0" smtClean="0">
                <a:effectLst/>
                <a:latin typeface="Calibri" pitchFamily="34" charset="0"/>
              </a:rPr>
              <a:t>      </a:t>
            </a:r>
            <a:r>
              <a:rPr lang="en-US" sz="2400" b="1" dirty="0" smtClean="0">
                <a:solidFill>
                  <a:srgbClr val="FF0000"/>
                </a:solidFill>
                <a:effectLst/>
                <a:latin typeface="Calibri" pitchFamily="34" charset="0"/>
              </a:rPr>
              <a:t>1.</a:t>
            </a:r>
            <a:r>
              <a:rPr lang="en-US" sz="2400" b="1" dirty="0" smtClean="0">
                <a:effectLst/>
                <a:latin typeface="Calibri" pitchFamily="34" charset="0"/>
              </a:rPr>
              <a:t>  Similar to Lincoln’s plan</a:t>
            </a:r>
          </a:p>
          <a:p>
            <a:pPr marL="0" indent="0" eaLnBrk="1" hangingPunct="1">
              <a:spcBef>
                <a:spcPts val="0"/>
              </a:spcBef>
              <a:buNone/>
              <a:defRPr/>
            </a:pPr>
            <a:r>
              <a:rPr lang="en-US" sz="2400" b="1" dirty="0" smtClean="0">
                <a:effectLst/>
                <a:latin typeface="Calibri" pitchFamily="34" charset="0"/>
              </a:rPr>
              <a:t>             </a:t>
            </a:r>
            <a:r>
              <a:rPr lang="en-US" sz="2400" b="1" dirty="0" smtClean="0">
                <a:solidFill>
                  <a:srgbClr val="FF0000"/>
                </a:solidFill>
                <a:effectLst/>
                <a:latin typeface="Calibri" pitchFamily="34" charset="0"/>
              </a:rPr>
              <a:t>a.</a:t>
            </a:r>
            <a:r>
              <a:rPr lang="en-US" sz="2400" b="1" dirty="0" smtClean="0">
                <a:effectLst/>
                <a:latin typeface="Calibri" pitchFamily="34" charset="0"/>
              </a:rPr>
              <a:t> quick return of South to the Union</a:t>
            </a:r>
          </a:p>
          <a:p>
            <a:pPr marL="0" indent="0">
              <a:spcBef>
                <a:spcPts val="0"/>
              </a:spcBef>
              <a:buNone/>
            </a:pPr>
            <a:r>
              <a:rPr lang="en-US" sz="2400" b="1" dirty="0" smtClean="0">
                <a:effectLst/>
                <a:latin typeface="Calibri" pitchFamily="34" charset="0"/>
              </a:rPr>
              <a:t>             </a:t>
            </a:r>
            <a:r>
              <a:rPr lang="en-US" sz="2400" b="1" dirty="0" smtClean="0">
                <a:solidFill>
                  <a:srgbClr val="FF0000"/>
                </a:solidFill>
                <a:effectLst/>
                <a:latin typeface="Calibri" pitchFamily="34" charset="0"/>
              </a:rPr>
              <a:t>b. </a:t>
            </a:r>
            <a:r>
              <a:rPr lang="en-US" sz="2400" b="1" dirty="0">
                <a:effectLst/>
              </a:rPr>
              <a:t>wealthy </a:t>
            </a:r>
            <a:r>
              <a:rPr lang="en-US" sz="2400" b="1" dirty="0" smtClean="0">
                <a:effectLst/>
              </a:rPr>
              <a:t>southerners/Confederate </a:t>
            </a:r>
            <a:r>
              <a:rPr lang="en-US" sz="2400" b="1" dirty="0">
                <a:effectLst/>
              </a:rPr>
              <a:t>officials </a:t>
            </a:r>
            <a:r>
              <a:rPr lang="en-US" sz="2400" b="1" dirty="0" smtClean="0">
                <a:effectLst/>
              </a:rPr>
              <a:t>need      </a:t>
            </a:r>
          </a:p>
          <a:p>
            <a:pPr marL="0" indent="0">
              <a:spcBef>
                <a:spcPts val="0"/>
              </a:spcBef>
              <a:buNone/>
            </a:pPr>
            <a:r>
              <a:rPr lang="en-US" sz="2400" b="1" dirty="0">
                <a:effectLst/>
              </a:rPr>
              <a:t> </a:t>
            </a:r>
            <a:r>
              <a:rPr lang="en-US" sz="2400" b="1" dirty="0" smtClean="0">
                <a:effectLst/>
              </a:rPr>
              <a:t>                    presidential </a:t>
            </a:r>
            <a:r>
              <a:rPr lang="en-US" sz="2400" b="1" i="1" dirty="0" smtClean="0">
                <a:solidFill>
                  <a:srgbClr val="00B0F0"/>
                </a:solidFill>
                <a:effectLst/>
              </a:rPr>
              <a:t>pardons</a:t>
            </a:r>
          </a:p>
          <a:p>
            <a:pPr marL="0" indent="0">
              <a:spcBef>
                <a:spcPts val="0"/>
              </a:spcBef>
              <a:buNone/>
            </a:pPr>
            <a:r>
              <a:rPr lang="en-US" sz="2400" b="1" dirty="0" smtClean="0">
                <a:effectLst/>
              </a:rPr>
              <a:t>                  </a:t>
            </a:r>
            <a:r>
              <a:rPr lang="en-US" sz="2400" b="1" dirty="0" smtClean="0">
                <a:solidFill>
                  <a:srgbClr val="FF0000"/>
                </a:solidFill>
                <a:effectLst/>
              </a:rPr>
              <a:t>i. </a:t>
            </a:r>
            <a:r>
              <a:rPr lang="en-US" sz="2400" b="1" dirty="0" smtClean="0">
                <a:effectLst/>
              </a:rPr>
              <a:t>Johnson grew up in Southern poverty</a:t>
            </a:r>
          </a:p>
          <a:p>
            <a:pPr marL="0" indent="0">
              <a:spcBef>
                <a:spcPts val="0"/>
              </a:spcBef>
              <a:buNone/>
            </a:pPr>
            <a:r>
              <a:rPr lang="en-US" sz="2400" b="1" dirty="0">
                <a:effectLst/>
              </a:rPr>
              <a:t> </a:t>
            </a:r>
            <a:r>
              <a:rPr lang="en-US" sz="2400" b="1" dirty="0" smtClean="0">
                <a:effectLst/>
              </a:rPr>
              <a:t>                </a:t>
            </a:r>
            <a:r>
              <a:rPr lang="en-US" sz="2400" b="1" dirty="0" smtClean="0">
                <a:solidFill>
                  <a:srgbClr val="FF0000"/>
                </a:solidFill>
                <a:effectLst/>
              </a:rPr>
              <a:t>ii. </a:t>
            </a:r>
            <a:r>
              <a:rPr lang="en-US" sz="2400" b="1" dirty="0" smtClean="0">
                <a:effectLst/>
              </a:rPr>
              <a:t>hated the wealthy Southern upper class</a:t>
            </a:r>
            <a:endParaRPr lang="en-US" sz="2400" b="1" dirty="0">
              <a:effectLst/>
            </a:endParaRPr>
          </a:p>
          <a:p>
            <a:pPr marL="0" indent="0">
              <a:spcBef>
                <a:spcPts val="0"/>
              </a:spcBef>
              <a:buNone/>
            </a:pPr>
            <a:endParaRPr lang="en-US" sz="2400" b="1" dirty="0" smtClean="0">
              <a:effectLst/>
            </a:endParaRPr>
          </a:p>
          <a:p>
            <a:pPr marL="0" indent="0">
              <a:spcBef>
                <a:spcPts val="0"/>
              </a:spcBef>
              <a:buNone/>
            </a:pPr>
            <a:endParaRPr lang="en-US" sz="2400" b="1" dirty="0">
              <a:effectLst/>
            </a:endParaRPr>
          </a:p>
          <a:p>
            <a:pPr marL="0" indent="0">
              <a:spcBef>
                <a:spcPts val="0"/>
              </a:spcBef>
              <a:buNone/>
            </a:pPr>
            <a:endParaRPr lang="en-US" sz="2400" b="1" dirty="0" smtClean="0">
              <a:effectLst/>
            </a:endParaRPr>
          </a:p>
        </p:txBody>
      </p:sp>
      <p:sp>
        <p:nvSpPr>
          <p:cNvPr id="3" name="Slide Number Placeholder 2"/>
          <p:cNvSpPr>
            <a:spLocks noGrp="1"/>
          </p:cNvSpPr>
          <p:nvPr>
            <p:ph type="sldNum" sz="quarter" idx="12"/>
          </p:nvPr>
        </p:nvSpPr>
        <p:spPr/>
        <p:txBody>
          <a:bodyPr/>
          <a:lstStyle/>
          <a:p>
            <a:pPr>
              <a:defRPr/>
            </a:pPr>
            <a:fld id="{ADDDAEF7-5083-434E-A915-B7935F7CEEA9}" type="slidenum">
              <a:rPr lang="en-US" smtClean="0"/>
              <a:pPr>
                <a:defRPr/>
              </a:pPr>
              <a:t>135</a:t>
            </a:fld>
            <a:endParaRPr lang="en-US" dirty="0"/>
          </a:p>
        </p:txBody>
      </p:sp>
      <p:pic>
        <p:nvPicPr>
          <p:cNvPr id="5" name="Picture 10" descr="http://www.andrewjohnson.com/11biographieskeyindividuals/AJGammaCrop250.jpg"/>
          <p:cNvPicPr>
            <a:picLocks noChangeAspect="1" noChangeArrowheads="1"/>
          </p:cNvPicPr>
          <p:nvPr/>
        </p:nvPicPr>
        <p:blipFill>
          <a:blip r:embed="rId2" cstate="print"/>
          <a:srcRect l="12800" r="16800" b="39378"/>
          <a:stretch>
            <a:fillRect/>
          </a:stretch>
        </p:blipFill>
        <p:spPr bwMode="auto">
          <a:xfrm>
            <a:off x="6019800" y="3124200"/>
            <a:ext cx="2057400" cy="2735408"/>
          </a:xfrm>
          <a:prstGeom prst="ellipse">
            <a:avLst/>
          </a:prstGeom>
          <a:ln>
            <a:noFill/>
          </a:ln>
          <a:effectLst>
            <a:softEdge rad="112500"/>
          </a:effectLst>
        </p:spPr>
      </p:pic>
    </p:spTree>
    <p:extLst>
      <p:ext uri="{BB962C8B-B14F-4D97-AF65-F5344CB8AC3E}">
        <p14:creationId xmlns:p14="http://schemas.microsoft.com/office/powerpoint/2010/main" val="89261633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animEffect transition="in" filter="fade">
                                      <p:cBhvr>
                                        <p:cTn id="7" dur="2000"/>
                                        <p:tgtEl>
                                          <p:spTgt spid="8601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6019">
                                            <p:txEl>
                                              <p:pRg st="1" end="1"/>
                                            </p:txEl>
                                          </p:spTgt>
                                        </p:tgtEl>
                                        <p:attrNameLst>
                                          <p:attrName>style.visibility</p:attrName>
                                        </p:attrNameLst>
                                      </p:cBhvr>
                                      <p:to>
                                        <p:strVal val="visible"/>
                                      </p:to>
                                    </p:set>
                                    <p:animEffect transition="in" filter="fade">
                                      <p:cBhvr>
                                        <p:cTn id="15" dur="2000"/>
                                        <p:tgtEl>
                                          <p:spTgt spid="8601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6019">
                                            <p:txEl>
                                              <p:pRg st="2" end="2"/>
                                            </p:txEl>
                                          </p:spTgt>
                                        </p:tgtEl>
                                        <p:attrNameLst>
                                          <p:attrName>style.visibility</p:attrName>
                                        </p:attrNameLst>
                                      </p:cBhvr>
                                      <p:to>
                                        <p:strVal val="visible"/>
                                      </p:to>
                                    </p:set>
                                    <p:animEffect transition="in" filter="fade">
                                      <p:cBhvr>
                                        <p:cTn id="20" dur="2000"/>
                                        <p:tgtEl>
                                          <p:spTgt spid="8601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6019">
                                            <p:txEl>
                                              <p:pRg st="3" end="3"/>
                                            </p:txEl>
                                          </p:spTgt>
                                        </p:tgtEl>
                                        <p:attrNameLst>
                                          <p:attrName>style.visibility</p:attrName>
                                        </p:attrNameLst>
                                      </p:cBhvr>
                                      <p:to>
                                        <p:strVal val="visible"/>
                                      </p:to>
                                    </p:set>
                                    <p:animEffect transition="in" filter="fade">
                                      <p:cBhvr>
                                        <p:cTn id="25" dur="2000"/>
                                        <p:tgtEl>
                                          <p:spTgt spid="8601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6019">
                                            <p:txEl>
                                              <p:pRg st="4" end="4"/>
                                            </p:txEl>
                                          </p:spTgt>
                                        </p:tgtEl>
                                        <p:attrNameLst>
                                          <p:attrName>style.visibility</p:attrName>
                                        </p:attrNameLst>
                                      </p:cBhvr>
                                      <p:to>
                                        <p:strVal val="visible"/>
                                      </p:to>
                                    </p:set>
                                    <p:animEffect transition="in" filter="fade">
                                      <p:cBhvr>
                                        <p:cTn id="30" dur="2000"/>
                                        <p:tgtEl>
                                          <p:spTgt spid="86019">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6019">
                                            <p:txEl>
                                              <p:pRg st="5" end="5"/>
                                            </p:txEl>
                                          </p:spTgt>
                                        </p:tgtEl>
                                        <p:attrNameLst>
                                          <p:attrName>style.visibility</p:attrName>
                                        </p:attrNameLst>
                                      </p:cBhvr>
                                      <p:to>
                                        <p:strVal val="visible"/>
                                      </p:to>
                                    </p:set>
                                    <p:animEffect transition="in" filter="fade">
                                      <p:cBhvr>
                                        <p:cTn id="35" dur="2000"/>
                                        <p:tgtEl>
                                          <p:spTgt spid="86019">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6019">
                                            <p:txEl>
                                              <p:pRg st="6" end="6"/>
                                            </p:txEl>
                                          </p:spTgt>
                                        </p:tgtEl>
                                        <p:attrNameLst>
                                          <p:attrName>style.visibility</p:attrName>
                                        </p:attrNameLst>
                                      </p:cBhvr>
                                      <p:to>
                                        <p:strVal val="visible"/>
                                      </p:to>
                                    </p:set>
                                    <p:animEffect transition="in" filter="fade">
                                      <p:cBhvr>
                                        <p:cTn id="40" dur="2000"/>
                                        <p:tgtEl>
                                          <p:spTgt spid="860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9" name="Rectangle 3"/>
          <p:cNvSpPr>
            <a:spLocks noGrp="1" noChangeArrowheads="1"/>
          </p:cNvSpPr>
          <p:nvPr>
            <p:ph idx="1"/>
          </p:nvPr>
        </p:nvSpPr>
        <p:spPr>
          <a:xfrm>
            <a:off x="152400" y="304800"/>
            <a:ext cx="8382000" cy="2057400"/>
          </a:xfrm>
        </p:spPr>
        <p:txBody>
          <a:bodyPr/>
          <a:lstStyle/>
          <a:p>
            <a:pPr marL="0" indent="0" eaLnBrk="1" hangingPunct="1">
              <a:spcBef>
                <a:spcPts val="0"/>
              </a:spcBef>
              <a:buFont typeface="Wingdings" pitchFamily="2" charset="2"/>
              <a:buNone/>
              <a:defRPr/>
            </a:pPr>
            <a:r>
              <a:rPr lang="en-US" sz="2400" b="1" dirty="0" smtClean="0">
                <a:solidFill>
                  <a:srgbClr val="FF0000"/>
                </a:solidFill>
                <a:effectLst/>
                <a:latin typeface="Calibri" pitchFamily="34" charset="0"/>
              </a:rPr>
              <a:t>       2. </a:t>
            </a:r>
            <a:r>
              <a:rPr lang="en-US" sz="2400" b="1" dirty="0" smtClean="0">
                <a:effectLst/>
                <a:latin typeface="Calibri" pitchFamily="34" charset="0"/>
              </a:rPr>
              <a:t>Johnson shows prejudice against African Americans.</a:t>
            </a:r>
          </a:p>
          <a:p>
            <a:pPr marL="0" indent="0" eaLnBrk="1" hangingPunct="1">
              <a:spcBef>
                <a:spcPts val="0"/>
              </a:spcBef>
              <a:buNone/>
              <a:defRPr/>
            </a:pPr>
            <a:r>
              <a:rPr lang="en-US" sz="2400" b="1" dirty="0" smtClean="0">
                <a:effectLst/>
                <a:latin typeface="Calibri" pitchFamily="34" charset="0"/>
              </a:rPr>
              <a:t>             </a:t>
            </a:r>
            <a:r>
              <a:rPr lang="en-US" sz="2400" b="1" dirty="0" smtClean="0">
                <a:solidFill>
                  <a:srgbClr val="FF0000"/>
                </a:solidFill>
                <a:effectLst/>
                <a:latin typeface="Calibri" pitchFamily="34" charset="0"/>
              </a:rPr>
              <a:t>a. </a:t>
            </a:r>
            <a:r>
              <a:rPr lang="en-US" sz="2400" b="1" dirty="0" smtClean="0">
                <a:effectLst/>
                <a:latin typeface="Calibri" pitchFamily="34" charset="0"/>
              </a:rPr>
              <a:t>Vetoed Freedmen’s Bureau &amp; first Civil Rights Act</a:t>
            </a:r>
          </a:p>
          <a:p>
            <a:pPr marL="0" indent="0" eaLnBrk="1" hangingPunct="1">
              <a:spcBef>
                <a:spcPts val="0"/>
              </a:spcBef>
              <a:buNone/>
              <a:defRPr/>
            </a:pPr>
            <a:r>
              <a:rPr lang="en-US" sz="2400" b="1" dirty="0" smtClean="0">
                <a:effectLst/>
                <a:latin typeface="Calibri" pitchFamily="34" charset="0"/>
              </a:rPr>
              <a:t>                  </a:t>
            </a:r>
            <a:r>
              <a:rPr lang="en-US" sz="2400" b="1" dirty="0" err="1" smtClean="0">
                <a:solidFill>
                  <a:srgbClr val="FF0000"/>
                </a:solidFill>
                <a:effectLst/>
                <a:latin typeface="Calibri" pitchFamily="34" charset="0"/>
              </a:rPr>
              <a:t>i</a:t>
            </a:r>
            <a:r>
              <a:rPr lang="en-US" sz="2400" b="1" dirty="0" smtClean="0">
                <a:solidFill>
                  <a:srgbClr val="FF0000"/>
                </a:solidFill>
                <a:effectLst/>
                <a:latin typeface="Calibri" pitchFamily="34" charset="0"/>
              </a:rPr>
              <a:t>. </a:t>
            </a:r>
            <a:r>
              <a:rPr lang="en-US" sz="2400" b="1" dirty="0" smtClean="0">
                <a:effectLst/>
                <a:latin typeface="Calibri" pitchFamily="34" charset="0"/>
              </a:rPr>
              <a:t>because it gave help and citizenship to former slaves </a:t>
            </a:r>
            <a:endParaRPr lang="en-US" sz="2400" b="1" dirty="0" smtClean="0">
              <a:latin typeface="Calibri" pitchFamily="34" charset="0"/>
            </a:endParaRPr>
          </a:p>
          <a:p>
            <a:pPr marL="0" indent="0" eaLnBrk="1" hangingPunct="1">
              <a:spcBef>
                <a:spcPts val="0"/>
              </a:spcBef>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3. </a:t>
            </a:r>
            <a:r>
              <a:rPr lang="en-US" sz="2400" b="1" dirty="0" smtClean="0">
                <a:latin typeface="Calibri" pitchFamily="34" charset="0"/>
              </a:rPr>
              <a:t>Began to fight with Radical Republicans</a:t>
            </a:r>
          </a:p>
        </p:txBody>
      </p:sp>
      <p:sp>
        <p:nvSpPr>
          <p:cNvPr id="3" name="Slide Number Placeholder 2"/>
          <p:cNvSpPr>
            <a:spLocks noGrp="1"/>
          </p:cNvSpPr>
          <p:nvPr>
            <p:ph type="sldNum" sz="quarter" idx="12"/>
          </p:nvPr>
        </p:nvSpPr>
        <p:spPr/>
        <p:txBody>
          <a:bodyPr/>
          <a:lstStyle/>
          <a:p>
            <a:pPr>
              <a:defRPr/>
            </a:pPr>
            <a:fld id="{ADDDAEF7-5083-434E-A915-B7935F7CEEA9}" type="slidenum">
              <a:rPr lang="en-US" smtClean="0"/>
              <a:pPr>
                <a:defRPr/>
              </a:pPr>
              <a:t>136</a:t>
            </a:fld>
            <a:endParaRPr lang="en-US" dirty="0"/>
          </a:p>
        </p:txBody>
      </p:sp>
      <p:pic>
        <p:nvPicPr>
          <p:cNvPr id="5" name="Picture 10" descr="http://www.andrewjohnson.com/11biographieskeyindividuals/AJGammaCrop250.jpg"/>
          <p:cNvPicPr>
            <a:picLocks noChangeAspect="1" noChangeArrowheads="1"/>
          </p:cNvPicPr>
          <p:nvPr/>
        </p:nvPicPr>
        <p:blipFill>
          <a:blip r:embed="rId2" cstate="print"/>
          <a:srcRect l="12800" r="16800" b="39378"/>
          <a:stretch>
            <a:fillRect/>
          </a:stretch>
        </p:blipFill>
        <p:spPr bwMode="auto">
          <a:xfrm>
            <a:off x="993371" y="2286000"/>
            <a:ext cx="2057400" cy="2735408"/>
          </a:xfrm>
          <a:prstGeom prst="ellipse">
            <a:avLst/>
          </a:prstGeom>
          <a:ln>
            <a:noFill/>
          </a:ln>
          <a:effectLst>
            <a:softEdge rad="112500"/>
          </a:effectLst>
        </p:spPr>
      </p:pic>
      <p:sp>
        <p:nvSpPr>
          <p:cNvPr id="6" name="TextBox 5"/>
          <p:cNvSpPr txBox="1"/>
          <p:nvPr/>
        </p:nvSpPr>
        <p:spPr>
          <a:xfrm>
            <a:off x="3200400" y="2991984"/>
            <a:ext cx="5486400" cy="1323439"/>
          </a:xfrm>
          <a:prstGeom prst="rect">
            <a:avLst/>
          </a:prstGeom>
          <a:noFill/>
        </p:spPr>
        <p:txBody>
          <a:bodyPr wrap="square" rtlCol="0">
            <a:spAutoFit/>
          </a:bodyPr>
          <a:lstStyle/>
          <a:p>
            <a:r>
              <a:rPr lang="en-US" sz="2000" b="1" dirty="0" smtClean="0">
                <a:solidFill>
                  <a:srgbClr val="000000"/>
                </a:solidFill>
                <a:latin typeface="Calibri" pitchFamily="34" charset="0"/>
              </a:rPr>
              <a:t>Johnson, in a letter to Gov. Thomas C. Fletcher of Missouri, wrote, "This is a country for white men, and by God, as long as I am President, it shall be a government for white men."</a:t>
            </a:r>
            <a:endParaRPr lang="en-US" sz="2000" b="1" dirty="0">
              <a:solidFill>
                <a:srgbClr val="000000"/>
              </a:solidFill>
              <a:latin typeface="Calibri"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6019">
                                            <p:txEl>
                                              <p:pRg st="0" end="0"/>
                                            </p:txEl>
                                          </p:spTgt>
                                        </p:tgtEl>
                                        <p:attrNameLst>
                                          <p:attrName>style.visibility</p:attrName>
                                        </p:attrNameLst>
                                      </p:cBhvr>
                                      <p:to>
                                        <p:strVal val="visible"/>
                                      </p:to>
                                    </p:set>
                                    <p:animEffect transition="in" filter="fade">
                                      <p:cBhvr>
                                        <p:cTn id="12" dur="2000"/>
                                        <p:tgtEl>
                                          <p:spTgt spid="86019">
                                            <p:txEl>
                                              <p:pRg st="0" end="0"/>
                                            </p:txEl>
                                          </p:spTgt>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6019">
                                            <p:txEl>
                                              <p:pRg st="1" end="1"/>
                                            </p:txEl>
                                          </p:spTgt>
                                        </p:tgtEl>
                                        <p:attrNameLst>
                                          <p:attrName>style.visibility</p:attrName>
                                        </p:attrNameLst>
                                      </p:cBhvr>
                                      <p:to>
                                        <p:strVal val="visible"/>
                                      </p:to>
                                    </p:set>
                                    <p:animEffect transition="in" filter="fade">
                                      <p:cBhvr>
                                        <p:cTn id="21" dur="2000"/>
                                        <p:tgtEl>
                                          <p:spTgt spid="8601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6019">
                                            <p:txEl>
                                              <p:pRg st="2" end="2"/>
                                            </p:txEl>
                                          </p:spTgt>
                                        </p:tgtEl>
                                        <p:attrNameLst>
                                          <p:attrName>style.visibility</p:attrName>
                                        </p:attrNameLst>
                                      </p:cBhvr>
                                      <p:to>
                                        <p:strVal val="visible"/>
                                      </p:to>
                                    </p:set>
                                    <p:animEffect transition="in" filter="fade">
                                      <p:cBhvr>
                                        <p:cTn id="26" dur="2000"/>
                                        <p:tgtEl>
                                          <p:spTgt spid="86019">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6019">
                                            <p:txEl>
                                              <p:pRg st="3" end="3"/>
                                            </p:txEl>
                                          </p:spTgt>
                                        </p:tgtEl>
                                        <p:attrNameLst>
                                          <p:attrName>style.visibility</p:attrName>
                                        </p:attrNameLst>
                                      </p:cBhvr>
                                      <p:to>
                                        <p:strVal val="visible"/>
                                      </p:to>
                                    </p:set>
                                    <p:animEffect transition="in" filter="fade">
                                      <p:cBhvr>
                                        <p:cTn id="31" dur="2000"/>
                                        <p:tgtEl>
                                          <p:spTgt spid="860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1" name="Rectangle 3"/>
          <p:cNvSpPr>
            <a:spLocks noGrp="1" noChangeArrowheads="1"/>
          </p:cNvSpPr>
          <p:nvPr>
            <p:ph idx="1"/>
          </p:nvPr>
        </p:nvSpPr>
        <p:spPr>
          <a:xfrm>
            <a:off x="152399" y="304800"/>
            <a:ext cx="8763001" cy="3276600"/>
          </a:xfrm>
        </p:spPr>
        <p:txBody>
          <a:bodyPr>
            <a:normAutofit fontScale="92500" lnSpcReduction="10000"/>
          </a:bodyPr>
          <a:lstStyle/>
          <a:p>
            <a:pPr eaLnBrk="1" hangingPunct="1">
              <a:lnSpc>
                <a:spcPct val="90000"/>
              </a:lnSpc>
              <a:buNone/>
              <a:defRPr/>
            </a:pPr>
            <a:r>
              <a:rPr lang="en-US" sz="2400" b="1" dirty="0" smtClean="0">
                <a:solidFill>
                  <a:srgbClr val="FF0000"/>
                </a:solidFill>
                <a:effectLst/>
                <a:latin typeface="Calibri" pitchFamily="34" charset="0"/>
              </a:rPr>
              <a:t>E.  </a:t>
            </a:r>
            <a:r>
              <a:rPr lang="en-US" sz="2400" b="1" dirty="0" smtClean="0">
                <a:effectLst/>
                <a:latin typeface="Calibri" pitchFamily="34" charset="0"/>
              </a:rPr>
              <a:t>Radical Reconstruction (1866)</a:t>
            </a:r>
          </a:p>
          <a:p>
            <a:pPr eaLnBrk="1" hangingPunct="1">
              <a:lnSpc>
                <a:spcPct val="90000"/>
              </a:lnSpc>
              <a:buNone/>
              <a:defRPr/>
            </a:pPr>
            <a:r>
              <a:rPr lang="en-US" sz="2400" b="1" dirty="0" smtClean="0">
                <a:effectLst/>
                <a:latin typeface="Calibri" pitchFamily="34" charset="0"/>
              </a:rPr>
              <a:t>      </a:t>
            </a:r>
            <a:r>
              <a:rPr lang="en-US" sz="2400" b="1" dirty="0" smtClean="0">
                <a:solidFill>
                  <a:srgbClr val="FF0000"/>
                </a:solidFill>
                <a:effectLst/>
                <a:latin typeface="Calibri" pitchFamily="34" charset="0"/>
              </a:rPr>
              <a:t>1. </a:t>
            </a:r>
            <a:r>
              <a:rPr lang="en-US" sz="2400" b="1" dirty="0" smtClean="0">
                <a:effectLst/>
                <a:latin typeface="Calibri" pitchFamily="34" charset="0"/>
              </a:rPr>
              <a:t>Radical Republicans gain power</a:t>
            </a:r>
          </a:p>
          <a:p>
            <a:pPr eaLnBrk="1" hangingPunct="1">
              <a:lnSpc>
                <a:spcPct val="90000"/>
              </a:lnSpc>
              <a:buNone/>
              <a:defRPr/>
            </a:pPr>
            <a:r>
              <a:rPr lang="en-US" sz="2400" b="1" dirty="0" smtClean="0">
                <a:effectLst/>
                <a:latin typeface="Calibri" pitchFamily="34" charset="0"/>
              </a:rPr>
              <a:t>       </a:t>
            </a:r>
            <a:r>
              <a:rPr lang="en-US" sz="2400" b="1" dirty="0" smtClean="0">
                <a:solidFill>
                  <a:srgbClr val="FF0000"/>
                </a:solidFill>
                <a:effectLst/>
                <a:latin typeface="Calibri" pitchFamily="34" charset="0"/>
              </a:rPr>
              <a:t>2. </a:t>
            </a:r>
            <a:r>
              <a:rPr lang="en-US" sz="2400" b="1" dirty="0" smtClean="0">
                <a:effectLst/>
                <a:latin typeface="Calibri" pitchFamily="34" charset="0"/>
              </a:rPr>
              <a:t>Place U.S. Army in control of the South</a:t>
            </a:r>
          </a:p>
          <a:p>
            <a:pPr eaLnBrk="1" hangingPunct="1">
              <a:lnSpc>
                <a:spcPct val="90000"/>
              </a:lnSpc>
              <a:buNone/>
              <a:defRPr/>
            </a:pPr>
            <a:r>
              <a:rPr lang="en-US" sz="2400" b="1" dirty="0" smtClean="0">
                <a:effectLst/>
                <a:latin typeface="Calibri" pitchFamily="34" charset="0"/>
              </a:rPr>
              <a:t>            </a:t>
            </a:r>
            <a:r>
              <a:rPr lang="en-US" sz="2400" b="1" dirty="0" smtClean="0">
                <a:solidFill>
                  <a:srgbClr val="FF0000"/>
                </a:solidFill>
                <a:effectLst/>
                <a:latin typeface="Calibri" pitchFamily="34" charset="0"/>
              </a:rPr>
              <a:t>a. </a:t>
            </a:r>
            <a:r>
              <a:rPr lang="en-US" sz="2400" b="1" dirty="0" smtClean="0">
                <a:effectLst/>
                <a:latin typeface="Calibri" pitchFamily="34" charset="0"/>
              </a:rPr>
              <a:t>divided South into military districts</a:t>
            </a:r>
          </a:p>
          <a:p>
            <a:pPr eaLnBrk="1" hangingPunct="1">
              <a:lnSpc>
                <a:spcPct val="90000"/>
              </a:lnSpc>
              <a:buNone/>
              <a:defRPr/>
            </a:pPr>
            <a:r>
              <a:rPr lang="en-US" sz="2400" b="1" dirty="0" smtClean="0">
                <a:effectLst/>
                <a:latin typeface="Calibri" pitchFamily="34" charset="0"/>
              </a:rPr>
              <a:t>            </a:t>
            </a:r>
            <a:r>
              <a:rPr lang="en-US" sz="2400" b="1" dirty="0" smtClean="0">
                <a:solidFill>
                  <a:srgbClr val="FF0000"/>
                </a:solidFill>
                <a:effectLst/>
                <a:latin typeface="Calibri" pitchFamily="34" charset="0"/>
              </a:rPr>
              <a:t>b. </a:t>
            </a:r>
            <a:r>
              <a:rPr lang="en-US" sz="2400" b="1" dirty="0" smtClean="0">
                <a:effectLst/>
                <a:latin typeface="Calibri" pitchFamily="34" charset="0"/>
              </a:rPr>
              <a:t>held new elections</a:t>
            </a:r>
          </a:p>
          <a:p>
            <a:pPr eaLnBrk="1" hangingPunct="1">
              <a:lnSpc>
                <a:spcPct val="90000"/>
              </a:lnSpc>
              <a:buNone/>
              <a:defRPr/>
            </a:pPr>
            <a:r>
              <a:rPr lang="en-US" sz="2400" b="1" dirty="0" smtClean="0">
                <a:effectLst/>
                <a:latin typeface="Calibri" pitchFamily="34" charset="0"/>
              </a:rPr>
              <a:t>                 </a:t>
            </a:r>
            <a:r>
              <a:rPr lang="en-US" sz="2400" b="1" dirty="0" err="1" smtClean="0">
                <a:solidFill>
                  <a:srgbClr val="FF0000"/>
                </a:solidFill>
                <a:effectLst/>
                <a:latin typeface="Calibri" pitchFamily="34" charset="0"/>
              </a:rPr>
              <a:t>i</a:t>
            </a:r>
            <a:r>
              <a:rPr lang="en-US" sz="2400" b="1" dirty="0" smtClean="0">
                <a:solidFill>
                  <a:srgbClr val="FF0000"/>
                </a:solidFill>
                <a:effectLst/>
                <a:latin typeface="Calibri" pitchFamily="34" charset="0"/>
              </a:rPr>
              <a:t>. </a:t>
            </a:r>
            <a:r>
              <a:rPr lang="en-US" sz="2400" b="1" dirty="0" smtClean="0">
                <a:effectLst/>
                <a:latin typeface="Calibri" pitchFamily="34" charset="0"/>
              </a:rPr>
              <a:t>freed slaves could vote</a:t>
            </a:r>
          </a:p>
          <a:p>
            <a:pPr eaLnBrk="1" hangingPunct="1">
              <a:lnSpc>
                <a:spcPct val="90000"/>
              </a:lnSpc>
              <a:buNone/>
              <a:defRPr/>
            </a:pPr>
            <a:r>
              <a:rPr lang="en-US" sz="2400" b="1" dirty="0" smtClean="0">
                <a:effectLst/>
                <a:latin typeface="Calibri" pitchFamily="34" charset="0"/>
              </a:rPr>
              <a:t>                </a:t>
            </a:r>
            <a:r>
              <a:rPr lang="en-US" sz="2400" b="1" dirty="0" smtClean="0">
                <a:solidFill>
                  <a:srgbClr val="FF0000"/>
                </a:solidFill>
                <a:effectLst/>
                <a:latin typeface="Calibri" pitchFamily="34" charset="0"/>
              </a:rPr>
              <a:t>ii. </a:t>
            </a:r>
            <a:r>
              <a:rPr lang="en-US" sz="2400" b="1" dirty="0" smtClean="0">
                <a:effectLst/>
                <a:latin typeface="Calibri" pitchFamily="34" charset="0"/>
              </a:rPr>
              <a:t>former Southern leaders could not vote or run for office</a:t>
            </a:r>
          </a:p>
          <a:p>
            <a:pPr eaLnBrk="1" hangingPunct="1">
              <a:lnSpc>
                <a:spcPct val="90000"/>
              </a:lnSpc>
              <a:buNone/>
              <a:defRPr/>
            </a:pPr>
            <a:r>
              <a:rPr lang="en-US" sz="2400" b="1" dirty="0" smtClean="0">
                <a:effectLst/>
                <a:latin typeface="Calibri" pitchFamily="34" charset="0"/>
              </a:rPr>
              <a:t>             </a:t>
            </a:r>
            <a:r>
              <a:rPr lang="en-US" sz="2400" b="1" dirty="0" smtClean="0">
                <a:solidFill>
                  <a:srgbClr val="FF0000"/>
                </a:solidFill>
                <a:effectLst/>
                <a:latin typeface="Calibri" pitchFamily="34" charset="0"/>
              </a:rPr>
              <a:t>c. </a:t>
            </a:r>
            <a:r>
              <a:rPr lang="en-US" sz="2400" b="1" dirty="0" smtClean="0">
                <a:effectLst/>
                <a:latin typeface="Calibri" pitchFamily="34" charset="0"/>
              </a:rPr>
              <a:t>Southern states must make new constitutions</a:t>
            </a:r>
          </a:p>
          <a:p>
            <a:pPr eaLnBrk="1" hangingPunct="1">
              <a:lnSpc>
                <a:spcPct val="90000"/>
              </a:lnSpc>
              <a:buNone/>
              <a:defRPr/>
            </a:pPr>
            <a:r>
              <a:rPr lang="en-US" sz="2400" b="1" dirty="0" smtClean="0">
                <a:effectLst/>
                <a:latin typeface="Calibri" pitchFamily="34" charset="0"/>
              </a:rPr>
              <a:t>                  </a:t>
            </a:r>
            <a:r>
              <a:rPr lang="en-US" sz="2400" b="1" dirty="0" err="1" smtClean="0">
                <a:solidFill>
                  <a:srgbClr val="FF0000"/>
                </a:solidFill>
                <a:effectLst/>
                <a:latin typeface="Calibri" pitchFamily="34" charset="0"/>
              </a:rPr>
              <a:t>i</a:t>
            </a:r>
            <a:r>
              <a:rPr lang="en-US" sz="2400" b="1" dirty="0" smtClean="0">
                <a:solidFill>
                  <a:srgbClr val="FF0000"/>
                </a:solidFill>
                <a:effectLst/>
                <a:latin typeface="Calibri" pitchFamily="34" charset="0"/>
              </a:rPr>
              <a:t>. </a:t>
            </a:r>
            <a:r>
              <a:rPr lang="en-US" sz="2400" b="1" dirty="0" smtClean="0">
                <a:effectLst/>
                <a:latin typeface="Calibri" pitchFamily="34" charset="0"/>
              </a:rPr>
              <a:t>approved by Congress.</a:t>
            </a:r>
          </a:p>
          <a:p>
            <a:pPr eaLnBrk="1" hangingPunct="1">
              <a:lnSpc>
                <a:spcPct val="90000"/>
              </a:lnSpc>
              <a:buNone/>
              <a:defRPr/>
            </a:pPr>
            <a:endParaRPr lang="en-US" sz="2400" b="1" dirty="0" smtClean="0">
              <a:latin typeface="Calibri" pitchFamily="34" charset="0"/>
            </a:endParaRPr>
          </a:p>
        </p:txBody>
      </p:sp>
      <p:sp>
        <p:nvSpPr>
          <p:cNvPr id="3" name="Slide Number Placeholder 2"/>
          <p:cNvSpPr>
            <a:spLocks noGrp="1"/>
          </p:cNvSpPr>
          <p:nvPr>
            <p:ph type="sldNum" sz="quarter" idx="12"/>
          </p:nvPr>
        </p:nvSpPr>
        <p:spPr/>
        <p:txBody>
          <a:bodyPr/>
          <a:lstStyle/>
          <a:p>
            <a:pPr>
              <a:defRPr/>
            </a:pPr>
            <a:fld id="{ADDDAEF7-5083-434E-A915-B7935F7CEEA9}" type="slidenum">
              <a:rPr lang="en-US" smtClean="0"/>
              <a:pPr>
                <a:defRPr/>
              </a:pPr>
              <a:t>137</a:t>
            </a:fld>
            <a:endParaRPr lang="en-US" dirty="0"/>
          </a:p>
        </p:txBody>
      </p:sp>
      <p:pic>
        <p:nvPicPr>
          <p:cNvPr id="16386" name="Picture 2" descr="http://timeplots.com/wp/wp-content/uploads/2010/06/johnson-suffrage.png"/>
          <p:cNvPicPr>
            <a:picLocks noChangeAspect="1" noChangeArrowheads="1"/>
          </p:cNvPicPr>
          <p:nvPr/>
        </p:nvPicPr>
        <p:blipFill>
          <a:blip r:embed="rId2" cstate="print"/>
          <a:srcRect/>
          <a:stretch>
            <a:fillRect/>
          </a:stretch>
        </p:blipFill>
        <p:spPr bwMode="auto">
          <a:xfrm>
            <a:off x="4724399" y="3581400"/>
            <a:ext cx="4044909" cy="2743200"/>
          </a:xfrm>
          <a:prstGeom prst="rect">
            <a:avLst/>
          </a:prstGeom>
          <a:noFill/>
        </p:spPr>
      </p:pic>
      <p:pic>
        <p:nvPicPr>
          <p:cNvPr id="1026" name="Picture 2" descr="http://upload.wikimedia.org/wikipedia/commons/e/e4/Thaddeus_Stevens_-_Brady-Handy-color-cro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457200"/>
            <a:ext cx="1532420" cy="213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Effect transition="in" filter="fade">
                                      <p:cBhvr>
                                        <p:cTn id="7" dur="2000"/>
                                        <p:tgtEl>
                                          <p:spTgt spid="6349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2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3491">
                                            <p:txEl>
                                              <p:pRg st="1" end="1"/>
                                            </p:txEl>
                                          </p:spTgt>
                                        </p:tgtEl>
                                        <p:attrNameLst>
                                          <p:attrName>style.visibility</p:attrName>
                                        </p:attrNameLst>
                                      </p:cBhvr>
                                      <p:to>
                                        <p:strVal val="visible"/>
                                      </p:to>
                                    </p:set>
                                    <p:animEffect transition="in" filter="fade">
                                      <p:cBhvr>
                                        <p:cTn id="15" dur="2000"/>
                                        <p:tgtEl>
                                          <p:spTgt spid="6349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3491">
                                            <p:txEl>
                                              <p:pRg st="2" end="2"/>
                                            </p:txEl>
                                          </p:spTgt>
                                        </p:tgtEl>
                                        <p:attrNameLst>
                                          <p:attrName>style.visibility</p:attrName>
                                        </p:attrNameLst>
                                      </p:cBhvr>
                                      <p:to>
                                        <p:strVal val="visible"/>
                                      </p:to>
                                    </p:set>
                                    <p:animEffect transition="in" filter="fade">
                                      <p:cBhvr>
                                        <p:cTn id="20" dur="2000"/>
                                        <p:tgtEl>
                                          <p:spTgt spid="6349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3491">
                                            <p:txEl>
                                              <p:pRg st="3" end="3"/>
                                            </p:txEl>
                                          </p:spTgt>
                                        </p:tgtEl>
                                        <p:attrNameLst>
                                          <p:attrName>style.visibility</p:attrName>
                                        </p:attrNameLst>
                                      </p:cBhvr>
                                      <p:to>
                                        <p:strVal val="visible"/>
                                      </p:to>
                                    </p:set>
                                    <p:animEffect transition="in" filter="fade">
                                      <p:cBhvr>
                                        <p:cTn id="25" dur="2000"/>
                                        <p:tgtEl>
                                          <p:spTgt spid="6349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3491">
                                            <p:txEl>
                                              <p:pRg st="4" end="4"/>
                                            </p:txEl>
                                          </p:spTgt>
                                        </p:tgtEl>
                                        <p:attrNameLst>
                                          <p:attrName>style.visibility</p:attrName>
                                        </p:attrNameLst>
                                      </p:cBhvr>
                                      <p:to>
                                        <p:strVal val="visible"/>
                                      </p:to>
                                    </p:set>
                                    <p:animEffect transition="in" filter="fade">
                                      <p:cBhvr>
                                        <p:cTn id="30" dur="2000"/>
                                        <p:tgtEl>
                                          <p:spTgt spid="63491">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3491">
                                            <p:txEl>
                                              <p:pRg st="5" end="5"/>
                                            </p:txEl>
                                          </p:spTgt>
                                        </p:tgtEl>
                                        <p:attrNameLst>
                                          <p:attrName>style.visibility</p:attrName>
                                        </p:attrNameLst>
                                      </p:cBhvr>
                                      <p:to>
                                        <p:strVal val="visible"/>
                                      </p:to>
                                    </p:set>
                                    <p:animEffect transition="in" filter="fade">
                                      <p:cBhvr>
                                        <p:cTn id="35" dur="2000"/>
                                        <p:tgtEl>
                                          <p:spTgt spid="63491">
                                            <p:txEl>
                                              <p:pRg st="5" end="5"/>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6386"/>
                                        </p:tgtEl>
                                        <p:attrNameLst>
                                          <p:attrName>style.visibility</p:attrName>
                                        </p:attrNameLst>
                                      </p:cBhvr>
                                      <p:to>
                                        <p:strVal val="visible"/>
                                      </p:to>
                                    </p:set>
                                    <p:animEffect transition="in" filter="fade">
                                      <p:cBhvr>
                                        <p:cTn id="38" dur="2000"/>
                                        <p:tgtEl>
                                          <p:spTgt spid="1638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3491">
                                            <p:txEl>
                                              <p:pRg st="6" end="6"/>
                                            </p:txEl>
                                          </p:spTgt>
                                        </p:tgtEl>
                                        <p:attrNameLst>
                                          <p:attrName>style.visibility</p:attrName>
                                        </p:attrNameLst>
                                      </p:cBhvr>
                                      <p:to>
                                        <p:strVal val="visible"/>
                                      </p:to>
                                    </p:set>
                                    <p:animEffect transition="in" filter="fade">
                                      <p:cBhvr>
                                        <p:cTn id="43" dur="2000"/>
                                        <p:tgtEl>
                                          <p:spTgt spid="63491">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3491">
                                            <p:txEl>
                                              <p:pRg st="7" end="7"/>
                                            </p:txEl>
                                          </p:spTgt>
                                        </p:tgtEl>
                                        <p:attrNameLst>
                                          <p:attrName>style.visibility</p:attrName>
                                        </p:attrNameLst>
                                      </p:cBhvr>
                                      <p:to>
                                        <p:strVal val="visible"/>
                                      </p:to>
                                    </p:set>
                                    <p:animEffect transition="in" filter="fade">
                                      <p:cBhvr>
                                        <p:cTn id="48" dur="2000"/>
                                        <p:tgtEl>
                                          <p:spTgt spid="63491">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63491">
                                            <p:txEl>
                                              <p:pRg st="8" end="8"/>
                                            </p:txEl>
                                          </p:spTgt>
                                        </p:tgtEl>
                                        <p:attrNameLst>
                                          <p:attrName>style.visibility</p:attrName>
                                        </p:attrNameLst>
                                      </p:cBhvr>
                                      <p:to>
                                        <p:strVal val="visible"/>
                                      </p:to>
                                    </p:set>
                                    <p:animEffect transition="in" filter="fade">
                                      <p:cBhvr>
                                        <p:cTn id="53" dur="2000"/>
                                        <p:tgtEl>
                                          <p:spTgt spid="6349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6" name="Picture 4" descr="chapter17_565"/>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t="9715" b="9715"/>
          <a:stretch>
            <a:fillRect/>
          </a:stretch>
        </p:blipFill>
        <p:spPr>
          <a:xfrm>
            <a:off x="457200" y="609600"/>
            <a:ext cx="8229600" cy="5516563"/>
          </a:xfr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ADDDAEF7-5083-434E-A915-B7935F7CEEA9}" type="slidenum">
              <a:rPr lang="en-US" b="1" smtClean="0">
                <a:solidFill>
                  <a:srgbClr val="000000"/>
                </a:solidFill>
                <a:effectLst/>
                <a:latin typeface="+mn-lt"/>
              </a:rPr>
              <a:pPr>
                <a:defRPr/>
              </a:pPr>
              <a:t>138</a:t>
            </a:fld>
            <a:endParaRPr lang="en-US" b="1" dirty="0">
              <a:solidFill>
                <a:srgbClr val="000000"/>
              </a:solidFill>
              <a:effectLst/>
              <a:latin typeface="+mn-lt"/>
            </a:endParaRPr>
          </a:p>
        </p:txBody>
      </p:sp>
      <p:sp>
        <p:nvSpPr>
          <p:cNvPr id="5" name="Oval 4"/>
          <p:cNvSpPr/>
          <p:nvPr/>
        </p:nvSpPr>
        <p:spPr bwMode="auto">
          <a:xfrm>
            <a:off x="2057400" y="2895600"/>
            <a:ext cx="1905000" cy="1066800"/>
          </a:xfrm>
          <a:prstGeom prst="ellipse">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2466"/>
                                        </p:tgtEl>
                                        <p:attrNameLst>
                                          <p:attrName>style.visibility</p:attrName>
                                        </p:attrNameLst>
                                      </p:cBhvr>
                                      <p:to>
                                        <p:strVal val="visible"/>
                                      </p:to>
                                    </p:set>
                                    <p:animEffect transition="in" filter="fade">
                                      <p:cBhvr>
                                        <p:cTn id="7" dur="2000"/>
                                        <p:tgtEl>
                                          <p:spTgt spid="6246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DDDAEF7-5083-434E-A915-B7935F7CEEA9}" type="slidenum">
              <a:rPr lang="en-US" smtClean="0"/>
              <a:pPr>
                <a:defRPr/>
              </a:pPr>
              <a:t>139</a:t>
            </a:fld>
            <a:endParaRPr lang="en-US" dirty="0"/>
          </a:p>
        </p:txBody>
      </p:sp>
      <p:pic>
        <p:nvPicPr>
          <p:cNvPr id="1028" name="Picture 4" descr="https://jscholarship.library.jhu.edu/bitstream/handle/1774.2/12152/093.168.001.webimage.JPEG?sequence=3"/>
          <p:cNvPicPr>
            <a:picLocks noChangeAspect="1" noChangeArrowheads="1"/>
          </p:cNvPicPr>
          <p:nvPr/>
        </p:nvPicPr>
        <p:blipFill>
          <a:blip r:embed="rId4" cstate="print">
            <a:grayscl/>
          </a:blip>
          <a:srcRect/>
          <a:stretch>
            <a:fillRect/>
          </a:stretch>
        </p:blipFill>
        <p:spPr bwMode="auto">
          <a:xfrm>
            <a:off x="3911600" y="310592"/>
            <a:ext cx="3594100" cy="4614909"/>
          </a:xfrm>
          <a:prstGeom prst="rect">
            <a:avLst/>
          </a:prstGeom>
          <a:noFill/>
        </p:spPr>
      </p:pic>
      <p:pic>
        <p:nvPicPr>
          <p:cNvPr id="1026" name="Picture 2" descr="https://jscholarship.library.jhu.edu/bitstream/handle/1774.2/12152/093.168.000.webimage.JPEG?sequence=5"/>
          <p:cNvPicPr>
            <a:picLocks noChangeAspect="1" noChangeArrowheads="1"/>
          </p:cNvPicPr>
          <p:nvPr/>
        </p:nvPicPr>
        <p:blipFill>
          <a:blip r:embed="rId5" cstate="print"/>
          <a:srcRect/>
          <a:stretch>
            <a:fillRect/>
          </a:stretch>
        </p:blipFill>
        <p:spPr bwMode="auto">
          <a:xfrm>
            <a:off x="457200" y="304800"/>
            <a:ext cx="3571875" cy="4620701"/>
          </a:xfrm>
          <a:prstGeom prst="rect">
            <a:avLst/>
          </a:prstGeom>
          <a:noFill/>
        </p:spPr>
      </p:pic>
      <p:pic>
        <p:nvPicPr>
          <p:cNvPr id="1030" name="Picture 6" descr="File:Thaddeus Stevens -c1863.jpg">
            <a:hlinkClick r:id="rId6"/>
          </p:cNvPr>
          <p:cNvPicPr>
            <a:picLocks noChangeAspect="1" noChangeArrowheads="1"/>
          </p:cNvPicPr>
          <p:nvPr/>
        </p:nvPicPr>
        <p:blipFill>
          <a:blip r:embed="rId7" cstate="print"/>
          <a:srcRect/>
          <a:stretch>
            <a:fillRect/>
          </a:stretch>
        </p:blipFill>
        <p:spPr bwMode="auto">
          <a:xfrm>
            <a:off x="5260571" y="4718922"/>
            <a:ext cx="1485111" cy="18486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extBox 1"/>
          <p:cNvSpPr txBox="1"/>
          <p:nvPr/>
        </p:nvSpPr>
        <p:spPr>
          <a:xfrm>
            <a:off x="1143001" y="5181600"/>
            <a:ext cx="4114799" cy="923330"/>
          </a:xfrm>
          <a:prstGeom prst="rect">
            <a:avLst/>
          </a:prstGeom>
          <a:noFill/>
        </p:spPr>
        <p:txBody>
          <a:bodyPr wrap="square" rtlCol="0">
            <a:spAutoFit/>
          </a:bodyPr>
          <a:lstStyle/>
          <a:p>
            <a:r>
              <a:rPr lang="en-US" b="1" dirty="0" smtClean="0">
                <a:latin typeface="+mn-lt"/>
              </a:rPr>
              <a:t>This bitter song was written by an ex-Confederate soldier and dedicated to Thaddeus Stevens.</a:t>
            </a:r>
            <a:endParaRPr lang="en-US" b="1" dirty="0">
              <a:latin typeface="+mn-lt"/>
            </a:endParaRPr>
          </a:p>
        </p:txBody>
      </p:sp>
      <p:pic>
        <p:nvPicPr>
          <p:cNvPr id="4" name="10 Good Old Rebel.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448300" y="5873407"/>
            <a:ext cx="45719" cy="45719"/>
          </a:xfrm>
          <a:prstGeom prst="rect">
            <a:avLst/>
          </a:prstGeom>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86" fill="hold"/>
                                        <p:tgtEl>
                                          <p:spTgt spid="4"/>
                                        </p:tgtEl>
                                      </p:cBhvr>
                                    </p:cmd>
                                  </p:childTnLst>
                                </p:cTn>
                              </p:par>
                              <p:par>
                                <p:cTn id="7" presetID="54" presetClass="entr" presetSubtype="0" accel="10000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 calcmode="lin" valueType="num">
                                      <p:cBhvr>
                                        <p:cTn id="9" dur="3000" fill="hold"/>
                                        <p:tgtEl>
                                          <p:spTgt spid="1026"/>
                                        </p:tgtEl>
                                        <p:attrNameLst>
                                          <p:attrName>ppt_w</p:attrName>
                                        </p:attrNameLst>
                                      </p:cBhvr>
                                      <p:tavLst>
                                        <p:tav tm="0">
                                          <p:val>
                                            <p:strVal val="#ppt_w*0.05"/>
                                          </p:val>
                                        </p:tav>
                                        <p:tav tm="100000">
                                          <p:val>
                                            <p:strVal val="#ppt_w"/>
                                          </p:val>
                                        </p:tav>
                                      </p:tavLst>
                                    </p:anim>
                                    <p:anim calcmode="lin" valueType="num">
                                      <p:cBhvr>
                                        <p:cTn id="10" dur="3000" fill="hold"/>
                                        <p:tgtEl>
                                          <p:spTgt spid="1026"/>
                                        </p:tgtEl>
                                        <p:attrNameLst>
                                          <p:attrName>ppt_h</p:attrName>
                                        </p:attrNameLst>
                                      </p:cBhvr>
                                      <p:tavLst>
                                        <p:tav tm="0">
                                          <p:val>
                                            <p:strVal val="#ppt_h"/>
                                          </p:val>
                                        </p:tav>
                                        <p:tav tm="100000">
                                          <p:val>
                                            <p:strVal val="#ppt_h"/>
                                          </p:val>
                                        </p:tav>
                                      </p:tavLst>
                                    </p:anim>
                                    <p:anim calcmode="lin" valueType="num">
                                      <p:cBhvr>
                                        <p:cTn id="11" dur="3000" fill="hold"/>
                                        <p:tgtEl>
                                          <p:spTgt spid="1026"/>
                                        </p:tgtEl>
                                        <p:attrNameLst>
                                          <p:attrName>ppt_x</p:attrName>
                                        </p:attrNameLst>
                                      </p:cBhvr>
                                      <p:tavLst>
                                        <p:tav tm="0">
                                          <p:val>
                                            <p:strVal val="#ppt_x-.2"/>
                                          </p:val>
                                        </p:tav>
                                        <p:tav tm="100000">
                                          <p:val>
                                            <p:strVal val="#ppt_x"/>
                                          </p:val>
                                        </p:tav>
                                      </p:tavLst>
                                    </p:anim>
                                    <p:anim calcmode="lin" valueType="num">
                                      <p:cBhvr>
                                        <p:cTn id="12" dur="3000" fill="hold"/>
                                        <p:tgtEl>
                                          <p:spTgt spid="1026"/>
                                        </p:tgtEl>
                                        <p:attrNameLst>
                                          <p:attrName>ppt_y</p:attrName>
                                        </p:attrNameLst>
                                      </p:cBhvr>
                                      <p:tavLst>
                                        <p:tav tm="0">
                                          <p:val>
                                            <p:strVal val="#ppt_y"/>
                                          </p:val>
                                        </p:tav>
                                        <p:tav tm="100000">
                                          <p:val>
                                            <p:strVal val="#ppt_y"/>
                                          </p:val>
                                        </p:tav>
                                      </p:tavLst>
                                    </p:anim>
                                    <p:animEffect transition="in" filter="fade">
                                      <p:cBhvr>
                                        <p:cTn id="13" dur="3000"/>
                                        <p:tgtEl>
                                          <p:spTgt spid="1026"/>
                                        </p:tgtEl>
                                      </p:cBhvr>
                                    </p:animEffect>
                                  </p:childTnLst>
                                </p:cTn>
                              </p:par>
                              <p:par>
                                <p:cTn id="14" presetID="22" presetClass="entr" presetSubtype="8" fill="hold" nodeType="withEffect">
                                  <p:stCondLst>
                                    <p:cond delay="3000"/>
                                  </p:stCondLst>
                                  <p:childTnLst>
                                    <p:set>
                                      <p:cBhvr>
                                        <p:cTn id="15" dur="1" fill="hold">
                                          <p:stCondLst>
                                            <p:cond delay="0"/>
                                          </p:stCondLst>
                                        </p:cTn>
                                        <p:tgtEl>
                                          <p:spTgt spid="1028"/>
                                        </p:tgtEl>
                                        <p:attrNameLst>
                                          <p:attrName>style.visibility</p:attrName>
                                        </p:attrNameLst>
                                      </p:cBhvr>
                                      <p:to>
                                        <p:strVal val="visible"/>
                                      </p:to>
                                    </p:set>
                                    <p:animEffect transition="in" filter="wipe(left)">
                                      <p:cBhvr>
                                        <p:cTn id="16" dur="5000"/>
                                        <p:tgtEl>
                                          <p:spTgt spid="1028"/>
                                        </p:tgtEl>
                                      </p:cBhvr>
                                    </p:animEffect>
                                  </p:childTnLst>
                                </p:cTn>
                              </p:par>
                              <p:par>
                                <p:cTn id="17" presetID="10" presetClass="entr" presetSubtype="0" fill="hold" grpId="0" nodeType="withEffect">
                                  <p:stCondLst>
                                    <p:cond delay="700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2000"/>
                                        <p:tgtEl>
                                          <p:spTgt spid="2"/>
                                        </p:tgtEl>
                                      </p:cBhvr>
                                    </p:animEffect>
                                  </p:childTnLst>
                                </p:cTn>
                              </p:par>
                              <p:par>
                                <p:cTn id="20" presetID="10" presetClass="entr" presetSubtype="0" fill="hold" nodeType="withEffect">
                                  <p:stCondLst>
                                    <p:cond delay="900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3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28" name="Picture 12" descr="http://courses.cit.cornell.edu/hist100.06/hodges/maps2.jpg"/>
          <p:cNvPicPr>
            <a:picLocks noChangeAspect="1" noChangeArrowheads="1"/>
          </p:cNvPicPr>
          <p:nvPr/>
        </p:nvPicPr>
        <p:blipFill>
          <a:blip r:embed="rId2" cstate="print"/>
          <a:srcRect/>
          <a:stretch>
            <a:fillRect/>
          </a:stretch>
        </p:blipFill>
        <p:spPr bwMode="auto">
          <a:xfrm>
            <a:off x="0" y="1676400"/>
            <a:ext cx="9288344" cy="3886200"/>
          </a:xfrm>
          <a:prstGeom prst="rect">
            <a:avLst/>
          </a:prstGeom>
          <a:noFill/>
          <a:ln w="9525">
            <a:noFill/>
            <a:miter lim="800000"/>
            <a:headEnd/>
            <a:tailEnd/>
          </a:ln>
        </p:spPr>
      </p:pic>
      <p:sp>
        <p:nvSpPr>
          <p:cNvPr id="7" name="Slide Number Placeholder 6"/>
          <p:cNvSpPr>
            <a:spLocks noGrp="1" noChangeArrowheads="1"/>
          </p:cNvSpPr>
          <p:nvPr>
            <p:ph type="sldNum" sz="quarter" idx="12"/>
          </p:nvPr>
        </p:nvSpPr>
        <p:spPr>
          <a:xfrm>
            <a:off x="7010400" y="6356350"/>
            <a:ext cx="2133600" cy="365125"/>
          </a:xfrm>
        </p:spPr>
        <p:txBody>
          <a:bodyPr/>
          <a:lstStyle/>
          <a:p>
            <a:pPr>
              <a:defRPr/>
            </a:pPr>
            <a:fld id="{B956E103-25A2-4B50-9A40-5BAEE437C36C}" type="slidenum">
              <a:rPr lang="en-US"/>
              <a:pPr>
                <a:defRPr/>
              </a:pPr>
              <a:t>14</a:t>
            </a:fld>
            <a:endParaRPr lang="en-US" dirty="0"/>
          </a:p>
        </p:txBody>
      </p:sp>
      <p:sp>
        <p:nvSpPr>
          <p:cNvPr id="8196" name="Rectangle 6"/>
          <p:cNvSpPr txBox="1">
            <a:spLocks noGrp="1" noChangeArrowheads="1"/>
          </p:cNvSpPr>
          <p:nvPr/>
        </p:nvSpPr>
        <p:spPr bwMode="auto">
          <a:xfrm>
            <a:off x="6553200" y="6245225"/>
            <a:ext cx="2133600" cy="476250"/>
          </a:xfrm>
          <a:prstGeom prst="rect">
            <a:avLst/>
          </a:prstGeom>
          <a:noFill/>
          <a:ln w="9525">
            <a:noFill/>
            <a:miter lim="800000"/>
            <a:headEnd/>
            <a:tailEnd/>
          </a:ln>
        </p:spPr>
        <p:txBody>
          <a:bodyPr/>
          <a:lstStyle/>
          <a:p>
            <a:pPr algn="r"/>
            <a:endParaRPr lang="en-US" sz="1400" dirty="0">
              <a:solidFill>
                <a:schemeClr val="bg1"/>
              </a:solidFill>
              <a:latin typeface="Arial" charset="0"/>
            </a:endParaRPr>
          </a:p>
        </p:txBody>
      </p:sp>
      <p:sp>
        <p:nvSpPr>
          <p:cNvPr id="9" name="Text Box 3"/>
          <p:cNvSpPr txBox="1">
            <a:spLocks noChangeArrowheads="1"/>
          </p:cNvSpPr>
          <p:nvPr/>
        </p:nvSpPr>
        <p:spPr bwMode="auto">
          <a:xfrm>
            <a:off x="381000" y="228600"/>
            <a:ext cx="3962400" cy="523220"/>
          </a:xfrm>
          <a:prstGeom prst="rect">
            <a:avLst/>
          </a:prstGeom>
          <a:solidFill>
            <a:schemeClr val="tx1"/>
          </a:solidFill>
          <a:ln w="9525">
            <a:noFill/>
            <a:miter lim="800000"/>
            <a:headEnd/>
            <a:tailEnd/>
          </a:ln>
        </p:spPr>
        <p:txBody>
          <a:bodyPr wrap="square">
            <a:spAutoFit/>
          </a:bodyPr>
          <a:lstStyle/>
          <a:p>
            <a:r>
              <a:rPr lang="en-US" sz="2800" b="1" dirty="0">
                <a:solidFill>
                  <a:schemeClr val="bg1"/>
                </a:solidFill>
                <a:latin typeface="Calibri" pitchFamily="34" charset="0"/>
              </a:rPr>
              <a:t>The “Cotton Kingdom”</a:t>
            </a:r>
            <a:r>
              <a:rPr lang="en-US" sz="2800" b="1" dirty="0">
                <a:latin typeface="Calibri" pitchFamily="34" charset="0"/>
              </a:rPr>
              <a:t> </a:t>
            </a:r>
          </a:p>
        </p:txBody>
      </p:sp>
      <p:sp>
        <p:nvSpPr>
          <p:cNvPr id="11" name="TextBox 10"/>
          <p:cNvSpPr txBox="1">
            <a:spLocks noChangeArrowheads="1"/>
          </p:cNvSpPr>
          <p:nvPr/>
        </p:nvSpPr>
        <p:spPr bwMode="auto">
          <a:xfrm>
            <a:off x="5029200" y="381000"/>
            <a:ext cx="3581400" cy="1015663"/>
          </a:xfrm>
          <a:prstGeom prst="rect">
            <a:avLst/>
          </a:prstGeom>
          <a:noFill/>
          <a:ln w="9525">
            <a:noFill/>
            <a:miter lim="800000"/>
            <a:headEnd/>
            <a:tailEnd/>
          </a:ln>
        </p:spPr>
        <p:txBody>
          <a:bodyPr wrap="square">
            <a:spAutoFit/>
          </a:bodyPr>
          <a:lstStyle/>
          <a:p>
            <a:r>
              <a:rPr lang="en-US" sz="2000" b="1" dirty="0">
                <a:latin typeface="Calibri" pitchFamily="34" charset="0"/>
              </a:rPr>
              <a:t>How many of these states fought against the North in the Civil War?</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9228"/>
                                        </p:tgtEl>
                                        <p:attrNameLst>
                                          <p:attrName>style.visibility</p:attrName>
                                        </p:attrNameLst>
                                      </p:cBhvr>
                                      <p:to>
                                        <p:strVal val="visible"/>
                                      </p:to>
                                    </p:set>
                                    <p:animEffect transition="in" filter="fade">
                                      <p:cBhvr>
                                        <p:cTn id="11" dur="2000"/>
                                        <p:tgtEl>
                                          <p:spTgt spid="922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P spid="11" grpId="0"/>
    </p:bldLst>
  </p:timing>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140</a:t>
            </a:fld>
            <a:endParaRPr lang="en-US" dirty="0"/>
          </a:p>
        </p:txBody>
      </p:sp>
      <p:sp>
        <p:nvSpPr>
          <p:cNvPr id="9" name="TextBox 8"/>
          <p:cNvSpPr txBox="1"/>
          <p:nvPr/>
        </p:nvSpPr>
        <p:spPr>
          <a:xfrm>
            <a:off x="225725" y="249341"/>
            <a:ext cx="2767641" cy="2308324"/>
          </a:xfrm>
          <a:prstGeom prst="rect">
            <a:avLst/>
          </a:prstGeom>
          <a:noFill/>
        </p:spPr>
        <p:txBody>
          <a:bodyPr wrap="square" rtlCol="0">
            <a:spAutoFit/>
          </a:bodyPr>
          <a:lstStyle/>
          <a:p>
            <a:pPr algn="ctr"/>
            <a:r>
              <a:rPr lang="en-US" sz="1600" b="1" dirty="0" smtClean="0">
                <a:latin typeface="+mn-lt"/>
              </a:rPr>
              <a:t>1.</a:t>
            </a:r>
          </a:p>
          <a:p>
            <a:r>
              <a:rPr lang="en-US" sz="1600" b="1" dirty="0" smtClean="0">
                <a:latin typeface="+mn-lt"/>
              </a:rPr>
              <a:t>Oh</a:t>
            </a:r>
            <a:r>
              <a:rPr lang="en-US" sz="1600" b="1" dirty="0">
                <a:latin typeface="+mn-lt"/>
              </a:rPr>
              <a:t>, I'm a good old Rebel</a:t>
            </a:r>
            <a:br>
              <a:rPr lang="en-US" sz="1600" b="1" dirty="0">
                <a:latin typeface="+mn-lt"/>
              </a:rPr>
            </a:br>
            <a:r>
              <a:rPr lang="en-US" sz="1600" b="1" dirty="0">
                <a:latin typeface="+mn-lt"/>
              </a:rPr>
              <a:t>Now that's just what I am.</a:t>
            </a:r>
            <a:br>
              <a:rPr lang="en-US" sz="1600" b="1" dirty="0">
                <a:latin typeface="+mn-lt"/>
              </a:rPr>
            </a:br>
            <a:r>
              <a:rPr lang="en-US" sz="1600" b="1" dirty="0">
                <a:latin typeface="+mn-lt"/>
              </a:rPr>
              <a:t>For </a:t>
            </a:r>
            <a:r>
              <a:rPr lang="en-US" sz="1600" b="1" dirty="0" smtClean="0">
                <a:latin typeface="+mn-lt"/>
              </a:rPr>
              <a:t>this here land of freedom</a:t>
            </a:r>
            <a:r>
              <a:rPr lang="en-US" sz="1600" b="1" dirty="0">
                <a:latin typeface="+mn-lt"/>
              </a:rPr>
              <a:t/>
            </a:r>
            <a:br>
              <a:rPr lang="en-US" sz="1600" b="1" dirty="0">
                <a:latin typeface="+mn-lt"/>
              </a:rPr>
            </a:br>
            <a:r>
              <a:rPr lang="en-US" sz="1600" b="1" dirty="0">
                <a:latin typeface="+mn-lt"/>
              </a:rPr>
              <a:t>I do not </a:t>
            </a:r>
            <a:r>
              <a:rPr lang="en-US" sz="1600" b="1" dirty="0" smtClean="0">
                <a:latin typeface="+mn-lt"/>
              </a:rPr>
              <a:t>care at all.</a:t>
            </a:r>
          </a:p>
          <a:p>
            <a:r>
              <a:rPr lang="en-US" sz="1600" b="1" dirty="0" smtClean="0">
                <a:latin typeface="+mn-lt"/>
              </a:rPr>
              <a:t>I'm </a:t>
            </a:r>
            <a:r>
              <a:rPr lang="en-US" sz="1600" b="1" dirty="0">
                <a:latin typeface="+mn-lt"/>
              </a:rPr>
              <a:t>glad I </a:t>
            </a:r>
            <a:r>
              <a:rPr lang="en-US" sz="1600" b="1" dirty="0" smtClean="0">
                <a:latin typeface="+mn-lt"/>
              </a:rPr>
              <a:t>fit </a:t>
            </a:r>
            <a:r>
              <a:rPr lang="en-US" sz="1600" b="1" dirty="0" err="1" smtClean="0">
                <a:latin typeface="+mn-lt"/>
              </a:rPr>
              <a:t>ag’inst</a:t>
            </a:r>
            <a:r>
              <a:rPr lang="en-US" sz="1600" b="1" dirty="0" smtClean="0">
                <a:latin typeface="+mn-lt"/>
              </a:rPr>
              <a:t> it</a:t>
            </a:r>
            <a:r>
              <a:rPr lang="en-US" sz="1600" b="1" dirty="0">
                <a:latin typeface="+mn-lt"/>
              </a:rPr>
              <a:t/>
            </a:r>
            <a:br>
              <a:rPr lang="en-US" sz="1600" b="1" dirty="0">
                <a:latin typeface="+mn-lt"/>
              </a:rPr>
            </a:br>
            <a:r>
              <a:rPr lang="en-US" sz="1600" b="1" dirty="0">
                <a:latin typeface="+mn-lt"/>
              </a:rPr>
              <a:t>I only wish we'd won.</a:t>
            </a:r>
            <a:br>
              <a:rPr lang="en-US" sz="1600" b="1" dirty="0">
                <a:latin typeface="+mn-lt"/>
              </a:rPr>
            </a:br>
            <a:r>
              <a:rPr lang="en-US" sz="1600" b="1" dirty="0" smtClean="0">
                <a:latin typeface="+mn-lt"/>
              </a:rPr>
              <a:t>And I don't want no </a:t>
            </a:r>
            <a:r>
              <a:rPr lang="en-US" sz="1600" b="1" dirty="0">
                <a:latin typeface="+mn-lt"/>
              </a:rPr>
              <a:t>pardon</a:t>
            </a:r>
            <a:br>
              <a:rPr lang="en-US" sz="1600" b="1" dirty="0">
                <a:latin typeface="+mn-lt"/>
              </a:rPr>
            </a:br>
            <a:r>
              <a:rPr lang="en-US" sz="1600" b="1" dirty="0" smtClean="0">
                <a:latin typeface="+mn-lt"/>
              </a:rPr>
              <a:t>For </a:t>
            </a:r>
            <a:r>
              <a:rPr lang="en-US" sz="1600" b="1" dirty="0">
                <a:latin typeface="+mn-lt"/>
              </a:rPr>
              <a:t>anything I've done</a:t>
            </a:r>
            <a:r>
              <a:rPr lang="en-US" sz="1600" b="1" dirty="0" smtClean="0">
                <a:latin typeface="+mn-lt"/>
              </a:rPr>
              <a:t>.</a:t>
            </a:r>
            <a:endParaRPr lang="en-US" sz="1600" b="1" dirty="0">
              <a:latin typeface="+mn-lt"/>
            </a:endParaRPr>
          </a:p>
        </p:txBody>
      </p:sp>
      <p:sp>
        <p:nvSpPr>
          <p:cNvPr id="4" name="TextBox 3"/>
          <p:cNvSpPr txBox="1"/>
          <p:nvPr/>
        </p:nvSpPr>
        <p:spPr>
          <a:xfrm>
            <a:off x="228600" y="2841724"/>
            <a:ext cx="2909977" cy="2308324"/>
          </a:xfrm>
          <a:prstGeom prst="rect">
            <a:avLst/>
          </a:prstGeom>
          <a:noFill/>
        </p:spPr>
        <p:txBody>
          <a:bodyPr wrap="square" rtlCol="0">
            <a:spAutoFit/>
          </a:bodyPr>
          <a:lstStyle/>
          <a:p>
            <a:pPr algn="ctr"/>
            <a:r>
              <a:rPr lang="en-US" sz="1600" b="1" dirty="0" smtClean="0">
                <a:latin typeface="+mn-lt"/>
              </a:rPr>
              <a:t>2.</a:t>
            </a:r>
          </a:p>
          <a:p>
            <a:r>
              <a:rPr lang="en-US" sz="1600" b="1" dirty="0" smtClean="0">
                <a:latin typeface="+mn-lt"/>
              </a:rPr>
              <a:t>I </a:t>
            </a:r>
            <a:r>
              <a:rPr lang="en-US" sz="1600" b="1" dirty="0">
                <a:latin typeface="+mn-lt"/>
              </a:rPr>
              <a:t>hates the Constitution</a:t>
            </a:r>
            <a:br>
              <a:rPr lang="en-US" sz="1600" b="1" dirty="0">
                <a:latin typeface="+mn-lt"/>
              </a:rPr>
            </a:br>
            <a:r>
              <a:rPr lang="en-US" sz="1600" b="1" dirty="0">
                <a:latin typeface="+mn-lt"/>
              </a:rPr>
              <a:t>This great Republic too.</a:t>
            </a:r>
            <a:br>
              <a:rPr lang="en-US" sz="1600" b="1" dirty="0">
                <a:latin typeface="+mn-lt"/>
              </a:rPr>
            </a:br>
            <a:r>
              <a:rPr lang="en-US" sz="1600" b="1" dirty="0">
                <a:latin typeface="+mn-lt"/>
              </a:rPr>
              <a:t>I hates the Freedmen's Bureau</a:t>
            </a:r>
            <a:br>
              <a:rPr lang="en-US" sz="1600" b="1" dirty="0">
                <a:latin typeface="+mn-lt"/>
              </a:rPr>
            </a:br>
            <a:r>
              <a:rPr lang="en-US" sz="1600" b="1" dirty="0">
                <a:latin typeface="+mn-lt"/>
              </a:rPr>
              <a:t>In uniforms of blue.</a:t>
            </a:r>
            <a:br>
              <a:rPr lang="en-US" sz="1600" b="1" dirty="0">
                <a:latin typeface="+mn-lt"/>
              </a:rPr>
            </a:br>
            <a:r>
              <a:rPr lang="en-US" sz="1600" b="1" dirty="0">
                <a:latin typeface="+mn-lt"/>
              </a:rPr>
              <a:t>I hates the nasty eagle</a:t>
            </a:r>
            <a:br>
              <a:rPr lang="en-US" sz="1600" b="1" dirty="0">
                <a:latin typeface="+mn-lt"/>
              </a:rPr>
            </a:br>
            <a:r>
              <a:rPr lang="en-US" sz="1600" b="1" dirty="0">
                <a:latin typeface="+mn-lt"/>
              </a:rPr>
              <a:t>With all his brag and fuss.</a:t>
            </a:r>
            <a:br>
              <a:rPr lang="en-US" sz="1600" b="1" dirty="0">
                <a:latin typeface="+mn-lt"/>
              </a:rPr>
            </a:br>
            <a:r>
              <a:rPr lang="en-US" sz="1600" b="1" dirty="0" smtClean="0">
                <a:latin typeface="+mn-lt"/>
              </a:rPr>
              <a:t>The </a:t>
            </a:r>
            <a:r>
              <a:rPr lang="en-US" sz="1600" b="1" dirty="0" err="1">
                <a:latin typeface="+mn-lt"/>
              </a:rPr>
              <a:t>lyin</a:t>
            </a:r>
            <a:r>
              <a:rPr lang="en-US" sz="1600" b="1" dirty="0">
                <a:latin typeface="+mn-lt"/>
              </a:rPr>
              <a:t>', </a:t>
            </a:r>
            <a:r>
              <a:rPr lang="en-US" sz="1600" b="1" dirty="0" err="1">
                <a:latin typeface="+mn-lt"/>
              </a:rPr>
              <a:t>thievin</a:t>
            </a:r>
            <a:r>
              <a:rPr lang="en-US" sz="1600" b="1" dirty="0">
                <a:latin typeface="+mn-lt"/>
              </a:rPr>
              <a:t>' </a:t>
            </a:r>
            <a:r>
              <a:rPr lang="en-US" sz="1600" b="1" dirty="0" smtClean="0">
                <a:latin typeface="+mn-lt"/>
              </a:rPr>
              <a:t>Yankees,</a:t>
            </a:r>
            <a:r>
              <a:rPr lang="en-US" sz="1600" b="1" dirty="0">
                <a:latin typeface="+mn-lt"/>
              </a:rPr>
              <a:t/>
            </a:r>
            <a:br>
              <a:rPr lang="en-US" sz="1600" b="1" dirty="0">
                <a:latin typeface="+mn-lt"/>
              </a:rPr>
            </a:br>
            <a:r>
              <a:rPr lang="en-US" sz="1600" b="1" dirty="0">
                <a:latin typeface="+mn-lt"/>
              </a:rPr>
              <a:t>I hates' </a:t>
            </a:r>
            <a:r>
              <a:rPr lang="en-US" sz="1600" b="1" dirty="0" err="1">
                <a:latin typeface="+mn-lt"/>
              </a:rPr>
              <a:t>em</a:t>
            </a:r>
            <a:r>
              <a:rPr lang="en-US" sz="1600" b="1" dirty="0">
                <a:latin typeface="+mn-lt"/>
              </a:rPr>
              <a:t> </a:t>
            </a:r>
            <a:r>
              <a:rPr lang="en-US" sz="1600" b="1" dirty="0" err="1">
                <a:latin typeface="+mn-lt"/>
              </a:rPr>
              <a:t>wuss</a:t>
            </a:r>
            <a:r>
              <a:rPr lang="en-US" sz="1600" b="1" dirty="0">
                <a:latin typeface="+mn-lt"/>
              </a:rPr>
              <a:t> and </a:t>
            </a:r>
            <a:r>
              <a:rPr lang="en-US" sz="1600" b="1" dirty="0" err="1">
                <a:latin typeface="+mn-lt"/>
              </a:rPr>
              <a:t>wuss</a:t>
            </a:r>
            <a:r>
              <a:rPr lang="en-US" sz="1600" b="1" dirty="0" smtClean="0">
                <a:latin typeface="+mn-lt"/>
              </a:rPr>
              <a:t>.</a:t>
            </a:r>
            <a:endParaRPr lang="en-US" sz="1600" b="1" dirty="0">
              <a:latin typeface="+mn-lt"/>
            </a:endParaRPr>
          </a:p>
        </p:txBody>
      </p:sp>
      <p:sp>
        <p:nvSpPr>
          <p:cNvPr id="2" name="Rectangle 1"/>
          <p:cNvSpPr/>
          <p:nvPr/>
        </p:nvSpPr>
        <p:spPr>
          <a:xfrm>
            <a:off x="2993366" y="259484"/>
            <a:ext cx="2652623" cy="2308324"/>
          </a:xfrm>
          <a:prstGeom prst="rect">
            <a:avLst/>
          </a:prstGeom>
        </p:spPr>
        <p:txBody>
          <a:bodyPr wrap="square">
            <a:spAutoFit/>
          </a:bodyPr>
          <a:lstStyle/>
          <a:p>
            <a:pPr algn="ctr"/>
            <a:r>
              <a:rPr lang="en-US" sz="1600" b="1" dirty="0" smtClean="0">
                <a:latin typeface="+mn-lt"/>
              </a:rPr>
              <a:t>3.</a:t>
            </a:r>
          </a:p>
          <a:p>
            <a:r>
              <a:rPr lang="en-US" sz="1600" b="1" dirty="0" smtClean="0">
                <a:latin typeface="+mn-lt"/>
              </a:rPr>
              <a:t>I </a:t>
            </a:r>
            <a:r>
              <a:rPr lang="en-US" sz="1600" b="1" dirty="0">
                <a:latin typeface="+mn-lt"/>
              </a:rPr>
              <a:t>hates the Yankee nation</a:t>
            </a:r>
            <a:br>
              <a:rPr lang="en-US" sz="1600" b="1" dirty="0">
                <a:latin typeface="+mn-lt"/>
              </a:rPr>
            </a:br>
            <a:r>
              <a:rPr lang="en-US" sz="1600" b="1" dirty="0">
                <a:latin typeface="+mn-lt"/>
              </a:rPr>
              <a:t>And everything they do.</a:t>
            </a:r>
            <a:br>
              <a:rPr lang="en-US" sz="1600" b="1" dirty="0">
                <a:latin typeface="+mn-lt"/>
              </a:rPr>
            </a:br>
            <a:r>
              <a:rPr lang="en-US" sz="1600" b="1" dirty="0">
                <a:latin typeface="+mn-lt"/>
              </a:rPr>
              <a:t>I hates the Declaration</a:t>
            </a:r>
            <a:br>
              <a:rPr lang="en-US" sz="1600" b="1" dirty="0">
                <a:latin typeface="+mn-lt"/>
              </a:rPr>
            </a:br>
            <a:r>
              <a:rPr lang="en-US" sz="1600" b="1" dirty="0">
                <a:latin typeface="+mn-lt"/>
              </a:rPr>
              <a:t>Of Independence too.</a:t>
            </a:r>
            <a:br>
              <a:rPr lang="en-US" sz="1600" b="1" dirty="0">
                <a:latin typeface="+mn-lt"/>
              </a:rPr>
            </a:br>
            <a:r>
              <a:rPr lang="en-US" sz="1600" b="1" dirty="0">
                <a:latin typeface="+mn-lt"/>
              </a:rPr>
              <a:t>I hates the glorious </a:t>
            </a:r>
            <a:r>
              <a:rPr lang="en-US" sz="1600" b="1" dirty="0" smtClean="0">
                <a:latin typeface="+mn-lt"/>
              </a:rPr>
              <a:t>Union</a:t>
            </a:r>
            <a:r>
              <a:rPr lang="en-US" sz="1600" b="1" dirty="0">
                <a:latin typeface="+mn-lt"/>
              </a:rPr>
              <a:t/>
            </a:r>
            <a:br>
              <a:rPr lang="en-US" sz="1600" b="1" dirty="0">
                <a:latin typeface="+mn-lt"/>
              </a:rPr>
            </a:br>
            <a:r>
              <a:rPr lang="en-US" sz="1600" b="1" dirty="0" err="1">
                <a:latin typeface="+mn-lt"/>
              </a:rPr>
              <a:t>'Tis</a:t>
            </a:r>
            <a:r>
              <a:rPr lang="en-US" sz="1600" b="1" dirty="0">
                <a:latin typeface="+mn-lt"/>
              </a:rPr>
              <a:t> dripping with our blood </a:t>
            </a:r>
            <a:br>
              <a:rPr lang="en-US" sz="1600" b="1" dirty="0">
                <a:latin typeface="+mn-lt"/>
              </a:rPr>
            </a:br>
            <a:r>
              <a:rPr lang="en-US" sz="1600" b="1" dirty="0">
                <a:latin typeface="+mn-lt"/>
              </a:rPr>
              <a:t>I hates their striped banner,</a:t>
            </a:r>
            <a:br>
              <a:rPr lang="en-US" sz="1600" b="1" dirty="0">
                <a:latin typeface="+mn-lt"/>
              </a:rPr>
            </a:br>
            <a:r>
              <a:rPr lang="en-US" sz="1600" b="1" dirty="0" smtClean="0">
                <a:latin typeface="+mn-lt"/>
              </a:rPr>
              <a:t> </a:t>
            </a:r>
            <a:r>
              <a:rPr lang="en-US" sz="1600" b="1" dirty="0">
                <a:latin typeface="+mn-lt"/>
              </a:rPr>
              <a:t>I fit it all I could</a:t>
            </a:r>
            <a:r>
              <a:rPr lang="en-US" sz="1600" b="1" dirty="0" smtClean="0">
                <a:latin typeface="+mn-lt"/>
              </a:rPr>
              <a:t>.</a:t>
            </a:r>
            <a:endParaRPr lang="en-US" sz="1600" dirty="0"/>
          </a:p>
        </p:txBody>
      </p:sp>
      <p:sp>
        <p:nvSpPr>
          <p:cNvPr id="3" name="Rectangle 2"/>
          <p:cNvSpPr/>
          <p:nvPr/>
        </p:nvSpPr>
        <p:spPr>
          <a:xfrm>
            <a:off x="2993367" y="2841724"/>
            <a:ext cx="2839528" cy="2308324"/>
          </a:xfrm>
          <a:prstGeom prst="rect">
            <a:avLst/>
          </a:prstGeom>
        </p:spPr>
        <p:txBody>
          <a:bodyPr wrap="square">
            <a:spAutoFit/>
          </a:bodyPr>
          <a:lstStyle/>
          <a:p>
            <a:pPr algn="ctr"/>
            <a:r>
              <a:rPr lang="en-US" sz="1600" b="1" dirty="0" smtClean="0">
                <a:latin typeface="+mn-lt"/>
              </a:rPr>
              <a:t>4.</a:t>
            </a:r>
          </a:p>
          <a:p>
            <a:r>
              <a:rPr lang="en-US" sz="1600" b="1" dirty="0" smtClean="0">
                <a:latin typeface="+mn-lt"/>
              </a:rPr>
              <a:t>I </a:t>
            </a:r>
            <a:r>
              <a:rPr lang="en-US" sz="1600" b="1" dirty="0">
                <a:latin typeface="+mn-lt"/>
              </a:rPr>
              <a:t>rode with Robert E. Lee,</a:t>
            </a:r>
            <a:br>
              <a:rPr lang="en-US" sz="1600" b="1" dirty="0">
                <a:latin typeface="+mn-lt"/>
              </a:rPr>
            </a:br>
            <a:r>
              <a:rPr lang="en-US" sz="1600" b="1" dirty="0">
                <a:latin typeface="+mn-lt"/>
              </a:rPr>
              <a:t>For three years, thereabouts.</a:t>
            </a:r>
            <a:br>
              <a:rPr lang="en-US" sz="1600" b="1" dirty="0">
                <a:latin typeface="+mn-lt"/>
              </a:rPr>
            </a:br>
            <a:r>
              <a:rPr lang="en-US" sz="1600" b="1" dirty="0">
                <a:latin typeface="+mn-lt"/>
              </a:rPr>
              <a:t>Got wounded in four places</a:t>
            </a:r>
            <a:br>
              <a:rPr lang="en-US" sz="1600" b="1" dirty="0">
                <a:latin typeface="+mn-lt"/>
              </a:rPr>
            </a:br>
            <a:r>
              <a:rPr lang="en-US" sz="1600" b="1" dirty="0">
                <a:latin typeface="+mn-lt"/>
              </a:rPr>
              <a:t>And starved at Point Lookout.</a:t>
            </a:r>
            <a:br>
              <a:rPr lang="en-US" sz="1600" b="1" dirty="0">
                <a:latin typeface="+mn-lt"/>
              </a:rPr>
            </a:br>
            <a:r>
              <a:rPr lang="en-US" sz="1600" b="1" dirty="0">
                <a:latin typeface="+mn-lt"/>
              </a:rPr>
              <a:t>I </a:t>
            </a:r>
            <a:r>
              <a:rPr lang="en-US" sz="1600" b="1" dirty="0" err="1">
                <a:latin typeface="+mn-lt"/>
              </a:rPr>
              <a:t>caughts</a:t>
            </a:r>
            <a:r>
              <a:rPr lang="en-US" sz="1600" b="1" dirty="0">
                <a:latin typeface="+mn-lt"/>
              </a:rPr>
              <a:t> the rheumatism</a:t>
            </a:r>
            <a:br>
              <a:rPr lang="en-US" sz="1600" b="1" dirty="0">
                <a:latin typeface="+mn-lt"/>
              </a:rPr>
            </a:br>
            <a:r>
              <a:rPr lang="en-US" sz="1600" b="1" dirty="0">
                <a:latin typeface="+mn-lt"/>
              </a:rPr>
              <a:t>A-camping in the snow.</a:t>
            </a:r>
            <a:br>
              <a:rPr lang="en-US" sz="1600" b="1" dirty="0">
                <a:latin typeface="+mn-lt"/>
              </a:rPr>
            </a:br>
            <a:r>
              <a:rPr lang="en-US" sz="1600" b="1" dirty="0" smtClean="0">
                <a:latin typeface="+mn-lt"/>
              </a:rPr>
              <a:t> </a:t>
            </a:r>
            <a:r>
              <a:rPr lang="en-US" sz="1600" b="1" dirty="0">
                <a:latin typeface="+mn-lt"/>
              </a:rPr>
              <a:t>I killed a chance of Yankees</a:t>
            </a:r>
            <a:br>
              <a:rPr lang="en-US" sz="1600" b="1" dirty="0">
                <a:latin typeface="+mn-lt"/>
              </a:rPr>
            </a:br>
            <a:r>
              <a:rPr lang="en-US" sz="1600" b="1" dirty="0" smtClean="0">
                <a:latin typeface="+mn-lt"/>
              </a:rPr>
              <a:t> </a:t>
            </a:r>
            <a:r>
              <a:rPr lang="en-US" sz="1600" b="1" dirty="0">
                <a:latin typeface="+mn-lt"/>
              </a:rPr>
              <a:t>I'd like to kill some </a:t>
            </a:r>
            <a:r>
              <a:rPr lang="en-US" sz="1600" b="1" dirty="0" smtClean="0">
                <a:latin typeface="+mn-lt"/>
              </a:rPr>
              <a:t>mo‘</a:t>
            </a:r>
            <a:endParaRPr lang="en-US" sz="1600" b="1" dirty="0">
              <a:latin typeface="+mn-lt"/>
            </a:endParaRPr>
          </a:p>
        </p:txBody>
      </p:sp>
      <p:sp>
        <p:nvSpPr>
          <p:cNvPr id="6" name="Rectangle 5"/>
          <p:cNvSpPr/>
          <p:nvPr/>
        </p:nvSpPr>
        <p:spPr>
          <a:xfrm>
            <a:off x="5832894" y="321385"/>
            <a:ext cx="3124200" cy="2308324"/>
          </a:xfrm>
          <a:prstGeom prst="rect">
            <a:avLst/>
          </a:prstGeom>
        </p:spPr>
        <p:txBody>
          <a:bodyPr wrap="square">
            <a:spAutoFit/>
          </a:bodyPr>
          <a:lstStyle/>
          <a:p>
            <a:pPr algn="ctr"/>
            <a:r>
              <a:rPr lang="en-US" sz="1600" b="1" dirty="0" smtClean="0">
                <a:latin typeface="+mn-lt"/>
              </a:rPr>
              <a:t>5.</a:t>
            </a:r>
          </a:p>
          <a:p>
            <a:r>
              <a:rPr lang="en-US" sz="1600" b="1" dirty="0" smtClean="0">
                <a:latin typeface="+mn-lt"/>
              </a:rPr>
              <a:t>Three </a:t>
            </a:r>
            <a:r>
              <a:rPr lang="en-US" sz="1600" b="1" dirty="0">
                <a:latin typeface="+mn-lt"/>
              </a:rPr>
              <a:t>hundred thousand Yankees</a:t>
            </a:r>
            <a:br>
              <a:rPr lang="en-US" sz="1600" b="1" dirty="0">
                <a:latin typeface="+mn-lt"/>
              </a:rPr>
            </a:br>
            <a:r>
              <a:rPr lang="en-US" sz="1600" b="1" dirty="0">
                <a:latin typeface="+mn-lt"/>
              </a:rPr>
              <a:t>Lie still in Southern dust</a:t>
            </a:r>
            <a:br>
              <a:rPr lang="en-US" sz="1600" b="1" dirty="0">
                <a:latin typeface="+mn-lt"/>
              </a:rPr>
            </a:br>
            <a:r>
              <a:rPr lang="en-US" sz="1600" b="1" dirty="0">
                <a:latin typeface="+mn-lt"/>
              </a:rPr>
              <a:t>We got three hundred thousand</a:t>
            </a:r>
            <a:br>
              <a:rPr lang="en-US" sz="1600" b="1" dirty="0">
                <a:latin typeface="+mn-lt"/>
              </a:rPr>
            </a:br>
            <a:r>
              <a:rPr lang="en-US" sz="1600" b="1" dirty="0">
                <a:latin typeface="+mn-lt"/>
              </a:rPr>
              <a:t>Before they conquered us.</a:t>
            </a:r>
            <a:br>
              <a:rPr lang="en-US" sz="1600" b="1" dirty="0">
                <a:latin typeface="+mn-lt"/>
              </a:rPr>
            </a:br>
            <a:r>
              <a:rPr lang="en-US" sz="1600" b="1" dirty="0">
                <a:latin typeface="+mn-lt"/>
              </a:rPr>
              <a:t>They died of Southern fever</a:t>
            </a:r>
            <a:br>
              <a:rPr lang="en-US" sz="1600" b="1" dirty="0">
                <a:latin typeface="+mn-lt"/>
              </a:rPr>
            </a:br>
            <a:r>
              <a:rPr lang="en-US" sz="1600" b="1" dirty="0">
                <a:latin typeface="+mn-lt"/>
              </a:rPr>
              <a:t>And Southern steel and shot.</a:t>
            </a:r>
            <a:br>
              <a:rPr lang="en-US" sz="1600" b="1" dirty="0">
                <a:latin typeface="+mn-lt"/>
              </a:rPr>
            </a:br>
            <a:r>
              <a:rPr lang="en-US" sz="1600" b="1" dirty="0">
                <a:latin typeface="+mn-lt"/>
              </a:rPr>
              <a:t>I wish we'd killed three million</a:t>
            </a:r>
            <a:br>
              <a:rPr lang="en-US" sz="1600" b="1" dirty="0">
                <a:latin typeface="+mn-lt"/>
              </a:rPr>
            </a:br>
            <a:r>
              <a:rPr lang="en-US" sz="1600" b="1" dirty="0">
                <a:latin typeface="+mn-lt"/>
              </a:rPr>
              <a:t>Instead of what we got</a:t>
            </a:r>
            <a:r>
              <a:rPr lang="en-US" sz="1600" b="1" dirty="0" smtClean="0">
                <a:latin typeface="+mn-lt"/>
              </a:rPr>
              <a:t>.</a:t>
            </a:r>
            <a:endParaRPr lang="en-US" dirty="0"/>
          </a:p>
        </p:txBody>
      </p:sp>
      <p:sp>
        <p:nvSpPr>
          <p:cNvPr id="7" name="Rectangle 6"/>
          <p:cNvSpPr/>
          <p:nvPr/>
        </p:nvSpPr>
        <p:spPr>
          <a:xfrm>
            <a:off x="5986733" y="2890518"/>
            <a:ext cx="2623868" cy="2308324"/>
          </a:xfrm>
          <a:prstGeom prst="rect">
            <a:avLst/>
          </a:prstGeom>
        </p:spPr>
        <p:txBody>
          <a:bodyPr wrap="square">
            <a:spAutoFit/>
          </a:bodyPr>
          <a:lstStyle/>
          <a:p>
            <a:pPr algn="ctr"/>
            <a:r>
              <a:rPr lang="en-US" sz="1600" b="1" dirty="0" smtClean="0">
                <a:latin typeface="+mn-lt"/>
              </a:rPr>
              <a:t>6.</a:t>
            </a:r>
          </a:p>
          <a:p>
            <a:r>
              <a:rPr lang="en-US" sz="1600" b="1" dirty="0" smtClean="0">
                <a:latin typeface="+mn-lt"/>
              </a:rPr>
              <a:t>I </a:t>
            </a:r>
            <a:r>
              <a:rPr lang="en-US" sz="1600" b="1" dirty="0">
                <a:latin typeface="+mn-lt"/>
              </a:rPr>
              <a:t>can't take up my musket</a:t>
            </a:r>
            <a:br>
              <a:rPr lang="en-US" sz="1600" b="1" dirty="0">
                <a:latin typeface="+mn-lt"/>
              </a:rPr>
            </a:br>
            <a:r>
              <a:rPr lang="en-US" sz="1600" b="1" dirty="0">
                <a:latin typeface="+mn-lt"/>
              </a:rPr>
              <a:t>And fight '</a:t>
            </a:r>
            <a:r>
              <a:rPr lang="en-US" sz="1600" b="1" dirty="0" err="1">
                <a:latin typeface="+mn-lt"/>
              </a:rPr>
              <a:t>em</a:t>
            </a:r>
            <a:r>
              <a:rPr lang="en-US" sz="1600" b="1" dirty="0">
                <a:latin typeface="+mn-lt"/>
              </a:rPr>
              <a:t> now no more,</a:t>
            </a:r>
            <a:br>
              <a:rPr lang="en-US" sz="1600" b="1" dirty="0">
                <a:latin typeface="+mn-lt"/>
              </a:rPr>
            </a:br>
            <a:r>
              <a:rPr lang="en-US" sz="1600" b="1" dirty="0">
                <a:latin typeface="+mn-lt"/>
              </a:rPr>
              <a:t>But I </a:t>
            </a:r>
            <a:r>
              <a:rPr lang="en-US" sz="1600" b="1" dirty="0" err="1">
                <a:latin typeface="+mn-lt"/>
              </a:rPr>
              <a:t>ain't</a:t>
            </a:r>
            <a:r>
              <a:rPr lang="en-US" sz="1600" b="1" dirty="0">
                <a:latin typeface="+mn-lt"/>
              </a:rPr>
              <a:t> going to love '</a:t>
            </a:r>
            <a:r>
              <a:rPr lang="en-US" sz="1600" b="1" dirty="0" err="1">
                <a:latin typeface="+mn-lt"/>
              </a:rPr>
              <a:t>em</a:t>
            </a:r>
            <a:r>
              <a:rPr lang="en-US" sz="1600" b="1" dirty="0">
                <a:latin typeface="+mn-lt"/>
              </a:rPr>
              <a:t>,</a:t>
            </a:r>
            <a:br>
              <a:rPr lang="en-US" sz="1600" b="1" dirty="0">
                <a:latin typeface="+mn-lt"/>
              </a:rPr>
            </a:br>
            <a:r>
              <a:rPr lang="en-US" sz="1600" b="1" dirty="0">
                <a:latin typeface="+mn-lt"/>
              </a:rPr>
              <a:t>Now that is </a:t>
            </a:r>
            <a:r>
              <a:rPr lang="en-US" sz="1600" b="1" dirty="0" err="1">
                <a:latin typeface="+mn-lt"/>
              </a:rPr>
              <a:t>sarten</a:t>
            </a:r>
            <a:r>
              <a:rPr lang="en-US" sz="1600" b="1" dirty="0">
                <a:latin typeface="+mn-lt"/>
              </a:rPr>
              <a:t> sure;</a:t>
            </a:r>
            <a:br>
              <a:rPr lang="en-US" sz="1600" b="1" dirty="0">
                <a:latin typeface="+mn-lt"/>
              </a:rPr>
            </a:br>
            <a:r>
              <a:rPr lang="en-US" sz="1600" b="1" dirty="0" smtClean="0">
                <a:latin typeface="+mn-lt"/>
              </a:rPr>
              <a:t>And I </a:t>
            </a:r>
            <a:r>
              <a:rPr lang="en-US" sz="1600" b="1" dirty="0">
                <a:latin typeface="+mn-lt"/>
              </a:rPr>
              <a:t>don't want no pardon</a:t>
            </a:r>
            <a:br>
              <a:rPr lang="en-US" sz="1600" b="1" dirty="0">
                <a:latin typeface="+mn-lt"/>
              </a:rPr>
            </a:br>
            <a:r>
              <a:rPr lang="en-US" sz="1600" b="1" dirty="0">
                <a:latin typeface="+mn-lt"/>
              </a:rPr>
              <a:t>For what I was and am,</a:t>
            </a:r>
            <a:br>
              <a:rPr lang="en-US" sz="1600" b="1" dirty="0">
                <a:latin typeface="+mn-lt"/>
              </a:rPr>
            </a:br>
            <a:r>
              <a:rPr lang="en-US" sz="1600" b="1" dirty="0">
                <a:latin typeface="+mn-lt"/>
              </a:rPr>
              <a:t>I won't be reconstructed</a:t>
            </a:r>
            <a:br>
              <a:rPr lang="en-US" sz="1600" b="1" dirty="0">
                <a:latin typeface="+mn-lt"/>
              </a:rPr>
            </a:br>
            <a:r>
              <a:rPr lang="en-US" sz="1600" b="1" dirty="0">
                <a:latin typeface="+mn-lt"/>
              </a:rPr>
              <a:t>And I </a:t>
            </a:r>
            <a:r>
              <a:rPr lang="en-US" sz="1600" b="1" dirty="0" smtClean="0">
                <a:latin typeface="+mn-lt"/>
              </a:rPr>
              <a:t>don’t care a </a:t>
            </a:r>
            <a:r>
              <a:rPr lang="en-US" sz="1600" b="1" dirty="0">
                <a:latin typeface="+mn-lt"/>
              </a:rPr>
              <a:t>damn</a:t>
            </a:r>
            <a:r>
              <a:rPr lang="en-US" sz="1600" b="1" dirty="0" smtClean="0">
                <a:latin typeface="+mn-lt"/>
              </a:rPr>
              <a:t>.</a:t>
            </a:r>
            <a:endParaRPr lang="en-US" sz="1600" b="1" dirty="0">
              <a:latin typeface="+mn-lt"/>
            </a:endParaRPr>
          </a:p>
        </p:txBody>
      </p:sp>
      <p:sp>
        <p:nvSpPr>
          <p:cNvPr id="8" name="TextBox 7"/>
          <p:cNvSpPr txBox="1"/>
          <p:nvPr/>
        </p:nvSpPr>
        <p:spPr>
          <a:xfrm>
            <a:off x="381000" y="5456905"/>
            <a:ext cx="8576094" cy="369332"/>
          </a:xfrm>
          <a:prstGeom prst="rect">
            <a:avLst/>
          </a:prstGeom>
          <a:noFill/>
        </p:spPr>
        <p:txBody>
          <a:bodyPr wrap="square" rtlCol="0">
            <a:spAutoFit/>
          </a:bodyPr>
          <a:lstStyle/>
          <a:p>
            <a:r>
              <a:rPr lang="en-US" b="1" dirty="0" smtClean="0">
                <a:solidFill>
                  <a:srgbClr val="000000"/>
                </a:solidFill>
                <a:latin typeface="Calibri" pitchFamily="34" charset="0"/>
                <a:cs typeface="Calibri" pitchFamily="34" charset="0"/>
              </a:rPr>
              <a:t>THE DEPTH OF BITTERNESS REFLECTED IN THIS SONG IS NOT EASILY OVERCOME!</a:t>
            </a:r>
            <a:endParaRPr lang="en-US" b="1" dirty="0">
              <a:solidFill>
                <a:srgbClr val="000000"/>
              </a:solidFill>
              <a:latin typeface="Calibri" pitchFamily="34" charset="0"/>
              <a:cs typeface="Calibri" pitchFamily="34" charset="0"/>
            </a:endParaRPr>
          </a:p>
        </p:txBody>
      </p:sp>
    </p:spTree>
    <p:extLst>
      <p:ext uri="{BB962C8B-B14F-4D97-AF65-F5344CB8AC3E}">
        <p14:creationId xmlns:p14="http://schemas.microsoft.com/office/powerpoint/2010/main" val="136723422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1" name="Rectangle 3"/>
          <p:cNvSpPr>
            <a:spLocks noGrp="1" noChangeArrowheads="1"/>
          </p:cNvSpPr>
          <p:nvPr>
            <p:ph idx="1"/>
          </p:nvPr>
        </p:nvSpPr>
        <p:spPr>
          <a:xfrm>
            <a:off x="609600" y="381000"/>
            <a:ext cx="7848600" cy="4038600"/>
          </a:xfrm>
        </p:spPr>
        <p:txBody>
          <a:bodyPr>
            <a:normAutofit lnSpcReduction="10000"/>
          </a:bodyPr>
          <a:lstStyle/>
          <a:p>
            <a:pPr marL="0" indent="0" eaLnBrk="1" hangingPunct="1">
              <a:spcBef>
                <a:spcPts val="0"/>
              </a:spcBef>
              <a:buNone/>
              <a:defRPr/>
            </a:pPr>
            <a:r>
              <a:rPr lang="en-US" sz="2400" b="1" dirty="0" smtClean="0">
                <a:solidFill>
                  <a:srgbClr val="FF0000"/>
                </a:solidFill>
                <a:effectLst/>
                <a:latin typeface="Calibri" pitchFamily="34" charset="0"/>
              </a:rPr>
              <a:t>F.</a:t>
            </a:r>
            <a:r>
              <a:rPr lang="en-US" sz="2400" b="1" dirty="0" smtClean="0">
                <a:effectLst/>
                <a:latin typeface="Calibri" pitchFamily="34" charset="0"/>
              </a:rPr>
              <a:t>  Constitutional Changes</a:t>
            </a:r>
          </a:p>
          <a:p>
            <a:pPr marL="0" indent="0" eaLnBrk="1" hangingPunct="1">
              <a:spcBef>
                <a:spcPts val="0"/>
              </a:spcBef>
              <a:buNone/>
              <a:defRPr/>
            </a:pPr>
            <a:r>
              <a:rPr lang="en-US" sz="2400" b="1" dirty="0" smtClean="0">
                <a:effectLst/>
                <a:latin typeface="Calibri" pitchFamily="34" charset="0"/>
              </a:rPr>
              <a:t>              </a:t>
            </a:r>
            <a:r>
              <a:rPr lang="en-US" sz="2400" b="1" dirty="0" smtClean="0">
                <a:solidFill>
                  <a:srgbClr val="FF0000"/>
                </a:solidFill>
                <a:effectLst/>
                <a:latin typeface="Calibri" pitchFamily="34" charset="0"/>
              </a:rPr>
              <a:t>1.</a:t>
            </a:r>
            <a:r>
              <a:rPr lang="en-US" sz="2400" b="1" dirty="0" smtClean="0">
                <a:effectLst/>
                <a:latin typeface="Calibri" pitchFamily="34" charset="0"/>
              </a:rPr>
              <a:t>  </a:t>
            </a:r>
            <a:r>
              <a:rPr lang="en-US" sz="2400" b="1" dirty="0" smtClean="0">
                <a:solidFill>
                  <a:srgbClr val="00B0F0"/>
                </a:solidFill>
                <a:effectLst/>
                <a:latin typeface="Calibri" pitchFamily="34" charset="0"/>
              </a:rPr>
              <a:t>13th Amendment (1865)</a:t>
            </a:r>
          </a:p>
          <a:p>
            <a:pPr marL="0" indent="0" eaLnBrk="1" hangingPunct="1">
              <a:spcBef>
                <a:spcPts val="0"/>
              </a:spcBef>
              <a:buNone/>
              <a:defRPr/>
            </a:pPr>
            <a:r>
              <a:rPr lang="en-US" sz="2400" b="1" dirty="0" smtClean="0">
                <a:effectLst/>
                <a:latin typeface="Calibri" pitchFamily="34" charset="0"/>
              </a:rPr>
              <a:t>                   </a:t>
            </a:r>
            <a:r>
              <a:rPr lang="en-US" sz="2400" b="1" dirty="0" smtClean="0">
                <a:solidFill>
                  <a:srgbClr val="FF0000"/>
                </a:solidFill>
                <a:effectLst/>
                <a:latin typeface="Calibri" pitchFamily="34" charset="0"/>
              </a:rPr>
              <a:t>a.</a:t>
            </a:r>
            <a:r>
              <a:rPr lang="en-US" sz="2400" b="1" dirty="0" smtClean="0">
                <a:effectLst/>
                <a:latin typeface="Calibri" pitchFamily="34" charset="0"/>
              </a:rPr>
              <a:t>  </a:t>
            </a:r>
            <a:r>
              <a:rPr lang="en-US" sz="2400" b="1" dirty="0" smtClean="0">
                <a:solidFill>
                  <a:srgbClr val="000000"/>
                </a:solidFill>
                <a:effectLst/>
                <a:latin typeface="Calibri" pitchFamily="34" charset="0"/>
              </a:rPr>
              <a:t>Outlawed </a:t>
            </a:r>
            <a:r>
              <a:rPr lang="en-US" sz="1200" b="1" dirty="0" smtClean="0">
                <a:solidFill>
                  <a:srgbClr val="000000"/>
                </a:solidFill>
                <a:effectLst/>
                <a:latin typeface="Calibri" pitchFamily="34" charset="0"/>
              </a:rPr>
              <a:t>(MADE ILLEGAL)</a:t>
            </a:r>
            <a:r>
              <a:rPr lang="en-US" sz="2400" b="1" dirty="0" smtClean="0">
                <a:solidFill>
                  <a:srgbClr val="000000"/>
                </a:solidFill>
                <a:effectLst/>
                <a:latin typeface="Calibri" pitchFamily="34" charset="0"/>
              </a:rPr>
              <a:t> </a:t>
            </a:r>
            <a:r>
              <a:rPr lang="en-US" sz="2400" b="1" dirty="0" smtClean="0">
                <a:effectLst/>
                <a:latin typeface="Calibri" pitchFamily="34" charset="0"/>
              </a:rPr>
              <a:t>slavery</a:t>
            </a:r>
          </a:p>
          <a:p>
            <a:pPr marL="0" indent="0" eaLnBrk="1" hangingPunct="1">
              <a:spcBef>
                <a:spcPts val="0"/>
              </a:spcBef>
              <a:buNone/>
              <a:defRPr/>
            </a:pPr>
            <a:r>
              <a:rPr lang="en-US" sz="2400" b="1" dirty="0" smtClean="0">
                <a:effectLst/>
                <a:latin typeface="Calibri" pitchFamily="34" charset="0"/>
              </a:rPr>
              <a:t>              </a:t>
            </a:r>
            <a:r>
              <a:rPr lang="en-US" sz="2400" b="1" dirty="0" smtClean="0">
                <a:solidFill>
                  <a:srgbClr val="FF0000"/>
                </a:solidFill>
                <a:effectLst/>
                <a:latin typeface="Calibri" pitchFamily="34" charset="0"/>
              </a:rPr>
              <a:t>2.</a:t>
            </a:r>
            <a:r>
              <a:rPr lang="en-US" sz="2400" b="1" dirty="0" smtClean="0">
                <a:effectLst/>
                <a:latin typeface="Calibri" pitchFamily="34" charset="0"/>
              </a:rPr>
              <a:t>  </a:t>
            </a:r>
            <a:r>
              <a:rPr lang="en-US" sz="2400" b="1" dirty="0" smtClean="0">
                <a:solidFill>
                  <a:srgbClr val="00B0F0"/>
                </a:solidFill>
                <a:effectLst/>
                <a:latin typeface="Calibri" pitchFamily="34" charset="0"/>
              </a:rPr>
              <a:t>14th Amendment (1868)</a:t>
            </a:r>
          </a:p>
          <a:p>
            <a:pPr marL="0" indent="0" eaLnBrk="1" hangingPunct="1">
              <a:spcBef>
                <a:spcPts val="0"/>
              </a:spcBef>
              <a:buNone/>
              <a:defRPr/>
            </a:pPr>
            <a:r>
              <a:rPr lang="en-US" sz="2400" b="1" dirty="0" smtClean="0">
                <a:effectLst/>
                <a:latin typeface="Calibri" pitchFamily="34" charset="0"/>
              </a:rPr>
              <a:t>                   </a:t>
            </a:r>
            <a:r>
              <a:rPr lang="en-US" sz="2400" b="1" dirty="0" smtClean="0">
                <a:solidFill>
                  <a:srgbClr val="FF0000"/>
                </a:solidFill>
                <a:effectLst/>
                <a:latin typeface="Calibri" pitchFamily="34" charset="0"/>
              </a:rPr>
              <a:t>a.</a:t>
            </a:r>
            <a:r>
              <a:rPr lang="en-US" sz="2400" b="1" dirty="0" smtClean="0">
                <a:effectLst/>
                <a:latin typeface="Calibri" pitchFamily="34" charset="0"/>
              </a:rPr>
              <a:t> Citizenship to all persons born in the U.S.</a:t>
            </a:r>
          </a:p>
          <a:p>
            <a:pPr marL="0" indent="0" eaLnBrk="1" hangingPunct="1">
              <a:spcBef>
                <a:spcPts val="0"/>
              </a:spcBef>
              <a:buNone/>
              <a:defRPr/>
            </a:pPr>
            <a:r>
              <a:rPr lang="en-US" sz="2400" b="1" dirty="0" smtClean="0">
                <a:effectLst/>
                <a:latin typeface="Calibri" pitchFamily="34" charset="0"/>
              </a:rPr>
              <a:t>                        </a:t>
            </a:r>
            <a:r>
              <a:rPr lang="en-US" sz="2400" b="1" dirty="0" err="1" smtClean="0">
                <a:solidFill>
                  <a:srgbClr val="FF0000"/>
                </a:solidFill>
                <a:effectLst/>
                <a:latin typeface="Calibri" pitchFamily="34" charset="0"/>
              </a:rPr>
              <a:t>i</a:t>
            </a:r>
            <a:r>
              <a:rPr lang="en-US" sz="2400" b="1" dirty="0" smtClean="0">
                <a:solidFill>
                  <a:srgbClr val="FF0000"/>
                </a:solidFill>
                <a:effectLst/>
                <a:latin typeface="Calibri" pitchFamily="34" charset="0"/>
              </a:rPr>
              <a:t>.</a:t>
            </a:r>
            <a:r>
              <a:rPr lang="en-US" sz="2400" b="1" dirty="0" smtClean="0">
                <a:effectLst/>
                <a:latin typeface="Calibri" pitchFamily="34" charset="0"/>
              </a:rPr>
              <a:t> except American Indians</a:t>
            </a:r>
          </a:p>
          <a:p>
            <a:pPr marL="0" indent="0" eaLnBrk="1" hangingPunct="1">
              <a:spcBef>
                <a:spcPts val="0"/>
              </a:spcBef>
              <a:buNone/>
              <a:defRPr/>
            </a:pPr>
            <a:r>
              <a:rPr lang="en-US" sz="2400" b="1" dirty="0" smtClean="0">
                <a:effectLst/>
                <a:latin typeface="Calibri" pitchFamily="34" charset="0"/>
              </a:rPr>
              <a:t>                       </a:t>
            </a:r>
            <a:r>
              <a:rPr lang="en-US" sz="2400" b="1" dirty="0" smtClean="0">
                <a:solidFill>
                  <a:srgbClr val="FF0000"/>
                </a:solidFill>
                <a:effectLst/>
                <a:latin typeface="Calibri" pitchFamily="34" charset="0"/>
              </a:rPr>
              <a:t>ii.</a:t>
            </a:r>
            <a:r>
              <a:rPr lang="en-US" sz="2400" b="1" dirty="0" smtClean="0">
                <a:effectLst/>
                <a:latin typeface="Calibri" pitchFamily="34" charset="0"/>
              </a:rPr>
              <a:t> granted full citizenship in 1924</a:t>
            </a:r>
          </a:p>
          <a:p>
            <a:pPr marL="0" indent="0" eaLnBrk="1" hangingPunct="1">
              <a:spcBef>
                <a:spcPts val="0"/>
              </a:spcBef>
              <a:buNone/>
              <a:defRPr/>
            </a:pPr>
            <a:r>
              <a:rPr lang="en-US" sz="2400" b="1" dirty="0" smtClean="0">
                <a:effectLst/>
                <a:latin typeface="Calibri" pitchFamily="34" charset="0"/>
              </a:rPr>
              <a:t>               </a:t>
            </a:r>
            <a:r>
              <a:rPr lang="en-US" sz="2400" b="1" dirty="0" smtClean="0">
                <a:solidFill>
                  <a:srgbClr val="FF0000"/>
                </a:solidFill>
                <a:effectLst/>
                <a:latin typeface="Calibri" pitchFamily="34" charset="0"/>
              </a:rPr>
              <a:t>3.</a:t>
            </a:r>
            <a:r>
              <a:rPr lang="en-US" sz="2400" b="1" dirty="0" smtClean="0">
                <a:effectLst/>
                <a:latin typeface="Calibri" pitchFamily="34" charset="0"/>
              </a:rPr>
              <a:t>  </a:t>
            </a:r>
            <a:r>
              <a:rPr lang="en-US" sz="2400" b="1" dirty="0" smtClean="0">
                <a:solidFill>
                  <a:srgbClr val="00B0F0"/>
                </a:solidFill>
                <a:effectLst/>
                <a:latin typeface="Calibri" pitchFamily="34" charset="0"/>
              </a:rPr>
              <a:t>15th Amendment (1870)</a:t>
            </a:r>
          </a:p>
          <a:p>
            <a:pPr marL="0" indent="0" eaLnBrk="1" hangingPunct="1">
              <a:spcBef>
                <a:spcPts val="0"/>
              </a:spcBef>
              <a:buNone/>
              <a:defRPr/>
            </a:pPr>
            <a:r>
              <a:rPr lang="en-US" sz="2400" b="1" dirty="0" smtClean="0">
                <a:effectLst/>
                <a:latin typeface="Calibri" pitchFamily="34" charset="0"/>
              </a:rPr>
              <a:t>                     </a:t>
            </a:r>
            <a:r>
              <a:rPr lang="en-US" sz="2400" b="1" dirty="0" smtClean="0">
                <a:solidFill>
                  <a:srgbClr val="FF0000"/>
                </a:solidFill>
                <a:effectLst/>
                <a:latin typeface="Calibri" pitchFamily="34" charset="0"/>
              </a:rPr>
              <a:t>a.</a:t>
            </a:r>
            <a:r>
              <a:rPr lang="en-US" sz="2400" b="1" dirty="0" smtClean="0">
                <a:effectLst/>
                <a:latin typeface="Calibri" pitchFamily="34" charset="0"/>
              </a:rPr>
              <a:t>  All MEN have the right to vote</a:t>
            </a:r>
          </a:p>
          <a:p>
            <a:pPr marL="0" indent="0" eaLnBrk="1" hangingPunct="1">
              <a:spcBef>
                <a:spcPts val="0"/>
              </a:spcBef>
              <a:buNone/>
              <a:defRPr/>
            </a:pPr>
            <a:r>
              <a:rPr lang="en-US" sz="2400" b="1" dirty="0" smtClean="0">
                <a:effectLst/>
                <a:latin typeface="Calibri" pitchFamily="34" charset="0"/>
              </a:rPr>
              <a:t>                           </a:t>
            </a:r>
            <a:r>
              <a:rPr lang="en-US" sz="2400" b="1" dirty="0" err="1" smtClean="0">
                <a:solidFill>
                  <a:srgbClr val="FF0000"/>
                </a:solidFill>
                <a:effectLst/>
                <a:latin typeface="Calibri" pitchFamily="34" charset="0"/>
              </a:rPr>
              <a:t>i</a:t>
            </a:r>
            <a:r>
              <a:rPr lang="en-US" sz="2400" b="1" dirty="0" smtClean="0">
                <a:solidFill>
                  <a:srgbClr val="FF0000"/>
                </a:solidFill>
                <a:effectLst/>
                <a:latin typeface="Calibri" pitchFamily="34" charset="0"/>
              </a:rPr>
              <a:t>. </a:t>
            </a:r>
            <a:r>
              <a:rPr lang="en-US" sz="2400" b="1" dirty="0" smtClean="0">
                <a:effectLst/>
                <a:latin typeface="Calibri" pitchFamily="34" charset="0"/>
              </a:rPr>
              <a:t>Women given national vote in 1920 </a:t>
            </a:r>
          </a:p>
          <a:p>
            <a:pPr marL="0" indent="0" eaLnBrk="1" hangingPunct="1">
              <a:spcBef>
                <a:spcPts val="0"/>
              </a:spcBef>
              <a:buNone/>
              <a:defRPr/>
            </a:pPr>
            <a:r>
              <a:rPr lang="en-US" sz="2400" b="1" dirty="0" smtClean="0">
                <a:effectLst/>
                <a:latin typeface="Calibri" pitchFamily="34" charset="0"/>
              </a:rPr>
              <a:t>                               with the 19</a:t>
            </a:r>
            <a:r>
              <a:rPr lang="en-US" sz="2400" b="1" baseline="30000" dirty="0" smtClean="0">
                <a:effectLst/>
                <a:latin typeface="Calibri" pitchFamily="34" charset="0"/>
              </a:rPr>
              <a:t>th</a:t>
            </a:r>
            <a:r>
              <a:rPr lang="en-US" sz="2400" b="1" dirty="0" smtClean="0">
                <a:effectLst/>
                <a:latin typeface="Calibri" pitchFamily="34" charset="0"/>
              </a:rPr>
              <a:t> Amendment</a:t>
            </a:r>
          </a:p>
          <a:p>
            <a:pPr eaLnBrk="1" hangingPunct="1">
              <a:lnSpc>
                <a:spcPct val="90000"/>
              </a:lnSpc>
              <a:buNone/>
              <a:defRPr/>
            </a:pPr>
            <a:endParaRPr lang="en-US" sz="2400" b="1" dirty="0" smtClean="0">
              <a:effectLst/>
              <a:latin typeface="Calibri" pitchFamily="34" charset="0"/>
            </a:endParaRPr>
          </a:p>
          <a:p>
            <a:pPr eaLnBrk="1" hangingPunct="1">
              <a:lnSpc>
                <a:spcPct val="90000"/>
              </a:lnSpc>
              <a:buNone/>
              <a:defRPr/>
            </a:pPr>
            <a:endParaRPr lang="en-US" sz="2400" b="1" dirty="0" smtClean="0">
              <a:effectLst/>
              <a:latin typeface="Calibri" pitchFamily="34" charset="0"/>
            </a:endParaRPr>
          </a:p>
          <a:p>
            <a:pPr eaLnBrk="1" hangingPunct="1">
              <a:lnSpc>
                <a:spcPct val="90000"/>
              </a:lnSpc>
              <a:buNone/>
              <a:defRPr/>
            </a:pPr>
            <a:endParaRPr lang="en-US" sz="2400" b="1" dirty="0" smtClean="0">
              <a:effectLst/>
              <a:latin typeface="Calibri" pitchFamily="34" charset="0"/>
            </a:endParaRPr>
          </a:p>
        </p:txBody>
      </p:sp>
      <p:sp>
        <p:nvSpPr>
          <p:cNvPr id="3" name="Slide Number Placeholder 2"/>
          <p:cNvSpPr>
            <a:spLocks noGrp="1"/>
          </p:cNvSpPr>
          <p:nvPr>
            <p:ph type="sldNum" sz="quarter" idx="12"/>
          </p:nvPr>
        </p:nvSpPr>
        <p:spPr/>
        <p:txBody>
          <a:bodyPr/>
          <a:lstStyle/>
          <a:p>
            <a:pPr>
              <a:defRPr/>
            </a:pPr>
            <a:fld id="{ADDDAEF7-5083-434E-A915-B7935F7CEEA9}" type="slidenum">
              <a:rPr lang="en-US" smtClean="0"/>
              <a:pPr>
                <a:defRPr/>
              </a:pPr>
              <a:t>141</a:t>
            </a:fld>
            <a:endParaRPr lang="en-US"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Effect transition="in" filter="fade">
                                      <p:cBhvr>
                                        <p:cTn id="7" dur="2000"/>
                                        <p:tgtEl>
                                          <p:spTgt spid="634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491">
                                            <p:txEl>
                                              <p:pRg st="1" end="1"/>
                                            </p:txEl>
                                          </p:spTgt>
                                        </p:tgtEl>
                                        <p:attrNameLst>
                                          <p:attrName>style.visibility</p:attrName>
                                        </p:attrNameLst>
                                      </p:cBhvr>
                                      <p:to>
                                        <p:strVal val="visible"/>
                                      </p:to>
                                    </p:set>
                                    <p:animEffect transition="in" filter="fade">
                                      <p:cBhvr>
                                        <p:cTn id="12" dur="2000"/>
                                        <p:tgtEl>
                                          <p:spTgt spid="634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491">
                                            <p:txEl>
                                              <p:pRg st="2" end="2"/>
                                            </p:txEl>
                                          </p:spTgt>
                                        </p:tgtEl>
                                        <p:attrNameLst>
                                          <p:attrName>style.visibility</p:attrName>
                                        </p:attrNameLst>
                                      </p:cBhvr>
                                      <p:to>
                                        <p:strVal val="visible"/>
                                      </p:to>
                                    </p:set>
                                    <p:animEffect transition="in" filter="fade">
                                      <p:cBhvr>
                                        <p:cTn id="17" dur="2000"/>
                                        <p:tgtEl>
                                          <p:spTgt spid="6349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3491">
                                            <p:txEl>
                                              <p:pRg st="3" end="3"/>
                                            </p:txEl>
                                          </p:spTgt>
                                        </p:tgtEl>
                                        <p:attrNameLst>
                                          <p:attrName>style.visibility</p:attrName>
                                        </p:attrNameLst>
                                      </p:cBhvr>
                                      <p:to>
                                        <p:strVal val="visible"/>
                                      </p:to>
                                    </p:set>
                                    <p:animEffect transition="in" filter="fade">
                                      <p:cBhvr>
                                        <p:cTn id="22" dur="2000"/>
                                        <p:tgtEl>
                                          <p:spTgt spid="6349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3491">
                                            <p:txEl>
                                              <p:pRg st="4" end="4"/>
                                            </p:txEl>
                                          </p:spTgt>
                                        </p:tgtEl>
                                        <p:attrNameLst>
                                          <p:attrName>style.visibility</p:attrName>
                                        </p:attrNameLst>
                                      </p:cBhvr>
                                      <p:to>
                                        <p:strVal val="visible"/>
                                      </p:to>
                                    </p:set>
                                    <p:animEffect transition="in" filter="fade">
                                      <p:cBhvr>
                                        <p:cTn id="27" dur="2000"/>
                                        <p:tgtEl>
                                          <p:spTgt spid="6349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3491">
                                            <p:txEl>
                                              <p:pRg st="5" end="5"/>
                                            </p:txEl>
                                          </p:spTgt>
                                        </p:tgtEl>
                                        <p:attrNameLst>
                                          <p:attrName>style.visibility</p:attrName>
                                        </p:attrNameLst>
                                      </p:cBhvr>
                                      <p:to>
                                        <p:strVal val="visible"/>
                                      </p:to>
                                    </p:set>
                                    <p:animEffect transition="in" filter="fade">
                                      <p:cBhvr>
                                        <p:cTn id="32" dur="2000"/>
                                        <p:tgtEl>
                                          <p:spTgt spid="6349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3491">
                                            <p:txEl>
                                              <p:pRg st="6" end="6"/>
                                            </p:txEl>
                                          </p:spTgt>
                                        </p:tgtEl>
                                        <p:attrNameLst>
                                          <p:attrName>style.visibility</p:attrName>
                                        </p:attrNameLst>
                                      </p:cBhvr>
                                      <p:to>
                                        <p:strVal val="visible"/>
                                      </p:to>
                                    </p:set>
                                    <p:animEffect transition="in" filter="fade">
                                      <p:cBhvr>
                                        <p:cTn id="37" dur="2000"/>
                                        <p:tgtEl>
                                          <p:spTgt spid="6349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3491">
                                            <p:txEl>
                                              <p:pRg st="7" end="7"/>
                                            </p:txEl>
                                          </p:spTgt>
                                        </p:tgtEl>
                                        <p:attrNameLst>
                                          <p:attrName>style.visibility</p:attrName>
                                        </p:attrNameLst>
                                      </p:cBhvr>
                                      <p:to>
                                        <p:strVal val="visible"/>
                                      </p:to>
                                    </p:set>
                                    <p:animEffect transition="in" filter="fade">
                                      <p:cBhvr>
                                        <p:cTn id="42" dur="2000"/>
                                        <p:tgtEl>
                                          <p:spTgt spid="6349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3491">
                                            <p:txEl>
                                              <p:pRg st="8" end="8"/>
                                            </p:txEl>
                                          </p:spTgt>
                                        </p:tgtEl>
                                        <p:attrNameLst>
                                          <p:attrName>style.visibility</p:attrName>
                                        </p:attrNameLst>
                                      </p:cBhvr>
                                      <p:to>
                                        <p:strVal val="visible"/>
                                      </p:to>
                                    </p:set>
                                    <p:animEffect transition="in" filter="fade">
                                      <p:cBhvr>
                                        <p:cTn id="47" dur="2000"/>
                                        <p:tgtEl>
                                          <p:spTgt spid="6349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3491">
                                            <p:txEl>
                                              <p:pRg st="9" end="9"/>
                                            </p:txEl>
                                          </p:spTgt>
                                        </p:tgtEl>
                                        <p:attrNameLst>
                                          <p:attrName>style.visibility</p:attrName>
                                        </p:attrNameLst>
                                      </p:cBhvr>
                                      <p:to>
                                        <p:strVal val="visible"/>
                                      </p:to>
                                    </p:set>
                                    <p:animEffect transition="in" filter="fade">
                                      <p:cBhvr>
                                        <p:cTn id="52" dur="2000"/>
                                        <p:tgtEl>
                                          <p:spTgt spid="63491">
                                            <p:txEl>
                                              <p:pRg st="9" end="9"/>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63491">
                                            <p:txEl>
                                              <p:pRg st="10" end="10"/>
                                            </p:txEl>
                                          </p:spTgt>
                                        </p:tgtEl>
                                        <p:attrNameLst>
                                          <p:attrName>style.visibility</p:attrName>
                                        </p:attrNameLst>
                                      </p:cBhvr>
                                      <p:to>
                                        <p:strVal val="visible"/>
                                      </p:to>
                                    </p:set>
                                    <p:animEffect transition="in" filter="fade">
                                      <p:cBhvr>
                                        <p:cTn id="55" dur="2000"/>
                                        <p:tgtEl>
                                          <p:spTgt spid="6349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5" name="Rectangle 3"/>
          <p:cNvSpPr>
            <a:spLocks noGrp="1" noChangeArrowheads="1"/>
          </p:cNvSpPr>
          <p:nvPr>
            <p:ph idx="1"/>
          </p:nvPr>
        </p:nvSpPr>
        <p:spPr>
          <a:xfrm>
            <a:off x="304800" y="304800"/>
            <a:ext cx="8458200" cy="2438400"/>
          </a:xfrm>
        </p:spPr>
        <p:txBody>
          <a:bodyPr/>
          <a:lstStyle/>
          <a:p>
            <a:pPr marL="0" indent="0" eaLnBrk="1" hangingPunct="1">
              <a:spcBef>
                <a:spcPts val="0"/>
              </a:spcBef>
              <a:buFont typeface="Wingdings" pitchFamily="2" charset="2"/>
              <a:buNone/>
              <a:defRPr/>
            </a:pPr>
            <a:r>
              <a:rPr lang="en-US" sz="2400" b="1" dirty="0" smtClean="0">
                <a:solidFill>
                  <a:srgbClr val="FF0000"/>
                </a:solidFill>
                <a:effectLst/>
                <a:latin typeface="Calibri" pitchFamily="34" charset="0"/>
              </a:rPr>
              <a:t>   </a:t>
            </a:r>
            <a:r>
              <a:rPr lang="en-US" sz="2800" b="1" dirty="0" smtClean="0">
                <a:solidFill>
                  <a:srgbClr val="FF0000"/>
                </a:solidFill>
                <a:effectLst/>
                <a:latin typeface="Calibri" pitchFamily="34" charset="0"/>
              </a:rPr>
              <a:t>XIV.</a:t>
            </a:r>
            <a:r>
              <a:rPr lang="en-US" sz="2800" b="1" dirty="0" smtClean="0">
                <a:effectLst/>
                <a:latin typeface="Calibri" pitchFamily="34" charset="0"/>
              </a:rPr>
              <a:t>  Results of Reconstruction</a:t>
            </a:r>
          </a:p>
          <a:p>
            <a:pPr marL="0" indent="0" eaLnBrk="1" hangingPunct="1">
              <a:spcBef>
                <a:spcPts val="0"/>
              </a:spcBef>
              <a:buFont typeface="Wingdings" pitchFamily="2" charset="2"/>
              <a:buNone/>
              <a:defRPr/>
            </a:pPr>
            <a:r>
              <a:rPr lang="en-US" sz="2800" b="1" dirty="0" smtClean="0">
                <a:effectLst/>
                <a:latin typeface="Calibri" pitchFamily="34" charset="0"/>
              </a:rPr>
              <a:t>            </a:t>
            </a:r>
            <a:r>
              <a:rPr lang="en-US" sz="2800" b="1" dirty="0" smtClean="0">
                <a:solidFill>
                  <a:srgbClr val="FF0000"/>
                </a:solidFill>
                <a:effectLst/>
                <a:latin typeface="Calibri" pitchFamily="34" charset="0"/>
              </a:rPr>
              <a:t>A.</a:t>
            </a:r>
            <a:r>
              <a:rPr lang="en-US" sz="2800" b="1" dirty="0" smtClean="0">
                <a:effectLst/>
                <a:latin typeface="Calibri" pitchFamily="34" charset="0"/>
              </a:rPr>
              <a:t>  The Good</a:t>
            </a:r>
          </a:p>
          <a:p>
            <a:pPr marL="0" indent="0" eaLnBrk="1" hangingPunct="1">
              <a:spcBef>
                <a:spcPts val="0"/>
              </a:spcBef>
              <a:buFont typeface="Wingdings" pitchFamily="2" charset="2"/>
              <a:buNone/>
              <a:defRPr/>
            </a:pPr>
            <a:r>
              <a:rPr lang="en-US" sz="2800" b="1" dirty="0" smtClean="0">
                <a:effectLst/>
                <a:latin typeface="Calibri" pitchFamily="34" charset="0"/>
              </a:rPr>
              <a:t>                  </a:t>
            </a:r>
            <a:r>
              <a:rPr lang="en-US" sz="2800" b="1" dirty="0" smtClean="0">
                <a:solidFill>
                  <a:srgbClr val="FF0000"/>
                </a:solidFill>
                <a:effectLst/>
                <a:latin typeface="Calibri" pitchFamily="34" charset="0"/>
              </a:rPr>
              <a:t>1.</a:t>
            </a:r>
            <a:r>
              <a:rPr lang="en-US" sz="2800" b="1" dirty="0" smtClean="0">
                <a:effectLst/>
                <a:latin typeface="Calibri" pitchFamily="34" charset="0"/>
              </a:rPr>
              <a:t>  African Americans gain the vote </a:t>
            </a:r>
          </a:p>
          <a:p>
            <a:pPr marL="0" indent="0" eaLnBrk="1" hangingPunct="1">
              <a:spcBef>
                <a:spcPts val="0"/>
              </a:spcBef>
              <a:buFont typeface="Wingdings" pitchFamily="2" charset="2"/>
              <a:buNone/>
              <a:defRPr/>
            </a:pPr>
            <a:r>
              <a:rPr lang="en-US" sz="2800" b="1" dirty="0" smtClean="0">
                <a:effectLst/>
                <a:latin typeface="Calibri" pitchFamily="34" charset="0"/>
              </a:rPr>
              <a:t>                 </a:t>
            </a:r>
            <a:r>
              <a:rPr lang="en-US" sz="2800" b="1" dirty="0" smtClean="0">
                <a:solidFill>
                  <a:srgbClr val="FF0000"/>
                </a:solidFill>
                <a:effectLst/>
                <a:latin typeface="Calibri" pitchFamily="34" charset="0"/>
              </a:rPr>
              <a:t>       </a:t>
            </a:r>
            <a:r>
              <a:rPr lang="en-US" sz="2800" b="1" dirty="0" err="1" smtClean="0">
                <a:solidFill>
                  <a:srgbClr val="FF0000"/>
                </a:solidFill>
                <a:effectLst/>
                <a:latin typeface="Calibri" pitchFamily="34" charset="0"/>
              </a:rPr>
              <a:t>i</a:t>
            </a:r>
            <a:r>
              <a:rPr lang="en-US" sz="2800" b="1" dirty="0" smtClean="0">
                <a:solidFill>
                  <a:srgbClr val="FF0000"/>
                </a:solidFill>
                <a:effectLst/>
                <a:latin typeface="Calibri" pitchFamily="34" charset="0"/>
              </a:rPr>
              <a:t>. </a:t>
            </a:r>
            <a:r>
              <a:rPr lang="en-US" sz="2800" b="1" dirty="0" smtClean="0">
                <a:effectLst/>
                <a:latin typeface="Calibri" pitchFamily="34" charset="0"/>
              </a:rPr>
              <a:t>participate in government</a:t>
            </a:r>
          </a:p>
          <a:p>
            <a:pPr marL="0" indent="0" eaLnBrk="1" hangingPunct="1">
              <a:spcBef>
                <a:spcPts val="0"/>
              </a:spcBef>
              <a:buFont typeface="Wingdings" pitchFamily="2" charset="2"/>
              <a:buNone/>
              <a:defRPr/>
            </a:pPr>
            <a:r>
              <a:rPr lang="en-US" sz="2400" b="1" dirty="0" smtClean="0">
                <a:effectLst/>
                <a:latin typeface="Calibri" pitchFamily="34" charset="0"/>
              </a:rPr>
              <a:t>           </a:t>
            </a:r>
          </a:p>
        </p:txBody>
      </p:sp>
      <p:sp>
        <p:nvSpPr>
          <p:cNvPr id="3" name="Slide Number Placeholder 2"/>
          <p:cNvSpPr>
            <a:spLocks noGrp="1"/>
          </p:cNvSpPr>
          <p:nvPr>
            <p:ph type="sldNum" sz="quarter" idx="12"/>
          </p:nvPr>
        </p:nvSpPr>
        <p:spPr/>
        <p:txBody>
          <a:bodyPr/>
          <a:lstStyle/>
          <a:p>
            <a:pPr>
              <a:defRPr/>
            </a:pPr>
            <a:fld id="{ADDDAEF7-5083-434E-A915-B7935F7CEEA9}" type="slidenum">
              <a:rPr lang="en-US" smtClean="0"/>
              <a:pPr>
                <a:defRPr/>
              </a:pPr>
              <a:t>142</a:t>
            </a:fld>
            <a:endParaRPr lang="en-US" dirty="0"/>
          </a:p>
        </p:txBody>
      </p:sp>
      <p:pic>
        <p:nvPicPr>
          <p:cNvPr id="8196" name="Picture 4" descr="http://www.loc.gov/exhibits/odyssey/archive/05/0506001r.jpg"/>
          <p:cNvPicPr>
            <a:picLocks noChangeAspect="1" noChangeArrowheads="1"/>
          </p:cNvPicPr>
          <p:nvPr/>
        </p:nvPicPr>
        <p:blipFill>
          <a:blip r:embed="rId2" cstate="print"/>
          <a:srcRect/>
          <a:stretch>
            <a:fillRect/>
          </a:stretch>
        </p:blipFill>
        <p:spPr bwMode="auto">
          <a:xfrm>
            <a:off x="1905000" y="2057400"/>
            <a:ext cx="6010275" cy="4542798"/>
          </a:xfrm>
          <a:prstGeom prst="rect">
            <a:avLst/>
          </a:prstGeom>
          <a:ln>
            <a:noFill/>
          </a:ln>
          <a:effectLst>
            <a:softEdge rad="11250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Effect transition="in" filter="fade">
                                      <p:cBhvr>
                                        <p:cTn id="7" dur="2000"/>
                                        <p:tgtEl>
                                          <p:spTgt spid="645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515">
                                            <p:txEl>
                                              <p:pRg st="1" end="1"/>
                                            </p:txEl>
                                          </p:spTgt>
                                        </p:tgtEl>
                                        <p:attrNameLst>
                                          <p:attrName>style.visibility</p:attrName>
                                        </p:attrNameLst>
                                      </p:cBhvr>
                                      <p:to>
                                        <p:strVal val="visible"/>
                                      </p:to>
                                    </p:set>
                                    <p:animEffect transition="in" filter="fade">
                                      <p:cBhvr>
                                        <p:cTn id="12" dur="2000"/>
                                        <p:tgtEl>
                                          <p:spTgt spid="645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515">
                                            <p:txEl>
                                              <p:pRg st="2" end="2"/>
                                            </p:txEl>
                                          </p:spTgt>
                                        </p:tgtEl>
                                        <p:attrNameLst>
                                          <p:attrName>style.visibility</p:attrName>
                                        </p:attrNameLst>
                                      </p:cBhvr>
                                      <p:to>
                                        <p:strVal val="visible"/>
                                      </p:to>
                                    </p:set>
                                    <p:animEffect transition="in" filter="fade">
                                      <p:cBhvr>
                                        <p:cTn id="17" dur="2000"/>
                                        <p:tgtEl>
                                          <p:spTgt spid="645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4515">
                                            <p:txEl>
                                              <p:pRg st="3" end="3"/>
                                            </p:txEl>
                                          </p:spTgt>
                                        </p:tgtEl>
                                        <p:attrNameLst>
                                          <p:attrName>style.visibility</p:attrName>
                                        </p:attrNameLst>
                                      </p:cBhvr>
                                      <p:to>
                                        <p:strVal val="visible"/>
                                      </p:to>
                                    </p:set>
                                    <p:animEffect transition="in" filter="fade">
                                      <p:cBhvr>
                                        <p:cTn id="22" dur="2000"/>
                                        <p:tgtEl>
                                          <p:spTgt spid="64515">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8196"/>
                                        </p:tgtEl>
                                        <p:attrNameLst>
                                          <p:attrName>style.visibility</p:attrName>
                                        </p:attrNameLst>
                                      </p:cBhvr>
                                      <p:to>
                                        <p:strVal val="visible"/>
                                      </p:to>
                                    </p:set>
                                    <p:animEffect transition="in" filter="fade">
                                      <p:cBhvr>
                                        <p:cTn id="25" dur="2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5" name="Rectangle 3"/>
          <p:cNvSpPr>
            <a:spLocks noGrp="1" noChangeArrowheads="1"/>
          </p:cNvSpPr>
          <p:nvPr>
            <p:ph idx="1"/>
          </p:nvPr>
        </p:nvSpPr>
        <p:spPr>
          <a:xfrm>
            <a:off x="381000" y="304800"/>
            <a:ext cx="8305800" cy="1828800"/>
          </a:xfrm>
        </p:spPr>
        <p:txBody>
          <a:bodyPr>
            <a:normAutofit fontScale="92500" lnSpcReduction="20000"/>
          </a:bodyPr>
          <a:lstStyle/>
          <a:p>
            <a:pPr marL="0" indent="0" eaLnBrk="1" hangingPunct="1">
              <a:spcBef>
                <a:spcPts val="0"/>
              </a:spcBef>
              <a:buFont typeface="Wingdings" pitchFamily="2" charset="2"/>
              <a:buNone/>
              <a:defRPr/>
            </a:pPr>
            <a:r>
              <a:rPr lang="en-US" sz="2800" b="1" dirty="0" smtClean="0">
                <a:solidFill>
                  <a:srgbClr val="FF0000"/>
                </a:solidFill>
                <a:effectLst/>
                <a:latin typeface="Calibri" pitchFamily="34" charset="0"/>
              </a:rPr>
              <a:t>B.</a:t>
            </a:r>
            <a:r>
              <a:rPr lang="en-US" sz="2800" b="1" dirty="0" smtClean="0">
                <a:effectLst/>
                <a:latin typeface="Calibri" pitchFamily="34" charset="0"/>
              </a:rPr>
              <a:t>  The Bad</a:t>
            </a:r>
          </a:p>
          <a:p>
            <a:pPr marL="0" indent="0" eaLnBrk="1" hangingPunct="1">
              <a:spcBef>
                <a:spcPts val="0"/>
              </a:spcBef>
              <a:buFont typeface="Wingdings" pitchFamily="2" charset="2"/>
              <a:buNone/>
              <a:defRPr/>
            </a:pPr>
            <a:r>
              <a:rPr lang="en-US" sz="2800" b="1" dirty="0" smtClean="0">
                <a:effectLst/>
                <a:latin typeface="Calibri" pitchFamily="34" charset="0"/>
              </a:rPr>
              <a:t>    </a:t>
            </a:r>
            <a:r>
              <a:rPr lang="en-US" sz="2800" b="1" dirty="0" smtClean="0">
                <a:solidFill>
                  <a:srgbClr val="FF0000"/>
                </a:solidFill>
                <a:effectLst/>
                <a:latin typeface="Calibri" pitchFamily="34" charset="0"/>
              </a:rPr>
              <a:t>1.  </a:t>
            </a:r>
            <a:r>
              <a:rPr lang="en-US" sz="2800" b="1" dirty="0" smtClean="0">
                <a:effectLst/>
                <a:latin typeface="Calibri" pitchFamily="34" charset="0"/>
              </a:rPr>
              <a:t>KKK intimidation and violence</a:t>
            </a:r>
          </a:p>
          <a:p>
            <a:pPr marL="0" indent="0" eaLnBrk="1" hangingPunct="1">
              <a:spcBef>
                <a:spcPts val="0"/>
              </a:spcBef>
              <a:buFont typeface="Wingdings" pitchFamily="2" charset="2"/>
              <a:buNone/>
              <a:defRPr/>
            </a:pPr>
            <a:r>
              <a:rPr lang="en-US" sz="2800" b="1" dirty="0" smtClean="0">
                <a:effectLst/>
                <a:latin typeface="Calibri" pitchFamily="34" charset="0"/>
              </a:rPr>
              <a:t>         </a:t>
            </a:r>
            <a:r>
              <a:rPr lang="en-US" sz="2800" b="1" dirty="0" smtClean="0">
                <a:solidFill>
                  <a:srgbClr val="FF0000"/>
                </a:solidFill>
                <a:effectLst/>
                <a:latin typeface="Calibri" pitchFamily="34" charset="0"/>
              </a:rPr>
              <a:t>a. </a:t>
            </a:r>
            <a:r>
              <a:rPr lang="en-US" sz="2800" b="1" dirty="0" smtClean="0">
                <a:effectLst/>
                <a:latin typeface="Calibri" pitchFamily="34" charset="0"/>
              </a:rPr>
              <a:t>Local</a:t>
            </a:r>
            <a:r>
              <a:rPr lang="en-US" sz="2800" b="1" dirty="0" smtClean="0">
                <a:solidFill>
                  <a:srgbClr val="FF0000"/>
                </a:solidFill>
                <a:effectLst/>
                <a:latin typeface="Calibri" pitchFamily="34" charset="0"/>
              </a:rPr>
              <a:t> </a:t>
            </a:r>
            <a:r>
              <a:rPr lang="en-US" sz="2800" b="1" dirty="0" smtClean="0">
                <a:effectLst/>
                <a:latin typeface="Calibri" pitchFamily="34" charset="0"/>
              </a:rPr>
              <a:t>officials looked the other way.</a:t>
            </a:r>
          </a:p>
          <a:p>
            <a:pPr marL="0" indent="0" eaLnBrk="1" hangingPunct="1">
              <a:spcBef>
                <a:spcPts val="0"/>
              </a:spcBef>
              <a:buFont typeface="Wingdings" pitchFamily="2" charset="2"/>
              <a:buNone/>
              <a:defRPr/>
            </a:pPr>
            <a:r>
              <a:rPr lang="en-US" sz="2800" b="1" dirty="0" smtClean="0">
                <a:effectLst/>
                <a:latin typeface="Calibri" pitchFamily="34" charset="0"/>
              </a:rPr>
              <a:t>              </a:t>
            </a:r>
            <a:r>
              <a:rPr lang="en-US" sz="2800" b="1" dirty="0" err="1" smtClean="0">
                <a:solidFill>
                  <a:srgbClr val="FF0000"/>
                </a:solidFill>
                <a:effectLst/>
                <a:latin typeface="Calibri" pitchFamily="34" charset="0"/>
              </a:rPr>
              <a:t>i</a:t>
            </a:r>
            <a:r>
              <a:rPr lang="en-US" sz="2800" b="1" dirty="0" smtClean="0">
                <a:solidFill>
                  <a:srgbClr val="FF0000"/>
                </a:solidFill>
                <a:effectLst/>
                <a:latin typeface="Calibri" pitchFamily="34" charset="0"/>
              </a:rPr>
              <a:t>. </a:t>
            </a:r>
            <a:r>
              <a:rPr lang="en-US" sz="2800" b="1" dirty="0" smtClean="0">
                <a:effectLst/>
                <a:latin typeface="Calibri" pitchFamily="34" charset="0"/>
              </a:rPr>
              <a:t>Some themselves were members.</a:t>
            </a:r>
          </a:p>
          <a:p>
            <a:pPr eaLnBrk="1" hangingPunct="1">
              <a:lnSpc>
                <a:spcPct val="90000"/>
              </a:lnSpc>
              <a:buFont typeface="Wingdings" pitchFamily="2" charset="2"/>
              <a:buNone/>
              <a:defRPr/>
            </a:pPr>
            <a:r>
              <a:rPr lang="en-US" sz="2800" b="1" dirty="0" smtClean="0">
                <a:effectLst/>
                <a:latin typeface="Calibri" pitchFamily="34" charset="0"/>
              </a:rPr>
              <a:t>                   </a:t>
            </a:r>
          </a:p>
        </p:txBody>
      </p:sp>
      <p:sp>
        <p:nvSpPr>
          <p:cNvPr id="3" name="Slide Number Placeholder 2"/>
          <p:cNvSpPr>
            <a:spLocks noGrp="1"/>
          </p:cNvSpPr>
          <p:nvPr>
            <p:ph type="sldNum" sz="quarter" idx="12"/>
          </p:nvPr>
        </p:nvSpPr>
        <p:spPr/>
        <p:txBody>
          <a:bodyPr/>
          <a:lstStyle/>
          <a:p>
            <a:pPr>
              <a:defRPr/>
            </a:pPr>
            <a:fld id="{ADDDAEF7-5083-434E-A915-B7935F7CEEA9}" type="slidenum">
              <a:rPr lang="en-US" smtClean="0"/>
              <a:pPr>
                <a:defRPr/>
              </a:pPr>
              <a:t>143</a:t>
            </a:fld>
            <a:endParaRPr lang="en-US" dirty="0"/>
          </a:p>
        </p:txBody>
      </p:sp>
      <p:pic>
        <p:nvPicPr>
          <p:cNvPr id="174082" name="Picture 2" descr="http://faculty.umf.maine.edu/walter.sargent/public.www/web%20104/reconstruction%20kkk.jpeg"/>
          <p:cNvPicPr>
            <a:picLocks noChangeAspect="1" noChangeArrowheads="1"/>
          </p:cNvPicPr>
          <p:nvPr/>
        </p:nvPicPr>
        <p:blipFill>
          <a:blip r:embed="rId2" cstate="print"/>
          <a:srcRect/>
          <a:stretch>
            <a:fillRect/>
          </a:stretch>
        </p:blipFill>
        <p:spPr bwMode="auto">
          <a:xfrm>
            <a:off x="2514600" y="2057400"/>
            <a:ext cx="4038600" cy="4500749"/>
          </a:xfrm>
          <a:prstGeom prst="rect">
            <a:avLst/>
          </a:prstGeom>
          <a:ln>
            <a:noFill/>
          </a:ln>
          <a:effectLst>
            <a:softEdge rad="11250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Effect transition="in" filter="fade">
                                      <p:cBhvr>
                                        <p:cTn id="7" dur="2000"/>
                                        <p:tgtEl>
                                          <p:spTgt spid="645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515">
                                            <p:txEl>
                                              <p:pRg st="1" end="1"/>
                                            </p:txEl>
                                          </p:spTgt>
                                        </p:tgtEl>
                                        <p:attrNameLst>
                                          <p:attrName>style.visibility</p:attrName>
                                        </p:attrNameLst>
                                      </p:cBhvr>
                                      <p:to>
                                        <p:strVal val="visible"/>
                                      </p:to>
                                    </p:set>
                                    <p:animEffect transition="in" filter="fade">
                                      <p:cBhvr>
                                        <p:cTn id="12" dur="2000"/>
                                        <p:tgtEl>
                                          <p:spTgt spid="6451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74082"/>
                                        </p:tgtEl>
                                        <p:attrNameLst>
                                          <p:attrName>style.visibility</p:attrName>
                                        </p:attrNameLst>
                                      </p:cBhvr>
                                      <p:to>
                                        <p:strVal val="visible"/>
                                      </p:to>
                                    </p:set>
                                    <p:animEffect transition="in" filter="fade">
                                      <p:cBhvr>
                                        <p:cTn id="15" dur="2000"/>
                                        <p:tgtEl>
                                          <p:spTgt spid="17408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4515">
                                            <p:txEl>
                                              <p:pRg st="2" end="2"/>
                                            </p:txEl>
                                          </p:spTgt>
                                        </p:tgtEl>
                                        <p:attrNameLst>
                                          <p:attrName>style.visibility</p:attrName>
                                        </p:attrNameLst>
                                      </p:cBhvr>
                                      <p:to>
                                        <p:strVal val="visible"/>
                                      </p:to>
                                    </p:set>
                                    <p:animEffect transition="in" filter="fade">
                                      <p:cBhvr>
                                        <p:cTn id="20" dur="2000"/>
                                        <p:tgtEl>
                                          <p:spTgt spid="6451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4515">
                                            <p:txEl>
                                              <p:pRg st="3" end="3"/>
                                            </p:txEl>
                                          </p:spTgt>
                                        </p:tgtEl>
                                        <p:attrNameLst>
                                          <p:attrName>style.visibility</p:attrName>
                                        </p:attrNameLst>
                                      </p:cBhvr>
                                      <p:to>
                                        <p:strVal val="visible"/>
                                      </p:to>
                                    </p:set>
                                    <p:animEffect transition="in" filter="fade">
                                      <p:cBhvr>
                                        <p:cTn id="25" dur="2000"/>
                                        <p:tgtEl>
                                          <p:spTgt spid="645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DDDAEF7-5083-434E-A915-B7935F7CEEA9}" type="slidenum">
              <a:rPr lang="en-US" smtClean="0"/>
              <a:pPr>
                <a:defRPr/>
              </a:pPr>
              <a:t>144</a:t>
            </a:fld>
            <a:endParaRPr lang="en-US" dirty="0"/>
          </a:p>
        </p:txBody>
      </p:sp>
      <p:pic>
        <p:nvPicPr>
          <p:cNvPr id="6146" name="Picture 2" descr="http://upload.wikimedia.org/wikipedia/commons/thumb/2/26/Lynching-of-woman-1911.jpg/220px-Lynching-of-woman-1911.jpg">
            <a:hlinkClick r:id="rId2"/>
          </p:cNvPr>
          <p:cNvPicPr>
            <a:picLocks noChangeAspect="1" noChangeArrowheads="1"/>
          </p:cNvPicPr>
          <p:nvPr/>
        </p:nvPicPr>
        <p:blipFill>
          <a:blip r:embed="rId3" cstate="print"/>
          <a:srcRect/>
          <a:stretch>
            <a:fillRect/>
          </a:stretch>
        </p:blipFill>
        <p:spPr bwMode="auto">
          <a:xfrm>
            <a:off x="533400" y="381000"/>
            <a:ext cx="1143000" cy="1891145"/>
          </a:xfrm>
          <a:prstGeom prst="rect">
            <a:avLst/>
          </a:prstGeom>
          <a:noFill/>
        </p:spPr>
      </p:pic>
      <p:pic>
        <p:nvPicPr>
          <p:cNvPr id="6148" name="Picture 4" descr="http://upload.wikimedia.org/wikipedia/commons/thumb/d/d5/Lynching2.jpg/250px-Lynching2.jpg">
            <a:hlinkClick r:id="rId4"/>
          </p:cNvPr>
          <p:cNvPicPr>
            <a:picLocks noChangeAspect="1" noChangeArrowheads="1"/>
          </p:cNvPicPr>
          <p:nvPr/>
        </p:nvPicPr>
        <p:blipFill>
          <a:blip r:embed="rId5" cstate="print"/>
          <a:srcRect/>
          <a:stretch>
            <a:fillRect/>
          </a:stretch>
        </p:blipFill>
        <p:spPr bwMode="auto">
          <a:xfrm>
            <a:off x="7315200" y="381001"/>
            <a:ext cx="1466850" cy="1813026"/>
          </a:xfrm>
          <a:prstGeom prst="rect">
            <a:avLst/>
          </a:prstGeom>
          <a:noFill/>
        </p:spPr>
      </p:pic>
      <p:sp>
        <p:nvSpPr>
          <p:cNvPr id="7" name="TextBox 6"/>
          <p:cNvSpPr txBox="1"/>
          <p:nvPr/>
        </p:nvSpPr>
        <p:spPr>
          <a:xfrm>
            <a:off x="685800" y="2286000"/>
            <a:ext cx="990600" cy="369332"/>
          </a:xfrm>
          <a:prstGeom prst="rect">
            <a:avLst/>
          </a:prstGeom>
          <a:noFill/>
        </p:spPr>
        <p:txBody>
          <a:bodyPr wrap="square" rtlCol="0">
            <a:spAutoFit/>
          </a:bodyPr>
          <a:lstStyle/>
          <a:p>
            <a:r>
              <a:rPr lang="en-US" b="1" dirty="0" smtClean="0">
                <a:latin typeface="+mn-lt"/>
              </a:rPr>
              <a:t>1911</a:t>
            </a:r>
            <a:endParaRPr lang="en-US" b="1" dirty="0">
              <a:latin typeface="+mn-lt"/>
            </a:endParaRPr>
          </a:p>
        </p:txBody>
      </p:sp>
      <p:sp>
        <p:nvSpPr>
          <p:cNvPr id="8" name="TextBox 7"/>
          <p:cNvSpPr txBox="1"/>
          <p:nvPr/>
        </p:nvSpPr>
        <p:spPr>
          <a:xfrm>
            <a:off x="7696200" y="2286000"/>
            <a:ext cx="990600" cy="369332"/>
          </a:xfrm>
          <a:prstGeom prst="rect">
            <a:avLst/>
          </a:prstGeom>
          <a:noFill/>
        </p:spPr>
        <p:txBody>
          <a:bodyPr wrap="square" rtlCol="0">
            <a:spAutoFit/>
          </a:bodyPr>
          <a:lstStyle/>
          <a:p>
            <a:r>
              <a:rPr lang="en-US" b="1" dirty="0" smtClean="0">
                <a:latin typeface="+mn-lt"/>
              </a:rPr>
              <a:t>1925</a:t>
            </a:r>
            <a:endParaRPr lang="en-US" b="1" dirty="0">
              <a:latin typeface="+mn-lt"/>
            </a:endParaRPr>
          </a:p>
        </p:txBody>
      </p:sp>
      <p:sp>
        <p:nvSpPr>
          <p:cNvPr id="9" name="TextBox 8"/>
          <p:cNvSpPr txBox="1"/>
          <p:nvPr/>
        </p:nvSpPr>
        <p:spPr>
          <a:xfrm>
            <a:off x="2133600" y="304800"/>
            <a:ext cx="4343400" cy="3262432"/>
          </a:xfrm>
          <a:prstGeom prst="rect">
            <a:avLst/>
          </a:prstGeom>
          <a:noFill/>
        </p:spPr>
        <p:txBody>
          <a:bodyPr wrap="square" rtlCol="0">
            <a:spAutoFit/>
          </a:bodyPr>
          <a:lstStyle/>
          <a:p>
            <a:pPr algn="ctr"/>
            <a:r>
              <a:rPr lang="en-US" sz="3200" b="1" dirty="0" smtClean="0"/>
              <a:t>“</a:t>
            </a:r>
            <a:r>
              <a:rPr lang="en-US" sz="3200" b="1" dirty="0" err="1" smtClean="0"/>
              <a:t>Lynchings</a:t>
            </a:r>
            <a:r>
              <a:rPr lang="en-US" sz="3200" b="1" dirty="0" smtClean="0"/>
              <a:t>”</a:t>
            </a:r>
          </a:p>
          <a:p>
            <a:r>
              <a:rPr lang="en-US" sz="2400" b="1" dirty="0" smtClean="0">
                <a:latin typeface="+mn-lt"/>
              </a:rPr>
              <a:t>Nearly 3,500 African Americans were lynched in the United States between 1882 and 1968.  The majority of these incidents took place in the South</a:t>
            </a:r>
          </a:p>
          <a:p>
            <a:endParaRPr lang="en-US" b="1" dirty="0" smtClean="0">
              <a:latin typeface="+mn-lt"/>
            </a:endParaRPr>
          </a:p>
          <a:p>
            <a:endParaRPr lang="en-US" b="1" dirty="0" smtClean="0">
              <a:latin typeface="+mn-lt"/>
            </a:endParaRPr>
          </a:p>
          <a:p>
            <a:endParaRPr lang="en-US" dirty="0"/>
          </a:p>
        </p:txBody>
      </p:sp>
      <p:pic>
        <p:nvPicPr>
          <p:cNvPr id="6150" name="Picture 6" descr="http://upload.wikimedia.org/wikipedia/en/thumb/7/78/ThomasShippAbramSmith.jpg/300px-ThomasShippAbramSmith.jpg">
            <a:hlinkClick r:id="rId6"/>
          </p:cNvPr>
          <p:cNvPicPr>
            <a:picLocks noChangeAspect="1" noChangeArrowheads="1"/>
          </p:cNvPicPr>
          <p:nvPr/>
        </p:nvPicPr>
        <p:blipFill>
          <a:blip r:embed="rId7" cstate="print"/>
          <a:srcRect/>
          <a:stretch>
            <a:fillRect/>
          </a:stretch>
        </p:blipFill>
        <p:spPr bwMode="auto">
          <a:xfrm>
            <a:off x="6477000" y="2743200"/>
            <a:ext cx="2414789" cy="2286000"/>
          </a:xfrm>
          <a:prstGeom prst="rect">
            <a:avLst/>
          </a:prstGeom>
          <a:noFill/>
        </p:spPr>
      </p:pic>
      <p:sp>
        <p:nvSpPr>
          <p:cNvPr id="13" name="TextBox 12"/>
          <p:cNvSpPr txBox="1"/>
          <p:nvPr/>
        </p:nvSpPr>
        <p:spPr>
          <a:xfrm>
            <a:off x="7239000" y="5029200"/>
            <a:ext cx="990600" cy="369332"/>
          </a:xfrm>
          <a:prstGeom prst="rect">
            <a:avLst/>
          </a:prstGeom>
          <a:noFill/>
        </p:spPr>
        <p:txBody>
          <a:bodyPr wrap="square" rtlCol="0">
            <a:spAutoFit/>
          </a:bodyPr>
          <a:lstStyle/>
          <a:p>
            <a:r>
              <a:rPr lang="en-US" b="1" dirty="0" smtClean="0">
                <a:latin typeface="+mn-lt"/>
              </a:rPr>
              <a:t>1930</a:t>
            </a:r>
            <a:endParaRPr lang="en-US" b="1" dirty="0">
              <a:latin typeface="+mn-lt"/>
            </a:endParaRPr>
          </a:p>
        </p:txBody>
      </p:sp>
      <p:sp>
        <p:nvSpPr>
          <p:cNvPr id="15" name="TextBox 14"/>
          <p:cNvSpPr txBox="1"/>
          <p:nvPr/>
        </p:nvSpPr>
        <p:spPr>
          <a:xfrm>
            <a:off x="3048000" y="5638800"/>
            <a:ext cx="990600" cy="369332"/>
          </a:xfrm>
          <a:prstGeom prst="rect">
            <a:avLst/>
          </a:prstGeom>
          <a:noFill/>
        </p:spPr>
        <p:txBody>
          <a:bodyPr wrap="square" rtlCol="0">
            <a:spAutoFit/>
          </a:bodyPr>
          <a:lstStyle/>
          <a:p>
            <a:r>
              <a:rPr lang="en-US" b="1" dirty="0" smtClean="0">
                <a:latin typeface="+mn-lt"/>
              </a:rPr>
              <a:t>1960’s</a:t>
            </a:r>
            <a:endParaRPr lang="en-US" b="1" dirty="0">
              <a:latin typeface="+mn-lt"/>
            </a:endParaRPr>
          </a:p>
        </p:txBody>
      </p:sp>
      <p:pic>
        <p:nvPicPr>
          <p:cNvPr id="16" name="Picture 2" descr="http://1.bp.blogspot.com/_RpTRoam5eOc/SXUr8J_laAI/AAAAAAAAK90/9F0WlWQUTVo/s400/Lynching19.jpg"/>
          <p:cNvPicPr>
            <a:picLocks noChangeAspect="1" noChangeArrowheads="1"/>
          </p:cNvPicPr>
          <p:nvPr/>
        </p:nvPicPr>
        <p:blipFill>
          <a:blip r:embed="rId8" cstate="print"/>
          <a:srcRect l="5556" t="4000" r="5556" b="4000"/>
          <a:stretch>
            <a:fillRect/>
          </a:stretch>
        </p:blipFill>
        <p:spPr bwMode="auto">
          <a:xfrm>
            <a:off x="533400" y="2819400"/>
            <a:ext cx="2438400" cy="3505200"/>
          </a:xfrm>
          <a:prstGeom prst="rect">
            <a:avLst/>
          </a:prstGeom>
          <a:ln>
            <a:noFill/>
          </a:ln>
          <a:effectLst>
            <a:softEdge rad="112500"/>
          </a:effectLst>
        </p:spPr>
      </p:pic>
      <p:sp>
        <p:nvSpPr>
          <p:cNvPr id="17" name="Rectangle 16"/>
          <p:cNvSpPr/>
          <p:nvPr/>
        </p:nvSpPr>
        <p:spPr>
          <a:xfrm>
            <a:off x="3200400" y="2743200"/>
            <a:ext cx="2743200" cy="2031325"/>
          </a:xfrm>
          <a:prstGeom prst="rect">
            <a:avLst/>
          </a:prstGeom>
        </p:spPr>
        <p:txBody>
          <a:bodyPr wrap="square">
            <a:spAutoFit/>
          </a:bodyPr>
          <a:lstStyle/>
          <a:p>
            <a:r>
              <a:rPr lang="en-US" b="1" dirty="0" smtClean="0">
                <a:latin typeface="+mn-lt"/>
              </a:rPr>
              <a:t>The term “lynch” comes from the Revolutionary War.  Charles Lynch was a Virginia Justice of the Peace who ordered that Loyalists be hanged without regard for the law.</a:t>
            </a:r>
            <a:endParaRPr lang="en-US" b="1" dirty="0">
              <a:latin typeface="+mn-lt"/>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2000"/>
                                        <p:tgtEl>
                                          <p:spTgt spid="9">
                                            <p:txEl>
                                              <p:pRg st="1" end="1"/>
                                            </p:txEl>
                                          </p:spTgt>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6146"/>
                                        </p:tgtEl>
                                        <p:attrNameLst>
                                          <p:attrName>style.visibility</p:attrName>
                                        </p:attrNameLst>
                                      </p:cBhvr>
                                      <p:to>
                                        <p:strVal val="visible"/>
                                      </p:to>
                                    </p:set>
                                    <p:animEffect transition="in" filter="fade">
                                      <p:cBhvr>
                                        <p:cTn id="16" dur="2000"/>
                                        <p:tgtEl>
                                          <p:spTgt spid="614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6148"/>
                                        </p:tgtEl>
                                        <p:attrNameLst>
                                          <p:attrName>style.visibility</p:attrName>
                                        </p:attrNameLst>
                                      </p:cBhvr>
                                      <p:to>
                                        <p:strVal val="visible"/>
                                      </p:to>
                                    </p:set>
                                    <p:animEffect transition="in" filter="fade">
                                      <p:cBhvr>
                                        <p:cTn id="23" dur="2000"/>
                                        <p:tgtEl>
                                          <p:spTgt spid="614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000"/>
                                        <p:tgtEl>
                                          <p:spTgt spid="8"/>
                                        </p:tgtEl>
                                      </p:cBhvr>
                                    </p:animEffect>
                                  </p:childTnLst>
                                </p:cTn>
                              </p:par>
                            </p:childTnLst>
                          </p:cTn>
                        </p:par>
                        <p:par>
                          <p:cTn id="27" fill="hold">
                            <p:stCondLst>
                              <p:cond delay="6000"/>
                            </p:stCondLst>
                            <p:childTnLst>
                              <p:par>
                                <p:cTn id="28" presetID="10" presetClass="entr" presetSubtype="0" fill="hold" nodeType="afterEffect">
                                  <p:stCondLst>
                                    <p:cond delay="0"/>
                                  </p:stCondLst>
                                  <p:childTnLst>
                                    <p:set>
                                      <p:cBhvr>
                                        <p:cTn id="29" dur="1" fill="hold">
                                          <p:stCondLst>
                                            <p:cond delay="0"/>
                                          </p:stCondLst>
                                        </p:cTn>
                                        <p:tgtEl>
                                          <p:spTgt spid="6150"/>
                                        </p:tgtEl>
                                        <p:attrNameLst>
                                          <p:attrName>style.visibility</p:attrName>
                                        </p:attrNameLst>
                                      </p:cBhvr>
                                      <p:to>
                                        <p:strVal val="visible"/>
                                      </p:to>
                                    </p:set>
                                    <p:animEffect transition="in" filter="fade">
                                      <p:cBhvr>
                                        <p:cTn id="30" dur="2000"/>
                                        <p:tgtEl>
                                          <p:spTgt spid="615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2000"/>
                                        <p:tgtEl>
                                          <p:spTgt spid="13"/>
                                        </p:tgtEl>
                                      </p:cBhvr>
                                    </p:animEffect>
                                  </p:childTnLst>
                                </p:cTn>
                              </p:par>
                            </p:childTnLst>
                          </p:cTn>
                        </p:par>
                        <p:par>
                          <p:cTn id="34" fill="hold">
                            <p:stCondLst>
                              <p:cond delay="8000"/>
                            </p:stCondLst>
                            <p:childTnLst>
                              <p:par>
                                <p:cTn id="35" presetID="10" presetClass="entr" presetSubtype="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20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20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p:bldP spid="15" grpId="0"/>
      <p:bldP spid="17" grpId="0"/>
    </p:bldLst>
  </p:timing>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5" name="Rectangle 3"/>
          <p:cNvSpPr>
            <a:spLocks noGrp="1" noChangeArrowheads="1"/>
          </p:cNvSpPr>
          <p:nvPr>
            <p:ph idx="1"/>
          </p:nvPr>
        </p:nvSpPr>
        <p:spPr>
          <a:xfrm>
            <a:off x="228600" y="2438400"/>
            <a:ext cx="2895600" cy="2286000"/>
          </a:xfrm>
        </p:spPr>
        <p:txBody>
          <a:bodyPr>
            <a:normAutofit fontScale="92500"/>
          </a:bodyPr>
          <a:lstStyle/>
          <a:p>
            <a:pPr marL="0" indent="0" eaLnBrk="1" hangingPunct="1">
              <a:spcBef>
                <a:spcPts val="0"/>
              </a:spcBef>
              <a:buFont typeface="Wingdings" pitchFamily="2" charset="2"/>
              <a:buNone/>
              <a:defRPr/>
            </a:pPr>
            <a:r>
              <a:rPr lang="en-US" sz="2400" b="1" dirty="0" smtClean="0">
                <a:latin typeface="Calibri" pitchFamily="34" charset="0"/>
              </a:rPr>
              <a:t>Nearly every state has passed laws making it illegal for people of different races to marry each other!</a:t>
            </a:r>
          </a:p>
          <a:p>
            <a:pPr eaLnBrk="1" hangingPunct="1">
              <a:lnSpc>
                <a:spcPct val="90000"/>
              </a:lnSpc>
              <a:buFont typeface="Wingdings" pitchFamily="2" charset="2"/>
              <a:buNone/>
              <a:defRPr/>
            </a:pPr>
            <a:r>
              <a:rPr lang="en-US" sz="2400" dirty="0" smtClean="0">
                <a:latin typeface="Calibri" pitchFamily="34" charset="0"/>
              </a:rPr>
              <a:t> </a:t>
            </a:r>
          </a:p>
        </p:txBody>
      </p:sp>
      <p:sp>
        <p:nvSpPr>
          <p:cNvPr id="3" name="Slide Number Placeholder 2"/>
          <p:cNvSpPr>
            <a:spLocks noGrp="1"/>
          </p:cNvSpPr>
          <p:nvPr>
            <p:ph type="sldNum" sz="quarter" idx="12"/>
          </p:nvPr>
        </p:nvSpPr>
        <p:spPr/>
        <p:txBody>
          <a:bodyPr/>
          <a:lstStyle/>
          <a:p>
            <a:pPr>
              <a:defRPr/>
            </a:pPr>
            <a:fld id="{ADDDAEF7-5083-434E-A915-B7935F7CEEA9}" type="slidenum">
              <a:rPr lang="en-US" smtClean="0"/>
              <a:pPr>
                <a:defRPr/>
              </a:pPr>
              <a:t>145</a:t>
            </a:fld>
            <a:endParaRPr lang="en-US" dirty="0"/>
          </a:p>
        </p:txBody>
      </p:sp>
      <p:pic>
        <p:nvPicPr>
          <p:cNvPr id="7170" name="Picture 2" descr="http://upload.wikimedia.org/wikipedia/commons/thumb/2/20/US_miscegenation.svg/500px-US_miscegenation.svg.png">
            <a:hlinkClick r:id="rId2"/>
          </p:cNvPr>
          <p:cNvPicPr>
            <a:picLocks noChangeAspect="1" noChangeArrowheads="1"/>
          </p:cNvPicPr>
          <p:nvPr/>
        </p:nvPicPr>
        <p:blipFill>
          <a:blip r:embed="rId3" cstate="print"/>
          <a:srcRect/>
          <a:stretch>
            <a:fillRect/>
          </a:stretch>
        </p:blipFill>
        <p:spPr bwMode="auto">
          <a:xfrm>
            <a:off x="3472155" y="304800"/>
            <a:ext cx="5671845" cy="3505200"/>
          </a:xfrm>
          <a:prstGeom prst="rect">
            <a:avLst/>
          </a:prstGeom>
          <a:noFill/>
        </p:spPr>
      </p:pic>
      <p:sp>
        <p:nvSpPr>
          <p:cNvPr id="5" name="Rectangle 4"/>
          <p:cNvSpPr/>
          <p:nvPr/>
        </p:nvSpPr>
        <p:spPr>
          <a:xfrm>
            <a:off x="3048000" y="3962400"/>
            <a:ext cx="4572000" cy="1569660"/>
          </a:xfrm>
          <a:prstGeom prst="rect">
            <a:avLst/>
          </a:prstGeom>
        </p:spPr>
        <p:txBody>
          <a:bodyPr>
            <a:spAutoFit/>
          </a:bodyPr>
          <a:lstStyle/>
          <a:p>
            <a:r>
              <a:rPr lang="en-US" sz="2400" b="1" dirty="0" smtClean="0">
                <a:solidFill>
                  <a:schemeClr val="tx1">
                    <a:lumMod val="75000"/>
                  </a:schemeClr>
                </a:solidFill>
                <a:latin typeface="+mn-lt"/>
              </a:rPr>
              <a:t>No laws passed</a:t>
            </a:r>
          </a:p>
          <a:p>
            <a:r>
              <a:rPr lang="en-US" sz="2400" b="1" dirty="0" smtClean="0">
                <a:solidFill>
                  <a:srgbClr val="00B050"/>
                </a:solidFill>
                <a:latin typeface="+mn-lt"/>
              </a:rPr>
              <a:t>Repealed before 1887</a:t>
            </a:r>
          </a:p>
          <a:p>
            <a:r>
              <a:rPr lang="en-US" sz="2400" b="1" dirty="0" smtClean="0">
                <a:solidFill>
                  <a:srgbClr val="0000FF"/>
                </a:solidFill>
                <a:latin typeface="+mn-lt"/>
              </a:rPr>
              <a:t>Repealed from 1948 to 1967</a:t>
            </a:r>
          </a:p>
          <a:p>
            <a:r>
              <a:rPr lang="en-US" sz="2400" b="1" dirty="0" smtClean="0">
                <a:solidFill>
                  <a:srgbClr val="FF0000"/>
                </a:solidFill>
                <a:latin typeface="+mn-lt"/>
              </a:rPr>
              <a:t>Overturned on 12 June 1967</a:t>
            </a:r>
            <a:endParaRPr lang="en-US" sz="2400" b="1" dirty="0">
              <a:solidFill>
                <a:srgbClr val="FF0000"/>
              </a:solidFill>
              <a:latin typeface="+mn-lt"/>
            </a:endParaRPr>
          </a:p>
        </p:txBody>
      </p:sp>
      <p:sp>
        <p:nvSpPr>
          <p:cNvPr id="10" name="TextBox 9"/>
          <p:cNvSpPr txBox="1"/>
          <p:nvPr/>
        </p:nvSpPr>
        <p:spPr>
          <a:xfrm>
            <a:off x="228600" y="381000"/>
            <a:ext cx="2819400" cy="830997"/>
          </a:xfrm>
          <a:prstGeom prst="rect">
            <a:avLst/>
          </a:prstGeom>
          <a:noFill/>
        </p:spPr>
        <p:txBody>
          <a:bodyPr wrap="square" rtlCol="0">
            <a:spAutoFit/>
          </a:bodyPr>
          <a:lstStyle/>
          <a:p>
            <a:pPr algn="ctr"/>
            <a:r>
              <a:rPr lang="en-US" sz="2400" b="1" dirty="0" smtClean="0">
                <a:solidFill>
                  <a:srgbClr val="FF0000"/>
                </a:solidFill>
                <a:latin typeface="+mn-lt"/>
              </a:rPr>
              <a:t>Another example of Racism in America</a:t>
            </a:r>
            <a:endParaRPr lang="en-US" sz="2400" b="1" dirty="0">
              <a:solidFill>
                <a:srgbClr val="FF0000"/>
              </a:solidFill>
              <a:latin typeface="+mn-lt"/>
            </a:endParaRPr>
          </a:p>
        </p:txBody>
      </p:sp>
      <p:sp>
        <p:nvSpPr>
          <p:cNvPr id="12" name="TextBox 11"/>
          <p:cNvSpPr txBox="1"/>
          <p:nvPr/>
        </p:nvSpPr>
        <p:spPr>
          <a:xfrm>
            <a:off x="381000" y="1219200"/>
            <a:ext cx="2438400" cy="1015663"/>
          </a:xfrm>
          <a:prstGeom prst="rect">
            <a:avLst/>
          </a:prstGeom>
          <a:noFill/>
        </p:spPr>
        <p:txBody>
          <a:bodyPr wrap="square" rtlCol="0">
            <a:spAutoFit/>
          </a:bodyPr>
          <a:lstStyle/>
          <a:p>
            <a:r>
              <a:rPr lang="en-US" sz="2000" b="1" dirty="0" smtClean="0">
                <a:solidFill>
                  <a:srgbClr val="00B0F0"/>
                </a:solidFill>
                <a:latin typeface="+mn-lt"/>
              </a:rPr>
              <a:t>Just so you don’t think racism is a Southern invention:</a:t>
            </a:r>
            <a:endParaRPr lang="en-US" sz="2000" b="1" dirty="0">
              <a:solidFill>
                <a:srgbClr val="00B0F0"/>
              </a:solidFill>
              <a:latin typeface="+mn-lt"/>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4515">
                                            <p:txEl>
                                              <p:pRg st="0" end="0"/>
                                            </p:txEl>
                                          </p:spTgt>
                                        </p:tgtEl>
                                        <p:attrNameLst>
                                          <p:attrName>style.visibility</p:attrName>
                                        </p:attrNameLst>
                                      </p:cBhvr>
                                      <p:to>
                                        <p:strVal val="visible"/>
                                      </p:to>
                                    </p:set>
                                    <p:animEffect transition="in" filter="fade">
                                      <p:cBhvr>
                                        <p:cTn id="17" dur="2000"/>
                                        <p:tgtEl>
                                          <p:spTgt spid="64515">
                                            <p:txEl>
                                              <p:pRg st="0" end="0"/>
                                            </p:txEl>
                                          </p:spTgt>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7170"/>
                                        </p:tgtEl>
                                        <p:attrNameLst>
                                          <p:attrName>style.visibility</p:attrName>
                                        </p:attrNameLst>
                                      </p:cBhvr>
                                      <p:to>
                                        <p:strVal val="visible"/>
                                      </p:to>
                                    </p:set>
                                    <p:animEffect transition="in" filter="fade">
                                      <p:cBhvr>
                                        <p:cTn id="21" dur="2000"/>
                                        <p:tgtEl>
                                          <p:spTgt spid="7170"/>
                                        </p:tgtEl>
                                      </p:cBhvr>
                                    </p:animEffect>
                                  </p:childTnLst>
                                </p:cTn>
                              </p:par>
                            </p:childTnLst>
                          </p:cTn>
                        </p:par>
                        <p:par>
                          <p:cTn id="22" fill="hold">
                            <p:stCondLst>
                              <p:cond delay="4000"/>
                            </p:stCondLst>
                            <p:childTnLst>
                              <p:par>
                                <p:cTn id="23" presetID="10"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uiExpand="1" build="p"/>
      <p:bldP spid="5" grpId="0"/>
      <p:bldP spid="10" grpId="0"/>
      <p:bldP spid="12" grpId="0"/>
    </p:bldLst>
  </p:timing>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5" name="Rectangle 3"/>
          <p:cNvSpPr>
            <a:spLocks noGrp="1" noChangeArrowheads="1"/>
          </p:cNvSpPr>
          <p:nvPr>
            <p:ph idx="1"/>
          </p:nvPr>
        </p:nvSpPr>
        <p:spPr>
          <a:xfrm>
            <a:off x="228600" y="304800"/>
            <a:ext cx="8610600" cy="3603486"/>
          </a:xfrm>
        </p:spPr>
        <p:txBody>
          <a:bodyPr/>
          <a:lstStyle/>
          <a:p>
            <a:pPr marL="0" indent="0" eaLnBrk="1" hangingPunct="1">
              <a:spcBef>
                <a:spcPts val="0"/>
              </a:spcBef>
              <a:buNone/>
              <a:defRPr/>
            </a:pPr>
            <a:r>
              <a:rPr lang="en-US" sz="2000" b="1" dirty="0" smtClean="0">
                <a:solidFill>
                  <a:srgbClr val="FF0000"/>
                </a:solidFill>
                <a:effectLst/>
                <a:latin typeface="Calibri" pitchFamily="34" charset="0"/>
              </a:rPr>
              <a:t>2. </a:t>
            </a:r>
            <a:r>
              <a:rPr lang="en-US" sz="2000" b="1" dirty="0" smtClean="0">
                <a:effectLst/>
                <a:latin typeface="Calibri" pitchFamily="34" charset="0"/>
              </a:rPr>
              <a:t>“Black Codes” – South makes laws to keep </a:t>
            </a:r>
          </a:p>
          <a:p>
            <a:pPr marL="0" indent="0" eaLnBrk="1" hangingPunct="1">
              <a:spcBef>
                <a:spcPts val="0"/>
              </a:spcBef>
              <a:buNone/>
              <a:defRPr/>
            </a:pPr>
            <a:r>
              <a:rPr lang="en-US" sz="2000" b="1" dirty="0" smtClean="0">
                <a:effectLst/>
                <a:latin typeface="Calibri" pitchFamily="34" charset="0"/>
              </a:rPr>
              <a:t>                               African Americans from voting.</a:t>
            </a:r>
          </a:p>
          <a:p>
            <a:pPr marL="0" indent="0" eaLnBrk="1" hangingPunct="1">
              <a:spcBef>
                <a:spcPts val="0"/>
              </a:spcBef>
              <a:buFont typeface="Wingdings" pitchFamily="2" charset="2"/>
              <a:buNone/>
              <a:defRPr/>
            </a:pPr>
            <a:r>
              <a:rPr lang="en-US" sz="2000" b="1" dirty="0" smtClean="0">
                <a:solidFill>
                  <a:srgbClr val="FF0000"/>
                </a:solidFill>
                <a:effectLst/>
                <a:latin typeface="Calibri" pitchFamily="34" charset="0"/>
              </a:rPr>
              <a:t>        a.</a:t>
            </a:r>
            <a:r>
              <a:rPr lang="en-US" sz="2000" b="1" dirty="0" smtClean="0">
                <a:effectLst/>
                <a:latin typeface="Calibri" pitchFamily="34" charset="0"/>
              </a:rPr>
              <a:t> literacy tests</a:t>
            </a:r>
          </a:p>
          <a:p>
            <a:pPr marL="0" indent="0" eaLnBrk="1" hangingPunct="1">
              <a:spcBef>
                <a:spcPts val="0"/>
              </a:spcBef>
              <a:buFont typeface="Wingdings" pitchFamily="2" charset="2"/>
              <a:buNone/>
              <a:defRPr/>
            </a:pPr>
            <a:r>
              <a:rPr lang="en-US" sz="2000" b="1" dirty="0" smtClean="0">
                <a:solidFill>
                  <a:srgbClr val="FF0000"/>
                </a:solidFill>
                <a:effectLst/>
                <a:latin typeface="Calibri" pitchFamily="34" charset="0"/>
              </a:rPr>
              <a:t>            </a:t>
            </a:r>
            <a:r>
              <a:rPr lang="en-US" sz="2000" b="1" dirty="0" err="1" smtClean="0">
                <a:solidFill>
                  <a:srgbClr val="FF0000"/>
                </a:solidFill>
                <a:effectLst/>
                <a:latin typeface="Calibri" pitchFamily="34" charset="0"/>
              </a:rPr>
              <a:t>i</a:t>
            </a:r>
            <a:r>
              <a:rPr lang="en-US" sz="2000" b="1" dirty="0" smtClean="0">
                <a:solidFill>
                  <a:srgbClr val="FF0000"/>
                </a:solidFill>
                <a:effectLst/>
                <a:latin typeface="Calibri" pitchFamily="34" charset="0"/>
              </a:rPr>
              <a:t>.</a:t>
            </a:r>
            <a:r>
              <a:rPr lang="en-US" sz="2000" b="1" dirty="0" smtClean="0">
                <a:effectLst/>
                <a:latin typeface="Calibri" pitchFamily="34" charset="0"/>
              </a:rPr>
              <a:t> -can’t read/write—can’t vote</a:t>
            </a:r>
          </a:p>
          <a:p>
            <a:pPr marL="0" indent="0" eaLnBrk="1" hangingPunct="1">
              <a:spcBef>
                <a:spcPts val="0"/>
              </a:spcBef>
              <a:buFont typeface="Wingdings" pitchFamily="2" charset="2"/>
              <a:buNone/>
              <a:defRPr/>
            </a:pPr>
            <a:r>
              <a:rPr lang="en-US" sz="2000" b="1" dirty="0" smtClean="0">
                <a:solidFill>
                  <a:srgbClr val="FF0000"/>
                </a:solidFill>
                <a:effectLst/>
                <a:latin typeface="Calibri" pitchFamily="34" charset="0"/>
              </a:rPr>
              <a:t>        </a:t>
            </a:r>
          </a:p>
          <a:p>
            <a:pPr marL="0" indent="0" eaLnBrk="1" hangingPunct="1">
              <a:spcBef>
                <a:spcPts val="0"/>
              </a:spcBef>
              <a:buFont typeface="Wingdings" pitchFamily="2" charset="2"/>
              <a:buNone/>
              <a:defRPr/>
            </a:pPr>
            <a:endParaRPr lang="en-US" sz="2000" b="1" dirty="0" smtClean="0">
              <a:solidFill>
                <a:srgbClr val="FF0000"/>
              </a:solidFill>
              <a:effectLst/>
              <a:latin typeface="Calibri" pitchFamily="34" charset="0"/>
            </a:endParaRPr>
          </a:p>
          <a:p>
            <a:pPr marL="0" indent="0" eaLnBrk="1" hangingPunct="1">
              <a:spcBef>
                <a:spcPts val="0"/>
              </a:spcBef>
              <a:buFont typeface="Wingdings" pitchFamily="2" charset="2"/>
              <a:buNone/>
              <a:defRPr/>
            </a:pPr>
            <a:endParaRPr lang="en-US" sz="2000" b="1" dirty="0" smtClean="0">
              <a:solidFill>
                <a:srgbClr val="FF0000"/>
              </a:solidFill>
              <a:effectLst/>
              <a:latin typeface="Calibri" pitchFamily="34" charset="0"/>
            </a:endParaRPr>
          </a:p>
          <a:p>
            <a:pPr marL="0" indent="0" eaLnBrk="1" hangingPunct="1">
              <a:spcBef>
                <a:spcPts val="0"/>
              </a:spcBef>
              <a:buFont typeface="Wingdings" pitchFamily="2" charset="2"/>
              <a:buNone/>
              <a:defRPr/>
            </a:pPr>
            <a:r>
              <a:rPr lang="en-US" sz="2000" b="1" dirty="0" smtClean="0">
                <a:solidFill>
                  <a:srgbClr val="FF0000"/>
                </a:solidFill>
                <a:effectLst/>
                <a:latin typeface="Calibri" pitchFamily="34" charset="0"/>
              </a:rPr>
              <a:t>         b. </a:t>
            </a:r>
            <a:r>
              <a:rPr lang="en-US" sz="2000" b="1" dirty="0" smtClean="0">
                <a:effectLst/>
                <a:latin typeface="Calibri" pitchFamily="34" charset="0"/>
              </a:rPr>
              <a:t>poll taxes</a:t>
            </a:r>
          </a:p>
          <a:p>
            <a:pPr marL="0" indent="0" eaLnBrk="1" hangingPunct="1">
              <a:spcBef>
                <a:spcPts val="0"/>
              </a:spcBef>
              <a:buFont typeface="Wingdings" pitchFamily="2" charset="2"/>
              <a:buNone/>
              <a:defRPr/>
            </a:pPr>
            <a:r>
              <a:rPr lang="en-US" sz="2000" b="1" dirty="0" smtClean="0">
                <a:effectLst/>
                <a:latin typeface="Calibri" pitchFamily="34" charset="0"/>
              </a:rPr>
              <a:t>             </a:t>
            </a:r>
            <a:r>
              <a:rPr lang="en-US" sz="2000" b="1" dirty="0" err="1" smtClean="0">
                <a:solidFill>
                  <a:srgbClr val="FF0000"/>
                </a:solidFill>
                <a:effectLst/>
                <a:latin typeface="Calibri" pitchFamily="34" charset="0"/>
              </a:rPr>
              <a:t>i</a:t>
            </a:r>
            <a:r>
              <a:rPr lang="en-US" sz="2000" b="1" dirty="0" smtClean="0">
                <a:solidFill>
                  <a:srgbClr val="FF0000"/>
                </a:solidFill>
                <a:effectLst/>
                <a:latin typeface="Calibri" pitchFamily="34" charset="0"/>
              </a:rPr>
              <a:t>.</a:t>
            </a:r>
            <a:r>
              <a:rPr lang="en-US" sz="2000" b="1" dirty="0" smtClean="0">
                <a:effectLst/>
                <a:latin typeface="Calibri" pitchFamily="34" charset="0"/>
              </a:rPr>
              <a:t> can’t pay the tax—can’t vote</a:t>
            </a:r>
          </a:p>
          <a:p>
            <a:pPr marL="0" indent="0" eaLnBrk="1" hangingPunct="1">
              <a:spcBef>
                <a:spcPts val="0"/>
              </a:spcBef>
              <a:buFont typeface="Wingdings" pitchFamily="2" charset="2"/>
              <a:buNone/>
              <a:defRPr/>
            </a:pPr>
            <a:r>
              <a:rPr lang="en-US" sz="2400" b="1" dirty="0" smtClean="0">
                <a:solidFill>
                  <a:srgbClr val="FF0000"/>
                </a:solidFill>
                <a:effectLst/>
                <a:latin typeface="Calibri" pitchFamily="34" charset="0"/>
              </a:rPr>
              <a:t>        </a:t>
            </a:r>
            <a:endParaRPr lang="en-US" sz="2400" b="1" dirty="0" smtClean="0">
              <a:effectLst/>
              <a:latin typeface="Calibri" pitchFamily="34" charset="0"/>
            </a:endParaRPr>
          </a:p>
        </p:txBody>
      </p:sp>
      <p:sp>
        <p:nvSpPr>
          <p:cNvPr id="3" name="Slide Number Placeholder 2"/>
          <p:cNvSpPr>
            <a:spLocks noGrp="1"/>
          </p:cNvSpPr>
          <p:nvPr>
            <p:ph type="sldNum" sz="quarter" idx="12"/>
          </p:nvPr>
        </p:nvSpPr>
        <p:spPr/>
        <p:txBody>
          <a:bodyPr/>
          <a:lstStyle/>
          <a:p>
            <a:pPr>
              <a:defRPr/>
            </a:pPr>
            <a:fld id="{ADDDAEF7-5083-434E-A915-B7935F7CEEA9}" type="slidenum">
              <a:rPr lang="en-US" smtClean="0"/>
              <a:pPr>
                <a:defRPr/>
              </a:pPr>
              <a:t>146</a:t>
            </a:fld>
            <a:endParaRPr lang="en-US" dirty="0"/>
          </a:p>
        </p:txBody>
      </p:sp>
      <p:pic>
        <p:nvPicPr>
          <p:cNvPr id="173058" name="Picture 2" descr="http://faculty.umf.maine.edu/walter.sargent/public.www/web%20104/freedman-2.jpg"/>
          <p:cNvPicPr>
            <a:picLocks noChangeAspect="1" noChangeArrowheads="1"/>
          </p:cNvPicPr>
          <p:nvPr/>
        </p:nvPicPr>
        <p:blipFill>
          <a:blip r:embed="rId2" cstate="print"/>
          <a:srcRect t="4800" b="2310"/>
          <a:stretch>
            <a:fillRect/>
          </a:stretch>
        </p:blipFill>
        <p:spPr bwMode="auto">
          <a:xfrm>
            <a:off x="5486400" y="152400"/>
            <a:ext cx="2895600" cy="4038600"/>
          </a:xfrm>
          <a:prstGeom prst="rect">
            <a:avLst/>
          </a:prstGeom>
          <a:noFill/>
        </p:spPr>
      </p:pic>
      <p:sp>
        <p:nvSpPr>
          <p:cNvPr id="5" name="TextBox 4"/>
          <p:cNvSpPr txBox="1"/>
          <p:nvPr/>
        </p:nvSpPr>
        <p:spPr>
          <a:xfrm>
            <a:off x="381000" y="3200400"/>
            <a:ext cx="4876800" cy="707886"/>
          </a:xfrm>
          <a:prstGeom prst="rect">
            <a:avLst/>
          </a:prstGeom>
          <a:noFill/>
        </p:spPr>
        <p:txBody>
          <a:bodyPr wrap="square" rtlCol="0">
            <a:spAutoFit/>
          </a:bodyPr>
          <a:lstStyle/>
          <a:p>
            <a:r>
              <a:rPr lang="en-US" sz="2000" b="1" dirty="0" smtClean="0">
                <a:solidFill>
                  <a:srgbClr val="00B0F0"/>
                </a:solidFill>
                <a:latin typeface="+mn-lt"/>
              </a:rPr>
              <a:t>The literacy test and poll taxes were not abolished until the mid-1960’s!</a:t>
            </a:r>
            <a:endParaRPr lang="en-US" sz="2000" dirty="0">
              <a:solidFill>
                <a:srgbClr val="00B0F0"/>
              </a:solidFill>
              <a:latin typeface="+mn-lt"/>
            </a:endParaRPr>
          </a:p>
        </p:txBody>
      </p:sp>
      <p:sp>
        <p:nvSpPr>
          <p:cNvPr id="8" name="TextBox 7"/>
          <p:cNvSpPr txBox="1"/>
          <p:nvPr/>
        </p:nvSpPr>
        <p:spPr>
          <a:xfrm>
            <a:off x="457200" y="1524000"/>
            <a:ext cx="4953000" cy="923330"/>
          </a:xfrm>
          <a:prstGeom prst="rect">
            <a:avLst/>
          </a:prstGeom>
          <a:noFill/>
        </p:spPr>
        <p:txBody>
          <a:bodyPr wrap="square" rtlCol="0">
            <a:spAutoFit/>
          </a:bodyPr>
          <a:lstStyle/>
          <a:p>
            <a:r>
              <a:rPr lang="en-US" b="1" dirty="0" smtClean="0">
                <a:latin typeface="+mn-lt"/>
              </a:rPr>
              <a:t>1855: Connecticut adopts the nation's first literacy test to keep Irish Catholic immigrants from voting.</a:t>
            </a:r>
            <a:r>
              <a:rPr lang="en-US" b="1" dirty="0" smtClean="0"/>
              <a:t> </a:t>
            </a:r>
            <a:r>
              <a:rPr lang="en-US" b="1" dirty="0" smtClean="0">
                <a:latin typeface="+mn-lt"/>
              </a:rPr>
              <a:t>Massachusetts did the same in 1857!</a:t>
            </a:r>
            <a:endParaRPr lang="en-US" dirty="0">
              <a:latin typeface="+mn-lt"/>
            </a:endParaRPr>
          </a:p>
        </p:txBody>
      </p:sp>
      <p:pic>
        <p:nvPicPr>
          <p:cNvPr id="173065" name="Picture 9" descr="http://www.sitemason.com/files/iZlcoo/pollreceipt.jpg"/>
          <p:cNvPicPr>
            <a:picLocks noChangeAspect="1" noChangeArrowheads="1"/>
          </p:cNvPicPr>
          <p:nvPr/>
        </p:nvPicPr>
        <p:blipFill>
          <a:blip r:embed="rId3" cstate="print"/>
          <a:srcRect/>
          <a:stretch>
            <a:fillRect/>
          </a:stretch>
        </p:blipFill>
        <p:spPr bwMode="auto">
          <a:xfrm>
            <a:off x="304800" y="4343400"/>
            <a:ext cx="3809999" cy="1933311"/>
          </a:xfrm>
          <a:prstGeom prst="rect">
            <a:avLst/>
          </a:prstGeom>
          <a:noFill/>
        </p:spPr>
      </p:pic>
      <p:pic>
        <p:nvPicPr>
          <p:cNvPr id="173067" name="Picture 11" descr="http://www.thelegalbrief.com/images/pagemaster/1996_poll_tax_receipt.jpg"/>
          <p:cNvPicPr>
            <a:picLocks noChangeAspect="1" noChangeArrowheads="1"/>
          </p:cNvPicPr>
          <p:nvPr/>
        </p:nvPicPr>
        <p:blipFill>
          <a:blip r:embed="rId4" cstate="print"/>
          <a:srcRect/>
          <a:stretch>
            <a:fillRect/>
          </a:stretch>
        </p:blipFill>
        <p:spPr bwMode="auto">
          <a:xfrm>
            <a:off x="4267200" y="4343400"/>
            <a:ext cx="4191000" cy="1892710"/>
          </a:xfrm>
          <a:prstGeom prst="rect">
            <a:avLst/>
          </a:prstGeom>
          <a:noFill/>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Effect transition="in" filter="fade">
                                      <p:cBhvr>
                                        <p:cTn id="7" dur="2000"/>
                                        <p:tgtEl>
                                          <p:spTgt spid="6451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4515">
                                            <p:txEl>
                                              <p:pRg st="1" end="1"/>
                                            </p:txEl>
                                          </p:spTgt>
                                        </p:tgtEl>
                                        <p:attrNameLst>
                                          <p:attrName>style.visibility</p:attrName>
                                        </p:attrNameLst>
                                      </p:cBhvr>
                                      <p:to>
                                        <p:strVal val="visible"/>
                                      </p:to>
                                    </p:set>
                                    <p:animEffect transition="in" filter="fade">
                                      <p:cBhvr>
                                        <p:cTn id="10" dur="2000"/>
                                        <p:tgtEl>
                                          <p:spTgt spid="64515">
                                            <p:txEl>
                                              <p:pRg st="1" end="1"/>
                                            </p:txEl>
                                          </p:spTgt>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73058"/>
                                        </p:tgtEl>
                                        <p:attrNameLst>
                                          <p:attrName>style.visibility</p:attrName>
                                        </p:attrNameLst>
                                      </p:cBhvr>
                                      <p:to>
                                        <p:strVal val="visible"/>
                                      </p:to>
                                    </p:set>
                                    <p:animEffect transition="in" filter="fade">
                                      <p:cBhvr>
                                        <p:cTn id="14" dur="2000"/>
                                        <p:tgtEl>
                                          <p:spTgt spid="17305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4515">
                                            <p:txEl>
                                              <p:pRg st="2" end="2"/>
                                            </p:txEl>
                                          </p:spTgt>
                                        </p:tgtEl>
                                        <p:attrNameLst>
                                          <p:attrName>style.visibility</p:attrName>
                                        </p:attrNameLst>
                                      </p:cBhvr>
                                      <p:to>
                                        <p:strVal val="visible"/>
                                      </p:to>
                                    </p:set>
                                    <p:animEffect transition="in" filter="fade">
                                      <p:cBhvr>
                                        <p:cTn id="19" dur="2000"/>
                                        <p:tgtEl>
                                          <p:spTgt spid="6451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4515">
                                            <p:txEl>
                                              <p:pRg st="3" end="3"/>
                                            </p:txEl>
                                          </p:spTgt>
                                        </p:tgtEl>
                                        <p:attrNameLst>
                                          <p:attrName>style.visibility</p:attrName>
                                        </p:attrNameLst>
                                      </p:cBhvr>
                                      <p:to>
                                        <p:strVal val="visible"/>
                                      </p:to>
                                    </p:set>
                                    <p:animEffect transition="in" filter="fade">
                                      <p:cBhvr>
                                        <p:cTn id="24" dur="2000"/>
                                        <p:tgtEl>
                                          <p:spTgt spid="64515">
                                            <p:txEl>
                                              <p:pRg st="3" end="3"/>
                                            </p:txEl>
                                          </p:spTgt>
                                        </p:tgtEl>
                                      </p:cBhvr>
                                    </p:animEffect>
                                  </p:childTnLst>
                                </p:cTn>
                              </p:par>
                            </p:childTnLst>
                          </p:cTn>
                        </p:par>
                        <p:par>
                          <p:cTn id="25" fill="hold">
                            <p:stCondLst>
                              <p:cond delay="4000"/>
                            </p:stCondLst>
                            <p:childTnLst>
                              <p:par>
                                <p:cTn id="26" presetID="10"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4515">
                                            <p:txEl>
                                              <p:pRg st="7" end="7"/>
                                            </p:txEl>
                                          </p:spTgt>
                                        </p:tgtEl>
                                        <p:attrNameLst>
                                          <p:attrName>style.visibility</p:attrName>
                                        </p:attrNameLst>
                                      </p:cBhvr>
                                      <p:to>
                                        <p:strVal val="visible"/>
                                      </p:to>
                                    </p:set>
                                    <p:animEffect transition="in" filter="fade">
                                      <p:cBhvr>
                                        <p:cTn id="33" dur="2000"/>
                                        <p:tgtEl>
                                          <p:spTgt spid="64515">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4515">
                                            <p:txEl>
                                              <p:pRg st="8" end="8"/>
                                            </p:txEl>
                                          </p:spTgt>
                                        </p:tgtEl>
                                        <p:attrNameLst>
                                          <p:attrName>style.visibility</p:attrName>
                                        </p:attrNameLst>
                                      </p:cBhvr>
                                      <p:to>
                                        <p:strVal val="visible"/>
                                      </p:to>
                                    </p:set>
                                    <p:animEffect transition="in" filter="fade">
                                      <p:cBhvr>
                                        <p:cTn id="38" dur="2000"/>
                                        <p:tgtEl>
                                          <p:spTgt spid="64515">
                                            <p:txEl>
                                              <p:pRg st="8" end="8"/>
                                            </p:txEl>
                                          </p:spTgt>
                                        </p:tgtEl>
                                      </p:cBhvr>
                                    </p:animEffec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2000"/>
                                        <p:tgtEl>
                                          <p:spTgt spid="5"/>
                                        </p:tgtEl>
                                      </p:cBhvr>
                                    </p:animEffect>
                                  </p:childTnLst>
                                </p:cTn>
                              </p:par>
                            </p:childTnLst>
                          </p:cTn>
                        </p:par>
                        <p:par>
                          <p:cTn id="43" fill="hold">
                            <p:stCondLst>
                              <p:cond delay="4000"/>
                            </p:stCondLst>
                            <p:childTnLst>
                              <p:par>
                                <p:cTn id="44" presetID="10" presetClass="entr" presetSubtype="0" fill="hold" nodeType="afterEffect">
                                  <p:stCondLst>
                                    <p:cond delay="2000"/>
                                  </p:stCondLst>
                                  <p:childTnLst>
                                    <p:set>
                                      <p:cBhvr>
                                        <p:cTn id="45" dur="1" fill="hold">
                                          <p:stCondLst>
                                            <p:cond delay="0"/>
                                          </p:stCondLst>
                                        </p:cTn>
                                        <p:tgtEl>
                                          <p:spTgt spid="173065"/>
                                        </p:tgtEl>
                                        <p:attrNameLst>
                                          <p:attrName>style.visibility</p:attrName>
                                        </p:attrNameLst>
                                      </p:cBhvr>
                                      <p:to>
                                        <p:strVal val="visible"/>
                                      </p:to>
                                    </p:set>
                                    <p:animEffect transition="in" filter="fade">
                                      <p:cBhvr>
                                        <p:cTn id="46" dur="2000"/>
                                        <p:tgtEl>
                                          <p:spTgt spid="173065"/>
                                        </p:tgtEl>
                                      </p:cBhvr>
                                    </p:animEffect>
                                  </p:childTnLst>
                                </p:cTn>
                              </p:par>
                            </p:childTnLst>
                          </p:cTn>
                        </p:par>
                        <p:par>
                          <p:cTn id="47" fill="hold">
                            <p:stCondLst>
                              <p:cond delay="8000"/>
                            </p:stCondLst>
                            <p:childTnLst>
                              <p:par>
                                <p:cTn id="48" presetID="10" presetClass="entr" presetSubtype="0" fill="hold" nodeType="afterEffect">
                                  <p:stCondLst>
                                    <p:cond delay="0"/>
                                  </p:stCondLst>
                                  <p:childTnLst>
                                    <p:set>
                                      <p:cBhvr>
                                        <p:cTn id="49" dur="1" fill="hold">
                                          <p:stCondLst>
                                            <p:cond delay="0"/>
                                          </p:stCondLst>
                                        </p:cTn>
                                        <p:tgtEl>
                                          <p:spTgt spid="173067"/>
                                        </p:tgtEl>
                                        <p:attrNameLst>
                                          <p:attrName>style.visibility</p:attrName>
                                        </p:attrNameLst>
                                      </p:cBhvr>
                                      <p:to>
                                        <p:strVal val="visible"/>
                                      </p:to>
                                    </p:set>
                                    <p:animEffect transition="in" filter="fade">
                                      <p:cBhvr>
                                        <p:cTn id="50" dur="2000"/>
                                        <p:tgtEl>
                                          <p:spTgt spid="1730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5" name="Rectangle 3"/>
          <p:cNvSpPr>
            <a:spLocks noGrp="1" noChangeArrowheads="1"/>
          </p:cNvSpPr>
          <p:nvPr>
            <p:ph idx="1"/>
          </p:nvPr>
        </p:nvSpPr>
        <p:spPr>
          <a:xfrm>
            <a:off x="228600" y="381000"/>
            <a:ext cx="9144000" cy="1600200"/>
          </a:xfrm>
        </p:spPr>
        <p:txBody>
          <a:bodyPr>
            <a:normAutofit fontScale="92500" lnSpcReduction="10000"/>
          </a:bodyPr>
          <a:lstStyle/>
          <a:p>
            <a:pPr marL="0" indent="0" eaLnBrk="1" hangingPunct="1">
              <a:spcBef>
                <a:spcPts val="0"/>
              </a:spcBef>
              <a:buFont typeface="Wingdings" pitchFamily="2" charset="2"/>
              <a:buNone/>
              <a:defRPr/>
            </a:pPr>
            <a:r>
              <a:rPr lang="en-US" sz="2400" b="1" dirty="0" smtClean="0">
                <a:solidFill>
                  <a:srgbClr val="FF0000"/>
                </a:solidFill>
                <a:effectLst/>
                <a:latin typeface="Calibri" pitchFamily="34" charset="0"/>
              </a:rPr>
              <a:t>3.  </a:t>
            </a:r>
            <a:r>
              <a:rPr lang="en-US" sz="2400" b="1" dirty="0" smtClean="0">
                <a:effectLst/>
                <a:latin typeface="Calibri" pitchFamily="34" charset="0"/>
              </a:rPr>
              <a:t>Sharecropping</a:t>
            </a:r>
          </a:p>
          <a:p>
            <a:pPr marL="0" indent="0" eaLnBrk="1" hangingPunct="1">
              <a:spcBef>
                <a:spcPts val="0"/>
              </a:spcBef>
              <a:buFont typeface="Wingdings" pitchFamily="2" charset="2"/>
              <a:buNone/>
              <a:defRPr/>
            </a:pPr>
            <a:r>
              <a:rPr lang="en-US" sz="2400" b="1" dirty="0" smtClean="0">
                <a:effectLst/>
                <a:latin typeface="Calibri" pitchFamily="34" charset="0"/>
              </a:rPr>
              <a:t>     </a:t>
            </a:r>
            <a:r>
              <a:rPr lang="en-US" sz="2400" b="1" dirty="0" smtClean="0">
                <a:solidFill>
                  <a:srgbClr val="FF0000"/>
                </a:solidFill>
                <a:effectLst/>
                <a:latin typeface="Calibri" pitchFamily="34" charset="0"/>
              </a:rPr>
              <a:t>a. </a:t>
            </a:r>
            <a:r>
              <a:rPr lang="en-US" sz="2400" b="1" dirty="0" smtClean="0">
                <a:effectLst/>
                <a:latin typeface="Calibri" pitchFamily="34" charset="0"/>
              </a:rPr>
              <a:t>Freedmen worked plantation owners land for small share of</a:t>
            </a:r>
          </a:p>
          <a:p>
            <a:pPr marL="0" indent="0" eaLnBrk="1" hangingPunct="1">
              <a:spcBef>
                <a:spcPts val="0"/>
              </a:spcBef>
              <a:buFont typeface="Wingdings" pitchFamily="2" charset="2"/>
              <a:buNone/>
              <a:defRPr/>
            </a:pPr>
            <a:r>
              <a:rPr lang="en-US" sz="2400" b="1" dirty="0" smtClean="0">
                <a:effectLst/>
                <a:latin typeface="Calibri" pitchFamily="34" charset="0"/>
              </a:rPr>
              <a:t>          the profits.</a:t>
            </a:r>
          </a:p>
          <a:p>
            <a:pPr marL="0" indent="0" eaLnBrk="1" hangingPunct="1">
              <a:spcBef>
                <a:spcPts val="0"/>
              </a:spcBef>
              <a:buFont typeface="Wingdings" pitchFamily="2" charset="2"/>
              <a:buNone/>
              <a:defRPr/>
            </a:pPr>
            <a:r>
              <a:rPr lang="en-US" sz="2400" b="1" dirty="0" smtClean="0">
                <a:effectLst/>
                <a:latin typeface="Calibri" pitchFamily="34" charset="0"/>
              </a:rPr>
              <a:t>          </a:t>
            </a:r>
            <a:r>
              <a:rPr lang="en-US" sz="2400" b="1" dirty="0" err="1" smtClean="0">
                <a:solidFill>
                  <a:srgbClr val="FF0000"/>
                </a:solidFill>
                <a:effectLst/>
                <a:latin typeface="Calibri" pitchFamily="34" charset="0"/>
              </a:rPr>
              <a:t>i</a:t>
            </a:r>
            <a:r>
              <a:rPr lang="en-US" sz="2400" b="1" dirty="0" smtClean="0">
                <a:solidFill>
                  <a:srgbClr val="FF0000"/>
                </a:solidFill>
                <a:effectLst/>
                <a:latin typeface="Calibri" pitchFamily="34" charset="0"/>
              </a:rPr>
              <a:t>. </a:t>
            </a:r>
            <a:r>
              <a:rPr lang="en-US" sz="2400" b="1" dirty="0" smtClean="0">
                <a:effectLst/>
                <a:latin typeface="Calibri" pitchFamily="34" charset="0"/>
              </a:rPr>
              <a:t>never made enough to get out of debt</a:t>
            </a:r>
          </a:p>
          <a:p>
            <a:pPr marL="0" indent="0" eaLnBrk="1" hangingPunct="1">
              <a:spcBef>
                <a:spcPts val="0"/>
              </a:spcBef>
              <a:buFont typeface="Wingdings" pitchFamily="2" charset="2"/>
              <a:buNone/>
              <a:defRPr/>
            </a:pPr>
            <a:r>
              <a:rPr lang="en-US" sz="2400" b="1" dirty="0" smtClean="0">
                <a:effectLst/>
                <a:latin typeface="Calibri" pitchFamily="34" charset="0"/>
              </a:rPr>
              <a:t>                 </a:t>
            </a:r>
          </a:p>
        </p:txBody>
      </p:sp>
      <p:sp>
        <p:nvSpPr>
          <p:cNvPr id="3" name="Slide Number Placeholder 2"/>
          <p:cNvSpPr>
            <a:spLocks noGrp="1"/>
          </p:cNvSpPr>
          <p:nvPr>
            <p:ph type="sldNum" sz="quarter" idx="12"/>
          </p:nvPr>
        </p:nvSpPr>
        <p:spPr/>
        <p:txBody>
          <a:bodyPr/>
          <a:lstStyle/>
          <a:p>
            <a:pPr>
              <a:defRPr/>
            </a:pPr>
            <a:fld id="{ADDDAEF7-5083-434E-A915-B7935F7CEEA9}" type="slidenum">
              <a:rPr lang="en-US" smtClean="0"/>
              <a:pPr>
                <a:defRPr/>
              </a:pPr>
              <a:t>147</a:t>
            </a:fld>
            <a:endParaRPr lang="en-US" dirty="0"/>
          </a:p>
        </p:txBody>
      </p:sp>
      <p:pic>
        <p:nvPicPr>
          <p:cNvPr id="172034" name="Picture 2" descr="http://upload.wikimedia.org/wikipedia/commons/thumb/7/76/Sharecropper_plowing_loc.jpg/250px-Sharecropper_plowing_loc.jpg"/>
          <p:cNvPicPr>
            <a:picLocks noChangeAspect="1" noChangeArrowheads="1"/>
          </p:cNvPicPr>
          <p:nvPr/>
        </p:nvPicPr>
        <p:blipFill>
          <a:blip r:embed="rId2" cstate="print"/>
          <a:srcRect/>
          <a:stretch>
            <a:fillRect/>
          </a:stretch>
        </p:blipFill>
        <p:spPr bwMode="auto">
          <a:xfrm>
            <a:off x="5791200" y="1905000"/>
            <a:ext cx="2895600" cy="3856940"/>
          </a:xfrm>
          <a:prstGeom prst="rect">
            <a:avLst/>
          </a:prstGeom>
          <a:ln>
            <a:noFill/>
          </a:ln>
          <a:effectLst>
            <a:softEdge rad="112500"/>
          </a:effectLst>
        </p:spPr>
      </p:pic>
      <p:pic>
        <p:nvPicPr>
          <p:cNvPr id="5" name="Picture 4" descr="http://faculty.umf.maine.edu/walter.sargent/public.www/web%20104/sharecrop%20map.jpg"/>
          <p:cNvPicPr>
            <a:picLocks noChangeAspect="1" noChangeArrowheads="1"/>
          </p:cNvPicPr>
          <p:nvPr/>
        </p:nvPicPr>
        <p:blipFill>
          <a:blip r:embed="rId3" cstate="print"/>
          <a:srcRect/>
          <a:stretch>
            <a:fillRect/>
          </a:stretch>
        </p:blipFill>
        <p:spPr bwMode="auto">
          <a:xfrm>
            <a:off x="304800" y="2286000"/>
            <a:ext cx="5257800" cy="3519684"/>
          </a:xfrm>
          <a:prstGeom prst="rect">
            <a:avLst/>
          </a:prstGeom>
          <a:noFill/>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Effect transition="in" filter="fade">
                                      <p:cBhvr>
                                        <p:cTn id="7" dur="2000"/>
                                        <p:tgtEl>
                                          <p:spTgt spid="645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2034"/>
                                        </p:tgtEl>
                                        <p:attrNameLst>
                                          <p:attrName>style.visibility</p:attrName>
                                        </p:attrNameLst>
                                      </p:cBhvr>
                                      <p:to>
                                        <p:strVal val="visible"/>
                                      </p:to>
                                    </p:set>
                                    <p:animEffect transition="in" filter="fade">
                                      <p:cBhvr>
                                        <p:cTn id="12" dur="2000"/>
                                        <p:tgtEl>
                                          <p:spTgt spid="172034"/>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64515">
                                            <p:txEl>
                                              <p:pRg st="1" end="1"/>
                                            </p:txEl>
                                          </p:spTgt>
                                        </p:tgtEl>
                                        <p:attrNameLst>
                                          <p:attrName>style.visibility</p:attrName>
                                        </p:attrNameLst>
                                      </p:cBhvr>
                                      <p:to>
                                        <p:strVal val="visible"/>
                                      </p:to>
                                    </p:set>
                                    <p:animEffect transition="in" filter="fade">
                                      <p:cBhvr>
                                        <p:cTn id="16" dur="2000"/>
                                        <p:tgtEl>
                                          <p:spTgt spid="64515">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4515">
                                            <p:txEl>
                                              <p:pRg st="2" end="2"/>
                                            </p:txEl>
                                          </p:spTgt>
                                        </p:tgtEl>
                                        <p:attrNameLst>
                                          <p:attrName>style.visibility</p:attrName>
                                        </p:attrNameLst>
                                      </p:cBhvr>
                                      <p:to>
                                        <p:strVal val="visible"/>
                                      </p:to>
                                    </p:set>
                                    <p:animEffect transition="in" filter="fade">
                                      <p:cBhvr>
                                        <p:cTn id="19" dur="2000"/>
                                        <p:tgtEl>
                                          <p:spTgt spid="6451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4515">
                                            <p:txEl>
                                              <p:pRg st="3" end="3"/>
                                            </p:txEl>
                                          </p:spTgt>
                                        </p:tgtEl>
                                        <p:attrNameLst>
                                          <p:attrName>style.visibility</p:attrName>
                                        </p:attrNameLst>
                                      </p:cBhvr>
                                      <p:to>
                                        <p:strVal val="visible"/>
                                      </p:to>
                                    </p:set>
                                    <p:animEffect transition="in" filter="fade">
                                      <p:cBhvr>
                                        <p:cTn id="24" dur="2000"/>
                                        <p:tgtEl>
                                          <p:spTgt spid="64515">
                                            <p:txEl>
                                              <p:pRg st="3" end="3"/>
                                            </p:txEl>
                                          </p:spTgt>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5" name="Rectangle 3"/>
          <p:cNvSpPr>
            <a:spLocks noGrp="1" noChangeArrowheads="1"/>
          </p:cNvSpPr>
          <p:nvPr>
            <p:ph idx="1"/>
          </p:nvPr>
        </p:nvSpPr>
        <p:spPr>
          <a:xfrm>
            <a:off x="0" y="228600"/>
            <a:ext cx="9144000" cy="1600200"/>
          </a:xfrm>
        </p:spPr>
        <p:txBody>
          <a:bodyPr>
            <a:normAutofit fontScale="77500" lnSpcReduction="20000"/>
          </a:bodyPr>
          <a:lstStyle/>
          <a:p>
            <a:pPr marL="0" indent="0" eaLnBrk="1" hangingPunct="1">
              <a:spcBef>
                <a:spcPts val="0"/>
              </a:spcBef>
              <a:buFont typeface="Wingdings" pitchFamily="2" charset="2"/>
              <a:buNone/>
              <a:defRPr/>
            </a:pPr>
            <a:r>
              <a:rPr lang="en-US" sz="2400" b="1" dirty="0" smtClean="0">
                <a:solidFill>
                  <a:srgbClr val="FF0000"/>
                </a:solidFill>
                <a:effectLst/>
                <a:latin typeface="Calibri" pitchFamily="34" charset="0"/>
              </a:rPr>
              <a:t>    4.  </a:t>
            </a:r>
            <a:r>
              <a:rPr lang="en-US" sz="2400" b="1" dirty="0" smtClean="0">
                <a:effectLst/>
                <a:latin typeface="Calibri" pitchFamily="34" charset="0"/>
              </a:rPr>
              <a:t>Scalawags and Carpetbaggers</a:t>
            </a:r>
          </a:p>
          <a:p>
            <a:pPr marL="0" indent="0" eaLnBrk="1" hangingPunct="1">
              <a:spcBef>
                <a:spcPts val="0"/>
              </a:spcBef>
              <a:buFont typeface="Wingdings" pitchFamily="2" charset="2"/>
              <a:buNone/>
              <a:defRPr/>
            </a:pPr>
            <a:r>
              <a:rPr lang="en-US" sz="2400" b="1" dirty="0" smtClean="0">
                <a:effectLst/>
                <a:latin typeface="Calibri" pitchFamily="34" charset="0"/>
              </a:rPr>
              <a:t>          </a:t>
            </a:r>
            <a:r>
              <a:rPr lang="en-US" sz="2400" b="1" dirty="0" smtClean="0">
                <a:solidFill>
                  <a:srgbClr val="FF0000"/>
                </a:solidFill>
                <a:effectLst/>
                <a:latin typeface="Calibri" pitchFamily="34" charset="0"/>
              </a:rPr>
              <a:t>a.  </a:t>
            </a:r>
            <a:r>
              <a:rPr lang="en-US" sz="2400" b="1" dirty="0" smtClean="0">
                <a:effectLst/>
                <a:latin typeface="Calibri" pitchFamily="34" charset="0"/>
              </a:rPr>
              <a:t>Scalawags</a:t>
            </a:r>
          </a:p>
          <a:p>
            <a:pPr marL="0" indent="0" eaLnBrk="1" hangingPunct="1">
              <a:spcBef>
                <a:spcPts val="0"/>
              </a:spcBef>
              <a:buFont typeface="Wingdings" pitchFamily="2" charset="2"/>
              <a:buNone/>
              <a:defRPr/>
            </a:pPr>
            <a:r>
              <a:rPr lang="en-US" sz="2400" b="1" dirty="0" smtClean="0">
                <a:effectLst/>
                <a:latin typeface="Calibri" pitchFamily="34" charset="0"/>
              </a:rPr>
              <a:t>                </a:t>
            </a:r>
            <a:r>
              <a:rPr lang="en-US" sz="2400" b="1" dirty="0" err="1" smtClean="0">
                <a:solidFill>
                  <a:srgbClr val="FF0000"/>
                </a:solidFill>
                <a:effectLst/>
                <a:latin typeface="Calibri" pitchFamily="34" charset="0"/>
              </a:rPr>
              <a:t>i</a:t>
            </a:r>
            <a:r>
              <a:rPr lang="en-US" sz="2400" b="1" dirty="0" smtClean="0">
                <a:solidFill>
                  <a:srgbClr val="FF0000"/>
                </a:solidFill>
                <a:effectLst/>
                <a:latin typeface="Calibri" pitchFamily="34" charset="0"/>
              </a:rPr>
              <a:t>. </a:t>
            </a:r>
            <a:r>
              <a:rPr lang="en-US" sz="2400" b="1" dirty="0" smtClean="0">
                <a:effectLst/>
                <a:latin typeface="Calibri" pitchFamily="34" charset="0"/>
              </a:rPr>
              <a:t>White Southerners who supported Reconstruction and </a:t>
            </a:r>
          </a:p>
          <a:p>
            <a:pPr marL="0" indent="0" eaLnBrk="1" hangingPunct="1">
              <a:spcBef>
                <a:spcPts val="0"/>
              </a:spcBef>
              <a:buFont typeface="Wingdings" pitchFamily="2" charset="2"/>
              <a:buNone/>
              <a:defRPr/>
            </a:pPr>
            <a:r>
              <a:rPr lang="en-US" sz="2400" b="1" dirty="0" smtClean="0">
                <a:effectLst/>
                <a:latin typeface="Calibri" pitchFamily="34" charset="0"/>
              </a:rPr>
              <a:t>                    “helped” African Americans in order to gain political power.</a:t>
            </a:r>
          </a:p>
          <a:p>
            <a:pPr eaLnBrk="1" hangingPunct="1">
              <a:lnSpc>
                <a:spcPct val="90000"/>
              </a:lnSpc>
              <a:buFont typeface="Wingdings" pitchFamily="2" charset="2"/>
              <a:buNone/>
              <a:defRPr/>
            </a:pPr>
            <a:r>
              <a:rPr lang="en-US" sz="2400" b="1" dirty="0" smtClean="0">
                <a:effectLst/>
                <a:latin typeface="Calibri" pitchFamily="34" charset="0"/>
              </a:rPr>
              <a:t> </a:t>
            </a:r>
          </a:p>
          <a:p>
            <a:pPr eaLnBrk="1" hangingPunct="1">
              <a:lnSpc>
                <a:spcPct val="90000"/>
              </a:lnSpc>
              <a:buNone/>
              <a:defRPr/>
            </a:pPr>
            <a:r>
              <a:rPr lang="en-US" sz="2400" b="1" dirty="0" smtClean="0">
                <a:effectLst/>
                <a:latin typeface="Calibri" pitchFamily="34" charset="0"/>
              </a:rPr>
              <a:t> </a:t>
            </a:r>
          </a:p>
        </p:txBody>
      </p:sp>
      <p:sp>
        <p:nvSpPr>
          <p:cNvPr id="3" name="Slide Number Placeholder 2"/>
          <p:cNvSpPr>
            <a:spLocks noGrp="1"/>
          </p:cNvSpPr>
          <p:nvPr>
            <p:ph type="sldNum" sz="quarter" idx="12"/>
          </p:nvPr>
        </p:nvSpPr>
        <p:spPr/>
        <p:txBody>
          <a:bodyPr/>
          <a:lstStyle/>
          <a:p>
            <a:pPr>
              <a:defRPr/>
            </a:pPr>
            <a:fld id="{ADDDAEF7-5083-434E-A915-B7935F7CEEA9}" type="slidenum">
              <a:rPr lang="en-US" smtClean="0"/>
              <a:pPr>
                <a:defRPr/>
              </a:pPr>
              <a:t>148</a:t>
            </a:fld>
            <a:endParaRPr lang="en-US" dirty="0"/>
          </a:p>
        </p:txBody>
      </p:sp>
      <p:pic>
        <p:nvPicPr>
          <p:cNvPr id="171010" name="Picture 2" descr="http://www.kkklan.com/briefh3.gif"/>
          <p:cNvPicPr>
            <a:picLocks noChangeAspect="1" noChangeArrowheads="1"/>
          </p:cNvPicPr>
          <p:nvPr/>
        </p:nvPicPr>
        <p:blipFill>
          <a:blip r:embed="rId2" cstate="print"/>
          <a:srcRect/>
          <a:stretch>
            <a:fillRect/>
          </a:stretch>
        </p:blipFill>
        <p:spPr bwMode="auto">
          <a:xfrm>
            <a:off x="3352800" y="1905000"/>
            <a:ext cx="4945229" cy="3952875"/>
          </a:xfrm>
          <a:prstGeom prst="rect">
            <a:avLst/>
          </a:prstGeom>
          <a:ln>
            <a:noFill/>
          </a:ln>
          <a:effectLst>
            <a:softEdge rad="112500"/>
          </a:effectLst>
        </p:spPr>
      </p:pic>
      <p:sp>
        <p:nvSpPr>
          <p:cNvPr id="5" name="TextBox 4"/>
          <p:cNvSpPr txBox="1"/>
          <p:nvPr/>
        </p:nvSpPr>
        <p:spPr>
          <a:xfrm>
            <a:off x="381000" y="2209800"/>
            <a:ext cx="2819400" cy="1323439"/>
          </a:xfrm>
          <a:prstGeom prst="rect">
            <a:avLst/>
          </a:prstGeom>
          <a:noFill/>
        </p:spPr>
        <p:txBody>
          <a:bodyPr wrap="square" rtlCol="0">
            <a:spAutoFit/>
          </a:bodyPr>
          <a:lstStyle/>
          <a:p>
            <a:r>
              <a:rPr lang="en-US" sz="2000" b="1" dirty="0" smtClean="0">
                <a:solidFill>
                  <a:srgbClr val="000000"/>
                </a:solidFill>
                <a:latin typeface="+mn-lt"/>
              </a:rPr>
              <a:t>Scalawags used African Americans to help gain control of some Southern legislatures</a:t>
            </a:r>
            <a:endParaRPr lang="en-US" sz="2000" b="1" dirty="0">
              <a:solidFill>
                <a:srgbClr val="000000"/>
              </a:solidFill>
              <a:latin typeface="+mn-lt"/>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Effect transition="in" filter="fade">
                                      <p:cBhvr>
                                        <p:cTn id="7" dur="2000"/>
                                        <p:tgtEl>
                                          <p:spTgt spid="645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515">
                                            <p:txEl>
                                              <p:pRg st="1" end="1"/>
                                            </p:txEl>
                                          </p:spTgt>
                                        </p:tgtEl>
                                        <p:attrNameLst>
                                          <p:attrName>style.visibility</p:attrName>
                                        </p:attrNameLst>
                                      </p:cBhvr>
                                      <p:to>
                                        <p:strVal val="visible"/>
                                      </p:to>
                                    </p:set>
                                    <p:animEffect transition="in" filter="fade">
                                      <p:cBhvr>
                                        <p:cTn id="12" dur="2000"/>
                                        <p:tgtEl>
                                          <p:spTgt spid="645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515">
                                            <p:txEl>
                                              <p:pRg st="2" end="2"/>
                                            </p:txEl>
                                          </p:spTgt>
                                        </p:tgtEl>
                                        <p:attrNameLst>
                                          <p:attrName>style.visibility</p:attrName>
                                        </p:attrNameLst>
                                      </p:cBhvr>
                                      <p:to>
                                        <p:strVal val="visible"/>
                                      </p:to>
                                    </p:set>
                                    <p:animEffect transition="in" filter="fade">
                                      <p:cBhvr>
                                        <p:cTn id="17" dur="2000"/>
                                        <p:tgtEl>
                                          <p:spTgt spid="64515">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4515">
                                            <p:txEl>
                                              <p:pRg st="3" end="3"/>
                                            </p:txEl>
                                          </p:spTgt>
                                        </p:tgtEl>
                                        <p:attrNameLst>
                                          <p:attrName>style.visibility</p:attrName>
                                        </p:attrNameLst>
                                      </p:cBhvr>
                                      <p:to>
                                        <p:strVal val="visible"/>
                                      </p:to>
                                    </p:set>
                                    <p:animEffect transition="in" filter="fade">
                                      <p:cBhvr>
                                        <p:cTn id="20" dur="2000"/>
                                        <p:tgtEl>
                                          <p:spTgt spid="64515">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71010"/>
                                        </p:tgtEl>
                                        <p:attrNameLst>
                                          <p:attrName>style.visibility</p:attrName>
                                        </p:attrNameLst>
                                      </p:cBhvr>
                                      <p:to>
                                        <p:strVal val="visible"/>
                                      </p:to>
                                    </p:set>
                                    <p:animEffect transition="in" filter="fade">
                                      <p:cBhvr>
                                        <p:cTn id="23" dur="2000"/>
                                        <p:tgtEl>
                                          <p:spTgt spid="1710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5" name="Rectangle 3"/>
          <p:cNvSpPr>
            <a:spLocks noGrp="1" noChangeArrowheads="1"/>
          </p:cNvSpPr>
          <p:nvPr>
            <p:ph idx="1"/>
          </p:nvPr>
        </p:nvSpPr>
        <p:spPr>
          <a:xfrm>
            <a:off x="228600" y="228600"/>
            <a:ext cx="8610600" cy="2971800"/>
          </a:xfrm>
        </p:spPr>
        <p:txBody>
          <a:bodyPr>
            <a:normAutofit fontScale="25000" lnSpcReduction="20000"/>
          </a:bodyPr>
          <a:lstStyle/>
          <a:p>
            <a:pPr marL="0" indent="0" eaLnBrk="1" hangingPunct="1">
              <a:spcBef>
                <a:spcPts val="0"/>
              </a:spcBef>
              <a:buFont typeface="Wingdings" pitchFamily="2" charset="2"/>
              <a:buNone/>
              <a:defRPr/>
            </a:pPr>
            <a:r>
              <a:rPr lang="en-US" sz="2400" b="1" dirty="0" smtClean="0">
                <a:solidFill>
                  <a:srgbClr val="FF0000"/>
                </a:solidFill>
                <a:effectLst/>
                <a:latin typeface="Calibri" pitchFamily="34" charset="0"/>
              </a:rPr>
              <a:t> </a:t>
            </a:r>
            <a:r>
              <a:rPr lang="en-US" sz="8000" b="1" dirty="0" smtClean="0">
                <a:solidFill>
                  <a:srgbClr val="FF0000"/>
                </a:solidFill>
                <a:effectLst/>
                <a:latin typeface="Calibri" pitchFamily="34" charset="0"/>
              </a:rPr>
              <a:t>b.</a:t>
            </a:r>
            <a:r>
              <a:rPr lang="en-US" sz="8000" b="1" dirty="0" smtClean="0">
                <a:effectLst/>
                <a:latin typeface="Calibri" pitchFamily="34" charset="0"/>
              </a:rPr>
              <a:t> Carpetbaggers</a:t>
            </a:r>
          </a:p>
          <a:p>
            <a:pPr indent="0" eaLnBrk="1" hangingPunct="1">
              <a:spcBef>
                <a:spcPts val="0"/>
              </a:spcBef>
              <a:buFont typeface="Wingdings" pitchFamily="2" charset="2"/>
              <a:buNone/>
              <a:defRPr/>
            </a:pPr>
            <a:r>
              <a:rPr lang="en-US" sz="8000" b="1" dirty="0" smtClean="0">
                <a:effectLst/>
                <a:latin typeface="Calibri" pitchFamily="34" charset="0"/>
              </a:rPr>
              <a:t>  </a:t>
            </a:r>
            <a:r>
              <a:rPr lang="en-US" sz="8000" b="1" dirty="0" err="1" smtClean="0">
                <a:solidFill>
                  <a:srgbClr val="FF0000"/>
                </a:solidFill>
                <a:effectLst/>
                <a:latin typeface="Calibri" pitchFamily="34" charset="0"/>
              </a:rPr>
              <a:t>i</a:t>
            </a:r>
            <a:r>
              <a:rPr lang="en-US" sz="8000" b="1" dirty="0" smtClean="0">
                <a:solidFill>
                  <a:srgbClr val="FF0000"/>
                </a:solidFill>
                <a:effectLst/>
                <a:latin typeface="Calibri" pitchFamily="34" charset="0"/>
              </a:rPr>
              <a:t>.</a:t>
            </a:r>
            <a:r>
              <a:rPr lang="en-US" sz="8000" b="1" dirty="0" smtClean="0">
                <a:effectLst/>
                <a:latin typeface="Calibri" pitchFamily="34" charset="0"/>
              </a:rPr>
              <a:t> Northerners who took advantage of the confusion in the South</a:t>
            </a:r>
          </a:p>
          <a:p>
            <a:pPr indent="0" eaLnBrk="1" hangingPunct="1">
              <a:spcBef>
                <a:spcPts val="0"/>
              </a:spcBef>
              <a:buFont typeface="Wingdings" pitchFamily="2" charset="2"/>
              <a:buNone/>
              <a:defRPr/>
            </a:pPr>
            <a:r>
              <a:rPr lang="en-US" sz="8000" b="1" dirty="0" smtClean="0">
                <a:effectLst/>
                <a:latin typeface="Calibri" pitchFamily="34" charset="0"/>
              </a:rPr>
              <a:t>    </a:t>
            </a:r>
          </a:p>
          <a:p>
            <a:pPr indent="0" eaLnBrk="1" hangingPunct="1">
              <a:spcBef>
                <a:spcPts val="0"/>
              </a:spcBef>
              <a:buFont typeface="Wingdings" pitchFamily="2" charset="2"/>
              <a:buNone/>
              <a:defRPr/>
            </a:pPr>
            <a:r>
              <a:rPr lang="en-US" sz="8000" b="1" dirty="0" smtClean="0">
                <a:effectLst/>
                <a:latin typeface="Calibri" pitchFamily="34" charset="0"/>
              </a:rPr>
              <a:t> </a:t>
            </a:r>
            <a:r>
              <a:rPr lang="en-US" sz="8000" b="1" dirty="0" smtClean="0">
                <a:solidFill>
                  <a:srgbClr val="FF0000"/>
                </a:solidFill>
                <a:effectLst/>
                <a:latin typeface="Calibri" pitchFamily="34" charset="0"/>
              </a:rPr>
              <a:t>ii.</a:t>
            </a:r>
            <a:r>
              <a:rPr lang="en-US" sz="8000" b="1" dirty="0" smtClean="0">
                <a:effectLst/>
                <a:latin typeface="Calibri" pitchFamily="34" charset="0"/>
              </a:rPr>
              <a:t> Carpetbaggers bought or leased plantations for next to</a:t>
            </a:r>
          </a:p>
          <a:p>
            <a:pPr indent="0" eaLnBrk="1" hangingPunct="1">
              <a:spcBef>
                <a:spcPts val="0"/>
              </a:spcBef>
              <a:buFont typeface="Wingdings" pitchFamily="2" charset="2"/>
              <a:buNone/>
              <a:defRPr/>
            </a:pPr>
            <a:r>
              <a:rPr lang="en-US" sz="8000" b="1" dirty="0" smtClean="0">
                <a:effectLst/>
                <a:latin typeface="Calibri" pitchFamily="34" charset="0"/>
              </a:rPr>
              <a:t>          nothing and then hired freedmen to work the fields for </a:t>
            </a:r>
          </a:p>
          <a:p>
            <a:pPr indent="0" eaLnBrk="1" hangingPunct="1">
              <a:spcBef>
                <a:spcPts val="0"/>
              </a:spcBef>
              <a:buFont typeface="Wingdings" pitchFamily="2" charset="2"/>
              <a:buNone/>
              <a:defRPr/>
            </a:pPr>
            <a:r>
              <a:rPr lang="en-US" sz="8000" b="1" dirty="0" smtClean="0">
                <a:effectLst/>
                <a:latin typeface="Calibri" pitchFamily="34" charset="0"/>
              </a:rPr>
              <a:t>          lower wages.</a:t>
            </a:r>
          </a:p>
          <a:p>
            <a:pPr indent="0" eaLnBrk="1" hangingPunct="1">
              <a:spcBef>
                <a:spcPts val="0"/>
              </a:spcBef>
              <a:buFont typeface="Wingdings" pitchFamily="2" charset="2"/>
              <a:buNone/>
              <a:defRPr/>
            </a:pPr>
            <a:r>
              <a:rPr lang="en-US" sz="8000" b="1" dirty="0" smtClean="0">
                <a:effectLst/>
                <a:latin typeface="Calibri" pitchFamily="34" charset="0"/>
              </a:rPr>
              <a:t>   </a:t>
            </a:r>
          </a:p>
          <a:p>
            <a:pPr indent="0" eaLnBrk="1" hangingPunct="1">
              <a:spcBef>
                <a:spcPts val="0"/>
              </a:spcBef>
              <a:buFont typeface="Wingdings" pitchFamily="2" charset="2"/>
              <a:buNone/>
              <a:defRPr/>
            </a:pPr>
            <a:endParaRPr lang="en-US" sz="8000" b="1" dirty="0">
              <a:latin typeface="Calibri" pitchFamily="34" charset="0"/>
            </a:endParaRPr>
          </a:p>
          <a:p>
            <a:pPr indent="0" eaLnBrk="1" hangingPunct="1">
              <a:spcBef>
                <a:spcPts val="0"/>
              </a:spcBef>
              <a:buFont typeface="Wingdings" pitchFamily="2" charset="2"/>
              <a:buNone/>
              <a:defRPr/>
            </a:pPr>
            <a:r>
              <a:rPr lang="en-US" sz="8000" b="1" dirty="0" smtClean="0">
                <a:effectLst/>
                <a:latin typeface="Calibri" pitchFamily="34" charset="0"/>
              </a:rPr>
              <a:t> </a:t>
            </a:r>
            <a:r>
              <a:rPr lang="en-US" sz="8000" b="1" dirty="0" smtClean="0">
                <a:solidFill>
                  <a:srgbClr val="FF0000"/>
                </a:solidFill>
                <a:effectLst/>
                <a:latin typeface="Calibri" pitchFamily="34" charset="0"/>
              </a:rPr>
              <a:t>iii.</a:t>
            </a:r>
            <a:r>
              <a:rPr lang="en-US" sz="8000" b="1" dirty="0" smtClean="0">
                <a:effectLst/>
                <a:latin typeface="Calibri" pitchFamily="34" charset="0"/>
              </a:rPr>
              <a:t> Called “Carpetbaggers” because they were in such a rush </a:t>
            </a:r>
          </a:p>
          <a:p>
            <a:pPr indent="0" eaLnBrk="1" hangingPunct="1">
              <a:spcBef>
                <a:spcPts val="0"/>
              </a:spcBef>
              <a:buFont typeface="Wingdings" pitchFamily="2" charset="2"/>
              <a:buNone/>
              <a:defRPr/>
            </a:pPr>
            <a:r>
              <a:rPr lang="en-US" sz="8000" b="1" dirty="0" smtClean="0">
                <a:effectLst/>
                <a:latin typeface="Calibri" pitchFamily="34" charset="0"/>
              </a:rPr>
              <a:t>          to get to the South, they just threw everything into a    </a:t>
            </a:r>
          </a:p>
          <a:p>
            <a:pPr indent="0" eaLnBrk="1" hangingPunct="1">
              <a:spcBef>
                <a:spcPts val="0"/>
              </a:spcBef>
              <a:buFont typeface="Wingdings" pitchFamily="2" charset="2"/>
              <a:buNone/>
              <a:defRPr/>
            </a:pPr>
            <a:r>
              <a:rPr lang="en-US" sz="8000" b="1" dirty="0" smtClean="0">
                <a:effectLst/>
                <a:latin typeface="Calibri" pitchFamily="34" charset="0"/>
              </a:rPr>
              <a:t>          traveling bag made of carpet scraps.</a:t>
            </a:r>
          </a:p>
          <a:p>
            <a:pPr eaLnBrk="1" hangingPunct="1">
              <a:lnSpc>
                <a:spcPct val="90000"/>
              </a:lnSpc>
              <a:buFont typeface="Wingdings" pitchFamily="2" charset="2"/>
              <a:buNone/>
              <a:defRPr/>
            </a:pPr>
            <a:endParaRPr lang="en-US" sz="2400" b="1" dirty="0" smtClean="0">
              <a:effectLst/>
              <a:latin typeface="Calibri" pitchFamily="34" charset="0"/>
            </a:endParaRPr>
          </a:p>
          <a:p>
            <a:pPr eaLnBrk="1" hangingPunct="1">
              <a:lnSpc>
                <a:spcPct val="90000"/>
              </a:lnSpc>
              <a:buNone/>
              <a:defRPr/>
            </a:pPr>
            <a:r>
              <a:rPr lang="en-US" sz="2400" b="1" dirty="0" smtClean="0">
                <a:effectLst/>
                <a:latin typeface="Calibri" pitchFamily="34" charset="0"/>
              </a:rPr>
              <a:t>    </a:t>
            </a:r>
          </a:p>
          <a:p>
            <a:pPr eaLnBrk="1" hangingPunct="1">
              <a:lnSpc>
                <a:spcPct val="90000"/>
              </a:lnSpc>
              <a:buFont typeface="Wingdings" pitchFamily="2" charset="2"/>
              <a:buNone/>
              <a:defRPr/>
            </a:pPr>
            <a:endParaRPr lang="en-US" sz="2400" b="1" dirty="0" smtClean="0">
              <a:effectLst/>
              <a:latin typeface="Calibri" pitchFamily="34" charset="0"/>
            </a:endParaRPr>
          </a:p>
          <a:p>
            <a:pPr eaLnBrk="1" hangingPunct="1">
              <a:lnSpc>
                <a:spcPct val="90000"/>
              </a:lnSpc>
              <a:buFont typeface="Wingdings" pitchFamily="2" charset="2"/>
              <a:buNone/>
              <a:defRPr/>
            </a:pPr>
            <a:r>
              <a:rPr lang="en-US" sz="2400" b="1" dirty="0" smtClean="0">
                <a:effectLst/>
                <a:latin typeface="Calibri" pitchFamily="34" charset="0"/>
              </a:rPr>
              <a:t>                   </a:t>
            </a:r>
          </a:p>
          <a:p>
            <a:pPr eaLnBrk="1" hangingPunct="1">
              <a:lnSpc>
                <a:spcPct val="90000"/>
              </a:lnSpc>
              <a:buFont typeface="Wingdings" pitchFamily="2" charset="2"/>
              <a:buNone/>
              <a:defRPr/>
            </a:pPr>
            <a:r>
              <a:rPr lang="en-US" sz="2400" b="1" dirty="0" smtClean="0">
                <a:effectLst/>
                <a:latin typeface="Calibri" pitchFamily="34" charset="0"/>
              </a:rPr>
              <a:t> </a:t>
            </a:r>
          </a:p>
          <a:p>
            <a:pPr eaLnBrk="1" hangingPunct="1">
              <a:lnSpc>
                <a:spcPct val="90000"/>
              </a:lnSpc>
              <a:buNone/>
              <a:defRPr/>
            </a:pPr>
            <a:r>
              <a:rPr lang="en-US" sz="2400" b="1" dirty="0" smtClean="0">
                <a:effectLst/>
                <a:latin typeface="Calibri" pitchFamily="34" charset="0"/>
              </a:rPr>
              <a:t> </a:t>
            </a:r>
          </a:p>
        </p:txBody>
      </p:sp>
      <p:sp>
        <p:nvSpPr>
          <p:cNvPr id="3" name="Slide Number Placeholder 2"/>
          <p:cNvSpPr>
            <a:spLocks noGrp="1"/>
          </p:cNvSpPr>
          <p:nvPr>
            <p:ph type="sldNum" sz="quarter" idx="12"/>
          </p:nvPr>
        </p:nvSpPr>
        <p:spPr/>
        <p:txBody>
          <a:bodyPr/>
          <a:lstStyle/>
          <a:p>
            <a:pPr>
              <a:defRPr/>
            </a:pPr>
            <a:fld id="{ADDDAEF7-5083-434E-A915-B7935F7CEEA9}" type="slidenum">
              <a:rPr lang="en-US" smtClean="0"/>
              <a:pPr>
                <a:defRPr/>
              </a:pPr>
              <a:t>149</a:t>
            </a:fld>
            <a:endParaRPr lang="en-US" dirty="0"/>
          </a:p>
        </p:txBody>
      </p:sp>
      <p:pic>
        <p:nvPicPr>
          <p:cNvPr id="175106" name="Picture 2" descr="http://www.globalsecurity.org/military/ops/images/carpet-bagger.jpg"/>
          <p:cNvPicPr>
            <a:picLocks noChangeAspect="1" noChangeArrowheads="1"/>
          </p:cNvPicPr>
          <p:nvPr/>
        </p:nvPicPr>
        <p:blipFill>
          <a:blip r:embed="rId2" cstate="print"/>
          <a:srcRect/>
          <a:stretch>
            <a:fillRect/>
          </a:stretch>
        </p:blipFill>
        <p:spPr bwMode="auto">
          <a:xfrm>
            <a:off x="5181600" y="3657600"/>
            <a:ext cx="2152650" cy="2057401"/>
          </a:xfrm>
          <a:prstGeom prst="rect">
            <a:avLst/>
          </a:prstGeom>
          <a:ln>
            <a:noFill/>
          </a:ln>
          <a:effectLst>
            <a:softEdge rad="112500"/>
          </a:effectLst>
        </p:spPr>
      </p:pic>
      <p:pic>
        <p:nvPicPr>
          <p:cNvPr id="175108" name="Picture 4" descr="http://rsfsocialfinance.org/wp-content/uploads/2010/06/carpetbagger.jpg"/>
          <p:cNvPicPr>
            <a:picLocks noChangeAspect="1" noChangeArrowheads="1"/>
          </p:cNvPicPr>
          <p:nvPr/>
        </p:nvPicPr>
        <p:blipFill>
          <a:blip r:embed="rId3" cstate="print"/>
          <a:srcRect/>
          <a:stretch>
            <a:fillRect/>
          </a:stretch>
        </p:blipFill>
        <p:spPr bwMode="auto">
          <a:xfrm>
            <a:off x="1524000" y="2895600"/>
            <a:ext cx="2895600" cy="3649916"/>
          </a:xfrm>
          <a:prstGeom prst="rect">
            <a:avLst/>
          </a:prstGeom>
          <a:ln>
            <a:noFill/>
          </a:ln>
          <a:effectLst>
            <a:softEdge rad="11250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Effect transition="in" filter="fade">
                                      <p:cBhvr>
                                        <p:cTn id="7" dur="2000"/>
                                        <p:tgtEl>
                                          <p:spTgt spid="645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515">
                                            <p:txEl>
                                              <p:pRg st="1" end="1"/>
                                            </p:txEl>
                                          </p:spTgt>
                                        </p:tgtEl>
                                        <p:attrNameLst>
                                          <p:attrName>style.visibility</p:attrName>
                                        </p:attrNameLst>
                                      </p:cBhvr>
                                      <p:to>
                                        <p:strVal val="visible"/>
                                      </p:to>
                                    </p:set>
                                    <p:animEffect transition="in" filter="fade">
                                      <p:cBhvr>
                                        <p:cTn id="12" dur="2000"/>
                                        <p:tgtEl>
                                          <p:spTgt spid="6451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75108"/>
                                        </p:tgtEl>
                                        <p:attrNameLst>
                                          <p:attrName>style.visibility</p:attrName>
                                        </p:attrNameLst>
                                      </p:cBhvr>
                                      <p:to>
                                        <p:strVal val="visible"/>
                                      </p:to>
                                    </p:set>
                                    <p:animEffect transition="in" filter="fade">
                                      <p:cBhvr>
                                        <p:cTn id="15" dur="2000"/>
                                        <p:tgtEl>
                                          <p:spTgt spid="17510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4515">
                                            <p:txEl>
                                              <p:pRg st="2" end="2"/>
                                            </p:txEl>
                                          </p:spTgt>
                                        </p:tgtEl>
                                        <p:attrNameLst>
                                          <p:attrName>style.visibility</p:attrName>
                                        </p:attrNameLst>
                                      </p:cBhvr>
                                      <p:to>
                                        <p:strVal val="visible"/>
                                      </p:to>
                                    </p:set>
                                    <p:animEffect transition="in" filter="fade">
                                      <p:cBhvr>
                                        <p:cTn id="20" dur="2000"/>
                                        <p:tgtEl>
                                          <p:spTgt spid="6451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4515">
                                            <p:txEl>
                                              <p:pRg st="3" end="3"/>
                                            </p:txEl>
                                          </p:spTgt>
                                        </p:tgtEl>
                                        <p:attrNameLst>
                                          <p:attrName>style.visibility</p:attrName>
                                        </p:attrNameLst>
                                      </p:cBhvr>
                                      <p:to>
                                        <p:strVal val="visible"/>
                                      </p:to>
                                    </p:set>
                                    <p:animEffect transition="in" filter="fade">
                                      <p:cBhvr>
                                        <p:cTn id="25" dur="2000"/>
                                        <p:tgtEl>
                                          <p:spTgt spid="64515">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4515">
                                            <p:txEl>
                                              <p:pRg st="4" end="4"/>
                                            </p:txEl>
                                          </p:spTgt>
                                        </p:tgtEl>
                                        <p:attrNameLst>
                                          <p:attrName>style.visibility</p:attrName>
                                        </p:attrNameLst>
                                      </p:cBhvr>
                                      <p:to>
                                        <p:strVal val="visible"/>
                                      </p:to>
                                    </p:set>
                                    <p:animEffect transition="in" filter="fade">
                                      <p:cBhvr>
                                        <p:cTn id="28" dur="2000"/>
                                        <p:tgtEl>
                                          <p:spTgt spid="64515">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4515">
                                            <p:txEl>
                                              <p:pRg st="5" end="5"/>
                                            </p:txEl>
                                          </p:spTgt>
                                        </p:tgtEl>
                                        <p:attrNameLst>
                                          <p:attrName>style.visibility</p:attrName>
                                        </p:attrNameLst>
                                      </p:cBhvr>
                                      <p:to>
                                        <p:strVal val="visible"/>
                                      </p:to>
                                    </p:set>
                                    <p:animEffect transition="in" filter="fade">
                                      <p:cBhvr>
                                        <p:cTn id="31" dur="2000"/>
                                        <p:tgtEl>
                                          <p:spTgt spid="64515">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4515">
                                            <p:txEl>
                                              <p:pRg st="6" end="6"/>
                                            </p:txEl>
                                          </p:spTgt>
                                        </p:tgtEl>
                                        <p:attrNameLst>
                                          <p:attrName>style.visibility</p:attrName>
                                        </p:attrNameLst>
                                      </p:cBhvr>
                                      <p:to>
                                        <p:strVal val="visible"/>
                                      </p:to>
                                    </p:set>
                                    <p:animEffect transition="in" filter="fade">
                                      <p:cBhvr>
                                        <p:cTn id="36" dur="2000"/>
                                        <p:tgtEl>
                                          <p:spTgt spid="64515">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4515">
                                            <p:txEl>
                                              <p:pRg st="8" end="8"/>
                                            </p:txEl>
                                          </p:spTgt>
                                        </p:tgtEl>
                                        <p:attrNameLst>
                                          <p:attrName>style.visibility</p:attrName>
                                        </p:attrNameLst>
                                      </p:cBhvr>
                                      <p:to>
                                        <p:strVal val="visible"/>
                                      </p:to>
                                    </p:set>
                                    <p:animEffect transition="in" filter="fade">
                                      <p:cBhvr>
                                        <p:cTn id="41" dur="2000"/>
                                        <p:tgtEl>
                                          <p:spTgt spid="64515">
                                            <p:txEl>
                                              <p:pRg st="8" end="8"/>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64515">
                                            <p:txEl>
                                              <p:pRg st="9" end="9"/>
                                            </p:txEl>
                                          </p:spTgt>
                                        </p:tgtEl>
                                        <p:attrNameLst>
                                          <p:attrName>style.visibility</p:attrName>
                                        </p:attrNameLst>
                                      </p:cBhvr>
                                      <p:to>
                                        <p:strVal val="visible"/>
                                      </p:to>
                                    </p:set>
                                    <p:animEffect transition="in" filter="fade">
                                      <p:cBhvr>
                                        <p:cTn id="44" dur="2000"/>
                                        <p:tgtEl>
                                          <p:spTgt spid="64515">
                                            <p:txEl>
                                              <p:pRg st="9" end="9"/>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64515">
                                            <p:txEl>
                                              <p:pRg st="10" end="10"/>
                                            </p:txEl>
                                          </p:spTgt>
                                        </p:tgtEl>
                                        <p:attrNameLst>
                                          <p:attrName>style.visibility</p:attrName>
                                        </p:attrNameLst>
                                      </p:cBhvr>
                                      <p:to>
                                        <p:strVal val="visible"/>
                                      </p:to>
                                    </p:set>
                                    <p:animEffect transition="in" filter="fade">
                                      <p:cBhvr>
                                        <p:cTn id="47" dur="2000"/>
                                        <p:tgtEl>
                                          <p:spTgt spid="64515">
                                            <p:txEl>
                                              <p:pRg st="10" end="10"/>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75106"/>
                                        </p:tgtEl>
                                        <p:attrNameLst>
                                          <p:attrName>style.visibility</p:attrName>
                                        </p:attrNameLst>
                                      </p:cBhvr>
                                      <p:to>
                                        <p:strVal val="visible"/>
                                      </p:to>
                                    </p:set>
                                    <p:animEffect transition="in" filter="fade">
                                      <p:cBhvr>
                                        <p:cTn id="50" dur="2000"/>
                                        <p:tgtEl>
                                          <p:spTgt spid="175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12"/>
          </p:nvPr>
        </p:nvSpPr>
        <p:spPr>
          <a:xfrm>
            <a:off x="7010400" y="6356350"/>
            <a:ext cx="2133600" cy="365125"/>
          </a:xfrm>
        </p:spPr>
        <p:txBody>
          <a:bodyPr/>
          <a:lstStyle/>
          <a:p>
            <a:pPr>
              <a:defRPr/>
            </a:pPr>
            <a:fld id="{4319F4EB-DCB4-4D9C-A58D-023DBFD813EB}" type="slidenum">
              <a:rPr lang="en-US"/>
              <a:pPr>
                <a:defRPr/>
              </a:pPr>
              <a:t>15</a:t>
            </a:fld>
            <a:endParaRPr lang="en-US" dirty="0"/>
          </a:p>
        </p:txBody>
      </p:sp>
      <p:sp>
        <p:nvSpPr>
          <p:cNvPr id="11267" name="Rectangle 6"/>
          <p:cNvSpPr txBox="1">
            <a:spLocks noGrp="1" noChangeArrowheads="1"/>
          </p:cNvSpPr>
          <p:nvPr/>
        </p:nvSpPr>
        <p:spPr bwMode="auto">
          <a:xfrm>
            <a:off x="6553200" y="6245225"/>
            <a:ext cx="2133600" cy="476250"/>
          </a:xfrm>
          <a:prstGeom prst="rect">
            <a:avLst/>
          </a:prstGeom>
          <a:noFill/>
          <a:ln w="9525">
            <a:noFill/>
            <a:miter lim="800000"/>
            <a:headEnd/>
            <a:tailEnd/>
          </a:ln>
        </p:spPr>
        <p:txBody>
          <a:bodyPr/>
          <a:lstStyle/>
          <a:p>
            <a:pPr algn="r"/>
            <a:endParaRPr lang="en-US" sz="1400" dirty="0">
              <a:solidFill>
                <a:schemeClr val="bg1"/>
              </a:solidFill>
              <a:latin typeface="Arial" charset="0"/>
            </a:endParaRPr>
          </a:p>
        </p:txBody>
      </p:sp>
      <p:sp>
        <p:nvSpPr>
          <p:cNvPr id="8" name="Text Box 6"/>
          <p:cNvSpPr txBox="1">
            <a:spLocks noChangeArrowheads="1"/>
          </p:cNvSpPr>
          <p:nvPr/>
        </p:nvSpPr>
        <p:spPr bwMode="auto">
          <a:xfrm>
            <a:off x="609600" y="228600"/>
            <a:ext cx="8001000" cy="1569660"/>
          </a:xfrm>
          <a:prstGeom prst="rect">
            <a:avLst/>
          </a:prstGeom>
          <a:noFill/>
          <a:ln w="9525">
            <a:noFill/>
            <a:miter lim="800000"/>
            <a:headEnd/>
            <a:tailEnd/>
          </a:ln>
        </p:spPr>
        <p:txBody>
          <a:bodyPr wrap="square">
            <a:spAutoFit/>
          </a:bodyPr>
          <a:lstStyle/>
          <a:p>
            <a:pPr>
              <a:spcBef>
                <a:spcPts val="0"/>
              </a:spcBef>
            </a:pPr>
            <a:r>
              <a:rPr lang="en-US" sz="2400" b="1" dirty="0" smtClean="0">
                <a:solidFill>
                  <a:srgbClr val="FF0000"/>
                </a:solidFill>
                <a:latin typeface="Calibri" pitchFamily="34" charset="0"/>
              </a:rPr>
              <a:t>c.</a:t>
            </a:r>
            <a:r>
              <a:rPr lang="en-US" sz="2400" b="1" dirty="0" smtClean="0">
                <a:solidFill>
                  <a:srgbClr val="FFFF00"/>
                </a:solidFill>
                <a:latin typeface="Calibri" pitchFamily="34" charset="0"/>
              </a:rPr>
              <a:t> </a:t>
            </a:r>
            <a:r>
              <a:rPr lang="en-US" sz="2400" b="1" dirty="0" smtClean="0">
                <a:latin typeface="Calibri" pitchFamily="34" charset="0"/>
              </a:rPr>
              <a:t>Because </a:t>
            </a:r>
            <a:r>
              <a:rPr lang="en-US" sz="2400" b="1" dirty="0">
                <a:latin typeface="Calibri" pitchFamily="34" charset="0"/>
              </a:rPr>
              <a:t>the South made so much money with cotton, it </a:t>
            </a:r>
            <a:r>
              <a:rPr lang="en-US" sz="2400" b="1" dirty="0" smtClean="0">
                <a:latin typeface="Calibri" pitchFamily="34" charset="0"/>
              </a:rPr>
              <a:t>did </a:t>
            </a:r>
          </a:p>
          <a:p>
            <a:pPr>
              <a:spcBef>
                <a:spcPts val="0"/>
              </a:spcBef>
            </a:pPr>
            <a:r>
              <a:rPr lang="en-US" sz="2400" b="1" dirty="0" smtClean="0">
                <a:latin typeface="Calibri" pitchFamily="34" charset="0"/>
              </a:rPr>
              <a:t>     not </a:t>
            </a:r>
            <a:r>
              <a:rPr lang="en-US" sz="2400" b="1" dirty="0">
                <a:latin typeface="Calibri" pitchFamily="34" charset="0"/>
              </a:rPr>
              <a:t>focus on building factories to produce other goods</a:t>
            </a:r>
            <a:r>
              <a:rPr lang="en-US" sz="2400" b="1" dirty="0" smtClean="0">
                <a:latin typeface="Calibri" pitchFamily="34" charset="0"/>
              </a:rPr>
              <a:t>. </a:t>
            </a:r>
          </a:p>
          <a:p>
            <a:pPr>
              <a:spcBef>
                <a:spcPts val="0"/>
              </a:spcBef>
            </a:pPr>
            <a:r>
              <a:rPr lang="en-US" sz="2400" b="1" dirty="0" smtClean="0">
                <a:latin typeface="Calibri" pitchFamily="34" charset="0"/>
              </a:rPr>
              <a:t>      </a:t>
            </a:r>
            <a:r>
              <a:rPr lang="en-US" sz="2400" b="1" dirty="0" err="1" smtClean="0">
                <a:solidFill>
                  <a:srgbClr val="FF0000"/>
                </a:solidFill>
                <a:latin typeface="Calibri" pitchFamily="34" charset="0"/>
              </a:rPr>
              <a:t>i</a:t>
            </a:r>
            <a:r>
              <a:rPr lang="en-US" sz="2400" b="1" dirty="0" smtClean="0">
                <a:solidFill>
                  <a:srgbClr val="FF0000"/>
                </a:solidFill>
                <a:latin typeface="Calibri" pitchFamily="34" charset="0"/>
              </a:rPr>
              <a:t>. </a:t>
            </a:r>
            <a:r>
              <a:rPr lang="en-US" sz="2400" b="1" dirty="0" smtClean="0">
                <a:latin typeface="Calibri" pitchFamily="34" charset="0"/>
              </a:rPr>
              <a:t>made it difficult to fight the industrialized North when  </a:t>
            </a:r>
          </a:p>
          <a:p>
            <a:pPr>
              <a:spcBef>
                <a:spcPts val="0"/>
              </a:spcBef>
            </a:pPr>
            <a:r>
              <a:rPr lang="en-US" sz="2400" b="1" dirty="0" smtClean="0">
                <a:latin typeface="Calibri" pitchFamily="34" charset="0"/>
              </a:rPr>
              <a:t>         war broke out</a:t>
            </a:r>
            <a:endParaRPr lang="en-US" sz="2400" b="1" dirty="0">
              <a:latin typeface="Calibri" pitchFamily="34" charset="0"/>
            </a:endParaRPr>
          </a:p>
        </p:txBody>
      </p:sp>
      <p:pic>
        <p:nvPicPr>
          <p:cNvPr id="9" name="Picture 5" descr="cottonsta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828800"/>
            <a:ext cx="7620000" cy="398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2000"/>
                                        <p:tgtEl>
                                          <p:spTgt spid="8">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2000"/>
                                        <p:tgtEl>
                                          <p:spTgt spid="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2000"/>
                                        <p:tgtEl>
                                          <p:spTgt spid="8">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2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DDDAEF7-5083-434E-A915-B7935F7CEEA9}" type="slidenum">
              <a:rPr lang="en-US" smtClean="0"/>
              <a:pPr>
                <a:defRPr/>
              </a:pPr>
              <a:t>150</a:t>
            </a:fld>
            <a:endParaRPr lang="en-US" dirty="0"/>
          </a:p>
        </p:txBody>
      </p:sp>
      <p:sp>
        <p:nvSpPr>
          <p:cNvPr id="7" name="TextBox 6"/>
          <p:cNvSpPr txBox="1"/>
          <p:nvPr/>
        </p:nvSpPr>
        <p:spPr>
          <a:xfrm>
            <a:off x="228600" y="457200"/>
            <a:ext cx="8915400" cy="4585871"/>
          </a:xfrm>
          <a:prstGeom prst="rect">
            <a:avLst/>
          </a:prstGeom>
          <a:noFill/>
        </p:spPr>
        <p:txBody>
          <a:bodyPr wrap="square" rtlCol="0">
            <a:spAutoFit/>
          </a:bodyPr>
          <a:lstStyle/>
          <a:p>
            <a:pPr algn="ctr"/>
            <a:r>
              <a:rPr lang="en-US" sz="2800" b="1" dirty="0" smtClean="0">
                <a:solidFill>
                  <a:srgbClr val="FF0000"/>
                </a:solidFill>
                <a:latin typeface="+mn-lt"/>
              </a:rPr>
              <a:t>As may have been mentioned at the beginning of this unit, a great anger and resentment came out of the Civil War, which affected the direction of our nation.  </a:t>
            </a:r>
          </a:p>
          <a:p>
            <a:pPr algn="ctr"/>
            <a:r>
              <a:rPr lang="en-US" sz="2800" b="1" dirty="0">
                <a:latin typeface="+mn-lt"/>
              </a:rPr>
              <a:t>The sectionalism, racism, economic, political and social unrest and the unwillingness to compromise which characterized that time period are still </a:t>
            </a:r>
            <a:r>
              <a:rPr lang="en-US" sz="2800" b="1" dirty="0" smtClean="0">
                <a:latin typeface="+mn-lt"/>
              </a:rPr>
              <a:t>present today.</a:t>
            </a:r>
            <a:endParaRPr lang="en-US" sz="2800" b="1" dirty="0">
              <a:latin typeface="+mn-lt"/>
            </a:endParaRPr>
          </a:p>
          <a:p>
            <a:pPr algn="ctr"/>
            <a:r>
              <a:rPr lang="en-US" sz="3200" b="1" dirty="0">
                <a:solidFill>
                  <a:schemeClr val="tx2">
                    <a:lumMod val="75000"/>
                  </a:schemeClr>
                </a:solidFill>
                <a:latin typeface="+mn-lt"/>
              </a:rPr>
              <a:t>If </a:t>
            </a:r>
            <a:r>
              <a:rPr lang="en-US" sz="3200" b="1" dirty="0" smtClean="0">
                <a:solidFill>
                  <a:schemeClr val="tx2">
                    <a:lumMod val="75000"/>
                  </a:schemeClr>
                </a:solidFill>
                <a:latin typeface="+mn-lt"/>
              </a:rPr>
              <a:t>we </a:t>
            </a:r>
            <a:r>
              <a:rPr lang="en-US" sz="3200" b="1" dirty="0">
                <a:solidFill>
                  <a:schemeClr val="tx2">
                    <a:lumMod val="75000"/>
                  </a:schemeClr>
                </a:solidFill>
                <a:latin typeface="+mn-lt"/>
              </a:rPr>
              <a:t>look for it, </a:t>
            </a:r>
            <a:r>
              <a:rPr lang="en-US" sz="3200" b="1" dirty="0" smtClean="0">
                <a:solidFill>
                  <a:schemeClr val="tx2">
                    <a:lumMod val="75000"/>
                  </a:schemeClr>
                </a:solidFill>
                <a:latin typeface="+mn-lt"/>
              </a:rPr>
              <a:t>we’ll </a:t>
            </a:r>
            <a:r>
              <a:rPr lang="en-US" sz="3200" b="1" dirty="0">
                <a:solidFill>
                  <a:schemeClr val="tx2">
                    <a:lumMod val="75000"/>
                  </a:schemeClr>
                </a:solidFill>
                <a:latin typeface="+mn-lt"/>
              </a:rPr>
              <a:t>see it.  </a:t>
            </a:r>
            <a:endParaRPr lang="en-US" sz="3200" b="1" dirty="0" smtClean="0">
              <a:solidFill>
                <a:schemeClr val="tx2">
                  <a:lumMod val="75000"/>
                </a:schemeClr>
              </a:solidFill>
              <a:latin typeface="+mn-lt"/>
            </a:endParaRPr>
          </a:p>
          <a:p>
            <a:pPr algn="ctr"/>
            <a:r>
              <a:rPr lang="en-US" sz="3200" b="1" dirty="0" smtClean="0">
                <a:solidFill>
                  <a:schemeClr val="tx2">
                    <a:lumMod val="75000"/>
                  </a:schemeClr>
                </a:solidFill>
                <a:latin typeface="+mn-lt"/>
              </a:rPr>
              <a:t>If we refuse to allow it to live within us, it will die.  </a:t>
            </a:r>
          </a:p>
          <a:p>
            <a:pPr algn="ctr"/>
            <a:r>
              <a:rPr lang="en-US" sz="3200" b="1" dirty="0" smtClean="0">
                <a:solidFill>
                  <a:schemeClr val="tx2">
                    <a:lumMod val="75000"/>
                  </a:schemeClr>
                </a:solidFill>
                <a:latin typeface="+mn-lt"/>
              </a:rPr>
              <a:t>If we ignore </a:t>
            </a:r>
            <a:r>
              <a:rPr lang="en-US" sz="3200" b="1" dirty="0">
                <a:solidFill>
                  <a:schemeClr val="tx2">
                    <a:lumMod val="75000"/>
                  </a:schemeClr>
                </a:solidFill>
                <a:latin typeface="+mn-lt"/>
              </a:rPr>
              <a:t>it, it will always be with us. </a:t>
            </a:r>
          </a:p>
          <a:p>
            <a:endParaRPr lang="en-US" sz="2800" b="1" dirty="0">
              <a:solidFill>
                <a:srgbClr val="00B0F0"/>
              </a:solidFill>
              <a:latin typeface="+mn-lt"/>
            </a:endParaRPr>
          </a:p>
        </p:txBody>
      </p:sp>
    </p:spTree>
    <p:extLst>
      <p:ext uri="{BB962C8B-B14F-4D97-AF65-F5344CB8AC3E}">
        <p14:creationId xmlns:p14="http://schemas.microsoft.com/office/powerpoint/2010/main" val="43015613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2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2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2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2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DDDAEF7-5083-434E-A915-B7935F7CEEA9}" type="slidenum">
              <a:rPr lang="en-US" smtClean="0"/>
              <a:pPr>
                <a:defRPr/>
              </a:pPr>
              <a:t>151</a:t>
            </a:fld>
            <a:endParaRPr lang="en-US" dirty="0"/>
          </a:p>
        </p:txBody>
      </p:sp>
      <p:sp>
        <p:nvSpPr>
          <p:cNvPr id="7" name="TextBox 6"/>
          <p:cNvSpPr txBox="1"/>
          <p:nvPr/>
        </p:nvSpPr>
        <p:spPr>
          <a:xfrm>
            <a:off x="457200" y="304800"/>
            <a:ext cx="7620000" cy="1077218"/>
          </a:xfrm>
          <a:prstGeom prst="rect">
            <a:avLst/>
          </a:prstGeom>
          <a:noFill/>
        </p:spPr>
        <p:txBody>
          <a:bodyPr wrap="square" rtlCol="0">
            <a:spAutoFit/>
          </a:bodyPr>
          <a:lstStyle/>
          <a:p>
            <a:r>
              <a:rPr lang="en-US" sz="3200" b="1" dirty="0" smtClean="0">
                <a:latin typeface="+mn-lt"/>
              </a:rPr>
              <a:t>“</a:t>
            </a:r>
            <a:r>
              <a:rPr lang="en-US" sz="3200" b="1" dirty="0" smtClean="0">
                <a:solidFill>
                  <a:srgbClr val="FF0000"/>
                </a:solidFill>
                <a:latin typeface="+mn-lt"/>
              </a:rPr>
              <a:t>Freedom</a:t>
            </a:r>
            <a:r>
              <a:rPr lang="en-US" sz="3200" b="1" dirty="0" smtClean="0">
                <a:solidFill>
                  <a:srgbClr val="00B0F0"/>
                </a:solidFill>
                <a:latin typeface="+mn-lt"/>
              </a:rPr>
              <a:t> </a:t>
            </a:r>
            <a:r>
              <a:rPr lang="en-US" sz="3200" b="1" dirty="0" smtClean="0">
                <a:latin typeface="+mn-lt"/>
              </a:rPr>
              <a:t>is a gift that each person must give to others”. </a:t>
            </a:r>
            <a:endParaRPr lang="en-US" sz="3200" b="1" dirty="0">
              <a:solidFill>
                <a:srgbClr val="00B0F0"/>
              </a:solidFill>
              <a:latin typeface="+mn-lt"/>
            </a:endParaRPr>
          </a:p>
        </p:txBody>
      </p:sp>
      <p:sp>
        <p:nvSpPr>
          <p:cNvPr id="8" name="TextBox 7"/>
          <p:cNvSpPr txBox="1"/>
          <p:nvPr/>
        </p:nvSpPr>
        <p:spPr>
          <a:xfrm>
            <a:off x="533400" y="1371600"/>
            <a:ext cx="7696200" cy="1077218"/>
          </a:xfrm>
          <a:prstGeom prst="rect">
            <a:avLst/>
          </a:prstGeom>
          <a:noFill/>
        </p:spPr>
        <p:txBody>
          <a:bodyPr wrap="square" rtlCol="0">
            <a:spAutoFit/>
          </a:bodyPr>
          <a:lstStyle/>
          <a:p>
            <a:r>
              <a:rPr lang="en-US" sz="3200" b="1" dirty="0" smtClean="0">
                <a:latin typeface="+mn-lt"/>
              </a:rPr>
              <a:t>“To me, </a:t>
            </a:r>
            <a:r>
              <a:rPr lang="en-US" sz="3200" b="1" dirty="0" smtClean="0">
                <a:solidFill>
                  <a:srgbClr val="00B0F0"/>
                </a:solidFill>
                <a:latin typeface="+mn-lt"/>
              </a:rPr>
              <a:t>freedom </a:t>
            </a:r>
            <a:r>
              <a:rPr lang="en-US" sz="3200" b="1" dirty="0" smtClean="0">
                <a:latin typeface="+mn-lt"/>
              </a:rPr>
              <a:t>is an ‘action verb’- it must be put into motion or it’s just a word”. </a:t>
            </a:r>
            <a:endParaRPr lang="en-US" b="1" dirty="0">
              <a:latin typeface="+mn-lt"/>
            </a:endParaRPr>
          </a:p>
        </p:txBody>
      </p:sp>
      <p:sp>
        <p:nvSpPr>
          <p:cNvPr id="9" name="TextBox 8"/>
          <p:cNvSpPr txBox="1"/>
          <p:nvPr/>
        </p:nvSpPr>
        <p:spPr>
          <a:xfrm>
            <a:off x="533400" y="2438400"/>
            <a:ext cx="7315200" cy="1569660"/>
          </a:xfrm>
          <a:prstGeom prst="rect">
            <a:avLst/>
          </a:prstGeom>
          <a:noFill/>
        </p:spPr>
        <p:txBody>
          <a:bodyPr wrap="square" rtlCol="0">
            <a:spAutoFit/>
          </a:bodyPr>
          <a:lstStyle/>
          <a:p>
            <a:r>
              <a:rPr lang="en-US" sz="3200" b="1" dirty="0" smtClean="0">
                <a:latin typeface="+mn-lt"/>
              </a:rPr>
              <a:t>“It’s funny, but one of the hardest things to do is to give others the same </a:t>
            </a:r>
            <a:r>
              <a:rPr lang="en-US" sz="3200" b="1" dirty="0" smtClean="0">
                <a:solidFill>
                  <a:srgbClr val="FF0000"/>
                </a:solidFill>
                <a:latin typeface="+mn-lt"/>
              </a:rPr>
              <a:t>freedoms </a:t>
            </a:r>
            <a:r>
              <a:rPr lang="en-US" sz="3200" b="1" dirty="0" smtClean="0">
                <a:latin typeface="+mn-lt"/>
              </a:rPr>
              <a:t>that we want for ourselves.”</a:t>
            </a:r>
            <a:endParaRPr lang="en-US" sz="3200" b="1" dirty="0">
              <a:latin typeface="+mn-lt"/>
            </a:endParaRPr>
          </a:p>
        </p:txBody>
      </p:sp>
      <p:sp>
        <p:nvSpPr>
          <p:cNvPr id="10" name="TextBox 9"/>
          <p:cNvSpPr txBox="1"/>
          <p:nvPr/>
        </p:nvSpPr>
        <p:spPr>
          <a:xfrm>
            <a:off x="609600" y="4038600"/>
            <a:ext cx="7315200" cy="1569660"/>
          </a:xfrm>
          <a:prstGeom prst="rect">
            <a:avLst/>
          </a:prstGeom>
          <a:noFill/>
        </p:spPr>
        <p:txBody>
          <a:bodyPr wrap="square" rtlCol="0">
            <a:spAutoFit/>
          </a:bodyPr>
          <a:lstStyle/>
          <a:p>
            <a:r>
              <a:rPr lang="en-US" sz="3200" b="1" dirty="0" smtClean="0">
                <a:latin typeface="+mn-lt"/>
              </a:rPr>
              <a:t>“If we don’t protect the </a:t>
            </a:r>
            <a:r>
              <a:rPr lang="en-US" sz="3200" b="1" dirty="0" smtClean="0">
                <a:solidFill>
                  <a:srgbClr val="00B0F0"/>
                </a:solidFill>
                <a:latin typeface="+mn-lt"/>
              </a:rPr>
              <a:t>freedoms</a:t>
            </a:r>
            <a:r>
              <a:rPr lang="en-US" sz="3200" b="1" dirty="0" smtClean="0">
                <a:latin typeface="+mn-lt"/>
              </a:rPr>
              <a:t> of others, we may be the next ones to lose our own.”</a:t>
            </a:r>
            <a:endParaRPr lang="en-US" sz="3200" b="1" dirty="0">
              <a:latin typeface="+mn-lt"/>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12"/>
          </p:nvPr>
        </p:nvSpPr>
        <p:spPr>
          <a:xfrm>
            <a:off x="7010400" y="6356350"/>
            <a:ext cx="2133600" cy="365125"/>
          </a:xfrm>
        </p:spPr>
        <p:txBody>
          <a:bodyPr/>
          <a:lstStyle/>
          <a:p>
            <a:pPr>
              <a:defRPr/>
            </a:pPr>
            <a:fld id="{B3FA7F45-D2A3-49AB-83ED-41476F24BE54}" type="slidenum">
              <a:rPr lang="en-US"/>
              <a:pPr>
                <a:defRPr/>
              </a:pPr>
              <a:t>16</a:t>
            </a:fld>
            <a:endParaRPr lang="en-US" dirty="0"/>
          </a:p>
        </p:txBody>
      </p:sp>
      <p:sp>
        <p:nvSpPr>
          <p:cNvPr id="9219" name="Rectangle 6"/>
          <p:cNvSpPr txBox="1">
            <a:spLocks noGrp="1" noChangeArrowheads="1"/>
          </p:cNvSpPr>
          <p:nvPr/>
        </p:nvSpPr>
        <p:spPr bwMode="auto">
          <a:xfrm>
            <a:off x="6553200" y="6245225"/>
            <a:ext cx="2133600" cy="476250"/>
          </a:xfrm>
          <a:prstGeom prst="rect">
            <a:avLst/>
          </a:prstGeom>
          <a:noFill/>
          <a:ln w="9525">
            <a:noFill/>
            <a:miter lim="800000"/>
            <a:headEnd/>
            <a:tailEnd/>
          </a:ln>
        </p:spPr>
        <p:txBody>
          <a:bodyPr/>
          <a:lstStyle/>
          <a:p>
            <a:pPr algn="r"/>
            <a:endParaRPr lang="en-US" sz="1400" dirty="0">
              <a:solidFill>
                <a:schemeClr val="bg1"/>
              </a:solidFill>
              <a:latin typeface="Arial" charset="0"/>
            </a:endParaRPr>
          </a:p>
        </p:txBody>
      </p:sp>
      <p:sp>
        <p:nvSpPr>
          <p:cNvPr id="12" name="Text Box 3"/>
          <p:cNvSpPr txBox="1">
            <a:spLocks noChangeArrowheads="1"/>
          </p:cNvSpPr>
          <p:nvPr/>
        </p:nvSpPr>
        <p:spPr bwMode="auto">
          <a:xfrm>
            <a:off x="762000" y="228600"/>
            <a:ext cx="8001000" cy="2000548"/>
          </a:xfrm>
          <a:prstGeom prst="rect">
            <a:avLst/>
          </a:prstGeom>
          <a:noFill/>
          <a:ln w="9525">
            <a:noFill/>
            <a:miter lim="800000"/>
            <a:headEnd/>
            <a:tailEnd/>
          </a:ln>
        </p:spPr>
        <p:txBody>
          <a:bodyPr wrap="square">
            <a:spAutoFit/>
          </a:bodyPr>
          <a:lstStyle/>
          <a:p>
            <a:r>
              <a:rPr lang="en-US" sz="2800" b="1" dirty="0" smtClean="0">
                <a:solidFill>
                  <a:srgbClr val="FF0000"/>
                </a:solidFill>
                <a:latin typeface="Calibri" pitchFamily="34" charset="0"/>
              </a:rPr>
              <a:t>C. </a:t>
            </a:r>
            <a:r>
              <a:rPr lang="en-US" sz="2800" b="1" dirty="0" smtClean="0">
                <a:latin typeface="Calibri" pitchFamily="34" charset="0"/>
              </a:rPr>
              <a:t>Southern Society</a:t>
            </a:r>
            <a:r>
              <a:rPr lang="en-US" sz="2400" dirty="0">
                <a:latin typeface="Calibri" pitchFamily="34" charset="0"/>
              </a:rPr>
              <a:t> </a:t>
            </a:r>
            <a:endParaRPr lang="en-US" sz="2400" dirty="0" smtClean="0">
              <a:latin typeface="Calibri" pitchFamily="34" charset="0"/>
            </a:endParaRPr>
          </a:p>
          <a:p>
            <a:r>
              <a:rPr lang="en-US" sz="2400" b="1" dirty="0" smtClean="0">
                <a:latin typeface="Calibri" pitchFamily="34" charset="0"/>
              </a:rPr>
              <a:t>       </a:t>
            </a:r>
            <a:r>
              <a:rPr lang="en-US" sz="2400" b="1" dirty="0" smtClean="0">
                <a:solidFill>
                  <a:srgbClr val="FF0000"/>
                </a:solidFill>
                <a:latin typeface="Calibri" pitchFamily="34" charset="0"/>
              </a:rPr>
              <a:t>1.</a:t>
            </a:r>
            <a:r>
              <a:rPr lang="en-US" sz="2400" b="1" dirty="0" smtClean="0">
                <a:latin typeface="Calibri" pitchFamily="34" charset="0"/>
              </a:rPr>
              <a:t> Social Class</a:t>
            </a:r>
          </a:p>
          <a:p>
            <a:r>
              <a:rPr lang="en-US" sz="2400" b="1" dirty="0" smtClean="0">
                <a:latin typeface="Calibri" pitchFamily="34" charset="0"/>
              </a:rPr>
              <a:t>            </a:t>
            </a:r>
            <a:r>
              <a:rPr lang="en-US" sz="2400" b="1" dirty="0" smtClean="0">
                <a:solidFill>
                  <a:srgbClr val="FF0000"/>
                </a:solidFill>
                <a:latin typeface="Calibri" pitchFamily="34" charset="0"/>
              </a:rPr>
              <a:t>a.</a:t>
            </a:r>
            <a:r>
              <a:rPr lang="en-US" sz="2400" b="1" dirty="0" smtClean="0">
                <a:latin typeface="Calibri" pitchFamily="34" charset="0"/>
              </a:rPr>
              <a:t> most important are wealthy plantation owners</a:t>
            </a:r>
          </a:p>
          <a:p>
            <a:r>
              <a:rPr lang="en-US" sz="2400" b="1" dirty="0" smtClean="0">
                <a:latin typeface="Calibri" pitchFamily="34" charset="0"/>
              </a:rPr>
              <a:t>            </a:t>
            </a:r>
            <a:r>
              <a:rPr lang="en-US" sz="2400" b="1" dirty="0" smtClean="0">
                <a:solidFill>
                  <a:srgbClr val="FF0000"/>
                </a:solidFill>
                <a:latin typeface="Calibri" pitchFamily="34" charset="0"/>
              </a:rPr>
              <a:t>b.</a:t>
            </a:r>
            <a:r>
              <a:rPr lang="en-US" sz="2400" b="1" dirty="0" smtClean="0">
                <a:latin typeface="Calibri" pitchFamily="34" charset="0"/>
              </a:rPr>
              <a:t> largest group were small farmers</a:t>
            </a:r>
          </a:p>
          <a:p>
            <a:r>
              <a:rPr lang="en-US" sz="2400" b="1" dirty="0" smtClean="0">
                <a:latin typeface="Calibri" pitchFamily="34" charset="0"/>
              </a:rPr>
              <a:t>            </a:t>
            </a:r>
            <a:r>
              <a:rPr lang="en-US" sz="2400" b="1" dirty="0" smtClean="0">
                <a:solidFill>
                  <a:srgbClr val="FF0000"/>
                </a:solidFill>
                <a:latin typeface="Calibri" pitchFamily="34" charset="0"/>
              </a:rPr>
              <a:t>c.</a:t>
            </a:r>
            <a:r>
              <a:rPr lang="en-US" sz="2400" b="1" dirty="0" smtClean="0">
                <a:latin typeface="Calibri" pitchFamily="34" charset="0"/>
              </a:rPr>
              <a:t> 1/3 of population owned slaves</a:t>
            </a:r>
            <a:endParaRPr lang="en-US" sz="2400" b="1" dirty="0">
              <a:latin typeface="Calibri" pitchFamily="34" charset="0"/>
            </a:endParaRPr>
          </a:p>
        </p:txBody>
      </p:sp>
      <p:pic>
        <p:nvPicPr>
          <p:cNvPr id="9224" name="Picture 8" descr="http://images.sodahead.com/polls/000956973/slave_owner_xlarge.jpeg"/>
          <p:cNvPicPr>
            <a:picLocks noChangeAspect="1" noChangeArrowheads="1"/>
          </p:cNvPicPr>
          <p:nvPr/>
        </p:nvPicPr>
        <p:blipFill>
          <a:blip r:embed="rId2" cstate="print"/>
          <a:srcRect/>
          <a:stretch>
            <a:fillRect/>
          </a:stretch>
        </p:blipFill>
        <p:spPr bwMode="auto">
          <a:xfrm>
            <a:off x="2133600" y="2209800"/>
            <a:ext cx="5410200" cy="4049143"/>
          </a:xfrm>
          <a:prstGeom prst="rect">
            <a:avLst/>
          </a:prstGeom>
          <a:ln>
            <a:noFill/>
          </a:ln>
          <a:effectLst>
            <a:softEdge rad="11250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2000"/>
                                        <p:tgtEl>
                                          <p:spTgt spid="12">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9224"/>
                                        </p:tgtEl>
                                        <p:attrNameLst>
                                          <p:attrName>style.visibility</p:attrName>
                                        </p:attrNameLst>
                                      </p:cBhvr>
                                      <p:to>
                                        <p:strVal val="visible"/>
                                      </p:to>
                                    </p:set>
                                    <p:animEffect transition="in" filter="fade">
                                      <p:cBhvr>
                                        <p:cTn id="11" dur="2000"/>
                                        <p:tgtEl>
                                          <p:spTgt spid="922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xEl>
                                              <p:pRg st="1" end="1"/>
                                            </p:txEl>
                                          </p:spTgt>
                                        </p:tgtEl>
                                        <p:attrNameLst>
                                          <p:attrName>style.visibility</p:attrName>
                                        </p:attrNameLst>
                                      </p:cBhvr>
                                      <p:to>
                                        <p:strVal val="visible"/>
                                      </p:to>
                                    </p:set>
                                    <p:animEffect transition="in" filter="fade">
                                      <p:cBhvr>
                                        <p:cTn id="16" dur="2000"/>
                                        <p:tgtEl>
                                          <p:spTgt spid="1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Effect transition="in" filter="fade">
                                      <p:cBhvr>
                                        <p:cTn id="21" dur="2000"/>
                                        <p:tgtEl>
                                          <p:spTgt spid="1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xEl>
                                              <p:pRg st="3" end="3"/>
                                            </p:txEl>
                                          </p:spTgt>
                                        </p:tgtEl>
                                        <p:attrNameLst>
                                          <p:attrName>style.visibility</p:attrName>
                                        </p:attrNameLst>
                                      </p:cBhvr>
                                      <p:to>
                                        <p:strVal val="visible"/>
                                      </p:to>
                                    </p:set>
                                    <p:animEffect transition="in" filter="fade">
                                      <p:cBhvr>
                                        <p:cTn id="26" dur="2000"/>
                                        <p:tgtEl>
                                          <p:spTgt spid="12">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animEffect transition="in" filter="fade">
                                      <p:cBhvr>
                                        <p:cTn id="31" dur="20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12"/>
          </p:nvPr>
        </p:nvSpPr>
        <p:spPr>
          <a:xfrm>
            <a:off x="7010400" y="6356350"/>
            <a:ext cx="2133600" cy="365125"/>
          </a:xfrm>
        </p:spPr>
        <p:txBody>
          <a:bodyPr/>
          <a:lstStyle/>
          <a:p>
            <a:pPr>
              <a:defRPr/>
            </a:pPr>
            <a:fld id="{EBE38B5E-9FEF-4587-A178-69F4F1D38322}" type="slidenum">
              <a:rPr lang="en-US"/>
              <a:pPr>
                <a:defRPr/>
              </a:pPr>
              <a:t>17</a:t>
            </a:fld>
            <a:endParaRPr lang="en-US" dirty="0"/>
          </a:p>
        </p:txBody>
      </p:sp>
      <p:sp>
        <p:nvSpPr>
          <p:cNvPr id="12291" name="Rectangle 6"/>
          <p:cNvSpPr txBox="1">
            <a:spLocks noGrp="1" noChangeArrowheads="1"/>
          </p:cNvSpPr>
          <p:nvPr/>
        </p:nvSpPr>
        <p:spPr bwMode="auto">
          <a:xfrm>
            <a:off x="6553200" y="6245225"/>
            <a:ext cx="2133600" cy="476250"/>
          </a:xfrm>
          <a:prstGeom prst="rect">
            <a:avLst/>
          </a:prstGeom>
          <a:noFill/>
          <a:ln w="9525">
            <a:noFill/>
            <a:miter lim="800000"/>
            <a:headEnd/>
            <a:tailEnd/>
          </a:ln>
        </p:spPr>
        <p:txBody>
          <a:bodyPr/>
          <a:lstStyle/>
          <a:p>
            <a:pPr algn="r"/>
            <a:endParaRPr lang="en-US" sz="1400" dirty="0">
              <a:solidFill>
                <a:schemeClr val="bg1"/>
              </a:solidFill>
              <a:latin typeface="Arial" charset="0"/>
            </a:endParaRPr>
          </a:p>
        </p:txBody>
      </p:sp>
      <p:sp>
        <p:nvSpPr>
          <p:cNvPr id="8" name="Text Box 6"/>
          <p:cNvSpPr txBox="1">
            <a:spLocks noChangeArrowheads="1"/>
          </p:cNvSpPr>
          <p:nvPr/>
        </p:nvSpPr>
        <p:spPr bwMode="auto">
          <a:xfrm>
            <a:off x="838200" y="3124200"/>
            <a:ext cx="2895600" cy="400110"/>
          </a:xfrm>
          <a:prstGeom prst="rect">
            <a:avLst/>
          </a:prstGeom>
          <a:noFill/>
          <a:ln w="9525">
            <a:noFill/>
            <a:miter lim="800000"/>
            <a:headEnd/>
            <a:tailEnd/>
          </a:ln>
        </p:spPr>
        <p:txBody>
          <a:bodyPr wrap="square">
            <a:spAutoFit/>
          </a:bodyPr>
          <a:lstStyle/>
          <a:p>
            <a:pPr>
              <a:spcBef>
                <a:spcPct val="50000"/>
              </a:spcBef>
            </a:pPr>
            <a:r>
              <a:rPr lang="en-US" sz="2000" b="1" dirty="0">
                <a:solidFill>
                  <a:srgbClr val="FFFF00"/>
                </a:solidFill>
                <a:latin typeface="Calibri" pitchFamily="34" charset="0"/>
              </a:rPr>
              <a:t> </a:t>
            </a:r>
            <a:endParaRPr lang="en-US" sz="2400" b="1" dirty="0">
              <a:solidFill>
                <a:srgbClr val="FFFF00"/>
              </a:solidFill>
              <a:latin typeface="Calibri" pitchFamily="34" charset="0"/>
            </a:endParaRPr>
          </a:p>
        </p:txBody>
      </p:sp>
      <p:pic>
        <p:nvPicPr>
          <p:cNvPr id="35842" name="Picture 2" descr="http://www.thetruthaboutcars.com/wp-content/uploads/2009/01/slaves.jpg"/>
          <p:cNvPicPr>
            <a:picLocks noChangeAspect="1" noChangeArrowheads="1"/>
          </p:cNvPicPr>
          <p:nvPr/>
        </p:nvPicPr>
        <p:blipFill>
          <a:blip r:embed="rId2" cstate="print"/>
          <a:srcRect/>
          <a:stretch>
            <a:fillRect/>
          </a:stretch>
        </p:blipFill>
        <p:spPr bwMode="auto">
          <a:xfrm>
            <a:off x="3581400" y="3962400"/>
            <a:ext cx="3371850" cy="2630043"/>
          </a:xfrm>
          <a:prstGeom prst="rect">
            <a:avLst/>
          </a:prstGeom>
          <a:ln>
            <a:noFill/>
          </a:ln>
          <a:effectLst>
            <a:softEdge rad="112500"/>
          </a:effectLst>
        </p:spPr>
      </p:pic>
      <p:sp>
        <p:nvSpPr>
          <p:cNvPr id="10" name="Text Box 3"/>
          <p:cNvSpPr txBox="1">
            <a:spLocks noChangeArrowheads="1"/>
          </p:cNvSpPr>
          <p:nvPr/>
        </p:nvSpPr>
        <p:spPr bwMode="auto">
          <a:xfrm>
            <a:off x="762000" y="228600"/>
            <a:ext cx="8001000" cy="3416320"/>
          </a:xfrm>
          <a:prstGeom prst="rect">
            <a:avLst/>
          </a:prstGeom>
          <a:noFill/>
          <a:ln w="9525">
            <a:noFill/>
            <a:miter lim="800000"/>
            <a:headEnd/>
            <a:tailEnd/>
          </a:ln>
        </p:spPr>
        <p:txBody>
          <a:bodyPr wrap="square">
            <a:spAutoFit/>
          </a:bodyPr>
          <a:lstStyle/>
          <a:p>
            <a:r>
              <a:rPr lang="en-US" sz="2400" b="1" dirty="0" smtClean="0">
                <a:solidFill>
                  <a:srgbClr val="FF0000"/>
                </a:solidFill>
                <a:latin typeface="Calibri" pitchFamily="34" charset="0"/>
              </a:rPr>
              <a:t>2.</a:t>
            </a:r>
            <a:r>
              <a:rPr lang="en-US" sz="2400" b="1" dirty="0" smtClean="0">
                <a:latin typeface="Calibri" pitchFamily="34" charset="0"/>
              </a:rPr>
              <a:t> Attitude/</a:t>
            </a:r>
            <a:r>
              <a:rPr lang="en-US" sz="2400" b="1" i="1" dirty="0" smtClean="0">
                <a:latin typeface="Calibri" pitchFamily="34" charset="0"/>
              </a:rPr>
              <a:t>justification </a:t>
            </a:r>
            <a:r>
              <a:rPr lang="en-US" sz="2400" b="1" dirty="0" smtClean="0">
                <a:latin typeface="Calibri" pitchFamily="34" charset="0"/>
              </a:rPr>
              <a:t>toward slavery</a:t>
            </a:r>
          </a:p>
          <a:p>
            <a:r>
              <a:rPr lang="en-US" sz="2400" b="1" dirty="0" smtClean="0">
                <a:latin typeface="Calibri" pitchFamily="34" charset="0"/>
              </a:rPr>
              <a:t>     </a:t>
            </a:r>
            <a:r>
              <a:rPr lang="en-US" sz="2400" b="1" dirty="0" smtClean="0">
                <a:solidFill>
                  <a:srgbClr val="FF0000"/>
                </a:solidFill>
                <a:latin typeface="Calibri" pitchFamily="34" charset="0"/>
              </a:rPr>
              <a:t>a.</a:t>
            </a:r>
            <a:r>
              <a:rPr lang="en-US" sz="2400" b="1" dirty="0" smtClean="0">
                <a:latin typeface="Calibri" pitchFamily="34" charset="0"/>
              </a:rPr>
              <a:t> Economic </a:t>
            </a:r>
          </a:p>
          <a:p>
            <a:r>
              <a:rPr lang="en-US" sz="2400" b="1" dirty="0" smtClean="0">
                <a:latin typeface="Calibri" pitchFamily="34" charset="0"/>
              </a:rPr>
              <a:t>          </a:t>
            </a:r>
            <a:r>
              <a:rPr lang="en-US" sz="2400" b="1" dirty="0" err="1" smtClean="0">
                <a:solidFill>
                  <a:srgbClr val="FF0000"/>
                </a:solidFill>
                <a:latin typeface="Calibri" pitchFamily="34" charset="0"/>
              </a:rPr>
              <a:t>i</a:t>
            </a:r>
            <a:r>
              <a:rPr lang="en-US" sz="2400" b="1" dirty="0" smtClean="0">
                <a:solidFill>
                  <a:srgbClr val="FF0000"/>
                </a:solidFill>
                <a:latin typeface="Calibri" pitchFamily="34" charset="0"/>
              </a:rPr>
              <a:t>. </a:t>
            </a:r>
            <a:r>
              <a:rPr lang="en-US" sz="2400" b="1" dirty="0" smtClean="0">
                <a:latin typeface="Calibri" pitchFamily="34" charset="0"/>
              </a:rPr>
              <a:t>necessary part of the workforce</a:t>
            </a:r>
          </a:p>
          <a:p>
            <a:r>
              <a:rPr lang="en-US" sz="2400" b="1" dirty="0" smtClean="0">
                <a:latin typeface="Calibri" pitchFamily="34" charset="0"/>
              </a:rPr>
              <a:t>     </a:t>
            </a:r>
            <a:r>
              <a:rPr lang="en-US" sz="2400" b="1" dirty="0" smtClean="0">
                <a:solidFill>
                  <a:srgbClr val="FF0000"/>
                </a:solidFill>
                <a:latin typeface="Calibri" pitchFamily="34" charset="0"/>
              </a:rPr>
              <a:t>b.</a:t>
            </a:r>
            <a:r>
              <a:rPr lang="en-US" sz="2400" b="1" dirty="0" smtClean="0">
                <a:latin typeface="Calibri" pitchFamily="34" charset="0"/>
              </a:rPr>
              <a:t> Religious</a:t>
            </a:r>
          </a:p>
          <a:p>
            <a:r>
              <a:rPr lang="en-US" sz="2400" b="1" dirty="0" smtClean="0">
                <a:latin typeface="Calibri" pitchFamily="34" charset="0"/>
              </a:rPr>
              <a:t>         </a:t>
            </a:r>
            <a:r>
              <a:rPr lang="en-US" sz="2400" b="1" dirty="0" smtClean="0">
                <a:solidFill>
                  <a:srgbClr val="FF0000"/>
                </a:solidFill>
                <a:latin typeface="Calibri" pitchFamily="34" charset="0"/>
              </a:rPr>
              <a:t> </a:t>
            </a:r>
            <a:r>
              <a:rPr lang="en-US" sz="2400" b="1" dirty="0" err="1" smtClean="0">
                <a:solidFill>
                  <a:srgbClr val="FF0000"/>
                </a:solidFill>
                <a:latin typeface="Calibri" pitchFamily="34" charset="0"/>
              </a:rPr>
              <a:t>i</a:t>
            </a:r>
            <a:r>
              <a:rPr lang="en-US" sz="2400" b="1" dirty="0" smtClean="0">
                <a:solidFill>
                  <a:srgbClr val="FF0000"/>
                </a:solidFill>
                <a:latin typeface="Calibri" pitchFamily="34" charset="0"/>
              </a:rPr>
              <a:t>. </a:t>
            </a:r>
            <a:r>
              <a:rPr lang="en-US" sz="2400" b="1" dirty="0" smtClean="0">
                <a:latin typeface="Calibri" pitchFamily="34" charset="0"/>
              </a:rPr>
              <a:t>wealthy white southerners argued that God created </a:t>
            </a:r>
          </a:p>
          <a:p>
            <a:r>
              <a:rPr lang="en-US" sz="2400" b="1" dirty="0" smtClean="0">
                <a:latin typeface="Calibri" pitchFamily="34" charset="0"/>
              </a:rPr>
              <a:t>              some people, like themselves, to rule others.</a:t>
            </a:r>
          </a:p>
          <a:p>
            <a:r>
              <a:rPr lang="en-US" sz="2400" b="1" dirty="0" smtClean="0">
                <a:latin typeface="Calibri" pitchFamily="34" charset="0"/>
              </a:rPr>
              <a:t>     </a:t>
            </a:r>
            <a:r>
              <a:rPr lang="en-US" sz="2400" b="1" dirty="0" smtClean="0">
                <a:solidFill>
                  <a:srgbClr val="FF0000"/>
                </a:solidFill>
                <a:latin typeface="Calibri" pitchFamily="34" charset="0"/>
              </a:rPr>
              <a:t>c.</a:t>
            </a:r>
            <a:r>
              <a:rPr lang="en-US" sz="2400" b="1" dirty="0" smtClean="0">
                <a:latin typeface="Calibri" pitchFamily="34" charset="0"/>
              </a:rPr>
              <a:t> Social</a:t>
            </a:r>
          </a:p>
          <a:p>
            <a:r>
              <a:rPr lang="en-US" sz="2400" b="1" dirty="0" smtClean="0">
                <a:latin typeface="Calibri" pitchFamily="34" charset="0"/>
              </a:rPr>
              <a:t>          </a:t>
            </a:r>
            <a:r>
              <a:rPr lang="en-US" sz="2400" b="1" dirty="0" err="1" smtClean="0">
                <a:solidFill>
                  <a:srgbClr val="FF0000"/>
                </a:solidFill>
                <a:latin typeface="Calibri" pitchFamily="34" charset="0"/>
              </a:rPr>
              <a:t>i</a:t>
            </a:r>
            <a:r>
              <a:rPr lang="en-US" sz="2400" b="1" dirty="0" smtClean="0">
                <a:solidFill>
                  <a:srgbClr val="FF0000"/>
                </a:solidFill>
                <a:latin typeface="Calibri" pitchFamily="34" charset="0"/>
              </a:rPr>
              <a:t>. </a:t>
            </a:r>
            <a:r>
              <a:rPr lang="en-US" sz="2400" b="1" dirty="0" smtClean="0">
                <a:latin typeface="Calibri" pitchFamily="34" charset="0"/>
              </a:rPr>
              <a:t>whites generally looked at slaves as ignorant children, </a:t>
            </a:r>
          </a:p>
          <a:p>
            <a:r>
              <a:rPr lang="en-US" sz="2400" b="1" dirty="0" smtClean="0">
                <a:latin typeface="Calibri" pitchFamily="34" charset="0"/>
              </a:rPr>
              <a:t>              unable to take care of themselves </a:t>
            </a:r>
            <a:endParaRPr lang="en-US" sz="2400" b="1" dirty="0">
              <a:latin typeface="Calibri"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5842"/>
                                        </p:tgtEl>
                                        <p:attrNameLst>
                                          <p:attrName>style.visibility</p:attrName>
                                        </p:attrNameLst>
                                      </p:cBhvr>
                                      <p:to>
                                        <p:strVal val="visible"/>
                                      </p:to>
                                    </p:set>
                                    <p:animEffect transition="in" filter="fade">
                                      <p:cBhvr>
                                        <p:cTn id="11" dur="2000"/>
                                        <p:tgtEl>
                                          <p:spTgt spid="3584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fade">
                                      <p:cBhvr>
                                        <p:cTn id="16" dur="2000"/>
                                        <p:tgtEl>
                                          <p:spTgt spid="1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2000"/>
                                        <p:tgtEl>
                                          <p:spTgt spid="1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Effect transition="in" filter="fade">
                                      <p:cBhvr>
                                        <p:cTn id="26" dur="2000"/>
                                        <p:tgtEl>
                                          <p:spTgt spid="10">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animEffect transition="in" filter="fade">
                                      <p:cBhvr>
                                        <p:cTn id="31" dur="2000"/>
                                        <p:tgtEl>
                                          <p:spTgt spid="10">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xEl>
                                              <p:pRg st="4" end="4"/>
                                            </p:txEl>
                                          </p:spTgt>
                                        </p:tgtEl>
                                        <p:attrNameLst>
                                          <p:attrName>style.visibility</p:attrName>
                                        </p:attrNameLst>
                                      </p:cBhvr>
                                      <p:to>
                                        <p:strVal val="visible"/>
                                      </p:to>
                                    </p:set>
                                    <p:animEffect transition="in" filter="fade">
                                      <p:cBhvr>
                                        <p:cTn id="36" dur="2000"/>
                                        <p:tgtEl>
                                          <p:spTgt spid="10">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
                                            <p:txEl>
                                              <p:pRg st="5" end="5"/>
                                            </p:txEl>
                                          </p:spTgt>
                                        </p:tgtEl>
                                        <p:attrNameLst>
                                          <p:attrName>style.visibility</p:attrName>
                                        </p:attrNameLst>
                                      </p:cBhvr>
                                      <p:to>
                                        <p:strVal val="visible"/>
                                      </p:to>
                                    </p:set>
                                    <p:animEffect transition="in" filter="fade">
                                      <p:cBhvr>
                                        <p:cTn id="41" dur="2000"/>
                                        <p:tgtEl>
                                          <p:spTgt spid="10">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
                                            <p:txEl>
                                              <p:pRg st="6" end="6"/>
                                            </p:txEl>
                                          </p:spTgt>
                                        </p:tgtEl>
                                        <p:attrNameLst>
                                          <p:attrName>style.visibility</p:attrName>
                                        </p:attrNameLst>
                                      </p:cBhvr>
                                      <p:to>
                                        <p:strVal val="visible"/>
                                      </p:to>
                                    </p:set>
                                    <p:animEffect transition="in" filter="fade">
                                      <p:cBhvr>
                                        <p:cTn id="46" dur="2000"/>
                                        <p:tgtEl>
                                          <p:spTgt spid="10">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0">
                                            <p:txEl>
                                              <p:pRg st="7" end="7"/>
                                            </p:txEl>
                                          </p:spTgt>
                                        </p:tgtEl>
                                        <p:attrNameLst>
                                          <p:attrName>style.visibility</p:attrName>
                                        </p:attrNameLst>
                                      </p:cBhvr>
                                      <p:to>
                                        <p:strVal val="visible"/>
                                      </p:to>
                                    </p:set>
                                    <p:animEffect transition="in" filter="fade">
                                      <p:cBhvr>
                                        <p:cTn id="51" dur="2000"/>
                                        <p:tgtEl>
                                          <p:spTgt spid="10">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0">
                                            <p:txEl>
                                              <p:pRg st="8" end="8"/>
                                            </p:txEl>
                                          </p:spTgt>
                                        </p:tgtEl>
                                        <p:attrNameLst>
                                          <p:attrName>style.visibility</p:attrName>
                                        </p:attrNameLst>
                                      </p:cBhvr>
                                      <p:to>
                                        <p:strVal val="visible"/>
                                      </p:to>
                                    </p:set>
                                    <p:animEffect transition="in" filter="fade">
                                      <p:cBhvr>
                                        <p:cTn id="56" dur="20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12"/>
          </p:nvPr>
        </p:nvSpPr>
        <p:spPr>
          <a:xfrm>
            <a:off x="7010400" y="6356350"/>
            <a:ext cx="2133600" cy="365125"/>
          </a:xfrm>
        </p:spPr>
        <p:txBody>
          <a:bodyPr/>
          <a:lstStyle/>
          <a:p>
            <a:pPr>
              <a:defRPr/>
            </a:pPr>
            <a:fld id="{B662EB52-A457-4CDB-860A-7792B4B235B2}" type="slidenum">
              <a:rPr lang="en-US"/>
              <a:pPr>
                <a:defRPr/>
              </a:pPr>
              <a:t>18</a:t>
            </a:fld>
            <a:endParaRPr lang="en-US" dirty="0"/>
          </a:p>
        </p:txBody>
      </p:sp>
      <p:sp>
        <p:nvSpPr>
          <p:cNvPr id="14339" name="Rectangle 6"/>
          <p:cNvSpPr txBox="1">
            <a:spLocks noGrp="1" noChangeArrowheads="1"/>
          </p:cNvSpPr>
          <p:nvPr/>
        </p:nvSpPr>
        <p:spPr bwMode="auto">
          <a:xfrm>
            <a:off x="6553200" y="6245225"/>
            <a:ext cx="2133600" cy="476250"/>
          </a:xfrm>
          <a:prstGeom prst="rect">
            <a:avLst/>
          </a:prstGeom>
          <a:noFill/>
          <a:ln w="9525">
            <a:noFill/>
            <a:miter lim="800000"/>
            <a:headEnd/>
            <a:tailEnd/>
          </a:ln>
        </p:spPr>
        <p:txBody>
          <a:bodyPr/>
          <a:lstStyle/>
          <a:p>
            <a:pPr algn="r"/>
            <a:endParaRPr lang="en-US" sz="1400" dirty="0">
              <a:solidFill>
                <a:schemeClr val="bg1"/>
              </a:solidFill>
              <a:latin typeface="Arial" charset="0"/>
            </a:endParaRPr>
          </a:p>
        </p:txBody>
      </p:sp>
      <p:sp>
        <p:nvSpPr>
          <p:cNvPr id="6" name="Text Box 6"/>
          <p:cNvSpPr txBox="1">
            <a:spLocks noChangeArrowheads="1"/>
          </p:cNvSpPr>
          <p:nvPr/>
        </p:nvSpPr>
        <p:spPr bwMode="auto">
          <a:xfrm>
            <a:off x="457200" y="381000"/>
            <a:ext cx="7696200" cy="2369880"/>
          </a:xfrm>
          <a:prstGeom prst="rect">
            <a:avLst/>
          </a:prstGeom>
          <a:noFill/>
          <a:ln w="9525">
            <a:noFill/>
            <a:miter lim="800000"/>
            <a:headEnd/>
            <a:tailEnd/>
          </a:ln>
        </p:spPr>
        <p:txBody>
          <a:bodyPr>
            <a:spAutoFit/>
          </a:bodyPr>
          <a:lstStyle/>
          <a:p>
            <a:pPr>
              <a:spcBef>
                <a:spcPts val="0"/>
              </a:spcBef>
            </a:pPr>
            <a:r>
              <a:rPr lang="en-US" sz="2400" b="1" dirty="0" smtClean="0">
                <a:solidFill>
                  <a:srgbClr val="FF0000"/>
                </a:solidFill>
                <a:latin typeface="Calibri" pitchFamily="34" charset="0"/>
              </a:rPr>
              <a:t>3. </a:t>
            </a:r>
            <a:r>
              <a:rPr lang="en-US" sz="2800" b="1" dirty="0" smtClean="0">
                <a:latin typeface="Calibri" pitchFamily="34" charset="0"/>
              </a:rPr>
              <a:t>Slave Codes</a:t>
            </a:r>
          </a:p>
          <a:p>
            <a:pPr>
              <a:spcBef>
                <a:spcPts val="0"/>
              </a:spcBef>
            </a:pPr>
            <a:r>
              <a:rPr lang="en-US" sz="2400" b="1" dirty="0" smtClean="0">
                <a:latin typeface="Calibri" pitchFamily="34" charset="0"/>
              </a:rPr>
              <a:t>     </a:t>
            </a:r>
            <a:r>
              <a:rPr lang="en-US" sz="2400" b="1" dirty="0" smtClean="0">
                <a:solidFill>
                  <a:srgbClr val="FF0000"/>
                </a:solidFill>
                <a:latin typeface="Calibri" pitchFamily="34" charset="0"/>
              </a:rPr>
              <a:t>a. </a:t>
            </a:r>
            <a:r>
              <a:rPr lang="en-US" sz="2400" b="1" dirty="0" smtClean="0">
                <a:latin typeface="Calibri" pitchFamily="34" charset="0"/>
              </a:rPr>
              <a:t>strict </a:t>
            </a:r>
            <a:r>
              <a:rPr lang="en-US" sz="2400" b="1" dirty="0">
                <a:latin typeface="Calibri" pitchFamily="34" charset="0"/>
              </a:rPr>
              <a:t>laws that many states passed to control </a:t>
            </a:r>
            <a:endParaRPr lang="en-US" sz="2400" b="1" dirty="0" smtClean="0">
              <a:latin typeface="Calibri" pitchFamily="34" charset="0"/>
            </a:endParaRPr>
          </a:p>
          <a:p>
            <a:pPr>
              <a:spcBef>
                <a:spcPts val="0"/>
              </a:spcBef>
            </a:pPr>
            <a:r>
              <a:rPr lang="en-US" sz="2400" b="1" dirty="0" smtClean="0">
                <a:latin typeface="Calibri" pitchFamily="34" charset="0"/>
              </a:rPr>
              <a:t>          slaves</a:t>
            </a:r>
            <a:r>
              <a:rPr lang="en-US" sz="2400" b="1" dirty="0">
                <a:latin typeface="Calibri" pitchFamily="34" charset="0"/>
              </a:rPr>
              <a:t>’ actions</a:t>
            </a:r>
            <a:r>
              <a:rPr lang="en-US" sz="2400" b="1" dirty="0" smtClean="0">
                <a:latin typeface="Calibri" pitchFamily="34" charset="0"/>
              </a:rPr>
              <a:t>.</a:t>
            </a:r>
          </a:p>
          <a:p>
            <a:pPr>
              <a:spcBef>
                <a:spcPts val="0"/>
              </a:spcBef>
            </a:pPr>
            <a:r>
              <a:rPr lang="en-US" sz="2400" b="1" dirty="0" smtClean="0">
                <a:latin typeface="Calibri" pitchFamily="34" charset="0"/>
              </a:rPr>
              <a:t>          </a:t>
            </a:r>
            <a:r>
              <a:rPr lang="en-US" sz="2400" b="1" dirty="0" err="1" smtClean="0">
                <a:solidFill>
                  <a:srgbClr val="FF0000"/>
                </a:solidFill>
                <a:latin typeface="Calibri" pitchFamily="34" charset="0"/>
              </a:rPr>
              <a:t>i</a:t>
            </a:r>
            <a:r>
              <a:rPr lang="en-US" sz="2400" b="1" dirty="0" smtClean="0">
                <a:solidFill>
                  <a:srgbClr val="FF0000"/>
                </a:solidFill>
                <a:latin typeface="Calibri" pitchFamily="34" charset="0"/>
              </a:rPr>
              <a:t>. </a:t>
            </a:r>
            <a:r>
              <a:rPr lang="en-US" sz="2400" b="1" dirty="0" smtClean="0">
                <a:latin typeface="Calibri" pitchFamily="34" charset="0"/>
              </a:rPr>
              <a:t>illegal for slaves to travel far from their homes</a:t>
            </a:r>
          </a:p>
          <a:p>
            <a:pPr>
              <a:spcBef>
                <a:spcPts val="0"/>
              </a:spcBef>
            </a:pPr>
            <a:r>
              <a:rPr lang="en-US" sz="2400" b="1" dirty="0" smtClean="0">
                <a:latin typeface="Calibri" pitchFamily="34" charset="0"/>
              </a:rPr>
              <a:t>         </a:t>
            </a:r>
            <a:r>
              <a:rPr lang="en-US" sz="2400" b="1" dirty="0" smtClean="0">
                <a:solidFill>
                  <a:srgbClr val="FF0000"/>
                </a:solidFill>
                <a:latin typeface="Calibri" pitchFamily="34" charset="0"/>
              </a:rPr>
              <a:t>ii. </a:t>
            </a:r>
            <a:r>
              <a:rPr lang="en-US" sz="2400" b="1" dirty="0" smtClean="0">
                <a:latin typeface="Calibri" pitchFamily="34" charset="0"/>
              </a:rPr>
              <a:t>illegal to educate them</a:t>
            </a:r>
          </a:p>
          <a:p>
            <a:pPr>
              <a:spcBef>
                <a:spcPts val="0"/>
              </a:spcBef>
            </a:pPr>
            <a:endParaRPr lang="en-US" sz="2400" b="1" dirty="0">
              <a:latin typeface="Calibri" pitchFamily="34" charset="0"/>
            </a:endParaRPr>
          </a:p>
        </p:txBody>
      </p:sp>
      <p:pic>
        <p:nvPicPr>
          <p:cNvPr id="18442" name="Picture 10" descr="http://i2.blogs.indiewire.com/images/blogs/shadowandact/archives/broke-folks.jpg"/>
          <p:cNvPicPr>
            <a:picLocks noChangeAspect="1" noChangeArrowheads="1"/>
          </p:cNvPicPr>
          <p:nvPr/>
        </p:nvPicPr>
        <p:blipFill>
          <a:blip r:embed="rId2" cstate="print"/>
          <a:srcRect/>
          <a:stretch>
            <a:fillRect/>
          </a:stretch>
        </p:blipFill>
        <p:spPr bwMode="auto">
          <a:xfrm>
            <a:off x="3810000" y="2438400"/>
            <a:ext cx="4638675" cy="3698260"/>
          </a:xfrm>
          <a:prstGeom prst="rect">
            <a:avLst/>
          </a:prstGeom>
          <a:ln>
            <a:noFill/>
          </a:ln>
          <a:effectLst>
            <a:softEdge rad="11250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8442"/>
                                        </p:tgtEl>
                                        <p:attrNameLst>
                                          <p:attrName>style.visibility</p:attrName>
                                        </p:attrNameLst>
                                      </p:cBhvr>
                                      <p:to>
                                        <p:strVal val="visible"/>
                                      </p:to>
                                    </p:set>
                                    <p:animEffect transition="in" filter="fade">
                                      <p:cBhvr>
                                        <p:cTn id="7" dur="2000"/>
                                        <p:tgtEl>
                                          <p:spTgt spid="184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12"/>
          </p:nvPr>
        </p:nvSpPr>
        <p:spPr>
          <a:xfrm>
            <a:off x="7010400" y="6356350"/>
            <a:ext cx="2133600" cy="365125"/>
          </a:xfrm>
        </p:spPr>
        <p:txBody>
          <a:bodyPr/>
          <a:lstStyle/>
          <a:p>
            <a:pPr>
              <a:defRPr/>
            </a:pPr>
            <a:fld id="{D1F1C59A-3053-47E4-A812-B1ECAAA3980A}" type="slidenum">
              <a:rPr lang="en-US"/>
              <a:pPr>
                <a:defRPr/>
              </a:pPr>
              <a:t>19</a:t>
            </a:fld>
            <a:endParaRPr lang="en-US" dirty="0"/>
          </a:p>
        </p:txBody>
      </p:sp>
      <p:sp>
        <p:nvSpPr>
          <p:cNvPr id="15363" name="Rectangle 6"/>
          <p:cNvSpPr txBox="1">
            <a:spLocks noGrp="1" noChangeArrowheads="1"/>
          </p:cNvSpPr>
          <p:nvPr/>
        </p:nvSpPr>
        <p:spPr bwMode="auto">
          <a:xfrm>
            <a:off x="6553200" y="6245225"/>
            <a:ext cx="2133600" cy="476250"/>
          </a:xfrm>
          <a:prstGeom prst="rect">
            <a:avLst/>
          </a:prstGeom>
          <a:noFill/>
          <a:ln w="9525">
            <a:noFill/>
            <a:miter lim="800000"/>
            <a:headEnd/>
            <a:tailEnd/>
          </a:ln>
        </p:spPr>
        <p:txBody>
          <a:bodyPr/>
          <a:lstStyle/>
          <a:p>
            <a:pPr algn="r"/>
            <a:endParaRPr lang="en-US" sz="1400" dirty="0">
              <a:solidFill>
                <a:schemeClr val="bg1"/>
              </a:solidFill>
              <a:latin typeface="Arial" charset="0"/>
            </a:endParaRPr>
          </a:p>
        </p:txBody>
      </p:sp>
      <p:pic>
        <p:nvPicPr>
          <p:cNvPr id="19466" name="Picture 10" descr="http://www.nathanielturner.com/images/New_Folder4/tannerpaint.jpg"/>
          <p:cNvPicPr>
            <a:picLocks noChangeAspect="1" noChangeArrowheads="1"/>
          </p:cNvPicPr>
          <p:nvPr/>
        </p:nvPicPr>
        <p:blipFill>
          <a:blip r:embed="rId2" cstate="print"/>
          <a:srcRect/>
          <a:stretch>
            <a:fillRect/>
          </a:stretch>
        </p:blipFill>
        <p:spPr bwMode="auto">
          <a:xfrm>
            <a:off x="5867400" y="1752600"/>
            <a:ext cx="2789237" cy="4267200"/>
          </a:xfrm>
          <a:prstGeom prst="rect">
            <a:avLst/>
          </a:prstGeom>
          <a:ln>
            <a:noFill/>
          </a:ln>
          <a:effectLst>
            <a:softEdge rad="112500"/>
          </a:effectLst>
        </p:spPr>
      </p:pic>
      <p:sp>
        <p:nvSpPr>
          <p:cNvPr id="10" name="Text Box 3"/>
          <p:cNvSpPr txBox="1">
            <a:spLocks noChangeArrowheads="1"/>
          </p:cNvSpPr>
          <p:nvPr/>
        </p:nvSpPr>
        <p:spPr bwMode="auto">
          <a:xfrm>
            <a:off x="762000" y="228600"/>
            <a:ext cx="8001000" cy="2369880"/>
          </a:xfrm>
          <a:prstGeom prst="rect">
            <a:avLst/>
          </a:prstGeom>
          <a:noFill/>
          <a:ln w="9525">
            <a:noFill/>
            <a:miter lim="800000"/>
            <a:headEnd/>
            <a:tailEnd/>
          </a:ln>
        </p:spPr>
        <p:txBody>
          <a:bodyPr wrap="square">
            <a:spAutoFit/>
          </a:bodyPr>
          <a:lstStyle/>
          <a:p>
            <a:r>
              <a:rPr lang="en-US" sz="2800" b="1" dirty="0" smtClean="0">
                <a:solidFill>
                  <a:srgbClr val="FF0000"/>
                </a:solidFill>
                <a:latin typeface="Calibri" pitchFamily="34" charset="0"/>
              </a:rPr>
              <a:t>D. </a:t>
            </a:r>
            <a:r>
              <a:rPr lang="en-US" sz="2800" b="1" dirty="0" smtClean="0">
                <a:latin typeface="Calibri" pitchFamily="34" charset="0"/>
              </a:rPr>
              <a:t>Slave Culture</a:t>
            </a:r>
            <a:r>
              <a:rPr lang="en-US" sz="2400" dirty="0">
                <a:latin typeface="Calibri" pitchFamily="34" charset="0"/>
              </a:rPr>
              <a:t> </a:t>
            </a:r>
            <a:endParaRPr lang="en-US" sz="2400" dirty="0" smtClean="0">
              <a:latin typeface="Calibri" pitchFamily="34" charset="0"/>
            </a:endParaRPr>
          </a:p>
          <a:p>
            <a:r>
              <a:rPr lang="en-US" sz="2400" b="1" dirty="0" smtClean="0">
                <a:latin typeface="Calibri" pitchFamily="34" charset="0"/>
              </a:rPr>
              <a:t>       </a:t>
            </a:r>
            <a:r>
              <a:rPr lang="en-US" sz="2400" b="1" dirty="0" smtClean="0">
                <a:solidFill>
                  <a:srgbClr val="FF0000"/>
                </a:solidFill>
                <a:latin typeface="Calibri" pitchFamily="34" charset="0"/>
              </a:rPr>
              <a:t>1.</a:t>
            </a:r>
            <a:r>
              <a:rPr lang="en-US" sz="2400" b="1" dirty="0" smtClean="0">
                <a:latin typeface="Calibri" pitchFamily="34" charset="0"/>
              </a:rPr>
              <a:t> maintained traditions and beliefs</a:t>
            </a:r>
          </a:p>
          <a:p>
            <a:pPr>
              <a:spcBef>
                <a:spcPts val="0"/>
              </a:spcBef>
            </a:pPr>
            <a:r>
              <a:rPr lang="en-US" sz="2400" b="1" dirty="0" smtClean="0">
                <a:latin typeface="Calibri" pitchFamily="34" charset="0"/>
              </a:rPr>
              <a:t>            </a:t>
            </a:r>
            <a:r>
              <a:rPr lang="en-US" sz="2400" b="1" dirty="0" smtClean="0">
                <a:solidFill>
                  <a:srgbClr val="FF0000"/>
                </a:solidFill>
                <a:latin typeface="Calibri" pitchFamily="34" charset="0"/>
              </a:rPr>
              <a:t>a. </a:t>
            </a:r>
            <a:r>
              <a:rPr lang="en-US" sz="2400" b="1" dirty="0" smtClean="0">
                <a:latin typeface="Calibri" pitchFamily="34" charset="0"/>
              </a:rPr>
              <a:t>made time for social and family activities</a:t>
            </a:r>
          </a:p>
          <a:p>
            <a:pPr>
              <a:spcBef>
                <a:spcPts val="0"/>
              </a:spcBef>
            </a:pPr>
            <a:r>
              <a:rPr lang="en-US" sz="2400" b="1" dirty="0" smtClean="0">
                <a:solidFill>
                  <a:srgbClr val="FF0000"/>
                </a:solidFill>
                <a:latin typeface="Calibri" pitchFamily="34" charset="0"/>
              </a:rPr>
              <a:t>            b. </a:t>
            </a:r>
            <a:r>
              <a:rPr lang="en-US" sz="2400" b="1" dirty="0" smtClean="0">
                <a:latin typeface="Calibri" pitchFamily="34" charset="0"/>
              </a:rPr>
              <a:t>passed down family histories</a:t>
            </a:r>
          </a:p>
          <a:p>
            <a:pPr>
              <a:spcBef>
                <a:spcPts val="0"/>
              </a:spcBef>
            </a:pPr>
            <a:r>
              <a:rPr lang="en-US" sz="2400" b="1" dirty="0" smtClean="0">
                <a:solidFill>
                  <a:srgbClr val="FF0000"/>
                </a:solidFill>
                <a:latin typeface="Calibri" pitchFamily="34" charset="0"/>
              </a:rPr>
              <a:t>            c. </a:t>
            </a:r>
            <a:r>
              <a:rPr lang="en-US" sz="2400" b="1" dirty="0" smtClean="0">
                <a:latin typeface="Calibri" pitchFamily="34" charset="0"/>
              </a:rPr>
              <a:t>practiced their religion </a:t>
            </a:r>
          </a:p>
          <a:p>
            <a:pPr>
              <a:spcBef>
                <a:spcPts val="0"/>
              </a:spcBef>
            </a:pPr>
            <a:r>
              <a:rPr lang="en-US" sz="2400" b="1" dirty="0" smtClean="0">
                <a:solidFill>
                  <a:srgbClr val="FF0000"/>
                </a:solidFill>
                <a:latin typeface="Calibri" pitchFamily="34" charset="0"/>
              </a:rPr>
              <a:t>            d. </a:t>
            </a:r>
            <a:r>
              <a:rPr lang="en-US" sz="2400" b="1" dirty="0" smtClean="0">
                <a:latin typeface="Calibri" pitchFamily="34" charset="0"/>
              </a:rPr>
              <a:t>sang spirituals</a:t>
            </a:r>
            <a:endParaRPr lang="en-US" sz="2400" b="1" dirty="0">
              <a:latin typeface="Calibri"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19466"/>
                                        </p:tgtEl>
                                        <p:attrNameLst>
                                          <p:attrName>style.visibility</p:attrName>
                                        </p:attrNameLst>
                                      </p:cBhvr>
                                      <p:to>
                                        <p:strVal val="visible"/>
                                      </p:to>
                                    </p:set>
                                    <p:animEffect transition="in" filter="fade">
                                      <p:cBhvr>
                                        <p:cTn id="7" dur="2000"/>
                                        <p:tgtEl>
                                          <p:spTgt spid="19466"/>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2000"/>
                                        <p:tgtEl>
                                          <p:spTgt spid="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2000"/>
                                        <p:tgtEl>
                                          <p:spTgt spid="1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fade">
                                      <p:cBhvr>
                                        <p:cTn id="20" dur="2000"/>
                                        <p:tgtEl>
                                          <p:spTgt spid="1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Effect transition="in" filter="fade">
                                      <p:cBhvr>
                                        <p:cTn id="25" dur="2000"/>
                                        <p:tgtEl>
                                          <p:spTgt spid="10">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xEl>
                                              <p:pRg st="4" end="4"/>
                                            </p:txEl>
                                          </p:spTgt>
                                        </p:tgtEl>
                                        <p:attrNameLst>
                                          <p:attrName>style.visibility</p:attrName>
                                        </p:attrNameLst>
                                      </p:cBhvr>
                                      <p:to>
                                        <p:strVal val="visible"/>
                                      </p:to>
                                    </p:set>
                                    <p:animEffect transition="in" filter="fade">
                                      <p:cBhvr>
                                        <p:cTn id="30" dur="2000"/>
                                        <p:tgtEl>
                                          <p:spTgt spid="10">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xEl>
                                              <p:pRg st="5" end="5"/>
                                            </p:txEl>
                                          </p:spTgt>
                                        </p:tgtEl>
                                        <p:attrNameLst>
                                          <p:attrName>style.visibility</p:attrName>
                                        </p:attrNameLst>
                                      </p:cBhvr>
                                      <p:to>
                                        <p:strVal val="visible"/>
                                      </p:to>
                                    </p:set>
                                    <p:animEffect transition="in" filter="fade">
                                      <p:cBhvr>
                                        <p:cTn id="35" dur="20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86D45E5-CDAE-4D7D-ACFC-D6EC16A6225E}" type="slidenum">
              <a:rPr lang="en-US" smtClean="0"/>
              <a:pPr>
                <a:defRPr/>
              </a:pPr>
              <a:t>2</a:t>
            </a:fld>
            <a:endParaRPr lang="en-US" dirty="0"/>
          </a:p>
        </p:txBody>
      </p:sp>
      <p:pic>
        <p:nvPicPr>
          <p:cNvPr id="1026" name="Picture 2" descr="http://weblogs.variety.com/.a/6a00d8341bfc7553ef014e600a3951970c-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593980"/>
            <a:ext cx="2971800" cy="282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48159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2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12"/>
          </p:nvPr>
        </p:nvSpPr>
        <p:spPr>
          <a:xfrm>
            <a:off x="7010400" y="6356350"/>
            <a:ext cx="2133600" cy="365125"/>
          </a:xfrm>
        </p:spPr>
        <p:txBody>
          <a:bodyPr/>
          <a:lstStyle/>
          <a:p>
            <a:pPr>
              <a:defRPr/>
            </a:pPr>
            <a:fld id="{29C92179-616D-448A-9919-4BD778D13F60}" type="slidenum">
              <a:rPr lang="en-US"/>
              <a:pPr>
                <a:defRPr/>
              </a:pPr>
              <a:t>20</a:t>
            </a:fld>
            <a:endParaRPr lang="en-US" dirty="0"/>
          </a:p>
        </p:txBody>
      </p:sp>
      <p:sp>
        <p:nvSpPr>
          <p:cNvPr id="16387" name="Rectangle 6"/>
          <p:cNvSpPr txBox="1">
            <a:spLocks noGrp="1" noChangeArrowheads="1"/>
          </p:cNvSpPr>
          <p:nvPr/>
        </p:nvSpPr>
        <p:spPr bwMode="auto">
          <a:xfrm>
            <a:off x="6553200" y="6245225"/>
            <a:ext cx="2133600" cy="476250"/>
          </a:xfrm>
          <a:prstGeom prst="rect">
            <a:avLst/>
          </a:prstGeom>
          <a:noFill/>
          <a:ln w="9525">
            <a:noFill/>
            <a:miter lim="800000"/>
            <a:headEnd/>
            <a:tailEnd/>
          </a:ln>
        </p:spPr>
        <p:txBody>
          <a:bodyPr/>
          <a:lstStyle/>
          <a:p>
            <a:pPr algn="r"/>
            <a:endParaRPr lang="en-US" sz="1400" dirty="0">
              <a:solidFill>
                <a:schemeClr val="bg1"/>
              </a:solidFill>
              <a:latin typeface="Arial" charset="0"/>
            </a:endParaRPr>
          </a:p>
        </p:txBody>
      </p:sp>
      <p:sp>
        <p:nvSpPr>
          <p:cNvPr id="9" name="Text Box 3"/>
          <p:cNvSpPr txBox="1">
            <a:spLocks noChangeArrowheads="1"/>
          </p:cNvSpPr>
          <p:nvPr/>
        </p:nvSpPr>
        <p:spPr bwMode="auto">
          <a:xfrm>
            <a:off x="609600" y="228600"/>
            <a:ext cx="7772400" cy="2585323"/>
          </a:xfrm>
          <a:prstGeom prst="rect">
            <a:avLst/>
          </a:prstGeom>
          <a:noFill/>
          <a:ln w="9525">
            <a:solidFill>
              <a:srgbClr val="000000"/>
            </a:solidFill>
            <a:miter lim="800000"/>
            <a:headEnd/>
            <a:tailEnd/>
          </a:ln>
        </p:spPr>
        <p:txBody>
          <a:bodyPr wrap="square">
            <a:spAutoFit/>
          </a:bodyPr>
          <a:lstStyle/>
          <a:p>
            <a:r>
              <a:rPr lang="en-US" sz="2000" dirty="0"/>
              <a:t> </a:t>
            </a:r>
            <a:r>
              <a:rPr lang="en-US" sz="2400" b="1" dirty="0" smtClean="0">
                <a:solidFill>
                  <a:srgbClr val="FF0000"/>
                </a:solidFill>
                <a:latin typeface="Calibri" pitchFamily="34" charset="0"/>
              </a:rPr>
              <a:t>2. </a:t>
            </a:r>
            <a:r>
              <a:rPr lang="en-US" sz="2400" b="1" dirty="0" smtClean="0">
                <a:latin typeface="Calibri" pitchFamily="34" charset="0"/>
              </a:rPr>
              <a:t>Non-violent  Resistance</a:t>
            </a:r>
          </a:p>
          <a:p>
            <a:r>
              <a:rPr lang="en-US" sz="2400" b="1" dirty="0" smtClean="0">
                <a:latin typeface="Calibri" pitchFamily="34" charset="0"/>
              </a:rPr>
              <a:t>     </a:t>
            </a:r>
            <a:r>
              <a:rPr lang="en-US" sz="2400" b="1" dirty="0" smtClean="0">
                <a:solidFill>
                  <a:srgbClr val="FF0000"/>
                </a:solidFill>
                <a:latin typeface="Calibri" pitchFamily="34" charset="0"/>
              </a:rPr>
              <a:t>a. </a:t>
            </a:r>
            <a:r>
              <a:rPr lang="en-US" sz="2400" b="1" dirty="0" smtClean="0">
                <a:latin typeface="Calibri" pitchFamily="34" charset="0"/>
              </a:rPr>
              <a:t>maintain religious beliefs/practices</a:t>
            </a:r>
          </a:p>
          <a:p>
            <a:r>
              <a:rPr lang="en-US" sz="2400" b="1" dirty="0" smtClean="0">
                <a:solidFill>
                  <a:srgbClr val="00B0F0"/>
                </a:solidFill>
                <a:latin typeface="Calibri" pitchFamily="34" charset="0"/>
              </a:rPr>
              <a:t>      </a:t>
            </a:r>
            <a:r>
              <a:rPr lang="en-US" sz="2400" b="1" dirty="0" smtClean="0">
                <a:solidFill>
                  <a:srgbClr val="FF0000"/>
                </a:solidFill>
                <a:latin typeface="Calibri" pitchFamily="34" charset="0"/>
              </a:rPr>
              <a:t>b.</a:t>
            </a:r>
            <a:r>
              <a:rPr lang="en-US" sz="2400" b="1" dirty="0" smtClean="0">
                <a:solidFill>
                  <a:srgbClr val="00B0F0"/>
                </a:solidFill>
                <a:latin typeface="Calibri" pitchFamily="34" charset="0"/>
              </a:rPr>
              <a:t> </a:t>
            </a:r>
            <a:r>
              <a:rPr lang="en-US" sz="2400" b="1" dirty="0" smtClean="0">
                <a:latin typeface="Calibri" pitchFamily="34" charset="0"/>
              </a:rPr>
              <a:t>working slower/pretended ignorance</a:t>
            </a:r>
          </a:p>
          <a:p>
            <a:r>
              <a:rPr lang="en-US" sz="2400" b="1" dirty="0" smtClean="0">
                <a:solidFill>
                  <a:srgbClr val="00B0F0"/>
                </a:solidFill>
                <a:latin typeface="Calibri" pitchFamily="34" charset="0"/>
              </a:rPr>
              <a:t>           </a:t>
            </a:r>
            <a:r>
              <a:rPr lang="en-US" sz="2400" b="1" dirty="0" err="1" smtClean="0">
                <a:solidFill>
                  <a:srgbClr val="FF0000"/>
                </a:solidFill>
                <a:latin typeface="Calibri" pitchFamily="34" charset="0"/>
              </a:rPr>
              <a:t>i</a:t>
            </a:r>
            <a:r>
              <a:rPr lang="en-US" sz="2400" b="1" dirty="0" smtClean="0">
                <a:solidFill>
                  <a:srgbClr val="FF0000"/>
                </a:solidFill>
                <a:latin typeface="Calibri" pitchFamily="34" charset="0"/>
              </a:rPr>
              <a:t>.</a:t>
            </a:r>
            <a:r>
              <a:rPr lang="en-US" sz="2400" b="1" dirty="0" smtClean="0">
                <a:latin typeface="Calibri" pitchFamily="34" charset="0"/>
              </a:rPr>
              <a:t> led to stereo typing</a:t>
            </a:r>
          </a:p>
          <a:p>
            <a:r>
              <a:rPr lang="en-US" sz="2400" b="1" dirty="0" smtClean="0">
                <a:solidFill>
                  <a:srgbClr val="00B0F0"/>
                </a:solidFill>
                <a:latin typeface="Calibri" pitchFamily="34" charset="0"/>
              </a:rPr>
              <a:t>      </a:t>
            </a:r>
            <a:r>
              <a:rPr lang="en-US" sz="2400" b="1" dirty="0" smtClean="0">
                <a:solidFill>
                  <a:srgbClr val="FF0000"/>
                </a:solidFill>
                <a:latin typeface="Calibri" pitchFamily="34" charset="0"/>
              </a:rPr>
              <a:t>c. </a:t>
            </a:r>
            <a:r>
              <a:rPr lang="en-US" sz="2400" b="1" dirty="0" smtClean="0">
                <a:latin typeface="Calibri" pitchFamily="34" charset="0"/>
              </a:rPr>
              <a:t>running away</a:t>
            </a:r>
          </a:p>
          <a:p>
            <a:r>
              <a:rPr lang="en-US" sz="2400" b="1" dirty="0" smtClean="0">
                <a:latin typeface="Calibri" pitchFamily="34" charset="0"/>
              </a:rPr>
              <a:t>           </a:t>
            </a:r>
            <a:r>
              <a:rPr lang="en-US" sz="2400" b="1" dirty="0" err="1" smtClean="0">
                <a:solidFill>
                  <a:srgbClr val="FF0000"/>
                </a:solidFill>
                <a:latin typeface="Calibri" pitchFamily="34" charset="0"/>
              </a:rPr>
              <a:t>i</a:t>
            </a:r>
            <a:r>
              <a:rPr lang="en-US" sz="2400" b="1" dirty="0" smtClean="0">
                <a:solidFill>
                  <a:srgbClr val="FF0000"/>
                </a:solidFill>
                <a:latin typeface="Calibri" pitchFamily="34" charset="0"/>
              </a:rPr>
              <a:t>. </a:t>
            </a:r>
            <a:r>
              <a:rPr lang="en-US" sz="2400" b="1" dirty="0" smtClean="0">
                <a:latin typeface="Calibri" pitchFamily="34" charset="0"/>
              </a:rPr>
              <a:t>recapture = punishment</a:t>
            </a:r>
            <a:endParaRPr lang="en-US" sz="2400" b="1" dirty="0">
              <a:latin typeface="Calibri" pitchFamily="34" charset="0"/>
            </a:endParaRPr>
          </a:p>
          <a:p>
            <a:endParaRPr lang="en-US" b="1" dirty="0">
              <a:solidFill>
                <a:schemeClr val="bg1"/>
              </a:solidFill>
              <a:latin typeface="Calibri" pitchFamily="34" charset="0"/>
            </a:endParaRPr>
          </a:p>
        </p:txBody>
      </p:sp>
      <p:pic>
        <p:nvPicPr>
          <p:cNvPr id="30722" name="Picture 2" descr="http://www.usgennet.org/usa/mo/county/stlouis/slave-broadside.jpg"/>
          <p:cNvPicPr>
            <a:picLocks noChangeAspect="1" noChangeArrowheads="1"/>
          </p:cNvPicPr>
          <p:nvPr/>
        </p:nvPicPr>
        <p:blipFill>
          <a:blip r:embed="rId2" cstate="print"/>
          <a:srcRect/>
          <a:stretch>
            <a:fillRect/>
          </a:stretch>
        </p:blipFill>
        <p:spPr bwMode="auto">
          <a:xfrm>
            <a:off x="6629400" y="457200"/>
            <a:ext cx="2309897" cy="1938937"/>
          </a:xfrm>
          <a:prstGeom prst="rect">
            <a:avLst/>
          </a:prstGeom>
          <a:ln>
            <a:noFill/>
          </a:ln>
          <a:effectLst>
            <a:outerShdw blurRad="292100" dist="139700" dir="2700000" algn="tl" rotWithShape="0">
              <a:srgbClr val="333333">
                <a:alpha val="65000"/>
              </a:srgbClr>
            </a:outerShdw>
          </a:effectLst>
        </p:spPr>
      </p:pic>
      <p:pic>
        <p:nvPicPr>
          <p:cNvPr id="13" name="Picture 2" descr="http://graphics8.nytimes.com/images/2010/02/26/nyregion/BOX1/BOX1-blogSpan.jpg"/>
          <p:cNvPicPr>
            <a:picLocks noChangeAspect="1" noChangeArrowheads="1"/>
          </p:cNvPicPr>
          <p:nvPr/>
        </p:nvPicPr>
        <p:blipFill>
          <a:blip r:embed="rId3" cstate="print"/>
          <a:srcRect/>
          <a:stretch>
            <a:fillRect/>
          </a:stretch>
        </p:blipFill>
        <p:spPr bwMode="auto">
          <a:xfrm>
            <a:off x="4963516" y="2895600"/>
            <a:ext cx="3783807" cy="2743200"/>
          </a:xfrm>
          <a:prstGeom prst="rect">
            <a:avLst/>
          </a:prstGeom>
          <a:noFill/>
          <a:ln w="9525">
            <a:noFill/>
            <a:miter lim="800000"/>
            <a:headEnd/>
            <a:tailEnd/>
          </a:ln>
        </p:spPr>
      </p:pic>
      <p:sp>
        <p:nvSpPr>
          <p:cNvPr id="14" name="Text Box 6"/>
          <p:cNvSpPr txBox="1">
            <a:spLocks noChangeArrowheads="1"/>
          </p:cNvSpPr>
          <p:nvPr/>
        </p:nvSpPr>
        <p:spPr bwMode="auto">
          <a:xfrm>
            <a:off x="304800" y="2743200"/>
            <a:ext cx="5207000" cy="1938992"/>
          </a:xfrm>
          <a:prstGeom prst="rect">
            <a:avLst/>
          </a:prstGeom>
          <a:noFill/>
          <a:ln w="9525">
            <a:noFill/>
            <a:miter lim="800000"/>
            <a:headEnd/>
            <a:tailEnd/>
          </a:ln>
        </p:spPr>
        <p:txBody>
          <a:bodyPr wrap="square">
            <a:spAutoFit/>
          </a:bodyPr>
          <a:lstStyle/>
          <a:p>
            <a:pPr algn="ctr"/>
            <a:r>
              <a:rPr lang="en-US" sz="2000" b="1" u="sng" dirty="0" smtClean="0">
                <a:solidFill>
                  <a:srgbClr val="000000"/>
                </a:solidFill>
                <a:latin typeface="Calibri" pitchFamily="34" charset="0"/>
              </a:rPr>
              <a:t>Henry “Box” Brown</a:t>
            </a:r>
            <a:r>
              <a:rPr lang="en-US" sz="2000" b="1" dirty="0" smtClean="0">
                <a:solidFill>
                  <a:srgbClr val="000000"/>
                </a:solidFill>
                <a:latin typeface="Calibri" pitchFamily="34" charset="0"/>
              </a:rPr>
              <a:t> </a:t>
            </a:r>
          </a:p>
          <a:p>
            <a:pPr eaLnBrk="0" hangingPunct="0">
              <a:buFontTx/>
              <a:buChar char="-"/>
            </a:pPr>
            <a:r>
              <a:rPr lang="en-US" sz="2000" b="1" dirty="0" smtClean="0">
                <a:solidFill>
                  <a:srgbClr val="000000"/>
                </a:solidFill>
                <a:latin typeface="Calibri" pitchFamily="34" charset="0"/>
              </a:rPr>
              <a:t> March </a:t>
            </a:r>
            <a:r>
              <a:rPr lang="en-US" sz="2000" b="1" dirty="0">
                <a:solidFill>
                  <a:srgbClr val="000000"/>
                </a:solidFill>
                <a:latin typeface="Calibri" pitchFamily="34" charset="0"/>
              </a:rPr>
              <a:t>23, 1849</a:t>
            </a:r>
          </a:p>
          <a:p>
            <a:pPr eaLnBrk="0" hangingPunct="0">
              <a:buFontTx/>
              <a:buChar char="-"/>
            </a:pPr>
            <a:r>
              <a:rPr lang="en-US" sz="2000" b="1" dirty="0">
                <a:latin typeface="Calibri" pitchFamily="34" charset="0"/>
              </a:rPr>
              <a:t>“mailed” himself to freedom</a:t>
            </a:r>
          </a:p>
          <a:p>
            <a:pPr eaLnBrk="0" hangingPunct="0">
              <a:buFontTx/>
              <a:buChar char="-"/>
            </a:pPr>
            <a:r>
              <a:rPr lang="en-US" sz="2000" b="1" dirty="0">
                <a:latin typeface="Calibri" pitchFamily="34" charset="0"/>
              </a:rPr>
              <a:t>Virginia to Philadelphia (express mail)</a:t>
            </a:r>
          </a:p>
          <a:p>
            <a:pPr eaLnBrk="0" hangingPunct="0">
              <a:buFontTx/>
              <a:buChar char="-"/>
            </a:pPr>
            <a:r>
              <a:rPr lang="en-US" sz="2000" b="1" dirty="0">
                <a:latin typeface="Calibri" pitchFamily="34" charset="0"/>
              </a:rPr>
              <a:t>wooden box 3 ft. long, 2’ 8” deep, 2’ long</a:t>
            </a:r>
          </a:p>
          <a:p>
            <a:pPr eaLnBrk="0" hangingPunct="0">
              <a:buFontTx/>
              <a:buChar char="-"/>
            </a:pPr>
            <a:r>
              <a:rPr lang="en-US" sz="2000" b="1" dirty="0">
                <a:latin typeface="Calibri" pitchFamily="34" charset="0"/>
              </a:rPr>
              <a:t> arrived upside down</a:t>
            </a:r>
            <a:endParaRPr lang="en-US" sz="2000" dirty="0">
              <a:latin typeface="Calibri"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20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2000"/>
                                        <p:tgtEl>
                                          <p:spTgt spid="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2000"/>
                                        <p:tgtEl>
                                          <p:spTgt spid="9">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fade">
                                      <p:cBhvr>
                                        <p:cTn id="19" dur="2000"/>
                                        <p:tgtEl>
                                          <p:spTgt spid="9">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9">
                                            <p:txEl>
                                              <p:pRg st="5" end="5"/>
                                            </p:txEl>
                                          </p:spTgt>
                                        </p:tgtEl>
                                        <p:attrNameLst>
                                          <p:attrName>style.visibility</p:attrName>
                                        </p:attrNameLst>
                                      </p:cBhvr>
                                      <p:to>
                                        <p:strVal val="visible"/>
                                      </p:to>
                                    </p:set>
                                    <p:animEffect transition="in" filter="fade">
                                      <p:cBhvr>
                                        <p:cTn id="22" dur="2000"/>
                                        <p:tgtEl>
                                          <p:spTgt spid="9">
                                            <p:txEl>
                                              <p:pRg st="5" end="5"/>
                                            </p:txEl>
                                          </p:spTgt>
                                        </p:tgtEl>
                                      </p:cBhvr>
                                    </p:animEffect>
                                  </p:childTnLst>
                                </p:cTn>
                              </p:par>
                              <p:par>
                                <p:cTn id="23" presetID="10" presetClass="entr" presetSubtype="0" fill="hold" nodeType="withEffect">
                                  <p:stCondLst>
                                    <p:cond delay="500"/>
                                  </p:stCondLst>
                                  <p:childTnLst>
                                    <p:set>
                                      <p:cBhvr>
                                        <p:cTn id="24" dur="1" fill="hold">
                                          <p:stCondLst>
                                            <p:cond delay="0"/>
                                          </p:stCondLst>
                                        </p:cTn>
                                        <p:tgtEl>
                                          <p:spTgt spid="30722"/>
                                        </p:tgtEl>
                                        <p:attrNameLst>
                                          <p:attrName>style.visibility</p:attrName>
                                        </p:attrNameLst>
                                      </p:cBhvr>
                                      <p:to>
                                        <p:strVal val="visible"/>
                                      </p:to>
                                    </p:set>
                                    <p:animEffect transition="in" filter="fade">
                                      <p:cBhvr>
                                        <p:cTn id="25" dur="2000"/>
                                        <p:tgtEl>
                                          <p:spTgt spid="30722"/>
                                        </p:tgtEl>
                                      </p:cBhvr>
                                    </p:animEffect>
                                  </p:childTnLst>
                                </p:cTn>
                              </p:par>
                            </p:childTnLst>
                          </p:cTn>
                        </p:par>
                        <p:par>
                          <p:cTn id="26" fill="hold">
                            <p:stCondLst>
                              <p:cond delay="2500"/>
                            </p:stCondLst>
                            <p:childTnLst>
                              <p:par>
                                <p:cTn id="27" presetID="10" presetClass="entr" presetSubtype="0" fill="hold" nodeType="afterEffect">
                                  <p:stCondLst>
                                    <p:cond delay="200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3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20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fade">
                                      <p:cBhvr>
                                        <p:cTn id="39" dur="1750"/>
                                        <p:tgtEl>
                                          <p:spTgt spid="1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4">
                                            <p:txEl>
                                              <p:pRg st="1" end="1"/>
                                            </p:txEl>
                                          </p:spTgt>
                                        </p:tgtEl>
                                        <p:attrNameLst>
                                          <p:attrName>style.visibility</p:attrName>
                                        </p:attrNameLst>
                                      </p:cBhvr>
                                      <p:to>
                                        <p:strVal val="visible"/>
                                      </p:to>
                                    </p:set>
                                    <p:animEffect transition="in" filter="fade">
                                      <p:cBhvr>
                                        <p:cTn id="44" dur="1750"/>
                                        <p:tgtEl>
                                          <p:spTgt spid="14">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4">
                                            <p:txEl>
                                              <p:pRg st="2" end="2"/>
                                            </p:txEl>
                                          </p:spTgt>
                                        </p:tgtEl>
                                        <p:attrNameLst>
                                          <p:attrName>style.visibility</p:attrName>
                                        </p:attrNameLst>
                                      </p:cBhvr>
                                      <p:to>
                                        <p:strVal val="visible"/>
                                      </p:to>
                                    </p:set>
                                    <p:animEffect transition="in" filter="fade">
                                      <p:cBhvr>
                                        <p:cTn id="49" dur="1500"/>
                                        <p:tgtEl>
                                          <p:spTgt spid="14">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4">
                                            <p:txEl>
                                              <p:pRg st="3" end="3"/>
                                            </p:txEl>
                                          </p:spTgt>
                                        </p:tgtEl>
                                        <p:attrNameLst>
                                          <p:attrName>style.visibility</p:attrName>
                                        </p:attrNameLst>
                                      </p:cBhvr>
                                      <p:to>
                                        <p:strVal val="visible"/>
                                      </p:to>
                                    </p:set>
                                    <p:animEffect transition="in" filter="fade">
                                      <p:cBhvr>
                                        <p:cTn id="54" dur="1500"/>
                                        <p:tgtEl>
                                          <p:spTgt spid="14">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4">
                                            <p:txEl>
                                              <p:pRg st="4" end="4"/>
                                            </p:txEl>
                                          </p:spTgt>
                                        </p:tgtEl>
                                        <p:attrNameLst>
                                          <p:attrName>style.visibility</p:attrName>
                                        </p:attrNameLst>
                                      </p:cBhvr>
                                      <p:to>
                                        <p:strVal val="visible"/>
                                      </p:to>
                                    </p:set>
                                    <p:animEffect transition="in" filter="fade">
                                      <p:cBhvr>
                                        <p:cTn id="59" dur="1500"/>
                                        <p:tgtEl>
                                          <p:spTgt spid="14">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xEl>
                                              <p:pRg st="5" end="5"/>
                                            </p:txEl>
                                          </p:spTgt>
                                        </p:tgtEl>
                                        <p:attrNameLst>
                                          <p:attrName>style.visibility</p:attrName>
                                        </p:attrNameLst>
                                      </p:cBhvr>
                                      <p:to>
                                        <p:strVal val="visible"/>
                                      </p:to>
                                    </p:set>
                                    <p:animEffect transition="in" filter="fade">
                                      <p:cBhvr>
                                        <p:cTn id="64" dur="1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12"/>
          </p:nvPr>
        </p:nvSpPr>
        <p:spPr>
          <a:xfrm>
            <a:off x="7010400" y="6356350"/>
            <a:ext cx="2133600" cy="365125"/>
          </a:xfrm>
        </p:spPr>
        <p:txBody>
          <a:bodyPr/>
          <a:lstStyle/>
          <a:p>
            <a:pPr>
              <a:defRPr/>
            </a:pPr>
            <a:fld id="{DF7CAF2A-BB71-4465-A2D0-84CDED0CEFDA}" type="slidenum">
              <a:rPr lang="en-US"/>
              <a:pPr>
                <a:defRPr/>
              </a:pPr>
              <a:t>21</a:t>
            </a:fld>
            <a:endParaRPr lang="en-US" dirty="0"/>
          </a:p>
        </p:txBody>
      </p:sp>
      <p:sp>
        <p:nvSpPr>
          <p:cNvPr id="18435" name="Rectangle 6"/>
          <p:cNvSpPr txBox="1">
            <a:spLocks noGrp="1" noChangeArrowheads="1"/>
          </p:cNvSpPr>
          <p:nvPr/>
        </p:nvSpPr>
        <p:spPr bwMode="auto">
          <a:xfrm>
            <a:off x="6553200" y="6245225"/>
            <a:ext cx="2133600" cy="476250"/>
          </a:xfrm>
          <a:prstGeom prst="rect">
            <a:avLst/>
          </a:prstGeom>
          <a:noFill/>
          <a:ln w="9525">
            <a:noFill/>
            <a:miter lim="800000"/>
            <a:headEnd/>
            <a:tailEnd/>
          </a:ln>
        </p:spPr>
        <p:txBody>
          <a:bodyPr/>
          <a:lstStyle/>
          <a:p>
            <a:pPr algn="r"/>
            <a:endParaRPr lang="en-US" sz="1400" dirty="0">
              <a:solidFill>
                <a:schemeClr val="bg1"/>
              </a:solidFill>
              <a:latin typeface="Arial" charset="0"/>
            </a:endParaRPr>
          </a:p>
        </p:txBody>
      </p:sp>
      <p:sp>
        <p:nvSpPr>
          <p:cNvPr id="11" name="Text Box 6"/>
          <p:cNvSpPr txBox="1">
            <a:spLocks noChangeArrowheads="1"/>
          </p:cNvSpPr>
          <p:nvPr/>
        </p:nvSpPr>
        <p:spPr bwMode="auto">
          <a:xfrm>
            <a:off x="762000" y="304800"/>
            <a:ext cx="7543800" cy="954088"/>
          </a:xfrm>
          <a:prstGeom prst="rect">
            <a:avLst/>
          </a:prstGeom>
          <a:noFill/>
          <a:ln w="9525">
            <a:noFill/>
            <a:miter lim="800000"/>
            <a:headEnd/>
            <a:tailEnd/>
          </a:ln>
        </p:spPr>
        <p:txBody>
          <a:bodyPr>
            <a:spAutoFit/>
          </a:bodyPr>
          <a:lstStyle/>
          <a:p>
            <a:pPr>
              <a:spcBef>
                <a:spcPct val="50000"/>
              </a:spcBef>
            </a:pPr>
            <a:r>
              <a:rPr lang="en-US" sz="2800" b="1" dirty="0">
                <a:solidFill>
                  <a:srgbClr val="000000"/>
                </a:solidFill>
                <a:latin typeface="Calibri" pitchFamily="34" charset="0"/>
              </a:rPr>
              <a:t>Runaway and obstinate slaves were often severely punished!</a:t>
            </a:r>
          </a:p>
        </p:txBody>
      </p:sp>
      <p:sp>
        <p:nvSpPr>
          <p:cNvPr id="8" name="Text Box 6"/>
          <p:cNvSpPr txBox="1">
            <a:spLocks noChangeArrowheads="1"/>
          </p:cNvSpPr>
          <p:nvPr/>
        </p:nvSpPr>
        <p:spPr bwMode="auto">
          <a:xfrm>
            <a:off x="1219200" y="1219200"/>
            <a:ext cx="3524250" cy="400050"/>
          </a:xfrm>
          <a:prstGeom prst="rect">
            <a:avLst/>
          </a:prstGeom>
          <a:noFill/>
          <a:ln w="9525">
            <a:noFill/>
            <a:miter lim="800000"/>
            <a:headEnd/>
            <a:tailEnd/>
          </a:ln>
        </p:spPr>
        <p:txBody>
          <a:bodyPr>
            <a:spAutoFit/>
          </a:bodyPr>
          <a:lstStyle/>
          <a:p>
            <a:pPr>
              <a:spcBef>
                <a:spcPct val="50000"/>
              </a:spcBef>
            </a:pPr>
            <a:r>
              <a:rPr lang="en-US" sz="2000" b="1" dirty="0">
                <a:solidFill>
                  <a:schemeClr val="bg1"/>
                </a:solidFill>
                <a:latin typeface="Calibri" pitchFamily="34" charset="0"/>
              </a:rPr>
              <a:t>Discuss: So why keep resisting?</a:t>
            </a:r>
          </a:p>
        </p:txBody>
      </p:sp>
      <p:pic>
        <p:nvPicPr>
          <p:cNvPr id="10" name="Picture 10" descr="http://negroartist.com/the%20dark%20face%20of%20slavery%20photos/images/Wilson%20Chinn,%20a%20branded%20slave%20from%20Louisiana,%20also%20exhibiting%20instruments%20of%20torture%20used%20to%20punish%20slaves_jpg.jpg"/>
          <p:cNvPicPr>
            <a:picLocks noChangeAspect="1" noChangeArrowheads="1"/>
          </p:cNvPicPr>
          <p:nvPr/>
        </p:nvPicPr>
        <p:blipFill>
          <a:blip r:embed="rId2" cstate="print"/>
          <a:srcRect b="980"/>
          <a:stretch>
            <a:fillRect/>
          </a:stretch>
        </p:blipFill>
        <p:spPr bwMode="auto">
          <a:xfrm>
            <a:off x="5410200" y="1143000"/>
            <a:ext cx="3132137" cy="5211762"/>
          </a:xfrm>
          <a:prstGeom prst="rect">
            <a:avLst/>
          </a:prstGeom>
          <a:noFill/>
          <a:ln w="9525">
            <a:noFill/>
            <a:miter lim="800000"/>
            <a:headEnd/>
            <a:tailEnd/>
          </a:ln>
        </p:spPr>
      </p:pic>
      <p:pic>
        <p:nvPicPr>
          <p:cNvPr id="12" name="Picture 8" descr="http://images.nypl.org/index.php?id=497461&amp;t=w"/>
          <p:cNvPicPr>
            <a:picLocks noChangeAspect="1" noChangeArrowheads="1"/>
          </p:cNvPicPr>
          <p:nvPr/>
        </p:nvPicPr>
        <p:blipFill>
          <a:blip r:embed="rId3" cstate="print"/>
          <a:srcRect/>
          <a:stretch>
            <a:fillRect/>
          </a:stretch>
        </p:blipFill>
        <p:spPr bwMode="auto">
          <a:xfrm>
            <a:off x="2971800" y="2133600"/>
            <a:ext cx="2273300" cy="3505200"/>
          </a:xfrm>
          <a:prstGeom prst="rect">
            <a:avLst/>
          </a:prstGeom>
          <a:noFill/>
          <a:ln w="9525">
            <a:noFill/>
            <a:miter lim="800000"/>
            <a:headEnd/>
            <a:tailEnd/>
          </a:ln>
        </p:spPr>
      </p:pic>
      <p:pic>
        <p:nvPicPr>
          <p:cNvPr id="13" name="Picture 12" descr="http://americanabolitionist.liberalarts.iupui.edu/iron_muzzle.jpg"/>
          <p:cNvPicPr>
            <a:picLocks noChangeAspect="1" noChangeArrowheads="1"/>
          </p:cNvPicPr>
          <p:nvPr/>
        </p:nvPicPr>
        <p:blipFill>
          <a:blip r:embed="rId4" cstate="print"/>
          <a:srcRect/>
          <a:stretch>
            <a:fillRect/>
          </a:stretch>
        </p:blipFill>
        <p:spPr bwMode="auto">
          <a:xfrm>
            <a:off x="457200" y="2362200"/>
            <a:ext cx="2286000" cy="260985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par>
                          <p:cTn id="8" fill="hold" nodeType="afterGroup">
                            <p:stCondLst>
                              <p:cond delay="2000"/>
                            </p:stCondLst>
                            <p:childTnLst>
                              <p:par>
                                <p:cTn id="9" presetID="10" presetClass="entr" presetSubtype="0" fill="hold" nodeType="afterEffect">
                                  <p:stCondLst>
                                    <p:cond delay="20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0"/>
                                        <p:tgtEl>
                                          <p:spTgt spid="13"/>
                                        </p:tgtEl>
                                      </p:cBhvr>
                                    </p:animEffect>
                                  </p:childTnLst>
                                </p:cTn>
                              </p:par>
                            </p:childTnLst>
                          </p:cTn>
                        </p:par>
                        <p:par>
                          <p:cTn id="12" fill="hold" nodeType="afterGroup">
                            <p:stCondLst>
                              <p:cond delay="9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3000"/>
                                        <p:tgtEl>
                                          <p:spTgt spid="12"/>
                                        </p:tgtEl>
                                      </p:cBhvr>
                                    </p:animEffect>
                                  </p:childTnLst>
                                </p:cTn>
                              </p:par>
                            </p:childTnLst>
                          </p:cTn>
                        </p:par>
                        <p:par>
                          <p:cTn id="16" fill="hold" nodeType="withGroup">
                            <p:stCondLst>
                              <p:cond delay="120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3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12"/>
          </p:nvPr>
        </p:nvSpPr>
        <p:spPr>
          <a:xfrm>
            <a:off x="7010400" y="6356350"/>
            <a:ext cx="2133600" cy="365125"/>
          </a:xfrm>
        </p:spPr>
        <p:txBody>
          <a:bodyPr/>
          <a:lstStyle/>
          <a:p>
            <a:pPr>
              <a:defRPr/>
            </a:pPr>
            <a:fld id="{9650D7B8-39B7-49C5-8600-04871AE4EE79}" type="slidenum">
              <a:rPr lang="en-US">
                <a:solidFill>
                  <a:srgbClr val="FFFF00"/>
                </a:solidFill>
              </a:rPr>
              <a:pPr>
                <a:defRPr/>
              </a:pPr>
              <a:t>22</a:t>
            </a:fld>
            <a:endParaRPr lang="en-US" dirty="0">
              <a:solidFill>
                <a:srgbClr val="FFFF00"/>
              </a:solidFill>
            </a:endParaRPr>
          </a:p>
        </p:txBody>
      </p:sp>
      <p:sp>
        <p:nvSpPr>
          <p:cNvPr id="19459" name="Rectangle 6"/>
          <p:cNvSpPr txBox="1">
            <a:spLocks noGrp="1" noChangeArrowheads="1"/>
          </p:cNvSpPr>
          <p:nvPr/>
        </p:nvSpPr>
        <p:spPr bwMode="auto">
          <a:xfrm>
            <a:off x="6553200" y="6245225"/>
            <a:ext cx="2133600" cy="476250"/>
          </a:xfrm>
          <a:prstGeom prst="rect">
            <a:avLst/>
          </a:prstGeom>
          <a:noFill/>
          <a:ln w="9525">
            <a:noFill/>
            <a:miter lim="800000"/>
            <a:headEnd/>
            <a:tailEnd/>
          </a:ln>
        </p:spPr>
        <p:txBody>
          <a:bodyPr/>
          <a:lstStyle/>
          <a:p>
            <a:pPr algn="r"/>
            <a:endParaRPr lang="en-US" sz="1400" dirty="0">
              <a:solidFill>
                <a:schemeClr val="bg1"/>
              </a:solidFill>
              <a:latin typeface="Arial" charset="0"/>
            </a:endParaRPr>
          </a:p>
        </p:txBody>
      </p:sp>
      <p:sp>
        <p:nvSpPr>
          <p:cNvPr id="11" name="Text Box 6"/>
          <p:cNvSpPr txBox="1">
            <a:spLocks noChangeArrowheads="1"/>
          </p:cNvSpPr>
          <p:nvPr/>
        </p:nvSpPr>
        <p:spPr bwMode="auto">
          <a:xfrm>
            <a:off x="609600" y="304800"/>
            <a:ext cx="8077200" cy="3108543"/>
          </a:xfrm>
          <a:prstGeom prst="rect">
            <a:avLst/>
          </a:prstGeom>
          <a:noFill/>
          <a:ln w="9525">
            <a:noFill/>
            <a:miter lim="800000"/>
            <a:headEnd/>
            <a:tailEnd/>
          </a:ln>
        </p:spPr>
        <p:txBody>
          <a:bodyPr wrap="square">
            <a:spAutoFit/>
          </a:bodyPr>
          <a:lstStyle/>
          <a:p>
            <a:pPr>
              <a:spcBef>
                <a:spcPts val="0"/>
              </a:spcBef>
            </a:pPr>
            <a:r>
              <a:rPr lang="en-US" sz="2800" b="1" dirty="0" smtClean="0">
                <a:solidFill>
                  <a:srgbClr val="FF0000"/>
                </a:solidFill>
                <a:latin typeface="Calibri" pitchFamily="34" charset="0"/>
              </a:rPr>
              <a:t>3. </a:t>
            </a:r>
            <a:r>
              <a:rPr lang="en-US" sz="2800" b="1" dirty="0" smtClean="0">
                <a:latin typeface="Calibri" pitchFamily="34" charset="0"/>
              </a:rPr>
              <a:t>Armed Rebellion: </a:t>
            </a:r>
            <a:r>
              <a:rPr lang="en-US" sz="2400" b="1" dirty="0" smtClean="0">
                <a:latin typeface="Calibri" pitchFamily="34" charset="0"/>
              </a:rPr>
              <a:t>Nat </a:t>
            </a:r>
            <a:r>
              <a:rPr lang="en-US" sz="2400" b="1" dirty="0">
                <a:latin typeface="Calibri" pitchFamily="34" charset="0"/>
              </a:rPr>
              <a:t>Turner’s Rebellion </a:t>
            </a:r>
            <a:r>
              <a:rPr lang="en-US" sz="2400" b="1" dirty="0" smtClean="0">
                <a:latin typeface="Calibri" pitchFamily="34" charset="0"/>
              </a:rPr>
              <a:t>(1831)</a:t>
            </a:r>
          </a:p>
          <a:p>
            <a:pPr>
              <a:spcBef>
                <a:spcPts val="0"/>
              </a:spcBef>
            </a:pPr>
            <a:r>
              <a:rPr lang="en-US" sz="2400" b="1" dirty="0" smtClean="0">
                <a:solidFill>
                  <a:srgbClr val="FF0000"/>
                </a:solidFill>
                <a:latin typeface="Calibri" pitchFamily="34" charset="0"/>
              </a:rPr>
              <a:t>      a. </a:t>
            </a:r>
            <a:r>
              <a:rPr lang="en-US" sz="2400" b="1" dirty="0" smtClean="0">
                <a:latin typeface="Calibri" pitchFamily="34" charset="0"/>
              </a:rPr>
              <a:t>Believed God </a:t>
            </a:r>
            <a:r>
              <a:rPr lang="en-US" sz="2400" b="1" smtClean="0">
                <a:latin typeface="Calibri" pitchFamily="34" charset="0"/>
              </a:rPr>
              <a:t>had sent him </a:t>
            </a:r>
            <a:r>
              <a:rPr lang="en-US" sz="2400" b="1" dirty="0" smtClean="0">
                <a:latin typeface="Calibri" pitchFamily="34" charset="0"/>
              </a:rPr>
              <a:t>to end slavery</a:t>
            </a:r>
          </a:p>
          <a:p>
            <a:pPr>
              <a:spcBef>
                <a:spcPts val="0"/>
              </a:spcBef>
            </a:pPr>
            <a:r>
              <a:rPr lang="en-US" sz="2400" b="1" dirty="0" smtClean="0">
                <a:latin typeface="Calibri" pitchFamily="34" charset="0"/>
              </a:rPr>
              <a:t>      </a:t>
            </a:r>
            <a:r>
              <a:rPr lang="en-US" sz="2400" b="1" dirty="0" smtClean="0">
                <a:solidFill>
                  <a:srgbClr val="FF0000"/>
                </a:solidFill>
                <a:latin typeface="Calibri" pitchFamily="34" charset="0"/>
              </a:rPr>
              <a:t>b.</a:t>
            </a:r>
            <a:r>
              <a:rPr lang="en-US" sz="2400" b="1" dirty="0" smtClean="0">
                <a:latin typeface="Calibri" pitchFamily="34" charset="0"/>
              </a:rPr>
              <a:t> kill all slaveholders and family in </a:t>
            </a:r>
            <a:r>
              <a:rPr lang="en-US" sz="2400" b="1" dirty="0" err="1" smtClean="0">
                <a:latin typeface="Calibri" pitchFamily="34" charset="0"/>
              </a:rPr>
              <a:t>Southhampton</a:t>
            </a:r>
            <a:r>
              <a:rPr lang="en-US" sz="2400" b="1" dirty="0" smtClean="0">
                <a:latin typeface="Calibri" pitchFamily="34" charset="0"/>
              </a:rPr>
              <a:t> Co. VA</a:t>
            </a:r>
          </a:p>
          <a:p>
            <a:pPr>
              <a:spcBef>
                <a:spcPts val="0"/>
              </a:spcBef>
            </a:pPr>
            <a:r>
              <a:rPr lang="en-US" sz="2400" b="1" dirty="0" smtClean="0">
                <a:solidFill>
                  <a:srgbClr val="FF0000"/>
                </a:solidFill>
                <a:latin typeface="Calibri" pitchFamily="34" charset="0"/>
              </a:rPr>
              <a:t>      c. </a:t>
            </a:r>
            <a:r>
              <a:rPr lang="en-US" sz="2400" b="1" dirty="0" smtClean="0">
                <a:latin typeface="Calibri" pitchFamily="34" charset="0"/>
              </a:rPr>
              <a:t>Outcome:</a:t>
            </a:r>
          </a:p>
          <a:p>
            <a:pPr>
              <a:spcBef>
                <a:spcPts val="0"/>
              </a:spcBef>
            </a:pPr>
            <a:r>
              <a:rPr lang="en-US" sz="2400" b="1" dirty="0" smtClean="0">
                <a:latin typeface="Calibri" pitchFamily="34" charset="0"/>
              </a:rPr>
              <a:t>         </a:t>
            </a:r>
            <a:r>
              <a:rPr lang="en-US" sz="2400" b="1" dirty="0" err="1" smtClean="0">
                <a:solidFill>
                  <a:srgbClr val="FF0000"/>
                </a:solidFill>
                <a:latin typeface="Calibri" pitchFamily="34" charset="0"/>
              </a:rPr>
              <a:t>i</a:t>
            </a:r>
            <a:r>
              <a:rPr lang="en-US" sz="2400" b="1" dirty="0" smtClean="0">
                <a:solidFill>
                  <a:srgbClr val="FF0000"/>
                </a:solidFill>
                <a:latin typeface="Calibri" pitchFamily="34" charset="0"/>
              </a:rPr>
              <a:t>. </a:t>
            </a:r>
            <a:r>
              <a:rPr lang="en-US" sz="2400" b="1" dirty="0" smtClean="0">
                <a:latin typeface="Calibri" pitchFamily="34" charset="0"/>
              </a:rPr>
              <a:t>60 whites killed</a:t>
            </a:r>
          </a:p>
          <a:p>
            <a:pPr>
              <a:spcBef>
                <a:spcPts val="0"/>
              </a:spcBef>
            </a:pPr>
            <a:r>
              <a:rPr lang="en-US" sz="2400" b="1" dirty="0" smtClean="0">
                <a:latin typeface="Calibri" pitchFamily="34" charset="0"/>
              </a:rPr>
              <a:t>        </a:t>
            </a:r>
            <a:r>
              <a:rPr lang="en-US" sz="2400" b="1" dirty="0" smtClean="0">
                <a:solidFill>
                  <a:srgbClr val="FF0000"/>
                </a:solidFill>
                <a:latin typeface="Calibri" pitchFamily="34" charset="0"/>
              </a:rPr>
              <a:t>ii. </a:t>
            </a:r>
            <a:r>
              <a:rPr lang="en-US" sz="2400" b="1" dirty="0" smtClean="0">
                <a:latin typeface="Calibri" pitchFamily="34" charset="0"/>
              </a:rPr>
              <a:t>100 innocent slaves killed</a:t>
            </a:r>
          </a:p>
          <a:p>
            <a:pPr>
              <a:spcBef>
                <a:spcPts val="0"/>
              </a:spcBef>
            </a:pPr>
            <a:r>
              <a:rPr lang="en-US" sz="2400" b="1" dirty="0" smtClean="0">
                <a:latin typeface="Calibri" pitchFamily="34" charset="0"/>
              </a:rPr>
              <a:t>       </a:t>
            </a:r>
            <a:r>
              <a:rPr lang="en-US" sz="2400" b="1" dirty="0" smtClean="0">
                <a:solidFill>
                  <a:srgbClr val="FF0000"/>
                </a:solidFill>
                <a:latin typeface="Calibri" pitchFamily="34" charset="0"/>
              </a:rPr>
              <a:t>iii. </a:t>
            </a:r>
            <a:r>
              <a:rPr lang="en-US" sz="2400" b="1" dirty="0" smtClean="0">
                <a:latin typeface="Calibri" pitchFamily="34" charset="0"/>
              </a:rPr>
              <a:t>many states strengthened </a:t>
            </a:r>
          </a:p>
          <a:p>
            <a:r>
              <a:rPr lang="en-US" sz="2400" b="1" dirty="0" smtClean="0">
                <a:latin typeface="Calibri" pitchFamily="34" charset="0"/>
              </a:rPr>
              <a:t>             slave codes</a:t>
            </a:r>
          </a:p>
        </p:txBody>
      </p:sp>
      <p:pic>
        <p:nvPicPr>
          <p:cNvPr id="10" name="Picture 2" descr="http://wagingnonviolence.org/wp-content/uploads/2010/09/Nat-Turner.jpg"/>
          <p:cNvPicPr>
            <a:picLocks noChangeAspect="1" noChangeArrowheads="1"/>
          </p:cNvPicPr>
          <p:nvPr/>
        </p:nvPicPr>
        <p:blipFill>
          <a:blip r:embed="rId2" cstate="print"/>
          <a:srcRect/>
          <a:stretch>
            <a:fillRect/>
          </a:stretch>
        </p:blipFill>
        <p:spPr bwMode="auto">
          <a:xfrm>
            <a:off x="5410200" y="1676400"/>
            <a:ext cx="3253742" cy="2754489"/>
          </a:xfrm>
          <a:prstGeom prst="rect">
            <a:avLst/>
          </a:prstGeom>
          <a:ln>
            <a:noFill/>
          </a:ln>
          <a:effectLst>
            <a:softEdge rad="112500"/>
          </a:effectLst>
        </p:spPr>
      </p:pic>
      <p:sp>
        <p:nvSpPr>
          <p:cNvPr id="14" name="TextBox 13"/>
          <p:cNvSpPr txBox="1"/>
          <p:nvPr/>
        </p:nvSpPr>
        <p:spPr>
          <a:xfrm>
            <a:off x="457200" y="3657600"/>
            <a:ext cx="3124200" cy="1477328"/>
          </a:xfrm>
          <a:prstGeom prst="rect">
            <a:avLst/>
          </a:prstGeom>
          <a:noFill/>
        </p:spPr>
        <p:txBody>
          <a:bodyPr wrap="square" rtlCol="0">
            <a:spAutoFit/>
          </a:bodyPr>
          <a:lstStyle/>
          <a:p>
            <a:r>
              <a:rPr lang="en-US" b="1" dirty="0" smtClean="0">
                <a:solidFill>
                  <a:srgbClr val="000000"/>
                </a:solidFill>
                <a:latin typeface="Calibri" pitchFamily="34" charset="0"/>
              </a:rPr>
              <a:t>Twenty-eight years later, Southern fears about a slave uprising would be revived by an abolitionist named John Brown</a:t>
            </a:r>
            <a:endParaRPr lang="en-US" b="1" dirty="0">
              <a:solidFill>
                <a:srgbClr val="000000"/>
              </a:solidFill>
              <a:latin typeface="Calibri" pitchFamily="34" charset="0"/>
            </a:endParaRPr>
          </a:p>
        </p:txBody>
      </p:sp>
      <p:pic>
        <p:nvPicPr>
          <p:cNvPr id="15" name="Picture 2" descr="http://hd.housedivided.dickinson.edu/files/images/HD_brownJtopics.jpg"/>
          <p:cNvPicPr>
            <a:picLocks noChangeAspect="1" noChangeArrowheads="1"/>
          </p:cNvPicPr>
          <p:nvPr/>
        </p:nvPicPr>
        <p:blipFill>
          <a:blip r:embed="rId3" cstate="print"/>
          <a:srcRect/>
          <a:stretch>
            <a:fillRect/>
          </a:stretch>
        </p:blipFill>
        <p:spPr bwMode="auto">
          <a:xfrm>
            <a:off x="3657600" y="3276600"/>
            <a:ext cx="1570566" cy="1905000"/>
          </a:xfrm>
          <a:prstGeom prst="ellipse">
            <a:avLst/>
          </a:prstGeom>
          <a:noFill/>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20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20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20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20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20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fade">
                                      <p:cBhvr>
                                        <p:cTn id="32" dur="2000"/>
                                        <p:tgtEl>
                                          <p:spTgt spid="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Effect transition="in" filter="fade">
                                      <p:cBhvr>
                                        <p:cTn id="37" dur="2000"/>
                                        <p:tgtEl>
                                          <p:spTgt spid="1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xEl>
                                              <p:pRg st="7" end="7"/>
                                            </p:txEl>
                                          </p:spTgt>
                                        </p:tgtEl>
                                        <p:attrNameLst>
                                          <p:attrName>style.visibility</p:attrName>
                                        </p:attrNameLst>
                                      </p:cBhvr>
                                      <p:to>
                                        <p:strVal val="visible"/>
                                      </p:to>
                                    </p:set>
                                    <p:animEffect transition="in" filter="fade">
                                      <p:cBhvr>
                                        <p:cTn id="42" dur="2000"/>
                                        <p:tgtEl>
                                          <p:spTgt spid="11">
                                            <p:txEl>
                                              <p:pRg st="7" end="7"/>
                                            </p:txEl>
                                          </p:spTgt>
                                        </p:tgtEl>
                                      </p:cBhvr>
                                    </p:animEffect>
                                  </p:childTnLst>
                                </p:cTn>
                              </p:par>
                            </p:childTnLst>
                          </p:cTn>
                        </p:par>
                        <p:par>
                          <p:cTn id="43" fill="hold">
                            <p:stCondLst>
                              <p:cond delay="2000"/>
                            </p:stCondLst>
                            <p:childTnLst>
                              <p:par>
                                <p:cTn id="44" presetID="10" presetClass="entr" presetSubtype="0"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5" name="Picture 4" descr="chapter16_51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286000" y="304800"/>
            <a:ext cx="4191000" cy="5897563"/>
          </a:xfr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23</a:t>
            </a:fld>
            <a:endParaRPr lang="en-US"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20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57" name="Picture 13" descr="market4"/>
          <p:cNvPicPr>
            <a:picLocks noChangeAspect="1" noChangeArrowheads="1"/>
          </p:cNvPicPr>
          <p:nvPr/>
        </p:nvPicPr>
        <p:blipFill>
          <a:blip r:embed="rId2" cstate="print"/>
          <a:srcRect/>
          <a:stretch>
            <a:fillRect/>
          </a:stretch>
        </p:blipFill>
        <p:spPr bwMode="auto">
          <a:xfrm>
            <a:off x="304800" y="2514600"/>
            <a:ext cx="3456248" cy="2362200"/>
          </a:xfrm>
          <a:prstGeom prst="rect">
            <a:avLst/>
          </a:prstGeom>
          <a:ln>
            <a:noFill/>
          </a:ln>
          <a:effectLst>
            <a:softEdge rad="112500"/>
          </a:effectLst>
        </p:spPr>
      </p:pic>
      <p:sp>
        <p:nvSpPr>
          <p:cNvPr id="7" name="Slide Number Placeholder 6"/>
          <p:cNvSpPr>
            <a:spLocks noGrp="1"/>
          </p:cNvSpPr>
          <p:nvPr>
            <p:ph type="sldNum" sz="quarter" idx="12"/>
          </p:nvPr>
        </p:nvSpPr>
        <p:spPr>
          <a:xfrm>
            <a:off x="7010400" y="6356350"/>
            <a:ext cx="2133600" cy="365125"/>
          </a:xfrm>
        </p:spPr>
        <p:txBody>
          <a:bodyPr/>
          <a:lstStyle/>
          <a:p>
            <a:pPr>
              <a:defRPr/>
            </a:pPr>
            <a:fld id="{94AEA89B-A1DB-41BC-9F5C-8A18DEB6F198}" type="slidenum">
              <a:rPr lang="en-US"/>
              <a:pPr>
                <a:defRPr/>
              </a:pPr>
              <a:t>24</a:t>
            </a:fld>
            <a:endParaRPr lang="en-US"/>
          </a:p>
        </p:txBody>
      </p:sp>
      <p:pic>
        <p:nvPicPr>
          <p:cNvPr id="9" name="Picture 8" descr="1amst0102b.jpg"/>
          <p:cNvPicPr>
            <a:picLocks noChangeAspect="1"/>
          </p:cNvPicPr>
          <p:nvPr/>
        </p:nvPicPr>
        <p:blipFill>
          <a:blip r:embed="rId3" cstate="print"/>
          <a:srcRect/>
          <a:stretch>
            <a:fillRect/>
          </a:stretch>
        </p:blipFill>
        <p:spPr bwMode="auto">
          <a:xfrm>
            <a:off x="5943600" y="304800"/>
            <a:ext cx="3040062" cy="5031828"/>
          </a:xfrm>
          <a:prstGeom prst="rect">
            <a:avLst/>
          </a:prstGeom>
          <a:ln>
            <a:noFill/>
          </a:ln>
          <a:effectLst>
            <a:softEdge rad="112500"/>
          </a:effectLst>
        </p:spPr>
      </p:pic>
      <p:pic>
        <p:nvPicPr>
          <p:cNvPr id="2" name="Picture 6" descr="IndigoSlaveSaleSC1769 Charlestown.jpg"/>
          <p:cNvPicPr>
            <a:picLocks noChangeAspect="1"/>
          </p:cNvPicPr>
          <p:nvPr/>
        </p:nvPicPr>
        <p:blipFill>
          <a:blip r:embed="rId4" cstate="print"/>
          <a:srcRect/>
          <a:stretch>
            <a:fillRect/>
          </a:stretch>
        </p:blipFill>
        <p:spPr bwMode="auto">
          <a:xfrm>
            <a:off x="3733800" y="1600200"/>
            <a:ext cx="1924050" cy="3124200"/>
          </a:xfrm>
          <a:prstGeom prst="rect">
            <a:avLst/>
          </a:prstGeom>
          <a:ln>
            <a:noFill/>
          </a:ln>
          <a:effectLst>
            <a:softEdge rad="112500"/>
          </a:effectLst>
        </p:spPr>
      </p:pic>
      <p:sp>
        <p:nvSpPr>
          <p:cNvPr id="8" name="TextBox 7"/>
          <p:cNvSpPr txBox="1">
            <a:spLocks noChangeArrowheads="1"/>
          </p:cNvSpPr>
          <p:nvPr/>
        </p:nvSpPr>
        <p:spPr bwMode="auto">
          <a:xfrm>
            <a:off x="1752600" y="1752600"/>
            <a:ext cx="1981200" cy="461665"/>
          </a:xfrm>
          <a:prstGeom prst="rect">
            <a:avLst/>
          </a:prstGeom>
          <a:solidFill>
            <a:schemeClr val="tx1"/>
          </a:solidFill>
          <a:ln w="9525">
            <a:noFill/>
            <a:miter lim="800000"/>
            <a:headEnd/>
            <a:tailEnd/>
          </a:ln>
        </p:spPr>
        <p:txBody>
          <a:bodyPr>
            <a:spAutoFit/>
          </a:bodyPr>
          <a:lstStyle/>
          <a:p>
            <a:r>
              <a:rPr lang="en-US" sz="1200" b="1" dirty="0">
                <a:solidFill>
                  <a:srgbClr val="000000"/>
                </a:solidFill>
                <a:latin typeface="Calibri" pitchFamily="34" charset="0"/>
              </a:rPr>
              <a:t>Handbill for slave auction in Charlestown, South </a:t>
            </a:r>
            <a:r>
              <a:rPr lang="en-US" sz="1200" dirty="0">
                <a:solidFill>
                  <a:srgbClr val="000000"/>
                </a:solidFill>
                <a:latin typeface="Calibri" pitchFamily="34" charset="0"/>
              </a:rPr>
              <a:t>Carolina</a:t>
            </a:r>
          </a:p>
        </p:txBody>
      </p:sp>
      <p:sp>
        <p:nvSpPr>
          <p:cNvPr id="10" name="Rectangle 3"/>
          <p:cNvSpPr txBox="1">
            <a:spLocks noChangeArrowheads="1"/>
          </p:cNvSpPr>
          <p:nvPr/>
        </p:nvSpPr>
        <p:spPr bwMode="auto">
          <a:xfrm>
            <a:off x="304800" y="457200"/>
            <a:ext cx="6400800" cy="11430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80000"/>
              </a:lnSpc>
              <a:spcBef>
                <a:spcPct val="20000"/>
              </a:spcBef>
              <a:spcAft>
                <a:spcPct val="0"/>
              </a:spcAft>
              <a:buClr>
                <a:schemeClr val="hlink"/>
              </a:buClr>
              <a:buSzPct val="80000"/>
              <a:buFont typeface="Wingdings" pitchFamily="2" charset="2"/>
              <a:buNone/>
              <a:tabLst/>
              <a:defRPr/>
            </a:pPr>
            <a:r>
              <a:rPr kumimoji="0" lang="en-US" sz="2800" b="1" i="0" u="none" strike="noStrike" kern="0" cap="none" spc="0" normalizeH="0" baseline="0" noProof="0" dirty="0" smtClean="0">
                <a:ln>
                  <a:noFill/>
                </a:ln>
                <a:solidFill>
                  <a:srgbClr val="000000"/>
                </a:solidFill>
                <a:effectLst>
                  <a:outerShdw blurRad="38100" dist="38100" dir="2700000" algn="tl">
                    <a:srgbClr val="000000"/>
                  </a:outerShdw>
                </a:effectLst>
                <a:uLnTx/>
                <a:uFillTx/>
                <a:latin typeface="Times New Roman" pitchFamily="18" charset="0"/>
                <a:cs typeface="Times New Roman" pitchFamily="18" charset="0"/>
              </a:rPr>
              <a:t>III.</a:t>
            </a:r>
            <a:r>
              <a:rPr kumimoji="0" lang="en-US" sz="2800" b="1" i="0" u="none" strike="noStrike" kern="0" cap="none" spc="0" normalizeH="0" baseline="0" noProof="0" dirty="0" smtClean="0">
                <a:ln>
                  <a:noFill/>
                </a:ln>
                <a:solidFill>
                  <a:srgbClr val="000000"/>
                </a:solidFill>
                <a:effectLst>
                  <a:outerShdw blurRad="38100" dist="38100" dir="2700000" algn="tl">
                    <a:srgbClr val="000000"/>
                  </a:outerShdw>
                </a:effectLst>
                <a:uLnTx/>
                <a:uFillTx/>
                <a:latin typeface="Calibri" pitchFamily="34" charset="0"/>
                <a:ea typeface="+mn-ea"/>
                <a:cs typeface="+mn-cs"/>
              </a:rPr>
              <a:t>  Battle Over Slavery</a:t>
            </a:r>
          </a:p>
          <a:p>
            <a:pPr marL="0" marR="0" lvl="0" indent="0" defTabSz="914400" rtl="0" eaLnBrk="1" fontAlgn="base" latinLnBrk="0" hangingPunct="1">
              <a:lnSpc>
                <a:spcPct val="80000"/>
              </a:lnSpc>
              <a:spcBef>
                <a:spcPct val="20000"/>
              </a:spcBef>
              <a:spcAft>
                <a:spcPct val="0"/>
              </a:spcAft>
              <a:buClr>
                <a:schemeClr val="hlink"/>
              </a:buClr>
              <a:buSzPct val="80000"/>
              <a:buFont typeface="Wingdings" pitchFamily="2" charset="2"/>
              <a:buNone/>
              <a:tabLst/>
              <a:defRPr/>
            </a:pPr>
            <a:r>
              <a:rPr kumimoji="0" lang="en-US" sz="24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Calibri" pitchFamily="34" charset="0"/>
                <a:ea typeface="+mn-ea"/>
                <a:cs typeface="+mn-cs"/>
              </a:rPr>
              <a:t>      </a:t>
            </a:r>
            <a:r>
              <a:rPr kumimoji="0" lang="en-US" sz="2400" b="1"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Calibri" pitchFamily="34" charset="0"/>
                <a:ea typeface="+mn-ea"/>
                <a:cs typeface="+mn-cs"/>
              </a:rPr>
              <a:t>A.  </a:t>
            </a:r>
            <a:r>
              <a:rPr kumimoji="0" lang="en-US" sz="24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Calibri" pitchFamily="34" charset="0"/>
                <a:ea typeface="+mn-ea"/>
                <a:cs typeface="+mn-cs"/>
              </a:rPr>
              <a:t>Slavery had existed in America since</a:t>
            </a:r>
          </a:p>
          <a:p>
            <a:pPr marL="0" marR="0" lvl="0" indent="0" defTabSz="914400" rtl="0" eaLnBrk="1" fontAlgn="base" latinLnBrk="0" hangingPunct="1">
              <a:lnSpc>
                <a:spcPct val="80000"/>
              </a:lnSpc>
              <a:spcBef>
                <a:spcPct val="20000"/>
              </a:spcBef>
              <a:spcAft>
                <a:spcPct val="0"/>
              </a:spcAft>
              <a:buClr>
                <a:schemeClr val="hlink"/>
              </a:buClr>
              <a:buSzPct val="80000"/>
              <a:buFont typeface="Wingdings" pitchFamily="2" charset="2"/>
              <a:buNone/>
              <a:tabLst/>
              <a:defRPr/>
            </a:pPr>
            <a:r>
              <a:rPr kumimoji="0" lang="en-US" sz="24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Calibri" pitchFamily="34" charset="0"/>
                <a:ea typeface="+mn-ea"/>
                <a:cs typeface="+mn-cs"/>
              </a:rPr>
              <a:t>            Jamestown (1607)</a:t>
            </a:r>
          </a:p>
          <a:p>
            <a:pPr marL="0" marR="0" lvl="0" indent="0" defTabSz="914400" rtl="0" eaLnBrk="1" fontAlgn="base" latinLnBrk="0" hangingPunct="1">
              <a:lnSpc>
                <a:spcPct val="80000"/>
              </a:lnSpc>
              <a:spcBef>
                <a:spcPct val="20000"/>
              </a:spcBef>
              <a:spcAft>
                <a:spcPct val="0"/>
              </a:spcAft>
              <a:buClr>
                <a:schemeClr val="hlink"/>
              </a:buClr>
              <a:buSzPct val="80000"/>
              <a:buFont typeface="Wingdings" pitchFamily="2" charset="2"/>
              <a:buNone/>
              <a:tabLst/>
              <a:defRPr/>
            </a:pPr>
            <a:endParaRPr kumimoji="0" lang="en-US" sz="24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Calibri" pitchFamily="34" charset="0"/>
              <a:ea typeface="+mn-ea"/>
              <a:cs typeface="+mn-cs"/>
            </a:endParaRPr>
          </a:p>
          <a:p>
            <a:pPr marL="0" marR="0" lvl="0" indent="0" defTabSz="914400" rtl="0" eaLnBrk="1" fontAlgn="base" latinLnBrk="0" hangingPunct="1">
              <a:lnSpc>
                <a:spcPct val="80000"/>
              </a:lnSpc>
              <a:spcBef>
                <a:spcPct val="20000"/>
              </a:spcBef>
              <a:spcAft>
                <a:spcPct val="0"/>
              </a:spcAft>
              <a:buClr>
                <a:schemeClr val="hlink"/>
              </a:buClr>
              <a:buSzPct val="80000"/>
              <a:buFont typeface="Wingdings" pitchFamily="2" charset="2"/>
              <a:buNone/>
              <a:tabLst/>
              <a:defRPr/>
            </a:pPr>
            <a:r>
              <a:rPr kumimoji="0" lang="en-US" sz="24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Calibri" pitchFamily="34" charset="0"/>
                <a:ea typeface="+mn-ea"/>
                <a:cs typeface="+mn-cs"/>
              </a:rPr>
              <a:t>      </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2000"/>
                                        <p:tgtEl>
                                          <p:spTgt spid="10">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fade">
                                      <p:cBhvr>
                                        <p:cTn id="15" dur="2000"/>
                                        <p:tgtEl>
                                          <p:spTgt spid="10">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000"/>
                                        <p:tgtEl>
                                          <p:spTgt spid="9"/>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2000"/>
                                        <p:tgtEl>
                                          <p:spTgt spid="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000"/>
                                        <p:tgtEl>
                                          <p:spTgt spid="8"/>
                                        </p:tgtEl>
                                      </p:cBhvr>
                                    </p:animEffect>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31757"/>
                                        </p:tgtEl>
                                        <p:attrNameLst>
                                          <p:attrName>style.visibility</p:attrName>
                                        </p:attrNameLst>
                                      </p:cBhvr>
                                      <p:to>
                                        <p:strVal val="visible"/>
                                      </p:to>
                                    </p:set>
                                    <p:animEffect transition="in" filter="fade">
                                      <p:cBhvr>
                                        <p:cTn id="29" dur="2000"/>
                                        <p:tgtEl>
                                          <p:spTgt spid="31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5" name="Rectangle 3"/>
          <p:cNvSpPr>
            <a:spLocks noGrp="1" noChangeArrowheads="1"/>
          </p:cNvSpPr>
          <p:nvPr>
            <p:ph idx="1"/>
          </p:nvPr>
        </p:nvSpPr>
        <p:spPr>
          <a:xfrm>
            <a:off x="304800" y="457200"/>
            <a:ext cx="6096000" cy="4038600"/>
          </a:xfrm>
        </p:spPr>
        <p:txBody>
          <a:bodyPr/>
          <a:lstStyle/>
          <a:p>
            <a:pPr marL="514350" indent="-514350" eaLnBrk="1" hangingPunct="1">
              <a:lnSpc>
                <a:spcPct val="80000"/>
              </a:lnSpc>
              <a:buNone/>
              <a:defRPr/>
            </a:pPr>
            <a:r>
              <a:rPr lang="en-US" sz="2400" b="1" dirty="0" smtClean="0">
                <a:solidFill>
                  <a:srgbClr val="FF0000"/>
                </a:solidFill>
                <a:latin typeface="Calibri" pitchFamily="34" charset="0"/>
              </a:rPr>
              <a:t>B.  </a:t>
            </a:r>
            <a:r>
              <a:rPr lang="en-US" sz="2400" b="1" dirty="0" smtClean="0">
                <a:latin typeface="Calibri" pitchFamily="34" charset="0"/>
              </a:rPr>
              <a:t>Abolitionist</a:t>
            </a:r>
          </a:p>
          <a:p>
            <a:pPr eaLnBrk="1" hangingPunct="1">
              <a:lnSpc>
                <a:spcPct val="80000"/>
              </a:lnSpc>
              <a:buFont typeface="Wingdings" pitchFamily="2" charset="2"/>
              <a:buNone/>
              <a:defRPr/>
            </a:pPr>
            <a:r>
              <a:rPr lang="en-US" sz="2400" b="1" dirty="0" smtClean="0">
                <a:latin typeface="Calibri" pitchFamily="34" charset="0"/>
              </a:rPr>
              <a:t>      </a:t>
            </a:r>
            <a:r>
              <a:rPr lang="en-US" sz="2400" b="1" dirty="0" smtClean="0">
                <a:solidFill>
                  <a:srgbClr val="FF0000"/>
                </a:solidFill>
                <a:effectLst>
                  <a:outerShdw blurRad="38100" dist="38100" dir="2700000" algn="tl">
                    <a:srgbClr val="000000">
                      <a:alpha val="43137"/>
                    </a:srgbClr>
                  </a:outerShdw>
                </a:effectLst>
                <a:latin typeface="Calibri" pitchFamily="34" charset="0"/>
              </a:rPr>
              <a:t>1.  </a:t>
            </a:r>
            <a:r>
              <a:rPr lang="en-US" sz="2400" b="1" dirty="0" smtClean="0">
                <a:effectLst>
                  <a:outerShdw blurRad="38100" dist="38100" dir="2700000" algn="tl">
                    <a:srgbClr val="000000">
                      <a:alpha val="43137"/>
                    </a:srgbClr>
                  </a:outerShdw>
                </a:effectLst>
                <a:latin typeface="Calibri" pitchFamily="34" charset="0"/>
              </a:rPr>
              <a:t>a person who struggled to end slavery</a:t>
            </a:r>
          </a:p>
          <a:p>
            <a:pPr marL="0" indent="0" eaLnBrk="1" hangingPunct="1">
              <a:lnSpc>
                <a:spcPct val="80000"/>
              </a:lnSpc>
              <a:spcBef>
                <a:spcPts val="0"/>
              </a:spcBef>
              <a:buNone/>
              <a:defRPr/>
            </a:pPr>
            <a:r>
              <a:rPr lang="en-US" sz="2400" b="1" dirty="0" smtClean="0">
                <a:effectLst>
                  <a:outerShdw blurRad="38100" dist="38100" dir="2700000" algn="tl">
                    <a:srgbClr val="000000">
                      <a:alpha val="43137"/>
                    </a:srgbClr>
                  </a:outerShdw>
                </a:effectLst>
                <a:latin typeface="Calibri" pitchFamily="34" charset="0"/>
              </a:rPr>
              <a:t>            </a:t>
            </a:r>
            <a:r>
              <a:rPr lang="en-US" sz="2400" b="1" dirty="0" smtClean="0">
                <a:solidFill>
                  <a:srgbClr val="FF0000"/>
                </a:solidFill>
                <a:effectLst>
                  <a:outerShdw blurRad="38100" dist="38100" dir="2700000" algn="tl">
                    <a:srgbClr val="000000">
                      <a:alpha val="43137"/>
                    </a:srgbClr>
                  </a:outerShdw>
                </a:effectLst>
                <a:latin typeface="Calibri" pitchFamily="34" charset="0"/>
              </a:rPr>
              <a:t>a. </a:t>
            </a:r>
            <a:r>
              <a:rPr lang="en-US" sz="2400" b="1" dirty="0" smtClean="0">
                <a:effectLst/>
                <a:latin typeface="Calibri" pitchFamily="34" charset="0"/>
              </a:rPr>
              <a:t>William Lloyd Garrison: early </a:t>
            </a:r>
          </a:p>
          <a:p>
            <a:pPr marL="0" indent="0" eaLnBrk="1" hangingPunct="1">
              <a:lnSpc>
                <a:spcPct val="80000"/>
              </a:lnSpc>
              <a:spcBef>
                <a:spcPts val="0"/>
              </a:spcBef>
              <a:buNone/>
              <a:defRPr/>
            </a:pPr>
            <a:r>
              <a:rPr lang="en-US" sz="2400" b="1" dirty="0" smtClean="0">
                <a:effectLst/>
                <a:latin typeface="Calibri" pitchFamily="34" charset="0"/>
              </a:rPr>
              <a:t>                 Abolitionist leader</a:t>
            </a:r>
          </a:p>
          <a:p>
            <a:pPr marL="0" indent="0">
              <a:spcBef>
                <a:spcPts val="0"/>
              </a:spcBef>
              <a:buNone/>
            </a:pPr>
            <a:r>
              <a:rPr lang="en-US" sz="2400" b="1" dirty="0" smtClean="0">
                <a:effectLst/>
                <a:latin typeface="Calibri" pitchFamily="34" charset="0"/>
              </a:rPr>
              <a:t>               </a:t>
            </a:r>
            <a:r>
              <a:rPr lang="en-US" sz="2400" b="1" dirty="0" err="1" smtClean="0">
                <a:solidFill>
                  <a:srgbClr val="FF0000"/>
                </a:solidFill>
                <a:effectLst/>
                <a:latin typeface="Calibri" pitchFamily="34" charset="0"/>
              </a:rPr>
              <a:t>i</a:t>
            </a:r>
            <a:r>
              <a:rPr lang="en-US" sz="2400" b="1" dirty="0" smtClean="0">
                <a:solidFill>
                  <a:srgbClr val="FF0000"/>
                </a:solidFill>
                <a:effectLst/>
                <a:latin typeface="Calibri" pitchFamily="34" charset="0"/>
              </a:rPr>
              <a:t>. </a:t>
            </a:r>
            <a:r>
              <a:rPr lang="en-US" sz="2400" b="1" dirty="0" smtClean="0">
                <a:effectLst/>
                <a:latin typeface="Calibri" pitchFamily="34" charset="0"/>
              </a:rPr>
              <a:t>By 1831, started his own abolitionist    </a:t>
            </a:r>
          </a:p>
          <a:p>
            <a:pPr marL="0" indent="0">
              <a:spcBef>
                <a:spcPts val="0"/>
              </a:spcBef>
              <a:buNone/>
            </a:pPr>
            <a:r>
              <a:rPr lang="en-US" sz="2400" b="1" dirty="0" smtClean="0">
                <a:effectLst/>
                <a:latin typeface="Calibri" pitchFamily="34" charset="0"/>
              </a:rPr>
              <a:t>                   n</a:t>
            </a:r>
            <a:r>
              <a:rPr lang="en-US" sz="2400" b="1" dirty="0" smtClean="0">
                <a:effectLst>
                  <a:outerShdw blurRad="38100" dist="38100" dir="2700000" algn="tl">
                    <a:srgbClr val="000000">
                      <a:alpha val="43137"/>
                    </a:srgbClr>
                  </a:outerShdw>
                </a:effectLst>
                <a:latin typeface="Calibri" pitchFamily="34" charset="0"/>
              </a:rPr>
              <a:t>ewspaper, </a:t>
            </a:r>
            <a:r>
              <a:rPr lang="en-US" sz="2400" b="1" i="1" dirty="0" smtClean="0">
                <a:effectLst>
                  <a:outerShdw blurRad="38100" dist="38100" dir="2700000" algn="tl">
                    <a:srgbClr val="000000">
                      <a:alpha val="43137"/>
                    </a:srgbClr>
                  </a:outerShdw>
                </a:effectLst>
                <a:latin typeface="Calibri" pitchFamily="34" charset="0"/>
              </a:rPr>
              <a:t>The Liberator.</a:t>
            </a:r>
          </a:p>
          <a:p>
            <a:pPr marL="0" indent="0">
              <a:spcBef>
                <a:spcPts val="0"/>
              </a:spcBef>
              <a:buNone/>
            </a:pPr>
            <a:r>
              <a:rPr lang="en-US" sz="2400" b="1" dirty="0" smtClean="0">
                <a:solidFill>
                  <a:srgbClr val="FF0000"/>
                </a:solidFill>
                <a:effectLst>
                  <a:outerShdw blurRad="38100" dist="38100" dir="2700000" algn="tl">
                    <a:srgbClr val="000000">
                      <a:alpha val="43137"/>
                    </a:srgbClr>
                  </a:outerShdw>
                </a:effectLst>
                <a:latin typeface="Calibri" pitchFamily="34" charset="0"/>
              </a:rPr>
              <a:t>              ii. </a:t>
            </a:r>
            <a:r>
              <a:rPr lang="en-US" sz="2400" b="1" dirty="0" smtClean="0">
                <a:effectLst>
                  <a:outerShdw blurRad="38100" dist="38100" dir="2700000" algn="tl">
                    <a:srgbClr val="000000">
                      <a:alpha val="43137"/>
                    </a:srgbClr>
                  </a:outerShdw>
                </a:effectLst>
                <a:latin typeface="Calibri" pitchFamily="34" charset="0"/>
              </a:rPr>
              <a:t>called for an immediate end to             </a:t>
            </a:r>
          </a:p>
          <a:p>
            <a:pPr marL="0" indent="0">
              <a:spcBef>
                <a:spcPts val="0"/>
              </a:spcBef>
              <a:buNone/>
            </a:pPr>
            <a:r>
              <a:rPr lang="en-US" sz="2400" b="1" dirty="0" smtClean="0">
                <a:effectLst>
                  <a:outerShdw blurRad="38100" dist="38100" dir="2700000" algn="tl">
                    <a:srgbClr val="000000">
                      <a:alpha val="43137"/>
                    </a:srgbClr>
                  </a:outerShdw>
                </a:effectLst>
                <a:latin typeface="Calibri" pitchFamily="34" charset="0"/>
              </a:rPr>
              <a:t>                   slavery</a:t>
            </a:r>
          </a:p>
          <a:p>
            <a:pPr marL="0" indent="0">
              <a:spcBef>
                <a:spcPts val="0"/>
              </a:spcBef>
              <a:buNone/>
            </a:pPr>
            <a:r>
              <a:rPr lang="en-US" sz="2400" b="1" dirty="0" smtClean="0">
                <a:solidFill>
                  <a:srgbClr val="FF0000"/>
                </a:solidFill>
                <a:effectLst>
                  <a:outerShdw blurRad="38100" dist="38100" dir="2700000" algn="tl">
                    <a:srgbClr val="000000">
                      <a:alpha val="43137"/>
                    </a:srgbClr>
                  </a:outerShdw>
                </a:effectLst>
                <a:latin typeface="Calibri" pitchFamily="34" charset="0"/>
              </a:rPr>
              <a:t>              iii. </a:t>
            </a:r>
            <a:r>
              <a:rPr lang="en-US" sz="2400" b="1" dirty="0" smtClean="0">
                <a:effectLst>
                  <a:outerShdw blurRad="38100" dist="38100" dir="2700000" algn="tl">
                    <a:srgbClr val="000000">
                      <a:alpha val="43137"/>
                    </a:srgbClr>
                  </a:outerShdw>
                </a:effectLst>
                <a:latin typeface="Calibri" pitchFamily="34" charset="0"/>
              </a:rPr>
              <a:t>Said “slavery is sin and those </a:t>
            </a:r>
          </a:p>
          <a:p>
            <a:pPr marL="0" indent="0">
              <a:spcBef>
                <a:spcPts val="0"/>
              </a:spcBef>
              <a:buNone/>
            </a:pPr>
            <a:r>
              <a:rPr lang="en-US" sz="2400" b="1" dirty="0" smtClean="0">
                <a:effectLst>
                  <a:outerShdw blurRad="38100" dist="38100" dir="2700000" algn="tl">
                    <a:srgbClr val="000000">
                      <a:alpha val="43137"/>
                    </a:srgbClr>
                  </a:outerShdw>
                </a:effectLst>
                <a:latin typeface="Calibri" pitchFamily="34" charset="0"/>
              </a:rPr>
              <a:t>                   who maintain it, criminals.”</a:t>
            </a:r>
          </a:p>
          <a:p>
            <a:pPr eaLnBrk="1" hangingPunct="1">
              <a:lnSpc>
                <a:spcPct val="80000"/>
              </a:lnSpc>
              <a:buFont typeface="Wingdings" pitchFamily="2" charset="2"/>
              <a:buNone/>
              <a:defRPr/>
            </a:pPr>
            <a:endParaRPr lang="en-US" sz="2400" b="1" dirty="0" smtClean="0">
              <a:solidFill>
                <a:srgbClr val="FF0000"/>
              </a:solidFill>
              <a:latin typeface="Calibri" pitchFamily="34" charset="0"/>
            </a:endParaRPr>
          </a:p>
        </p:txBody>
      </p:sp>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25</a:t>
            </a:fld>
            <a:endParaRPr lang="en-US" dirty="0"/>
          </a:p>
        </p:txBody>
      </p:sp>
      <p:pic>
        <p:nvPicPr>
          <p:cNvPr id="69634" name="Picture 2" descr="http://media-2.web.britannica.com/eb-media/88/70788-004-AF1586F1.jpg"/>
          <p:cNvPicPr>
            <a:picLocks noChangeAspect="1" noChangeArrowheads="1"/>
          </p:cNvPicPr>
          <p:nvPr/>
        </p:nvPicPr>
        <p:blipFill>
          <a:blip r:embed="rId2" cstate="print"/>
          <a:srcRect/>
          <a:stretch>
            <a:fillRect/>
          </a:stretch>
        </p:blipFill>
        <p:spPr bwMode="auto">
          <a:xfrm>
            <a:off x="6324600" y="304800"/>
            <a:ext cx="1717766" cy="2286000"/>
          </a:xfrm>
          <a:prstGeom prst="ellipse">
            <a:avLst/>
          </a:prstGeom>
          <a:ln>
            <a:noFill/>
          </a:ln>
          <a:effectLst>
            <a:softEdge rad="112500"/>
          </a:effectLst>
        </p:spPr>
      </p:pic>
      <p:pic>
        <p:nvPicPr>
          <p:cNvPr id="69636" name="Picture 4" descr="http://www.sjsapush.com/resources/liberator.jpg"/>
          <p:cNvPicPr>
            <a:picLocks noChangeAspect="1" noChangeArrowheads="1"/>
          </p:cNvPicPr>
          <p:nvPr/>
        </p:nvPicPr>
        <p:blipFill>
          <a:blip r:embed="rId3" cstate="print"/>
          <a:srcRect/>
          <a:stretch>
            <a:fillRect/>
          </a:stretch>
        </p:blipFill>
        <p:spPr bwMode="auto">
          <a:xfrm>
            <a:off x="6248400" y="2971800"/>
            <a:ext cx="2148433" cy="3235347"/>
          </a:xfrm>
          <a:prstGeom prst="rect">
            <a:avLst/>
          </a:prstGeom>
          <a:noFill/>
        </p:spPr>
      </p:pic>
      <p:sp>
        <p:nvSpPr>
          <p:cNvPr id="2" name="TextBox 1"/>
          <p:cNvSpPr txBox="1"/>
          <p:nvPr/>
        </p:nvSpPr>
        <p:spPr>
          <a:xfrm>
            <a:off x="533400" y="4170373"/>
            <a:ext cx="5486400" cy="1569660"/>
          </a:xfrm>
          <a:prstGeom prst="rect">
            <a:avLst/>
          </a:prstGeom>
          <a:noFill/>
        </p:spPr>
        <p:txBody>
          <a:bodyPr wrap="square" rtlCol="0">
            <a:spAutoFit/>
          </a:bodyPr>
          <a:lstStyle/>
          <a:p>
            <a:r>
              <a:rPr lang="en-US" sz="3200" b="1" dirty="0" smtClean="0">
                <a:solidFill>
                  <a:srgbClr val="000000"/>
                </a:solidFill>
                <a:latin typeface="+mn-lt"/>
              </a:rPr>
              <a:t>You’re a wealthy Southern slave owner.  What is Garrison saying should happen to you?</a:t>
            </a:r>
            <a:endParaRPr lang="en-US" sz="3200" b="1" dirty="0">
              <a:solidFill>
                <a:srgbClr val="000000"/>
              </a:solidFill>
              <a:latin typeface="+mn-lt"/>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Effect transition="in" filter="fade">
                                      <p:cBhvr>
                                        <p:cTn id="7" dur="2500"/>
                                        <p:tgtEl>
                                          <p:spTgt spid="491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155">
                                            <p:txEl>
                                              <p:pRg st="1" end="1"/>
                                            </p:txEl>
                                          </p:spTgt>
                                        </p:tgtEl>
                                        <p:attrNameLst>
                                          <p:attrName>style.visibility</p:attrName>
                                        </p:attrNameLst>
                                      </p:cBhvr>
                                      <p:to>
                                        <p:strVal val="visible"/>
                                      </p:to>
                                    </p:set>
                                    <p:animEffect transition="in" filter="fade">
                                      <p:cBhvr>
                                        <p:cTn id="12" dur="2500"/>
                                        <p:tgtEl>
                                          <p:spTgt spid="491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155">
                                            <p:txEl>
                                              <p:pRg st="2" end="2"/>
                                            </p:txEl>
                                          </p:spTgt>
                                        </p:tgtEl>
                                        <p:attrNameLst>
                                          <p:attrName>style.visibility</p:attrName>
                                        </p:attrNameLst>
                                      </p:cBhvr>
                                      <p:to>
                                        <p:strVal val="visible"/>
                                      </p:to>
                                    </p:set>
                                    <p:animEffect transition="in" filter="fade">
                                      <p:cBhvr>
                                        <p:cTn id="17" dur="2500"/>
                                        <p:tgtEl>
                                          <p:spTgt spid="49155">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9155">
                                            <p:txEl>
                                              <p:pRg st="3" end="3"/>
                                            </p:txEl>
                                          </p:spTgt>
                                        </p:tgtEl>
                                        <p:attrNameLst>
                                          <p:attrName>style.visibility</p:attrName>
                                        </p:attrNameLst>
                                      </p:cBhvr>
                                      <p:to>
                                        <p:strVal val="visible"/>
                                      </p:to>
                                    </p:set>
                                    <p:animEffect transition="in" filter="fade">
                                      <p:cBhvr>
                                        <p:cTn id="20" dur="2500"/>
                                        <p:tgtEl>
                                          <p:spTgt spid="49155">
                                            <p:txEl>
                                              <p:pRg st="3" end="3"/>
                                            </p:txEl>
                                          </p:spTgt>
                                        </p:tgtEl>
                                      </p:cBhvr>
                                    </p:animEffect>
                                  </p:childTnLst>
                                </p:cTn>
                              </p:par>
                              <p:par>
                                <p:cTn id="21" presetID="10" presetClass="entr" presetSubtype="0" fill="hold" nodeType="withEffect">
                                  <p:stCondLst>
                                    <p:cond delay="500"/>
                                  </p:stCondLst>
                                  <p:childTnLst>
                                    <p:set>
                                      <p:cBhvr>
                                        <p:cTn id="22" dur="1" fill="hold">
                                          <p:stCondLst>
                                            <p:cond delay="0"/>
                                          </p:stCondLst>
                                        </p:cTn>
                                        <p:tgtEl>
                                          <p:spTgt spid="69634"/>
                                        </p:tgtEl>
                                        <p:attrNameLst>
                                          <p:attrName>style.visibility</p:attrName>
                                        </p:attrNameLst>
                                      </p:cBhvr>
                                      <p:to>
                                        <p:strVal val="visible"/>
                                      </p:to>
                                    </p:set>
                                    <p:animEffect transition="in" filter="fade">
                                      <p:cBhvr>
                                        <p:cTn id="23" dur="5000"/>
                                        <p:tgtEl>
                                          <p:spTgt spid="6963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9155">
                                            <p:txEl>
                                              <p:pRg st="4" end="4"/>
                                            </p:txEl>
                                          </p:spTgt>
                                        </p:tgtEl>
                                        <p:attrNameLst>
                                          <p:attrName>style.visibility</p:attrName>
                                        </p:attrNameLst>
                                      </p:cBhvr>
                                      <p:to>
                                        <p:strVal val="visible"/>
                                      </p:to>
                                    </p:set>
                                    <p:animEffect transition="in" filter="fade">
                                      <p:cBhvr>
                                        <p:cTn id="28" dur="2500"/>
                                        <p:tgtEl>
                                          <p:spTgt spid="49155">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9155">
                                            <p:txEl>
                                              <p:pRg st="5" end="5"/>
                                            </p:txEl>
                                          </p:spTgt>
                                        </p:tgtEl>
                                        <p:attrNameLst>
                                          <p:attrName>style.visibility</p:attrName>
                                        </p:attrNameLst>
                                      </p:cBhvr>
                                      <p:to>
                                        <p:strVal val="visible"/>
                                      </p:to>
                                    </p:set>
                                    <p:animEffect transition="in" filter="fade">
                                      <p:cBhvr>
                                        <p:cTn id="31" dur="2500"/>
                                        <p:tgtEl>
                                          <p:spTgt spid="49155">
                                            <p:txEl>
                                              <p:pRg st="5" end="5"/>
                                            </p:txEl>
                                          </p:spTgt>
                                        </p:tgtEl>
                                      </p:cBhvr>
                                    </p:animEffect>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69636"/>
                                        </p:tgtEl>
                                        <p:attrNameLst>
                                          <p:attrName>style.visibility</p:attrName>
                                        </p:attrNameLst>
                                      </p:cBhvr>
                                      <p:to>
                                        <p:strVal val="visible"/>
                                      </p:to>
                                    </p:set>
                                    <p:animEffect transition="in" filter="fade">
                                      <p:cBhvr>
                                        <p:cTn id="35" dur="2000"/>
                                        <p:tgtEl>
                                          <p:spTgt spid="6963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9155">
                                            <p:txEl>
                                              <p:pRg st="6" end="6"/>
                                            </p:txEl>
                                          </p:spTgt>
                                        </p:tgtEl>
                                        <p:attrNameLst>
                                          <p:attrName>style.visibility</p:attrName>
                                        </p:attrNameLst>
                                      </p:cBhvr>
                                      <p:to>
                                        <p:strVal val="visible"/>
                                      </p:to>
                                    </p:set>
                                    <p:animEffect transition="in" filter="fade">
                                      <p:cBhvr>
                                        <p:cTn id="40" dur="2500"/>
                                        <p:tgtEl>
                                          <p:spTgt spid="49155">
                                            <p:txEl>
                                              <p:pRg st="6" end="6"/>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49155">
                                            <p:txEl>
                                              <p:pRg st="7" end="7"/>
                                            </p:txEl>
                                          </p:spTgt>
                                        </p:tgtEl>
                                        <p:attrNameLst>
                                          <p:attrName>style.visibility</p:attrName>
                                        </p:attrNameLst>
                                      </p:cBhvr>
                                      <p:to>
                                        <p:strVal val="visible"/>
                                      </p:to>
                                    </p:set>
                                    <p:animEffect transition="in" filter="fade">
                                      <p:cBhvr>
                                        <p:cTn id="43" dur="2500"/>
                                        <p:tgtEl>
                                          <p:spTgt spid="49155">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9155">
                                            <p:txEl>
                                              <p:pRg st="8" end="8"/>
                                            </p:txEl>
                                          </p:spTgt>
                                        </p:tgtEl>
                                        <p:attrNameLst>
                                          <p:attrName>style.visibility</p:attrName>
                                        </p:attrNameLst>
                                      </p:cBhvr>
                                      <p:to>
                                        <p:strVal val="visible"/>
                                      </p:to>
                                    </p:set>
                                    <p:animEffect transition="in" filter="fade">
                                      <p:cBhvr>
                                        <p:cTn id="48" dur="2500"/>
                                        <p:tgtEl>
                                          <p:spTgt spid="49155">
                                            <p:txEl>
                                              <p:pRg st="8" end="8"/>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49155">
                                            <p:txEl>
                                              <p:pRg st="9" end="9"/>
                                            </p:txEl>
                                          </p:spTgt>
                                        </p:tgtEl>
                                        <p:attrNameLst>
                                          <p:attrName>style.visibility</p:attrName>
                                        </p:attrNameLst>
                                      </p:cBhvr>
                                      <p:to>
                                        <p:strVal val="visible"/>
                                      </p:to>
                                    </p:set>
                                    <p:animEffect transition="in" filter="fade">
                                      <p:cBhvr>
                                        <p:cTn id="51" dur="2500"/>
                                        <p:tgtEl>
                                          <p:spTgt spid="49155">
                                            <p:txEl>
                                              <p:pRg st="9" end="9"/>
                                            </p:txEl>
                                          </p:spTgt>
                                        </p:tgtEl>
                                      </p:cBhvr>
                                    </p:animEffect>
                                  </p:childTnLst>
                                </p:cTn>
                              </p:par>
                            </p:childTnLst>
                          </p:cTn>
                        </p:par>
                        <p:par>
                          <p:cTn id="52" fill="hold">
                            <p:stCondLst>
                              <p:cond delay="2500"/>
                            </p:stCondLst>
                            <p:childTnLst>
                              <p:par>
                                <p:cTn id="53" presetID="10" presetClass="entr" presetSubtype="0" fill="hold" grpId="0" nodeType="after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2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5" name="Rectangle 3"/>
          <p:cNvSpPr>
            <a:spLocks noGrp="1" noChangeArrowheads="1"/>
          </p:cNvSpPr>
          <p:nvPr>
            <p:ph idx="1"/>
          </p:nvPr>
        </p:nvSpPr>
        <p:spPr>
          <a:xfrm>
            <a:off x="228600" y="228600"/>
            <a:ext cx="6397738" cy="3352800"/>
          </a:xfrm>
        </p:spPr>
        <p:txBody>
          <a:bodyPr/>
          <a:lstStyle/>
          <a:p>
            <a:pPr marL="514350" indent="-514350" eaLnBrk="1" hangingPunct="1">
              <a:lnSpc>
                <a:spcPct val="80000"/>
              </a:lnSpc>
              <a:buNone/>
              <a:defRPr/>
            </a:pPr>
            <a:r>
              <a:rPr lang="en-US" sz="2400" b="1" dirty="0" smtClean="0">
                <a:latin typeface="Calibri" pitchFamily="34" charset="0"/>
              </a:rPr>
              <a:t>  </a:t>
            </a:r>
            <a:r>
              <a:rPr lang="en-US" sz="2400" b="1" dirty="0" smtClean="0">
                <a:solidFill>
                  <a:srgbClr val="FF0000"/>
                </a:solidFill>
                <a:latin typeface="Calibri" pitchFamily="34" charset="0"/>
              </a:rPr>
              <a:t>C.  </a:t>
            </a:r>
            <a:r>
              <a:rPr lang="en-US" sz="2400" b="1" dirty="0" smtClean="0">
                <a:latin typeface="Calibri" pitchFamily="34" charset="0"/>
              </a:rPr>
              <a:t>Many abolition supporters</a:t>
            </a:r>
          </a:p>
          <a:p>
            <a:pPr eaLnBrk="1" hangingPunct="1">
              <a:lnSpc>
                <a:spcPct val="80000"/>
              </a:lnSpc>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1.  </a:t>
            </a:r>
            <a:r>
              <a:rPr lang="en-US" sz="2400" b="1" dirty="0" smtClean="0">
                <a:latin typeface="Calibri" pitchFamily="34" charset="0"/>
              </a:rPr>
              <a:t>Harriet Beecher Stowe wrote  </a:t>
            </a:r>
          </a:p>
          <a:p>
            <a:pPr eaLnBrk="1" hangingPunct="1">
              <a:lnSpc>
                <a:spcPct val="80000"/>
              </a:lnSpc>
              <a:buFont typeface="Wingdings" pitchFamily="2" charset="2"/>
              <a:buNone/>
              <a:defRPr/>
            </a:pPr>
            <a:r>
              <a:rPr lang="en-US" sz="2400" b="1" dirty="0" smtClean="0">
                <a:latin typeface="Calibri" pitchFamily="34" charset="0"/>
              </a:rPr>
              <a:t>                 “Uncle Tom’s Cabin” in 1852</a:t>
            </a:r>
          </a:p>
          <a:p>
            <a:pPr eaLnBrk="1" hangingPunct="1">
              <a:lnSpc>
                <a:spcPct val="80000"/>
              </a:lnSpc>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a.  </a:t>
            </a:r>
            <a:r>
              <a:rPr lang="en-US" sz="2400" b="1" dirty="0" smtClean="0">
                <a:latin typeface="Calibri" pitchFamily="34" charset="0"/>
              </a:rPr>
              <a:t>sold over 300,000 copies the </a:t>
            </a:r>
          </a:p>
          <a:p>
            <a:pPr eaLnBrk="1" hangingPunct="1">
              <a:lnSpc>
                <a:spcPct val="80000"/>
              </a:lnSpc>
              <a:buFont typeface="Wingdings" pitchFamily="2" charset="2"/>
              <a:buNone/>
              <a:defRPr/>
            </a:pPr>
            <a:r>
              <a:rPr lang="en-US" sz="2400" b="1" dirty="0" smtClean="0">
                <a:latin typeface="Calibri" pitchFamily="34" charset="0"/>
              </a:rPr>
              <a:t>                       first year</a:t>
            </a:r>
          </a:p>
          <a:p>
            <a:pPr eaLnBrk="1" hangingPunct="1">
              <a:lnSpc>
                <a:spcPct val="80000"/>
              </a:lnSpc>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2.  </a:t>
            </a:r>
            <a:r>
              <a:rPr lang="en-US" sz="2400" b="1" dirty="0" smtClean="0">
                <a:latin typeface="Calibri" pitchFamily="34" charset="0"/>
              </a:rPr>
              <a:t>Frederick Douglass, Sojourner  </a:t>
            </a:r>
          </a:p>
          <a:p>
            <a:pPr eaLnBrk="1" hangingPunct="1">
              <a:lnSpc>
                <a:spcPct val="80000"/>
              </a:lnSpc>
              <a:buFont typeface="Wingdings" pitchFamily="2" charset="2"/>
              <a:buNone/>
              <a:defRPr/>
            </a:pPr>
            <a:r>
              <a:rPr lang="en-US" sz="2400" b="1" dirty="0" smtClean="0">
                <a:latin typeface="Calibri" pitchFamily="34" charset="0"/>
              </a:rPr>
              <a:t>                 Truth and Susan B. Anthony</a:t>
            </a:r>
          </a:p>
          <a:p>
            <a:pPr eaLnBrk="1" hangingPunct="1">
              <a:lnSpc>
                <a:spcPct val="80000"/>
              </a:lnSpc>
              <a:buFont typeface="Wingdings" pitchFamily="2" charset="2"/>
              <a:buNone/>
              <a:defRPr/>
            </a:pPr>
            <a:r>
              <a:rPr lang="en-US" sz="2400" b="1" dirty="0">
                <a:latin typeface="Calibri" pitchFamily="34" charset="0"/>
              </a:rPr>
              <a:t> </a:t>
            </a:r>
            <a:r>
              <a:rPr lang="en-US" sz="2400" b="1" dirty="0" smtClean="0">
                <a:latin typeface="Calibri" pitchFamily="34" charset="0"/>
              </a:rPr>
              <a:t>                were other well-known Abolitionists</a:t>
            </a:r>
          </a:p>
          <a:p>
            <a:pPr eaLnBrk="1" hangingPunct="1">
              <a:lnSpc>
                <a:spcPct val="80000"/>
              </a:lnSpc>
              <a:buFont typeface="Wingdings" pitchFamily="2" charset="2"/>
              <a:buNone/>
              <a:defRPr/>
            </a:pPr>
            <a:r>
              <a:rPr lang="en-US" sz="2400" b="1" dirty="0" smtClean="0">
                <a:latin typeface="Calibri" pitchFamily="34" charset="0"/>
              </a:rPr>
              <a:t>         </a:t>
            </a:r>
          </a:p>
        </p:txBody>
      </p:sp>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26</a:t>
            </a:fld>
            <a:endParaRPr lang="en-US" dirty="0"/>
          </a:p>
        </p:txBody>
      </p:sp>
      <p:pic>
        <p:nvPicPr>
          <p:cNvPr id="3074" name="Picture 2" descr="http://www.anus.com/metal/about/metal/ideology/harriet_beecher_stowe-uncle_toms_cabin.jpg"/>
          <p:cNvPicPr>
            <a:picLocks noChangeAspect="1" noChangeArrowheads="1"/>
          </p:cNvPicPr>
          <p:nvPr/>
        </p:nvPicPr>
        <p:blipFill>
          <a:blip r:embed="rId2" cstate="print"/>
          <a:srcRect/>
          <a:stretch>
            <a:fillRect/>
          </a:stretch>
        </p:blipFill>
        <p:spPr bwMode="auto">
          <a:xfrm>
            <a:off x="7162800" y="152400"/>
            <a:ext cx="1838218" cy="2181352"/>
          </a:xfrm>
          <a:prstGeom prst="rect">
            <a:avLst/>
          </a:prstGeom>
          <a:noFill/>
        </p:spPr>
      </p:pic>
      <p:pic>
        <p:nvPicPr>
          <p:cNvPr id="3076" name="Picture 4" descr="http://medicolegal.tripod.com/hbstowe.jpg"/>
          <p:cNvPicPr>
            <a:picLocks noChangeAspect="1" noChangeArrowheads="1"/>
          </p:cNvPicPr>
          <p:nvPr/>
        </p:nvPicPr>
        <p:blipFill>
          <a:blip r:embed="rId3" cstate="print"/>
          <a:srcRect/>
          <a:stretch>
            <a:fillRect/>
          </a:stretch>
        </p:blipFill>
        <p:spPr bwMode="auto">
          <a:xfrm>
            <a:off x="5486400" y="228600"/>
            <a:ext cx="1600199" cy="2025344"/>
          </a:xfrm>
          <a:prstGeom prst="ellipse">
            <a:avLst/>
          </a:prstGeom>
          <a:noFill/>
        </p:spPr>
      </p:pic>
      <p:pic>
        <p:nvPicPr>
          <p:cNvPr id="3078" name="Picture 6" descr="http://3.bp.blogspot.com/--5HDt8yhwIA/TWFseN8stFI/AAAAAAAAAqI/s7ywxU2z00k/s1600/susan_b_anthony_1.jpg"/>
          <p:cNvPicPr>
            <a:picLocks noChangeAspect="1" noChangeArrowheads="1"/>
          </p:cNvPicPr>
          <p:nvPr/>
        </p:nvPicPr>
        <p:blipFill>
          <a:blip r:embed="rId4" cstate="print"/>
          <a:srcRect/>
          <a:stretch>
            <a:fillRect/>
          </a:stretch>
        </p:blipFill>
        <p:spPr bwMode="auto">
          <a:xfrm>
            <a:off x="838200" y="3352800"/>
            <a:ext cx="1829858" cy="2300288"/>
          </a:xfrm>
          <a:prstGeom prst="rect">
            <a:avLst/>
          </a:prstGeom>
          <a:ln>
            <a:noFill/>
          </a:ln>
          <a:effectLst>
            <a:softEdge rad="112500"/>
          </a:effectLst>
        </p:spPr>
      </p:pic>
      <p:pic>
        <p:nvPicPr>
          <p:cNvPr id="3080" name="Picture 8" descr="http://www.blackpast.org/files/blackpast_images/truth_sojourner.jpg"/>
          <p:cNvPicPr>
            <a:picLocks noChangeAspect="1" noChangeArrowheads="1"/>
          </p:cNvPicPr>
          <p:nvPr/>
        </p:nvPicPr>
        <p:blipFill>
          <a:blip r:embed="rId5" cstate="print"/>
          <a:srcRect r="14667"/>
          <a:stretch>
            <a:fillRect/>
          </a:stretch>
        </p:blipFill>
        <p:spPr bwMode="auto">
          <a:xfrm>
            <a:off x="3200400" y="3276600"/>
            <a:ext cx="1752600" cy="2286595"/>
          </a:xfrm>
          <a:prstGeom prst="rect">
            <a:avLst/>
          </a:prstGeom>
          <a:ln>
            <a:noFill/>
          </a:ln>
          <a:effectLst>
            <a:softEdge rad="112500"/>
          </a:effectLst>
        </p:spPr>
      </p:pic>
      <p:pic>
        <p:nvPicPr>
          <p:cNvPr id="3082" name="Picture 10" descr="http://blog.constitutioncenter.org/wp-content/uploads/2011/08/Motto_frederick_douglass_2.gif.jpg"/>
          <p:cNvPicPr>
            <a:picLocks noChangeAspect="1" noChangeArrowheads="1"/>
          </p:cNvPicPr>
          <p:nvPr/>
        </p:nvPicPr>
        <p:blipFill>
          <a:blip r:embed="rId6" cstate="print"/>
          <a:srcRect b="12121"/>
          <a:stretch>
            <a:fillRect/>
          </a:stretch>
        </p:blipFill>
        <p:spPr bwMode="auto">
          <a:xfrm>
            <a:off x="6411632" y="2667000"/>
            <a:ext cx="1670277" cy="2315433"/>
          </a:xfrm>
          <a:prstGeom prst="rect">
            <a:avLst/>
          </a:prstGeom>
          <a:ln>
            <a:noFill/>
          </a:ln>
          <a:effectLst>
            <a:softEdge rad="112500"/>
          </a:effectLst>
        </p:spPr>
      </p:pic>
      <p:sp>
        <p:nvSpPr>
          <p:cNvPr id="2" name="TextBox 1"/>
          <p:cNvSpPr txBox="1"/>
          <p:nvPr/>
        </p:nvSpPr>
        <p:spPr>
          <a:xfrm>
            <a:off x="1371600" y="5715000"/>
            <a:ext cx="1219200" cy="369332"/>
          </a:xfrm>
          <a:prstGeom prst="rect">
            <a:avLst/>
          </a:prstGeom>
          <a:noFill/>
        </p:spPr>
        <p:txBody>
          <a:bodyPr wrap="square" rtlCol="0">
            <a:spAutoFit/>
          </a:bodyPr>
          <a:lstStyle/>
          <a:p>
            <a:r>
              <a:rPr lang="en-US" b="1" dirty="0" smtClean="0">
                <a:solidFill>
                  <a:srgbClr val="000000"/>
                </a:solidFill>
                <a:latin typeface="+mn-lt"/>
              </a:rPr>
              <a:t>Anthony</a:t>
            </a:r>
            <a:endParaRPr lang="en-US" b="1" dirty="0">
              <a:solidFill>
                <a:srgbClr val="000000"/>
              </a:solidFill>
              <a:latin typeface="+mn-lt"/>
            </a:endParaRPr>
          </a:p>
        </p:txBody>
      </p:sp>
      <p:sp>
        <p:nvSpPr>
          <p:cNvPr id="10" name="TextBox 9"/>
          <p:cNvSpPr txBox="1"/>
          <p:nvPr/>
        </p:nvSpPr>
        <p:spPr>
          <a:xfrm>
            <a:off x="3785199" y="5563195"/>
            <a:ext cx="876300" cy="369332"/>
          </a:xfrm>
          <a:prstGeom prst="rect">
            <a:avLst/>
          </a:prstGeom>
          <a:noFill/>
        </p:spPr>
        <p:txBody>
          <a:bodyPr wrap="square" rtlCol="0">
            <a:spAutoFit/>
          </a:bodyPr>
          <a:lstStyle/>
          <a:p>
            <a:r>
              <a:rPr lang="en-US" b="1" dirty="0" smtClean="0">
                <a:solidFill>
                  <a:srgbClr val="000000"/>
                </a:solidFill>
                <a:latin typeface="+mn-lt"/>
              </a:rPr>
              <a:t>Truth</a:t>
            </a:r>
            <a:endParaRPr lang="en-US" b="1" dirty="0">
              <a:solidFill>
                <a:srgbClr val="000000"/>
              </a:solidFill>
              <a:latin typeface="+mn-lt"/>
            </a:endParaRPr>
          </a:p>
        </p:txBody>
      </p:sp>
      <p:sp>
        <p:nvSpPr>
          <p:cNvPr id="11" name="TextBox 10"/>
          <p:cNvSpPr txBox="1"/>
          <p:nvPr/>
        </p:nvSpPr>
        <p:spPr>
          <a:xfrm>
            <a:off x="6629400" y="4953000"/>
            <a:ext cx="1219200" cy="369332"/>
          </a:xfrm>
          <a:prstGeom prst="rect">
            <a:avLst/>
          </a:prstGeom>
          <a:noFill/>
        </p:spPr>
        <p:txBody>
          <a:bodyPr wrap="square" rtlCol="0">
            <a:spAutoFit/>
          </a:bodyPr>
          <a:lstStyle/>
          <a:p>
            <a:r>
              <a:rPr lang="en-US" b="1" dirty="0" smtClean="0">
                <a:solidFill>
                  <a:srgbClr val="000000"/>
                </a:solidFill>
                <a:latin typeface="+mn-lt"/>
              </a:rPr>
              <a:t>Douglass</a:t>
            </a:r>
            <a:endParaRPr lang="en-US" b="1" dirty="0">
              <a:solidFill>
                <a:srgbClr val="000000"/>
              </a:solidFill>
              <a:latin typeface="+mn-lt"/>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Effect transition="in" filter="fade">
                                      <p:cBhvr>
                                        <p:cTn id="7" dur="2000"/>
                                        <p:tgtEl>
                                          <p:spTgt spid="491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155">
                                            <p:txEl>
                                              <p:pRg st="1" end="1"/>
                                            </p:txEl>
                                          </p:spTgt>
                                        </p:tgtEl>
                                        <p:attrNameLst>
                                          <p:attrName>style.visibility</p:attrName>
                                        </p:attrNameLst>
                                      </p:cBhvr>
                                      <p:to>
                                        <p:strVal val="visible"/>
                                      </p:to>
                                    </p:set>
                                    <p:animEffect transition="in" filter="fade">
                                      <p:cBhvr>
                                        <p:cTn id="12" dur="2000"/>
                                        <p:tgtEl>
                                          <p:spTgt spid="4915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9155">
                                            <p:txEl>
                                              <p:pRg st="2" end="2"/>
                                            </p:txEl>
                                          </p:spTgt>
                                        </p:tgtEl>
                                        <p:attrNameLst>
                                          <p:attrName>style.visibility</p:attrName>
                                        </p:attrNameLst>
                                      </p:cBhvr>
                                      <p:to>
                                        <p:strVal val="visible"/>
                                      </p:to>
                                    </p:set>
                                    <p:animEffect transition="in" filter="fade">
                                      <p:cBhvr>
                                        <p:cTn id="15" dur="2000"/>
                                        <p:tgtEl>
                                          <p:spTgt spid="4915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fade">
                                      <p:cBhvr>
                                        <p:cTn id="18" dur="2000"/>
                                        <p:tgtEl>
                                          <p:spTgt spid="3076"/>
                                        </p:tgtEl>
                                      </p:cBhvr>
                                    </p:animEffect>
                                  </p:childTnLst>
                                </p:cTn>
                              </p:par>
                              <p:par>
                                <p:cTn id="19" presetID="10" presetClass="entr" presetSubtype="0" fill="hold" nodeType="withEffect">
                                  <p:stCondLst>
                                    <p:cond delay="50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2000"/>
                                        <p:tgtEl>
                                          <p:spTgt spid="307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9155">
                                            <p:txEl>
                                              <p:pRg st="3" end="3"/>
                                            </p:txEl>
                                          </p:spTgt>
                                        </p:tgtEl>
                                        <p:attrNameLst>
                                          <p:attrName>style.visibility</p:attrName>
                                        </p:attrNameLst>
                                      </p:cBhvr>
                                      <p:to>
                                        <p:strVal val="visible"/>
                                      </p:to>
                                    </p:set>
                                    <p:animEffect transition="in" filter="fade">
                                      <p:cBhvr>
                                        <p:cTn id="26" dur="2000"/>
                                        <p:tgtEl>
                                          <p:spTgt spid="49155">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9155">
                                            <p:txEl>
                                              <p:pRg st="4" end="4"/>
                                            </p:txEl>
                                          </p:spTgt>
                                        </p:tgtEl>
                                        <p:attrNameLst>
                                          <p:attrName>style.visibility</p:attrName>
                                        </p:attrNameLst>
                                      </p:cBhvr>
                                      <p:to>
                                        <p:strVal val="visible"/>
                                      </p:to>
                                    </p:set>
                                    <p:animEffect transition="in" filter="fade">
                                      <p:cBhvr>
                                        <p:cTn id="29" dur="2000"/>
                                        <p:tgtEl>
                                          <p:spTgt spid="49155">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9155">
                                            <p:txEl>
                                              <p:pRg st="5" end="5"/>
                                            </p:txEl>
                                          </p:spTgt>
                                        </p:tgtEl>
                                        <p:attrNameLst>
                                          <p:attrName>style.visibility</p:attrName>
                                        </p:attrNameLst>
                                      </p:cBhvr>
                                      <p:to>
                                        <p:strVal val="visible"/>
                                      </p:to>
                                    </p:set>
                                    <p:animEffect transition="in" filter="fade">
                                      <p:cBhvr>
                                        <p:cTn id="34" dur="2000"/>
                                        <p:tgtEl>
                                          <p:spTgt spid="49155">
                                            <p:txEl>
                                              <p:pRg st="5" end="5"/>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9155">
                                            <p:txEl>
                                              <p:pRg st="6" end="6"/>
                                            </p:txEl>
                                          </p:spTgt>
                                        </p:tgtEl>
                                        <p:attrNameLst>
                                          <p:attrName>style.visibility</p:attrName>
                                        </p:attrNameLst>
                                      </p:cBhvr>
                                      <p:to>
                                        <p:strVal val="visible"/>
                                      </p:to>
                                    </p:set>
                                    <p:animEffect transition="in" filter="fade">
                                      <p:cBhvr>
                                        <p:cTn id="37" dur="2000"/>
                                        <p:tgtEl>
                                          <p:spTgt spid="49155">
                                            <p:txEl>
                                              <p:pRg st="6" end="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49155">
                                            <p:txEl>
                                              <p:pRg st="7" end="7"/>
                                            </p:txEl>
                                          </p:spTgt>
                                        </p:tgtEl>
                                        <p:attrNameLst>
                                          <p:attrName>style.visibility</p:attrName>
                                        </p:attrNameLst>
                                      </p:cBhvr>
                                      <p:to>
                                        <p:strVal val="visible"/>
                                      </p:to>
                                    </p:set>
                                    <p:animEffect transition="in" filter="fade">
                                      <p:cBhvr>
                                        <p:cTn id="40" dur="2000"/>
                                        <p:tgtEl>
                                          <p:spTgt spid="49155">
                                            <p:txEl>
                                              <p:pRg st="7" end="7"/>
                                            </p:txEl>
                                          </p:spTgt>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078"/>
                                        </p:tgtEl>
                                        <p:attrNameLst>
                                          <p:attrName>style.visibility</p:attrName>
                                        </p:attrNameLst>
                                      </p:cBhvr>
                                      <p:to>
                                        <p:strVal val="visible"/>
                                      </p:to>
                                    </p:set>
                                    <p:animEffect transition="in" filter="fade">
                                      <p:cBhvr>
                                        <p:cTn id="44" dur="5000"/>
                                        <p:tgtEl>
                                          <p:spTgt spid="307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2000"/>
                                        <p:tgtEl>
                                          <p:spTgt spid="2"/>
                                        </p:tgtEl>
                                      </p:cBhvr>
                                    </p:animEffect>
                                  </p:childTnLst>
                                </p:cTn>
                              </p:par>
                            </p:childTnLst>
                          </p:cTn>
                        </p:par>
                        <p:par>
                          <p:cTn id="48" fill="hold">
                            <p:stCondLst>
                              <p:cond delay="7000"/>
                            </p:stCondLst>
                            <p:childTnLst>
                              <p:par>
                                <p:cTn id="49" presetID="10" presetClass="entr" presetSubtype="0" fill="hold" nodeType="afterEffect">
                                  <p:stCondLst>
                                    <p:cond delay="0"/>
                                  </p:stCondLst>
                                  <p:childTnLst>
                                    <p:set>
                                      <p:cBhvr>
                                        <p:cTn id="50" dur="1" fill="hold">
                                          <p:stCondLst>
                                            <p:cond delay="0"/>
                                          </p:stCondLst>
                                        </p:cTn>
                                        <p:tgtEl>
                                          <p:spTgt spid="3080"/>
                                        </p:tgtEl>
                                        <p:attrNameLst>
                                          <p:attrName>style.visibility</p:attrName>
                                        </p:attrNameLst>
                                      </p:cBhvr>
                                      <p:to>
                                        <p:strVal val="visible"/>
                                      </p:to>
                                    </p:set>
                                    <p:animEffect transition="in" filter="fade">
                                      <p:cBhvr>
                                        <p:cTn id="51" dur="2000"/>
                                        <p:tgtEl>
                                          <p:spTgt spid="308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2000"/>
                                        <p:tgtEl>
                                          <p:spTgt spid="10"/>
                                        </p:tgtEl>
                                      </p:cBhvr>
                                    </p:animEffect>
                                  </p:childTnLst>
                                </p:cTn>
                              </p:par>
                            </p:childTnLst>
                          </p:cTn>
                        </p:par>
                        <p:par>
                          <p:cTn id="55" fill="hold">
                            <p:stCondLst>
                              <p:cond delay="9000"/>
                            </p:stCondLst>
                            <p:childTnLst>
                              <p:par>
                                <p:cTn id="56" presetID="10" presetClass="entr" presetSubtype="0" fill="hold" nodeType="afterEffect">
                                  <p:stCondLst>
                                    <p:cond delay="0"/>
                                  </p:stCondLst>
                                  <p:childTnLst>
                                    <p:set>
                                      <p:cBhvr>
                                        <p:cTn id="57" dur="1" fill="hold">
                                          <p:stCondLst>
                                            <p:cond delay="0"/>
                                          </p:stCondLst>
                                        </p:cTn>
                                        <p:tgtEl>
                                          <p:spTgt spid="3082"/>
                                        </p:tgtEl>
                                        <p:attrNameLst>
                                          <p:attrName>style.visibility</p:attrName>
                                        </p:attrNameLst>
                                      </p:cBhvr>
                                      <p:to>
                                        <p:strVal val="visible"/>
                                      </p:to>
                                    </p:set>
                                    <p:animEffect transition="in" filter="fade">
                                      <p:cBhvr>
                                        <p:cTn id="58" dur="2000"/>
                                        <p:tgtEl>
                                          <p:spTgt spid="308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3" name="Picture 9" descr="http://www.in.gov/dnr/historic/images/ugrr_cov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152400"/>
            <a:ext cx="4495800" cy="52354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27</a:t>
            </a:fld>
            <a:endParaRPr lang="en-US" dirty="0"/>
          </a:p>
        </p:txBody>
      </p:sp>
      <p:sp>
        <p:nvSpPr>
          <p:cNvPr id="6" name="Rectangle 3"/>
          <p:cNvSpPr txBox="1">
            <a:spLocks noChangeArrowheads="1"/>
          </p:cNvSpPr>
          <p:nvPr/>
        </p:nvSpPr>
        <p:spPr bwMode="auto">
          <a:xfrm>
            <a:off x="152400" y="228600"/>
            <a:ext cx="4572000" cy="2590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marL="514350" lvl="0" indent="-514350" eaLnBrk="1" hangingPunct="1">
              <a:lnSpc>
                <a:spcPct val="80000"/>
              </a:lnSpc>
              <a:spcBef>
                <a:spcPct val="20000"/>
              </a:spcBef>
              <a:buClr>
                <a:schemeClr val="hlink"/>
              </a:buClr>
              <a:buSzPct val="80000"/>
              <a:defRPr/>
            </a:pPr>
            <a:r>
              <a:rPr kumimoji="0" lang="en-US" sz="2400" b="1"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Calibri" pitchFamily="34" charset="0"/>
                <a:ea typeface="+mn-ea"/>
                <a:cs typeface="+mn-cs"/>
              </a:rPr>
              <a:t>D. </a:t>
            </a:r>
            <a:r>
              <a:rPr lang="en-US" sz="2400" b="1" kern="0" dirty="0" smtClean="0">
                <a:effectLst>
                  <a:outerShdw blurRad="38100" dist="38100" dir="2700000" algn="tl">
                    <a:srgbClr val="000000"/>
                  </a:outerShdw>
                </a:effectLst>
                <a:latin typeface="Calibri" pitchFamily="34" charset="0"/>
              </a:rPr>
              <a:t>Underground Railroad</a:t>
            </a:r>
            <a:endParaRPr kumimoji="0" lang="en-US" sz="2400" b="1" i="0" u="none" strike="noStrike" kern="0" cap="none" spc="0" normalizeH="0" baseline="0" noProof="0" dirty="0" smtClean="0">
              <a:ln>
                <a:solidFill>
                  <a:srgbClr val="000000"/>
                </a:solidFill>
              </a:ln>
              <a:effectLst>
                <a:outerShdw blurRad="38100" dist="38100" dir="2700000" algn="tl">
                  <a:srgbClr val="000000"/>
                </a:outerShdw>
              </a:effectLst>
              <a:uLnTx/>
              <a:uFillTx/>
              <a:latin typeface="Calibri" pitchFamily="34" charset="0"/>
              <a:ea typeface="+mn-ea"/>
              <a:cs typeface="+mn-cs"/>
            </a:endParaRPr>
          </a:p>
          <a:p>
            <a:pPr marL="342900" marR="0" lvl="0" indent="-342900" algn="l" defTabSz="914400" rtl="0" eaLnBrk="1" fontAlgn="base" latinLnBrk="0" hangingPunct="1">
              <a:lnSpc>
                <a:spcPct val="80000"/>
              </a:lnSpc>
              <a:spcBef>
                <a:spcPct val="20000"/>
              </a:spcBef>
              <a:spcAft>
                <a:spcPct val="0"/>
              </a:spcAft>
              <a:buClr>
                <a:schemeClr val="hlink"/>
              </a:buClr>
              <a:buSzPct val="80000"/>
              <a:buFont typeface="Wingdings" pitchFamily="2" charset="2"/>
              <a:buNone/>
              <a:tabLst/>
              <a:defRPr/>
            </a:pPr>
            <a:r>
              <a:rPr kumimoji="0" lang="en-US" sz="24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Calibri" pitchFamily="34" charset="0"/>
                <a:ea typeface="+mn-ea"/>
                <a:cs typeface="+mn-cs"/>
              </a:rPr>
              <a:t>        </a:t>
            </a:r>
            <a:r>
              <a:rPr kumimoji="0" lang="en-US" sz="2400" b="1"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Calibri" pitchFamily="34" charset="0"/>
                <a:ea typeface="+mn-ea"/>
                <a:cs typeface="+mn-cs"/>
              </a:rPr>
              <a:t>1.  </a:t>
            </a:r>
            <a:r>
              <a:rPr kumimoji="0" lang="en-US" sz="24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Calibri" pitchFamily="34" charset="0"/>
                <a:ea typeface="+mn-ea"/>
                <a:cs typeface="+mn-cs"/>
              </a:rPr>
              <a:t>system of trails and safe    </a:t>
            </a:r>
          </a:p>
          <a:p>
            <a:pPr marL="342900" marR="0" lvl="0" indent="-342900" algn="l" defTabSz="914400" rtl="0" eaLnBrk="1" fontAlgn="base" latinLnBrk="0" hangingPunct="1">
              <a:lnSpc>
                <a:spcPct val="80000"/>
              </a:lnSpc>
              <a:spcBef>
                <a:spcPct val="20000"/>
              </a:spcBef>
              <a:spcAft>
                <a:spcPct val="0"/>
              </a:spcAft>
              <a:buClr>
                <a:schemeClr val="hlink"/>
              </a:buClr>
              <a:buSzPct val="80000"/>
              <a:buFont typeface="Wingdings" pitchFamily="2" charset="2"/>
              <a:buNone/>
              <a:tabLst/>
              <a:defRPr/>
            </a:pPr>
            <a:r>
              <a:rPr lang="en-US" sz="2400" b="1" kern="0" dirty="0" smtClean="0">
                <a:effectLst>
                  <a:outerShdw blurRad="38100" dist="38100" dir="2700000" algn="tl">
                    <a:srgbClr val="000000"/>
                  </a:outerShdw>
                </a:effectLst>
                <a:latin typeface="Calibri" pitchFamily="34" charset="0"/>
              </a:rPr>
              <a:t>             </a:t>
            </a:r>
            <a:r>
              <a:rPr kumimoji="0" lang="en-US" sz="24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Calibri" pitchFamily="34" charset="0"/>
                <a:ea typeface="+mn-ea"/>
                <a:cs typeface="+mn-cs"/>
              </a:rPr>
              <a:t>houses to help slaves </a:t>
            </a:r>
          </a:p>
          <a:p>
            <a:pPr marL="342900" marR="0" lvl="0" indent="-342900" algn="l" defTabSz="914400" rtl="0" eaLnBrk="1" fontAlgn="base" latinLnBrk="0" hangingPunct="1">
              <a:lnSpc>
                <a:spcPct val="80000"/>
              </a:lnSpc>
              <a:spcBef>
                <a:spcPct val="20000"/>
              </a:spcBef>
              <a:spcAft>
                <a:spcPct val="0"/>
              </a:spcAft>
              <a:buClr>
                <a:schemeClr val="hlink"/>
              </a:buClr>
              <a:buSzPct val="80000"/>
              <a:buFont typeface="Wingdings" pitchFamily="2" charset="2"/>
              <a:buNone/>
              <a:tabLst/>
              <a:defRPr/>
            </a:pPr>
            <a:r>
              <a:rPr lang="en-US" sz="2400" b="1" kern="0" dirty="0" smtClean="0">
                <a:effectLst>
                  <a:outerShdw blurRad="38100" dist="38100" dir="2700000" algn="tl">
                    <a:srgbClr val="000000"/>
                  </a:outerShdw>
                </a:effectLst>
                <a:latin typeface="Calibri" pitchFamily="34" charset="0"/>
              </a:rPr>
              <a:t>             </a:t>
            </a:r>
            <a:r>
              <a:rPr kumimoji="0" lang="en-US" sz="24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Calibri" pitchFamily="34" charset="0"/>
                <a:ea typeface="+mn-ea"/>
                <a:cs typeface="+mn-cs"/>
              </a:rPr>
              <a:t>escape to the North</a:t>
            </a:r>
          </a:p>
          <a:p>
            <a:pPr marL="342900" marR="0" lvl="0" indent="-342900" algn="l" defTabSz="914400" rtl="0" eaLnBrk="1" fontAlgn="base" latinLnBrk="0" hangingPunct="1">
              <a:lnSpc>
                <a:spcPct val="80000"/>
              </a:lnSpc>
              <a:spcBef>
                <a:spcPct val="20000"/>
              </a:spcBef>
              <a:spcAft>
                <a:spcPct val="0"/>
              </a:spcAft>
              <a:buClr>
                <a:schemeClr val="hlink"/>
              </a:buClr>
              <a:buSzPct val="80000"/>
              <a:buFont typeface="Wingdings" pitchFamily="2" charset="2"/>
              <a:buNone/>
              <a:tabLst/>
              <a:defRPr/>
            </a:pPr>
            <a:r>
              <a:rPr kumimoji="0" lang="en-US" sz="24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Calibri" pitchFamily="34" charset="0"/>
                <a:ea typeface="+mn-ea"/>
                <a:cs typeface="+mn-cs"/>
              </a:rPr>
              <a:t>        </a:t>
            </a:r>
            <a:r>
              <a:rPr kumimoji="0" lang="en-US" sz="2400" b="1"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Calibri" pitchFamily="34" charset="0"/>
                <a:ea typeface="+mn-ea"/>
                <a:cs typeface="+mn-cs"/>
              </a:rPr>
              <a:t>2.  </a:t>
            </a:r>
            <a:r>
              <a:rPr lang="en-US" sz="2400" b="1" kern="0" dirty="0" smtClean="0">
                <a:effectLst>
                  <a:outerShdw blurRad="38100" dist="38100" dir="2700000" algn="tl">
                    <a:srgbClr val="000000"/>
                  </a:outerShdw>
                </a:effectLst>
                <a:latin typeface="Calibri" pitchFamily="34" charset="0"/>
              </a:rPr>
              <a:t>One of the</a:t>
            </a:r>
            <a:r>
              <a:rPr kumimoji="0" lang="en-US" sz="24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Calibri" pitchFamily="34" charset="0"/>
                <a:ea typeface="+mn-ea"/>
                <a:cs typeface="+mn-cs"/>
              </a:rPr>
              <a:t> “Conductors” </a:t>
            </a:r>
          </a:p>
          <a:p>
            <a:pPr marL="342900" marR="0" lvl="0" indent="-342900" algn="l" defTabSz="914400" rtl="0" eaLnBrk="1" fontAlgn="base" latinLnBrk="0" hangingPunct="1">
              <a:lnSpc>
                <a:spcPct val="80000"/>
              </a:lnSpc>
              <a:spcBef>
                <a:spcPct val="20000"/>
              </a:spcBef>
              <a:spcAft>
                <a:spcPct val="0"/>
              </a:spcAft>
              <a:buClr>
                <a:schemeClr val="hlink"/>
              </a:buClr>
              <a:buSzPct val="80000"/>
              <a:buFont typeface="Wingdings" pitchFamily="2" charset="2"/>
              <a:buNone/>
              <a:tabLst/>
              <a:defRPr/>
            </a:pPr>
            <a:r>
              <a:rPr lang="en-US" sz="2400" b="1" kern="0" dirty="0" smtClean="0">
                <a:effectLst>
                  <a:outerShdw blurRad="38100" dist="38100" dir="2700000" algn="tl">
                    <a:srgbClr val="000000"/>
                  </a:outerShdw>
                </a:effectLst>
                <a:latin typeface="Calibri" pitchFamily="34" charset="0"/>
              </a:rPr>
              <a:t>              </a:t>
            </a:r>
            <a:r>
              <a:rPr kumimoji="0" lang="en-US" sz="24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Calibri" pitchFamily="34" charset="0"/>
                <a:ea typeface="+mn-ea"/>
                <a:cs typeface="+mn-cs"/>
              </a:rPr>
              <a:t>was</a:t>
            </a:r>
            <a:r>
              <a:rPr lang="en-US" sz="2400" b="1" kern="0" dirty="0" smtClean="0">
                <a:effectLst>
                  <a:outerShdw blurRad="38100" dist="38100" dir="2700000" algn="tl">
                    <a:srgbClr val="000000"/>
                  </a:outerShdw>
                </a:effectLst>
                <a:latin typeface="Calibri" pitchFamily="34" charset="0"/>
              </a:rPr>
              <a:t> </a:t>
            </a:r>
            <a:r>
              <a:rPr kumimoji="0" lang="en-US" sz="24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Calibri" pitchFamily="34" charset="0"/>
                <a:ea typeface="+mn-ea"/>
                <a:cs typeface="+mn-cs"/>
              </a:rPr>
              <a:t>Harriet Tubman</a:t>
            </a:r>
          </a:p>
        </p:txBody>
      </p:sp>
      <p:pic>
        <p:nvPicPr>
          <p:cNvPr id="68610" name="Picture 2" descr="http://thesavvysistah.com/wp-content/uploads/2011/02/Harriet_Tubman_cropped.jpg"/>
          <p:cNvPicPr>
            <a:picLocks noChangeAspect="1" noChangeArrowheads="1"/>
          </p:cNvPicPr>
          <p:nvPr/>
        </p:nvPicPr>
        <p:blipFill>
          <a:blip r:embed="rId4" cstate="print"/>
          <a:srcRect/>
          <a:stretch>
            <a:fillRect/>
          </a:stretch>
        </p:blipFill>
        <p:spPr bwMode="auto">
          <a:xfrm>
            <a:off x="381000" y="2743200"/>
            <a:ext cx="2657475" cy="2902154"/>
          </a:xfrm>
          <a:prstGeom prst="ellipse">
            <a:avLst/>
          </a:prstGeom>
          <a:noFill/>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fade">
                                      <p:cBhvr>
                                        <p:cTn id="7" dur="2000"/>
                                        <p:tgtEl>
                                          <p:spTgt spid="10243"/>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20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2000"/>
                                        <p:tgtEl>
                                          <p:spTgt spid="6">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2000"/>
                                        <p:tgtEl>
                                          <p:spTgt spid="6">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2000"/>
                                        <p:tgtEl>
                                          <p:spTgt spid="6">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Effect transition="in" filter="fade">
                                      <p:cBhvr>
                                        <p:cTn id="26" dur="2000"/>
                                        <p:tgtEl>
                                          <p:spTgt spid="6">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Effect transition="in" filter="fade">
                                      <p:cBhvr>
                                        <p:cTn id="29" dur="2000"/>
                                        <p:tgtEl>
                                          <p:spTgt spid="6">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68610"/>
                                        </p:tgtEl>
                                        <p:attrNameLst>
                                          <p:attrName>style.visibility</p:attrName>
                                        </p:attrNameLst>
                                      </p:cBhvr>
                                      <p:to>
                                        <p:strVal val="visible"/>
                                      </p:to>
                                    </p:set>
                                    <p:animEffect transition="in" filter="fade">
                                      <p:cBhvr>
                                        <p:cTn id="32" dur="5000"/>
                                        <p:tgtEl>
                                          <p:spTgt spid="68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2" descr="http://questgarden.com/80/25/0/090412165413/images/undergroundrailroad.jpg"/>
          <p:cNvPicPr>
            <a:picLocks noChangeAspect="1" noChangeArrowheads="1"/>
          </p:cNvPicPr>
          <p:nvPr/>
        </p:nvPicPr>
        <p:blipFill>
          <a:blip r:embed="rId3" cstate="print">
            <a:extLst>
              <a:ext uri="{28A0092B-C50C-407E-A947-70E740481C1C}">
                <a14:useLocalDpi xmlns:a14="http://schemas.microsoft.com/office/drawing/2010/main" val="0"/>
              </a:ext>
            </a:extLst>
          </a:blip>
          <a:srcRect l="4000" t="7921" r="6000" b="7591"/>
          <a:stretch>
            <a:fillRect/>
          </a:stretch>
        </p:blipFill>
        <p:spPr bwMode="auto">
          <a:xfrm>
            <a:off x="-71438" y="0"/>
            <a:ext cx="9215438"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4" descr="UGRRMap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3200400"/>
            <a:ext cx="3581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7" descr="http://www.slaveryinamerica.org/images/ugrr_186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5200" y="0"/>
            <a:ext cx="5638800" cy="328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pPr>
              <a:defRPr/>
            </a:pPr>
            <a:fld id="{ADDDAEF7-5083-434E-A915-B7935F7CEEA9}" type="slidenum">
              <a:rPr lang="en-US" smtClean="0"/>
              <a:pPr>
                <a:defRPr/>
              </a:pPr>
              <a:t>28</a:t>
            </a:fld>
            <a:endParaRPr lang="en-US"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93"/>
                                        </p:tgtEl>
                                        <p:attrNameLst>
                                          <p:attrName>style.visibility</p:attrName>
                                        </p:attrNameLst>
                                      </p:cBhvr>
                                      <p:to>
                                        <p:strVal val="visible"/>
                                      </p:to>
                                    </p:set>
                                    <p:animEffect transition="in" filter="fade">
                                      <p:cBhvr>
                                        <p:cTn id="12" dur="3000"/>
                                        <p:tgtEl>
                                          <p:spTgt spid="1229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291"/>
                                        </p:tgtEl>
                                        <p:attrNameLst>
                                          <p:attrName>style.visibility</p:attrName>
                                        </p:attrNameLst>
                                      </p:cBhvr>
                                      <p:to>
                                        <p:strVal val="visible"/>
                                      </p:to>
                                    </p:set>
                                    <p:animEffect transition="in" filter="fade">
                                      <p:cBhvr>
                                        <p:cTn id="17" dur="20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228600" y="152400"/>
            <a:ext cx="8229600" cy="762000"/>
          </a:xfrm>
        </p:spPr>
        <p:txBody>
          <a:bodyPr/>
          <a:lstStyle/>
          <a:p>
            <a:pPr algn="l" eaLnBrk="1" hangingPunct="1">
              <a:defRPr/>
            </a:pPr>
            <a:r>
              <a:rPr lang="en-US" sz="3400" b="1" dirty="0" smtClean="0"/>
              <a:t>The Underground Railroad</a:t>
            </a:r>
          </a:p>
        </p:txBody>
      </p:sp>
      <p:sp>
        <p:nvSpPr>
          <p:cNvPr id="7" name="Slide Number Placeholder 6"/>
          <p:cNvSpPr>
            <a:spLocks noGrp="1"/>
          </p:cNvSpPr>
          <p:nvPr>
            <p:ph type="sldNum" sz="quarter" idx="12"/>
          </p:nvPr>
        </p:nvSpPr>
        <p:spPr/>
        <p:txBody>
          <a:bodyPr/>
          <a:lstStyle/>
          <a:p>
            <a:pPr>
              <a:defRPr/>
            </a:pPr>
            <a:fld id="{ADDDAEF7-5083-434E-A915-B7935F7CEEA9}" type="slidenum">
              <a:rPr lang="en-US" smtClean="0"/>
              <a:pPr>
                <a:defRPr/>
              </a:pPr>
              <a:t>29</a:t>
            </a:fld>
            <a:endParaRPr lang="en-US" dirty="0"/>
          </a:p>
        </p:txBody>
      </p:sp>
      <p:pic>
        <p:nvPicPr>
          <p:cNvPr id="11267" name="Picture 2" descr="http://www.antiquetrader.com/upload/contents/290/field_1742/EellsHouse-1%20AT%209-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800" y="993775"/>
            <a:ext cx="3736975"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1"/>
          <p:cNvSpPr txBox="1">
            <a:spLocks noChangeArrowheads="1"/>
          </p:cNvSpPr>
          <p:nvPr/>
        </p:nvSpPr>
        <p:spPr bwMode="auto">
          <a:xfrm>
            <a:off x="407988" y="4267200"/>
            <a:ext cx="3276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b="1" dirty="0">
                <a:latin typeface="Calibri" pitchFamily="34" charset="0"/>
                <a:cs typeface="Calibri" pitchFamily="34" charset="0"/>
              </a:rPr>
              <a:t>A “Safe House” in Quincy, Illinois</a:t>
            </a:r>
          </a:p>
        </p:txBody>
      </p:sp>
      <p:pic>
        <p:nvPicPr>
          <p:cNvPr id="11269" name="Picture 13" descr="http://www.loudounhistory.org/graphics/history-photos/black-jockey-statu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9250" y="993775"/>
            <a:ext cx="1809750"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Box 7"/>
          <p:cNvSpPr txBox="1">
            <a:spLocks noChangeArrowheads="1"/>
          </p:cNvSpPr>
          <p:nvPr/>
        </p:nvSpPr>
        <p:spPr bwMode="auto">
          <a:xfrm>
            <a:off x="4003675" y="993775"/>
            <a:ext cx="26670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000" b="1" dirty="0">
                <a:latin typeface="Calibri" pitchFamily="34" charset="0"/>
                <a:cs typeface="Calibri" pitchFamily="34" charset="0"/>
              </a:rPr>
              <a:t>An iron jockey, in a secret way, pointed to safe houses along the Underground Railroad. </a:t>
            </a:r>
          </a:p>
          <a:p>
            <a:r>
              <a:rPr lang="en-US" sz="2000" b="1" dirty="0">
                <a:latin typeface="Calibri" pitchFamily="34" charset="0"/>
                <a:cs typeface="Calibri" pitchFamily="34" charset="0"/>
              </a:rPr>
              <a:t>"These statues were used as markers on the Underground Railroad throughout the South into Canada. "Green ribbons were tied to the arms of the statue to indicate safety; red ribbons meant to keep going." </a:t>
            </a:r>
          </a:p>
          <a:p>
            <a:endParaRPr lang="en-US"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0898"/>
                                        </p:tgtEl>
                                        <p:attrNameLst>
                                          <p:attrName>style.visibility</p:attrName>
                                        </p:attrNameLst>
                                      </p:cBhvr>
                                      <p:to>
                                        <p:strVal val="visible"/>
                                      </p:to>
                                    </p:set>
                                    <p:animEffect transition="in" filter="fade">
                                      <p:cBhvr>
                                        <p:cTn id="7" dur="2000"/>
                                        <p:tgtEl>
                                          <p:spTgt spid="808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67"/>
                                        </p:tgtEl>
                                        <p:attrNameLst>
                                          <p:attrName>style.visibility</p:attrName>
                                        </p:attrNameLst>
                                      </p:cBhvr>
                                      <p:to>
                                        <p:strVal val="visible"/>
                                      </p:to>
                                    </p:set>
                                    <p:animEffect transition="in" filter="fade">
                                      <p:cBhvr>
                                        <p:cTn id="12" dur="2000"/>
                                        <p:tgtEl>
                                          <p:spTgt spid="1126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268"/>
                                        </p:tgtEl>
                                        <p:attrNameLst>
                                          <p:attrName>style.visibility</p:attrName>
                                        </p:attrNameLst>
                                      </p:cBhvr>
                                      <p:to>
                                        <p:strVal val="visible"/>
                                      </p:to>
                                    </p:set>
                                    <p:animEffect transition="in" filter="fade">
                                      <p:cBhvr>
                                        <p:cTn id="17" dur="2000"/>
                                        <p:tgtEl>
                                          <p:spTgt spid="112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269"/>
                                        </p:tgtEl>
                                        <p:attrNameLst>
                                          <p:attrName>style.visibility</p:attrName>
                                        </p:attrNameLst>
                                      </p:cBhvr>
                                      <p:to>
                                        <p:strVal val="visible"/>
                                      </p:to>
                                    </p:set>
                                    <p:animEffect transition="in" filter="fade">
                                      <p:cBhvr>
                                        <p:cTn id="22" dur="2000"/>
                                        <p:tgtEl>
                                          <p:spTgt spid="1126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270"/>
                                        </p:tgtEl>
                                        <p:attrNameLst>
                                          <p:attrName>style.visibility</p:attrName>
                                        </p:attrNameLst>
                                      </p:cBhvr>
                                      <p:to>
                                        <p:strVal val="visible"/>
                                      </p:to>
                                    </p:set>
                                    <p:animEffect transition="in" filter="fade">
                                      <p:cBhvr>
                                        <p:cTn id="27" dur="20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p:bldP spid="11268" grpId="0"/>
      <p:bldP spid="1127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kylekorpi.com/tie-dye-peace-sign.gif"/>
          <p:cNvPicPr>
            <a:picLocks noChangeAspect="1" noChangeArrowheads="1"/>
          </p:cNvPicPr>
          <p:nvPr/>
        </p:nvPicPr>
        <p:blipFill>
          <a:blip r:embed="rId2" cstate="print"/>
          <a:srcRect/>
          <a:stretch>
            <a:fillRect/>
          </a:stretch>
        </p:blipFill>
        <p:spPr bwMode="auto">
          <a:xfrm rot="1487565">
            <a:off x="3169226" y="1318018"/>
            <a:ext cx="2935381" cy="2935381"/>
          </a:xfrm>
          <a:prstGeom prst="ellipse">
            <a:avLst/>
          </a:prstGeom>
          <a:noFill/>
        </p:spPr>
      </p:pic>
      <p:sp>
        <p:nvSpPr>
          <p:cNvPr id="3" name="Rectangle 2"/>
          <p:cNvSpPr/>
          <p:nvPr/>
        </p:nvSpPr>
        <p:spPr>
          <a:xfrm>
            <a:off x="2667000" y="2438400"/>
            <a:ext cx="3981450" cy="646112"/>
          </a:xfrm>
          <a:prstGeom prst="rect">
            <a:avLst/>
          </a:prstGeom>
          <a:noFill/>
        </p:spPr>
        <p:txBody>
          <a:bodyPr>
            <a:spAutoFit/>
          </a:bodyPr>
          <a:lstStyle/>
          <a:p>
            <a:pPr algn="ctr">
              <a:defRPr/>
            </a:pPr>
            <a:r>
              <a:rPr lang="en-US" sz="3600" b="1" dirty="0">
                <a:ln w="18415" cmpd="sng">
                  <a:noFill/>
                  <a:prstDash val="solid"/>
                </a:ln>
                <a:solidFill>
                  <a:srgbClr val="FFFFFF"/>
                </a:solidFill>
                <a:effectLst>
                  <a:outerShdw blurRad="63500" dir="3600000" algn="tl" rotWithShape="0">
                    <a:srgbClr val="000000">
                      <a:alpha val="70000"/>
                    </a:srgbClr>
                  </a:outerShdw>
                </a:effectLst>
                <a:latin typeface="Calibri" pitchFamily="34" charset="0"/>
                <a:cs typeface="Calibri" pitchFamily="34" charset="0"/>
              </a:rPr>
              <a:t>Tie Dye Productions</a:t>
            </a:r>
          </a:p>
        </p:txBody>
      </p:sp>
      <p:sp>
        <p:nvSpPr>
          <p:cNvPr id="4" name="TextBox 3"/>
          <p:cNvSpPr txBox="1"/>
          <p:nvPr/>
        </p:nvSpPr>
        <p:spPr>
          <a:xfrm>
            <a:off x="2971800" y="1143000"/>
            <a:ext cx="3223632" cy="3054498"/>
          </a:xfrm>
          <a:prstGeom prst="rect">
            <a:avLst/>
          </a:prstGeom>
          <a:noFill/>
        </p:spPr>
        <p:txBody>
          <a:bodyPr spcFirstLastPara="1">
            <a:prstTxWarp prst="textCircle">
              <a:avLst>
                <a:gd name="adj" fmla="val 13034921"/>
              </a:avLst>
            </a:prstTxWarp>
            <a:spAutoFit/>
          </a:bodyPr>
          <a:lstStyle/>
          <a:p>
            <a:pPr>
              <a:defRPr/>
            </a:pPr>
            <a:r>
              <a:rPr lang="en-US" sz="3200" b="1" spc="300" dirty="0">
                <a:solidFill>
                  <a:srgbClr val="FFFF00"/>
                </a:solidFill>
                <a:latin typeface="Calibri" pitchFamily="34" charset="0"/>
                <a:cs typeface="Calibri" pitchFamily="34" charset="0"/>
              </a:rPr>
              <a:t>Let’s try peace</a:t>
            </a:r>
          </a:p>
        </p:txBody>
      </p:sp>
      <p:sp>
        <p:nvSpPr>
          <p:cNvPr id="7" name="TextBox 6"/>
          <p:cNvSpPr txBox="1"/>
          <p:nvPr/>
        </p:nvSpPr>
        <p:spPr>
          <a:xfrm rot="19392929">
            <a:off x="2587761" y="357498"/>
            <a:ext cx="4108524" cy="4189814"/>
          </a:xfrm>
          <a:prstGeom prst="rect">
            <a:avLst/>
          </a:prstGeom>
          <a:noFill/>
        </p:spPr>
        <p:txBody>
          <a:bodyPr spcFirstLastPara="1">
            <a:prstTxWarp prst="textArchDown">
              <a:avLst>
                <a:gd name="adj" fmla="val 18479121"/>
              </a:avLst>
            </a:prstTxWarp>
            <a:spAutoFit/>
          </a:bodyPr>
          <a:lstStyle/>
          <a:p>
            <a:pPr>
              <a:defRPr/>
            </a:pPr>
            <a:r>
              <a:rPr lang="en-US" sz="3200" b="1" dirty="0">
                <a:solidFill>
                  <a:srgbClr val="FFFF00"/>
                </a:solidFill>
              </a:rPr>
              <a:t>                   </a:t>
            </a:r>
            <a:r>
              <a:rPr lang="en-US" sz="3200" b="1" spc="300" dirty="0">
                <a:solidFill>
                  <a:srgbClr val="FFFF00"/>
                </a:solidFill>
              </a:rPr>
              <a:t>    </a:t>
            </a:r>
            <a:r>
              <a:rPr lang="en-US" sz="3200" b="1" spc="300" dirty="0">
                <a:solidFill>
                  <a:srgbClr val="FFFF00"/>
                </a:solidFill>
                <a:latin typeface="Calibri" pitchFamily="34" charset="0"/>
                <a:cs typeface="Calibri" pitchFamily="34" charset="0"/>
              </a:rPr>
              <a:t>for a change</a:t>
            </a:r>
            <a:r>
              <a:rPr lang="en-US" sz="3200" b="1" dirty="0">
                <a:solidFill>
                  <a:srgbClr val="FFFF00"/>
                </a:solidFill>
                <a:latin typeface="Calibri" pitchFamily="34" charset="0"/>
                <a:cs typeface="Calibri" pitchFamily="34" charset="0"/>
              </a:rPr>
              <a:t>. </a:t>
            </a:r>
          </a:p>
        </p:txBody>
      </p:sp>
      <p:sp>
        <p:nvSpPr>
          <p:cNvPr id="9" name="TextBox 8"/>
          <p:cNvSpPr txBox="1">
            <a:spLocks noChangeArrowheads="1"/>
          </p:cNvSpPr>
          <p:nvPr/>
        </p:nvSpPr>
        <p:spPr bwMode="auto">
          <a:xfrm>
            <a:off x="6718300" y="4875213"/>
            <a:ext cx="19113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Matura MT Script Capitals" pitchFamily="66" charset="0"/>
              </a:defRPr>
            </a:lvl1pPr>
            <a:lvl2pPr marL="742950" indent="-285750" eaLnBrk="0" hangingPunct="0">
              <a:defRPr sz="2400">
                <a:solidFill>
                  <a:schemeClr val="tx1"/>
                </a:solidFill>
                <a:latin typeface="Matura MT Script Capitals" pitchFamily="66" charset="0"/>
              </a:defRPr>
            </a:lvl2pPr>
            <a:lvl3pPr marL="1143000" indent="-228600" eaLnBrk="0" hangingPunct="0">
              <a:defRPr sz="2400">
                <a:solidFill>
                  <a:schemeClr val="tx1"/>
                </a:solidFill>
                <a:latin typeface="Matura MT Script Capitals" pitchFamily="66" charset="0"/>
              </a:defRPr>
            </a:lvl3pPr>
            <a:lvl4pPr marL="1600200" indent="-228600" eaLnBrk="0" hangingPunct="0">
              <a:defRPr sz="2400">
                <a:solidFill>
                  <a:schemeClr val="tx1"/>
                </a:solidFill>
                <a:latin typeface="Matura MT Script Capitals" pitchFamily="66" charset="0"/>
              </a:defRPr>
            </a:lvl4pPr>
            <a:lvl5pPr marL="2057400" indent="-228600" eaLnBrk="0" hangingPunct="0">
              <a:defRPr sz="2400">
                <a:solidFill>
                  <a:schemeClr val="tx1"/>
                </a:solidFill>
                <a:latin typeface="Matura MT Script Capitals" pitchFamily="66" charset="0"/>
              </a:defRPr>
            </a:lvl5pPr>
            <a:lvl6pPr marL="2514600" indent="-228600" eaLnBrk="0" fontAlgn="base" hangingPunct="0">
              <a:spcBef>
                <a:spcPct val="0"/>
              </a:spcBef>
              <a:spcAft>
                <a:spcPct val="0"/>
              </a:spcAft>
              <a:defRPr sz="2400">
                <a:solidFill>
                  <a:schemeClr val="tx1"/>
                </a:solidFill>
                <a:latin typeface="Matura MT Script Capitals" pitchFamily="66" charset="0"/>
              </a:defRPr>
            </a:lvl6pPr>
            <a:lvl7pPr marL="2971800" indent="-228600" eaLnBrk="0" fontAlgn="base" hangingPunct="0">
              <a:spcBef>
                <a:spcPct val="0"/>
              </a:spcBef>
              <a:spcAft>
                <a:spcPct val="0"/>
              </a:spcAft>
              <a:defRPr sz="2400">
                <a:solidFill>
                  <a:schemeClr val="tx1"/>
                </a:solidFill>
                <a:latin typeface="Matura MT Script Capitals" pitchFamily="66" charset="0"/>
              </a:defRPr>
            </a:lvl7pPr>
            <a:lvl8pPr marL="3429000" indent="-228600" eaLnBrk="0" fontAlgn="base" hangingPunct="0">
              <a:spcBef>
                <a:spcPct val="0"/>
              </a:spcBef>
              <a:spcAft>
                <a:spcPct val="0"/>
              </a:spcAft>
              <a:defRPr sz="2400">
                <a:solidFill>
                  <a:schemeClr val="tx1"/>
                </a:solidFill>
                <a:latin typeface="Matura MT Script Capitals" pitchFamily="66" charset="0"/>
              </a:defRPr>
            </a:lvl8pPr>
            <a:lvl9pPr marL="3886200" indent="-228600" eaLnBrk="0" fontAlgn="base" hangingPunct="0">
              <a:spcBef>
                <a:spcPct val="0"/>
              </a:spcBef>
              <a:spcAft>
                <a:spcPct val="0"/>
              </a:spcAft>
              <a:defRPr sz="2400">
                <a:solidFill>
                  <a:schemeClr val="tx1"/>
                </a:solidFill>
                <a:latin typeface="Matura MT Script Capitals" pitchFamily="66" charset="0"/>
              </a:defRPr>
            </a:lvl9pPr>
          </a:lstStyle>
          <a:p>
            <a:pPr algn="ctr" eaLnBrk="1" hangingPunct="1"/>
            <a:r>
              <a:rPr lang="en-US" b="1" dirty="0">
                <a:solidFill>
                  <a:srgbClr val="00B0F0"/>
                </a:solidFill>
                <a:latin typeface="Calibri" pitchFamily="34" charset="0"/>
                <a:cs typeface="Calibri" pitchFamily="34" charset="0"/>
              </a:rPr>
              <a:t>A</a:t>
            </a:r>
          </a:p>
          <a:p>
            <a:pPr algn="ctr" eaLnBrk="1" hangingPunct="1"/>
            <a:r>
              <a:rPr lang="en-US" b="1" dirty="0" smtClean="0">
                <a:solidFill>
                  <a:srgbClr val="00B0F0"/>
                </a:solidFill>
                <a:latin typeface="Calibri" pitchFamily="34" charset="0"/>
                <a:cs typeface="Calibri" pitchFamily="34" charset="0"/>
              </a:rPr>
              <a:t>History Dept.</a:t>
            </a:r>
            <a:endParaRPr lang="en-US" b="1" dirty="0">
              <a:solidFill>
                <a:srgbClr val="00B0F0"/>
              </a:solidFill>
              <a:latin typeface="Calibri" pitchFamily="34" charset="0"/>
              <a:cs typeface="Calibri" pitchFamily="34" charset="0"/>
            </a:endParaRPr>
          </a:p>
          <a:p>
            <a:pPr algn="ctr" eaLnBrk="1" hangingPunct="1"/>
            <a:r>
              <a:rPr lang="en-US" b="1" dirty="0">
                <a:solidFill>
                  <a:srgbClr val="00B0F0"/>
                </a:solidFill>
                <a:latin typeface="Calibri" pitchFamily="34" charset="0"/>
                <a:cs typeface="Calibri" pitchFamily="34" charset="0"/>
              </a:rPr>
              <a:t> Power Point</a:t>
            </a:r>
          </a:p>
        </p:txBody>
      </p:sp>
      <p:sp>
        <p:nvSpPr>
          <p:cNvPr id="2" name="Slide Number Placeholder 1"/>
          <p:cNvSpPr>
            <a:spLocks noGrp="1"/>
          </p:cNvSpPr>
          <p:nvPr>
            <p:ph type="sldNum" sz="quarter" idx="12"/>
          </p:nvPr>
        </p:nvSpPr>
        <p:spPr/>
        <p:txBody>
          <a:bodyPr/>
          <a:lstStyle/>
          <a:p>
            <a:pPr>
              <a:defRPr/>
            </a:pPr>
            <a:fld id="{5DF9892D-899C-47A4-9EBA-4FCEB60B9652}" type="slidenum">
              <a:rPr lang="en-US" smtClean="0"/>
              <a:pPr>
                <a:defRPr/>
              </a:pPr>
              <a:t>3</a:t>
            </a:fld>
            <a:endParaRPr lang="en-US"/>
          </a:p>
        </p:txBody>
      </p:sp>
    </p:spTree>
    <p:extLst>
      <p:ext uri="{BB962C8B-B14F-4D97-AF65-F5344CB8AC3E}">
        <p14:creationId xmlns:p14="http://schemas.microsoft.com/office/powerpoint/2010/main" val="332472284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8000"/>
                                        <p:tgtEl>
                                          <p:spTgt spid="1030"/>
                                        </p:tgtEl>
                                      </p:cBhvr>
                                    </p:animEffect>
                                  </p:childTnLst>
                                </p:cTn>
                              </p:par>
                              <p:par>
                                <p:cTn id="8" presetID="10" presetClass="entr" presetSubtype="0" fill="hold" grpId="0" nodeType="withEffect">
                                  <p:stCondLst>
                                    <p:cond delay="7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7000"/>
                                        <p:tgtEl>
                                          <p:spTgt spid="3"/>
                                        </p:tgtEl>
                                      </p:cBhvr>
                                    </p:animEffect>
                                  </p:childTnLst>
                                </p:cTn>
                              </p:par>
                            </p:childTnLst>
                          </p:cTn>
                        </p:par>
                        <p:par>
                          <p:cTn id="11" fill="hold" nodeType="afterGroup">
                            <p:stCondLst>
                              <p:cond delay="14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0"/>
                                        <p:tgtEl>
                                          <p:spTgt spid="4"/>
                                        </p:tgtEl>
                                      </p:cBhvr>
                                    </p:animEffect>
                                  </p:childTnLst>
                                </p:cTn>
                              </p:par>
                              <p:par>
                                <p:cTn id="15" presetID="10" presetClass="entr" presetSubtype="0" fill="hold" nodeType="withEffect">
                                  <p:stCondLst>
                                    <p:cond delay="30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0"/>
                                        <p:tgtEl>
                                          <p:spTgt spid="7"/>
                                        </p:tgtEl>
                                      </p:cBhvr>
                                    </p:animEffect>
                                  </p:childTnLst>
                                </p:cTn>
                              </p:par>
                            </p:childTnLst>
                          </p:cTn>
                        </p:par>
                        <p:par>
                          <p:cTn id="18" fill="hold" nodeType="afterGroup">
                            <p:stCondLst>
                              <p:cond delay="22500"/>
                            </p:stCondLst>
                            <p:childTnLst>
                              <p:par>
                                <p:cTn id="19" presetID="45" presetClass="entr" presetSubtype="0" fill="hold" nodeType="after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2000"/>
                                        <p:tgtEl>
                                          <p:spTgt spid="9">
                                            <p:txEl>
                                              <p:pRg st="0" end="0"/>
                                            </p:txEl>
                                          </p:spTgt>
                                        </p:tgtEl>
                                      </p:cBhvr>
                                    </p:animEffect>
                                    <p:anim calcmode="lin" valueType="num">
                                      <p:cBhvr>
                                        <p:cTn id="22" dur="2000" fill="hold"/>
                                        <p:tgtEl>
                                          <p:spTgt spid="9">
                                            <p:txEl>
                                              <p:pRg st="0" end="0"/>
                                            </p:txEl>
                                          </p:spTgt>
                                        </p:tgtEl>
                                        <p:attrNameLst>
                                          <p:attrName>ppt_w</p:attrName>
                                        </p:attrNameLst>
                                      </p:cBhvr>
                                      <p:tavLst>
                                        <p:tav tm="0" fmla="#ppt_w*sin(2.5*pi*$)">
                                          <p:val>
                                            <p:fltVal val="0"/>
                                          </p:val>
                                        </p:tav>
                                        <p:tav tm="100000">
                                          <p:val>
                                            <p:fltVal val="1"/>
                                          </p:val>
                                        </p:tav>
                                      </p:tavLst>
                                    </p:anim>
                                    <p:anim calcmode="lin" valueType="num">
                                      <p:cBhvr>
                                        <p:cTn id="23" dur="2000" fill="hold"/>
                                        <p:tgtEl>
                                          <p:spTgt spid="9">
                                            <p:txEl>
                                              <p:pRg st="0" end="0"/>
                                            </p:txEl>
                                          </p:spTgt>
                                        </p:tgtEl>
                                        <p:attrNameLst>
                                          <p:attrName>ppt_h</p:attrName>
                                        </p:attrNameLst>
                                      </p:cBhvr>
                                      <p:tavLst>
                                        <p:tav tm="0">
                                          <p:val>
                                            <p:strVal val="#ppt_h"/>
                                          </p:val>
                                        </p:tav>
                                        <p:tav tm="100000">
                                          <p:val>
                                            <p:strVal val="#ppt_h"/>
                                          </p:val>
                                        </p:tav>
                                      </p:tavLst>
                                    </p:anim>
                                  </p:childTnLst>
                                </p:cTn>
                              </p:par>
                              <p:par>
                                <p:cTn id="24" presetID="45" presetClass="entr" presetSubtype="0" fill="hold" nodeType="with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Effect transition="in" filter="fade">
                                      <p:cBhvr>
                                        <p:cTn id="26" dur="3000"/>
                                        <p:tgtEl>
                                          <p:spTgt spid="9">
                                            <p:txEl>
                                              <p:pRg st="1" end="1"/>
                                            </p:txEl>
                                          </p:spTgt>
                                        </p:tgtEl>
                                      </p:cBhvr>
                                    </p:animEffect>
                                    <p:anim calcmode="lin" valueType="num">
                                      <p:cBhvr>
                                        <p:cTn id="27" dur="3000" fill="hold"/>
                                        <p:tgtEl>
                                          <p:spTgt spid="9">
                                            <p:txEl>
                                              <p:pRg st="1" end="1"/>
                                            </p:txEl>
                                          </p:spTgt>
                                        </p:tgtEl>
                                        <p:attrNameLst>
                                          <p:attrName>ppt_w</p:attrName>
                                        </p:attrNameLst>
                                      </p:cBhvr>
                                      <p:tavLst>
                                        <p:tav tm="0" fmla="#ppt_w*sin(2.5*pi*$)">
                                          <p:val>
                                            <p:fltVal val="0"/>
                                          </p:val>
                                        </p:tav>
                                        <p:tav tm="100000">
                                          <p:val>
                                            <p:fltVal val="1"/>
                                          </p:val>
                                        </p:tav>
                                      </p:tavLst>
                                    </p:anim>
                                    <p:anim calcmode="lin" valueType="num">
                                      <p:cBhvr>
                                        <p:cTn id="28" dur="3000" fill="hold"/>
                                        <p:tgtEl>
                                          <p:spTgt spid="9">
                                            <p:txEl>
                                              <p:pRg st="1" end="1"/>
                                            </p:txEl>
                                          </p:spTgt>
                                        </p:tgtEl>
                                        <p:attrNameLst>
                                          <p:attrName>ppt_h</p:attrName>
                                        </p:attrNameLst>
                                      </p:cBhvr>
                                      <p:tavLst>
                                        <p:tav tm="0">
                                          <p:val>
                                            <p:strVal val="#ppt_h"/>
                                          </p:val>
                                        </p:tav>
                                        <p:tav tm="100000">
                                          <p:val>
                                            <p:strVal val="#ppt_h"/>
                                          </p:val>
                                        </p:tav>
                                      </p:tavLst>
                                    </p:anim>
                                  </p:childTnLst>
                                </p:cTn>
                              </p:par>
                              <p:par>
                                <p:cTn id="29" presetID="45" presetClass="entr" presetSubtype="0" fill="hold" nodeType="with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fade">
                                      <p:cBhvr>
                                        <p:cTn id="31" dur="5000"/>
                                        <p:tgtEl>
                                          <p:spTgt spid="9">
                                            <p:txEl>
                                              <p:pRg st="2" end="2"/>
                                            </p:txEl>
                                          </p:spTgt>
                                        </p:tgtEl>
                                      </p:cBhvr>
                                    </p:animEffect>
                                    <p:anim calcmode="lin" valueType="num">
                                      <p:cBhvr>
                                        <p:cTn id="32" dur="5000" fill="hold"/>
                                        <p:tgtEl>
                                          <p:spTgt spid="9">
                                            <p:txEl>
                                              <p:pRg st="2" end="2"/>
                                            </p:txEl>
                                          </p:spTgt>
                                        </p:tgtEl>
                                        <p:attrNameLst>
                                          <p:attrName>ppt_w</p:attrName>
                                        </p:attrNameLst>
                                      </p:cBhvr>
                                      <p:tavLst>
                                        <p:tav tm="0" fmla="#ppt_w*sin(2.5*pi*$)">
                                          <p:val>
                                            <p:fltVal val="0"/>
                                          </p:val>
                                        </p:tav>
                                        <p:tav tm="100000">
                                          <p:val>
                                            <p:fltVal val="1"/>
                                          </p:val>
                                        </p:tav>
                                      </p:tavLst>
                                    </p:anim>
                                    <p:anim calcmode="lin" valueType="num">
                                      <p:cBhvr>
                                        <p:cTn id="33" dur="5000" fill="hold"/>
                                        <p:tgtEl>
                                          <p:spTgt spid="9">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9" name="Rectangle 3"/>
          <p:cNvSpPr>
            <a:spLocks noGrp="1" noChangeArrowheads="1"/>
          </p:cNvSpPr>
          <p:nvPr>
            <p:ph idx="1"/>
          </p:nvPr>
        </p:nvSpPr>
        <p:spPr>
          <a:xfrm>
            <a:off x="381000" y="228600"/>
            <a:ext cx="8382000" cy="1981200"/>
          </a:xfrm>
        </p:spPr>
        <p:txBody>
          <a:bodyPr>
            <a:normAutofit fontScale="92500" lnSpcReduction="20000"/>
          </a:bodyPr>
          <a:lstStyle/>
          <a:p>
            <a:pPr eaLnBrk="1" hangingPunct="1">
              <a:buNone/>
              <a:defRPr/>
            </a:pPr>
            <a:r>
              <a:rPr lang="en-US" sz="2800" b="1" dirty="0" smtClean="0">
                <a:solidFill>
                  <a:srgbClr val="000000"/>
                </a:solidFill>
                <a:latin typeface="Times New Roman" pitchFamily="18" charset="0"/>
                <a:cs typeface="Times New Roman" pitchFamily="18" charset="0"/>
              </a:rPr>
              <a:t>IV.</a:t>
            </a:r>
            <a:r>
              <a:rPr lang="en-US" sz="2800" b="1" dirty="0" smtClean="0">
                <a:solidFill>
                  <a:srgbClr val="000000"/>
                </a:solidFill>
                <a:latin typeface="Calibri" pitchFamily="34" charset="0"/>
              </a:rPr>
              <a:t> The Government Tries to Keep It Equal</a:t>
            </a:r>
            <a:endParaRPr lang="en-US" sz="2800" b="1" dirty="0" smtClean="0">
              <a:ln>
                <a:solidFill>
                  <a:srgbClr val="000000"/>
                </a:solidFill>
              </a:ln>
              <a:solidFill>
                <a:srgbClr val="000000"/>
              </a:solidFill>
              <a:latin typeface="Calibri" pitchFamily="34" charset="0"/>
            </a:endParaRPr>
          </a:p>
          <a:p>
            <a:pPr eaLnBrk="1" hangingPunct="1">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A.  </a:t>
            </a:r>
            <a:r>
              <a:rPr lang="en-US" sz="2400" b="1" dirty="0" smtClean="0">
                <a:latin typeface="Calibri" pitchFamily="34" charset="0"/>
              </a:rPr>
              <a:t>The Missouri Compromise (1820)</a:t>
            </a:r>
          </a:p>
          <a:p>
            <a:pPr marL="0" indent="0" eaLnBrk="1" hangingPunct="1">
              <a:spcBef>
                <a:spcPts val="0"/>
              </a:spcBef>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1.  </a:t>
            </a:r>
            <a:r>
              <a:rPr lang="en-US" sz="2400" b="1" dirty="0" smtClean="0">
                <a:latin typeface="Calibri" pitchFamily="34" charset="0"/>
              </a:rPr>
              <a:t>Missouri is slave state and Maine is a free state</a:t>
            </a:r>
          </a:p>
          <a:p>
            <a:pPr marL="0" indent="0" eaLnBrk="1" hangingPunct="1">
              <a:spcBef>
                <a:spcPts val="0"/>
              </a:spcBef>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a.  </a:t>
            </a:r>
            <a:r>
              <a:rPr lang="en-US" sz="2400" b="1" dirty="0" smtClean="0">
                <a:latin typeface="Calibri" pitchFamily="34" charset="0"/>
              </a:rPr>
              <a:t>must have equal representation in Congress</a:t>
            </a:r>
          </a:p>
          <a:p>
            <a:pPr marL="0" indent="0" eaLnBrk="1" hangingPunct="1">
              <a:spcBef>
                <a:spcPts val="0"/>
              </a:spcBef>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2.  </a:t>
            </a:r>
            <a:r>
              <a:rPr lang="en-US" sz="2400" b="1" dirty="0" smtClean="0">
                <a:latin typeface="Calibri" pitchFamily="34" charset="0"/>
              </a:rPr>
              <a:t>Northern Louisiana Purchase area will be free states</a:t>
            </a:r>
          </a:p>
          <a:p>
            <a:pPr marL="0" indent="0" eaLnBrk="1" hangingPunct="1">
              <a:spcBef>
                <a:spcPts val="0"/>
              </a:spcBef>
              <a:buFont typeface="Wingdings" pitchFamily="2" charset="2"/>
              <a:buNone/>
              <a:defRPr/>
            </a:pPr>
            <a:r>
              <a:rPr lang="en-US" sz="2400" b="1" dirty="0" smtClean="0">
                <a:latin typeface="Calibri" pitchFamily="34" charset="0"/>
              </a:rPr>
              <a:t>        </a:t>
            </a:r>
          </a:p>
        </p:txBody>
      </p:sp>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30</a:t>
            </a:fld>
            <a:endParaRPr lang="en-US" dirty="0"/>
          </a:p>
        </p:txBody>
      </p:sp>
      <p:pic>
        <p:nvPicPr>
          <p:cNvPr id="57346" name="Picture 2" descr="http://mrkash.com/activities/images/MissouriCompromisemap.jpg"/>
          <p:cNvPicPr>
            <a:picLocks noChangeAspect="1" noChangeArrowheads="1"/>
          </p:cNvPicPr>
          <p:nvPr/>
        </p:nvPicPr>
        <p:blipFill>
          <a:blip r:embed="rId2" cstate="print"/>
          <a:srcRect t="3333" r="2222" b="6444"/>
          <a:stretch>
            <a:fillRect/>
          </a:stretch>
        </p:blipFill>
        <p:spPr bwMode="auto">
          <a:xfrm>
            <a:off x="1447800" y="2286000"/>
            <a:ext cx="6705600" cy="4267200"/>
          </a:xfrm>
          <a:prstGeom prst="rect">
            <a:avLst/>
          </a:prstGeom>
          <a:noFill/>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fade">
                                      <p:cBhvr>
                                        <p:cTn id="7" dur="2000"/>
                                        <p:tgtEl>
                                          <p:spTgt spid="501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179">
                                            <p:txEl>
                                              <p:pRg st="1" end="1"/>
                                            </p:txEl>
                                          </p:spTgt>
                                        </p:tgtEl>
                                        <p:attrNameLst>
                                          <p:attrName>style.visibility</p:attrName>
                                        </p:attrNameLst>
                                      </p:cBhvr>
                                      <p:to>
                                        <p:strVal val="visible"/>
                                      </p:to>
                                    </p:set>
                                    <p:animEffect transition="in" filter="fade">
                                      <p:cBhvr>
                                        <p:cTn id="12" dur="2000"/>
                                        <p:tgtEl>
                                          <p:spTgt spid="501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346"/>
                                        </p:tgtEl>
                                        <p:attrNameLst>
                                          <p:attrName>style.visibility</p:attrName>
                                        </p:attrNameLst>
                                      </p:cBhvr>
                                      <p:to>
                                        <p:strVal val="visible"/>
                                      </p:to>
                                    </p:set>
                                    <p:animEffect transition="in" filter="fade">
                                      <p:cBhvr>
                                        <p:cTn id="17" dur="2000"/>
                                        <p:tgtEl>
                                          <p:spTgt spid="573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179">
                                            <p:txEl>
                                              <p:pRg st="2" end="2"/>
                                            </p:txEl>
                                          </p:spTgt>
                                        </p:tgtEl>
                                        <p:attrNameLst>
                                          <p:attrName>style.visibility</p:attrName>
                                        </p:attrNameLst>
                                      </p:cBhvr>
                                      <p:to>
                                        <p:strVal val="visible"/>
                                      </p:to>
                                    </p:set>
                                    <p:animEffect transition="in" filter="fade">
                                      <p:cBhvr>
                                        <p:cTn id="22" dur="2000"/>
                                        <p:tgtEl>
                                          <p:spTgt spid="5017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0179">
                                            <p:txEl>
                                              <p:pRg st="3" end="3"/>
                                            </p:txEl>
                                          </p:spTgt>
                                        </p:tgtEl>
                                        <p:attrNameLst>
                                          <p:attrName>style.visibility</p:attrName>
                                        </p:attrNameLst>
                                      </p:cBhvr>
                                      <p:to>
                                        <p:strVal val="visible"/>
                                      </p:to>
                                    </p:set>
                                    <p:animEffect transition="in" filter="fade">
                                      <p:cBhvr>
                                        <p:cTn id="27" dur="2000"/>
                                        <p:tgtEl>
                                          <p:spTgt spid="5017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0179">
                                            <p:txEl>
                                              <p:pRg st="4" end="4"/>
                                            </p:txEl>
                                          </p:spTgt>
                                        </p:tgtEl>
                                        <p:attrNameLst>
                                          <p:attrName>style.visibility</p:attrName>
                                        </p:attrNameLst>
                                      </p:cBhvr>
                                      <p:to>
                                        <p:strVal val="visible"/>
                                      </p:to>
                                    </p:set>
                                    <p:animEffect transition="in" filter="fade">
                                      <p:cBhvr>
                                        <p:cTn id="32" dur="2000"/>
                                        <p:tgtEl>
                                          <p:spTgt spid="501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1" name="Picture 5" descr="j0300840"/>
          <p:cNvPicPr>
            <a:picLocks noGrp="1" noChangeAspect="1" noChangeArrowheads="1"/>
          </p:cNvPicPr>
          <p:nvPr>
            <p:ph type="title"/>
          </p:nvPr>
        </p:nvPicPr>
        <p:blipFill>
          <a:blip r:embed="rId2" cstate="print">
            <a:extLst>
              <a:ext uri="{28A0092B-C50C-407E-A947-70E740481C1C}">
                <a14:useLocalDpi xmlns:a14="http://schemas.microsoft.com/office/drawing/2010/main" val="0"/>
              </a:ext>
            </a:extLst>
          </a:blip>
          <a:srcRect/>
          <a:stretch>
            <a:fillRect/>
          </a:stretch>
        </p:blipFill>
        <p:spPr>
          <a:xfrm>
            <a:off x="0" y="0"/>
            <a:ext cx="2362200" cy="1830388"/>
          </a:xfrm>
          <a:noFill/>
          <a:extLst>
            <a:ext uri="{909E8E84-426E-40dd-AFC4-6F175D3DCCD1}">
              <a14:hiddenFill xmlns:a14="http://schemas.microsoft.com/office/drawing/2010/main">
                <a:solidFill>
                  <a:srgbClr val="FFFFFF"/>
                </a:solidFill>
              </a14:hiddenFill>
            </a:ext>
          </a:extLst>
        </p:spPr>
      </p:pic>
      <p:pic>
        <p:nvPicPr>
          <p:cNvPr id="17410" name="Picture 4" descr="chapter14_439"/>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143000" y="381000"/>
            <a:ext cx="7504112" cy="5516563"/>
          </a:xfr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pPr>
              <a:defRPr/>
            </a:pPr>
            <a:fld id="{ADDDAEF7-5083-434E-A915-B7935F7CEEA9}" type="slidenum">
              <a:rPr lang="en-US" smtClean="0"/>
              <a:pPr>
                <a:defRPr/>
              </a:pPr>
              <a:t>31</a:t>
            </a:fld>
            <a:endParaRPr lang="en-US"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2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9" name="Rectangle 3"/>
          <p:cNvSpPr>
            <a:spLocks noGrp="1" noChangeArrowheads="1"/>
          </p:cNvSpPr>
          <p:nvPr>
            <p:ph idx="1"/>
          </p:nvPr>
        </p:nvSpPr>
        <p:spPr>
          <a:xfrm>
            <a:off x="228600" y="228600"/>
            <a:ext cx="6705600" cy="2667000"/>
          </a:xfrm>
        </p:spPr>
        <p:txBody>
          <a:bodyPr/>
          <a:lstStyle/>
          <a:p>
            <a:pPr marL="514350" indent="-514350" eaLnBrk="1" hangingPunct="1">
              <a:buNone/>
              <a:defRPr/>
            </a:pPr>
            <a:r>
              <a:rPr lang="en-US" sz="2400" b="1" dirty="0" smtClean="0">
                <a:solidFill>
                  <a:srgbClr val="FF0000"/>
                </a:solidFill>
                <a:latin typeface="Calibri" pitchFamily="34" charset="0"/>
              </a:rPr>
              <a:t>B.</a:t>
            </a:r>
            <a:r>
              <a:rPr lang="en-US" sz="2400" b="1" dirty="0" smtClean="0">
                <a:solidFill>
                  <a:srgbClr val="FFFF00"/>
                </a:solidFill>
                <a:latin typeface="Calibri" pitchFamily="34" charset="0"/>
              </a:rPr>
              <a:t>  </a:t>
            </a:r>
            <a:r>
              <a:rPr lang="en-US" sz="2400" b="1" dirty="0" smtClean="0">
                <a:latin typeface="Calibri" pitchFamily="34" charset="0"/>
              </a:rPr>
              <a:t>The Compromise of 1850</a:t>
            </a:r>
          </a:p>
          <a:p>
            <a:pPr marL="0" indent="0" eaLnBrk="1" hangingPunct="1">
              <a:spcBef>
                <a:spcPts val="0"/>
              </a:spcBef>
              <a:buFont typeface="Wingdings" pitchFamily="2" charset="2"/>
              <a:buNone/>
              <a:defRPr/>
            </a:pPr>
            <a:r>
              <a:rPr lang="en-US" sz="2400" b="1" dirty="0" smtClean="0">
                <a:latin typeface="Calibri" pitchFamily="34" charset="0"/>
              </a:rPr>
              <a:t>   </a:t>
            </a:r>
            <a:r>
              <a:rPr lang="en-US" sz="2400" b="1" dirty="0" smtClean="0">
                <a:solidFill>
                  <a:srgbClr val="FF0000"/>
                </a:solidFill>
                <a:effectLst/>
                <a:latin typeface="Calibri" pitchFamily="34" charset="0"/>
              </a:rPr>
              <a:t>1.  </a:t>
            </a:r>
            <a:r>
              <a:rPr lang="en-US" sz="2400" b="1" dirty="0" smtClean="0">
                <a:effectLst/>
                <a:latin typeface="Calibri" pitchFamily="34" charset="0"/>
              </a:rPr>
              <a:t>California is a free state, slavery </a:t>
            </a:r>
          </a:p>
          <a:p>
            <a:pPr marL="0" indent="0" eaLnBrk="1" hangingPunct="1">
              <a:spcBef>
                <a:spcPts val="0"/>
              </a:spcBef>
              <a:buFont typeface="Wingdings" pitchFamily="2" charset="2"/>
              <a:buNone/>
              <a:defRPr/>
            </a:pPr>
            <a:r>
              <a:rPr lang="en-US" sz="2400" b="1" dirty="0" smtClean="0">
                <a:effectLst/>
                <a:latin typeface="Calibri" pitchFamily="34" charset="0"/>
              </a:rPr>
              <a:t>             outlawed in D.C.</a:t>
            </a:r>
          </a:p>
          <a:p>
            <a:pPr marL="0" indent="0" eaLnBrk="1" hangingPunct="1">
              <a:spcBef>
                <a:spcPts val="0"/>
              </a:spcBef>
              <a:buFont typeface="Wingdings" pitchFamily="2" charset="2"/>
              <a:buNone/>
              <a:defRPr/>
            </a:pPr>
            <a:r>
              <a:rPr lang="en-US" sz="2400" b="1" dirty="0" smtClean="0">
                <a:effectLst/>
                <a:latin typeface="Calibri" pitchFamily="34" charset="0"/>
              </a:rPr>
              <a:t>   </a:t>
            </a:r>
            <a:r>
              <a:rPr lang="en-US" sz="2400" b="1" dirty="0" smtClean="0">
                <a:solidFill>
                  <a:srgbClr val="FF0000"/>
                </a:solidFill>
                <a:effectLst/>
                <a:latin typeface="Calibri" pitchFamily="34" charset="0"/>
              </a:rPr>
              <a:t>2.  </a:t>
            </a:r>
            <a:r>
              <a:rPr lang="en-US" sz="2400" b="1" dirty="0" smtClean="0">
                <a:effectLst/>
                <a:latin typeface="Calibri" pitchFamily="34" charset="0"/>
              </a:rPr>
              <a:t>Fugitive Slave Law passed </a:t>
            </a:r>
          </a:p>
          <a:p>
            <a:pPr marL="0" indent="0" eaLnBrk="1" hangingPunct="1">
              <a:spcBef>
                <a:spcPts val="0"/>
              </a:spcBef>
              <a:buFont typeface="Wingdings" pitchFamily="2" charset="2"/>
              <a:buNone/>
              <a:defRPr/>
            </a:pPr>
            <a:r>
              <a:rPr lang="en-US" sz="2400" b="1" dirty="0" smtClean="0">
                <a:effectLst/>
                <a:latin typeface="Calibri" pitchFamily="34" charset="0"/>
              </a:rPr>
              <a:t>         </a:t>
            </a:r>
            <a:r>
              <a:rPr lang="en-US" sz="2400" b="1" dirty="0" smtClean="0">
                <a:solidFill>
                  <a:srgbClr val="FF0000"/>
                </a:solidFill>
                <a:effectLst/>
                <a:latin typeface="Calibri" pitchFamily="34" charset="0"/>
              </a:rPr>
              <a:t>a. </a:t>
            </a:r>
            <a:r>
              <a:rPr lang="en-US" sz="2400" b="1" dirty="0" smtClean="0">
                <a:effectLst/>
                <a:latin typeface="Calibri" pitchFamily="34" charset="0"/>
              </a:rPr>
              <a:t>appease the South</a:t>
            </a:r>
          </a:p>
          <a:p>
            <a:pPr marL="0" indent="0" eaLnBrk="1" hangingPunct="1">
              <a:spcBef>
                <a:spcPts val="0"/>
              </a:spcBef>
              <a:buFont typeface="Wingdings" pitchFamily="2" charset="2"/>
              <a:buNone/>
              <a:defRPr/>
            </a:pPr>
            <a:r>
              <a:rPr lang="en-US" sz="2400" b="1" dirty="0" smtClean="0">
                <a:effectLst/>
                <a:latin typeface="Calibri" pitchFamily="34" charset="0"/>
              </a:rPr>
              <a:t>             </a:t>
            </a:r>
            <a:r>
              <a:rPr lang="en-US" sz="2400" b="1" dirty="0" err="1" smtClean="0">
                <a:solidFill>
                  <a:srgbClr val="FF0000"/>
                </a:solidFill>
                <a:effectLst/>
                <a:latin typeface="Calibri" pitchFamily="34" charset="0"/>
              </a:rPr>
              <a:t>i</a:t>
            </a:r>
            <a:r>
              <a:rPr lang="en-US" sz="2400" b="1" dirty="0" smtClean="0">
                <a:solidFill>
                  <a:srgbClr val="FF0000"/>
                </a:solidFill>
                <a:effectLst/>
                <a:latin typeface="Calibri" pitchFamily="34" charset="0"/>
              </a:rPr>
              <a:t>.  </a:t>
            </a:r>
            <a:r>
              <a:rPr lang="en-US" sz="2400" b="1" dirty="0" smtClean="0">
                <a:effectLst/>
                <a:latin typeface="Calibri" pitchFamily="34" charset="0"/>
              </a:rPr>
              <a:t>Any runaway slave may be captured and </a:t>
            </a:r>
          </a:p>
          <a:p>
            <a:pPr marL="0" indent="0" eaLnBrk="1" hangingPunct="1">
              <a:spcBef>
                <a:spcPts val="0"/>
              </a:spcBef>
              <a:buFont typeface="Wingdings" pitchFamily="2" charset="2"/>
              <a:buNone/>
              <a:defRPr/>
            </a:pPr>
            <a:r>
              <a:rPr lang="en-US" sz="2400" b="1" dirty="0" smtClean="0">
                <a:effectLst/>
                <a:latin typeface="Calibri" pitchFamily="34" charset="0"/>
              </a:rPr>
              <a:t>               returned to the South</a:t>
            </a:r>
          </a:p>
        </p:txBody>
      </p:sp>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32</a:t>
            </a:fld>
            <a:endParaRPr lang="en-US" dirty="0"/>
          </a:p>
        </p:txBody>
      </p:sp>
      <p:pic>
        <p:nvPicPr>
          <p:cNvPr id="16388" name="Picture 5" descr="Nelson_Runaway-Ad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3991" y="3360677"/>
            <a:ext cx="2590801" cy="2424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6" name="Picture 2" descr="http://2.bp.blogspot.com/-9LihdAxN6_w/TadIMYvWdCI/AAAAAAAAAEs/BrEzuK82mmQ/s1600/slave_kidnap_post_1851_boston.jpg"/>
          <p:cNvPicPr>
            <a:picLocks noChangeAspect="1" noChangeArrowheads="1"/>
          </p:cNvPicPr>
          <p:nvPr/>
        </p:nvPicPr>
        <p:blipFill>
          <a:blip r:embed="rId3" cstate="print"/>
          <a:srcRect/>
          <a:stretch>
            <a:fillRect/>
          </a:stretch>
        </p:blipFill>
        <p:spPr bwMode="auto">
          <a:xfrm>
            <a:off x="6858000" y="254977"/>
            <a:ext cx="1956792" cy="2895600"/>
          </a:xfrm>
          <a:prstGeom prst="rect">
            <a:avLst/>
          </a:prstGeom>
          <a:noFill/>
        </p:spPr>
      </p:pic>
      <p:pic>
        <p:nvPicPr>
          <p:cNvPr id="93190" name="Picture 6" descr="http://www.glogster.com/media/4/19/98/0/19980057.jpg"/>
          <p:cNvPicPr>
            <a:picLocks noChangeAspect="1" noChangeArrowheads="1"/>
          </p:cNvPicPr>
          <p:nvPr/>
        </p:nvPicPr>
        <p:blipFill>
          <a:blip r:embed="rId4" cstate="print"/>
          <a:srcRect b="10151"/>
          <a:stretch>
            <a:fillRect/>
          </a:stretch>
        </p:blipFill>
        <p:spPr bwMode="auto">
          <a:xfrm>
            <a:off x="458638" y="2858672"/>
            <a:ext cx="5539154" cy="3429000"/>
          </a:xfrm>
          <a:prstGeom prst="rect">
            <a:avLst/>
          </a:prstGeom>
          <a:noFill/>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fade">
                                      <p:cBhvr>
                                        <p:cTn id="7" dur="2000"/>
                                        <p:tgtEl>
                                          <p:spTgt spid="50179">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93190"/>
                                        </p:tgtEl>
                                        <p:attrNameLst>
                                          <p:attrName>style.visibility</p:attrName>
                                        </p:attrNameLst>
                                      </p:cBhvr>
                                      <p:to>
                                        <p:strVal val="visible"/>
                                      </p:to>
                                    </p:set>
                                    <p:animEffect transition="in" filter="fade">
                                      <p:cBhvr>
                                        <p:cTn id="11" dur="3000"/>
                                        <p:tgtEl>
                                          <p:spTgt spid="9319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0179">
                                            <p:txEl>
                                              <p:pRg st="1" end="1"/>
                                            </p:txEl>
                                          </p:spTgt>
                                        </p:tgtEl>
                                        <p:attrNameLst>
                                          <p:attrName>style.visibility</p:attrName>
                                        </p:attrNameLst>
                                      </p:cBhvr>
                                      <p:to>
                                        <p:strVal val="visible"/>
                                      </p:to>
                                    </p:set>
                                    <p:animEffect transition="in" filter="fade">
                                      <p:cBhvr>
                                        <p:cTn id="16" dur="2000"/>
                                        <p:tgtEl>
                                          <p:spTgt spid="50179">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0179">
                                            <p:txEl>
                                              <p:pRg st="2" end="2"/>
                                            </p:txEl>
                                          </p:spTgt>
                                        </p:tgtEl>
                                        <p:attrNameLst>
                                          <p:attrName>style.visibility</p:attrName>
                                        </p:attrNameLst>
                                      </p:cBhvr>
                                      <p:to>
                                        <p:strVal val="visible"/>
                                      </p:to>
                                    </p:set>
                                    <p:animEffect transition="in" filter="fade">
                                      <p:cBhvr>
                                        <p:cTn id="19" dur="2000"/>
                                        <p:tgtEl>
                                          <p:spTgt spid="50179">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0179">
                                            <p:txEl>
                                              <p:pRg st="3" end="3"/>
                                            </p:txEl>
                                          </p:spTgt>
                                        </p:tgtEl>
                                        <p:attrNameLst>
                                          <p:attrName>style.visibility</p:attrName>
                                        </p:attrNameLst>
                                      </p:cBhvr>
                                      <p:to>
                                        <p:strVal val="visible"/>
                                      </p:to>
                                    </p:set>
                                    <p:animEffect transition="in" filter="fade">
                                      <p:cBhvr>
                                        <p:cTn id="24" dur="2000"/>
                                        <p:tgtEl>
                                          <p:spTgt spid="50179">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0179">
                                            <p:txEl>
                                              <p:pRg st="4" end="4"/>
                                            </p:txEl>
                                          </p:spTgt>
                                        </p:tgtEl>
                                        <p:attrNameLst>
                                          <p:attrName>style.visibility</p:attrName>
                                        </p:attrNameLst>
                                      </p:cBhvr>
                                      <p:to>
                                        <p:strVal val="visible"/>
                                      </p:to>
                                    </p:set>
                                    <p:animEffect transition="in" filter="fade">
                                      <p:cBhvr>
                                        <p:cTn id="29" dur="2000"/>
                                        <p:tgtEl>
                                          <p:spTgt spid="50179">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0179">
                                            <p:txEl>
                                              <p:pRg st="5" end="5"/>
                                            </p:txEl>
                                          </p:spTgt>
                                        </p:tgtEl>
                                        <p:attrNameLst>
                                          <p:attrName>style.visibility</p:attrName>
                                        </p:attrNameLst>
                                      </p:cBhvr>
                                      <p:to>
                                        <p:strVal val="visible"/>
                                      </p:to>
                                    </p:set>
                                    <p:animEffect transition="in" filter="fade">
                                      <p:cBhvr>
                                        <p:cTn id="34" dur="2000"/>
                                        <p:tgtEl>
                                          <p:spTgt spid="50179">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0179">
                                            <p:txEl>
                                              <p:pRg st="6" end="6"/>
                                            </p:txEl>
                                          </p:spTgt>
                                        </p:tgtEl>
                                        <p:attrNameLst>
                                          <p:attrName>style.visibility</p:attrName>
                                        </p:attrNameLst>
                                      </p:cBhvr>
                                      <p:to>
                                        <p:strVal val="visible"/>
                                      </p:to>
                                    </p:set>
                                    <p:animEffect transition="in" filter="fade">
                                      <p:cBhvr>
                                        <p:cTn id="39" dur="2000"/>
                                        <p:tgtEl>
                                          <p:spTgt spid="50179">
                                            <p:txEl>
                                              <p:pRg st="6" end="6"/>
                                            </p:txEl>
                                          </p:spTgt>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93186"/>
                                        </p:tgtEl>
                                        <p:attrNameLst>
                                          <p:attrName>style.visibility</p:attrName>
                                        </p:attrNameLst>
                                      </p:cBhvr>
                                      <p:to>
                                        <p:strVal val="visible"/>
                                      </p:to>
                                    </p:set>
                                    <p:animEffect transition="in" filter="fade">
                                      <p:cBhvr>
                                        <p:cTn id="43" dur="2000"/>
                                        <p:tgtEl>
                                          <p:spTgt spid="93186"/>
                                        </p:tgtEl>
                                      </p:cBhvr>
                                    </p:animEffect>
                                  </p:childTnLst>
                                </p:cTn>
                              </p:par>
                            </p:childTnLst>
                          </p:cTn>
                        </p:par>
                        <p:par>
                          <p:cTn id="44" fill="hold">
                            <p:stCondLst>
                              <p:cond delay="4000"/>
                            </p:stCondLst>
                            <p:childTnLst>
                              <p:par>
                                <p:cTn id="45" presetID="10" presetClass="entr" presetSubtype="0" fill="hold" nodeType="afterEffect">
                                  <p:stCondLst>
                                    <p:cond delay="0"/>
                                  </p:stCondLst>
                                  <p:childTnLst>
                                    <p:set>
                                      <p:cBhvr>
                                        <p:cTn id="46" dur="1" fill="hold">
                                          <p:stCondLst>
                                            <p:cond delay="0"/>
                                          </p:stCondLst>
                                        </p:cTn>
                                        <p:tgtEl>
                                          <p:spTgt spid="16388"/>
                                        </p:tgtEl>
                                        <p:attrNameLst>
                                          <p:attrName>style.visibility</p:attrName>
                                        </p:attrNameLst>
                                      </p:cBhvr>
                                      <p:to>
                                        <p:strVal val="visible"/>
                                      </p:to>
                                    </p:set>
                                    <p:animEffect transition="in" filter="fade">
                                      <p:cBhvr>
                                        <p:cTn id="47" dur="30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1" name="Rectangle 3"/>
          <p:cNvSpPr>
            <a:spLocks noGrp="1" noChangeArrowheads="1"/>
          </p:cNvSpPr>
          <p:nvPr>
            <p:ph idx="1"/>
          </p:nvPr>
        </p:nvSpPr>
        <p:spPr>
          <a:xfrm>
            <a:off x="228600" y="304800"/>
            <a:ext cx="8458200" cy="2057400"/>
          </a:xfrm>
        </p:spPr>
        <p:txBody>
          <a:bodyPr/>
          <a:lstStyle/>
          <a:p>
            <a:pPr algn="ctr">
              <a:buNone/>
            </a:pPr>
            <a:r>
              <a:rPr lang="en-US" sz="2800" dirty="0" smtClean="0">
                <a:solidFill>
                  <a:srgbClr val="FF0000"/>
                </a:solidFill>
                <a:latin typeface="Calibri" pitchFamily="34" charset="0"/>
              </a:rPr>
              <a:t>  </a:t>
            </a:r>
            <a:r>
              <a:rPr lang="en-US" sz="2800" u="sng" dirty="0" smtClean="0">
                <a:solidFill>
                  <a:srgbClr val="FF0000"/>
                </a:solidFill>
                <a:latin typeface="Calibri" pitchFamily="34" charset="0"/>
              </a:rPr>
              <a:t>The Fugitive Slave Act</a:t>
            </a:r>
            <a:endParaRPr lang="en-US" sz="2800" dirty="0" smtClean="0">
              <a:solidFill>
                <a:srgbClr val="FF0000"/>
              </a:solidFill>
              <a:latin typeface="Calibri" pitchFamily="34" charset="0"/>
            </a:endParaRPr>
          </a:p>
          <a:p>
            <a:pPr marL="0" indent="0">
              <a:spcBef>
                <a:spcPts val="0"/>
              </a:spcBef>
              <a:buNone/>
            </a:pPr>
            <a:r>
              <a:rPr lang="en-US" sz="2400" b="1" dirty="0" smtClean="0">
                <a:latin typeface="Calibri" pitchFamily="34" charset="0"/>
              </a:rPr>
              <a:t>- forced return of runaways to the North regardless of time spent   </a:t>
            </a:r>
          </a:p>
          <a:p>
            <a:pPr marL="0" indent="0">
              <a:spcBef>
                <a:spcPts val="0"/>
              </a:spcBef>
              <a:buNone/>
            </a:pPr>
            <a:r>
              <a:rPr lang="en-US" sz="2400" b="1" dirty="0" smtClean="0">
                <a:latin typeface="Calibri" pitchFamily="34" charset="0"/>
              </a:rPr>
              <a:t>   there</a:t>
            </a:r>
          </a:p>
          <a:p>
            <a:pPr marL="0" indent="0">
              <a:spcBef>
                <a:spcPts val="0"/>
              </a:spcBef>
              <a:buNone/>
            </a:pPr>
            <a:r>
              <a:rPr lang="en-US" sz="2400" b="1" dirty="0" smtClean="0">
                <a:latin typeface="Calibri" pitchFamily="34" charset="0"/>
              </a:rPr>
              <a:t>- “Commissioners” (legal slave catchers) can force people to help catch runaways.</a:t>
            </a:r>
          </a:p>
        </p:txBody>
      </p:sp>
      <p:sp>
        <p:nvSpPr>
          <p:cNvPr id="7" name="Slide Number Placeholder 6"/>
          <p:cNvSpPr>
            <a:spLocks noGrp="1"/>
          </p:cNvSpPr>
          <p:nvPr>
            <p:ph type="sldNum" sz="quarter" idx="12"/>
          </p:nvPr>
        </p:nvSpPr>
        <p:spPr/>
        <p:txBody>
          <a:bodyPr/>
          <a:lstStyle/>
          <a:p>
            <a:pPr>
              <a:defRPr/>
            </a:pPr>
            <a:fld id="{ADDDAEF7-5083-434E-A915-B7935F7CEEA9}" type="slidenum">
              <a:rPr lang="en-US" smtClean="0"/>
              <a:pPr>
                <a:defRPr/>
              </a:pPr>
              <a:t>33</a:t>
            </a:fld>
            <a:endParaRPr lang="en-US" dirty="0"/>
          </a:p>
        </p:txBody>
      </p:sp>
      <p:pic>
        <p:nvPicPr>
          <p:cNvPr id="71684" name="Picture 4" descr="http://mikeely.files.wordpress.com/2011/04/fugitiveslaveact.gif"/>
          <p:cNvPicPr>
            <a:picLocks noChangeAspect="1" noChangeArrowheads="1"/>
          </p:cNvPicPr>
          <p:nvPr/>
        </p:nvPicPr>
        <p:blipFill>
          <a:blip r:embed="rId2" cstate="print"/>
          <a:srcRect/>
          <a:stretch>
            <a:fillRect/>
          </a:stretch>
        </p:blipFill>
        <p:spPr bwMode="auto">
          <a:xfrm>
            <a:off x="457200" y="2286000"/>
            <a:ext cx="4762500" cy="3810000"/>
          </a:xfrm>
          <a:prstGeom prst="rect">
            <a:avLst/>
          </a:prstGeom>
          <a:ln>
            <a:noFill/>
          </a:ln>
          <a:effectLst>
            <a:softEdge rad="112500"/>
          </a:effectLst>
        </p:spPr>
      </p:pic>
      <p:pic>
        <p:nvPicPr>
          <p:cNvPr id="71686" name="Picture 6" descr="http://4.bp.blogspot.com/-rjZF6wMatck/Tb-vlD7G_PI/AAAAAAAAF2M/XE-zDqfZGOg/s400/%2524%2528KGrHqV%252C%2521l0E2EmGEkvVBNp%2521gf2FNg%257E%257E_3.JPG"/>
          <p:cNvPicPr>
            <a:picLocks noChangeAspect="1" noChangeArrowheads="1"/>
          </p:cNvPicPr>
          <p:nvPr/>
        </p:nvPicPr>
        <p:blipFill>
          <a:blip r:embed="rId3" cstate="print"/>
          <a:srcRect/>
          <a:stretch>
            <a:fillRect/>
          </a:stretch>
        </p:blipFill>
        <p:spPr bwMode="auto">
          <a:xfrm>
            <a:off x="5562600" y="1981200"/>
            <a:ext cx="3168316" cy="3009900"/>
          </a:xfrm>
          <a:prstGeom prst="rect">
            <a:avLst/>
          </a:prstGeom>
          <a:noFill/>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Effect transition="in" filter="fade">
                                      <p:cBhvr>
                                        <p:cTn id="7" dur="2000"/>
                                        <p:tgtEl>
                                          <p:spTgt spid="481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131">
                                            <p:txEl>
                                              <p:pRg st="1" end="1"/>
                                            </p:txEl>
                                          </p:spTgt>
                                        </p:tgtEl>
                                        <p:attrNameLst>
                                          <p:attrName>style.visibility</p:attrName>
                                        </p:attrNameLst>
                                      </p:cBhvr>
                                      <p:to>
                                        <p:strVal val="visible"/>
                                      </p:to>
                                    </p:set>
                                    <p:animEffect transition="in" filter="fade">
                                      <p:cBhvr>
                                        <p:cTn id="12" dur="2000"/>
                                        <p:tgtEl>
                                          <p:spTgt spid="481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131">
                                            <p:txEl>
                                              <p:pRg st="2" end="2"/>
                                            </p:txEl>
                                          </p:spTgt>
                                        </p:tgtEl>
                                        <p:attrNameLst>
                                          <p:attrName>style.visibility</p:attrName>
                                        </p:attrNameLst>
                                      </p:cBhvr>
                                      <p:to>
                                        <p:strVal val="visible"/>
                                      </p:to>
                                    </p:set>
                                    <p:animEffect transition="in" filter="fade">
                                      <p:cBhvr>
                                        <p:cTn id="17" dur="2000"/>
                                        <p:tgtEl>
                                          <p:spTgt spid="481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131">
                                            <p:txEl>
                                              <p:pRg st="3" end="3"/>
                                            </p:txEl>
                                          </p:spTgt>
                                        </p:tgtEl>
                                        <p:attrNameLst>
                                          <p:attrName>style.visibility</p:attrName>
                                        </p:attrNameLst>
                                      </p:cBhvr>
                                      <p:to>
                                        <p:strVal val="visible"/>
                                      </p:to>
                                    </p:set>
                                    <p:animEffect transition="in" filter="fade">
                                      <p:cBhvr>
                                        <p:cTn id="22" dur="2000"/>
                                        <p:tgtEl>
                                          <p:spTgt spid="4813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684"/>
                                        </p:tgtEl>
                                        <p:attrNameLst>
                                          <p:attrName>style.visibility</p:attrName>
                                        </p:attrNameLst>
                                      </p:cBhvr>
                                      <p:to>
                                        <p:strVal val="visible"/>
                                      </p:to>
                                    </p:set>
                                    <p:animEffect transition="in" filter="fade">
                                      <p:cBhvr>
                                        <p:cTn id="27" dur="2000"/>
                                        <p:tgtEl>
                                          <p:spTgt spid="71684"/>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71686"/>
                                        </p:tgtEl>
                                        <p:attrNameLst>
                                          <p:attrName>style.visibility</p:attrName>
                                        </p:attrNameLst>
                                      </p:cBhvr>
                                      <p:to>
                                        <p:strVal val="visible"/>
                                      </p:to>
                                    </p:set>
                                    <p:animEffect transition="in" filter="fade">
                                      <p:cBhvr>
                                        <p:cTn id="31" dur="3000"/>
                                        <p:tgtEl>
                                          <p:spTgt spid="71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1" name="Rectangle 3"/>
          <p:cNvSpPr>
            <a:spLocks noGrp="1" noChangeArrowheads="1"/>
          </p:cNvSpPr>
          <p:nvPr>
            <p:ph idx="1"/>
          </p:nvPr>
        </p:nvSpPr>
        <p:spPr>
          <a:xfrm>
            <a:off x="228600" y="304800"/>
            <a:ext cx="8458200" cy="3429000"/>
          </a:xfrm>
        </p:spPr>
        <p:txBody>
          <a:bodyPr>
            <a:normAutofit lnSpcReduction="10000"/>
          </a:bodyPr>
          <a:lstStyle/>
          <a:p>
            <a:pPr algn="ctr">
              <a:buNone/>
            </a:pPr>
            <a:r>
              <a:rPr lang="en-US" sz="2800" dirty="0" smtClean="0">
                <a:solidFill>
                  <a:srgbClr val="FF0000"/>
                </a:solidFill>
                <a:latin typeface="Calibri" pitchFamily="34" charset="0"/>
              </a:rPr>
              <a:t>  </a:t>
            </a:r>
            <a:r>
              <a:rPr lang="en-US" sz="2800" u="sng" dirty="0" smtClean="0">
                <a:solidFill>
                  <a:srgbClr val="FF0000"/>
                </a:solidFill>
                <a:latin typeface="Calibri" pitchFamily="34" charset="0"/>
              </a:rPr>
              <a:t>The Fugitive Slave Act</a:t>
            </a:r>
            <a:endParaRPr lang="en-US" sz="2800" dirty="0" smtClean="0">
              <a:solidFill>
                <a:srgbClr val="FF0000"/>
              </a:solidFill>
              <a:latin typeface="Calibri" pitchFamily="34" charset="0"/>
            </a:endParaRPr>
          </a:p>
          <a:p>
            <a:pPr marL="0" indent="0">
              <a:spcBef>
                <a:spcPts val="0"/>
              </a:spcBef>
              <a:buNone/>
            </a:pPr>
            <a:r>
              <a:rPr lang="en-US" sz="2400" b="1" dirty="0" smtClean="0">
                <a:latin typeface="Calibri" pitchFamily="34" charset="0"/>
              </a:rPr>
              <a:t>- captured runaway could not testify on his own behalf and was not entitled to a court trial. </a:t>
            </a:r>
          </a:p>
          <a:p>
            <a:pPr marL="0" indent="0">
              <a:spcBef>
                <a:spcPts val="0"/>
              </a:spcBef>
              <a:buNone/>
            </a:pPr>
            <a:r>
              <a:rPr lang="en-US" sz="2400" b="1" dirty="0" smtClean="0">
                <a:latin typeface="Calibri" pitchFamily="34" charset="0"/>
              </a:rPr>
              <a:t>-Commissioners received 10 dollars for every slave returned, so if a black person did not have any papers proving freedom, even if he was actually a free person by birth or purchase, he was swept up with the rest.  </a:t>
            </a:r>
          </a:p>
          <a:p>
            <a:pPr marL="0" indent="0">
              <a:spcBef>
                <a:spcPts val="0"/>
              </a:spcBef>
              <a:buNone/>
            </a:pPr>
            <a:r>
              <a:rPr lang="en-US" sz="2400" b="1" dirty="0" smtClean="0">
                <a:latin typeface="Calibri" pitchFamily="34" charset="0"/>
              </a:rPr>
              <a:t>-The more that were taken south, the more money the commissioners would make!</a:t>
            </a:r>
          </a:p>
          <a:p>
            <a:pPr>
              <a:buNone/>
            </a:pPr>
            <a:r>
              <a:rPr lang="en-US" sz="1400" b="1" dirty="0" smtClean="0">
                <a:latin typeface="Calibri" pitchFamily="34" charset="0"/>
              </a:rPr>
              <a:t> </a:t>
            </a:r>
            <a:endParaRPr lang="en-US" sz="2400" dirty="0" smtClean="0">
              <a:latin typeface="Calibri" pitchFamily="34" charset="0"/>
            </a:endParaRPr>
          </a:p>
        </p:txBody>
      </p:sp>
      <p:sp>
        <p:nvSpPr>
          <p:cNvPr id="7" name="Slide Number Placeholder 6"/>
          <p:cNvSpPr>
            <a:spLocks noGrp="1"/>
          </p:cNvSpPr>
          <p:nvPr>
            <p:ph type="sldNum" sz="quarter" idx="12"/>
          </p:nvPr>
        </p:nvSpPr>
        <p:spPr/>
        <p:txBody>
          <a:bodyPr/>
          <a:lstStyle/>
          <a:p>
            <a:pPr>
              <a:defRPr/>
            </a:pPr>
            <a:fld id="{ADDDAEF7-5083-434E-A915-B7935F7CEEA9}" type="slidenum">
              <a:rPr lang="en-US" smtClean="0"/>
              <a:pPr>
                <a:defRPr/>
              </a:pPr>
              <a:t>34</a:t>
            </a:fld>
            <a:endParaRPr lang="en-US" dirty="0"/>
          </a:p>
        </p:txBody>
      </p:sp>
      <p:pic>
        <p:nvPicPr>
          <p:cNvPr id="95234" name="Picture 2" descr="http://1.bp.blogspot.com/-TipmhSHDcas/Tb-tuFXT99I/AAAAAAAAF2E/cdcAx4_br-Y/s400/patrol%2Bbadge.JPG"/>
          <p:cNvPicPr>
            <a:picLocks noChangeAspect="1" noChangeArrowheads="1"/>
          </p:cNvPicPr>
          <p:nvPr/>
        </p:nvPicPr>
        <p:blipFill>
          <a:blip r:embed="rId2" cstate="print"/>
          <a:srcRect/>
          <a:stretch>
            <a:fillRect/>
          </a:stretch>
        </p:blipFill>
        <p:spPr bwMode="auto">
          <a:xfrm>
            <a:off x="5638800" y="3505200"/>
            <a:ext cx="3124200" cy="2999232"/>
          </a:xfrm>
          <a:prstGeom prst="rect">
            <a:avLst/>
          </a:prstGeom>
          <a:noFill/>
        </p:spPr>
      </p:pic>
      <p:sp>
        <p:nvSpPr>
          <p:cNvPr id="8" name="TextBox 7"/>
          <p:cNvSpPr txBox="1"/>
          <p:nvPr/>
        </p:nvSpPr>
        <p:spPr>
          <a:xfrm>
            <a:off x="2438400" y="3886200"/>
            <a:ext cx="3124200" cy="369332"/>
          </a:xfrm>
          <a:prstGeom prst="rect">
            <a:avLst/>
          </a:prstGeom>
          <a:solidFill>
            <a:srgbClr val="000000"/>
          </a:solidFill>
        </p:spPr>
        <p:txBody>
          <a:bodyPr wrap="square" rtlCol="0">
            <a:spAutoFit/>
          </a:bodyPr>
          <a:lstStyle/>
          <a:p>
            <a:r>
              <a:rPr lang="en-US" b="1" dirty="0" smtClean="0">
                <a:latin typeface="Calibri" pitchFamily="34" charset="0"/>
              </a:rPr>
              <a:t>North Carolina 1859 badge</a:t>
            </a:r>
            <a:endParaRPr lang="en-US" b="1" dirty="0">
              <a:latin typeface="Calibri"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Effect transition="in" filter="fade">
                                      <p:cBhvr>
                                        <p:cTn id="7" dur="2000"/>
                                        <p:tgtEl>
                                          <p:spTgt spid="48131">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95234"/>
                                        </p:tgtEl>
                                        <p:attrNameLst>
                                          <p:attrName>style.visibility</p:attrName>
                                        </p:attrNameLst>
                                      </p:cBhvr>
                                      <p:to>
                                        <p:strVal val="visible"/>
                                      </p:to>
                                    </p:set>
                                    <p:animEffect transition="in" filter="fade">
                                      <p:cBhvr>
                                        <p:cTn id="11" dur="2000"/>
                                        <p:tgtEl>
                                          <p:spTgt spid="9523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8131">
                                            <p:txEl>
                                              <p:pRg st="1" end="1"/>
                                            </p:txEl>
                                          </p:spTgt>
                                        </p:tgtEl>
                                        <p:attrNameLst>
                                          <p:attrName>style.visibility</p:attrName>
                                        </p:attrNameLst>
                                      </p:cBhvr>
                                      <p:to>
                                        <p:strVal val="visible"/>
                                      </p:to>
                                    </p:set>
                                    <p:animEffect transition="in" filter="fade">
                                      <p:cBhvr>
                                        <p:cTn id="19" dur="2000"/>
                                        <p:tgtEl>
                                          <p:spTgt spid="48131">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8131">
                                            <p:txEl>
                                              <p:pRg st="2" end="2"/>
                                            </p:txEl>
                                          </p:spTgt>
                                        </p:tgtEl>
                                        <p:attrNameLst>
                                          <p:attrName>style.visibility</p:attrName>
                                        </p:attrNameLst>
                                      </p:cBhvr>
                                      <p:to>
                                        <p:strVal val="visible"/>
                                      </p:to>
                                    </p:set>
                                    <p:animEffect transition="in" filter="fade">
                                      <p:cBhvr>
                                        <p:cTn id="24" dur="2000"/>
                                        <p:tgtEl>
                                          <p:spTgt spid="48131">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8131">
                                            <p:txEl>
                                              <p:pRg st="3" end="3"/>
                                            </p:txEl>
                                          </p:spTgt>
                                        </p:tgtEl>
                                        <p:attrNameLst>
                                          <p:attrName>style.visibility</p:attrName>
                                        </p:attrNameLst>
                                      </p:cBhvr>
                                      <p:to>
                                        <p:strVal val="visible"/>
                                      </p:to>
                                    </p:set>
                                    <p:animEffect transition="in" filter="fade">
                                      <p:cBhvr>
                                        <p:cTn id="29" dur="2000"/>
                                        <p:tgtEl>
                                          <p:spTgt spid="481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1" name="Rectangle 3"/>
          <p:cNvSpPr>
            <a:spLocks noGrp="1" noChangeArrowheads="1"/>
          </p:cNvSpPr>
          <p:nvPr>
            <p:ph idx="1"/>
          </p:nvPr>
        </p:nvSpPr>
        <p:spPr>
          <a:xfrm>
            <a:off x="381000" y="304799"/>
            <a:ext cx="8382000" cy="4532531"/>
          </a:xfrm>
        </p:spPr>
        <p:txBody>
          <a:bodyPr>
            <a:normAutofit fontScale="92500" lnSpcReduction="20000"/>
          </a:bodyPr>
          <a:lstStyle/>
          <a:p>
            <a:pPr>
              <a:buNone/>
            </a:pPr>
            <a:r>
              <a:rPr lang="en-US" sz="2400" b="1" dirty="0" smtClean="0">
                <a:solidFill>
                  <a:srgbClr val="FF0000"/>
                </a:solidFill>
                <a:effectLst>
                  <a:outerShdw blurRad="38100" dist="38100" dir="2700000" algn="tl">
                    <a:srgbClr val="000000">
                      <a:alpha val="43137"/>
                    </a:srgbClr>
                  </a:outerShdw>
                </a:effectLst>
                <a:latin typeface="Calibri" pitchFamily="34" charset="0"/>
              </a:rPr>
              <a:t>C</a:t>
            </a:r>
            <a:r>
              <a:rPr lang="en-US" sz="2400" b="1" dirty="0" smtClean="0">
                <a:solidFill>
                  <a:srgbClr val="FF0000"/>
                </a:solidFill>
                <a:effectLst/>
                <a:latin typeface="Calibri" pitchFamily="34" charset="0"/>
              </a:rPr>
              <a:t>. </a:t>
            </a:r>
            <a:r>
              <a:rPr lang="en-US" sz="2400" b="1" dirty="0" smtClean="0">
                <a:effectLst/>
                <a:latin typeface="Calibri" pitchFamily="34" charset="0"/>
              </a:rPr>
              <a:t>The </a:t>
            </a:r>
            <a:r>
              <a:rPr lang="en-US" sz="2400" b="1" dirty="0" err="1" smtClean="0">
                <a:effectLst/>
                <a:latin typeface="Calibri" pitchFamily="34" charset="0"/>
              </a:rPr>
              <a:t>Dred</a:t>
            </a:r>
            <a:r>
              <a:rPr lang="en-US" sz="2400" b="1" dirty="0" smtClean="0">
                <a:effectLst/>
                <a:latin typeface="Calibri" pitchFamily="34" charset="0"/>
              </a:rPr>
              <a:t> Scott Case (1857)</a:t>
            </a:r>
          </a:p>
          <a:p>
            <a:pPr>
              <a:spcBef>
                <a:spcPts val="0"/>
              </a:spcBef>
              <a:buNone/>
            </a:pPr>
            <a:r>
              <a:rPr lang="en-US" sz="1400" b="1" dirty="0" smtClean="0">
                <a:effectLst/>
                <a:latin typeface="Calibri" pitchFamily="34" charset="0"/>
              </a:rPr>
              <a:t> </a:t>
            </a:r>
            <a:r>
              <a:rPr lang="en-US" sz="2000" b="1" dirty="0" smtClean="0">
                <a:effectLst/>
                <a:latin typeface="Calibri" pitchFamily="34" charset="0"/>
              </a:rPr>
              <a:t>        </a:t>
            </a:r>
            <a:r>
              <a:rPr lang="en-US" sz="2000" b="1" dirty="0" smtClean="0">
                <a:solidFill>
                  <a:srgbClr val="FF0000"/>
                </a:solidFill>
                <a:effectLst/>
                <a:latin typeface="Calibri" pitchFamily="34" charset="0"/>
              </a:rPr>
              <a:t>1.   </a:t>
            </a:r>
            <a:r>
              <a:rPr lang="en-US" sz="2000" b="1" dirty="0" smtClean="0">
                <a:effectLst/>
                <a:latin typeface="Calibri" pitchFamily="34" charset="0"/>
              </a:rPr>
              <a:t>lived in the free North for nearly ten years</a:t>
            </a:r>
          </a:p>
          <a:p>
            <a:pPr>
              <a:spcBef>
                <a:spcPts val="0"/>
              </a:spcBef>
              <a:buNone/>
            </a:pPr>
            <a:r>
              <a:rPr lang="en-US" sz="2000" b="1" dirty="0" smtClean="0">
                <a:effectLst/>
                <a:latin typeface="Calibri" pitchFamily="34" charset="0"/>
              </a:rPr>
              <a:t>               </a:t>
            </a:r>
            <a:r>
              <a:rPr lang="en-US" sz="2000" b="1" dirty="0" smtClean="0">
                <a:solidFill>
                  <a:srgbClr val="FF0000"/>
                </a:solidFill>
                <a:effectLst/>
                <a:latin typeface="Calibri" pitchFamily="34" charset="0"/>
              </a:rPr>
              <a:t>a. </a:t>
            </a:r>
            <a:r>
              <a:rPr lang="en-US" sz="2000" b="1" dirty="0" smtClean="0">
                <a:effectLst/>
                <a:latin typeface="Calibri" pitchFamily="34" charset="0"/>
              </a:rPr>
              <a:t>with master Maj. John Emerson</a:t>
            </a:r>
          </a:p>
          <a:p>
            <a:pPr>
              <a:spcBef>
                <a:spcPts val="0"/>
              </a:spcBef>
              <a:buNone/>
            </a:pPr>
            <a:r>
              <a:rPr lang="en-US" sz="2000" b="1" dirty="0" smtClean="0">
                <a:effectLst/>
                <a:latin typeface="Calibri" pitchFamily="34" charset="0"/>
              </a:rPr>
              <a:t>         </a:t>
            </a:r>
            <a:r>
              <a:rPr lang="en-US" sz="2000" b="1" dirty="0" smtClean="0">
                <a:solidFill>
                  <a:srgbClr val="FF0000"/>
                </a:solidFill>
                <a:effectLst/>
                <a:latin typeface="Calibri" pitchFamily="34" charset="0"/>
              </a:rPr>
              <a:t>2.  </a:t>
            </a:r>
            <a:r>
              <a:rPr lang="en-US" sz="2000" b="1" dirty="0" smtClean="0">
                <a:effectLst/>
                <a:latin typeface="Calibri" pitchFamily="34" charset="0"/>
              </a:rPr>
              <a:t>Emerson returns to Missouri</a:t>
            </a:r>
          </a:p>
          <a:p>
            <a:pPr>
              <a:spcBef>
                <a:spcPts val="0"/>
              </a:spcBef>
              <a:buNone/>
            </a:pPr>
            <a:r>
              <a:rPr lang="en-US" sz="2000" b="1" dirty="0" smtClean="0">
                <a:effectLst>
                  <a:outerShdw blurRad="38100" dist="38100" dir="2700000" algn="tl">
                    <a:srgbClr val="000000">
                      <a:alpha val="43137"/>
                    </a:srgbClr>
                  </a:outerShdw>
                </a:effectLst>
                <a:latin typeface="Calibri" pitchFamily="34" charset="0"/>
              </a:rPr>
              <a:t>               </a:t>
            </a:r>
            <a:r>
              <a:rPr lang="en-US" sz="2000" b="1" dirty="0" smtClean="0">
                <a:solidFill>
                  <a:srgbClr val="FF0000"/>
                </a:solidFill>
                <a:effectLst>
                  <a:outerShdw blurRad="38100" dist="38100" dir="2700000" algn="tl">
                    <a:srgbClr val="000000">
                      <a:alpha val="43137"/>
                    </a:srgbClr>
                  </a:outerShdw>
                </a:effectLst>
                <a:latin typeface="Calibri" pitchFamily="34" charset="0"/>
              </a:rPr>
              <a:t>a. </a:t>
            </a:r>
            <a:r>
              <a:rPr lang="en-US" sz="2000" b="1" dirty="0" smtClean="0">
                <a:effectLst>
                  <a:outerShdw blurRad="38100" dist="38100" dir="2700000" algn="tl">
                    <a:srgbClr val="000000">
                      <a:alpha val="43137"/>
                    </a:srgbClr>
                  </a:outerShdw>
                </a:effectLst>
                <a:latin typeface="Calibri" pitchFamily="34" charset="0"/>
              </a:rPr>
              <a:t>dies</a:t>
            </a:r>
          </a:p>
          <a:p>
            <a:pPr>
              <a:spcBef>
                <a:spcPts val="0"/>
              </a:spcBef>
              <a:buNone/>
            </a:pPr>
            <a:r>
              <a:rPr lang="en-US" sz="2000" b="1" dirty="0" smtClean="0">
                <a:effectLst>
                  <a:outerShdw blurRad="38100" dist="38100" dir="2700000" algn="tl">
                    <a:srgbClr val="000000">
                      <a:alpha val="43137"/>
                    </a:srgbClr>
                  </a:outerShdw>
                </a:effectLst>
                <a:latin typeface="Calibri" pitchFamily="34" charset="0"/>
              </a:rPr>
              <a:t>        </a:t>
            </a:r>
            <a:r>
              <a:rPr lang="en-US" sz="2000" b="1" dirty="0" smtClean="0">
                <a:solidFill>
                  <a:srgbClr val="FF0000"/>
                </a:solidFill>
                <a:effectLst>
                  <a:outerShdw blurRad="38100" dist="38100" dir="2700000" algn="tl">
                    <a:srgbClr val="000000">
                      <a:alpha val="43137"/>
                    </a:srgbClr>
                  </a:outerShdw>
                </a:effectLst>
                <a:latin typeface="Calibri" pitchFamily="34" charset="0"/>
              </a:rPr>
              <a:t> 3. </a:t>
            </a:r>
            <a:r>
              <a:rPr lang="en-US" sz="2000" b="1" dirty="0" smtClean="0">
                <a:effectLst>
                  <a:outerShdw blurRad="38100" dist="38100" dir="2700000" algn="tl">
                    <a:srgbClr val="000000">
                      <a:alpha val="43137"/>
                    </a:srgbClr>
                  </a:outerShdw>
                </a:effectLst>
                <a:latin typeface="Calibri" pitchFamily="34" charset="0"/>
              </a:rPr>
              <a:t>Scott</a:t>
            </a:r>
            <a:r>
              <a:rPr lang="en-US" sz="2000" b="1" dirty="0" smtClean="0">
                <a:solidFill>
                  <a:srgbClr val="FF0000"/>
                </a:solidFill>
                <a:effectLst>
                  <a:outerShdw blurRad="38100" dist="38100" dir="2700000" algn="tl">
                    <a:srgbClr val="000000">
                      <a:alpha val="43137"/>
                    </a:srgbClr>
                  </a:outerShdw>
                </a:effectLst>
                <a:latin typeface="Calibri" pitchFamily="34" charset="0"/>
              </a:rPr>
              <a:t> </a:t>
            </a:r>
            <a:r>
              <a:rPr lang="en-US" sz="2000" b="1" dirty="0" smtClean="0">
                <a:effectLst>
                  <a:outerShdw blurRad="38100" dist="38100" dir="2700000" algn="tl">
                    <a:srgbClr val="000000">
                      <a:alpha val="43137"/>
                    </a:srgbClr>
                  </a:outerShdw>
                </a:effectLst>
                <a:latin typeface="Calibri" pitchFamily="34" charset="0"/>
              </a:rPr>
              <a:t>claims freedom for time spent in North</a:t>
            </a:r>
          </a:p>
          <a:p>
            <a:pPr marL="0" indent="0">
              <a:spcBef>
                <a:spcPts val="0"/>
              </a:spcBef>
              <a:buNone/>
            </a:pPr>
            <a:r>
              <a:rPr lang="en-US" sz="2000" b="1" dirty="0" smtClean="0">
                <a:effectLst>
                  <a:outerShdw blurRad="38100" dist="38100" dir="2700000" algn="tl">
                    <a:srgbClr val="000000">
                      <a:alpha val="43137"/>
                    </a:srgbClr>
                  </a:outerShdw>
                </a:effectLst>
                <a:latin typeface="Calibri" pitchFamily="34" charset="0"/>
              </a:rPr>
              <a:t>               </a:t>
            </a:r>
            <a:r>
              <a:rPr lang="en-US" sz="2000" b="1" dirty="0" smtClean="0">
                <a:solidFill>
                  <a:srgbClr val="FF0000"/>
                </a:solidFill>
                <a:effectLst>
                  <a:outerShdw blurRad="38100" dist="38100" dir="2700000" algn="tl">
                    <a:srgbClr val="000000">
                      <a:alpha val="43137"/>
                    </a:srgbClr>
                  </a:outerShdw>
                </a:effectLst>
                <a:latin typeface="Calibri" pitchFamily="34" charset="0"/>
              </a:rPr>
              <a:t>a. </a:t>
            </a:r>
            <a:r>
              <a:rPr lang="en-US" sz="2000" b="1" dirty="0" smtClean="0">
                <a:effectLst>
                  <a:outerShdw blurRad="38100" dist="38100" dir="2700000" algn="tl">
                    <a:srgbClr val="000000">
                      <a:alpha val="43137"/>
                    </a:srgbClr>
                  </a:outerShdw>
                </a:effectLst>
                <a:latin typeface="Calibri" pitchFamily="34" charset="0"/>
              </a:rPr>
              <a:t>Missouri court frees Scott</a:t>
            </a:r>
          </a:p>
          <a:p>
            <a:pPr marL="0" indent="0">
              <a:spcBef>
                <a:spcPts val="0"/>
              </a:spcBef>
              <a:buNone/>
            </a:pPr>
            <a:r>
              <a:rPr lang="en-US" sz="2000" b="1" dirty="0" smtClean="0">
                <a:effectLst>
                  <a:outerShdw blurRad="38100" dist="38100" dir="2700000" algn="tl">
                    <a:srgbClr val="000000">
                      <a:alpha val="43137"/>
                    </a:srgbClr>
                  </a:outerShdw>
                </a:effectLst>
                <a:latin typeface="Calibri" pitchFamily="34" charset="0"/>
              </a:rPr>
              <a:t>         </a:t>
            </a:r>
            <a:r>
              <a:rPr lang="en-US" sz="2000" b="1" dirty="0" smtClean="0">
                <a:solidFill>
                  <a:srgbClr val="FF0000"/>
                </a:solidFill>
                <a:effectLst>
                  <a:outerShdw blurRad="38100" dist="38100" dir="2700000" algn="tl">
                    <a:srgbClr val="000000">
                      <a:alpha val="43137"/>
                    </a:srgbClr>
                  </a:outerShdw>
                </a:effectLst>
                <a:latin typeface="Calibri" pitchFamily="34" charset="0"/>
              </a:rPr>
              <a:t>4. </a:t>
            </a:r>
            <a:r>
              <a:rPr lang="en-US" sz="2000" b="1" dirty="0" smtClean="0">
                <a:effectLst>
                  <a:outerShdw blurRad="38100" dist="38100" dir="2700000" algn="tl">
                    <a:srgbClr val="000000">
                      <a:alpha val="43137"/>
                    </a:srgbClr>
                  </a:outerShdw>
                </a:effectLst>
                <a:latin typeface="Calibri" pitchFamily="34" charset="0"/>
              </a:rPr>
              <a:t>Emerson’s wife (</a:t>
            </a:r>
            <a:r>
              <a:rPr lang="en-US" sz="2000" b="1" dirty="0" err="1" smtClean="0">
                <a:effectLst>
                  <a:outerShdw blurRad="38100" dist="38100" dir="2700000" algn="tl">
                    <a:srgbClr val="000000">
                      <a:alpha val="43137"/>
                    </a:srgbClr>
                  </a:outerShdw>
                </a:effectLst>
                <a:latin typeface="Calibri" pitchFamily="34" charset="0"/>
              </a:rPr>
              <a:t>Isabell</a:t>
            </a:r>
            <a:r>
              <a:rPr lang="en-US" sz="2000" b="1" dirty="0" smtClean="0">
                <a:effectLst>
                  <a:outerShdw blurRad="38100" dist="38100" dir="2700000" algn="tl">
                    <a:srgbClr val="000000">
                      <a:alpha val="43137"/>
                    </a:srgbClr>
                  </a:outerShdw>
                </a:effectLst>
                <a:latin typeface="Calibri" pitchFamily="34" charset="0"/>
              </a:rPr>
              <a:t> Sanford) sues</a:t>
            </a:r>
          </a:p>
          <a:p>
            <a:pPr marL="0" indent="0">
              <a:spcBef>
                <a:spcPts val="0"/>
              </a:spcBef>
              <a:buNone/>
            </a:pPr>
            <a:r>
              <a:rPr lang="en-US" sz="2000" b="1" dirty="0" smtClean="0">
                <a:effectLst>
                  <a:outerShdw blurRad="38100" dist="38100" dir="2700000" algn="tl">
                    <a:srgbClr val="000000">
                      <a:alpha val="43137"/>
                    </a:srgbClr>
                  </a:outerShdw>
                </a:effectLst>
                <a:latin typeface="Calibri" pitchFamily="34" charset="0"/>
              </a:rPr>
              <a:t>              </a:t>
            </a:r>
            <a:r>
              <a:rPr lang="en-US" sz="2000" b="1" dirty="0" smtClean="0">
                <a:solidFill>
                  <a:srgbClr val="FF0000"/>
                </a:solidFill>
                <a:effectLst>
                  <a:outerShdw blurRad="38100" dist="38100" dir="2700000" algn="tl">
                    <a:srgbClr val="000000">
                      <a:alpha val="43137"/>
                    </a:srgbClr>
                  </a:outerShdw>
                </a:effectLst>
                <a:latin typeface="Calibri" pitchFamily="34" charset="0"/>
              </a:rPr>
              <a:t>a. </a:t>
            </a:r>
            <a:r>
              <a:rPr lang="en-US" sz="2000" b="1" dirty="0" smtClean="0">
                <a:effectLst>
                  <a:outerShdw blurRad="38100" dist="38100" dir="2700000" algn="tl">
                    <a:srgbClr val="000000">
                      <a:alpha val="43137"/>
                    </a:srgbClr>
                  </a:outerShdw>
                </a:effectLst>
                <a:latin typeface="Calibri" pitchFamily="34" charset="0"/>
              </a:rPr>
              <a:t>case ends up in U.S. Supreme Court </a:t>
            </a:r>
          </a:p>
          <a:p>
            <a:pPr marL="0" indent="0">
              <a:spcBef>
                <a:spcPts val="0"/>
              </a:spcBef>
              <a:buNone/>
            </a:pPr>
            <a:r>
              <a:rPr lang="en-US" sz="2000" b="1" dirty="0" smtClean="0">
                <a:effectLst>
                  <a:outerShdw blurRad="38100" dist="38100" dir="2700000" algn="tl">
                    <a:srgbClr val="000000">
                      <a:alpha val="43137"/>
                    </a:srgbClr>
                  </a:outerShdw>
                </a:effectLst>
                <a:latin typeface="Calibri" pitchFamily="34" charset="0"/>
              </a:rPr>
              <a:t>         </a:t>
            </a:r>
            <a:r>
              <a:rPr lang="en-US" sz="2000" b="1" dirty="0" smtClean="0">
                <a:solidFill>
                  <a:srgbClr val="FF0000"/>
                </a:solidFill>
                <a:effectLst>
                  <a:outerShdw blurRad="38100" dist="38100" dir="2700000" algn="tl">
                    <a:srgbClr val="000000">
                      <a:alpha val="43137"/>
                    </a:srgbClr>
                  </a:outerShdw>
                </a:effectLst>
                <a:latin typeface="Calibri" pitchFamily="34" charset="0"/>
              </a:rPr>
              <a:t>5.  </a:t>
            </a:r>
            <a:r>
              <a:rPr lang="en-US" sz="2000" b="1" dirty="0" err="1" smtClean="0">
                <a:solidFill>
                  <a:srgbClr val="000000"/>
                </a:solidFill>
                <a:effectLst>
                  <a:outerShdw blurRad="38100" dist="38100" dir="2700000" algn="tl">
                    <a:srgbClr val="000000">
                      <a:alpha val="43137"/>
                    </a:srgbClr>
                  </a:outerShdw>
                </a:effectLst>
                <a:latin typeface="Calibri" pitchFamily="34" charset="0"/>
              </a:rPr>
              <a:t>Dred</a:t>
            </a:r>
            <a:r>
              <a:rPr lang="en-US" sz="2000" b="1" dirty="0" smtClean="0">
                <a:solidFill>
                  <a:srgbClr val="000000"/>
                </a:solidFill>
                <a:effectLst>
                  <a:outerShdw blurRad="38100" dist="38100" dir="2700000" algn="tl">
                    <a:srgbClr val="000000">
                      <a:alpha val="43137"/>
                    </a:srgbClr>
                  </a:outerShdw>
                </a:effectLst>
                <a:latin typeface="Calibri" pitchFamily="34" charset="0"/>
              </a:rPr>
              <a:t> Scott v. Sanford:</a:t>
            </a:r>
          </a:p>
          <a:p>
            <a:pPr marL="0" indent="0">
              <a:spcBef>
                <a:spcPts val="0"/>
              </a:spcBef>
              <a:buNone/>
            </a:pPr>
            <a:r>
              <a:rPr lang="en-US" sz="2000" b="1" dirty="0" smtClean="0">
                <a:effectLst>
                  <a:outerShdw blurRad="38100" dist="38100" dir="2700000" algn="tl">
                    <a:srgbClr val="000000">
                      <a:alpha val="43137"/>
                    </a:srgbClr>
                  </a:outerShdw>
                </a:effectLst>
                <a:latin typeface="Calibri" pitchFamily="34" charset="0"/>
              </a:rPr>
              <a:t>              </a:t>
            </a:r>
            <a:r>
              <a:rPr lang="en-US" sz="2000" b="1" dirty="0" smtClean="0">
                <a:solidFill>
                  <a:srgbClr val="FF0000"/>
                </a:solidFill>
                <a:effectLst>
                  <a:outerShdw blurRad="38100" dist="38100" dir="2700000" algn="tl">
                    <a:srgbClr val="000000">
                      <a:alpha val="43137"/>
                    </a:srgbClr>
                  </a:outerShdw>
                </a:effectLst>
                <a:latin typeface="Calibri" pitchFamily="34" charset="0"/>
              </a:rPr>
              <a:t> a.  </a:t>
            </a:r>
            <a:r>
              <a:rPr lang="en-US" sz="2000" b="1" dirty="0">
                <a:effectLst>
                  <a:outerShdw blurRad="38100" dist="38100" dir="2700000" algn="tl">
                    <a:srgbClr val="000000">
                      <a:alpha val="43137"/>
                    </a:srgbClr>
                  </a:outerShdw>
                </a:effectLst>
                <a:latin typeface="Calibri" pitchFamily="34" charset="0"/>
              </a:rPr>
              <a:t>S</a:t>
            </a:r>
            <a:r>
              <a:rPr lang="en-US" sz="2000" b="1" dirty="0" smtClean="0">
                <a:effectLst>
                  <a:outerShdw blurRad="38100" dist="38100" dir="2700000" algn="tl">
                    <a:srgbClr val="000000">
                      <a:alpha val="43137"/>
                    </a:srgbClr>
                  </a:outerShdw>
                </a:effectLst>
                <a:latin typeface="Calibri" pitchFamily="34" charset="0"/>
              </a:rPr>
              <a:t>upreme Court rules African Americans aren’t citizens so they </a:t>
            </a:r>
          </a:p>
          <a:p>
            <a:pPr marL="0" indent="0">
              <a:spcBef>
                <a:spcPts val="0"/>
              </a:spcBef>
              <a:buNone/>
            </a:pPr>
            <a:r>
              <a:rPr lang="en-US" sz="2000" b="1" dirty="0">
                <a:effectLst>
                  <a:outerShdw blurRad="38100" dist="38100" dir="2700000" algn="tl">
                    <a:srgbClr val="000000">
                      <a:alpha val="43137"/>
                    </a:srgbClr>
                  </a:outerShdw>
                </a:effectLst>
                <a:latin typeface="Calibri" pitchFamily="34" charset="0"/>
              </a:rPr>
              <a:t> </a:t>
            </a:r>
            <a:r>
              <a:rPr lang="en-US" sz="2000" b="1" dirty="0" smtClean="0">
                <a:effectLst>
                  <a:outerShdw blurRad="38100" dist="38100" dir="2700000" algn="tl">
                    <a:srgbClr val="000000">
                      <a:alpha val="43137"/>
                    </a:srgbClr>
                  </a:outerShdw>
                </a:effectLst>
                <a:latin typeface="Calibri" pitchFamily="34" charset="0"/>
              </a:rPr>
              <a:t>                   cannot bring a lawsuit before a court.</a:t>
            </a:r>
          </a:p>
          <a:p>
            <a:pPr marL="0" indent="0">
              <a:spcBef>
                <a:spcPts val="0"/>
              </a:spcBef>
              <a:buNone/>
            </a:pPr>
            <a:r>
              <a:rPr lang="en-US" sz="2000" b="1" dirty="0">
                <a:effectLst>
                  <a:outerShdw blurRad="38100" dist="38100" dir="2700000" algn="tl">
                    <a:srgbClr val="000000">
                      <a:alpha val="43137"/>
                    </a:srgbClr>
                  </a:outerShdw>
                </a:effectLst>
                <a:latin typeface="Calibri" pitchFamily="34" charset="0"/>
              </a:rPr>
              <a:t> </a:t>
            </a:r>
            <a:r>
              <a:rPr lang="en-US" sz="2000" b="1" dirty="0" smtClean="0">
                <a:effectLst>
                  <a:outerShdw blurRad="38100" dist="38100" dir="2700000" algn="tl">
                    <a:srgbClr val="000000">
                      <a:alpha val="43137"/>
                    </a:srgbClr>
                  </a:outerShdw>
                </a:effectLst>
                <a:latin typeface="Calibri" pitchFamily="34" charset="0"/>
              </a:rPr>
              <a:t>                   </a:t>
            </a:r>
            <a:r>
              <a:rPr lang="en-US" sz="2000" b="1" dirty="0" err="1" smtClean="0">
                <a:solidFill>
                  <a:srgbClr val="FF0000"/>
                </a:solidFill>
                <a:effectLst>
                  <a:outerShdw blurRad="38100" dist="38100" dir="2700000" algn="tl">
                    <a:srgbClr val="000000">
                      <a:alpha val="43137"/>
                    </a:srgbClr>
                  </a:outerShdw>
                </a:effectLst>
                <a:latin typeface="Calibri" pitchFamily="34" charset="0"/>
              </a:rPr>
              <a:t>i</a:t>
            </a:r>
            <a:r>
              <a:rPr lang="en-US" sz="2000" b="1" dirty="0" smtClean="0">
                <a:solidFill>
                  <a:srgbClr val="000000"/>
                </a:solidFill>
                <a:effectLst>
                  <a:outerShdw blurRad="38100" dist="38100" dir="2700000" algn="tl">
                    <a:srgbClr val="000000">
                      <a:alpha val="43137"/>
                    </a:srgbClr>
                  </a:outerShdw>
                </a:effectLst>
                <a:latin typeface="Calibri" pitchFamily="34" charset="0"/>
              </a:rPr>
              <a:t>. </a:t>
            </a:r>
            <a:r>
              <a:rPr lang="en-US" sz="2000" b="1" dirty="0">
                <a:solidFill>
                  <a:srgbClr val="000000"/>
                </a:solidFill>
                <a:latin typeface="Calibri" pitchFamily="34" charset="0"/>
              </a:rPr>
              <a:t>Chief Justice Roger Taney  said: </a:t>
            </a:r>
            <a:r>
              <a:rPr lang="en-US" sz="2000" b="1" dirty="0">
                <a:ea typeface="Times New Roman" pitchFamily="18" charset="0"/>
                <a:cs typeface="Arial" pitchFamily="34" charset="0"/>
              </a:rPr>
              <a:t>“</a:t>
            </a:r>
            <a:r>
              <a:rPr lang="en-US" sz="2000" b="1" dirty="0">
                <a:latin typeface="Calibri" pitchFamily="34" charset="0"/>
                <a:ea typeface="Times New Roman" pitchFamily="18" charset="0"/>
                <a:cs typeface="Arial" pitchFamily="34" charset="0"/>
              </a:rPr>
              <a:t>A black man had no rights a </a:t>
            </a:r>
            <a:endParaRPr lang="en-US" sz="2000" b="1" dirty="0" smtClean="0">
              <a:latin typeface="Calibri" pitchFamily="34" charset="0"/>
              <a:ea typeface="Times New Roman" pitchFamily="18" charset="0"/>
              <a:cs typeface="Arial" pitchFamily="34" charset="0"/>
            </a:endParaRPr>
          </a:p>
          <a:p>
            <a:pPr marL="0" indent="0">
              <a:spcBef>
                <a:spcPts val="0"/>
              </a:spcBef>
              <a:buNone/>
            </a:pPr>
            <a:r>
              <a:rPr lang="en-US" sz="2000" b="1" dirty="0">
                <a:latin typeface="Calibri" pitchFamily="34" charset="0"/>
                <a:ea typeface="Times New Roman" pitchFamily="18" charset="0"/>
                <a:cs typeface="Arial" pitchFamily="34" charset="0"/>
              </a:rPr>
              <a:t> </a:t>
            </a:r>
            <a:r>
              <a:rPr lang="en-US" sz="2000" b="1" dirty="0" smtClean="0">
                <a:latin typeface="Calibri" pitchFamily="34" charset="0"/>
                <a:ea typeface="Times New Roman" pitchFamily="18" charset="0"/>
                <a:cs typeface="Arial" pitchFamily="34" charset="0"/>
              </a:rPr>
              <a:t>                       white man </a:t>
            </a:r>
            <a:r>
              <a:rPr lang="en-US" sz="2000" b="1" dirty="0">
                <a:latin typeface="Calibri" pitchFamily="34" charset="0"/>
                <a:ea typeface="Times New Roman" pitchFamily="18" charset="0"/>
                <a:cs typeface="Arial" pitchFamily="34" charset="0"/>
              </a:rPr>
              <a:t>was bound to respect.”</a:t>
            </a:r>
            <a:endParaRPr lang="en-US" sz="2000" b="1" dirty="0"/>
          </a:p>
          <a:p>
            <a:pPr marL="0" indent="0">
              <a:spcBef>
                <a:spcPts val="0"/>
              </a:spcBef>
              <a:buNone/>
            </a:pPr>
            <a:endParaRPr lang="en-US" sz="2000" b="1" dirty="0" smtClean="0">
              <a:effectLst>
                <a:outerShdw blurRad="38100" dist="38100" dir="2700000" algn="tl">
                  <a:srgbClr val="000000">
                    <a:alpha val="43137"/>
                  </a:srgbClr>
                </a:outerShdw>
              </a:effectLst>
              <a:latin typeface="Calibri" pitchFamily="34" charset="0"/>
            </a:endParaRPr>
          </a:p>
          <a:p>
            <a:pPr marL="0" indent="0">
              <a:spcBef>
                <a:spcPts val="0"/>
              </a:spcBef>
              <a:buNone/>
            </a:pPr>
            <a:endParaRPr lang="en-US" sz="2000" b="1" dirty="0" smtClean="0">
              <a:effectLst>
                <a:outerShdw blurRad="38100" dist="38100" dir="2700000" algn="tl">
                  <a:srgbClr val="000000">
                    <a:alpha val="43137"/>
                  </a:srgbClr>
                </a:outerShdw>
              </a:effectLst>
              <a:latin typeface="Calibri" pitchFamily="34" charset="0"/>
            </a:endParaRPr>
          </a:p>
          <a:p>
            <a:pPr marL="0" indent="0">
              <a:spcBef>
                <a:spcPts val="0"/>
              </a:spcBef>
              <a:buNone/>
            </a:pPr>
            <a:endParaRPr lang="en-US" sz="2000" b="1" dirty="0" smtClean="0">
              <a:effectLst>
                <a:outerShdw blurRad="38100" dist="38100" dir="2700000" algn="tl">
                  <a:srgbClr val="000000">
                    <a:alpha val="43137"/>
                  </a:srgbClr>
                </a:outerShdw>
              </a:effectLst>
              <a:latin typeface="Calibri" pitchFamily="34" charset="0"/>
            </a:endParaRPr>
          </a:p>
          <a:p>
            <a:pPr marL="0" indent="0">
              <a:spcBef>
                <a:spcPts val="0"/>
              </a:spcBef>
              <a:buNone/>
            </a:pPr>
            <a:r>
              <a:rPr lang="en-US" sz="2000" b="1" dirty="0" smtClean="0">
                <a:effectLst>
                  <a:outerShdw blurRad="38100" dist="38100" dir="2700000" algn="tl">
                    <a:srgbClr val="000000">
                      <a:alpha val="43137"/>
                    </a:srgbClr>
                  </a:outerShdw>
                </a:effectLst>
                <a:latin typeface="Calibri" pitchFamily="34" charset="0"/>
              </a:rPr>
              <a:t> </a:t>
            </a:r>
          </a:p>
        </p:txBody>
      </p:sp>
      <p:sp>
        <p:nvSpPr>
          <p:cNvPr id="7" name="Slide Number Placeholder 6"/>
          <p:cNvSpPr>
            <a:spLocks noGrp="1"/>
          </p:cNvSpPr>
          <p:nvPr>
            <p:ph type="sldNum" sz="quarter" idx="12"/>
          </p:nvPr>
        </p:nvSpPr>
        <p:spPr/>
        <p:txBody>
          <a:bodyPr/>
          <a:lstStyle/>
          <a:p>
            <a:pPr>
              <a:defRPr/>
            </a:pPr>
            <a:fld id="{ADDDAEF7-5083-434E-A915-B7935F7CEEA9}" type="slidenum">
              <a:rPr lang="en-US" smtClean="0"/>
              <a:pPr>
                <a:defRPr/>
              </a:pPr>
              <a:t>35</a:t>
            </a:fld>
            <a:endParaRPr lang="en-US" dirty="0"/>
          </a:p>
        </p:txBody>
      </p:sp>
      <p:pic>
        <p:nvPicPr>
          <p:cNvPr id="87042" name="Picture 2" descr="http://t0.gstatic.com/images?q=tbn:ANd9GcQYlEXwTG1v1F-1auS14S9Mjh_lYeMJrP80ZCkbrDsBoXYd98yvCg"/>
          <p:cNvPicPr>
            <a:picLocks noChangeAspect="1" noChangeArrowheads="1"/>
          </p:cNvPicPr>
          <p:nvPr/>
        </p:nvPicPr>
        <p:blipFill>
          <a:blip r:embed="rId2" cstate="print"/>
          <a:srcRect/>
          <a:stretch>
            <a:fillRect/>
          </a:stretch>
        </p:blipFill>
        <p:spPr bwMode="auto">
          <a:xfrm>
            <a:off x="5943600" y="457200"/>
            <a:ext cx="1600200" cy="1828800"/>
          </a:xfrm>
          <a:prstGeom prst="rect">
            <a:avLst/>
          </a:prstGeom>
          <a:noFill/>
        </p:spPr>
      </p:pic>
      <p:pic>
        <p:nvPicPr>
          <p:cNvPr id="94211" name="Picture 3" descr="http://upload.wikimedia.org/wikipedia/commons/thumb/6/66/Roger_Taney_-_Healy.jpg/220px-Roger_Taney_-_Healy.jpg"/>
          <p:cNvPicPr>
            <a:picLocks noChangeAspect="1" noChangeArrowheads="1"/>
          </p:cNvPicPr>
          <p:nvPr/>
        </p:nvPicPr>
        <p:blipFill>
          <a:blip r:embed="rId3" cstate="print"/>
          <a:srcRect/>
          <a:stretch>
            <a:fillRect/>
          </a:stretch>
        </p:blipFill>
        <p:spPr bwMode="auto">
          <a:xfrm>
            <a:off x="5887145" y="4495800"/>
            <a:ext cx="1713109" cy="2133600"/>
          </a:xfrm>
          <a:prstGeom prst="rect">
            <a:avLst/>
          </a:prstGeom>
          <a:noFill/>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Effect transition="in" filter="fade">
                                      <p:cBhvr>
                                        <p:cTn id="7" dur="2000"/>
                                        <p:tgtEl>
                                          <p:spTgt spid="4813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7042"/>
                                        </p:tgtEl>
                                        <p:attrNameLst>
                                          <p:attrName>style.visibility</p:attrName>
                                        </p:attrNameLst>
                                      </p:cBhvr>
                                      <p:to>
                                        <p:strVal val="visible"/>
                                      </p:to>
                                    </p:set>
                                    <p:animEffect transition="in" filter="fade">
                                      <p:cBhvr>
                                        <p:cTn id="10" dur="2000"/>
                                        <p:tgtEl>
                                          <p:spTgt spid="870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8131">
                                            <p:txEl>
                                              <p:pRg st="1" end="1"/>
                                            </p:txEl>
                                          </p:spTgt>
                                        </p:tgtEl>
                                        <p:attrNameLst>
                                          <p:attrName>style.visibility</p:attrName>
                                        </p:attrNameLst>
                                      </p:cBhvr>
                                      <p:to>
                                        <p:strVal val="visible"/>
                                      </p:to>
                                    </p:set>
                                    <p:animEffect transition="in" filter="fade">
                                      <p:cBhvr>
                                        <p:cTn id="15" dur="2000"/>
                                        <p:tgtEl>
                                          <p:spTgt spid="4813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8131">
                                            <p:txEl>
                                              <p:pRg st="2" end="2"/>
                                            </p:txEl>
                                          </p:spTgt>
                                        </p:tgtEl>
                                        <p:attrNameLst>
                                          <p:attrName>style.visibility</p:attrName>
                                        </p:attrNameLst>
                                      </p:cBhvr>
                                      <p:to>
                                        <p:strVal val="visible"/>
                                      </p:to>
                                    </p:set>
                                    <p:animEffect transition="in" filter="fade">
                                      <p:cBhvr>
                                        <p:cTn id="20" dur="2000"/>
                                        <p:tgtEl>
                                          <p:spTgt spid="4813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8131">
                                            <p:txEl>
                                              <p:pRg st="3" end="3"/>
                                            </p:txEl>
                                          </p:spTgt>
                                        </p:tgtEl>
                                        <p:attrNameLst>
                                          <p:attrName>style.visibility</p:attrName>
                                        </p:attrNameLst>
                                      </p:cBhvr>
                                      <p:to>
                                        <p:strVal val="visible"/>
                                      </p:to>
                                    </p:set>
                                    <p:animEffect transition="in" filter="fade">
                                      <p:cBhvr>
                                        <p:cTn id="25" dur="2000"/>
                                        <p:tgtEl>
                                          <p:spTgt spid="4813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8131">
                                            <p:txEl>
                                              <p:pRg st="4" end="4"/>
                                            </p:txEl>
                                          </p:spTgt>
                                        </p:tgtEl>
                                        <p:attrNameLst>
                                          <p:attrName>style.visibility</p:attrName>
                                        </p:attrNameLst>
                                      </p:cBhvr>
                                      <p:to>
                                        <p:strVal val="visible"/>
                                      </p:to>
                                    </p:set>
                                    <p:animEffect transition="in" filter="fade">
                                      <p:cBhvr>
                                        <p:cTn id="30" dur="2000"/>
                                        <p:tgtEl>
                                          <p:spTgt spid="48131">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8131">
                                            <p:txEl>
                                              <p:pRg st="5" end="5"/>
                                            </p:txEl>
                                          </p:spTgt>
                                        </p:tgtEl>
                                        <p:attrNameLst>
                                          <p:attrName>style.visibility</p:attrName>
                                        </p:attrNameLst>
                                      </p:cBhvr>
                                      <p:to>
                                        <p:strVal val="visible"/>
                                      </p:to>
                                    </p:set>
                                    <p:animEffect transition="in" filter="fade">
                                      <p:cBhvr>
                                        <p:cTn id="35" dur="2000"/>
                                        <p:tgtEl>
                                          <p:spTgt spid="48131">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8131">
                                            <p:txEl>
                                              <p:pRg st="6" end="6"/>
                                            </p:txEl>
                                          </p:spTgt>
                                        </p:tgtEl>
                                        <p:attrNameLst>
                                          <p:attrName>style.visibility</p:attrName>
                                        </p:attrNameLst>
                                      </p:cBhvr>
                                      <p:to>
                                        <p:strVal val="visible"/>
                                      </p:to>
                                    </p:set>
                                    <p:animEffect transition="in" filter="fade">
                                      <p:cBhvr>
                                        <p:cTn id="40" dur="2000"/>
                                        <p:tgtEl>
                                          <p:spTgt spid="48131">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8131">
                                            <p:txEl>
                                              <p:pRg st="7" end="7"/>
                                            </p:txEl>
                                          </p:spTgt>
                                        </p:tgtEl>
                                        <p:attrNameLst>
                                          <p:attrName>style.visibility</p:attrName>
                                        </p:attrNameLst>
                                      </p:cBhvr>
                                      <p:to>
                                        <p:strVal val="visible"/>
                                      </p:to>
                                    </p:set>
                                    <p:animEffect transition="in" filter="fade">
                                      <p:cBhvr>
                                        <p:cTn id="45" dur="2000"/>
                                        <p:tgtEl>
                                          <p:spTgt spid="48131">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8131">
                                            <p:txEl>
                                              <p:pRg st="8" end="8"/>
                                            </p:txEl>
                                          </p:spTgt>
                                        </p:tgtEl>
                                        <p:attrNameLst>
                                          <p:attrName>style.visibility</p:attrName>
                                        </p:attrNameLst>
                                      </p:cBhvr>
                                      <p:to>
                                        <p:strVal val="visible"/>
                                      </p:to>
                                    </p:set>
                                    <p:animEffect transition="in" filter="fade">
                                      <p:cBhvr>
                                        <p:cTn id="50" dur="2000"/>
                                        <p:tgtEl>
                                          <p:spTgt spid="48131">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8131">
                                            <p:txEl>
                                              <p:pRg st="9" end="9"/>
                                            </p:txEl>
                                          </p:spTgt>
                                        </p:tgtEl>
                                        <p:attrNameLst>
                                          <p:attrName>style.visibility</p:attrName>
                                        </p:attrNameLst>
                                      </p:cBhvr>
                                      <p:to>
                                        <p:strVal val="visible"/>
                                      </p:to>
                                    </p:set>
                                    <p:animEffect transition="in" filter="fade">
                                      <p:cBhvr>
                                        <p:cTn id="55" dur="2000"/>
                                        <p:tgtEl>
                                          <p:spTgt spid="48131">
                                            <p:txEl>
                                              <p:pRg st="9" end="9"/>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8131">
                                            <p:txEl>
                                              <p:pRg st="10" end="10"/>
                                            </p:txEl>
                                          </p:spTgt>
                                        </p:tgtEl>
                                        <p:attrNameLst>
                                          <p:attrName>style.visibility</p:attrName>
                                        </p:attrNameLst>
                                      </p:cBhvr>
                                      <p:to>
                                        <p:strVal val="visible"/>
                                      </p:to>
                                    </p:set>
                                    <p:animEffect transition="in" filter="fade">
                                      <p:cBhvr>
                                        <p:cTn id="60" dur="2000"/>
                                        <p:tgtEl>
                                          <p:spTgt spid="48131">
                                            <p:txEl>
                                              <p:pRg st="10" end="1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48131">
                                            <p:txEl>
                                              <p:pRg st="11" end="11"/>
                                            </p:txEl>
                                          </p:spTgt>
                                        </p:tgtEl>
                                        <p:attrNameLst>
                                          <p:attrName>style.visibility</p:attrName>
                                        </p:attrNameLst>
                                      </p:cBhvr>
                                      <p:to>
                                        <p:strVal val="visible"/>
                                      </p:to>
                                    </p:set>
                                    <p:animEffect transition="in" filter="fade">
                                      <p:cBhvr>
                                        <p:cTn id="65" dur="2000"/>
                                        <p:tgtEl>
                                          <p:spTgt spid="48131">
                                            <p:txEl>
                                              <p:pRg st="11" end="1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48131">
                                            <p:txEl>
                                              <p:pRg st="12" end="12"/>
                                            </p:txEl>
                                          </p:spTgt>
                                        </p:tgtEl>
                                        <p:attrNameLst>
                                          <p:attrName>style.visibility</p:attrName>
                                        </p:attrNameLst>
                                      </p:cBhvr>
                                      <p:to>
                                        <p:strVal val="visible"/>
                                      </p:to>
                                    </p:set>
                                    <p:animEffect transition="in" filter="fade">
                                      <p:cBhvr>
                                        <p:cTn id="70" dur="2000"/>
                                        <p:tgtEl>
                                          <p:spTgt spid="48131">
                                            <p:txEl>
                                              <p:pRg st="12" end="12"/>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48131">
                                            <p:txEl>
                                              <p:pRg st="13" end="13"/>
                                            </p:txEl>
                                          </p:spTgt>
                                        </p:tgtEl>
                                        <p:attrNameLst>
                                          <p:attrName>style.visibility</p:attrName>
                                        </p:attrNameLst>
                                      </p:cBhvr>
                                      <p:to>
                                        <p:strVal val="visible"/>
                                      </p:to>
                                    </p:set>
                                    <p:animEffect transition="in" filter="fade">
                                      <p:cBhvr>
                                        <p:cTn id="75" dur="2000"/>
                                        <p:tgtEl>
                                          <p:spTgt spid="48131">
                                            <p:txEl>
                                              <p:pRg st="13" end="13"/>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94211"/>
                                        </p:tgtEl>
                                        <p:attrNameLst>
                                          <p:attrName>style.visibility</p:attrName>
                                        </p:attrNameLst>
                                      </p:cBhvr>
                                      <p:to>
                                        <p:strVal val="visible"/>
                                      </p:to>
                                    </p:set>
                                    <p:animEffect transition="in" filter="fade">
                                      <p:cBhvr>
                                        <p:cTn id="80" dur="2000"/>
                                        <p:tgtEl>
                                          <p:spTgt spid="94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806" t="12083" r="25102" b="9558"/>
          <a:stretch/>
        </p:blipFill>
        <p:spPr>
          <a:xfrm rot="16200000">
            <a:off x="3119526" y="995275"/>
            <a:ext cx="3971750" cy="6400801"/>
          </a:xfrm>
          <a:prstGeom prst="rect">
            <a:avLst/>
          </a:prstGeom>
          <a:ln w="76200">
            <a:solidFill>
              <a:srgbClr val="000000"/>
            </a:solidFill>
          </a:ln>
        </p:spPr>
      </p:pic>
      <p:sp>
        <p:nvSpPr>
          <p:cNvPr id="45062" name="Rectangle 6"/>
          <p:cNvSpPr>
            <a:spLocks noGrp="1" noChangeArrowheads="1"/>
          </p:cNvSpPr>
          <p:nvPr>
            <p:ph idx="1"/>
          </p:nvPr>
        </p:nvSpPr>
        <p:spPr>
          <a:xfrm>
            <a:off x="457200" y="304800"/>
            <a:ext cx="8305800" cy="1752600"/>
          </a:xfrm>
        </p:spPr>
        <p:txBody>
          <a:bodyPr>
            <a:normAutofit fontScale="85000" lnSpcReduction="20000"/>
          </a:bodyPr>
          <a:lstStyle/>
          <a:p>
            <a:pPr eaLnBrk="1" hangingPunct="1">
              <a:lnSpc>
                <a:spcPct val="80000"/>
              </a:lnSpc>
              <a:buFont typeface="Wingdings" pitchFamily="2" charset="2"/>
              <a:buNone/>
              <a:defRPr/>
            </a:pPr>
            <a:r>
              <a:rPr lang="en-US" sz="2400" b="1" dirty="0" smtClean="0"/>
              <a:t> </a:t>
            </a:r>
            <a:r>
              <a:rPr lang="en-US" sz="2400" b="1" dirty="0" smtClean="0">
                <a:solidFill>
                  <a:srgbClr val="FF0000"/>
                </a:solidFill>
                <a:latin typeface="Calibri" pitchFamily="34" charset="0"/>
              </a:rPr>
              <a:t>D.  </a:t>
            </a:r>
            <a:r>
              <a:rPr lang="en-US" sz="2400" b="1" dirty="0" smtClean="0">
                <a:latin typeface="Calibri" pitchFamily="34" charset="0"/>
              </a:rPr>
              <a:t>Kansas/Nebraska Act of 1854</a:t>
            </a:r>
          </a:p>
          <a:p>
            <a:pPr eaLnBrk="1" hangingPunct="1">
              <a:lnSpc>
                <a:spcPct val="80000"/>
              </a:lnSpc>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1.  </a:t>
            </a:r>
            <a:r>
              <a:rPr lang="en-US" sz="2400" b="1" dirty="0" smtClean="0">
                <a:latin typeface="Calibri" pitchFamily="34" charset="0"/>
              </a:rPr>
              <a:t>Each territory would decide the issue of slavery</a:t>
            </a:r>
          </a:p>
          <a:p>
            <a:pPr eaLnBrk="1" hangingPunct="1">
              <a:lnSpc>
                <a:spcPct val="80000"/>
              </a:lnSpc>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a. </a:t>
            </a:r>
            <a:r>
              <a:rPr lang="en-US" sz="2400" b="1" dirty="0" smtClean="0">
                <a:latin typeface="Calibri" pitchFamily="34" charset="0"/>
              </a:rPr>
              <a:t>Repealed the Missouri Compromise of 1820</a:t>
            </a:r>
          </a:p>
          <a:p>
            <a:pPr eaLnBrk="1" hangingPunct="1">
              <a:lnSpc>
                <a:spcPct val="80000"/>
              </a:lnSpc>
              <a:buFont typeface="Wingdings" pitchFamily="2" charset="2"/>
              <a:buNone/>
              <a:defRPr/>
            </a:pPr>
            <a:r>
              <a:rPr lang="en-US" sz="2400" b="1" dirty="0" smtClean="0">
                <a:solidFill>
                  <a:srgbClr val="FF0000"/>
                </a:solidFill>
                <a:latin typeface="Calibri" pitchFamily="34" charset="0"/>
              </a:rPr>
              <a:t>           b. </a:t>
            </a:r>
            <a:r>
              <a:rPr lang="en-US" sz="2400" b="1" dirty="0" smtClean="0">
                <a:latin typeface="Calibri" pitchFamily="34" charset="0"/>
              </a:rPr>
              <a:t>Kansas to vote on slavery issue</a:t>
            </a:r>
          </a:p>
          <a:p>
            <a:pPr eaLnBrk="1" hangingPunct="1">
              <a:lnSpc>
                <a:spcPct val="80000"/>
              </a:lnSpc>
              <a:buFont typeface="Wingdings" pitchFamily="2" charset="2"/>
              <a:buNone/>
              <a:defRPr/>
            </a:pPr>
            <a:r>
              <a:rPr lang="en-US" sz="2400" b="1" dirty="0" smtClean="0">
                <a:solidFill>
                  <a:srgbClr val="FF0000"/>
                </a:solidFill>
                <a:latin typeface="Calibri" pitchFamily="34" charset="0"/>
              </a:rPr>
              <a:t>           c. </a:t>
            </a:r>
            <a:r>
              <a:rPr lang="en-US" sz="2400" b="1" dirty="0" smtClean="0">
                <a:latin typeface="Calibri" pitchFamily="34" charset="0"/>
              </a:rPr>
              <a:t>Nebraska to join Union as free state</a:t>
            </a:r>
          </a:p>
          <a:p>
            <a:pPr eaLnBrk="1" hangingPunct="1">
              <a:lnSpc>
                <a:spcPct val="80000"/>
              </a:lnSpc>
              <a:buFont typeface="Wingdings" pitchFamily="2" charset="2"/>
              <a:buNone/>
              <a:defRPr/>
            </a:pPr>
            <a:endParaRPr lang="en-US" sz="2400" b="1" dirty="0" smtClean="0">
              <a:latin typeface="Calibri" pitchFamily="34" charset="0"/>
            </a:endParaRPr>
          </a:p>
          <a:p>
            <a:pPr eaLnBrk="1" hangingPunct="1">
              <a:lnSpc>
                <a:spcPct val="80000"/>
              </a:lnSpc>
              <a:buFont typeface="Wingdings" pitchFamily="2" charset="2"/>
              <a:buNone/>
              <a:defRPr/>
            </a:pPr>
            <a:r>
              <a:rPr lang="en-US" sz="2400" b="1" dirty="0" smtClean="0">
                <a:latin typeface="Calibri" pitchFamily="34" charset="0"/>
              </a:rPr>
              <a:t>              </a:t>
            </a:r>
          </a:p>
        </p:txBody>
      </p:sp>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36</a:t>
            </a:fld>
            <a:endParaRPr lang="en-US"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062">
                                            <p:txEl>
                                              <p:pRg st="0" end="0"/>
                                            </p:txEl>
                                          </p:spTgt>
                                        </p:tgtEl>
                                        <p:attrNameLst>
                                          <p:attrName>style.visibility</p:attrName>
                                        </p:attrNameLst>
                                      </p:cBhvr>
                                      <p:to>
                                        <p:strVal val="visible"/>
                                      </p:to>
                                    </p:set>
                                    <p:animEffect transition="in" filter="fade">
                                      <p:cBhvr>
                                        <p:cTn id="7" dur="3000"/>
                                        <p:tgtEl>
                                          <p:spTgt spid="45062">
                                            <p:txEl>
                                              <p:pRg st="0" end="0"/>
                                            </p:txEl>
                                          </p:spTgt>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3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5062">
                                            <p:txEl>
                                              <p:pRg st="1" end="1"/>
                                            </p:txEl>
                                          </p:spTgt>
                                        </p:tgtEl>
                                        <p:attrNameLst>
                                          <p:attrName>style.visibility</p:attrName>
                                        </p:attrNameLst>
                                      </p:cBhvr>
                                      <p:to>
                                        <p:strVal val="visible"/>
                                      </p:to>
                                    </p:set>
                                    <p:animEffect transition="in" filter="fade">
                                      <p:cBhvr>
                                        <p:cTn id="16" dur="2000"/>
                                        <p:tgtEl>
                                          <p:spTgt spid="4506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5062">
                                            <p:txEl>
                                              <p:pRg st="2" end="2"/>
                                            </p:txEl>
                                          </p:spTgt>
                                        </p:tgtEl>
                                        <p:attrNameLst>
                                          <p:attrName>style.visibility</p:attrName>
                                        </p:attrNameLst>
                                      </p:cBhvr>
                                      <p:to>
                                        <p:strVal val="visible"/>
                                      </p:to>
                                    </p:set>
                                    <p:animEffect transition="in" filter="fade">
                                      <p:cBhvr>
                                        <p:cTn id="21" dur="2000"/>
                                        <p:tgtEl>
                                          <p:spTgt spid="4506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5062">
                                            <p:txEl>
                                              <p:pRg st="3" end="3"/>
                                            </p:txEl>
                                          </p:spTgt>
                                        </p:tgtEl>
                                        <p:attrNameLst>
                                          <p:attrName>style.visibility</p:attrName>
                                        </p:attrNameLst>
                                      </p:cBhvr>
                                      <p:to>
                                        <p:strVal val="visible"/>
                                      </p:to>
                                    </p:set>
                                    <p:animEffect transition="in" filter="fade">
                                      <p:cBhvr>
                                        <p:cTn id="26" dur="2000"/>
                                        <p:tgtEl>
                                          <p:spTgt spid="45062">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5062">
                                            <p:txEl>
                                              <p:pRg st="4" end="4"/>
                                            </p:txEl>
                                          </p:spTgt>
                                        </p:tgtEl>
                                        <p:attrNameLst>
                                          <p:attrName>style.visibility</p:attrName>
                                        </p:attrNameLst>
                                      </p:cBhvr>
                                      <p:to>
                                        <p:strVal val="visible"/>
                                      </p:to>
                                    </p:set>
                                    <p:animEffect transition="in" filter="fade">
                                      <p:cBhvr>
                                        <p:cTn id="31" dur="2000"/>
                                        <p:tgtEl>
                                          <p:spTgt spid="45062">
                                            <p:txEl>
                                              <p:pRg st="4" end="4"/>
                                            </p:txEl>
                                          </p:spTgt>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45062">
                                            <p:txEl>
                                              <p:pRg st="6" end="6"/>
                                            </p:txEl>
                                          </p:spTgt>
                                        </p:tgtEl>
                                        <p:attrNameLst>
                                          <p:attrName>style.visibility</p:attrName>
                                        </p:attrNameLst>
                                      </p:cBhvr>
                                      <p:to>
                                        <p:strVal val="visible"/>
                                      </p:to>
                                    </p:set>
                                    <p:animEffect transition="in" filter="fade">
                                      <p:cBhvr>
                                        <p:cTn id="35" dur="2000"/>
                                        <p:tgtEl>
                                          <p:spTgt spid="4506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62" name="Rectangle 6"/>
          <p:cNvSpPr>
            <a:spLocks noGrp="1" noChangeArrowheads="1"/>
          </p:cNvSpPr>
          <p:nvPr>
            <p:ph idx="1"/>
          </p:nvPr>
        </p:nvSpPr>
        <p:spPr>
          <a:xfrm>
            <a:off x="0" y="0"/>
            <a:ext cx="9144000" cy="6858000"/>
          </a:xfrm>
        </p:spPr>
        <p:txBody>
          <a:bodyPr/>
          <a:lstStyle/>
          <a:p>
            <a:pPr eaLnBrk="1" hangingPunct="1">
              <a:lnSpc>
                <a:spcPct val="80000"/>
              </a:lnSpc>
              <a:buNone/>
              <a:defRPr/>
            </a:pPr>
            <a:endParaRPr lang="en-US" sz="2800" b="1" dirty="0" smtClean="0">
              <a:solidFill>
                <a:srgbClr val="FFFF00"/>
              </a:solidFill>
              <a:latin typeface="Calibri" pitchFamily="34" charset="0"/>
            </a:endParaRPr>
          </a:p>
          <a:p>
            <a:pPr eaLnBrk="1" hangingPunct="1">
              <a:lnSpc>
                <a:spcPct val="80000"/>
              </a:lnSpc>
              <a:buNone/>
              <a:defRPr/>
            </a:pPr>
            <a:r>
              <a:rPr lang="en-US" sz="2400" b="1" dirty="0" smtClean="0">
                <a:solidFill>
                  <a:srgbClr val="FF0000"/>
                </a:solidFill>
                <a:latin typeface="Calibri" pitchFamily="34" charset="0"/>
              </a:rPr>
              <a:t>    E.  </a:t>
            </a:r>
            <a:r>
              <a:rPr lang="en-US" sz="2000" b="1" dirty="0" smtClean="0">
                <a:latin typeface="Calibri" pitchFamily="34" charset="0"/>
              </a:rPr>
              <a:t>Territory called “Bleeding Kansas” due to </a:t>
            </a:r>
          </a:p>
          <a:p>
            <a:pPr eaLnBrk="1" hangingPunct="1">
              <a:lnSpc>
                <a:spcPct val="80000"/>
              </a:lnSpc>
              <a:buNone/>
              <a:defRPr/>
            </a:pPr>
            <a:r>
              <a:rPr lang="en-US" sz="2000" b="1" dirty="0" smtClean="0">
                <a:latin typeface="Calibri" pitchFamily="34" charset="0"/>
              </a:rPr>
              <a:t>            many violent disagreements &amp; bloodshed</a:t>
            </a:r>
          </a:p>
          <a:p>
            <a:pPr eaLnBrk="1" hangingPunct="1">
              <a:lnSpc>
                <a:spcPct val="80000"/>
              </a:lnSpc>
              <a:buNone/>
              <a:defRPr/>
            </a:pPr>
            <a:r>
              <a:rPr lang="en-US" sz="2400" b="1" dirty="0">
                <a:latin typeface="Calibri" pitchFamily="34" charset="0"/>
              </a:rPr>
              <a:t> </a:t>
            </a:r>
            <a:r>
              <a:rPr lang="en-US" sz="2400" b="1" dirty="0" smtClean="0">
                <a:latin typeface="Calibri" pitchFamily="34" charset="0"/>
              </a:rPr>
              <a:t>         </a:t>
            </a:r>
            <a:r>
              <a:rPr lang="en-US" sz="2000" b="1" dirty="0" smtClean="0">
                <a:solidFill>
                  <a:srgbClr val="FF0000"/>
                </a:solidFill>
                <a:latin typeface="Calibri" pitchFamily="34" charset="0"/>
              </a:rPr>
              <a:t>1.</a:t>
            </a:r>
            <a:r>
              <a:rPr lang="en-US" sz="2400" b="1" dirty="0" smtClean="0">
                <a:solidFill>
                  <a:srgbClr val="FF0000"/>
                </a:solidFill>
                <a:latin typeface="Calibri" pitchFamily="34" charset="0"/>
              </a:rPr>
              <a:t> </a:t>
            </a:r>
            <a:r>
              <a:rPr lang="en-US" sz="2400" b="1" dirty="0" smtClean="0">
                <a:latin typeface="Calibri" pitchFamily="34" charset="0"/>
              </a:rPr>
              <a:t>“</a:t>
            </a:r>
            <a:r>
              <a:rPr lang="en-US" sz="2000" b="1" dirty="0" smtClean="0">
                <a:latin typeface="Calibri" pitchFamily="34" charset="0"/>
              </a:rPr>
              <a:t>Pro-Slavery”  </a:t>
            </a:r>
            <a:r>
              <a:rPr lang="en-US" sz="2000" b="1" dirty="0" err="1" smtClean="0">
                <a:latin typeface="Calibri" pitchFamily="34" charset="0"/>
              </a:rPr>
              <a:t>vs</a:t>
            </a:r>
            <a:r>
              <a:rPr lang="en-US" sz="2000" b="1" dirty="0" smtClean="0">
                <a:latin typeface="Calibri" pitchFamily="34" charset="0"/>
              </a:rPr>
              <a:t>  "Free- </a:t>
            </a:r>
            <a:r>
              <a:rPr lang="en-US" sz="2000" b="1" dirty="0" err="1" smtClean="0">
                <a:latin typeface="Calibri" pitchFamily="34" charset="0"/>
              </a:rPr>
              <a:t>Soilers</a:t>
            </a:r>
            <a:r>
              <a:rPr lang="en-US" sz="2000" b="1" dirty="0" smtClean="0">
                <a:latin typeface="Calibri" pitchFamily="34" charset="0"/>
              </a:rPr>
              <a:t>" </a:t>
            </a:r>
          </a:p>
          <a:p>
            <a:pPr eaLnBrk="1" hangingPunct="1">
              <a:lnSpc>
                <a:spcPct val="80000"/>
              </a:lnSpc>
              <a:buNone/>
              <a:defRPr/>
            </a:pPr>
            <a:r>
              <a:rPr lang="en-US" sz="2000" b="1" dirty="0" smtClean="0">
                <a:latin typeface="Calibri" pitchFamily="34" charset="0"/>
              </a:rPr>
              <a:t>                 </a:t>
            </a:r>
            <a:r>
              <a:rPr lang="en-US" sz="2000" b="1" dirty="0" smtClean="0">
                <a:solidFill>
                  <a:srgbClr val="FF0000"/>
                </a:solidFill>
                <a:latin typeface="Calibri" pitchFamily="34" charset="0"/>
              </a:rPr>
              <a:t>a. </a:t>
            </a:r>
            <a:r>
              <a:rPr lang="en-US" sz="2000" b="1" dirty="0" smtClean="0">
                <a:latin typeface="Calibri" pitchFamily="34" charset="0"/>
              </a:rPr>
              <a:t>each</a:t>
            </a:r>
            <a:r>
              <a:rPr lang="en-US" sz="2000" b="1" dirty="0" smtClean="0">
                <a:solidFill>
                  <a:srgbClr val="FF0000"/>
                </a:solidFill>
                <a:latin typeface="Calibri" pitchFamily="34" charset="0"/>
              </a:rPr>
              <a:t> </a:t>
            </a:r>
            <a:r>
              <a:rPr lang="en-US" sz="2000" b="1" dirty="0" smtClean="0">
                <a:latin typeface="Calibri" pitchFamily="34" charset="0"/>
              </a:rPr>
              <a:t>create separate governments </a:t>
            </a:r>
          </a:p>
          <a:p>
            <a:pPr eaLnBrk="1" hangingPunct="1">
              <a:lnSpc>
                <a:spcPct val="80000"/>
              </a:lnSpc>
              <a:buNone/>
              <a:defRPr/>
            </a:pPr>
            <a:endParaRPr lang="en-US" sz="2400" b="1" dirty="0" smtClean="0">
              <a:solidFill>
                <a:srgbClr val="FF0000"/>
              </a:solidFill>
              <a:latin typeface="Calibri" pitchFamily="34" charset="0"/>
            </a:endParaRPr>
          </a:p>
          <a:p>
            <a:pPr eaLnBrk="1" hangingPunct="1">
              <a:lnSpc>
                <a:spcPct val="80000"/>
              </a:lnSpc>
              <a:buNone/>
              <a:defRPr/>
            </a:pPr>
            <a:endParaRPr lang="en-US" sz="2000" b="1" dirty="0" smtClean="0">
              <a:latin typeface="Calibri" pitchFamily="34" charset="0"/>
            </a:endParaRPr>
          </a:p>
          <a:p>
            <a:pPr eaLnBrk="1" hangingPunct="1">
              <a:lnSpc>
                <a:spcPct val="80000"/>
              </a:lnSpc>
              <a:buFont typeface="Wingdings" pitchFamily="2" charset="2"/>
              <a:buNone/>
              <a:defRPr/>
            </a:pPr>
            <a:r>
              <a:rPr lang="en-US" sz="2400" b="1" dirty="0" smtClean="0">
                <a:latin typeface="Calibri" pitchFamily="34" charset="0"/>
              </a:rPr>
              <a:t>           </a:t>
            </a:r>
          </a:p>
        </p:txBody>
      </p:sp>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37</a:t>
            </a:fld>
            <a:endParaRPr lang="en-US" dirty="0"/>
          </a:p>
        </p:txBody>
      </p:sp>
      <p:pic>
        <p:nvPicPr>
          <p:cNvPr id="96258" name="Picture 2" descr="http://2.bp.blogspot.com/-vfwBIzxyTj8/TfeXne8bUgI/AAAAAAAAHLY/nhqj512t54w/s400/bleeding%2Bkansas2.jpg"/>
          <p:cNvPicPr>
            <a:picLocks noChangeAspect="1" noChangeArrowheads="1"/>
          </p:cNvPicPr>
          <p:nvPr/>
        </p:nvPicPr>
        <p:blipFill>
          <a:blip r:embed="rId2" cstate="print"/>
          <a:srcRect/>
          <a:stretch>
            <a:fillRect/>
          </a:stretch>
        </p:blipFill>
        <p:spPr bwMode="auto">
          <a:xfrm>
            <a:off x="6004806" y="304801"/>
            <a:ext cx="2839391" cy="2133600"/>
          </a:xfrm>
          <a:prstGeom prst="rect">
            <a:avLst/>
          </a:prstGeom>
          <a:noFill/>
        </p:spPr>
      </p:pic>
      <p:sp>
        <p:nvSpPr>
          <p:cNvPr id="10" name="TextBox 9"/>
          <p:cNvSpPr txBox="1"/>
          <p:nvPr/>
        </p:nvSpPr>
        <p:spPr>
          <a:xfrm>
            <a:off x="6629400" y="4191000"/>
            <a:ext cx="1981200" cy="646331"/>
          </a:xfrm>
          <a:prstGeom prst="rect">
            <a:avLst/>
          </a:prstGeom>
          <a:noFill/>
        </p:spPr>
        <p:txBody>
          <a:bodyPr wrap="square" rtlCol="0">
            <a:spAutoFit/>
          </a:bodyPr>
          <a:lstStyle/>
          <a:p>
            <a:r>
              <a:rPr lang="en-US" b="1" dirty="0" smtClean="0">
                <a:solidFill>
                  <a:srgbClr val="000000"/>
                </a:solidFill>
                <a:latin typeface="Calibri" pitchFamily="34" charset="0"/>
              </a:rPr>
              <a:t>WHAT IS GOING ON HERE?</a:t>
            </a:r>
            <a:endParaRPr lang="en-US" b="1" dirty="0">
              <a:solidFill>
                <a:srgbClr val="000000"/>
              </a:solidFill>
              <a:latin typeface="Calibri" pitchFamily="34" charset="0"/>
            </a:endParaRPr>
          </a:p>
        </p:txBody>
      </p:sp>
      <p:pic>
        <p:nvPicPr>
          <p:cNvPr id="1026" name="Picture 2" descr="http://imgs.sfgate.com/c/pictures/2007/02/18/rv_m3_california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133600"/>
            <a:ext cx="5550195" cy="4114800"/>
          </a:xfrm>
          <a:prstGeom prst="rect">
            <a:avLst/>
          </a:prstGeom>
          <a:noFill/>
          <a:extLst>
            <a:ext uri="{909E8E84-426E-40dd-AFC4-6F175D3DCCD1}">
              <a14:hiddenFill xmlns:a14="http://schemas.microsoft.com/office/drawing/2010/main">
                <a:solidFill>
                  <a:srgbClr val="FFFFFF"/>
                </a:solidFill>
              </a14:hiddenFill>
            </a:ext>
          </a:extLst>
        </p:spPr>
      </p:pic>
      <p:sp>
        <p:nvSpPr>
          <p:cNvPr id="2" name="Left Arrow 1"/>
          <p:cNvSpPr/>
          <p:nvPr/>
        </p:nvSpPr>
        <p:spPr bwMode="auto">
          <a:xfrm>
            <a:off x="5943600" y="4267200"/>
            <a:ext cx="685800" cy="383738"/>
          </a:xfrm>
          <a:prstGeom prst="lef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6258"/>
                                        </p:tgtEl>
                                        <p:attrNameLst>
                                          <p:attrName>style.visibility</p:attrName>
                                        </p:attrNameLst>
                                      </p:cBhvr>
                                      <p:to>
                                        <p:strVal val="visible"/>
                                      </p:to>
                                    </p:set>
                                    <p:animEffect transition="in" filter="fade">
                                      <p:cBhvr>
                                        <p:cTn id="7" dur="2000"/>
                                        <p:tgtEl>
                                          <p:spTgt spid="9625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5062">
                                            <p:txEl>
                                              <p:pRg st="1" end="1"/>
                                            </p:txEl>
                                          </p:spTgt>
                                        </p:tgtEl>
                                        <p:attrNameLst>
                                          <p:attrName>style.visibility</p:attrName>
                                        </p:attrNameLst>
                                      </p:cBhvr>
                                      <p:to>
                                        <p:strVal val="visible"/>
                                      </p:to>
                                    </p:set>
                                    <p:animEffect transition="in" filter="fade">
                                      <p:cBhvr>
                                        <p:cTn id="11" dur="2000"/>
                                        <p:tgtEl>
                                          <p:spTgt spid="45062">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45062">
                                            <p:txEl>
                                              <p:pRg st="2" end="2"/>
                                            </p:txEl>
                                          </p:spTgt>
                                        </p:tgtEl>
                                        <p:attrNameLst>
                                          <p:attrName>style.visibility</p:attrName>
                                        </p:attrNameLst>
                                      </p:cBhvr>
                                      <p:to>
                                        <p:strVal val="visible"/>
                                      </p:to>
                                    </p:set>
                                    <p:animEffect transition="in" filter="fade">
                                      <p:cBhvr>
                                        <p:cTn id="14" dur="2000"/>
                                        <p:tgtEl>
                                          <p:spTgt spid="45062">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5062">
                                            <p:txEl>
                                              <p:pRg st="3" end="3"/>
                                            </p:txEl>
                                          </p:spTgt>
                                        </p:tgtEl>
                                        <p:attrNameLst>
                                          <p:attrName>style.visibility</p:attrName>
                                        </p:attrNameLst>
                                      </p:cBhvr>
                                      <p:to>
                                        <p:strVal val="visible"/>
                                      </p:to>
                                    </p:set>
                                    <p:animEffect transition="in" filter="fade">
                                      <p:cBhvr>
                                        <p:cTn id="19" dur="3000"/>
                                        <p:tgtEl>
                                          <p:spTgt spid="45062">
                                            <p:txEl>
                                              <p:pRg st="3" end="3"/>
                                            </p:txEl>
                                          </p:spTgt>
                                        </p:tgtEl>
                                      </p:cBhvr>
                                    </p:animEffect>
                                  </p:childTnLst>
                                </p:cTn>
                              </p:par>
                              <p:par>
                                <p:cTn id="20" presetID="10" presetClass="entr" presetSubtype="0" fill="hold" nodeType="withEffect">
                                  <p:stCondLst>
                                    <p:cond delay="1500"/>
                                  </p:stCondLst>
                                  <p:childTnLst>
                                    <p:set>
                                      <p:cBhvr>
                                        <p:cTn id="21" dur="1" fill="hold">
                                          <p:stCondLst>
                                            <p:cond delay="0"/>
                                          </p:stCondLst>
                                        </p:cTn>
                                        <p:tgtEl>
                                          <p:spTgt spid="45062">
                                            <p:txEl>
                                              <p:pRg st="4" end="4"/>
                                            </p:txEl>
                                          </p:spTgt>
                                        </p:tgtEl>
                                        <p:attrNameLst>
                                          <p:attrName>style.visibility</p:attrName>
                                        </p:attrNameLst>
                                      </p:cBhvr>
                                      <p:to>
                                        <p:strVal val="visible"/>
                                      </p:to>
                                    </p:set>
                                    <p:animEffect transition="in" filter="fade">
                                      <p:cBhvr>
                                        <p:cTn id="22" dur="3000"/>
                                        <p:tgtEl>
                                          <p:spTgt spid="4506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2000"/>
                                        <p:tgtEl>
                                          <p:spTgt spid="1026"/>
                                        </p:tgtEl>
                                      </p:cBhvr>
                                    </p:animEffect>
                                  </p:childTnLst>
                                </p:cTn>
                              </p:par>
                            </p:childTnLst>
                          </p:cTn>
                        </p:par>
                        <p:par>
                          <p:cTn id="28" fill="hold">
                            <p:stCondLst>
                              <p:cond delay="2000"/>
                            </p:stCondLst>
                            <p:childTnLst>
                              <p:par>
                                <p:cTn id="29" presetID="2" presetClass="entr" presetSubtype="2"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2000" fill="hold"/>
                                        <p:tgtEl>
                                          <p:spTgt spid="2"/>
                                        </p:tgtEl>
                                        <p:attrNameLst>
                                          <p:attrName>ppt_x</p:attrName>
                                        </p:attrNameLst>
                                      </p:cBhvr>
                                      <p:tavLst>
                                        <p:tav tm="0">
                                          <p:val>
                                            <p:strVal val="1+#ppt_w/2"/>
                                          </p:val>
                                        </p:tav>
                                        <p:tav tm="100000">
                                          <p:val>
                                            <p:strVal val="#ppt_x"/>
                                          </p:val>
                                        </p:tav>
                                      </p:tavLst>
                                    </p:anim>
                                    <p:anim calcmode="lin" valueType="num">
                                      <p:cBhvr additive="base">
                                        <p:cTn id="32" dur="2000" fill="hold"/>
                                        <p:tgtEl>
                                          <p:spTgt spid="2"/>
                                        </p:tgtEl>
                                        <p:attrNameLst>
                                          <p:attrName>ppt_y</p:attrName>
                                        </p:attrNameLst>
                                      </p:cBhvr>
                                      <p:tavLst>
                                        <p:tav tm="0">
                                          <p:val>
                                            <p:strVal val="#ppt_y"/>
                                          </p:val>
                                        </p:tav>
                                        <p:tav tm="100000">
                                          <p:val>
                                            <p:strVal val="#ppt_y"/>
                                          </p:val>
                                        </p:tav>
                                      </p:tavLst>
                                    </p:anim>
                                  </p:childTnLst>
                                </p:cTn>
                              </p:par>
                            </p:childTnLst>
                          </p:cTn>
                        </p:par>
                        <p:par>
                          <p:cTn id="33" fill="hold">
                            <p:stCondLst>
                              <p:cond delay="4000"/>
                            </p:stCondLst>
                            <p:childTnLst>
                              <p:par>
                                <p:cTn id="34" presetID="10"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38</a:t>
            </a:fld>
            <a:endParaRPr lang="en-US" dirty="0"/>
          </a:p>
        </p:txBody>
      </p:sp>
      <p:pic>
        <p:nvPicPr>
          <p:cNvPr id="6" name="Picture 2" descr="http://www.neh.gov/news/humanities/2008-07/images/Ad.jpg"/>
          <p:cNvPicPr>
            <a:picLocks noChangeAspect="1" noChangeArrowheads="1"/>
          </p:cNvPicPr>
          <p:nvPr/>
        </p:nvPicPr>
        <p:blipFill>
          <a:blip r:embed="rId2" cstate="print"/>
          <a:srcRect/>
          <a:stretch>
            <a:fillRect/>
          </a:stretch>
        </p:blipFill>
        <p:spPr bwMode="auto">
          <a:xfrm>
            <a:off x="5638800" y="1219200"/>
            <a:ext cx="2842093" cy="4343400"/>
          </a:xfrm>
          <a:prstGeom prst="rect">
            <a:avLst/>
          </a:prstGeom>
          <a:noFill/>
        </p:spPr>
      </p:pic>
      <p:pic>
        <p:nvPicPr>
          <p:cNvPr id="7" name="Picture 8" descr="http://images.fineartamerica.com/images-medium/kansas-nebraska-act-1855-granger.jpg"/>
          <p:cNvPicPr>
            <a:picLocks noChangeAspect="1" noChangeArrowheads="1"/>
          </p:cNvPicPr>
          <p:nvPr/>
        </p:nvPicPr>
        <p:blipFill>
          <a:blip r:embed="rId3" cstate="print"/>
          <a:srcRect/>
          <a:stretch>
            <a:fillRect/>
          </a:stretch>
        </p:blipFill>
        <p:spPr bwMode="auto">
          <a:xfrm>
            <a:off x="990600" y="1447800"/>
            <a:ext cx="3657600" cy="4098191"/>
          </a:xfrm>
          <a:prstGeom prst="rect">
            <a:avLst/>
          </a:prstGeom>
          <a:noFill/>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39</a:t>
            </a:fld>
            <a:endParaRPr lang="en-US" dirty="0"/>
          </a:p>
        </p:txBody>
      </p:sp>
      <p:pic>
        <p:nvPicPr>
          <p:cNvPr id="242690" name="Picture 2" descr="http://www.ushistory.org/us/images/00000485.jpg"/>
          <p:cNvPicPr>
            <a:picLocks noChangeAspect="1" noChangeArrowheads="1"/>
          </p:cNvPicPr>
          <p:nvPr/>
        </p:nvPicPr>
        <p:blipFill>
          <a:blip r:embed="rId2" cstate="print"/>
          <a:srcRect/>
          <a:stretch>
            <a:fillRect/>
          </a:stretch>
        </p:blipFill>
        <p:spPr bwMode="auto">
          <a:xfrm>
            <a:off x="3810000" y="3200400"/>
            <a:ext cx="4648200" cy="3172002"/>
          </a:xfrm>
          <a:prstGeom prst="rect">
            <a:avLst/>
          </a:prstGeom>
          <a:ln>
            <a:noFill/>
          </a:ln>
          <a:effectLst>
            <a:softEdge rad="112500"/>
          </a:effectLst>
        </p:spPr>
      </p:pic>
      <p:sp>
        <p:nvSpPr>
          <p:cNvPr id="8" name="Rectangle 7"/>
          <p:cNvSpPr/>
          <p:nvPr/>
        </p:nvSpPr>
        <p:spPr>
          <a:xfrm>
            <a:off x="838200" y="533400"/>
            <a:ext cx="7467600" cy="683264"/>
          </a:xfrm>
          <a:prstGeom prst="rect">
            <a:avLst/>
          </a:prstGeom>
        </p:spPr>
        <p:txBody>
          <a:bodyPr wrap="square">
            <a:spAutoFit/>
          </a:bodyPr>
          <a:lstStyle/>
          <a:p>
            <a:pPr eaLnBrk="1" hangingPunct="1">
              <a:lnSpc>
                <a:spcPct val="80000"/>
              </a:lnSpc>
              <a:buNone/>
              <a:defRPr/>
            </a:pPr>
            <a:r>
              <a:rPr lang="en-US" b="1" dirty="0" smtClean="0">
                <a:latin typeface="Calibri" pitchFamily="34" charset="0"/>
              </a:rPr>
              <a:t> </a:t>
            </a:r>
            <a:r>
              <a:rPr lang="en-US" sz="2400" b="1" dirty="0" smtClean="0">
                <a:solidFill>
                  <a:srgbClr val="FF0000"/>
                </a:solidFill>
                <a:latin typeface="Calibri" pitchFamily="34" charset="0"/>
              </a:rPr>
              <a:t>2. </a:t>
            </a:r>
            <a:r>
              <a:rPr lang="en-US" sz="2400" b="1" dirty="0" smtClean="0">
                <a:latin typeface="Calibri" pitchFamily="34" charset="0"/>
              </a:rPr>
              <a:t>"Sack of Lawrence", Kansas by pro-slavery ruffians</a:t>
            </a:r>
          </a:p>
          <a:p>
            <a:pPr eaLnBrk="1" hangingPunct="1">
              <a:lnSpc>
                <a:spcPct val="80000"/>
              </a:lnSpc>
              <a:buNone/>
              <a:defRPr/>
            </a:pPr>
            <a:r>
              <a:rPr lang="en-US" sz="2400" b="1" dirty="0" smtClean="0">
                <a:latin typeface="Calibri" pitchFamily="34" charset="0"/>
              </a:rPr>
              <a:t>         </a:t>
            </a:r>
            <a:r>
              <a:rPr lang="en-US" sz="2400" b="1" dirty="0" smtClean="0">
                <a:solidFill>
                  <a:srgbClr val="FF0000"/>
                </a:solidFill>
                <a:latin typeface="Calibri" pitchFamily="34" charset="0"/>
              </a:rPr>
              <a:t>a. </a:t>
            </a:r>
            <a:r>
              <a:rPr lang="en-US" sz="2400" b="1" dirty="0" smtClean="0">
                <a:latin typeface="Calibri" pitchFamily="34" charset="0"/>
              </a:rPr>
              <a:t>anti-slavers killed/town ransacked  &amp; burned</a:t>
            </a:r>
            <a:endParaRPr lang="en-US" sz="2400" dirty="0"/>
          </a:p>
        </p:txBody>
      </p:sp>
      <p:pic>
        <p:nvPicPr>
          <p:cNvPr id="242692" name="Picture 4" descr="http://www.thecivilwarmuse.com/uploads/images/tours/bleeding-kansas/300p-ks-mus-hist-artifacts-3.jpg"/>
          <p:cNvPicPr>
            <a:picLocks noChangeAspect="1" noChangeArrowheads="1"/>
          </p:cNvPicPr>
          <p:nvPr/>
        </p:nvPicPr>
        <p:blipFill>
          <a:blip r:embed="rId3" cstate="print"/>
          <a:srcRect/>
          <a:stretch>
            <a:fillRect/>
          </a:stretch>
        </p:blipFill>
        <p:spPr bwMode="auto">
          <a:xfrm>
            <a:off x="5791200" y="1219200"/>
            <a:ext cx="2552700" cy="1914525"/>
          </a:xfrm>
          <a:prstGeom prst="rect">
            <a:avLst/>
          </a:prstGeom>
          <a:ln>
            <a:noFill/>
          </a:ln>
          <a:effectLst>
            <a:softEdge rad="112500"/>
          </a:effectLst>
        </p:spPr>
      </p:pic>
      <p:sp>
        <p:nvSpPr>
          <p:cNvPr id="9" name="TextBox 8"/>
          <p:cNvSpPr txBox="1"/>
          <p:nvPr/>
        </p:nvSpPr>
        <p:spPr>
          <a:xfrm>
            <a:off x="3962400" y="1524000"/>
            <a:ext cx="1905000" cy="646331"/>
          </a:xfrm>
          <a:prstGeom prst="rect">
            <a:avLst/>
          </a:prstGeom>
          <a:noFill/>
        </p:spPr>
        <p:txBody>
          <a:bodyPr wrap="square" rtlCol="0">
            <a:spAutoFit/>
          </a:bodyPr>
          <a:lstStyle/>
          <a:p>
            <a:r>
              <a:rPr lang="en-US" b="1" dirty="0" smtClean="0">
                <a:solidFill>
                  <a:srgbClr val="000000"/>
                </a:solidFill>
                <a:latin typeface="Calibri" pitchFamily="34" charset="0"/>
              </a:rPr>
              <a:t>Cannon used by pro-Slavers</a:t>
            </a:r>
            <a:endParaRPr lang="en-US" b="1" dirty="0">
              <a:solidFill>
                <a:srgbClr val="000000"/>
              </a:solidFill>
              <a:latin typeface="Calibri" pitchFamily="34" charset="0"/>
            </a:endParaRPr>
          </a:p>
        </p:txBody>
      </p:sp>
      <p:pic>
        <p:nvPicPr>
          <p:cNvPr id="242694" name="Picture 6" descr="http://causesofthecivilwar.wikispaces.com/file/view/untitled_2.JPG/73180657/untitled_2.JPG"/>
          <p:cNvPicPr>
            <a:picLocks noChangeAspect="1" noChangeArrowheads="1"/>
          </p:cNvPicPr>
          <p:nvPr/>
        </p:nvPicPr>
        <p:blipFill>
          <a:blip r:embed="rId4" cstate="print"/>
          <a:srcRect/>
          <a:stretch>
            <a:fillRect/>
          </a:stretch>
        </p:blipFill>
        <p:spPr bwMode="auto">
          <a:xfrm>
            <a:off x="228600" y="1219200"/>
            <a:ext cx="3207360" cy="2590800"/>
          </a:xfrm>
          <a:prstGeom prst="rect">
            <a:avLst/>
          </a:prstGeom>
          <a:ln>
            <a:noFill/>
          </a:ln>
          <a:effectLst>
            <a:softEdge rad="11250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2000"/>
                                        <p:tgtEl>
                                          <p:spTgt spid="8">
                                            <p:txEl>
                                              <p:pRg st="1" end="1"/>
                                            </p:txEl>
                                          </p:spTgt>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242694"/>
                                        </p:tgtEl>
                                        <p:attrNameLst>
                                          <p:attrName>style.visibility</p:attrName>
                                        </p:attrNameLst>
                                      </p:cBhvr>
                                      <p:to>
                                        <p:strVal val="visible"/>
                                      </p:to>
                                    </p:set>
                                    <p:animEffect transition="in" filter="fade">
                                      <p:cBhvr>
                                        <p:cTn id="16" dur="2000"/>
                                        <p:tgtEl>
                                          <p:spTgt spid="242694"/>
                                        </p:tgtEl>
                                      </p:cBhvr>
                                    </p:animEffect>
                                  </p:childTnLst>
                                </p:cTn>
                              </p:par>
                            </p:childTnLst>
                          </p:cTn>
                        </p:par>
                        <p:par>
                          <p:cTn id="17" fill="hold">
                            <p:stCondLst>
                              <p:cond delay="4000"/>
                            </p:stCondLst>
                            <p:childTnLst>
                              <p:par>
                                <p:cTn id="18" presetID="10" presetClass="entr" presetSubtype="0" fill="hold" nodeType="afterEffect">
                                  <p:stCondLst>
                                    <p:cond delay="0"/>
                                  </p:stCondLst>
                                  <p:childTnLst>
                                    <p:set>
                                      <p:cBhvr>
                                        <p:cTn id="19" dur="1" fill="hold">
                                          <p:stCondLst>
                                            <p:cond delay="0"/>
                                          </p:stCondLst>
                                        </p:cTn>
                                        <p:tgtEl>
                                          <p:spTgt spid="242690"/>
                                        </p:tgtEl>
                                        <p:attrNameLst>
                                          <p:attrName>style.visibility</p:attrName>
                                        </p:attrNameLst>
                                      </p:cBhvr>
                                      <p:to>
                                        <p:strVal val="visible"/>
                                      </p:to>
                                    </p:set>
                                    <p:animEffect transition="in" filter="fade">
                                      <p:cBhvr>
                                        <p:cTn id="20" dur="2000"/>
                                        <p:tgtEl>
                                          <p:spTgt spid="242690"/>
                                        </p:tgtEl>
                                      </p:cBhvr>
                                    </p:animEffect>
                                  </p:childTnLst>
                                </p:cTn>
                              </p:par>
                            </p:childTnLst>
                          </p:cTn>
                        </p:par>
                        <p:par>
                          <p:cTn id="21" fill="hold">
                            <p:stCondLst>
                              <p:cond delay="6000"/>
                            </p:stCondLst>
                            <p:childTnLst>
                              <p:par>
                                <p:cTn id="22" presetID="10" presetClass="entr" presetSubtype="0" fill="hold" nodeType="afterEffect">
                                  <p:stCondLst>
                                    <p:cond delay="0"/>
                                  </p:stCondLst>
                                  <p:childTnLst>
                                    <p:set>
                                      <p:cBhvr>
                                        <p:cTn id="23" dur="1" fill="hold">
                                          <p:stCondLst>
                                            <p:cond delay="0"/>
                                          </p:stCondLst>
                                        </p:cTn>
                                        <p:tgtEl>
                                          <p:spTgt spid="242692"/>
                                        </p:tgtEl>
                                        <p:attrNameLst>
                                          <p:attrName>style.visibility</p:attrName>
                                        </p:attrNameLst>
                                      </p:cBhvr>
                                      <p:to>
                                        <p:strVal val="visible"/>
                                      </p:to>
                                    </p:set>
                                    <p:animEffect transition="in" filter="fade">
                                      <p:cBhvr>
                                        <p:cTn id="24" dur="3000"/>
                                        <p:tgtEl>
                                          <p:spTgt spid="24269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schemeClr>
        </a:solidFill>
        <a:effectLst/>
      </p:bgPr>
    </p:bg>
    <p:spTree>
      <p:nvGrpSpPr>
        <p:cNvPr id="1" name=""/>
        <p:cNvGrpSpPr/>
        <p:nvPr/>
      </p:nvGrpSpPr>
      <p:grpSpPr>
        <a:xfrm>
          <a:off x="0" y="0"/>
          <a:ext cx="0" cy="0"/>
          <a:chOff x="0" y="0"/>
          <a:chExt cx="0" cy="0"/>
        </a:xfrm>
      </p:grpSpPr>
      <p:sp>
        <p:nvSpPr>
          <p:cNvPr id="2" name="Rectangle 1"/>
          <p:cNvSpPr/>
          <p:nvPr/>
        </p:nvSpPr>
        <p:spPr>
          <a:xfrm>
            <a:off x="-152400" y="0"/>
            <a:ext cx="4495800" cy="6858000"/>
          </a:xfrm>
          <a:prstGeom prst="rect">
            <a:avLst/>
          </a:prstGeom>
          <a:solidFill>
            <a:srgbClr val="000E2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3317" name="Picture 4" descr="http://archive.southcoasttoday.com/daily/05-96/05-28-96/civil.jpg"/>
          <p:cNvPicPr>
            <a:picLocks noChangeAspect="1" noChangeArrowheads="1"/>
          </p:cNvPicPr>
          <p:nvPr/>
        </p:nvPicPr>
        <p:blipFill>
          <a:blip r:embed="rId2" cstate="print"/>
          <a:srcRect l="9261" t="11905" r="7388" b="4762"/>
          <a:stretch>
            <a:fillRect/>
          </a:stretch>
        </p:blipFill>
        <p:spPr bwMode="auto">
          <a:xfrm>
            <a:off x="6248400" y="1600200"/>
            <a:ext cx="2057400" cy="2667000"/>
          </a:xfrm>
          <a:prstGeom prst="ellipse">
            <a:avLst/>
          </a:prstGeom>
          <a:noFill/>
          <a:ln w="57150">
            <a:solidFill>
              <a:srgbClr val="000308"/>
            </a:solidFill>
            <a:miter lim="800000"/>
            <a:headEnd/>
            <a:tailEnd/>
          </a:ln>
        </p:spPr>
      </p:pic>
      <p:pic>
        <p:nvPicPr>
          <p:cNvPr id="1026" name="Picture 2" descr="G:\Ch. 16 Civil War\James W. Hickson.jpg"/>
          <p:cNvPicPr>
            <a:picLocks noChangeAspect="1" noChangeArrowheads="1"/>
          </p:cNvPicPr>
          <p:nvPr/>
        </p:nvPicPr>
        <p:blipFill>
          <a:blip r:embed="rId3" cstate="print"/>
          <a:srcRect b="7192"/>
          <a:stretch>
            <a:fillRect/>
          </a:stretch>
        </p:blipFill>
        <p:spPr bwMode="auto">
          <a:xfrm>
            <a:off x="533400" y="1600200"/>
            <a:ext cx="1981200" cy="2597605"/>
          </a:xfrm>
          <a:prstGeom prst="ellipse">
            <a:avLst/>
          </a:prstGeom>
          <a:noFill/>
          <a:ln w="57150">
            <a:solidFill>
              <a:srgbClr val="000000"/>
            </a:solidFill>
          </a:ln>
        </p:spPr>
      </p:pic>
      <p:sp>
        <p:nvSpPr>
          <p:cNvPr id="10" name="Rectangle 2"/>
          <p:cNvSpPr>
            <a:spLocks noGrp="1" noChangeArrowheads="1"/>
          </p:cNvSpPr>
          <p:nvPr>
            <p:ph type="ctrTitle"/>
          </p:nvPr>
        </p:nvSpPr>
        <p:spPr>
          <a:xfrm>
            <a:off x="609600" y="-228600"/>
            <a:ext cx="7772400" cy="1470025"/>
          </a:xfrm>
        </p:spPr>
        <p:txBody>
          <a:bodyPr/>
          <a:lstStyle/>
          <a:p>
            <a:pPr eaLnBrk="1" hangingPunct="1">
              <a:defRPr/>
            </a:pPr>
            <a:r>
              <a:rPr lang="en-US" sz="6000" dirty="0" smtClean="0">
                <a:solidFill>
                  <a:srgbClr val="FF0000"/>
                </a:solidFill>
              </a:rPr>
              <a:t>“THE CIVIL WAR”</a:t>
            </a:r>
          </a:p>
        </p:txBody>
      </p:sp>
      <p:sp>
        <p:nvSpPr>
          <p:cNvPr id="11" name="Rectangle 3"/>
          <p:cNvSpPr>
            <a:spLocks noGrp="1" noChangeArrowheads="1"/>
          </p:cNvSpPr>
          <p:nvPr>
            <p:ph type="subTitle" idx="1"/>
          </p:nvPr>
        </p:nvSpPr>
        <p:spPr>
          <a:xfrm>
            <a:off x="1295400" y="990600"/>
            <a:ext cx="6400800" cy="1295400"/>
          </a:xfrm>
        </p:spPr>
        <p:txBody>
          <a:bodyPr/>
          <a:lstStyle/>
          <a:p>
            <a:pPr eaLnBrk="1" hangingPunct="1">
              <a:defRPr/>
            </a:pPr>
            <a:r>
              <a:rPr lang="en-US" sz="4000" b="1" dirty="0" smtClean="0">
                <a:solidFill>
                  <a:srgbClr val="FFFF00"/>
                </a:solidFill>
              </a:rPr>
              <a:t>A Nation Divided</a:t>
            </a:r>
          </a:p>
        </p:txBody>
      </p:sp>
      <p:sp>
        <p:nvSpPr>
          <p:cNvPr id="8" name="TextBox 7"/>
          <p:cNvSpPr txBox="1"/>
          <p:nvPr/>
        </p:nvSpPr>
        <p:spPr>
          <a:xfrm>
            <a:off x="5562600" y="4343400"/>
            <a:ext cx="3352800" cy="1200329"/>
          </a:xfrm>
          <a:prstGeom prst="rect">
            <a:avLst/>
          </a:prstGeom>
          <a:noFill/>
        </p:spPr>
        <p:txBody>
          <a:bodyPr wrap="square" rtlCol="0">
            <a:spAutoFit/>
          </a:bodyPr>
          <a:lstStyle/>
          <a:p>
            <a:r>
              <a:rPr lang="en-US" b="1" dirty="0" smtClean="0">
                <a:latin typeface="Calibri" pitchFamily="34" charset="0"/>
              </a:rPr>
              <a:t>Young Georgia Private Edwin </a:t>
            </a:r>
            <a:r>
              <a:rPr lang="en-US" b="1" dirty="0" err="1" smtClean="0">
                <a:latin typeface="Calibri" pitchFamily="34" charset="0"/>
              </a:rPr>
              <a:t>Jennison</a:t>
            </a:r>
            <a:r>
              <a:rPr lang="en-US" b="1" dirty="0">
                <a:latin typeface="Calibri" pitchFamily="34" charset="0"/>
              </a:rPr>
              <a:t> </a:t>
            </a:r>
            <a:r>
              <a:rPr lang="en-US" b="1" dirty="0" smtClean="0">
                <a:latin typeface="Calibri" pitchFamily="34" charset="0"/>
              </a:rPr>
              <a:t>was killed in the Seven Days Battles at Malvern Hill – the face of a lost generation</a:t>
            </a:r>
            <a:endParaRPr lang="en-US" b="1" dirty="0">
              <a:latin typeface="Calibri" pitchFamily="34" charset="0"/>
            </a:endParaRPr>
          </a:p>
        </p:txBody>
      </p:sp>
      <p:sp>
        <p:nvSpPr>
          <p:cNvPr id="9" name="TextBox 8"/>
          <p:cNvSpPr txBox="1"/>
          <p:nvPr/>
        </p:nvSpPr>
        <p:spPr>
          <a:xfrm>
            <a:off x="0" y="4267200"/>
            <a:ext cx="4343400" cy="1754326"/>
          </a:xfrm>
          <a:prstGeom prst="rect">
            <a:avLst/>
          </a:prstGeom>
          <a:noFill/>
        </p:spPr>
        <p:txBody>
          <a:bodyPr wrap="square" rtlCol="0">
            <a:spAutoFit/>
          </a:bodyPr>
          <a:lstStyle/>
          <a:p>
            <a:r>
              <a:rPr lang="en-US" b="1" dirty="0" smtClean="0">
                <a:latin typeface="Calibri" pitchFamily="34" charset="0"/>
              </a:rPr>
              <a:t>Private James </a:t>
            </a:r>
            <a:r>
              <a:rPr lang="en-US" b="1" dirty="0" err="1" smtClean="0">
                <a:latin typeface="Calibri" pitchFamily="34" charset="0"/>
              </a:rPr>
              <a:t>Hickson</a:t>
            </a:r>
            <a:r>
              <a:rPr lang="en-US" b="1" dirty="0" smtClean="0">
                <a:latin typeface="Calibri" pitchFamily="34" charset="0"/>
              </a:rPr>
              <a:t> lied about his age to join the 16</a:t>
            </a:r>
            <a:r>
              <a:rPr lang="en-US" b="1" baseline="30000" dirty="0" smtClean="0">
                <a:latin typeface="Calibri" pitchFamily="34" charset="0"/>
              </a:rPr>
              <a:t>th</a:t>
            </a:r>
            <a:r>
              <a:rPr lang="en-US" b="1" dirty="0" smtClean="0">
                <a:latin typeface="Calibri" pitchFamily="34" charset="0"/>
              </a:rPr>
              <a:t> Pennsylvania Cavalry and survived a serious wound at the Battle of Richmond.  He returned home, married his sweetheart and moved West to work for the Union Pacific Railroad.</a:t>
            </a:r>
            <a:endParaRPr lang="en-US" b="1" dirty="0">
              <a:latin typeface="Calibri" pitchFamily="34" charset="0"/>
            </a:endParaRPr>
          </a:p>
        </p:txBody>
      </p:sp>
      <p:pic>
        <p:nvPicPr>
          <p:cNvPr id="193538" name="Picture 2" descr="http://www.discoverclarksville.com/articles/wp-content/uploads/2009/03/civil-war-flags-300x173.gif"/>
          <p:cNvPicPr>
            <a:picLocks noChangeAspect="1" noChangeArrowheads="1"/>
          </p:cNvPicPr>
          <p:nvPr/>
        </p:nvPicPr>
        <p:blipFill>
          <a:blip r:embed="rId4" cstate="print"/>
          <a:srcRect/>
          <a:stretch>
            <a:fillRect/>
          </a:stretch>
        </p:blipFill>
        <p:spPr bwMode="auto">
          <a:xfrm>
            <a:off x="3124200" y="1828800"/>
            <a:ext cx="2642775" cy="2057400"/>
          </a:xfrm>
          <a:prstGeom prst="rect">
            <a:avLst/>
          </a:prstGeom>
          <a:noFill/>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3538"/>
                                        </p:tgtEl>
                                        <p:attrNameLst>
                                          <p:attrName>style.visibility</p:attrName>
                                        </p:attrNameLst>
                                      </p:cBhvr>
                                      <p:to>
                                        <p:strVal val="visible"/>
                                      </p:to>
                                    </p:set>
                                    <p:animEffect transition="in" filter="fade">
                                      <p:cBhvr>
                                        <p:cTn id="12" dur="2000"/>
                                        <p:tgtEl>
                                          <p:spTgt spid="193538"/>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fade">
                                      <p:cBhvr>
                                        <p:cTn id="16" dur="5000"/>
                                        <p:tgtEl>
                                          <p:spTgt spid="11">
                                            <p:txEl>
                                              <p:pRg st="0" end="0"/>
                                            </p:txEl>
                                          </p:spTgt>
                                        </p:tgtEl>
                                      </p:cBhvr>
                                    </p:animEffect>
                                  </p:childTnLst>
                                </p:cTn>
                              </p:par>
                            </p:childTnLst>
                          </p:cTn>
                        </p:par>
                        <p:par>
                          <p:cTn id="17" fill="hold">
                            <p:stCondLst>
                              <p:cond delay="7000"/>
                            </p:stCondLst>
                            <p:childTnLst>
                              <p:par>
                                <p:cTn id="18" presetID="10" presetClass="entr" presetSubtype="0" fill="hold" nodeType="afterEffect">
                                  <p:stCondLst>
                                    <p:cond delay="150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0"/>
                                        <p:tgtEl>
                                          <p:spTgt spid="1026"/>
                                        </p:tgtEl>
                                      </p:cBhvr>
                                    </p:animEffect>
                                  </p:childTnLst>
                                </p:cTn>
                              </p:par>
                            </p:childTnLst>
                          </p:cTn>
                        </p:par>
                        <p:par>
                          <p:cTn id="21" fill="hold">
                            <p:stCondLst>
                              <p:cond delay="13500"/>
                            </p:stCondLst>
                            <p:childTnLst>
                              <p:par>
                                <p:cTn id="22" presetID="10" presetClass="entr" presetSubtype="0" fill="hold" nodeType="afterEffect">
                                  <p:stCondLst>
                                    <p:cond delay="0"/>
                                  </p:stCondLst>
                                  <p:childTnLst>
                                    <p:set>
                                      <p:cBhvr>
                                        <p:cTn id="23" dur="1" fill="hold">
                                          <p:stCondLst>
                                            <p:cond delay="0"/>
                                          </p:stCondLst>
                                        </p:cTn>
                                        <p:tgtEl>
                                          <p:spTgt spid="13317"/>
                                        </p:tgtEl>
                                        <p:attrNameLst>
                                          <p:attrName>style.visibility</p:attrName>
                                        </p:attrNameLst>
                                      </p:cBhvr>
                                      <p:to>
                                        <p:strVal val="visible"/>
                                      </p:to>
                                    </p:set>
                                    <p:animEffect transition="in" filter="fade">
                                      <p:cBhvr>
                                        <p:cTn id="24" dur="2000"/>
                                        <p:tgtEl>
                                          <p:spTgt spid="13317"/>
                                        </p:tgtEl>
                                      </p:cBhvr>
                                    </p:animEffect>
                                  </p:childTnLst>
                                </p:cTn>
                              </p:par>
                            </p:childTnLst>
                          </p:cTn>
                        </p:par>
                        <p:par>
                          <p:cTn id="25" fill="hold">
                            <p:stCondLst>
                              <p:cond delay="15500"/>
                            </p:stCondLst>
                            <p:childTnLst>
                              <p:par>
                                <p:cTn id="26" presetID="10"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3000"/>
                                        <p:tgtEl>
                                          <p:spTgt spid="9"/>
                                        </p:tgtEl>
                                      </p:cBhvr>
                                    </p:animEffect>
                                  </p:childTnLst>
                                </p:cTn>
                              </p:par>
                            </p:childTnLst>
                          </p:cTn>
                        </p:par>
                        <p:par>
                          <p:cTn id="29" fill="hold">
                            <p:stCondLst>
                              <p:cond delay="18500"/>
                            </p:stCondLst>
                            <p:childTnLst>
                              <p:par>
                                <p:cTn id="30" presetID="10" presetClass="entr" presetSubtype="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40</a:t>
            </a:fld>
            <a:endParaRPr lang="en-US" dirty="0"/>
          </a:p>
        </p:txBody>
      </p:sp>
      <p:pic>
        <p:nvPicPr>
          <p:cNvPr id="207874" name="Picture 2" descr="http://law2.umkc.edu/faculty/projects/ftrials/johnbrown/tragicprelude.jpg"/>
          <p:cNvPicPr>
            <a:picLocks noChangeAspect="1" noChangeArrowheads="1"/>
          </p:cNvPicPr>
          <p:nvPr/>
        </p:nvPicPr>
        <p:blipFill>
          <a:blip r:embed="rId2" cstate="print"/>
          <a:srcRect/>
          <a:stretch>
            <a:fillRect/>
          </a:stretch>
        </p:blipFill>
        <p:spPr bwMode="auto">
          <a:xfrm>
            <a:off x="-316832" y="-304800"/>
            <a:ext cx="9448800" cy="7162800"/>
          </a:xfrm>
          <a:prstGeom prst="rect">
            <a:avLst/>
          </a:prstGeom>
          <a:noFill/>
        </p:spPr>
      </p:pic>
      <p:sp>
        <p:nvSpPr>
          <p:cNvPr id="2" name="TextBox 1"/>
          <p:cNvSpPr txBox="1"/>
          <p:nvPr/>
        </p:nvSpPr>
        <p:spPr>
          <a:xfrm>
            <a:off x="762000" y="2514600"/>
            <a:ext cx="3810000" cy="3693319"/>
          </a:xfrm>
          <a:prstGeom prst="rect">
            <a:avLst/>
          </a:prstGeom>
          <a:noFill/>
        </p:spPr>
        <p:txBody>
          <a:bodyPr wrap="square" rtlCol="0">
            <a:spAutoFit/>
          </a:bodyPr>
          <a:lstStyle/>
          <a:p>
            <a:r>
              <a:rPr lang="en-US" b="1" dirty="0">
                <a:solidFill>
                  <a:srgbClr val="FF0000"/>
                </a:solidFill>
                <a:latin typeface="Calibri" pitchFamily="34" charset="0"/>
              </a:rPr>
              <a:t>3. </a:t>
            </a:r>
            <a:r>
              <a:rPr lang="en-US" b="1" dirty="0" err="1">
                <a:solidFill>
                  <a:srgbClr val="FF0000"/>
                </a:solidFill>
                <a:latin typeface="Calibri" pitchFamily="34" charset="0"/>
              </a:rPr>
              <a:t>Pottowattame</a:t>
            </a:r>
            <a:r>
              <a:rPr lang="en-US" b="1" dirty="0">
                <a:solidFill>
                  <a:srgbClr val="FF0000"/>
                </a:solidFill>
                <a:latin typeface="Calibri" pitchFamily="34" charset="0"/>
              </a:rPr>
              <a:t> Massacre </a:t>
            </a:r>
            <a:r>
              <a:rPr lang="en-US" b="1" dirty="0">
                <a:solidFill>
                  <a:srgbClr val="FF0000"/>
                </a:solidFill>
                <a:latin typeface="Calibri" pitchFamily="34" charset="0"/>
                <a:cs typeface="Calibri" pitchFamily="34" charset="0"/>
              </a:rPr>
              <a:t> (May, 1856)</a:t>
            </a:r>
          </a:p>
          <a:p>
            <a:r>
              <a:rPr lang="en-US" b="1" dirty="0">
                <a:solidFill>
                  <a:srgbClr val="FF0000"/>
                </a:solidFill>
                <a:latin typeface="Calibri" pitchFamily="34" charset="0"/>
                <a:cs typeface="Calibri" pitchFamily="34" charset="0"/>
              </a:rPr>
              <a:t>   a. </a:t>
            </a:r>
            <a:r>
              <a:rPr lang="en-US" b="1" dirty="0" err="1" smtClean="0">
                <a:solidFill>
                  <a:srgbClr val="FF0000"/>
                </a:solidFill>
                <a:latin typeface="Calibri" pitchFamily="34" charset="0"/>
              </a:rPr>
              <a:t>Abolitionistohn</a:t>
            </a:r>
            <a:r>
              <a:rPr lang="en-US" b="1" dirty="0" smtClean="0">
                <a:solidFill>
                  <a:srgbClr val="FF0000"/>
                </a:solidFill>
                <a:latin typeface="Calibri" pitchFamily="34" charset="0"/>
              </a:rPr>
              <a:t> </a:t>
            </a:r>
            <a:r>
              <a:rPr lang="en-US" b="1" dirty="0">
                <a:solidFill>
                  <a:srgbClr val="FF0000"/>
                </a:solidFill>
                <a:latin typeface="Calibri" pitchFamily="34" charset="0"/>
              </a:rPr>
              <a:t>Brown &amp; </a:t>
            </a:r>
            <a:r>
              <a:rPr lang="en-US" b="1" dirty="0" smtClean="0">
                <a:solidFill>
                  <a:srgbClr val="FF0000"/>
                </a:solidFill>
                <a:latin typeface="Calibri" pitchFamily="34" charset="0"/>
              </a:rPr>
              <a:t>others kill  </a:t>
            </a:r>
            <a:endParaRPr lang="en-US" b="1" dirty="0">
              <a:solidFill>
                <a:srgbClr val="FF0000"/>
              </a:solidFill>
              <a:latin typeface="Calibri" pitchFamily="34" charset="0"/>
            </a:endParaRPr>
          </a:p>
          <a:p>
            <a:r>
              <a:rPr lang="en-US" b="1" dirty="0">
                <a:solidFill>
                  <a:srgbClr val="FF0000"/>
                </a:solidFill>
                <a:latin typeface="Calibri" pitchFamily="34" charset="0"/>
              </a:rPr>
              <a:t>       </a:t>
            </a:r>
            <a:r>
              <a:rPr lang="en-US" b="1" dirty="0" smtClean="0">
                <a:solidFill>
                  <a:srgbClr val="FF0000"/>
                </a:solidFill>
                <a:latin typeface="Calibri" pitchFamily="34" charset="0"/>
              </a:rPr>
              <a:t>5 </a:t>
            </a:r>
            <a:r>
              <a:rPr lang="en-US" b="1" dirty="0">
                <a:solidFill>
                  <a:srgbClr val="FF0000"/>
                </a:solidFill>
                <a:latin typeface="Calibri" pitchFamily="34" charset="0"/>
              </a:rPr>
              <a:t>pro-slavers</a:t>
            </a:r>
          </a:p>
          <a:p>
            <a:r>
              <a:rPr lang="en-US" b="1" dirty="0">
                <a:solidFill>
                  <a:srgbClr val="FF0000"/>
                </a:solidFill>
                <a:latin typeface="Calibri" pitchFamily="34" charset="0"/>
              </a:rPr>
              <a:t>     </a:t>
            </a:r>
            <a:r>
              <a:rPr lang="en-US" b="1" dirty="0" smtClean="0">
                <a:solidFill>
                  <a:srgbClr val="FF0000"/>
                </a:solidFill>
                <a:latin typeface="Calibri" pitchFamily="34" charset="0"/>
              </a:rPr>
              <a:t>  </a:t>
            </a:r>
            <a:r>
              <a:rPr lang="en-US" b="1" dirty="0">
                <a:solidFill>
                  <a:srgbClr val="FF0000"/>
                </a:solidFill>
                <a:latin typeface="Calibri" pitchFamily="34" charset="0"/>
              </a:rPr>
              <a:t>i. </a:t>
            </a:r>
            <a:r>
              <a:rPr lang="en-US" b="1" dirty="0" smtClean="0">
                <a:solidFill>
                  <a:srgbClr val="FF0000"/>
                </a:solidFill>
                <a:latin typeface="Calibri" pitchFamily="34" charset="0"/>
              </a:rPr>
              <a:t>hack them to </a:t>
            </a:r>
            <a:r>
              <a:rPr lang="en-US" b="1" dirty="0">
                <a:solidFill>
                  <a:srgbClr val="FF0000"/>
                </a:solidFill>
                <a:latin typeface="Calibri" pitchFamily="34" charset="0"/>
              </a:rPr>
              <a:t>death with broadswords</a:t>
            </a:r>
          </a:p>
          <a:p>
            <a:r>
              <a:rPr lang="en-US" b="1" dirty="0">
                <a:solidFill>
                  <a:srgbClr val="FF0000"/>
                </a:solidFill>
                <a:latin typeface="Calibri" pitchFamily="34" charset="0"/>
              </a:rPr>
              <a:t>       ii. retaliation for "Sack of Lawrence" </a:t>
            </a:r>
          </a:p>
          <a:p>
            <a:r>
              <a:rPr lang="en-US" b="1" dirty="0">
                <a:solidFill>
                  <a:srgbClr val="FF0000"/>
                </a:solidFill>
                <a:latin typeface="Calibri" pitchFamily="34" charset="0"/>
                <a:cs typeface="Calibri" pitchFamily="34" charset="0"/>
              </a:rPr>
              <a:t>4. violence continues for 2 more years</a:t>
            </a:r>
          </a:p>
          <a:p>
            <a:r>
              <a:rPr lang="en-US" b="1" dirty="0">
                <a:solidFill>
                  <a:srgbClr val="FF0000"/>
                </a:solidFill>
                <a:latin typeface="Calibri" pitchFamily="34" charset="0"/>
                <a:cs typeface="Calibri" pitchFamily="34" charset="0"/>
              </a:rPr>
              <a:t>     a. one more step towards a civil war</a:t>
            </a:r>
          </a:p>
          <a:p>
            <a:endParaRPr lang="en-US"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7874"/>
                                        </p:tgtEl>
                                        <p:attrNameLst>
                                          <p:attrName>style.visibility</p:attrName>
                                        </p:attrNameLst>
                                      </p:cBhvr>
                                      <p:to>
                                        <p:strVal val="visible"/>
                                      </p:to>
                                    </p:set>
                                    <p:animEffect transition="in" filter="fade">
                                      <p:cBhvr>
                                        <p:cTn id="7" dur="3000"/>
                                        <p:tgtEl>
                                          <p:spTgt spid="207874"/>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20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2000"/>
                                        <p:tgtEl>
                                          <p:spTgt spid="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2000"/>
                                        <p:tgtEl>
                                          <p:spTgt spid="2">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fade">
                                      <p:cBhvr>
                                        <p:cTn id="31" dur="2000"/>
                                        <p:tgtEl>
                                          <p:spTgt spid="2">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fade">
                                      <p:cBhvr>
                                        <p:cTn id="36" dur="2000"/>
                                        <p:tgtEl>
                                          <p:spTgt spid="2">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Effect transition="in" filter="fade">
                                      <p:cBhvr>
                                        <p:cTn id="41"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41</a:t>
            </a:fld>
            <a:endParaRPr lang="en-US" dirty="0"/>
          </a:p>
        </p:txBody>
      </p:sp>
      <p:pic>
        <p:nvPicPr>
          <p:cNvPr id="1028" name="Picture 4" descr="http://www.civilwar.org/150th-anniversary/assets/header-images/john-browns-harpers-ferry.jpg"/>
          <p:cNvPicPr>
            <a:picLocks noChangeAspect="1" noChangeArrowheads="1"/>
          </p:cNvPicPr>
          <p:nvPr/>
        </p:nvPicPr>
        <p:blipFill rotWithShape="1">
          <a:blip r:embed="rId2" cstate="print"/>
          <a:srcRect r="14888"/>
          <a:stretch/>
        </p:blipFill>
        <p:spPr bwMode="auto">
          <a:xfrm>
            <a:off x="1066800" y="304800"/>
            <a:ext cx="4724400" cy="1705984"/>
          </a:xfrm>
          <a:prstGeom prst="rect">
            <a:avLst/>
          </a:prstGeom>
          <a:noFill/>
        </p:spPr>
      </p:pic>
      <p:sp>
        <p:nvSpPr>
          <p:cNvPr id="10" name="Rectangle 6"/>
          <p:cNvSpPr txBox="1">
            <a:spLocks noChangeArrowheads="1"/>
          </p:cNvSpPr>
          <p:nvPr/>
        </p:nvSpPr>
        <p:spPr bwMode="auto">
          <a:xfrm>
            <a:off x="609600" y="2057400"/>
            <a:ext cx="8534400" cy="2590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
                <a:schemeClr val="hlink"/>
              </a:buClr>
              <a:buSzPct val="80000"/>
              <a:buFont typeface="Wingdings" pitchFamily="2" charset="2"/>
              <a:buNone/>
              <a:tabLst/>
              <a:defRPr/>
            </a:pPr>
            <a:r>
              <a:rPr kumimoji="0" lang="en-US" sz="2400" b="1"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Calibri" pitchFamily="34" charset="0"/>
                <a:ea typeface="+mn-ea"/>
                <a:cs typeface="+mn-cs"/>
              </a:rPr>
              <a:t>  </a:t>
            </a:r>
            <a:r>
              <a:rPr kumimoji="0" lang="en-US" sz="2400" b="1"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Calibri" pitchFamily="34" charset="0"/>
                <a:ea typeface="+mn-ea"/>
                <a:cs typeface="+mn-cs"/>
              </a:rPr>
              <a:t>1. </a:t>
            </a:r>
            <a:r>
              <a:rPr kumimoji="0" lang="en-US" sz="24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Calibri" pitchFamily="34" charset="0"/>
                <a:ea typeface="+mn-ea"/>
                <a:cs typeface="+mn-cs"/>
              </a:rPr>
              <a:t>Brown led a small force in an attack on the    </a:t>
            </a:r>
          </a:p>
          <a:p>
            <a:pPr marL="342900" marR="0" lvl="0" indent="-342900" algn="l" defTabSz="914400" rtl="0" eaLnBrk="1" fontAlgn="base" latinLnBrk="0" hangingPunct="1">
              <a:lnSpc>
                <a:spcPct val="80000"/>
              </a:lnSpc>
              <a:spcBef>
                <a:spcPct val="20000"/>
              </a:spcBef>
              <a:spcAft>
                <a:spcPct val="0"/>
              </a:spcAft>
              <a:buClr>
                <a:schemeClr val="hlink"/>
              </a:buClr>
              <a:buSzPct val="80000"/>
              <a:buFont typeface="Wingdings" pitchFamily="2" charset="2"/>
              <a:buNone/>
              <a:tabLst/>
              <a:defRPr/>
            </a:pPr>
            <a:r>
              <a:rPr lang="en-US" sz="2400" b="1" kern="0" dirty="0" smtClean="0">
                <a:effectLst>
                  <a:outerShdw blurRad="38100" dist="38100" dir="2700000" algn="tl">
                    <a:srgbClr val="000000"/>
                  </a:outerShdw>
                </a:effectLst>
                <a:latin typeface="Calibri" pitchFamily="34" charset="0"/>
              </a:rPr>
              <a:t>       </a:t>
            </a:r>
            <a:r>
              <a:rPr kumimoji="0" lang="en-US" sz="24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Calibri" pitchFamily="34" charset="0"/>
                <a:ea typeface="+mn-ea"/>
                <a:cs typeface="+mn-cs"/>
              </a:rPr>
              <a:t>Federal Arsenal at Harper's Ferry,  VA  (Oct. 1859).</a:t>
            </a:r>
          </a:p>
          <a:p>
            <a:pPr marL="342900" marR="0" lvl="0" indent="-342900" algn="l" defTabSz="914400" rtl="0" eaLnBrk="1" fontAlgn="base" latinLnBrk="0" hangingPunct="1">
              <a:lnSpc>
                <a:spcPct val="80000"/>
              </a:lnSpc>
              <a:spcBef>
                <a:spcPct val="20000"/>
              </a:spcBef>
              <a:spcAft>
                <a:spcPct val="0"/>
              </a:spcAft>
              <a:buClr>
                <a:schemeClr val="hlink"/>
              </a:buClr>
              <a:buSzPct val="80000"/>
              <a:buFont typeface="Wingdings" pitchFamily="2" charset="2"/>
              <a:buNone/>
              <a:tabLst/>
              <a:defRPr/>
            </a:pPr>
            <a:r>
              <a:rPr lang="en-US" sz="2800" b="1" kern="0" dirty="0" smtClean="0">
                <a:effectLst>
                  <a:outerShdw blurRad="38100" dist="38100" dir="2700000" algn="tl">
                    <a:srgbClr val="000000"/>
                  </a:outerShdw>
                </a:effectLst>
                <a:latin typeface="Calibri" pitchFamily="34" charset="0"/>
              </a:rPr>
              <a:t>   </a:t>
            </a:r>
            <a:r>
              <a:rPr lang="en-US" sz="2400" b="1" kern="0" dirty="0" smtClean="0">
                <a:solidFill>
                  <a:srgbClr val="FF0000"/>
                </a:solidFill>
                <a:effectLst>
                  <a:outerShdw blurRad="38100" dist="38100" dir="2700000" algn="tl">
                    <a:srgbClr val="000000"/>
                  </a:outerShdw>
                </a:effectLst>
                <a:latin typeface="Calibri" pitchFamily="34" charset="0"/>
              </a:rPr>
              <a:t>a. </a:t>
            </a:r>
            <a:r>
              <a:rPr kumimoji="0" lang="en-US" sz="24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Calibri" pitchFamily="34" charset="0"/>
                <a:ea typeface="+mn-ea"/>
                <a:cs typeface="+mn-cs"/>
              </a:rPr>
              <a:t>steal weapons</a:t>
            </a:r>
          </a:p>
          <a:p>
            <a:pPr marL="342900" marR="0" lvl="0" indent="-342900" algn="l" defTabSz="914400" rtl="0" eaLnBrk="1" fontAlgn="base" latinLnBrk="0" hangingPunct="1">
              <a:lnSpc>
                <a:spcPct val="80000"/>
              </a:lnSpc>
              <a:spcBef>
                <a:spcPct val="20000"/>
              </a:spcBef>
              <a:spcAft>
                <a:spcPct val="0"/>
              </a:spcAft>
              <a:buClr>
                <a:schemeClr val="hlink"/>
              </a:buClr>
              <a:buSzPct val="80000"/>
              <a:buFont typeface="Wingdings" pitchFamily="2" charset="2"/>
              <a:buNone/>
              <a:tabLst/>
              <a:defRPr/>
            </a:pPr>
            <a:r>
              <a:rPr lang="en-US" sz="2400" b="1" kern="0" dirty="0" smtClean="0">
                <a:effectLst>
                  <a:outerShdw blurRad="38100" dist="38100" dir="2700000" algn="tl">
                    <a:srgbClr val="000000"/>
                  </a:outerShdw>
                </a:effectLst>
                <a:latin typeface="Calibri" pitchFamily="34" charset="0"/>
              </a:rPr>
              <a:t>         </a:t>
            </a:r>
            <a:r>
              <a:rPr lang="en-US" sz="2400" b="1" kern="0" dirty="0" err="1" smtClean="0">
                <a:solidFill>
                  <a:srgbClr val="FF0000"/>
                </a:solidFill>
                <a:effectLst>
                  <a:outerShdw blurRad="38100" dist="38100" dir="2700000" algn="tl">
                    <a:srgbClr val="000000"/>
                  </a:outerShdw>
                </a:effectLst>
                <a:latin typeface="Calibri" pitchFamily="34" charset="0"/>
              </a:rPr>
              <a:t>i</a:t>
            </a:r>
            <a:r>
              <a:rPr lang="en-US" sz="2400" b="1" kern="0" dirty="0" smtClean="0">
                <a:solidFill>
                  <a:srgbClr val="FF0000"/>
                </a:solidFill>
                <a:effectLst>
                  <a:outerShdw blurRad="38100" dist="38100" dir="2700000" algn="tl">
                    <a:srgbClr val="000000"/>
                  </a:outerShdw>
                </a:effectLst>
                <a:latin typeface="Calibri" pitchFamily="34" charset="0"/>
              </a:rPr>
              <a:t>.</a:t>
            </a:r>
            <a:r>
              <a:rPr lang="en-US" sz="2400" b="1" kern="0" dirty="0" smtClean="0">
                <a:effectLst>
                  <a:outerShdw blurRad="38100" dist="38100" dir="2700000" algn="tl">
                    <a:srgbClr val="000000"/>
                  </a:outerShdw>
                </a:effectLst>
                <a:latin typeface="Calibri" pitchFamily="34" charset="0"/>
              </a:rPr>
              <a:t> hoped to </a:t>
            </a:r>
            <a:r>
              <a:rPr kumimoji="0" lang="en-US" sz="24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Calibri" pitchFamily="34" charset="0"/>
                <a:ea typeface="+mn-ea"/>
                <a:cs typeface="+mn-cs"/>
              </a:rPr>
              <a:t>rally and arm local slaves and abolitionist whites</a:t>
            </a:r>
          </a:p>
          <a:p>
            <a:pPr marL="342900" marR="0" lvl="0" indent="-342900" algn="l" defTabSz="914400" rtl="0" eaLnBrk="1" fontAlgn="base" latinLnBrk="0" hangingPunct="1">
              <a:lnSpc>
                <a:spcPct val="80000"/>
              </a:lnSpc>
              <a:spcBef>
                <a:spcPct val="20000"/>
              </a:spcBef>
              <a:spcAft>
                <a:spcPct val="0"/>
              </a:spcAft>
              <a:buClr>
                <a:schemeClr val="hlink"/>
              </a:buClr>
              <a:buSzPct val="80000"/>
              <a:buFont typeface="Wingdings" pitchFamily="2" charset="2"/>
              <a:buNone/>
              <a:tabLst/>
              <a:defRPr/>
            </a:pPr>
            <a:r>
              <a:rPr kumimoji="0" lang="en-US" sz="24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Calibri" pitchFamily="34" charset="0"/>
                <a:ea typeface="+mn-ea"/>
                <a:cs typeface="+mn-cs"/>
              </a:rPr>
              <a:t>         </a:t>
            </a:r>
            <a:r>
              <a:rPr kumimoji="0" lang="en-US" sz="2400" b="1"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Calibri" pitchFamily="34" charset="0"/>
                <a:ea typeface="+mn-ea"/>
                <a:cs typeface="+mn-cs"/>
              </a:rPr>
              <a:t>ii.</a:t>
            </a:r>
            <a:r>
              <a:rPr kumimoji="0" lang="en-US" sz="24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Calibri" pitchFamily="34" charset="0"/>
                <a:ea typeface="+mn-ea"/>
                <a:cs typeface="+mn-cs"/>
              </a:rPr>
              <a:t> hoped to terrify</a:t>
            </a:r>
            <a:r>
              <a:rPr kumimoji="0" lang="en-US" sz="2400" b="1" i="0" u="none" strike="noStrike" kern="0" cap="none" spc="0" normalizeH="0" noProof="0" dirty="0" smtClean="0">
                <a:ln>
                  <a:noFill/>
                </a:ln>
                <a:solidFill>
                  <a:schemeClr val="tx1"/>
                </a:solidFill>
                <a:effectLst>
                  <a:outerShdw blurRad="38100" dist="38100" dir="2700000" algn="tl">
                    <a:srgbClr val="000000"/>
                  </a:outerShdw>
                </a:effectLst>
                <a:uLnTx/>
                <a:uFillTx/>
                <a:latin typeface="Calibri" pitchFamily="34" charset="0"/>
                <a:ea typeface="+mn-ea"/>
                <a:cs typeface="+mn-cs"/>
              </a:rPr>
              <a:t> Southern slave holders</a:t>
            </a:r>
            <a:endParaRPr kumimoji="0" lang="en-US" sz="24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Calibri" pitchFamily="34" charset="0"/>
              <a:ea typeface="+mn-ea"/>
              <a:cs typeface="+mn-cs"/>
            </a:endParaRPr>
          </a:p>
        </p:txBody>
      </p:sp>
      <p:sp>
        <p:nvSpPr>
          <p:cNvPr id="2" name="TextBox 1"/>
          <p:cNvSpPr txBox="1"/>
          <p:nvPr/>
        </p:nvSpPr>
        <p:spPr>
          <a:xfrm>
            <a:off x="3581400" y="4038600"/>
            <a:ext cx="4888732" cy="400110"/>
          </a:xfrm>
          <a:prstGeom prst="rect">
            <a:avLst/>
          </a:prstGeom>
          <a:noFill/>
        </p:spPr>
        <p:txBody>
          <a:bodyPr wrap="square" rtlCol="0">
            <a:spAutoFit/>
          </a:bodyPr>
          <a:lstStyle/>
          <a:p>
            <a:r>
              <a:rPr lang="en-US" sz="2000" b="1" dirty="0" smtClean="0">
                <a:latin typeface="Calibri" pitchFamily="34" charset="0"/>
                <a:cs typeface="Calibri" pitchFamily="34" charset="0"/>
              </a:rPr>
              <a:t>An “arsenal” is a weapons storage site.</a:t>
            </a:r>
            <a:endParaRPr lang="en-US" sz="2000" b="1" dirty="0">
              <a:latin typeface="Calibri" pitchFamily="34" charset="0"/>
              <a:cs typeface="Calibri" pitchFamily="34" charset="0"/>
            </a:endParaRPr>
          </a:p>
        </p:txBody>
      </p:sp>
      <p:pic>
        <p:nvPicPr>
          <p:cNvPr id="1040" name="Picture 16" descr="http://oldrifles.com/69-musket-full-3_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4572000"/>
            <a:ext cx="6438900" cy="9715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3400" y="533400"/>
            <a:ext cx="838200" cy="461665"/>
          </a:xfrm>
          <a:prstGeom prst="rect">
            <a:avLst/>
          </a:prstGeom>
          <a:noFill/>
        </p:spPr>
        <p:txBody>
          <a:bodyPr wrap="square" rtlCol="0">
            <a:spAutoFit/>
          </a:bodyPr>
          <a:lstStyle/>
          <a:p>
            <a:r>
              <a:rPr lang="en-US" sz="2400" b="1" dirty="0" smtClean="0">
                <a:solidFill>
                  <a:srgbClr val="FF0000"/>
                </a:solidFill>
                <a:latin typeface="Calibri" pitchFamily="34" charset="0"/>
              </a:rPr>
              <a:t>F.</a:t>
            </a:r>
            <a:endParaRPr lang="en-US" sz="2400" b="1" dirty="0">
              <a:solidFill>
                <a:srgbClr val="FF0000"/>
              </a:solidFill>
              <a:latin typeface="Calibri"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30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2000"/>
                                        <p:tgtEl>
                                          <p:spTgt spid="10">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fade">
                                      <p:cBhvr>
                                        <p:cTn id="18" dur="2000"/>
                                        <p:tgtEl>
                                          <p:spTgt spid="10">
                                            <p:txEl>
                                              <p:pRg st="1" end="1"/>
                                            </p:txEl>
                                          </p:spTgt>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0"/>
                                        <p:tgtEl>
                                          <p:spTgt spid="2"/>
                                        </p:tgtEl>
                                      </p:cBhvr>
                                    </p:animEffect>
                                  </p:childTnLst>
                                </p:cTn>
                              </p:par>
                              <p:par>
                                <p:cTn id="23" presetID="10" presetClass="entr" presetSubtype="0" fill="hold" nodeType="withEffect">
                                  <p:stCondLst>
                                    <p:cond delay="0"/>
                                  </p:stCondLst>
                                  <p:childTnLst>
                                    <p:set>
                                      <p:cBhvr>
                                        <p:cTn id="24" dur="1" fill="hold">
                                          <p:stCondLst>
                                            <p:cond delay="0"/>
                                          </p:stCondLst>
                                        </p:cTn>
                                        <p:tgtEl>
                                          <p:spTgt spid="1040"/>
                                        </p:tgtEl>
                                        <p:attrNameLst>
                                          <p:attrName>style.visibility</p:attrName>
                                        </p:attrNameLst>
                                      </p:cBhvr>
                                      <p:to>
                                        <p:strVal val="visible"/>
                                      </p:to>
                                    </p:set>
                                    <p:animEffect transition="in" filter="fade">
                                      <p:cBhvr>
                                        <p:cTn id="25" dur="5000"/>
                                        <p:tgtEl>
                                          <p:spTgt spid="104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xEl>
                                              <p:pRg st="2" end="2"/>
                                            </p:txEl>
                                          </p:spTgt>
                                        </p:tgtEl>
                                        <p:attrNameLst>
                                          <p:attrName>style.visibility</p:attrName>
                                        </p:attrNameLst>
                                      </p:cBhvr>
                                      <p:to>
                                        <p:strVal val="visible"/>
                                      </p:to>
                                    </p:set>
                                    <p:animEffect transition="in" filter="fade">
                                      <p:cBhvr>
                                        <p:cTn id="30" dur="2000"/>
                                        <p:tgtEl>
                                          <p:spTgt spid="10">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animEffect transition="in" filter="fade">
                                      <p:cBhvr>
                                        <p:cTn id="35" dur="2000"/>
                                        <p:tgtEl>
                                          <p:spTgt spid="10">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
                                            <p:txEl>
                                              <p:pRg st="4" end="4"/>
                                            </p:txEl>
                                          </p:spTgt>
                                        </p:tgtEl>
                                        <p:attrNameLst>
                                          <p:attrName>style.visibility</p:attrName>
                                        </p:attrNameLst>
                                      </p:cBhvr>
                                      <p:to>
                                        <p:strVal val="visible"/>
                                      </p:to>
                                    </p:set>
                                    <p:animEffect transition="in" filter="fade">
                                      <p:cBhvr>
                                        <p:cTn id="40" dur="20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42</a:t>
            </a:fld>
            <a:endParaRPr lang="en-US" dirty="0"/>
          </a:p>
        </p:txBody>
      </p:sp>
      <p:sp>
        <p:nvSpPr>
          <p:cNvPr id="10" name="Rectangle 6"/>
          <p:cNvSpPr txBox="1">
            <a:spLocks noChangeArrowheads="1"/>
          </p:cNvSpPr>
          <p:nvPr/>
        </p:nvSpPr>
        <p:spPr bwMode="auto">
          <a:xfrm>
            <a:off x="457200" y="228600"/>
            <a:ext cx="8001000" cy="31242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
                <a:schemeClr val="hlink"/>
              </a:buClr>
              <a:buSzPct val="80000"/>
              <a:buFont typeface="Wingdings" pitchFamily="2" charset="2"/>
              <a:buNone/>
              <a:tabLst/>
              <a:defRPr/>
            </a:pPr>
            <a:r>
              <a:rPr lang="en-US" sz="2400" b="1" kern="0" dirty="0" smtClean="0">
                <a:solidFill>
                  <a:srgbClr val="FF0000"/>
                </a:solidFill>
                <a:effectLst>
                  <a:outerShdw blurRad="38100" dist="38100" dir="2700000" algn="tl">
                    <a:srgbClr val="000000"/>
                  </a:outerShdw>
                </a:effectLst>
                <a:latin typeface="Calibri" pitchFamily="34" charset="0"/>
              </a:rPr>
              <a:t>2. </a:t>
            </a:r>
            <a:r>
              <a:rPr lang="en-US" sz="2400" b="1" kern="0" dirty="0" smtClean="0">
                <a:solidFill>
                  <a:srgbClr val="F11328"/>
                </a:solidFill>
                <a:effectLst>
                  <a:outerShdw blurRad="38100" dist="38100" dir="2700000" algn="tl">
                    <a:srgbClr val="000000"/>
                  </a:outerShdw>
                </a:effectLst>
                <a:latin typeface="Calibri" pitchFamily="34" charset="0"/>
              </a:rPr>
              <a:t>Outcome: </a:t>
            </a:r>
          </a:p>
          <a:p>
            <a:pPr marL="342900" marR="0" lvl="0" indent="-342900" algn="l" defTabSz="914400" rtl="0" eaLnBrk="1" fontAlgn="base" latinLnBrk="0" hangingPunct="1">
              <a:lnSpc>
                <a:spcPct val="80000"/>
              </a:lnSpc>
              <a:spcBef>
                <a:spcPct val="20000"/>
              </a:spcBef>
              <a:spcAft>
                <a:spcPct val="0"/>
              </a:spcAft>
              <a:buClr>
                <a:schemeClr val="hlink"/>
              </a:buClr>
              <a:buSzPct val="80000"/>
              <a:buFont typeface="Wingdings" pitchFamily="2" charset="2"/>
              <a:buNone/>
              <a:tabLst/>
              <a:defRPr/>
            </a:pPr>
            <a:r>
              <a:rPr lang="en-US" sz="2400" b="1" kern="0" dirty="0" smtClean="0">
                <a:solidFill>
                  <a:srgbClr val="FFFF00"/>
                </a:solidFill>
                <a:effectLst>
                  <a:outerShdw blurRad="38100" dist="38100" dir="2700000" algn="tl">
                    <a:srgbClr val="000000"/>
                  </a:outerShdw>
                </a:effectLst>
                <a:latin typeface="Calibri" pitchFamily="34" charset="0"/>
              </a:rPr>
              <a:t>     </a:t>
            </a:r>
            <a:r>
              <a:rPr lang="en-US" sz="2400" b="1" kern="0" dirty="0" smtClean="0">
                <a:solidFill>
                  <a:srgbClr val="FF0000"/>
                </a:solidFill>
                <a:effectLst>
                  <a:outerShdw blurRad="38100" dist="38100" dir="2700000" algn="tl">
                    <a:srgbClr val="000000"/>
                  </a:outerShdw>
                </a:effectLst>
                <a:latin typeface="Calibri" pitchFamily="34" charset="0"/>
              </a:rPr>
              <a:t>a. </a:t>
            </a:r>
            <a:r>
              <a:rPr kumimoji="0" lang="en-US" sz="2400" b="1" i="0" u="none" strike="noStrike" kern="0" cap="none" spc="0" normalizeH="0" baseline="0" noProof="0" dirty="0" smtClean="0">
                <a:ln>
                  <a:noFill/>
                </a:ln>
                <a:effectLst>
                  <a:outerShdw blurRad="38100" dist="38100" dir="2700000" algn="tl">
                    <a:srgbClr val="000000"/>
                  </a:outerShdw>
                </a:effectLst>
                <a:uLnTx/>
                <a:uFillTx/>
                <a:latin typeface="Calibri" pitchFamily="34" charset="0"/>
                <a:ea typeface="+mn-ea"/>
                <a:cs typeface="+mn-cs"/>
              </a:rPr>
              <a:t>raid was unsuccessful</a:t>
            </a:r>
          </a:p>
          <a:p>
            <a:pPr marL="342900" marR="0" lvl="0" indent="-342900" algn="l" defTabSz="914400" rtl="0" eaLnBrk="1" fontAlgn="base" latinLnBrk="0" hangingPunct="1">
              <a:lnSpc>
                <a:spcPct val="80000"/>
              </a:lnSpc>
              <a:spcBef>
                <a:spcPct val="20000"/>
              </a:spcBef>
              <a:spcAft>
                <a:spcPct val="0"/>
              </a:spcAft>
              <a:buClr>
                <a:schemeClr val="hlink"/>
              </a:buClr>
              <a:buSzPct val="80000"/>
              <a:buFont typeface="Wingdings" pitchFamily="2" charset="2"/>
              <a:buNone/>
              <a:tabLst/>
              <a:defRPr/>
            </a:pPr>
            <a:r>
              <a:rPr lang="en-US" sz="2400" b="1" kern="0" dirty="0" smtClean="0">
                <a:effectLst>
                  <a:outerShdw blurRad="38100" dist="38100" dir="2700000" algn="tl">
                    <a:srgbClr val="000000"/>
                  </a:outerShdw>
                </a:effectLst>
                <a:latin typeface="Calibri" pitchFamily="34" charset="0"/>
              </a:rPr>
              <a:t>     </a:t>
            </a:r>
            <a:r>
              <a:rPr lang="en-US" sz="2400" b="1" kern="0" dirty="0" smtClean="0">
                <a:solidFill>
                  <a:srgbClr val="FF0000"/>
                </a:solidFill>
                <a:effectLst>
                  <a:outerShdw blurRad="38100" dist="38100" dir="2700000" algn="tl">
                    <a:srgbClr val="000000"/>
                  </a:outerShdw>
                </a:effectLst>
                <a:latin typeface="Calibri" pitchFamily="34" charset="0"/>
              </a:rPr>
              <a:t>b.</a:t>
            </a:r>
            <a:r>
              <a:rPr lang="en-US" sz="2400" b="1" kern="0" dirty="0" smtClean="0">
                <a:effectLst>
                  <a:outerShdw blurRad="38100" dist="38100" dir="2700000" algn="tl">
                    <a:srgbClr val="000000"/>
                  </a:outerShdw>
                </a:effectLst>
                <a:latin typeface="Calibri" pitchFamily="34" charset="0"/>
              </a:rPr>
              <a:t> </a:t>
            </a:r>
            <a:r>
              <a:rPr kumimoji="0" lang="en-US" sz="24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Calibri" pitchFamily="34" charset="0"/>
                <a:ea typeface="+mn-ea"/>
                <a:cs typeface="+mn-cs"/>
              </a:rPr>
              <a:t>Brown wounded and captured, </a:t>
            </a:r>
          </a:p>
          <a:p>
            <a:pPr marL="342900" marR="0" lvl="0" indent="-342900" algn="l" defTabSz="914400" rtl="0" eaLnBrk="1" fontAlgn="base" latinLnBrk="0" hangingPunct="1">
              <a:lnSpc>
                <a:spcPct val="80000"/>
              </a:lnSpc>
              <a:spcBef>
                <a:spcPct val="20000"/>
              </a:spcBef>
              <a:spcAft>
                <a:spcPct val="0"/>
              </a:spcAft>
              <a:buClr>
                <a:schemeClr val="hlink"/>
              </a:buClr>
              <a:buSzPct val="80000"/>
              <a:buFont typeface="Wingdings" pitchFamily="2" charset="2"/>
              <a:buNone/>
              <a:tabLst/>
              <a:defRPr/>
            </a:pPr>
            <a:r>
              <a:rPr lang="en-US" sz="2400" b="1" kern="0" dirty="0" smtClean="0">
                <a:effectLst>
                  <a:outerShdw blurRad="38100" dist="38100" dir="2700000" algn="tl">
                    <a:srgbClr val="000000"/>
                  </a:outerShdw>
                </a:effectLst>
                <a:latin typeface="Calibri" pitchFamily="34" charset="0"/>
              </a:rPr>
              <a:t>	</a:t>
            </a:r>
            <a:r>
              <a:rPr lang="en-US" sz="2400" b="1" kern="0" dirty="0" smtClean="0">
                <a:solidFill>
                  <a:srgbClr val="FF0000"/>
                </a:solidFill>
                <a:effectLst>
                  <a:outerShdw blurRad="38100" dist="38100" dir="2700000" algn="tl">
                    <a:srgbClr val="000000"/>
                  </a:outerShdw>
                </a:effectLst>
                <a:latin typeface="Calibri" pitchFamily="34" charset="0"/>
              </a:rPr>
              <a:t>c</a:t>
            </a:r>
            <a:r>
              <a:rPr lang="en-US" sz="2400" b="1" kern="0" dirty="0" smtClean="0">
                <a:effectLst>
                  <a:outerShdw blurRad="38100" dist="38100" dir="2700000" algn="tl">
                    <a:srgbClr val="000000"/>
                  </a:outerShdw>
                </a:effectLst>
                <a:latin typeface="Calibri" pitchFamily="34" charset="0"/>
              </a:rPr>
              <a:t>. </a:t>
            </a:r>
            <a:r>
              <a:rPr kumimoji="0" lang="en-US" sz="24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Calibri" pitchFamily="34" charset="0"/>
                <a:ea typeface="+mn-ea"/>
                <a:cs typeface="+mn-cs"/>
              </a:rPr>
              <a:t>convicted of treason and hanged. </a:t>
            </a:r>
          </a:p>
          <a:p>
            <a:pPr marL="342900" marR="0" lvl="0" indent="-342900" algn="l" defTabSz="914400" rtl="0" eaLnBrk="1" fontAlgn="base" latinLnBrk="0" hangingPunct="1">
              <a:lnSpc>
                <a:spcPct val="80000"/>
              </a:lnSpc>
              <a:spcBef>
                <a:spcPct val="20000"/>
              </a:spcBef>
              <a:spcAft>
                <a:spcPct val="0"/>
              </a:spcAft>
              <a:buClr>
                <a:schemeClr val="hlink"/>
              </a:buClr>
              <a:buSzPct val="80000"/>
              <a:buFont typeface="Wingdings" pitchFamily="2" charset="2"/>
              <a:buNone/>
              <a:tabLst/>
              <a:defRPr/>
            </a:pPr>
            <a:r>
              <a:rPr lang="en-US" sz="2400" b="1" kern="0" dirty="0" smtClean="0">
                <a:effectLst>
                  <a:outerShdw blurRad="38100" dist="38100" dir="2700000" algn="tl">
                    <a:srgbClr val="000000"/>
                  </a:outerShdw>
                </a:effectLst>
                <a:latin typeface="Calibri" pitchFamily="34" charset="0"/>
              </a:rPr>
              <a:t> </a:t>
            </a:r>
            <a:r>
              <a:rPr lang="en-US" sz="2400" b="1" kern="0" dirty="0" smtClean="0">
                <a:solidFill>
                  <a:srgbClr val="FF0000"/>
                </a:solidFill>
                <a:effectLst>
                  <a:outerShdw blurRad="38100" dist="38100" dir="2700000" algn="tl">
                    <a:srgbClr val="000000"/>
                  </a:outerShdw>
                </a:effectLst>
                <a:latin typeface="Calibri" pitchFamily="34" charset="0"/>
              </a:rPr>
              <a:t>3.  </a:t>
            </a:r>
            <a:r>
              <a:rPr lang="en-US" sz="2400" b="1" kern="0" dirty="0" smtClean="0">
                <a:solidFill>
                  <a:srgbClr val="F11328"/>
                </a:solidFill>
                <a:effectLst>
                  <a:outerShdw blurRad="38100" dist="38100" dir="2700000" algn="tl">
                    <a:srgbClr val="000000"/>
                  </a:outerShdw>
                </a:effectLst>
                <a:latin typeface="Calibri" pitchFamily="34" charset="0"/>
              </a:rPr>
              <a:t>Effect:  </a:t>
            </a:r>
          </a:p>
          <a:p>
            <a:pPr marL="342900" marR="0" lvl="0" indent="-342900" algn="l" defTabSz="914400" rtl="0" eaLnBrk="1" fontAlgn="base" latinLnBrk="0" hangingPunct="1">
              <a:lnSpc>
                <a:spcPct val="80000"/>
              </a:lnSpc>
              <a:spcBef>
                <a:spcPct val="20000"/>
              </a:spcBef>
              <a:spcAft>
                <a:spcPct val="0"/>
              </a:spcAft>
              <a:buClr>
                <a:schemeClr val="hlink"/>
              </a:buClr>
              <a:buSzPct val="80000"/>
              <a:buFont typeface="Wingdings" pitchFamily="2" charset="2"/>
              <a:buNone/>
              <a:tabLst/>
              <a:defRPr/>
            </a:pPr>
            <a:r>
              <a:rPr lang="en-US" sz="2400" b="1" kern="0" dirty="0" smtClean="0">
                <a:effectLst>
                  <a:outerShdw blurRad="38100" dist="38100" dir="2700000" algn="tl">
                    <a:srgbClr val="000000"/>
                  </a:outerShdw>
                </a:effectLst>
                <a:latin typeface="Calibri" pitchFamily="34" charset="0"/>
              </a:rPr>
              <a:t>       </a:t>
            </a:r>
            <a:r>
              <a:rPr lang="en-US" sz="2400" b="1" kern="0" dirty="0" smtClean="0">
                <a:solidFill>
                  <a:srgbClr val="FF0000"/>
                </a:solidFill>
                <a:effectLst>
                  <a:outerShdw blurRad="38100" dist="38100" dir="2700000" algn="tl">
                    <a:srgbClr val="000000"/>
                  </a:outerShdw>
                </a:effectLst>
                <a:latin typeface="Calibri" pitchFamily="34" charset="0"/>
              </a:rPr>
              <a:t>a. </a:t>
            </a:r>
            <a:r>
              <a:rPr lang="en-US" sz="2400" b="1" kern="0" dirty="0" smtClean="0">
                <a:effectLst>
                  <a:outerShdw blurRad="38100" dist="38100" dir="2700000" algn="tl">
                    <a:srgbClr val="000000"/>
                  </a:outerShdw>
                </a:effectLst>
                <a:latin typeface="Calibri" pitchFamily="34" charset="0"/>
              </a:rPr>
              <a:t>further angered abolitionists in the North</a:t>
            </a:r>
          </a:p>
          <a:p>
            <a:pPr marL="342900" marR="0" lvl="0" indent="-342900" algn="l" defTabSz="914400" rtl="0" eaLnBrk="1" fontAlgn="base" latinLnBrk="0" hangingPunct="1">
              <a:lnSpc>
                <a:spcPct val="80000"/>
              </a:lnSpc>
              <a:spcBef>
                <a:spcPct val="20000"/>
              </a:spcBef>
              <a:spcAft>
                <a:spcPct val="0"/>
              </a:spcAft>
              <a:buClr>
                <a:schemeClr val="hlink"/>
              </a:buClr>
              <a:buSzPct val="80000"/>
              <a:buFont typeface="Wingdings" pitchFamily="2" charset="2"/>
              <a:buNone/>
              <a:tabLst/>
              <a:defRPr/>
            </a:pPr>
            <a:r>
              <a:rPr kumimoji="0" lang="en-US" sz="2400" b="1" i="0" u="none" strike="noStrike" kern="0" cap="none" spc="0" normalizeH="0" noProof="0" dirty="0" smtClean="0">
                <a:ln>
                  <a:noFill/>
                </a:ln>
                <a:solidFill>
                  <a:schemeClr val="tx1"/>
                </a:solidFill>
                <a:effectLst>
                  <a:outerShdw blurRad="38100" dist="38100" dir="2700000" algn="tl">
                    <a:srgbClr val="000000"/>
                  </a:outerShdw>
                </a:effectLst>
                <a:uLnTx/>
                <a:uFillTx/>
                <a:latin typeface="Calibri" pitchFamily="34" charset="0"/>
                <a:ea typeface="+mn-ea"/>
                <a:cs typeface="+mn-cs"/>
              </a:rPr>
              <a:t>       </a:t>
            </a:r>
            <a:r>
              <a:rPr kumimoji="0" lang="en-US" sz="2400" b="1" i="0" u="none" strike="noStrike" kern="0" cap="none" spc="0" normalizeH="0" noProof="0" dirty="0" smtClean="0">
                <a:ln>
                  <a:noFill/>
                </a:ln>
                <a:solidFill>
                  <a:srgbClr val="FF0000"/>
                </a:solidFill>
                <a:effectLst>
                  <a:outerShdw blurRad="38100" dist="38100" dir="2700000" algn="tl">
                    <a:srgbClr val="000000"/>
                  </a:outerShdw>
                </a:effectLst>
                <a:uLnTx/>
                <a:uFillTx/>
                <a:latin typeface="Calibri" pitchFamily="34" charset="0"/>
                <a:ea typeface="+mn-ea"/>
                <a:cs typeface="+mn-cs"/>
              </a:rPr>
              <a:t>b.</a:t>
            </a:r>
            <a:r>
              <a:rPr kumimoji="0" lang="en-US" sz="2400" b="1" i="0" u="none" strike="noStrike" kern="0" cap="none" spc="0" normalizeH="0" noProof="0" dirty="0" smtClean="0">
                <a:ln>
                  <a:noFill/>
                </a:ln>
                <a:solidFill>
                  <a:schemeClr val="tx1"/>
                </a:solidFill>
                <a:effectLst>
                  <a:outerShdw blurRad="38100" dist="38100" dir="2700000" algn="tl">
                    <a:srgbClr val="000000"/>
                  </a:outerShdw>
                </a:effectLst>
                <a:uLnTx/>
                <a:uFillTx/>
                <a:latin typeface="Calibri" pitchFamily="34" charset="0"/>
                <a:ea typeface="+mn-ea"/>
                <a:cs typeface="+mn-cs"/>
              </a:rPr>
              <a:t> alarmed the South even more</a:t>
            </a:r>
          </a:p>
          <a:p>
            <a:pPr marL="342900" marR="0" lvl="0" indent="-342900" algn="l" defTabSz="914400" rtl="0" eaLnBrk="1" fontAlgn="base" latinLnBrk="0" hangingPunct="1">
              <a:lnSpc>
                <a:spcPct val="80000"/>
              </a:lnSpc>
              <a:spcBef>
                <a:spcPct val="20000"/>
              </a:spcBef>
              <a:spcAft>
                <a:spcPct val="0"/>
              </a:spcAft>
              <a:buClr>
                <a:schemeClr val="hlink"/>
              </a:buClr>
              <a:buSzPct val="80000"/>
              <a:buFont typeface="Wingdings" pitchFamily="2" charset="2"/>
              <a:buNone/>
              <a:tabLst/>
              <a:defRPr/>
            </a:pPr>
            <a:r>
              <a:rPr lang="en-US" sz="2400" b="1" kern="0" dirty="0" smtClean="0">
                <a:effectLst>
                  <a:outerShdw blurRad="38100" dist="38100" dir="2700000" algn="tl">
                    <a:srgbClr val="000000"/>
                  </a:outerShdw>
                </a:effectLst>
                <a:latin typeface="Calibri" pitchFamily="34" charset="0"/>
              </a:rPr>
              <a:t>       </a:t>
            </a:r>
            <a:r>
              <a:rPr lang="en-US" sz="2400" b="1" kern="0" dirty="0" smtClean="0">
                <a:solidFill>
                  <a:srgbClr val="FF0000"/>
                </a:solidFill>
                <a:effectLst>
                  <a:outerShdw blurRad="38100" dist="38100" dir="2700000" algn="tl">
                    <a:srgbClr val="000000"/>
                  </a:outerShdw>
                </a:effectLst>
                <a:latin typeface="Calibri" pitchFamily="34" charset="0"/>
              </a:rPr>
              <a:t>c. </a:t>
            </a:r>
            <a:r>
              <a:rPr lang="en-US" sz="2400" b="1" kern="0" dirty="0" smtClean="0">
                <a:effectLst>
                  <a:outerShdw blurRad="38100" dist="38100" dir="2700000" algn="tl">
                    <a:srgbClr val="000000"/>
                  </a:outerShdw>
                </a:effectLst>
                <a:latin typeface="Calibri" pitchFamily="34" charset="0"/>
              </a:rPr>
              <a:t>Southern</a:t>
            </a:r>
            <a:r>
              <a:rPr lang="en-US" sz="2400" b="1" kern="0" dirty="0" smtClean="0">
                <a:solidFill>
                  <a:schemeClr val="tx2">
                    <a:lumMod val="75000"/>
                  </a:schemeClr>
                </a:solidFill>
                <a:effectLst>
                  <a:outerShdw blurRad="38100" dist="38100" dir="2700000" algn="tl">
                    <a:srgbClr val="000000"/>
                  </a:outerShdw>
                </a:effectLst>
                <a:latin typeface="Calibri" pitchFamily="34" charset="0"/>
              </a:rPr>
              <a:t> </a:t>
            </a:r>
            <a:r>
              <a:rPr lang="en-US" sz="2400" b="1" i="1" kern="0" dirty="0" smtClean="0">
                <a:solidFill>
                  <a:schemeClr val="tx2">
                    <a:lumMod val="75000"/>
                  </a:schemeClr>
                </a:solidFill>
                <a:effectLst>
                  <a:outerShdw blurRad="38100" dist="38100" dir="2700000" algn="tl">
                    <a:srgbClr val="000000"/>
                  </a:outerShdw>
                </a:effectLst>
                <a:latin typeface="Calibri" pitchFamily="34" charset="0"/>
              </a:rPr>
              <a:t>militias </a:t>
            </a:r>
            <a:r>
              <a:rPr lang="en-US" sz="2400" b="1" kern="0" dirty="0" smtClean="0">
                <a:effectLst>
                  <a:outerShdw blurRad="38100" dist="38100" dir="2700000" algn="tl">
                    <a:srgbClr val="000000"/>
                  </a:outerShdw>
                </a:effectLst>
                <a:latin typeface="Calibri" pitchFamily="34" charset="0"/>
              </a:rPr>
              <a:t>begin to seriously train </a:t>
            </a:r>
            <a:endParaRPr kumimoji="0" lang="en-US" sz="24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Calibri" pitchFamily="34" charset="0"/>
              <a:ea typeface="+mn-ea"/>
              <a:cs typeface="+mn-cs"/>
            </a:endParaRPr>
          </a:p>
        </p:txBody>
      </p:sp>
      <p:sp>
        <p:nvSpPr>
          <p:cNvPr id="2" name="TextBox 1"/>
          <p:cNvSpPr txBox="1"/>
          <p:nvPr/>
        </p:nvSpPr>
        <p:spPr>
          <a:xfrm>
            <a:off x="2743200" y="3581400"/>
            <a:ext cx="1752600" cy="1477328"/>
          </a:xfrm>
          <a:prstGeom prst="rect">
            <a:avLst/>
          </a:prstGeom>
          <a:noFill/>
        </p:spPr>
        <p:txBody>
          <a:bodyPr wrap="square" rtlCol="0">
            <a:spAutoFit/>
          </a:bodyPr>
          <a:lstStyle/>
          <a:p>
            <a:r>
              <a:rPr lang="en-US" b="1" dirty="0" smtClean="0">
                <a:solidFill>
                  <a:srgbClr val="00B0F0"/>
                </a:solidFill>
                <a:latin typeface="Calibri" pitchFamily="34" charset="0"/>
                <a:cs typeface="Calibri" pitchFamily="34" charset="0"/>
              </a:rPr>
              <a:t>Harriet Tubman was kept from participating  in the raid because of an illness!</a:t>
            </a:r>
            <a:endParaRPr lang="en-US" b="1" dirty="0">
              <a:solidFill>
                <a:srgbClr val="00B0F0"/>
              </a:solidFill>
              <a:latin typeface="Calibri" pitchFamily="34" charset="0"/>
              <a:cs typeface="Calibri" pitchFamily="34" charset="0"/>
            </a:endParaRPr>
          </a:p>
        </p:txBody>
      </p:sp>
      <p:pic>
        <p:nvPicPr>
          <p:cNvPr id="2050" name="Picture 2" descr="http://upload.wikimedia.org/wikipedia/commons/0/03/Harriet_Tubman_cropp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3352800"/>
            <a:ext cx="1862138" cy="2033588"/>
          </a:xfrm>
          <a:prstGeom prst="ellipse">
            <a:avLst/>
          </a:prstGeom>
          <a:noFill/>
          <a:extLst>
            <a:ext uri="{909E8E84-426E-40dd-AFC4-6F175D3DCCD1}">
              <a14:hiddenFill xmlns:a14="http://schemas.microsoft.com/office/drawing/2010/main">
                <a:solidFill>
                  <a:srgbClr val="FFFFFF"/>
                </a:solidFill>
              </a14:hiddenFill>
            </a:ext>
          </a:extLst>
        </p:spPr>
      </p:pic>
      <p:pic>
        <p:nvPicPr>
          <p:cNvPr id="162818" name="Picture 2" descr="http://www.wilsonsalmanac.com/images1/brown_john_last_moments_by_.jpg"/>
          <p:cNvPicPr>
            <a:picLocks noChangeAspect="1" noChangeArrowheads="1"/>
          </p:cNvPicPr>
          <p:nvPr/>
        </p:nvPicPr>
        <p:blipFill>
          <a:blip r:embed="rId3" cstate="print"/>
          <a:srcRect/>
          <a:stretch>
            <a:fillRect/>
          </a:stretch>
        </p:blipFill>
        <p:spPr bwMode="auto">
          <a:xfrm>
            <a:off x="5533456" y="3276600"/>
            <a:ext cx="2925352" cy="3352800"/>
          </a:xfrm>
          <a:prstGeom prst="rect">
            <a:avLst/>
          </a:prstGeom>
          <a:ln>
            <a:noFill/>
          </a:ln>
          <a:effectLst>
            <a:softEdge rad="11250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3000"/>
                                        <p:tgtEl>
                                          <p:spTgt spid="2050"/>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3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fade">
                                      <p:cBhvr>
                                        <p:cTn id="16" dur="2500"/>
                                        <p:tgtEl>
                                          <p:spTgt spid="1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2500"/>
                                        <p:tgtEl>
                                          <p:spTgt spid="1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Effect transition="in" filter="fade">
                                      <p:cBhvr>
                                        <p:cTn id="26" dur="2500"/>
                                        <p:tgtEl>
                                          <p:spTgt spid="10">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animEffect transition="in" filter="fade">
                                      <p:cBhvr>
                                        <p:cTn id="31" dur="2250"/>
                                        <p:tgtEl>
                                          <p:spTgt spid="10">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62818"/>
                                        </p:tgtEl>
                                        <p:attrNameLst>
                                          <p:attrName>style.visibility</p:attrName>
                                        </p:attrNameLst>
                                      </p:cBhvr>
                                      <p:to>
                                        <p:strVal val="visible"/>
                                      </p:to>
                                    </p:set>
                                    <p:animEffect transition="in" filter="fade">
                                      <p:cBhvr>
                                        <p:cTn id="34" dur="2000"/>
                                        <p:tgtEl>
                                          <p:spTgt spid="1628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xEl>
                                              <p:pRg st="4" end="4"/>
                                            </p:txEl>
                                          </p:spTgt>
                                        </p:tgtEl>
                                        <p:attrNameLst>
                                          <p:attrName>style.visibility</p:attrName>
                                        </p:attrNameLst>
                                      </p:cBhvr>
                                      <p:to>
                                        <p:strVal val="visible"/>
                                      </p:to>
                                    </p:set>
                                    <p:animEffect transition="in" filter="fade">
                                      <p:cBhvr>
                                        <p:cTn id="39" dur="2250"/>
                                        <p:tgtEl>
                                          <p:spTgt spid="10">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
                                            <p:txEl>
                                              <p:pRg st="5" end="5"/>
                                            </p:txEl>
                                          </p:spTgt>
                                        </p:tgtEl>
                                        <p:attrNameLst>
                                          <p:attrName>style.visibility</p:attrName>
                                        </p:attrNameLst>
                                      </p:cBhvr>
                                      <p:to>
                                        <p:strVal val="visible"/>
                                      </p:to>
                                    </p:set>
                                    <p:animEffect transition="in" filter="fade">
                                      <p:cBhvr>
                                        <p:cTn id="44" dur="2250"/>
                                        <p:tgtEl>
                                          <p:spTgt spid="10">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
                                            <p:txEl>
                                              <p:pRg st="6" end="6"/>
                                            </p:txEl>
                                          </p:spTgt>
                                        </p:tgtEl>
                                        <p:attrNameLst>
                                          <p:attrName>style.visibility</p:attrName>
                                        </p:attrNameLst>
                                      </p:cBhvr>
                                      <p:to>
                                        <p:strVal val="visible"/>
                                      </p:to>
                                    </p:set>
                                    <p:animEffect transition="in" filter="fade">
                                      <p:cBhvr>
                                        <p:cTn id="49" dur="2500"/>
                                        <p:tgtEl>
                                          <p:spTgt spid="10">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0">
                                            <p:txEl>
                                              <p:pRg st="7" end="7"/>
                                            </p:txEl>
                                          </p:spTgt>
                                        </p:tgtEl>
                                        <p:attrNameLst>
                                          <p:attrName>style.visibility</p:attrName>
                                        </p:attrNameLst>
                                      </p:cBhvr>
                                      <p:to>
                                        <p:strVal val="visible"/>
                                      </p:to>
                                    </p:set>
                                    <p:animEffect transition="in" filter="fade">
                                      <p:cBhvr>
                                        <p:cTn id="54" dur="275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1667" t="24209" r="19334" b="14999"/>
          <a:stretch/>
        </p:blipFill>
        <p:spPr>
          <a:xfrm>
            <a:off x="0" y="1000030"/>
            <a:ext cx="9144000" cy="5857970"/>
          </a:xfrm>
          <a:prstGeom prst="rect">
            <a:avLst/>
          </a:prstGeom>
        </p:spPr>
      </p:pic>
      <p:sp>
        <p:nvSpPr>
          <p:cNvPr id="4" name="Slide Number Placeholder 3"/>
          <p:cNvSpPr>
            <a:spLocks noGrp="1"/>
          </p:cNvSpPr>
          <p:nvPr>
            <p:ph type="sldNum" sz="quarter" idx="12"/>
          </p:nvPr>
        </p:nvSpPr>
        <p:spPr/>
        <p:txBody>
          <a:bodyPr/>
          <a:lstStyle/>
          <a:p>
            <a:pPr>
              <a:defRPr/>
            </a:pPr>
            <a:fld id="{ADDDAEF7-5083-434E-A915-B7935F7CEEA9}" type="slidenum">
              <a:rPr lang="en-US" smtClean="0"/>
              <a:pPr>
                <a:defRPr/>
              </a:pPr>
              <a:t>43</a:t>
            </a:fld>
            <a:endParaRPr lang="en-US" dirty="0"/>
          </a:p>
        </p:txBody>
      </p:sp>
      <p:sp>
        <p:nvSpPr>
          <p:cNvPr id="6" name="TextBox 5"/>
          <p:cNvSpPr txBox="1"/>
          <p:nvPr/>
        </p:nvSpPr>
        <p:spPr>
          <a:xfrm>
            <a:off x="0" y="4800600"/>
            <a:ext cx="3886200" cy="1200329"/>
          </a:xfrm>
          <a:prstGeom prst="rect">
            <a:avLst/>
          </a:prstGeom>
          <a:solidFill>
            <a:srgbClr val="000000"/>
          </a:solidFill>
        </p:spPr>
        <p:txBody>
          <a:bodyPr wrap="square" rtlCol="0">
            <a:spAutoFit/>
          </a:bodyPr>
          <a:lstStyle/>
          <a:p>
            <a:pPr algn="ctr"/>
            <a:r>
              <a:rPr lang="en-US" sz="2400" b="1" dirty="0" smtClean="0">
                <a:latin typeface="Calibri" pitchFamily="34" charset="0"/>
              </a:rPr>
              <a:t>What do you notice about the different political parties?</a:t>
            </a:r>
            <a:endParaRPr lang="en-US" sz="2400" b="1" dirty="0">
              <a:latin typeface="Calibri" pitchFamily="34" charset="0"/>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72961" t="70610" r="10645" b="8185"/>
          <a:stretch/>
        </p:blipFill>
        <p:spPr>
          <a:xfrm>
            <a:off x="6755932" y="4611948"/>
            <a:ext cx="2388068" cy="2246052"/>
          </a:xfrm>
          <a:prstGeom prst="rect">
            <a:avLst/>
          </a:prstGeom>
        </p:spPr>
      </p:pic>
      <p:sp>
        <p:nvSpPr>
          <p:cNvPr id="9" name="TextBox 8"/>
          <p:cNvSpPr txBox="1"/>
          <p:nvPr/>
        </p:nvSpPr>
        <p:spPr>
          <a:xfrm>
            <a:off x="1752600" y="228600"/>
            <a:ext cx="5943600" cy="1384995"/>
          </a:xfrm>
          <a:prstGeom prst="rect">
            <a:avLst/>
          </a:prstGeom>
          <a:solidFill>
            <a:srgbClr val="000000"/>
          </a:solidFill>
        </p:spPr>
        <p:txBody>
          <a:bodyPr wrap="square" rtlCol="0">
            <a:spAutoFit/>
          </a:bodyPr>
          <a:lstStyle/>
          <a:p>
            <a:r>
              <a:rPr lang="en-US" sz="2400" dirty="0" smtClean="0"/>
              <a:t> </a:t>
            </a:r>
            <a:r>
              <a:rPr lang="en-US" sz="2400" b="1" dirty="0" smtClean="0">
                <a:solidFill>
                  <a:srgbClr val="FF0000"/>
                </a:solidFill>
                <a:latin typeface="Calibri" pitchFamily="34" charset="0"/>
              </a:rPr>
              <a:t>G.  </a:t>
            </a:r>
            <a:r>
              <a:rPr lang="en-US" sz="2400" b="1" dirty="0" smtClean="0">
                <a:latin typeface="Calibri" pitchFamily="34" charset="0"/>
              </a:rPr>
              <a:t>Election of 1860</a:t>
            </a:r>
          </a:p>
          <a:p>
            <a:r>
              <a:rPr lang="en-US" sz="2000" b="1" dirty="0" smtClean="0">
                <a:latin typeface="Calibri" pitchFamily="34" charset="0"/>
              </a:rPr>
              <a:t>         </a:t>
            </a:r>
            <a:r>
              <a:rPr lang="en-US" sz="2000" b="1" dirty="0" smtClean="0">
                <a:solidFill>
                  <a:srgbClr val="FF0000"/>
                </a:solidFill>
                <a:latin typeface="Calibri" pitchFamily="34" charset="0"/>
              </a:rPr>
              <a:t>1.  </a:t>
            </a:r>
            <a:r>
              <a:rPr lang="en-US" sz="2000" b="1" dirty="0" smtClean="0">
                <a:latin typeface="Calibri" pitchFamily="34" charset="0"/>
              </a:rPr>
              <a:t>Abraham Lincoln (R) vs. Stephen Douglas (D)</a:t>
            </a:r>
          </a:p>
          <a:p>
            <a:r>
              <a:rPr lang="en-US" sz="2000" b="1" dirty="0" smtClean="0">
                <a:latin typeface="Calibri" pitchFamily="34" charset="0"/>
              </a:rPr>
              <a:t>              </a:t>
            </a:r>
            <a:r>
              <a:rPr lang="en-US" sz="2000" b="1" dirty="0" smtClean="0">
                <a:solidFill>
                  <a:srgbClr val="FF0000"/>
                </a:solidFill>
                <a:latin typeface="Calibri" pitchFamily="34" charset="0"/>
              </a:rPr>
              <a:t>a.  </a:t>
            </a:r>
            <a:r>
              <a:rPr lang="en-US" sz="2000" b="1" dirty="0" smtClean="0">
                <a:latin typeface="Calibri" pitchFamily="34" charset="0"/>
              </a:rPr>
              <a:t>All about slavery</a:t>
            </a:r>
          </a:p>
          <a:p>
            <a:r>
              <a:rPr lang="en-US" sz="2000" b="1" dirty="0" smtClean="0">
                <a:latin typeface="Calibri" pitchFamily="34" charset="0"/>
              </a:rPr>
              <a:t>              </a:t>
            </a:r>
            <a:r>
              <a:rPr lang="en-US" sz="2000" b="1" dirty="0" smtClean="0">
                <a:solidFill>
                  <a:srgbClr val="FF0000"/>
                </a:solidFill>
                <a:latin typeface="Calibri" pitchFamily="34" charset="0"/>
              </a:rPr>
              <a:t>b.  </a:t>
            </a:r>
            <a:r>
              <a:rPr lang="en-US" sz="2000" b="1" dirty="0" smtClean="0">
                <a:latin typeface="Calibri" pitchFamily="34" charset="0"/>
              </a:rPr>
              <a:t>North outvotes the South; Lincoln wins.</a:t>
            </a:r>
            <a:endParaRPr lang="en-US" sz="2000" b="1" dirty="0">
              <a:latin typeface="Calibri" pitchFamily="34" charset="0"/>
            </a:endParaRPr>
          </a:p>
        </p:txBody>
      </p:sp>
      <p:sp>
        <p:nvSpPr>
          <p:cNvPr id="7" name="Down Arrow 6"/>
          <p:cNvSpPr/>
          <p:nvPr/>
        </p:nvSpPr>
        <p:spPr bwMode="auto">
          <a:xfrm>
            <a:off x="6781800" y="4648200"/>
            <a:ext cx="381000" cy="381000"/>
          </a:xfrm>
          <a:prstGeom prst="downArrow">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FF0000"/>
              </a:solidFill>
              <a:effectLst/>
              <a:latin typeface="Arial" charset="0"/>
            </a:endParaRPr>
          </a:p>
        </p:txBody>
      </p:sp>
      <p:pic>
        <p:nvPicPr>
          <p:cNvPr id="167938" name="Picture 2" descr="http://upload.wikimedia.org/wikipedia/commons/thumb/e/e9/Stephen_A_Douglas_-_headshot.jpg/240px-Stephen_A_Douglas_-_headshot.jpg"/>
          <p:cNvPicPr>
            <a:picLocks noChangeAspect="1" noChangeArrowheads="1"/>
          </p:cNvPicPr>
          <p:nvPr/>
        </p:nvPicPr>
        <p:blipFill>
          <a:blip r:embed="rId3" cstate="print"/>
          <a:srcRect/>
          <a:stretch>
            <a:fillRect/>
          </a:stretch>
        </p:blipFill>
        <p:spPr bwMode="auto">
          <a:xfrm>
            <a:off x="7688064" y="228600"/>
            <a:ext cx="1183688" cy="1524000"/>
          </a:xfrm>
          <a:prstGeom prst="ellipse">
            <a:avLst/>
          </a:prstGeom>
          <a:noFill/>
        </p:spPr>
      </p:pic>
      <p:pic>
        <p:nvPicPr>
          <p:cNvPr id="167940" name="Picture 4" descr="http://georgiainfo.galileo.usg.edu/tdgh-nov/Abraham%20Lincoln.jpg"/>
          <p:cNvPicPr>
            <a:picLocks noChangeAspect="1" noChangeArrowheads="1"/>
          </p:cNvPicPr>
          <p:nvPr/>
        </p:nvPicPr>
        <p:blipFill>
          <a:blip r:embed="rId4" cstate="print"/>
          <a:srcRect l="19945" r="18005" b="38889"/>
          <a:stretch>
            <a:fillRect/>
          </a:stretch>
        </p:blipFill>
        <p:spPr bwMode="auto">
          <a:xfrm>
            <a:off x="533400" y="228600"/>
            <a:ext cx="1219200" cy="1436915"/>
          </a:xfrm>
          <a:prstGeom prst="ellipse">
            <a:avLst/>
          </a:prstGeom>
          <a:noFill/>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200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fade">
                                      <p:cBhvr>
                                        <p:cTn id="19" dur="2000"/>
                                        <p:tgtEl>
                                          <p:spTgt spid="9">
                                            <p:txEl>
                                              <p:p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67940"/>
                                        </p:tgtEl>
                                        <p:attrNameLst>
                                          <p:attrName>style.visibility</p:attrName>
                                        </p:attrNameLst>
                                      </p:cBhvr>
                                      <p:to>
                                        <p:strVal val="visible"/>
                                      </p:to>
                                    </p:set>
                                    <p:animEffect transition="in" filter="fade">
                                      <p:cBhvr>
                                        <p:cTn id="22" dur="2000"/>
                                        <p:tgtEl>
                                          <p:spTgt spid="167940"/>
                                        </p:tgtEl>
                                      </p:cBhvr>
                                    </p:animEffect>
                                  </p:childTnLst>
                                </p:cTn>
                              </p:par>
                              <p:par>
                                <p:cTn id="23" presetID="10" presetClass="entr" presetSubtype="0" fill="hold" nodeType="withEffect">
                                  <p:stCondLst>
                                    <p:cond delay="0"/>
                                  </p:stCondLst>
                                  <p:childTnLst>
                                    <p:set>
                                      <p:cBhvr>
                                        <p:cTn id="24" dur="1" fill="hold">
                                          <p:stCondLst>
                                            <p:cond delay="0"/>
                                          </p:stCondLst>
                                        </p:cTn>
                                        <p:tgtEl>
                                          <p:spTgt spid="167938"/>
                                        </p:tgtEl>
                                        <p:attrNameLst>
                                          <p:attrName>style.visibility</p:attrName>
                                        </p:attrNameLst>
                                      </p:cBhvr>
                                      <p:to>
                                        <p:strVal val="visible"/>
                                      </p:to>
                                    </p:set>
                                    <p:animEffect transition="in" filter="fade">
                                      <p:cBhvr>
                                        <p:cTn id="25" dur="2000"/>
                                        <p:tgtEl>
                                          <p:spTgt spid="16793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Effect transition="in" filter="fade">
                                      <p:cBhvr>
                                        <p:cTn id="30" dur="2000"/>
                                        <p:tgtEl>
                                          <p:spTgt spid="9">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animEffect transition="in" filter="fade">
                                      <p:cBhvr>
                                        <p:cTn id="35" dur="2000"/>
                                        <p:tgtEl>
                                          <p:spTgt spid="9">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2000"/>
                                        <p:tgtEl>
                                          <p:spTgt spid="6"/>
                                        </p:tgtEl>
                                      </p:cBhvr>
                                    </p:animEffect>
                                  </p:childTnLst>
                                </p:cTn>
                              </p:par>
                            </p:childTnLst>
                          </p:cTn>
                        </p:par>
                        <p:par>
                          <p:cTn id="41" fill="hold">
                            <p:stCondLst>
                              <p:cond delay="2000"/>
                            </p:stCondLst>
                            <p:childTnLst>
                              <p:par>
                                <p:cTn id="42" presetID="2" presetClass="entr" presetSubtype="1"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3000" fill="hold"/>
                                        <p:tgtEl>
                                          <p:spTgt spid="7"/>
                                        </p:tgtEl>
                                        <p:attrNameLst>
                                          <p:attrName>ppt_x</p:attrName>
                                        </p:attrNameLst>
                                      </p:cBhvr>
                                      <p:tavLst>
                                        <p:tav tm="0">
                                          <p:val>
                                            <p:strVal val="#ppt_x"/>
                                          </p:val>
                                        </p:tav>
                                        <p:tav tm="100000">
                                          <p:val>
                                            <p:strVal val="#ppt_x"/>
                                          </p:val>
                                        </p:tav>
                                      </p:tavLst>
                                    </p:anim>
                                    <p:anim calcmode="lin" valueType="num">
                                      <p:cBhvr additive="base">
                                        <p:cTn id="45" dur="3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3" name="Rectangle 3"/>
          <p:cNvSpPr>
            <a:spLocks noGrp="1" noChangeArrowheads="1"/>
          </p:cNvSpPr>
          <p:nvPr>
            <p:ph idx="1"/>
          </p:nvPr>
        </p:nvSpPr>
        <p:spPr>
          <a:xfrm>
            <a:off x="381000" y="304800"/>
            <a:ext cx="8534400" cy="3048000"/>
          </a:xfrm>
        </p:spPr>
        <p:txBody>
          <a:bodyPr>
            <a:normAutofit lnSpcReduction="10000"/>
          </a:bodyPr>
          <a:lstStyle/>
          <a:p>
            <a:pPr eaLnBrk="1" hangingPunct="1">
              <a:lnSpc>
                <a:spcPct val="80000"/>
              </a:lnSpc>
              <a:buFont typeface="Wingdings" pitchFamily="2" charset="2"/>
              <a:buNone/>
              <a:defRPr/>
            </a:pPr>
            <a:r>
              <a:rPr lang="en-US" sz="2800" b="1" dirty="0" smtClean="0">
                <a:solidFill>
                  <a:srgbClr val="FFFF00"/>
                </a:solidFill>
                <a:latin typeface="Times New Roman" pitchFamily="18" charset="0"/>
                <a:cs typeface="Times New Roman" pitchFamily="18" charset="0"/>
              </a:rPr>
              <a:t> </a:t>
            </a:r>
            <a:r>
              <a:rPr lang="en-US" sz="2800" b="1" dirty="0" smtClean="0">
                <a:latin typeface="Times New Roman" pitchFamily="18" charset="0"/>
                <a:cs typeface="Times New Roman" pitchFamily="18" charset="0"/>
              </a:rPr>
              <a:t> V.  </a:t>
            </a:r>
            <a:r>
              <a:rPr lang="en-US" sz="2800" b="1" dirty="0" smtClean="0">
                <a:latin typeface="Calibri" pitchFamily="34" charset="0"/>
              </a:rPr>
              <a:t>The South Secedes</a:t>
            </a:r>
          </a:p>
          <a:p>
            <a:pPr marL="0" indent="0" eaLnBrk="1" hangingPunct="1">
              <a:spcBef>
                <a:spcPts val="0"/>
              </a:spcBef>
              <a:buFont typeface="Wingdings" pitchFamily="2" charset="2"/>
              <a:buNone/>
              <a:defRPr/>
            </a:pPr>
            <a:r>
              <a:rPr lang="en-US" sz="2800" b="1" dirty="0" smtClean="0">
                <a:latin typeface="Calibri" pitchFamily="34" charset="0"/>
              </a:rPr>
              <a:t>     </a:t>
            </a:r>
            <a:r>
              <a:rPr lang="en-US" sz="2400" b="1" dirty="0" smtClean="0">
                <a:solidFill>
                  <a:srgbClr val="FF0000"/>
                </a:solidFill>
                <a:latin typeface="Calibri" pitchFamily="34" charset="0"/>
              </a:rPr>
              <a:t>A.  </a:t>
            </a:r>
            <a:r>
              <a:rPr lang="en-US" sz="2400" b="1" dirty="0" smtClean="0">
                <a:latin typeface="Calibri" pitchFamily="34" charset="0"/>
              </a:rPr>
              <a:t>South Carolina first (Dec. 1860)</a:t>
            </a:r>
          </a:p>
          <a:p>
            <a:pPr marL="0" indent="0" eaLnBrk="1" hangingPunct="1">
              <a:spcBef>
                <a:spcPts val="0"/>
              </a:spcBef>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1.</a:t>
            </a:r>
            <a:r>
              <a:rPr lang="en-US" sz="2400" b="1" dirty="0" smtClean="0">
                <a:latin typeface="Calibri" pitchFamily="34" charset="0"/>
              </a:rPr>
              <a:t>  Based secession on States Rights argument</a:t>
            </a:r>
          </a:p>
          <a:p>
            <a:pPr marL="0" indent="0" eaLnBrk="1" hangingPunct="1">
              <a:spcBef>
                <a:spcPts val="0"/>
              </a:spcBef>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a.</a:t>
            </a:r>
            <a:r>
              <a:rPr lang="en-US" sz="2400" b="1" dirty="0" smtClean="0">
                <a:latin typeface="Calibri" pitchFamily="34" charset="0"/>
              </a:rPr>
              <a:t> States can leave the Union because they had joined </a:t>
            </a:r>
          </a:p>
          <a:p>
            <a:pPr marL="0" indent="0" eaLnBrk="1" hangingPunct="1">
              <a:spcBef>
                <a:spcPts val="0"/>
              </a:spcBef>
              <a:buFont typeface="Wingdings" pitchFamily="2" charset="2"/>
              <a:buNone/>
              <a:defRPr/>
            </a:pPr>
            <a:r>
              <a:rPr lang="en-US" sz="2400" b="1" dirty="0">
                <a:latin typeface="Calibri" pitchFamily="34" charset="0"/>
              </a:rPr>
              <a:t> </a:t>
            </a:r>
            <a:r>
              <a:rPr lang="en-US" sz="2400" b="1" dirty="0" smtClean="0">
                <a:latin typeface="Calibri" pitchFamily="34" charset="0"/>
              </a:rPr>
              <a:t>                        voluntarily</a:t>
            </a:r>
          </a:p>
          <a:p>
            <a:pPr marL="0" indent="0" eaLnBrk="1" hangingPunct="1">
              <a:spcBef>
                <a:spcPts val="0"/>
              </a:spcBef>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B.</a:t>
            </a:r>
            <a:r>
              <a:rPr lang="en-US" sz="2400" b="1" dirty="0" smtClean="0">
                <a:latin typeface="Calibri" pitchFamily="34" charset="0"/>
              </a:rPr>
              <a:t> Six more states quickly follow:</a:t>
            </a:r>
          </a:p>
          <a:p>
            <a:pPr marL="0" indent="0" eaLnBrk="1" hangingPunct="1">
              <a:spcBef>
                <a:spcPts val="0"/>
              </a:spcBef>
              <a:buFont typeface="Wingdings" pitchFamily="2" charset="2"/>
              <a:buNone/>
              <a:defRPr/>
            </a:pPr>
            <a:r>
              <a:rPr lang="en-US" sz="2400" b="1" dirty="0">
                <a:latin typeface="Calibri" pitchFamily="34" charset="0"/>
              </a:rPr>
              <a:t> </a:t>
            </a:r>
            <a:r>
              <a:rPr lang="en-US" sz="2400" b="1" dirty="0" smtClean="0">
                <a:latin typeface="Calibri" pitchFamily="34" charset="0"/>
              </a:rPr>
              <a:t>          </a:t>
            </a:r>
            <a:r>
              <a:rPr lang="en-US" sz="2400" b="1" dirty="0" smtClean="0">
                <a:solidFill>
                  <a:srgbClr val="FF0000"/>
                </a:solidFill>
                <a:latin typeface="Calibri" pitchFamily="34" charset="0"/>
              </a:rPr>
              <a:t>1. </a:t>
            </a:r>
            <a:r>
              <a:rPr lang="en-US" sz="2400" b="1" dirty="0" smtClean="0">
                <a:latin typeface="Calibri" pitchFamily="34" charset="0"/>
              </a:rPr>
              <a:t>Mississippi, Florida, Alabama, Georgia, Louisiana and </a:t>
            </a:r>
          </a:p>
          <a:p>
            <a:pPr marL="0" indent="0" eaLnBrk="1" hangingPunct="1">
              <a:spcBef>
                <a:spcPts val="0"/>
              </a:spcBef>
              <a:buFont typeface="Wingdings" pitchFamily="2" charset="2"/>
              <a:buNone/>
              <a:defRPr/>
            </a:pPr>
            <a:r>
              <a:rPr lang="en-US" sz="2400" b="1" dirty="0">
                <a:latin typeface="Calibri" pitchFamily="34" charset="0"/>
              </a:rPr>
              <a:t> </a:t>
            </a:r>
            <a:r>
              <a:rPr lang="en-US" sz="2400" b="1" dirty="0" smtClean="0">
                <a:latin typeface="Calibri" pitchFamily="34" charset="0"/>
              </a:rPr>
              <a:t>              Texas</a:t>
            </a:r>
            <a:r>
              <a:rPr lang="en-US" sz="2800" dirty="0" smtClean="0">
                <a:latin typeface="Calibri" pitchFamily="34" charset="0"/>
              </a:rPr>
              <a:t>    </a:t>
            </a:r>
          </a:p>
        </p:txBody>
      </p:sp>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44</a:t>
            </a:fld>
            <a:endParaRPr lang="en-US" dirty="0"/>
          </a:p>
        </p:txBody>
      </p:sp>
      <p:sp>
        <p:nvSpPr>
          <p:cNvPr id="6" name="TextBox 5"/>
          <p:cNvSpPr txBox="1"/>
          <p:nvPr/>
        </p:nvSpPr>
        <p:spPr>
          <a:xfrm>
            <a:off x="1143000" y="3886200"/>
            <a:ext cx="3048000" cy="369332"/>
          </a:xfrm>
          <a:prstGeom prst="rect">
            <a:avLst/>
          </a:prstGeom>
          <a:solidFill>
            <a:srgbClr val="FFFF00"/>
          </a:solidFill>
        </p:spPr>
        <p:txBody>
          <a:bodyPr wrap="square" rtlCol="0">
            <a:spAutoFit/>
          </a:bodyPr>
          <a:lstStyle/>
          <a:p>
            <a:r>
              <a:rPr lang="en-US" b="1" dirty="0" smtClean="0">
                <a:solidFill>
                  <a:srgbClr val="000000"/>
                </a:solidFill>
                <a:latin typeface="Calibri" pitchFamily="34" charset="0"/>
                <a:cs typeface="Calibri" pitchFamily="34" charset="0"/>
              </a:rPr>
              <a:t>Confederate “Stars and Bars”</a:t>
            </a:r>
            <a:endParaRPr lang="en-US" b="1" dirty="0">
              <a:solidFill>
                <a:srgbClr val="000000"/>
              </a:solidFill>
              <a:latin typeface="Calibri" pitchFamily="34" charset="0"/>
              <a:cs typeface="Calibri" pitchFamily="34"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3276600"/>
            <a:ext cx="4393726" cy="2600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Effect transition="in" filter="fade">
                                      <p:cBhvr>
                                        <p:cTn id="7" dur="2000"/>
                                        <p:tgtEl>
                                          <p:spTgt spid="512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03">
                                            <p:txEl>
                                              <p:pRg st="1" end="1"/>
                                            </p:txEl>
                                          </p:spTgt>
                                        </p:tgtEl>
                                        <p:attrNameLst>
                                          <p:attrName>style.visibility</p:attrName>
                                        </p:attrNameLst>
                                      </p:cBhvr>
                                      <p:to>
                                        <p:strVal val="visible"/>
                                      </p:to>
                                    </p:set>
                                    <p:animEffect transition="in" filter="fade">
                                      <p:cBhvr>
                                        <p:cTn id="12" dur="2500"/>
                                        <p:tgtEl>
                                          <p:spTgt spid="512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03">
                                            <p:txEl>
                                              <p:pRg st="2" end="2"/>
                                            </p:txEl>
                                          </p:spTgt>
                                        </p:tgtEl>
                                        <p:attrNameLst>
                                          <p:attrName>style.visibility</p:attrName>
                                        </p:attrNameLst>
                                      </p:cBhvr>
                                      <p:to>
                                        <p:strVal val="visible"/>
                                      </p:to>
                                    </p:set>
                                    <p:animEffect transition="in" filter="fade">
                                      <p:cBhvr>
                                        <p:cTn id="17" dur="2000"/>
                                        <p:tgtEl>
                                          <p:spTgt spid="512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203">
                                            <p:txEl>
                                              <p:pRg st="3" end="3"/>
                                            </p:txEl>
                                          </p:spTgt>
                                        </p:tgtEl>
                                        <p:attrNameLst>
                                          <p:attrName>style.visibility</p:attrName>
                                        </p:attrNameLst>
                                      </p:cBhvr>
                                      <p:to>
                                        <p:strVal val="visible"/>
                                      </p:to>
                                    </p:set>
                                    <p:animEffect transition="in" filter="fade">
                                      <p:cBhvr>
                                        <p:cTn id="22" dur="2250"/>
                                        <p:tgtEl>
                                          <p:spTgt spid="5120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1203">
                                            <p:txEl>
                                              <p:pRg st="4" end="4"/>
                                            </p:txEl>
                                          </p:spTgt>
                                        </p:tgtEl>
                                        <p:attrNameLst>
                                          <p:attrName>style.visibility</p:attrName>
                                        </p:attrNameLst>
                                      </p:cBhvr>
                                      <p:to>
                                        <p:strVal val="visible"/>
                                      </p:to>
                                    </p:set>
                                    <p:animEffect transition="in" filter="fade">
                                      <p:cBhvr>
                                        <p:cTn id="25" dur="2250"/>
                                        <p:tgtEl>
                                          <p:spTgt spid="5120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1203">
                                            <p:txEl>
                                              <p:pRg st="5" end="5"/>
                                            </p:txEl>
                                          </p:spTgt>
                                        </p:tgtEl>
                                        <p:attrNameLst>
                                          <p:attrName>style.visibility</p:attrName>
                                        </p:attrNameLst>
                                      </p:cBhvr>
                                      <p:to>
                                        <p:strVal val="visible"/>
                                      </p:to>
                                    </p:set>
                                    <p:animEffect transition="in" filter="fade">
                                      <p:cBhvr>
                                        <p:cTn id="30" dur="2000"/>
                                        <p:tgtEl>
                                          <p:spTgt spid="5120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1203">
                                            <p:txEl>
                                              <p:pRg st="6" end="6"/>
                                            </p:txEl>
                                          </p:spTgt>
                                        </p:tgtEl>
                                        <p:attrNameLst>
                                          <p:attrName>style.visibility</p:attrName>
                                        </p:attrNameLst>
                                      </p:cBhvr>
                                      <p:to>
                                        <p:strVal val="visible"/>
                                      </p:to>
                                    </p:set>
                                    <p:animEffect transition="in" filter="fade">
                                      <p:cBhvr>
                                        <p:cTn id="35" dur="2000"/>
                                        <p:tgtEl>
                                          <p:spTgt spid="51203">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51203">
                                            <p:txEl>
                                              <p:pRg st="7" end="7"/>
                                            </p:txEl>
                                          </p:spTgt>
                                        </p:tgtEl>
                                        <p:attrNameLst>
                                          <p:attrName>style.visibility</p:attrName>
                                        </p:attrNameLst>
                                      </p:cBhvr>
                                      <p:to>
                                        <p:strVal val="visible"/>
                                      </p:to>
                                    </p:set>
                                    <p:animEffect transition="in" filter="fade">
                                      <p:cBhvr>
                                        <p:cTn id="38" dur="2000"/>
                                        <p:tgtEl>
                                          <p:spTgt spid="51203">
                                            <p:txEl>
                                              <p:pRg st="7" end="7"/>
                                            </p:txEl>
                                          </p:spTgt>
                                        </p:tgtEl>
                                      </p:cBhvr>
                                    </p:animEffect>
                                  </p:childTnLst>
                                </p:cTn>
                              </p:par>
                              <p:par>
                                <p:cTn id="39" presetID="10" presetClass="entr" presetSubtype="0" fill="hold" nodeType="withEffect">
                                  <p:stCondLst>
                                    <p:cond delay="1750"/>
                                  </p:stCondLst>
                                  <p:childTnLst>
                                    <p:set>
                                      <p:cBhvr>
                                        <p:cTn id="40" dur="1" fill="hold">
                                          <p:stCondLst>
                                            <p:cond delay="0"/>
                                          </p:stCondLst>
                                        </p:cTn>
                                        <p:tgtEl>
                                          <p:spTgt spid="1026"/>
                                        </p:tgtEl>
                                        <p:attrNameLst>
                                          <p:attrName>style.visibility</p:attrName>
                                        </p:attrNameLst>
                                      </p:cBhvr>
                                      <p:to>
                                        <p:strVal val="visible"/>
                                      </p:to>
                                    </p:set>
                                    <p:animEffect transition="in" filter="fade">
                                      <p:cBhvr>
                                        <p:cTn id="41" dur="2000"/>
                                        <p:tgtEl>
                                          <p:spTgt spid="1026"/>
                                        </p:tgtEl>
                                      </p:cBhvr>
                                    </p:animEffect>
                                  </p:childTnLst>
                                </p:cTn>
                              </p:par>
                            </p:childTnLst>
                          </p:cTn>
                        </p:par>
                        <p:par>
                          <p:cTn id="42" fill="hold">
                            <p:stCondLst>
                              <p:cond delay="3750"/>
                            </p:stCondLst>
                            <p:childTnLst>
                              <p:par>
                                <p:cTn id="43" presetID="2" presetClass="entr" presetSubtype="2"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3000" fill="hold"/>
                                        <p:tgtEl>
                                          <p:spTgt spid="6"/>
                                        </p:tgtEl>
                                        <p:attrNameLst>
                                          <p:attrName>ppt_x</p:attrName>
                                        </p:attrNameLst>
                                      </p:cBhvr>
                                      <p:tavLst>
                                        <p:tav tm="0">
                                          <p:val>
                                            <p:strVal val="1+#ppt_w/2"/>
                                          </p:val>
                                        </p:tav>
                                        <p:tav tm="100000">
                                          <p:val>
                                            <p:strVal val="#ppt_x"/>
                                          </p:val>
                                        </p:tav>
                                      </p:tavLst>
                                    </p:anim>
                                    <p:anim calcmode="lin" valueType="num">
                                      <p:cBhvr additive="base">
                                        <p:cTn id="46" dur="3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5" name="Rectangle 5"/>
          <p:cNvSpPr>
            <a:spLocks noGrp="1" noChangeArrowheads="1"/>
          </p:cNvSpPr>
          <p:nvPr>
            <p:ph idx="1"/>
          </p:nvPr>
        </p:nvSpPr>
        <p:spPr>
          <a:xfrm>
            <a:off x="362309" y="304800"/>
            <a:ext cx="8763000" cy="4038600"/>
          </a:xfrm>
        </p:spPr>
        <p:txBody>
          <a:bodyPr/>
          <a:lstStyle/>
          <a:p>
            <a:pPr eaLnBrk="1" hangingPunct="1">
              <a:lnSpc>
                <a:spcPct val="80000"/>
              </a:lnSpc>
              <a:buNone/>
              <a:defRPr/>
            </a:pPr>
            <a:r>
              <a:rPr lang="en-US" sz="2800" b="1" dirty="0" smtClean="0">
                <a:solidFill>
                  <a:srgbClr val="FF0000"/>
                </a:solidFill>
                <a:latin typeface="Calibri" pitchFamily="34" charset="0"/>
              </a:rPr>
              <a:t>    C.  </a:t>
            </a:r>
            <a:r>
              <a:rPr lang="en-US" sz="2800" b="1" dirty="0" smtClean="0">
                <a:solidFill>
                  <a:srgbClr val="000000"/>
                </a:solidFill>
                <a:latin typeface="Calibri" pitchFamily="34" charset="0"/>
              </a:rPr>
              <a:t>“Border States”</a:t>
            </a:r>
          </a:p>
          <a:p>
            <a:pPr marL="0" indent="0" eaLnBrk="1" hangingPunct="1">
              <a:spcBef>
                <a:spcPts val="0"/>
              </a:spcBef>
              <a:buNone/>
              <a:defRPr/>
            </a:pPr>
            <a:r>
              <a:rPr lang="en-US" sz="2400" b="1" dirty="0" smtClean="0">
                <a:latin typeface="Calibri" pitchFamily="34" charset="0"/>
              </a:rPr>
              <a:t>              </a:t>
            </a:r>
            <a:r>
              <a:rPr lang="en-US" sz="2400" b="1" dirty="0" smtClean="0">
                <a:solidFill>
                  <a:srgbClr val="FF0000"/>
                </a:solidFill>
                <a:latin typeface="Calibri" pitchFamily="34" charset="0"/>
              </a:rPr>
              <a:t>1. </a:t>
            </a:r>
            <a:r>
              <a:rPr lang="en-US" sz="2400" b="1" dirty="0" smtClean="0">
                <a:latin typeface="Calibri" pitchFamily="34" charset="0"/>
              </a:rPr>
              <a:t>Slave states that did not join the rest in secession.</a:t>
            </a:r>
          </a:p>
          <a:p>
            <a:pPr marL="0" indent="0" eaLnBrk="1" hangingPunct="1">
              <a:spcBef>
                <a:spcPts val="0"/>
              </a:spcBef>
              <a:buNone/>
              <a:defRPr/>
            </a:pPr>
            <a:r>
              <a:rPr lang="en-US" sz="2400" b="1" dirty="0">
                <a:latin typeface="Calibri" pitchFamily="34" charset="0"/>
              </a:rPr>
              <a:t> </a:t>
            </a:r>
            <a:r>
              <a:rPr lang="en-US" sz="2400" b="1" dirty="0" smtClean="0">
                <a:latin typeface="Calibri" pitchFamily="34" charset="0"/>
              </a:rPr>
              <a:t>                   </a:t>
            </a:r>
            <a:r>
              <a:rPr lang="en-US" sz="2400" b="1" dirty="0" smtClean="0">
                <a:solidFill>
                  <a:srgbClr val="FF0000"/>
                </a:solidFill>
                <a:latin typeface="Calibri" pitchFamily="34" charset="0"/>
              </a:rPr>
              <a:t>a. </a:t>
            </a:r>
            <a:r>
              <a:rPr lang="en-US" sz="2400" b="1" dirty="0" smtClean="0">
                <a:latin typeface="Calibri" pitchFamily="34" charset="0"/>
              </a:rPr>
              <a:t>Delaware, Kentucky, Missouri and Maryland</a:t>
            </a:r>
          </a:p>
          <a:p>
            <a:pPr marL="0" indent="0" eaLnBrk="1" hangingPunct="1">
              <a:spcBef>
                <a:spcPts val="0"/>
              </a:spcBef>
              <a:buNone/>
              <a:defRPr/>
            </a:pPr>
            <a:r>
              <a:rPr lang="en-US" sz="2400" b="1" dirty="0" smtClean="0">
                <a:solidFill>
                  <a:srgbClr val="FF0000"/>
                </a:solidFill>
                <a:latin typeface="Calibri" pitchFamily="34" charset="0"/>
              </a:rPr>
              <a:t>              2.</a:t>
            </a:r>
            <a:r>
              <a:rPr lang="en-US" sz="2400" b="1" dirty="0" smtClean="0">
                <a:latin typeface="Calibri" pitchFamily="34" charset="0"/>
              </a:rPr>
              <a:t> Slave states that did not join Confederacy until after</a:t>
            </a:r>
          </a:p>
          <a:p>
            <a:pPr marL="0" indent="0" eaLnBrk="1" hangingPunct="1">
              <a:spcBef>
                <a:spcPts val="0"/>
              </a:spcBef>
              <a:buNone/>
              <a:defRPr/>
            </a:pPr>
            <a:r>
              <a:rPr lang="en-US" sz="2400" b="1" dirty="0">
                <a:latin typeface="Calibri" pitchFamily="34" charset="0"/>
              </a:rPr>
              <a:t> </a:t>
            </a:r>
            <a:r>
              <a:rPr lang="en-US" sz="2400" b="1" dirty="0" smtClean="0">
                <a:latin typeface="Calibri" pitchFamily="34" charset="0"/>
              </a:rPr>
              <a:t>                   the attack on Ft. Sumter</a:t>
            </a:r>
          </a:p>
          <a:p>
            <a:pPr marL="0" indent="0" eaLnBrk="1" hangingPunct="1">
              <a:spcBef>
                <a:spcPts val="0"/>
              </a:spcBef>
              <a:buNone/>
              <a:defRPr/>
            </a:pPr>
            <a:r>
              <a:rPr lang="en-US" sz="2400" b="1" dirty="0">
                <a:latin typeface="Calibri" pitchFamily="34" charset="0"/>
              </a:rPr>
              <a:t> </a:t>
            </a:r>
            <a:r>
              <a:rPr lang="en-US" sz="2400" b="1" dirty="0" smtClean="0">
                <a:latin typeface="Calibri" pitchFamily="34" charset="0"/>
              </a:rPr>
              <a:t>                      </a:t>
            </a:r>
            <a:r>
              <a:rPr lang="en-US" sz="2400" b="1" dirty="0" smtClean="0">
                <a:solidFill>
                  <a:srgbClr val="FF0000"/>
                </a:solidFill>
                <a:latin typeface="Calibri" pitchFamily="34" charset="0"/>
              </a:rPr>
              <a:t>a.</a:t>
            </a:r>
            <a:r>
              <a:rPr lang="en-US" sz="2400" b="1" dirty="0" smtClean="0">
                <a:latin typeface="Calibri" pitchFamily="34" charset="0"/>
              </a:rPr>
              <a:t>  Virginia, North Carolina, Arkansas and Tennessee</a:t>
            </a:r>
          </a:p>
          <a:p>
            <a:pPr marL="0" indent="0" eaLnBrk="1" hangingPunct="1">
              <a:spcBef>
                <a:spcPts val="0"/>
              </a:spcBef>
              <a:buNone/>
              <a:defRPr/>
            </a:pPr>
            <a:r>
              <a:rPr lang="en-US" sz="2400" b="1" dirty="0" smtClean="0">
                <a:solidFill>
                  <a:srgbClr val="FF0000"/>
                </a:solidFill>
                <a:latin typeface="Calibri" pitchFamily="34" charset="0"/>
              </a:rPr>
              <a:t>                             i. </a:t>
            </a:r>
            <a:r>
              <a:rPr lang="en-US" sz="2400" b="1" dirty="0" smtClean="0">
                <a:latin typeface="Calibri" pitchFamily="34" charset="0"/>
              </a:rPr>
              <a:t>Secessionist groups in Kentucky and Missouri </a:t>
            </a:r>
          </a:p>
          <a:p>
            <a:pPr marL="0" indent="0" eaLnBrk="1" hangingPunct="1">
              <a:spcBef>
                <a:spcPts val="0"/>
              </a:spcBef>
              <a:buNone/>
              <a:defRPr/>
            </a:pPr>
            <a:r>
              <a:rPr lang="en-US" sz="2400" b="1" dirty="0">
                <a:latin typeface="Calibri" pitchFamily="34" charset="0"/>
              </a:rPr>
              <a:t> </a:t>
            </a:r>
            <a:r>
              <a:rPr lang="en-US" sz="2400" b="1" dirty="0" smtClean="0">
                <a:latin typeface="Calibri" pitchFamily="34" charset="0"/>
              </a:rPr>
              <a:t>                               joined the  Confederacy </a:t>
            </a:r>
          </a:p>
          <a:p>
            <a:pPr marL="0" indent="0" eaLnBrk="1" hangingPunct="1">
              <a:spcBef>
                <a:spcPts val="0"/>
              </a:spcBef>
              <a:buNone/>
              <a:defRPr/>
            </a:pPr>
            <a:r>
              <a:rPr lang="en-US" sz="2400" b="1" dirty="0" smtClean="0">
                <a:latin typeface="Calibri" pitchFamily="34" charset="0"/>
              </a:rPr>
              <a:t>                           </a:t>
            </a:r>
            <a:r>
              <a:rPr lang="en-US" sz="2400" b="1" dirty="0" smtClean="0">
                <a:solidFill>
                  <a:srgbClr val="FF0000"/>
                </a:solidFill>
                <a:latin typeface="Calibri" pitchFamily="34" charset="0"/>
              </a:rPr>
              <a:t>ii. </a:t>
            </a:r>
            <a:r>
              <a:rPr lang="en-US" sz="2400" b="1" dirty="0" smtClean="0">
                <a:latin typeface="Calibri" pitchFamily="34" charset="0"/>
              </a:rPr>
              <a:t>given stars on the “Confederate Battle Flag.” </a:t>
            </a:r>
          </a:p>
        </p:txBody>
      </p:sp>
      <p:sp>
        <p:nvSpPr>
          <p:cNvPr id="6" name="Slide Number Placeholder 5"/>
          <p:cNvSpPr>
            <a:spLocks noGrp="1"/>
          </p:cNvSpPr>
          <p:nvPr>
            <p:ph type="sldNum" sz="quarter" idx="12"/>
          </p:nvPr>
        </p:nvSpPr>
        <p:spPr/>
        <p:txBody>
          <a:bodyPr/>
          <a:lstStyle/>
          <a:p>
            <a:pPr>
              <a:defRPr/>
            </a:pPr>
            <a:fld id="{ADDDAEF7-5083-434E-A915-B7935F7CEEA9}" type="slidenum">
              <a:rPr lang="en-US" smtClean="0"/>
              <a:pPr>
                <a:defRPr/>
              </a:pPr>
              <a:t>45</a:t>
            </a:fld>
            <a:endParaRPr lang="en-US" dirty="0"/>
          </a:p>
        </p:txBody>
      </p:sp>
      <p:pic>
        <p:nvPicPr>
          <p:cNvPr id="210946" name="Picture 2" descr="http://www.glogster.com/media/3/14/9/82/14098235.jpg"/>
          <p:cNvPicPr>
            <a:picLocks noChangeAspect="1" noChangeArrowheads="1"/>
          </p:cNvPicPr>
          <p:nvPr/>
        </p:nvPicPr>
        <p:blipFill>
          <a:blip r:embed="rId2" cstate="print"/>
          <a:srcRect/>
          <a:stretch>
            <a:fillRect/>
          </a:stretch>
        </p:blipFill>
        <p:spPr bwMode="auto">
          <a:xfrm>
            <a:off x="5220169" y="3810000"/>
            <a:ext cx="3124200" cy="2061972"/>
          </a:xfrm>
          <a:prstGeom prst="rect">
            <a:avLst/>
          </a:prstGeom>
          <a:noFill/>
        </p:spPr>
      </p:pic>
      <p:pic>
        <p:nvPicPr>
          <p:cNvPr id="156674" name="Picture 2" descr="http://slaverycivilwar.weebly.com/uploads/4/3/8/1/4381994/8060112.jpg?306"/>
          <p:cNvPicPr>
            <a:picLocks noChangeAspect="1" noChangeArrowheads="1"/>
          </p:cNvPicPr>
          <p:nvPr/>
        </p:nvPicPr>
        <p:blipFill>
          <a:blip r:embed="rId3" cstate="print"/>
          <a:srcRect/>
          <a:stretch>
            <a:fillRect/>
          </a:stretch>
        </p:blipFill>
        <p:spPr bwMode="auto">
          <a:xfrm>
            <a:off x="381000" y="2816525"/>
            <a:ext cx="1810246" cy="3052572"/>
          </a:xfrm>
          <a:prstGeom prst="rect">
            <a:avLst/>
          </a:prstGeom>
          <a:noFill/>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6674"/>
                                        </p:tgtEl>
                                        <p:attrNameLst>
                                          <p:attrName>style.visibility</p:attrName>
                                        </p:attrNameLst>
                                      </p:cBhvr>
                                      <p:to>
                                        <p:strVal val="visible"/>
                                      </p:to>
                                    </p:set>
                                    <p:animEffect transition="in" filter="fade">
                                      <p:cBhvr>
                                        <p:cTn id="7" dur="2000"/>
                                        <p:tgtEl>
                                          <p:spTgt spid="15667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125">
                                            <p:txEl>
                                              <p:pRg st="0" end="0"/>
                                            </p:txEl>
                                          </p:spTgt>
                                        </p:tgtEl>
                                        <p:attrNameLst>
                                          <p:attrName>style.visibility</p:attrName>
                                        </p:attrNameLst>
                                      </p:cBhvr>
                                      <p:to>
                                        <p:strVal val="visible"/>
                                      </p:to>
                                    </p:set>
                                    <p:animEffect transition="in" filter="fade">
                                      <p:cBhvr>
                                        <p:cTn id="11" dur="2000"/>
                                        <p:tgtEl>
                                          <p:spTgt spid="512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125">
                                            <p:txEl>
                                              <p:pRg st="1" end="1"/>
                                            </p:txEl>
                                          </p:spTgt>
                                        </p:tgtEl>
                                        <p:attrNameLst>
                                          <p:attrName>style.visibility</p:attrName>
                                        </p:attrNameLst>
                                      </p:cBhvr>
                                      <p:to>
                                        <p:strVal val="visible"/>
                                      </p:to>
                                    </p:set>
                                    <p:animEffect transition="in" filter="fade">
                                      <p:cBhvr>
                                        <p:cTn id="16" dur="2000"/>
                                        <p:tgtEl>
                                          <p:spTgt spid="512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125">
                                            <p:txEl>
                                              <p:pRg st="2" end="2"/>
                                            </p:txEl>
                                          </p:spTgt>
                                        </p:tgtEl>
                                        <p:attrNameLst>
                                          <p:attrName>style.visibility</p:attrName>
                                        </p:attrNameLst>
                                      </p:cBhvr>
                                      <p:to>
                                        <p:strVal val="visible"/>
                                      </p:to>
                                    </p:set>
                                    <p:animEffect transition="in" filter="fade">
                                      <p:cBhvr>
                                        <p:cTn id="21" dur="2000"/>
                                        <p:tgtEl>
                                          <p:spTgt spid="512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125">
                                            <p:txEl>
                                              <p:pRg st="3" end="3"/>
                                            </p:txEl>
                                          </p:spTgt>
                                        </p:tgtEl>
                                        <p:attrNameLst>
                                          <p:attrName>style.visibility</p:attrName>
                                        </p:attrNameLst>
                                      </p:cBhvr>
                                      <p:to>
                                        <p:strVal val="visible"/>
                                      </p:to>
                                    </p:set>
                                    <p:animEffect transition="in" filter="fade">
                                      <p:cBhvr>
                                        <p:cTn id="26" dur="2000"/>
                                        <p:tgtEl>
                                          <p:spTgt spid="5125">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125">
                                            <p:txEl>
                                              <p:pRg st="4" end="4"/>
                                            </p:txEl>
                                          </p:spTgt>
                                        </p:tgtEl>
                                        <p:attrNameLst>
                                          <p:attrName>style.visibility</p:attrName>
                                        </p:attrNameLst>
                                      </p:cBhvr>
                                      <p:to>
                                        <p:strVal val="visible"/>
                                      </p:to>
                                    </p:set>
                                    <p:animEffect transition="in" filter="fade">
                                      <p:cBhvr>
                                        <p:cTn id="29" dur="2000"/>
                                        <p:tgtEl>
                                          <p:spTgt spid="5125">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125">
                                            <p:txEl>
                                              <p:pRg st="5" end="5"/>
                                            </p:txEl>
                                          </p:spTgt>
                                        </p:tgtEl>
                                        <p:attrNameLst>
                                          <p:attrName>style.visibility</p:attrName>
                                        </p:attrNameLst>
                                      </p:cBhvr>
                                      <p:to>
                                        <p:strVal val="visible"/>
                                      </p:to>
                                    </p:set>
                                    <p:animEffect transition="in" filter="fade">
                                      <p:cBhvr>
                                        <p:cTn id="34" dur="2000"/>
                                        <p:tgtEl>
                                          <p:spTgt spid="5125">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125">
                                            <p:txEl>
                                              <p:pRg st="6" end="6"/>
                                            </p:txEl>
                                          </p:spTgt>
                                        </p:tgtEl>
                                        <p:attrNameLst>
                                          <p:attrName>style.visibility</p:attrName>
                                        </p:attrNameLst>
                                      </p:cBhvr>
                                      <p:to>
                                        <p:strVal val="visible"/>
                                      </p:to>
                                    </p:set>
                                    <p:animEffect transition="in" filter="fade">
                                      <p:cBhvr>
                                        <p:cTn id="39" dur="2000"/>
                                        <p:tgtEl>
                                          <p:spTgt spid="5125">
                                            <p:txEl>
                                              <p:pRg st="6" end="6"/>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5125">
                                            <p:txEl>
                                              <p:pRg st="7" end="7"/>
                                            </p:txEl>
                                          </p:spTgt>
                                        </p:tgtEl>
                                        <p:attrNameLst>
                                          <p:attrName>style.visibility</p:attrName>
                                        </p:attrNameLst>
                                      </p:cBhvr>
                                      <p:to>
                                        <p:strVal val="visible"/>
                                      </p:to>
                                    </p:set>
                                    <p:animEffect transition="in" filter="fade">
                                      <p:cBhvr>
                                        <p:cTn id="42" dur="2000"/>
                                        <p:tgtEl>
                                          <p:spTgt spid="5125">
                                            <p:txEl>
                                              <p:pRg st="7" end="7"/>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5125">
                                            <p:txEl>
                                              <p:pRg st="8" end="8"/>
                                            </p:txEl>
                                          </p:spTgt>
                                        </p:tgtEl>
                                        <p:attrNameLst>
                                          <p:attrName>style.visibility</p:attrName>
                                        </p:attrNameLst>
                                      </p:cBhvr>
                                      <p:to>
                                        <p:strVal val="visible"/>
                                      </p:to>
                                    </p:set>
                                    <p:animEffect transition="in" filter="fade">
                                      <p:cBhvr>
                                        <p:cTn id="45" dur="2000"/>
                                        <p:tgtEl>
                                          <p:spTgt spid="5125">
                                            <p:txEl>
                                              <p:pRg st="8" end="8"/>
                                            </p:txEl>
                                          </p:spTgt>
                                        </p:tgtEl>
                                      </p:cBhvr>
                                    </p:animEffect>
                                  </p:childTnLst>
                                </p:cTn>
                              </p:par>
                            </p:childTnLst>
                          </p:cTn>
                        </p:par>
                        <p:par>
                          <p:cTn id="46" fill="hold">
                            <p:stCondLst>
                              <p:cond delay="2000"/>
                            </p:stCondLst>
                            <p:childTnLst>
                              <p:par>
                                <p:cTn id="47" presetID="10" presetClass="entr" presetSubtype="0" fill="hold" nodeType="afterEffect">
                                  <p:stCondLst>
                                    <p:cond delay="0"/>
                                  </p:stCondLst>
                                  <p:childTnLst>
                                    <p:set>
                                      <p:cBhvr>
                                        <p:cTn id="48" dur="1" fill="hold">
                                          <p:stCondLst>
                                            <p:cond delay="0"/>
                                          </p:stCondLst>
                                        </p:cTn>
                                        <p:tgtEl>
                                          <p:spTgt spid="210946"/>
                                        </p:tgtEl>
                                        <p:attrNameLst>
                                          <p:attrName>style.visibility</p:attrName>
                                        </p:attrNameLst>
                                      </p:cBhvr>
                                      <p:to>
                                        <p:strVal val="visible"/>
                                      </p:to>
                                    </p:set>
                                    <p:animEffect transition="in" filter="fade">
                                      <p:cBhvr>
                                        <p:cTn id="49" dur="2000"/>
                                        <p:tgtEl>
                                          <p:spTgt spid="210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DDDAEF7-5083-434E-A915-B7935F7CEEA9}" type="slidenum">
              <a:rPr lang="en-US" smtClean="0"/>
              <a:pPr>
                <a:defRPr/>
              </a:pPr>
              <a:t>46</a:t>
            </a:fld>
            <a:endParaRPr lang="en-US" dirty="0"/>
          </a:p>
        </p:txBody>
      </p:sp>
      <p:pic>
        <p:nvPicPr>
          <p:cNvPr id="122882" name="Picture 2" descr="http://lh3.ggpht.com/_hXM70CoCRWg/S8Sc-Vcx51I/AAAAAAAACHA/R7HZx7dgvxw/Union%20and%20Confederate%20States%5B3%5D.jpg"/>
          <p:cNvPicPr>
            <a:picLocks noChangeAspect="1" noChangeArrowheads="1"/>
          </p:cNvPicPr>
          <p:nvPr/>
        </p:nvPicPr>
        <p:blipFill>
          <a:blip r:embed="rId2" cstate="print"/>
          <a:srcRect/>
          <a:stretch>
            <a:fillRect/>
          </a:stretch>
        </p:blipFill>
        <p:spPr bwMode="auto">
          <a:xfrm>
            <a:off x="0" y="0"/>
            <a:ext cx="9144000" cy="6477000"/>
          </a:xfrm>
          <a:prstGeom prst="rect">
            <a:avLst/>
          </a:prstGeom>
          <a:noFill/>
        </p:spPr>
      </p:pic>
    </p:spTree>
    <p:extLst>
      <p:ext uri="{BB962C8B-B14F-4D97-AF65-F5344CB8AC3E}">
        <p14:creationId xmlns:p14="http://schemas.microsoft.com/office/powerpoint/2010/main" val="419332408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2882"/>
                                        </p:tgtEl>
                                        <p:attrNameLst>
                                          <p:attrName>style.visibility</p:attrName>
                                        </p:attrNameLst>
                                      </p:cBhvr>
                                      <p:to>
                                        <p:strVal val="visible"/>
                                      </p:to>
                                    </p:set>
                                    <p:animEffect transition="in" filter="fade">
                                      <p:cBhvr>
                                        <p:cTn id="7" dur="2000"/>
                                        <p:tgtEl>
                                          <p:spTgt spid="122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3" name="Rectangle 3"/>
          <p:cNvSpPr>
            <a:spLocks noGrp="1" noChangeArrowheads="1"/>
          </p:cNvSpPr>
          <p:nvPr>
            <p:ph idx="1"/>
          </p:nvPr>
        </p:nvSpPr>
        <p:spPr>
          <a:xfrm>
            <a:off x="529389" y="304801"/>
            <a:ext cx="9144000" cy="1676400"/>
          </a:xfrm>
        </p:spPr>
        <p:txBody>
          <a:bodyPr/>
          <a:lstStyle/>
          <a:p>
            <a:pPr marL="571500" indent="-571500" eaLnBrk="1" hangingPunct="1">
              <a:lnSpc>
                <a:spcPct val="80000"/>
              </a:lnSpc>
              <a:buNone/>
              <a:defRPr/>
            </a:pPr>
            <a:r>
              <a:rPr lang="en-US" sz="2800" b="1" dirty="0" smtClean="0">
                <a:solidFill>
                  <a:srgbClr val="FF0000"/>
                </a:solidFill>
                <a:latin typeface="Calibri" pitchFamily="34" charset="0"/>
              </a:rPr>
              <a:t>D.  </a:t>
            </a:r>
            <a:r>
              <a:rPr lang="en-US" sz="2800" b="1" dirty="0" smtClean="0">
                <a:latin typeface="Calibri" pitchFamily="34" charset="0"/>
              </a:rPr>
              <a:t>Confederate States of America established</a:t>
            </a:r>
          </a:p>
          <a:p>
            <a:pPr eaLnBrk="1" hangingPunct="1">
              <a:lnSpc>
                <a:spcPct val="80000"/>
              </a:lnSpc>
              <a:buFont typeface="Wingdings" pitchFamily="2" charset="2"/>
              <a:buNone/>
              <a:defRPr/>
            </a:pPr>
            <a:r>
              <a:rPr lang="en-US" sz="2800" b="1" dirty="0" smtClean="0">
                <a:latin typeface="Calibri" pitchFamily="34" charset="0"/>
              </a:rPr>
              <a:t>              </a:t>
            </a:r>
            <a:r>
              <a:rPr lang="en-US" sz="2400" b="1" dirty="0" smtClean="0">
                <a:solidFill>
                  <a:srgbClr val="FF0000"/>
                </a:solidFill>
                <a:latin typeface="Calibri" pitchFamily="34" charset="0"/>
              </a:rPr>
              <a:t>1.  </a:t>
            </a:r>
            <a:r>
              <a:rPr lang="en-US" sz="2400" b="1" dirty="0" smtClean="0">
                <a:latin typeface="Calibri" pitchFamily="34" charset="0"/>
              </a:rPr>
              <a:t>President:  Jefferson Davis</a:t>
            </a:r>
          </a:p>
          <a:p>
            <a:pPr eaLnBrk="1" hangingPunct="1">
              <a:lnSpc>
                <a:spcPct val="80000"/>
              </a:lnSpc>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2.  </a:t>
            </a:r>
            <a:r>
              <a:rPr lang="en-US" sz="2400" b="1" dirty="0" smtClean="0">
                <a:latin typeface="Calibri" pitchFamily="34" charset="0"/>
              </a:rPr>
              <a:t>Capital:  Richmond, Virginia</a:t>
            </a:r>
          </a:p>
          <a:p>
            <a:pPr eaLnBrk="1" hangingPunct="1">
              <a:lnSpc>
                <a:spcPct val="80000"/>
              </a:lnSpc>
              <a:buFont typeface="Wingdings" pitchFamily="2" charset="2"/>
              <a:buNone/>
              <a:defRPr/>
            </a:pPr>
            <a:r>
              <a:rPr lang="en-US" sz="2800" b="1" dirty="0" smtClean="0">
                <a:latin typeface="Calibri" pitchFamily="34" charset="0"/>
              </a:rPr>
              <a:t>       </a:t>
            </a:r>
          </a:p>
        </p:txBody>
      </p:sp>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47</a:t>
            </a:fld>
            <a:endParaRPr lang="en-US" dirty="0"/>
          </a:p>
        </p:txBody>
      </p:sp>
      <p:pic>
        <p:nvPicPr>
          <p:cNvPr id="137218" name="Picture 2" descr="http://law2.umkc.edu/faculty/projects/ftrials/lincolnconspiracy/davisjeff2.jpg"/>
          <p:cNvPicPr>
            <a:picLocks noChangeAspect="1" noChangeArrowheads="1"/>
          </p:cNvPicPr>
          <p:nvPr/>
        </p:nvPicPr>
        <p:blipFill>
          <a:blip r:embed="rId2" cstate="print"/>
          <a:srcRect l="13513" r="1730"/>
          <a:stretch>
            <a:fillRect/>
          </a:stretch>
        </p:blipFill>
        <p:spPr bwMode="auto">
          <a:xfrm>
            <a:off x="304800" y="816301"/>
            <a:ext cx="1355047" cy="1538690"/>
          </a:xfrm>
          <a:prstGeom prst="ellipse">
            <a:avLst/>
          </a:prstGeom>
          <a:noFill/>
          <a:ln w="38100">
            <a:solidFill>
              <a:srgbClr val="FFC000"/>
            </a:solidFill>
          </a:ln>
        </p:spPr>
      </p:pic>
      <p:sp>
        <p:nvSpPr>
          <p:cNvPr id="2" name="TextBox 1"/>
          <p:cNvSpPr txBox="1"/>
          <p:nvPr/>
        </p:nvSpPr>
        <p:spPr>
          <a:xfrm>
            <a:off x="712424" y="2755754"/>
            <a:ext cx="1905000" cy="1815882"/>
          </a:xfrm>
          <a:prstGeom prst="rect">
            <a:avLst/>
          </a:prstGeom>
          <a:noFill/>
        </p:spPr>
        <p:txBody>
          <a:bodyPr wrap="square" rtlCol="0">
            <a:spAutoFit/>
          </a:bodyPr>
          <a:lstStyle/>
          <a:p>
            <a:r>
              <a:rPr lang="en-US" sz="1600" b="1" dirty="0" smtClean="0">
                <a:latin typeface="+mj-lt"/>
              </a:rPr>
              <a:t>In describing Jefferson Davis, Texas governor  Sam Houston said, “He’s as cold as a lizard and as ambitious as Lucifer.”</a:t>
            </a:r>
            <a:endParaRPr lang="en-US" sz="1600" b="1" dirty="0">
              <a:latin typeface="+mj-lt"/>
            </a:endParaRPr>
          </a:p>
        </p:txBody>
      </p:sp>
      <p:pic>
        <p:nvPicPr>
          <p:cNvPr id="1028" name="Picture 4" descr="http://www.sonofthesouth.net/leefoundation/Jefferson_Davis/Davis_Inauguratio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26" t="23891" r="-3926" b="23708"/>
          <a:stretch/>
        </p:blipFill>
        <p:spPr bwMode="auto">
          <a:xfrm>
            <a:off x="2727713" y="1774657"/>
            <a:ext cx="6546629" cy="45103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http://www.hellohouston.com/Images/People/672006Sam_Houston_c185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164" t="8707" r="6509"/>
          <a:stretch/>
        </p:blipFill>
        <p:spPr bwMode="auto">
          <a:xfrm>
            <a:off x="2514600" y="1585646"/>
            <a:ext cx="1368329" cy="20396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Oval 2"/>
          <p:cNvSpPr/>
          <p:nvPr/>
        </p:nvSpPr>
        <p:spPr bwMode="auto">
          <a:xfrm>
            <a:off x="5914801" y="4744089"/>
            <a:ext cx="381000" cy="380636"/>
          </a:xfrm>
          <a:prstGeom prst="ellipse">
            <a:avLst/>
          </a:prstGeom>
          <a:noFill/>
          <a:ln w="2857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Effect transition="in" filter="fade">
                                      <p:cBhvr>
                                        <p:cTn id="7" dur="2000"/>
                                        <p:tgtEl>
                                          <p:spTgt spid="512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03">
                                            <p:txEl>
                                              <p:pRg st="1" end="1"/>
                                            </p:txEl>
                                          </p:spTgt>
                                        </p:tgtEl>
                                        <p:attrNameLst>
                                          <p:attrName>style.visibility</p:attrName>
                                        </p:attrNameLst>
                                      </p:cBhvr>
                                      <p:to>
                                        <p:strVal val="visible"/>
                                      </p:to>
                                    </p:set>
                                    <p:animEffect transition="in" filter="fade">
                                      <p:cBhvr>
                                        <p:cTn id="12" dur="2250"/>
                                        <p:tgtEl>
                                          <p:spTgt spid="5120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37218"/>
                                        </p:tgtEl>
                                        <p:attrNameLst>
                                          <p:attrName>style.visibility</p:attrName>
                                        </p:attrNameLst>
                                      </p:cBhvr>
                                      <p:to>
                                        <p:strVal val="visible"/>
                                      </p:to>
                                    </p:set>
                                    <p:animEffect transition="in" filter="fade">
                                      <p:cBhvr>
                                        <p:cTn id="15" dur="2000"/>
                                        <p:tgtEl>
                                          <p:spTgt spid="1372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1203">
                                            <p:txEl>
                                              <p:pRg st="2" end="2"/>
                                            </p:txEl>
                                          </p:spTgt>
                                        </p:tgtEl>
                                        <p:attrNameLst>
                                          <p:attrName>style.visibility</p:attrName>
                                        </p:attrNameLst>
                                      </p:cBhvr>
                                      <p:to>
                                        <p:strVal val="visible"/>
                                      </p:to>
                                    </p:set>
                                    <p:animEffect transition="in" filter="fade">
                                      <p:cBhvr>
                                        <p:cTn id="20" dur="2000"/>
                                        <p:tgtEl>
                                          <p:spTgt spid="5120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fade">
                                      <p:cBhvr>
                                        <p:cTn id="25" dur="500"/>
                                        <p:tgtEl>
                                          <p:spTgt spid="10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2000"/>
                                        <p:tgtEl>
                                          <p:spTgt spid="102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3" name="Rectangle 3"/>
          <p:cNvSpPr>
            <a:spLocks noGrp="1" noChangeArrowheads="1"/>
          </p:cNvSpPr>
          <p:nvPr>
            <p:ph idx="1"/>
          </p:nvPr>
        </p:nvSpPr>
        <p:spPr>
          <a:xfrm>
            <a:off x="0" y="228600"/>
            <a:ext cx="9144000" cy="1676400"/>
          </a:xfrm>
        </p:spPr>
        <p:txBody>
          <a:bodyPr/>
          <a:lstStyle/>
          <a:p>
            <a:pPr marL="571500" indent="-571500" eaLnBrk="1" hangingPunct="1">
              <a:lnSpc>
                <a:spcPct val="80000"/>
              </a:lnSpc>
              <a:buNone/>
              <a:defRPr/>
            </a:pPr>
            <a:r>
              <a:rPr lang="en-US" sz="2400" b="1" dirty="0" smtClean="0">
                <a:solidFill>
                  <a:srgbClr val="FF0000"/>
                </a:solidFill>
                <a:latin typeface="Calibri" pitchFamily="34" charset="0"/>
              </a:rPr>
              <a:t>	E.  </a:t>
            </a:r>
            <a:r>
              <a:rPr lang="en-US" sz="2400" b="1" dirty="0" smtClean="0">
                <a:latin typeface="Calibri" pitchFamily="34" charset="0"/>
              </a:rPr>
              <a:t>Fort Sumter, South Carolina (April 12, 1861)</a:t>
            </a:r>
          </a:p>
          <a:p>
            <a:pPr eaLnBrk="1" hangingPunct="1">
              <a:lnSpc>
                <a:spcPct val="80000"/>
              </a:lnSpc>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1.  </a:t>
            </a:r>
            <a:r>
              <a:rPr lang="en-US" sz="2400" b="1" dirty="0" smtClean="0">
                <a:latin typeface="Calibri" pitchFamily="34" charset="0"/>
              </a:rPr>
              <a:t>First conflict of the war</a:t>
            </a:r>
          </a:p>
          <a:p>
            <a:pPr eaLnBrk="1" hangingPunct="1">
              <a:lnSpc>
                <a:spcPct val="80000"/>
              </a:lnSpc>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2.  </a:t>
            </a:r>
            <a:r>
              <a:rPr lang="en-US" sz="2400" b="1" dirty="0" smtClean="0">
                <a:latin typeface="Calibri" pitchFamily="34" charset="0"/>
              </a:rPr>
              <a:t>Confederate victory </a:t>
            </a:r>
          </a:p>
        </p:txBody>
      </p:sp>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48</a:t>
            </a:fld>
            <a:endParaRPr lang="en-US" dirty="0"/>
          </a:p>
        </p:txBody>
      </p:sp>
      <p:pic>
        <p:nvPicPr>
          <p:cNvPr id="2052" name="Picture 4" descr="http://www.britannica.com/blogs/wp-content/uploads/2011/04/0000004507-sumteb003-004.jpg?a1454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3200400"/>
            <a:ext cx="4495800" cy="30105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7938" name="Picture 2" descr="http://www.thehistoryblog.com/wp-content/uploads/2011/04/Fort_Sumter_storm_flag_1861.jpg"/>
          <p:cNvPicPr>
            <a:picLocks noChangeAspect="1" noChangeArrowheads="1"/>
          </p:cNvPicPr>
          <p:nvPr/>
        </p:nvPicPr>
        <p:blipFill>
          <a:blip r:embed="rId3" cstate="print"/>
          <a:srcRect/>
          <a:stretch>
            <a:fillRect/>
          </a:stretch>
        </p:blipFill>
        <p:spPr bwMode="auto">
          <a:xfrm>
            <a:off x="5867400" y="685800"/>
            <a:ext cx="2743200" cy="1607193"/>
          </a:xfrm>
          <a:prstGeom prst="rect">
            <a:avLst/>
          </a:prstGeom>
          <a:noFill/>
        </p:spPr>
      </p:pic>
      <p:sp>
        <p:nvSpPr>
          <p:cNvPr id="7" name="TextBox 6"/>
          <p:cNvSpPr txBox="1"/>
          <p:nvPr/>
        </p:nvSpPr>
        <p:spPr>
          <a:xfrm>
            <a:off x="6324600" y="2286000"/>
            <a:ext cx="1828800" cy="381000"/>
          </a:xfrm>
          <a:prstGeom prst="rect">
            <a:avLst/>
          </a:prstGeom>
          <a:noFill/>
        </p:spPr>
        <p:txBody>
          <a:bodyPr wrap="square" rtlCol="0">
            <a:spAutoFit/>
          </a:bodyPr>
          <a:lstStyle/>
          <a:p>
            <a:r>
              <a:rPr lang="en-US" b="1" dirty="0" smtClean="0">
                <a:solidFill>
                  <a:srgbClr val="000000"/>
                </a:solidFill>
                <a:latin typeface="+mn-lt"/>
              </a:rPr>
              <a:t>Fort Sumter Flag</a:t>
            </a:r>
            <a:endParaRPr lang="en-US" b="1" dirty="0">
              <a:solidFill>
                <a:srgbClr val="000000"/>
              </a:solidFill>
              <a:latin typeface="+mn-lt"/>
            </a:endParaRPr>
          </a:p>
        </p:txBody>
      </p:sp>
      <p:pic>
        <p:nvPicPr>
          <p:cNvPr id="8" name="Picture 2" descr="An explosion inside of Fort Sumter.  It is interesting to note that this was the first time in history that an explosion was captured by a camera.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371600"/>
            <a:ext cx="4572000" cy="304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Effect transition="in" filter="fade">
                                      <p:cBhvr>
                                        <p:cTn id="7" dur="2000"/>
                                        <p:tgtEl>
                                          <p:spTgt spid="512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03">
                                            <p:txEl>
                                              <p:pRg st="1" end="1"/>
                                            </p:txEl>
                                          </p:spTgt>
                                        </p:tgtEl>
                                        <p:attrNameLst>
                                          <p:attrName>style.visibility</p:attrName>
                                        </p:attrNameLst>
                                      </p:cBhvr>
                                      <p:to>
                                        <p:strVal val="visible"/>
                                      </p:to>
                                    </p:set>
                                    <p:animEffect transition="in" filter="fade">
                                      <p:cBhvr>
                                        <p:cTn id="12" dur="2000"/>
                                        <p:tgtEl>
                                          <p:spTgt spid="51203">
                                            <p:txEl>
                                              <p:pRg st="1" end="1"/>
                                            </p:txEl>
                                          </p:spTgt>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childTnLst>
                          </p:cTn>
                        </p:par>
                        <p:par>
                          <p:cTn id="17" fill="hold">
                            <p:stCondLst>
                              <p:cond delay="4000"/>
                            </p:stCondLst>
                            <p:childTnLst>
                              <p:par>
                                <p:cTn id="18" presetID="10" presetClass="entr" presetSubtype="0" fill="hold" nodeType="after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fade">
                                      <p:cBhvr>
                                        <p:cTn id="20" dur="2000"/>
                                        <p:tgtEl>
                                          <p:spTgt spid="2052"/>
                                        </p:tgtEl>
                                      </p:cBhvr>
                                    </p:animEffect>
                                  </p:childTnLst>
                                </p:cTn>
                              </p:par>
                            </p:childTnLst>
                          </p:cTn>
                        </p:par>
                        <p:par>
                          <p:cTn id="21" fill="hold">
                            <p:stCondLst>
                              <p:cond delay="6000"/>
                            </p:stCondLst>
                            <p:childTnLst>
                              <p:par>
                                <p:cTn id="22" presetID="10" presetClass="entr" presetSubtype="0" fill="hold" nodeType="afterEffect">
                                  <p:stCondLst>
                                    <p:cond delay="3500"/>
                                  </p:stCondLst>
                                  <p:childTnLst>
                                    <p:set>
                                      <p:cBhvr>
                                        <p:cTn id="23" dur="1" fill="hold">
                                          <p:stCondLst>
                                            <p:cond delay="0"/>
                                          </p:stCondLst>
                                        </p:cTn>
                                        <p:tgtEl>
                                          <p:spTgt spid="51203">
                                            <p:txEl>
                                              <p:pRg st="2" end="2"/>
                                            </p:txEl>
                                          </p:spTgt>
                                        </p:tgtEl>
                                        <p:attrNameLst>
                                          <p:attrName>style.visibility</p:attrName>
                                        </p:attrNameLst>
                                      </p:cBhvr>
                                      <p:to>
                                        <p:strVal val="visible"/>
                                      </p:to>
                                    </p:set>
                                    <p:animEffect transition="in" filter="fade">
                                      <p:cBhvr>
                                        <p:cTn id="24" dur="2000"/>
                                        <p:tgtEl>
                                          <p:spTgt spid="51203">
                                            <p:txEl>
                                              <p:pRg st="2" end="2"/>
                                            </p:txEl>
                                          </p:spTgt>
                                        </p:tgtEl>
                                      </p:cBhvr>
                                    </p:animEffect>
                                  </p:childTnLst>
                                </p:cTn>
                              </p:par>
                            </p:childTnLst>
                          </p:cTn>
                        </p:par>
                        <p:par>
                          <p:cTn id="25" fill="hold">
                            <p:stCondLst>
                              <p:cond delay="11500"/>
                            </p:stCondLst>
                            <p:childTnLst>
                              <p:par>
                                <p:cTn id="26" presetID="10" presetClass="entr" presetSubtype="0" fill="hold" nodeType="afterEffect">
                                  <p:stCondLst>
                                    <p:cond delay="2000"/>
                                  </p:stCondLst>
                                  <p:childTnLst>
                                    <p:set>
                                      <p:cBhvr>
                                        <p:cTn id="27" dur="1" fill="hold">
                                          <p:stCondLst>
                                            <p:cond delay="0"/>
                                          </p:stCondLst>
                                        </p:cTn>
                                        <p:tgtEl>
                                          <p:spTgt spid="167938"/>
                                        </p:tgtEl>
                                        <p:attrNameLst>
                                          <p:attrName>style.visibility</p:attrName>
                                        </p:attrNameLst>
                                      </p:cBhvr>
                                      <p:to>
                                        <p:strVal val="visible"/>
                                      </p:to>
                                    </p:set>
                                    <p:animEffect transition="in" filter="fade">
                                      <p:cBhvr>
                                        <p:cTn id="28" dur="2000"/>
                                        <p:tgtEl>
                                          <p:spTgt spid="167938"/>
                                        </p:tgtEl>
                                      </p:cBhvr>
                                    </p:animEffect>
                                  </p:childTnLst>
                                </p:cTn>
                              </p:par>
                              <p:par>
                                <p:cTn id="29" presetID="10" presetClass="entr" presetSubtype="0" fill="hold" nodeType="with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fade">
                                      <p:cBhvr>
                                        <p:cTn id="31"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DDDAEF7-5083-434E-A915-B7935F7CEEA9}" type="slidenum">
              <a:rPr lang="en-US" smtClean="0"/>
              <a:pPr>
                <a:defRPr/>
              </a:pPr>
              <a:t>49</a:t>
            </a:fld>
            <a:endParaRPr lang="en-US" dirty="0"/>
          </a:p>
        </p:txBody>
      </p:sp>
      <p:sp>
        <p:nvSpPr>
          <p:cNvPr id="2" name="TextBox 1"/>
          <p:cNvSpPr txBox="1"/>
          <p:nvPr/>
        </p:nvSpPr>
        <p:spPr>
          <a:xfrm>
            <a:off x="742604" y="373272"/>
            <a:ext cx="2971800" cy="369332"/>
          </a:xfrm>
          <a:prstGeom prst="rect">
            <a:avLst/>
          </a:prstGeom>
          <a:noFill/>
        </p:spPr>
        <p:txBody>
          <a:bodyPr wrap="square" rtlCol="0">
            <a:spAutoFit/>
          </a:bodyPr>
          <a:lstStyle/>
          <a:p>
            <a:r>
              <a:rPr lang="en-US" b="1" dirty="0" smtClean="0">
                <a:latin typeface="+mn-lt"/>
              </a:rPr>
              <a:t>Explosion at  Fort Sumter</a:t>
            </a:r>
            <a:endParaRPr lang="en-US" b="1" dirty="0">
              <a:latin typeface="+mn-lt"/>
            </a:endParaRPr>
          </a:p>
        </p:txBody>
      </p:sp>
      <p:pic>
        <p:nvPicPr>
          <p:cNvPr id="3074" name="Picture 2" descr="An explosion inside of Fort Sumter.  It is interesting to note that this was the first time in history that an explosion was captured by a camera. ">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604" y="914400"/>
            <a:ext cx="6629400"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414070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7" descr="http://explorepahistory.com/kora/files/1/2/1-2-1036-25-ExplorePAHistory-a0k4o4-a_34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4038600"/>
            <a:ext cx="4379913" cy="2590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3"/>
          <p:cNvSpPr>
            <a:spLocks noGrp="1" noChangeArrowheads="1"/>
          </p:cNvSpPr>
          <p:nvPr>
            <p:ph idx="1"/>
          </p:nvPr>
        </p:nvSpPr>
        <p:spPr>
          <a:xfrm>
            <a:off x="609600" y="412750"/>
            <a:ext cx="5763126" cy="1785938"/>
          </a:xfrm>
        </p:spPr>
        <p:txBody>
          <a:bodyPr>
            <a:normAutofit fontScale="85000" lnSpcReduction="20000"/>
          </a:bodyPr>
          <a:lstStyle/>
          <a:p>
            <a:pPr marL="0" indent="0" eaLnBrk="1" hangingPunct="1">
              <a:spcBef>
                <a:spcPts val="0"/>
              </a:spcBef>
              <a:buFont typeface="Wingdings" pitchFamily="2" charset="2"/>
              <a:buNone/>
              <a:defRPr/>
            </a:pPr>
            <a:r>
              <a:rPr lang="en-US" sz="2400" b="1" dirty="0" smtClean="0">
                <a:latin typeface="Calibri" pitchFamily="34" charset="0"/>
              </a:rPr>
              <a:t>  </a:t>
            </a:r>
            <a:r>
              <a:rPr lang="en-US" sz="2800" b="1" dirty="0" smtClean="0">
                <a:latin typeface="Times New Roman" pitchFamily="18" charset="0"/>
                <a:cs typeface="Times New Roman" pitchFamily="18" charset="0"/>
              </a:rPr>
              <a:t>I.</a:t>
            </a:r>
            <a:r>
              <a:rPr lang="en-US" sz="2800" b="1" dirty="0" smtClean="0">
                <a:latin typeface="Calibri" pitchFamily="34" charset="0"/>
              </a:rPr>
              <a:t>  The North</a:t>
            </a:r>
            <a:endParaRPr lang="en-US" sz="2800" b="1" dirty="0">
              <a:latin typeface="Calibri" pitchFamily="34" charset="0"/>
            </a:endParaRPr>
          </a:p>
          <a:p>
            <a:pPr marL="0" indent="0" eaLnBrk="1" hangingPunct="1">
              <a:spcBef>
                <a:spcPts val="0"/>
              </a:spcBef>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A.  </a:t>
            </a:r>
            <a:r>
              <a:rPr lang="en-US" sz="2400" b="1" dirty="0" smtClean="0">
                <a:latin typeface="Calibri" pitchFamily="34" charset="0"/>
              </a:rPr>
              <a:t>industrial society</a:t>
            </a:r>
          </a:p>
          <a:p>
            <a:pPr marL="0" indent="0" eaLnBrk="1" hangingPunct="1">
              <a:spcBef>
                <a:spcPts val="0"/>
              </a:spcBef>
              <a:buNone/>
              <a:defRPr/>
            </a:pPr>
            <a:r>
              <a:rPr lang="en-US" sz="2400" b="1" dirty="0" smtClean="0">
                <a:latin typeface="Calibri" pitchFamily="34" charset="0"/>
              </a:rPr>
              <a:t>             </a:t>
            </a:r>
            <a:r>
              <a:rPr lang="en-US" sz="2400" b="1" dirty="0" smtClean="0">
                <a:solidFill>
                  <a:srgbClr val="FF0000"/>
                </a:solidFill>
                <a:latin typeface="Calibri" pitchFamily="34" charset="0"/>
              </a:rPr>
              <a:t>1. </a:t>
            </a:r>
            <a:r>
              <a:rPr lang="en-US" sz="2400" b="1" dirty="0" smtClean="0">
                <a:latin typeface="Calibri" pitchFamily="34" charset="0"/>
              </a:rPr>
              <a:t>factories</a:t>
            </a:r>
            <a:r>
              <a:rPr lang="en-US" sz="2400" b="1" dirty="0">
                <a:latin typeface="Calibri" pitchFamily="34" charset="0"/>
              </a:rPr>
              <a:t>, cities, family </a:t>
            </a:r>
            <a:r>
              <a:rPr lang="en-US" sz="2400" b="1" dirty="0" smtClean="0">
                <a:latin typeface="Calibri" pitchFamily="34" charset="0"/>
              </a:rPr>
              <a:t>farms</a:t>
            </a:r>
            <a:r>
              <a:rPr lang="en-US" sz="2400" b="1" dirty="0">
                <a:latin typeface="Calibri" pitchFamily="34" charset="0"/>
              </a:rPr>
              <a:t>, </a:t>
            </a:r>
            <a:endParaRPr lang="en-US" sz="2400" b="1" dirty="0" smtClean="0">
              <a:latin typeface="Calibri" pitchFamily="34" charset="0"/>
            </a:endParaRPr>
          </a:p>
          <a:p>
            <a:pPr marL="0" indent="0" eaLnBrk="1" hangingPunct="1">
              <a:spcBef>
                <a:spcPts val="0"/>
              </a:spcBef>
              <a:buNone/>
              <a:defRPr/>
            </a:pPr>
            <a:r>
              <a:rPr lang="en-US" sz="2400" b="1" dirty="0">
                <a:latin typeface="Calibri" pitchFamily="34" charset="0"/>
              </a:rPr>
              <a:t> </a:t>
            </a:r>
            <a:r>
              <a:rPr lang="en-US" sz="2400" b="1" dirty="0" smtClean="0">
                <a:latin typeface="Calibri" pitchFamily="34" charset="0"/>
              </a:rPr>
              <a:t>                 shipping </a:t>
            </a:r>
            <a:r>
              <a:rPr lang="en-US" sz="2400" b="1" dirty="0">
                <a:latin typeface="Calibri" pitchFamily="34" charset="0"/>
              </a:rPr>
              <a:t>and trade</a:t>
            </a:r>
          </a:p>
          <a:p>
            <a:pPr marL="0" indent="0" eaLnBrk="1" hangingPunct="1">
              <a:spcBef>
                <a:spcPts val="0"/>
              </a:spcBef>
              <a:buFont typeface="Wingdings" pitchFamily="2" charset="2"/>
              <a:buNone/>
              <a:defRPr/>
            </a:pPr>
            <a:endParaRPr lang="en-US" sz="2400" b="1" dirty="0" smtClean="0">
              <a:latin typeface="Calibri" pitchFamily="34" charset="0"/>
            </a:endParaRPr>
          </a:p>
          <a:p>
            <a:pPr eaLnBrk="1" hangingPunct="1">
              <a:buFont typeface="Wingdings" pitchFamily="2" charset="2"/>
              <a:buNone/>
              <a:defRPr/>
            </a:pPr>
            <a:r>
              <a:rPr lang="en-US" sz="2400" b="1" dirty="0" smtClean="0">
                <a:latin typeface="Calibri" pitchFamily="34" charset="0"/>
              </a:rPr>
              <a:t>                            </a:t>
            </a:r>
          </a:p>
        </p:txBody>
      </p:sp>
      <p:sp>
        <p:nvSpPr>
          <p:cNvPr id="7" name="Slide Number Placeholder 6"/>
          <p:cNvSpPr>
            <a:spLocks noGrp="1"/>
          </p:cNvSpPr>
          <p:nvPr>
            <p:ph type="sldNum" sz="quarter" idx="12"/>
          </p:nvPr>
        </p:nvSpPr>
        <p:spPr/>
        <p:txBody>
          <a:bodyPr/>
          <a:lstStyle/>
          <a:p>
            <a:pPr>
              <a:defRPr/>
            </a:pPr>
            <a:fld id="{ADDDAEF7-5083-434E-A915-B7935F7CEEA9}" type="slidenum">
              <a:rPr lang="en-US" smtClean="0"/>
              <a:pPr>
                <a:defRPr/>
              </a:pPr>
              <a:t>5</a:t>
            </a:fld>
            <a:endParaRPr lang="en-US" dirty="0"/>
          </a:p>
        </p:txBody>
      </p:sp>
      <p:pic>
        <p:nvPicPr>
          <p:cNvPr id="4100" name="Picture 9" descr="http://www.scripophily.com/webcart/vigs/nationalsteamshipvig.jpg"/>
          <p:cNvPicPr>
            <a:picLocks noChangeAspect="1" noChangeArrowheads="1"/>
          </p:cNvPicPr>
          <p:nvPr/>
        </p:nvPicPr>
        <p:blipFill>
          <a:blip r:embed="rId3" cstate="print">
            <a:extLst>
              <a:ext uri="{28A0092B-C50C-407E-A947-70E740481C1C}">
                <a14:useLocalDpi xmlns:a14="http://schemas.microsoft.com/office/drawing/2010/main" val="0"/>
              </a:ext>
            </a:extLst>
          </a:blip>
          <a:srcRect l="13628" t="24127" r="13887"/>
          <a:stretch>
            <a:fillRect/>
          </a:stretch>
        </p:blipFill>
        <p:spPr bwMode="auto">
          <a:xfrm>
            <a:off x="6019800" y="412750"/>
            <a:ext cx="2978150" cy="13161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1" descr="http://freepages.genealogy.rootsweb.ancestry.com/~wyattfamilymuseum/ellison/albert/1870_pa_farm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2003964"/>
            <a:ext cx="3297238" cy="20447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13" descr="http://i2.cdn.turner.com/money/galleries/2010/moneymag/1001/gallery.gold_bubbles.moneymag/images/railroads.ju.jpg"/>
          <p:cNvPicPr>
            <a:picLocks noChangeAspect="1" noChangeArrowheads="1"/>
          </p:cNvPicPr>
          <p:nvPr/>
        </p:nvPicPr>
        <p:blipFill>
          <a:blip r:embed="rId5" cstate="print">
            <a:extLst>
              <a:ext uri="{28A0092B-C50C-407E-A947-70E740481C1C}">
                <a14:useLocalDpi xmlns:a14="http://schemas.microsoft.com/office/drawing/2010/main" val="0"/>
              </a:ext>
            </a:extLst>
          </a:blip>
          <a:srcRect b="5157"/>
          <a:stretch>
            <a:fillRect/>
          </a:stretch>
        </p:blipFill>
        <p:spPr bwMode="auto">
          <a:xfrm>
            <a:off x="5759450" y="2198688"/>
            <a:ext cx="3238500" cy="23034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Effect transition="in" filter="fade">
                                      <p:cBhvr>
                                        <p:cTn id="7" dur="2000"/>
                                        <p:tgtEl>
                                          <p:spTgt spid="481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131">
                                            <p:txEl>
                                              <p:pRg st="1" end="1"/>
                                            </p:txEl>
                                          </p:spTgt>
                                        </p:tgtEl>
                                        <p:attrNameLst>
                                          <p:attrName>style.visibility</p:attrName>
                                        </p:attrNameLst>
                                      </p:cBhvr>
                                      <p:to>
                                        <p:strVal val="visible"/>
                                      </p:to>
                                    </p:set>
                                    <p:animEffect transition="in" filter="fade">
                                      <p:cBhvr>
                                        <p:cTn id="12" dur="2000"/>
                                        <p:tgtEl>
                                          <p:spTgt spid="48131">
                                            <p:txEl>
                                              <p:pRg st="1" end="1"/>
                                            </p:txEl>
                                          </p:spTgt>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4100"/>
                                        </p:tgtEl>
                                        <p:attrNameLst>
                                          <p:attrName>style.visibility</p:attrName>
                                        </p:attrNameLst>
                                      </p:cBhvr>
                                      <p:to>
                                        <p:strVal val="visible"/>
                                      </p:to>
                                    </p:set>
                                    <p:animEffect transition="in" filter="fade">
                                      <p:cBhvr>
                                        <p:cTn id="16" dur="3000"/>
                                        <p:tgtEl>
                                          <p:spTgt spid="4100"/>
                                        </p:tgtEl>
                                      </p:cBhvr>
                                    </p:animEffect>
                                  </p:childTnLst>
                                </p:cTn>
                              </p:par>
                              <p:par>
                                <p:cTn id="17" presetID="10" presetClass="entr" presetSubtype="0" fill="hold" nodeType="withEffect">
                                  <p:stCondLst>
                                    <p:cond delay="0"/>
                                  </p:stCondLst>
                                  <p:childTnLst>
                                    <p:set>
                                      <p:cBhvr>
                                        <p:cTn id="18" dur="1" fill="hold">
                                          <p:stCondLst>
                                            <p:cond delay="0"/>
                                          </p:stCondLst>
                                        </p:cTn>
                                        <p:tgtEl>
                                          <p:spTgt spid="4101"/>
                                        </p:tgtEl>
                                        <p:attrNameLst>
                                          <p:attrName>style.visibility</p:attrName>
                                        </p:attrNameLst>
                                      </p:cBhvr>
                                      <p:to>
                                        <p:strVal val="visible"/>
                                      </p:to>
                                    </p:set>
                                    <p:animEffect transition="in" filter="fade">
                                      <p:cBhvr>
                                        <p:cTn id="19" dur="3000"/>
                                        <p:tgtEl>
                                          <p:spTgt spid="4101"/>
                                        </p:tgtEl>
                                      </p:cBhvr>
                                    </p:animEffect>
                                  </p:childTnLst>
                                </p:cTn>
                              </p:par>
                              <p:par>
                                <p:cTn id="20" presetID="10"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3000"/>
                                        <p:tgtEl>
                                          <p:spTgt spid="4102"/>
                                        </p:tgtEl>
                                      </p:cBhvr>
                                    </p:animEffect>
                                  </p:childTnLst>
                                </p:cTn>
                              </p:par>
                              <p:par>
                                <p:cTn id="23" presetID="10" presetClass="entr" presetSubtype="0" fill="hold" nodeType="withEffect">
                                  <p:stCondLst>
                                    <p:cond delay="0"/>
                                  </p:stCondLst>
                                  <p:childTnLst>
                                    <p:set>
                                      <p:cBhvr>
                                        <p:cTn id="24" dur="1" fill="hold">
                                          <p:stCondLst>
                                            <p:cond delay="0"/>
                                          </p:stCondLst>
                                        </p:cTn>
                                        <p:tgtEl>
                                          <p:spTgt spid="4098"/>
                                        </p:tgtEl>
                                        <p:attrNameLst>
                                          <p:attrName>style.visibility</p:attrName>
                                        </p:attrNameLst>
                                      </p:cBhvr>
                                      <p:to>
                                        <p:strVal val="visible"/>
                                      </p:to>
                                    </p:set>
                                    <p:animEffect transition="in" filter="fade">
                                      <p:cBhvr>
                                        <p:cTn id="25" dur="3000"/>
                                        <p:tgtEl>
                                          <p:spTgt spid="4098"/>
                                        </p:tgtEl>
                                      </p:cBhvr>
                                    </p:animEffect>
                                  </p:childTnLst>
                                </p:cTn>
                              </p:par>
                            </p:childTnLst>
                          </p:cTn>
                        </p:par>
                        <p:par>
                          <p:cTn id="26" fill="hold">
                            <p:stCondLst>
                              <p:cond delay="5000"/>
                            </p:stCondLst>
                            <p:childTnLst>
                              <p:par>
                                <p:cTn id="27" presetID="10" presetClass="entr" presetSubtype="0" fill="hold" nodeType="afterEffect">
                                  <p:stCondLst>
                                    <p:cond delay="0"/>
                                  </p:stCondLst>
                                  <p:childTnLst>
                                    <p:set>
                                      <p:cBhvr>
                                        <p:cTn id="28" dur="1" fill="hold">
                                          <p:stCondLst>
                                            <p:cond delay="0"/>
                                          </p:stCondLst>
                                        </p:cTn>
                                        <p:tgtEl>
                                          <p:spTgt spid="48131">
                                            <p:txEl>
                                              <p:pRg st="2" end="2"/>
                                            </p:txEl>
                                          </p:spTgt>
                                        </p:tgtEl>
                                        <p:attrNameLst>
                                          <p:attrName>style.visibility</p:attrName>
                                        </p:attrNameLst>
                                      </p:cBhvr>
                                      <p:to>
                                        <p:strVal val="visible"/>
                                      </p:to>
                                    </p:set>
                                    <p:animEffect transition="in" filter="fade">
                                      <p:cBhvr>
                                        <p:cTn id="29" dur="3000"/>
                                        <p:tgtEl>
                                          <p:spTgt spid="48131">
                                            <p:txEl>
                                              <p:pRg st="2" end="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48131">
                                            <p:txEl>
                                              <p:pRg st="3" end="3"/>
                                            </p:txEl>
                                          </p:spTgt>
                                        </p:tgtEl>
                                        <p:attrNameLst>
                                          <p:attrName>style.visibility</p:attrName>
                                        </p:attrNameLst>
                                      </p:cBhvr>
                                      <p:to>
                                        <p:strVal val="visible"/>
                                      </p:to>
                                    </p:set>
                                    <p:animEffect transition="in" filter="fade">
                                      <p:cBhvr>
                                        <p:cTn id="32" dur="2000"/>
                                        <p:tgtEl>
                                          <p:spTgt spid="481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DDDAEF7-5083-434E-A915-B7935F7CEEA9}" type="slidenum">
              <a:rPr lang="en-US" smtClean="0"/>
              <a:pPr>
                <a:defRPr/>
              </a:pPr>
              <a:t>50</a:t>
            </a:fld>
            <a:endParaRPr lang="en-US" dirty="0"/>
          </a:p>
        </p:txBody>
      </p:sp>
      <p:pic>
        <p:nvPicPr>
          <p:cNvPr id="201730" name="Picture 2" descr="http://www.bobmccaughey.com/post1865/wp-content/uploads/2010/01/Robert_Edward_Lee1.jpg"/>
          <p:cNvPicPr>
            <a:picLocks noChangeAspect="1" noChangeArrowheads="1"/>
          </p:cNvPicPr>
          <p:nvPr/>
        </p:nvPicPr>
        <p:blipFill>
          <a:blip r:embed="rId2" cstate="print"/>
          <a:srcRect/>
          <a:stretch>
            <a:fillRect/>
          </a:stretch>
        </p:blipFill>
        <p:spPr bwMode="auto">
          <a:xfrm>
            <a:off x="7080422" y="304800"/>
            <a:ext cx="1853513" cy="2743200"/>
          </a:xfrm>
          <a:prstGeom prst="ellipse">
            <a:avLst/>
          </a:prstGeom>
          <a:noFill/>
        </p:spPr>
      </p:pic>
      <p:pic>
        <p:nvPicPr>
          <p:cNvPr id="201732" name="Picture 4" descr="http://www.berwickacademy.org/lincoln/lincoln_seated.jpg"/>
          <p:cNvPicPr>
            <a:picLocks noChangeAspect="1" noChangeArrowheads="1"/>
          </p:cNvPicPr>
          <p:nvPr/>
        </p:nvPicPr>
        <p:blipFill>
          <a:blip r:embed="rId3" cstate="print"/>
          <a:srcRect l="7692" r="11538"/>
          <a:stretch>
            <a:fillRect/>
          </a:stretch>
        </p:blipFill>
        <p:spPr bwMode="auto">
          <a:xfrm>
            <a:off x="304800" y="3733981"/>
            <a:ext cx="1707032" cy="2438038"/>
          </a:xfrm>
          <a:prstGeom prst="ellipse">
            <a:avLst/>
          </a:prstGeom>
          <a:noFill/>
        </p:spPr>
      </p:pic>
      <p:pic>
        <p:nvPicPr>
          <p:cNvPr id="201734" name="Picture 6" descr="File:The Arlington House, at Arlington Va, by Bell &amp; Bro. (Washington, D.C.).png">
            <a:hlinkClick r:id="rId4"/>
          </p:cNvPr>
          <p:cNvPicPr>
            <a:picLocks noChangeAspect="1" noChangeArrowheads="1"/>
          </p:cNvPicPr>
          <p:nvPr/>
        </p:nvPicPr>
        <p:blipFill>
          <a:blip r:embed="rId5" cstate="print">
            <a:duotone>
              <a:prstClr val="black"/>
              <a:srgbClr val="D9C3A5">
                <a:tint val="50000"/>
                <a:satMod val="180000"/>
              </a:srgbClr>
            </a:duotone>
          </a:blip>
          <a:srcRect l="7000" t="11852" r="51000" b="13086"/>
          <a:stretch>
            <a:fillRect/>
          </a:stretch>
        </p:blipFill>
        <p:spPr bwMode="auto">
          <a:xfrm>
            <a:off x="5564767" y="3802974"/>
            <a:ext cx="3103358" cy="2807801"/>
          </a:xfrm>
          <a:prstGeom prst="rect">
            <a:avLst/>
          </a:prstGeom>
          <a:ln>
            <a:noFill/>
          </a:ln>
          <a:effectLst>
            <a:softEdge rad="112500"/>
          </a:effectLst>
        </p:spPr>
      </p:pic>
      <p:sp>
        <p:nvSpPr>
          <p:cNvPr id="10" name="TextBox 9"/>
          <p:cNvSpPr txBox="1"/>
          <p:nvPr/>
        </p:nvSpPr>
        <p:spPr>
          <a:xfrm>
            <a:off x="2667000" y="4320151"/>
            <a:ext cx="2895600" cy="1015663"/>
          </a:xfrm>
          <a:prstGeom prst="rect">
            <a:avLst/>
          </a:prstGeom>
          <a:noFill/>
        </p:spPr>
        <p:txBody>
          <a:bodyPr wrap="square" rtlCol="0">
            <a:spAutoFit/>
          </a:bodyPr>
          <a:lstStyle/>
          <a:p>
            <a:r>
              <a:rPr lang="en-US" sz="2000" b="1" dirty="0" smtClean="0">
                <a:solidFill>
                  <a:srgbClr val="00B0F0"/>
                </a:solidFill>
                <a:latin typeface="Calibri" pitchFamily="34" charset="0"/>
              </a:rPr>
              <a:t>Arlington House, home of Robert E. Lee overlooks the U.S. Capitol</a:t>
            </a:r>
            <a:endParaRPr lang="en-US" sz="2000" b="1" dirty="0">
              <a:solidFill>
                <a:srgbClr val="00B0F0"/>
              </a:solidFill>
              <a:latin typeface="Calibri" pitchFamily="34" charset="0"/>
            </a:endParaRPr>
          </a:p>
        </p:txBody>
      </p:sp>
      <p:sp>
        <p:nvSpPr>
          <p:cNvPr id="11" name="TextBox 10"/>
          <p:cNvSpPr txBox="1"/>
          <p:nvPr/>
        </p:nvSpPr>
        <p:spPr>
          <a:xfrm>
            <a:off x="656976" y="304800"/>
            <a:ext cx="6696324" cy="3662541"/>
          </a:xfrm>
          <a:prstGeom prst="rect">
            <a:avLst/>
          </a:prstGeom>
          <a:noFill/>
        </p:spPr>
        <p:txBody>
          <a:bodyPr wrap="square" rtlCol="0">
            <a:spAutoFit/>
          </a:bodyPr>
          <a:lstStyle/>
          <a:p>
            <a:r>
              <a:rPr lang="en-US" sz="2800" b="1" dirty="0" smtClean="0">
                <a:solidFill>
                  <a:srgbClr val="FF0000"/>
                </a:solidFill>
                <a:latin typeface="+mn-lt"/>
                <a:cs typeface="Times New Roman" pitchFamily="18" charset="0"/>
              </a:rPr>
              <a:t>F</a:t>
            </a:r>
            <a:r>
              <a:rPr lang="en-US" sz="2800" b="1" dirty="0" smtClean="0">
                <a:solidFill>
                  <a:srgbClr val="FF0000"/>
                </a:solidFill>
                <a:latin typeface="Times New Roman" pitchFamily="18" charset="0"/>
                <a:cs typeface="Times New Roman" pitchFamily="18" charset="0"/>
              </a:rPr>
              <a:t>.</a:t>
            </a:r>
            <a:r>
              <a:rPr lang="en-US" sz="4000" b="1" dirty="0" smtClean="0">
                <a:solidFill>
                  <a:srgbClr val="FF0000"/>
                </a:solidFill>
                <a:latin typeface="AR JULIAN" pitchFamily="2" charset="0"/>
              </a:rPr>
              <a:t> </a:t>
            </a:r>
            <a:r>
              <a:rPr lang="en-US" sz="2800" b="1" dirty="0" smtClean="0">
                <a:solidFill>
                  <a:srgbClr val="000000"/>
                </a:solidFill>
                <a:latin typeface="+mn-lt"/>
              </a:rPr>
              <a:t>Lincoln &amp; Lee</a:t>
            </a:r>
          </a:p>
          <a:p>
            <a:r>
              <a:rPr lang="en-US" sz="2400" b="1" dirty="0" smtClean="0">
                <a:solidFill>
                  <a:srgbClr val="FF0000"/>
                </a:solidFill>
                <a:latin typeface="Calibri" pitchFamily="34" charset="0"/>
              </a:rPr>
              <a:t>   1.  </a:t>
            </a:r>
            <a:r>
              <a:rPr lang="en-US" sz="2400" b="1" dirty="0" smtClean="0">
                <a:latin typeface="Calibri" pitchFamily="34" charset="0"/>
              </a:rPr>
              <a:t>Lincoln </a:t>
            </a:r>
            <a:r>
              <a:rPr lang="en-US" sz="2400" b="1" dirty="0">
                <a:latin typeface="Calibri" pitchFamily="34" charset="0"/>
              </a:rPr>
              <a:t>offers command of entire </a:t>
            </a:r>
            <a:endParaRPr lang="en-US" sz="2400" b="1" dirty="0" smtClean="0">
              <a:latin typeface="Calibri" pitchFamily="34" charset="0"/>
            </a:endParaRPr>
          </a:p>
          <a:p>
            <a:r>
              <a:rPr lang="en-US" sz="2400" b="1" dirty="0">
                <a:latin typeface="Calibri" pitchFamily="34" charset="0"/>
              </a:rPr>
              <a:t> </a:t>
            </a:r>
            <a:r>
              <a:rPr lang="en-US" sz="2400" b="1" dirty="0" smtClean="0">
                <a:latin typeface="Calibri" pitchFamily="34" charset="0"/>
              </a:rPr>
              <a:t>       Union Army to Robert </a:t>
            </a:r>
            <a:r>
              <a:rPr lang="en-US" sz="2400" b="1" dirty="0">
                <a:latin typeface="Calibri" pitchFamily="34" charset="0"/>
              </a:rPr>
              <a:t>E. </a:t>
            </a:r>
            <a:r>
              <a:rPr lang="en-US" sz="2400" b="1" dirty="0" smtClean="0">
                <a:latin typeface="Calibri" pitchFamily="34" charset="0"/>
              </a:rPr>
              <a:t>Lee .</a:t>
            </a:r>
          </a:p>
          <a:p>
            <a:r>
              <a:rPr lang="en-US" sz="2400" b="1" dirty="0" smtClean="0">
                <a:latin typeface="Calibri" pitchFamily="34" charset="0"/>
              </a:rPr>
              <a:t>         </a:t>
            </a:r>
            <a:r>
              <a:rPr lang="en-US" sz="2400" b="1" dirty="0" smtClean="0">
                <a:solidFill>
                  <a:srgbClr val="FF0000"/>
                </a:solidFill>
                <a:latin typeface="Calibri" pitchFamily="34" charset="0"/>
              </a:rPr>
              <a:t>a. </a:t>
            </a:r>
            <a:r>
              <a:rPr lang="en-US" sz="2400" b="1" dirty="0" smtClean="0">
                <a:latin typeface="Calibri" pitchFamily="34" charset="0"/>
              </a:rPr>
              <a:t>Lee refuses</a:t>
            </a:r>
          </a:p>
          <a:p>
            <a:r>
              <a:rPr lang="en-US" sz="2400" b="1" dirty="0">
                <a:latin typeface="Calibri" pitchFamily="34" charset="0"/>
              </a:rPr>
              <a:t> </a:t>
            </a:r>
            <a:r>
              <a:rPr lang="en-US" sz="2400" b="1" dirty="0" smtClean="0">
                <a:latin typeface="Calibri" pitchFamily="34" charset="0"/>
              </a:rPr>
              <a:t>            </a:t>
            </a:r>
            <a:r>
              <a:rPr lang="en-US" sz="2400" b="1" dirty="0" smtClean="0">
                <a:solidFill>
                  <a:srgbClr val="FF0000"/>
                </a:solidFill>
                <a:latin typeface="Calibri" pitchFamily="34" charset="0"/>
              </a:rPr>
              <a:t> i. </a:t>
            </a:r>
            <a:r>
              <a:rPr lang="en-US" sz="2400" b="1" dirty="0" smtClean="0">
                <a:latin typeface="Calibri" pitchFamily="34" charset="0"/>
              </a:rPr>
              <a:t>cannot fight against his home state of </a:t>
            </a:r>
          </a:p>
          <a:p>
            <a:r>
              <a:rPr lang="en-US" sz="2400" b="1" dirty="0" smtClean="0">
                <a:latin typeface="Calibri" pitchFamily="34" charset="0"/>
              </a:rPr>
              <a:t>                 VA.</a:t>
            </a:r>
          </a:p>
          <a:p>
            <a:r>
              <a:rPr lang="en-US" sz="2400" b="1" dirty="0">
                <a:latin typeface="Calibri" pitchFamily="34" charset="0"/>
              </a:rPr>
              <a:t> </a:t>
            </a:r>
            <a:r>
              <a:rPr lang="en-US" sz="2400" b="1" dirty="0" smtClean="0">
                <a:latin typeface="Calibri" pitchFamily="34" charset="0"/>
              </a:rPr>
              <a:t>            </a:t>
            </a:r>
            <a:r>
              <a:rPr lang="en-US" sz="2400" b="1" dirty="0" smtClean="0">
                <a:solidFill>
                  <a:srgbClr val="FF0000"/>
                </a:solidFill>
                <a:latin typeface="Calibri" pitchFamily="34" charset="0"/>
              </a:rPr>
              <a:t>ii. </a:t>
            </a:r>
            <a:r>
              <a:rPr lang="en-US" sz="2400" b="1" dirty="0" smtClean="0">
                <a:latin typeface="Calibri" pitchFamily="34" charset="0"/>
              </a:rPr>
              <a:t>resigns from U.S. Army</a:t>
            </a:r>
          </a:p>
          <a:p>
            <a:r>
              <a:rPr lang="en-US" sz="2400" b="1" dirty="0">
                <a:latin typeface="Calibri" pitchFamily="34" charset="0"/>
              </a:rPr>
              <a:t> </a:t>
            </a:r>
            <a:r>
              <a:rPr lang="en-US" sz="2400" b="1" dirty="0" smtClean="0">
                <a:latin typeface="Calibri" pitchFamily="34" charset="0"/>
              </a:rPr>
              <a:t>           </a:t>
            </a:r>
            <a:r>
              <a:rPr lang="en-US" sz="2400" b="1" dirty="0" smtClean="0">
                <a:solidFill>
                  <a:srgbClr val="FF0000"/>
                </a:solidFill>
                <a:latin typeface="Calibri" pitchFamily="34" charset="0"/>
              </a:rPr>
              <a:t>iii. </a:t>
            </a:r>
            <a:r>
              <a:rPr lang="en-US" sz="2400" b="1" dirty="0" smtClean="0">
                <a:latin typeface="Calibri" pitchFamily="34" charset="0"/>
              </a:rPr>
              <a:t>accepts command of Army of N. Virginia</a:t>
            </a:r>
            <a:endParaRPr lang="en-US" sz="2400" b="1" dirty="0">
              <a:latin typeface="Calibri" pitchFamily="34" charset="0"/>
            </a:endParaRPr>
          </a:p>
          <a:p>
            <a:endParaRPr lang="en-US" sz="2400" b="1" dirty="0">
              <a:solidFill>
                <a:srgbClr val="FFFF00"/>
              </a:solidFill>
              <a:latin typeface="AR JULIAN" pitchFamily="2"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01732"/>
                                        </p:tgtEl>
                                        <p:attrNameLst>
                                          <p:attrName>style.visibility</p:attrName>
                                        </p:attrNameLst>
                                      </p:cBhvr>
                                      <p:to>
                                        <p:strVal val="visible"/>
                                      </p:to>
                                    </p:set>
                                    <p:animEffect transition="in" filter="fade">
                                      <p:cBhvr>
                                        <p:cTn id="11" dur="2000"/>
                                        <p:tgtEl>
                                          <p:spTgt spid="201732"/>
                                        </p:tgtEl>
                                      </p:cBhvr>
                                    </p:animEffect>
                                  </p:childTnLst>
                                </p:cTn>
                              </p:par>
                              <p:par>
                                <p:cTn id="12" presetID="10" presetClass="entr" presetSubtype="0" fill="hold" nodeType="withEffect">
                                  <p:stCondLst>
                                    <p:cond delay="0"/>
                                  </p:stCondLst>
                                  <p:childTnLst>
                                    <p:set>
                                      <p:cBhvr>
                                        <p:cTn id="13" dur="1" fill="hold">
                                          <p:stCondLst>
                                            <p:cond delay="0"/>
                                          </p:stCondLst>
                                        </p:cTn>
                                        <p:tgtEl>
                                          <p:spTgt spid="201730"/>
                                        </p:tgtEl>
                                        <p:attrNameLst>
                                          <p:attrName>style.visibility</p:attrName>
                                        </p:attrNameLst>
                                      </p:cBhvr>
                                      <p:to>
                                        <p:strVal val="visible"/>
                                      </p:to>
                                    </p:set>
                                    <p:animEffect transition="in" filter="fade">
                                      <p:cBhvr>
                                        <p:cTn id="14" dur="2000"/>
                                        <p:tgtEl>
                                          <p:spTgt spid="201730"/>
                                        </p:tgtEl>
                                      </p:cBhvr>
                                    </p:animEffect>
                                  </p:childTnLst>
                                </p:cTn>
                              </p:par>
                            </p:childTnLst>
                          </p:cTn>
                        </p:par>
                        <p:par>
                          <p:cTn id="15" fill="hold">
                            <p:stCondLst>
                              <p:cond delay="4000"/>
                            </p:stCondLst>
                            <p:childTnLst>
                              <p:par>
                                <p:cTn id="16" presetID="10" presetClass="entr" presetSubtype="0" fill="hold" nodeType="afterEffect">
                                  <p:stCondLst>
                                    <p:cond delay="3500"/>
                                  </p:stCondLst>
                                  <p:childTnLst>
                                    <p:set>
                                      <p:cBhvr>
                                        <p:cTn id="17" dur="1" fill="hold">
                                          <p:stCondLst>
                                            <p:cond delay="0"/>
                                          </p:stCondLst>
                                        </p:cTn>
                                        <p:tgtEl>
                                          <p:spTgt spid="201734"/>
                                        </p:tgtEl>
                                        <p:attrNameLst>
                                          <p:attrName>style.visibility</p:attrName>
                                        </p:attrNameLst>
                                      </p:cBhvr>
                                      <p:to>
                                        <p:strVal val="visible"/>
                                      </p:to>
                                    </p:set>
                                    <p:animEffect transition="in" filter="fade">
                                      <p:cBhvr>
                                        <p:cTn id="18" dur="2000"/>
                                        <p:tgtEl>
                                          <p:spTgt spid="201734"/>
                                        </p:tgtEl>
                                      </p:cBhvr>
                                    </p:animEffect>
                                  </p:childTnLst>
                                </p:cTn>
                              </p:par>
                            </p:childTnLst>
                          </p:cTn>
                        </p:par>
                        <p:par>
                          <p:cTn id="19" fill="hold">
                            <p:stCondLst>
                              <p:cond delay="9500"/>
                            </p:stCondLst>
                            <p:childTnLst>
                              <p:par>
                                <p:cTn id="20" presetID="10"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DDDAEF7-5083-434E-A915-B7935F7CEEA9}" type="slidenum">
              <a:rPr lang="en-US" smtClean="0"/>
              <a:pPr>
                <a:defRPr/>
              </a:pPr>
              <a:t>51</a:t>
            </a:fld>
            <a:endParaRPr lang="en-US" dirty="0"/>
          </a:p>
        </p:txBody>
      </p:sp>
      <p:pic>
        <p:nvPicPr>
          <p:cNvPr id="3074" name="Picture 2" descr="http://www.southern-lady.com/Images/lees_lett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457200"/>
            <a:ext cx="4541520" cy="56769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486400" y="304800"/>
            <a:ext cx="3352801" cy="1323439"/>
          </a:xfrm>
          <a:prstGeom prst="rect">
            <a:avLst/>
          </a:prstGeom>
          <a:noFill/>
        </p:spPr>
        <p:txBody>
          <a:bodyPr wrap="square" rtlCol="0">
            <a:spAutoFit/>
          </a:bodyPr>
          <a:lstStyle/>
          <a:p>
            <a:r>
              <a:rPr lang="en-US" sz="2000" b="1" dirty="0" smtClean="0">
                <a:latin typeface="Freestyle Script" pitchFamily="66" charset="0"/>
              </a:rPr>
              <a:t>"</a:t>
            </a:r>
            <a:r>
              <a:rPr lang="en-US" sz="2000" b="1" dirty="0" smtClean="0">
                <a:solidFill>
                  <a:srgbClr val="000000"/>
                </a:solidFill>
                <a:latin typeface="Vijaya" pitchFamily="34" charset="0"/>
                <a:cs typeface="Vijaya" pitchFamily="34" charset="0"/>
              </a:rPr>
              <a:t>I cannot raise my hand against my birthplace, my home, my children.”</a:t>
            </a:r>
          </a:p>
          <a:p>
            <a:r>
              <a:rPr lang="en-US" sz="2000" b="1" dirty="0" smtClean="0">
                <a:solidFill>
                  <a:srgbClr val="000000"/>
                </a:solidFill>
                <a:latin typeface="Vijaya" pitchFamily="34" charset="0"/>
                <a:cs typeface="Vijaya" pitchFamily="34" charset="0"/>
              </a:rPr>
              <a:t>              R.E. Lee</a:t>
            </a:r>
          </a:p>
        </p:txBody>
      </p:sp>
      <p:pic>
        <p:nvPicPr>
          <p:cNvPr id="3076" name="Picture 4" descr="http://xroads.virginia.edu/~ug97/monument/relee.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2362200"/>
            <a:ext cx="2438400" cy="33596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93608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2000"/>
                                        <p:tgtEl>
                                          <p:spTgt spid="6">
                                            <p:txEl>
                                              <p:pRg st="0" end="0"/>
                                            </p:txEl>
                                          </p:spTgt>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5000"/>
                                        <p:tgtEl>
                                          <p:spTgt spid="6">
                                            <p:txEl>
                                              <p:pRg st="1" end="1"/>
                                            </p:txEl>
                                          </p:spTgt>
                                        </p:tgtEl>
                                      </p:cBhvr>
                                    </p:animEffect>
                                  </p:childTnLst>
                                </p:cTn>
                              </p:par>
                              <p:par>
                                <p:cTn id="17" presetID="10" presetClass="entr" presetSubtype="0" fill="hold" nodeType="withEffect">
                                  <p:stCondLst>
                                    <p:cond delay="3000"/>
                                  </p:stCondLst>
                                  <p:childTnLst>
                                    <p:set>
                                      <p:cBhvr>
                                        <p:cTn id="18" dur="1" fill="hold">
                                          <p:stCondLst>
                                            <p:cond delay="0"/>
                                          </p:stCondLst>
                                        </p:cTn>
                                        <p:tgtEl>
                                          <p:spTgt spid="3076"/>
                                        </p:tgtEl>
                                        <p:attrNameLst>
                                          <p:attrName>style.visibility</p:attrName>
                                        </p:attrNameLst>
                                      </p:cBhvr>
                                      <p:to>
                                        <p:strVal val="visible"/>
                                      </p:to>
                                    </p:set>
                                    <p:animEffect transition="in" filter="fade">
                                      <p:cBhvr>
                                        <p:cTn id="19" dur="4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5" name="Rectangle 5"/>
          <p:cNvSpPr>
            <a:spLocks noGrp="1" noChangeArrowheads="1"/>
          </p:cNvSpPr>
          <p:nvPr>
            <p:ph idx="1"/>
          </p:nvPr>
        </p:nvSpPr>
        <p:spPr>
          <a:xfrm>
            <a:off x="152400" y="304800"/>
            <a:ext cx="5715000" cy="1600200"/>
          </a:xfrm>
        </p:spPr>
        <p:txBody>
          <a:bodyPr>
            <a:normAutofit fontScale="85000" lnSpcReduction="20000"/>
          </a:bodyPr>
          <a:lstStyle/>
          <a:p>
            <a:pPr eaLnBrk="1" hangingPunct="1">
              <a:lnSpc>
                <a:spcPct val="80000"/>
              </a:lnSpc>
              <a:buNone/>
              <a:defRPr/>
            </a:pPr>
            <a:r>
              <a:rPr lang="en-US" sz="2800" b="1" dirty="0" smtClean="0">
                <a:solidFill>
                  <a:srgbClr val="FF0000"/>
                </a:solidFill>
                <a:latin typeface="Calibri" pitchFamily="34" charset="0"/>
              </a:rPr>
              <a:t>VI.  The Call to Arms</a:t>
            </a:r>
          </a:p>
          <a:p>
            <a:pPr eaLnBrk="1" hangingPunct="1">
              <a:lnSpc>
                <a:spcPct val="80000"/>
              </a:lnSpc>
              <a:buNone/>
              <a:defRPr/>
            </a:pPr>
            <a:r>
              <a:rPr lang="en-US" sz="2400" b="1" dirty="0" smtClean="0">
                <a:latin typeface="Calibri" pitchFamily="34" charset="0"/>
              </a:rPr>
              <a:t>      </a:t>
            </a:r>
            <a:r>
              <a:rPr lang="en-US" sz="2400" b="1" dirty="0" smtClean="0">
                <a:solidFill>
                  <a:srgbClr val="FF0000"/>
                </a:solidFill>
                <a:latin typeface="Calibri" pitchFamily="34" charset="0"/>
              </a:rPr>
              <a:t>A.  </a:t>
            </a:r>
            <a:r>
              <a:rPr lang="en-US" sz="2400" b="1" dirty="0" smtClean="0">
                <a:latin typeface="Calibri" pitchFamily="34" charset="0"/>
              </a:rPr>
              <a:t>Divided loyalties</a:t>
            </a:r>
          </a:p>
          <a:p>
            <a:pPr marL="0" indent="0" eaLnBrk="1" hangingPunct="1">
              <a:spcBef>
                <a:spcPts val="0"/>
              </a:spcBef>
              <a:buNone/>
              <a:defRPr/>
            </a:pPr>
            <a:r>
              <a:rPr lang="en-US" sz="2400" b="1" dirty="0" smtClean="0">
                <a:latin typeface="Calibri" pitchFamily="34" charset="0"/>
              </a:rPr>
              <a:t>        </a:t>
            </a:r>
            <a:r>
              <a:rPr lang="en-US" sz="2400" b="1" dirty="0" smtClean="0">
                <a:solidFill>
                  <a:srgbClr val="FF0000"/>
                </a:solidFill>
                <a:latin typeface="Calibri" pitchFamily="34" charset="0"/>
              </a:rPr>
              <a:t>1.  </a:t>
            </a:r>
            <a:r>
              <a:rPr lang="en-US" sz="2400" b="1" dirty="0" smtClean="0">
                <a:latin typeface="Calibri" pitchFamily="34" charset="0"/>
              </a:rPr>
              <a:t>Family members sometimes chose    </a:t>
            </a:r>
          </a:p>
          <a:p>
            <a:pPr marL="0" indent="0" eaLnBrk="1" hangingPunct="1">
              <a:spcBef>
                <a:spcPts val="0"/>
              </a:spcBef>
              <a:buNone/>
              <a:defRPr/>
            </a:pPr>
            <a:r>
              <a:rPr lang="en-US" sz="2400" b="1" dirty="0" smtClean="0">
                <a:latin typeface="Calibri" pitchFamily="34" charset="0"/>
              </a:rPr>
              <a:t>              different sides</a:t>
            </a:r>
          </a:p>
          <a:p>
            <a:pPr marL="0" indent="0" eaLnBrk="1" hangingPunct="1">
              <a:spcBef>
                <a:spcPts val="0"/>
              </a:spcBef>
              <a:buNone/>
              <a:defRPr/>
            </a:pPr>
            <a:endParaRPr lang="en-US" sz="2400" b="1" dirty="0" smtClean="0">
              <a:latin typeface="Calibri" pitchFamily="34" charset="0"/>
            </a:endParaRPr>
          </a:p>
          <a:p>
            <a:pPr eaLnBrk="1" hangingPunct="1">
              <a:lnSpc>
                <a:spcPct val="80000"/>
              </a:lnSpc>
              <a:buNone/>
              <a:defRPr/>
            </a:pPr>
            <a:r>
              <a:rPr lang="en-US" sz="2400" b="1" dirty="0" smtClean="0">
                <a:latin typeface="Calibri" pitchFamily="34" charset="0"/>
              </a:rPr>
              <a:t>       </a:t>
            </a:r>
          </a:p>
        </p:txBody>
      </p:sp>
      <p:sp>
        <p:nvSpPr>
          <p:cNvPr id="6" name="Slide Number Placeholder 5"/>
          <p:cNvSpPr>
            <a:spLocks noGrp="1"/>
          </p:cNvSpPr>
          <p:nvPr>
            <p:ph type="sldNum" sz="quarter" idx="12"/>
          </p:nvPr>
        </p:nvSpPr>
        <p:spPr/>
        <p:txBody>
          <a:bodyPr/>
          <a:lstStyle/>
          <a:p>
            <a:pPr>
              <a:defRPr/>
            </a:pPr>
            <a:fld id="{ADDDAEF7-5083-434E-A915-B7935F7CEEA9}" type="slidenum">
              <a:rPr lang="en-US" smtClean="0"/>
              <a:pPr>
                <a:defRPr/>
              </a:pPr>
              <a:t>52</a:t>
            </a:fld>
            <a:endParaRPr lang="en-US" dirty="0"/>
          </a:p>
        </p:txBody>
      </p:sp>
      <p:pic>
        <p:nvPicPr>
          <p:cNvPr id="7" name="Picture 2" descr="http://www.discoverclarksville.com/articles/wp-content/uploads/2009/03/civil-war-flags-300x173.gif"/>
          <p:cNvPicPr>
            <a:picLocks noChangeAspect="1" noChangeArrowheads="1"/>
          </p:cNvPicPr>
          <p:nvPr/>
        </p:nvPicPr>
        <p:blipFill>
          <a:blip r:embed="rId2" cstate="print"/>
          <a:srcRect/>
          <a:stretch>
            <a:fillRect/>
          </a:stretch>
        </p:blipFill>
        <p:spPr bwMode="auto">
          <a:xfrm>
            <a:off x="3962400" y="228601"/>
            <a:ext cx="1174566" cy="914400"/>
          </a:xfrm>
          <a:prstGeom prst="rect">
            <a:avLst/>
          </a:prstGeom>
          <a:noFill/>
        </p:spPr>
      </p:pic>
      <p:pic>
        <p:nvPicPr>
          <p:cNvPr id="177154" name="Picture 2" descr="http://www.virginiacivilwar.com/images/featuredStory/Brother%20against%20brother.jpg"/>
          <p:cNvPicPr>
            <a:picLocks noChangeAspect="1" noChangeArrowheads="1"/>
          </p:cNvPicPr>
          <p:nvPr/>
        </p:nvPicPr>
        <p:blipFill>
          <a:blip r:embed="rId3" cstate="print"/>
          <a:srcRect l="4256" t="5128" r="4231" b="10256"/>
          <a:stretch>
            <a:fillRect/>
          </a:stretch>
        </p:blipFill>
        <p:spPr bwMode="auto">
          <a:xfrm>
            <a:off x="838200" y="3657600"/>
            <a:ext cx="3276600" cy="2514600"/>
          </a:xfrm>
          <a:prstGeom prst="roundRect">
            <a:avLst/>
          </a:prstGeom>
          <a:noFill/>
        </p:spPr>
      </p:pic>
      <p:sp>
        <p:nvSpPr>
          <p:cNvPr id="9" name="Rectangle 8"/>
          <p:cNvSpPr/>
          <p:nvPr/>
        </p:nvSpPr>
        <p:spPr>
          <a:xfrm>
            <a:off x="4953000" y="4191000"/>
            <a:ext cx="3124200" cy="1323439"/>
          </a:xfrm>
          <a:prstGeom prst="rect">
            <a:avLst/>
          </a:prstGeom>
          <a:solidFill>
            <a:schemeClr val="accent2"/>
          </a:solidFill>
        </p:spPr>
        <p:txBody>
          <a:bodyPr wrap="square">
            <a:spAutoFit/>
          </a:bodyPr>
          <a:lstStyle/>
          <a:p>
            <a:r>
              <a:rPr lang="en-US" sz="1600" b="1" dirty="0" smtClean="0">
                <a:latin typeface="Calibri" pitchFamily="34" charset="0"/>
              </a:rPr>
              <a:t>Maj. Gen. Thomas L. Crittenden (left) fought for the Union, and his brother Maj. Gen. George B. Crittenden for the Confederacy. </a:t>
            </a:r>
            <a:r>
              <a:rPr lang="en-US" sz="1600" dirty="0" smtClean="0">
                <a:latin typeface="Calibri" pitchFamily="34" charset="0"/>
              </a:rPr>
              <a:t/>
            </a:r>
            <a:br>
              <a:rPr lang="en-US" sz="1600" dirty="0" smtClean="0">
                <a:latin typeface="Calibri" pitchFamily="34" charset="0"/>
              </a:rPr>
            </a:br>
            <a:endParaRPr lang="en-US" sz="1600" dirty="0">
              <a:latin typeface="Calibri" pitchFamily="34" charset="0"/>
            </a:endParaRPr>
          </a:p>
        </p:txBody>
      </p:sp>
      <p:pic>
        <p:nvPicPr>
          <p:cNvPr id="177156" name="Picture 4" descr="http://1.bp.blogspot.com/_473nrD5vEv8/SnWIus4fbSI/AAAAAAAABzU/HultETSF1uE/s400/mary-lincoln.jpg"/>
          <p:cNvPicPr>
            <a:picLocks noChangeAspect="1" noChangeArrowheads="1"/>
          </p:cNvPicPr>
          <p:nvPr/>
        </p:nvPicPr>
        <p:blipFill>
          <a:blip r:embed="rId4" cstate="print"/>
          <a:srcRect l="8247" t="6000" r="9278" b="20000"/>
          <a:stretch>
            <a:fillRect/>
          </a:stretch>
        </p:blipFill>
        <p:spPr bwMode="auto">
          <a:xfrm flipH="1">
            <a:off x="3214177" y="1524000"/>
            <a:ext cx="1519404" cy="1998861"/>
          </a:xfrm>
          <a:prstGeom prst="ellipse">
            <a:avLst/>
          </a:prstGeom>
          <a:noFill/>
        </p:spPr>
      </p:pic>
      <p:pic>
        <p:nvPicPr>
          <p:cNvPr id="177160" name="Picture 8" descr="http://tapsbugler.com/wp-content/uploads/2010/09/CW-Cavalry-Bugler1.jpg"/>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Effect>
                      <a14:colorTemperature colorTemp="4700"/>
                    </a14:imgEffect>
                  </a14:imgLayer>
                </a14:imgProps>
              </a:ext>
            </a:extLst>
          </a:blip>
          <a:srcRect l="12500" t="3768" r="16667"/>
          <a:stretch>
            <a:fillRect/>
          </a:stretch>
        </p:blipFill>
        <p:spPr bwMode="auto">
          <a:xfrm>
            <a:off x="5867400" y="158703"/>
            <a:ext cx="1752600" cy="3949794"/>
          </a:xfrm>
          <a:prstGeom prst="roundRect">
            <a:avLst/>
          </a:prstGeom>
          <a:noFill/>
        </p:spPr>
      </p:pic>
      <p:sp>
        <p:nvSpPr>
          <p:cNvPr id="2" name="TextBox 1"/>
          <p:cNvSpPr txBox="1"/>
          <p:nvPr/>
        </p:nvSpPr>
        <p:spPr>
          <a:xfrm>
            <a:off x="685800" y="2362200"/>
            <a:ext cx="2590800" cy="800219"/>
          </a:xfrm>
          <a:prstGeom prst="rect">
            <a:avLst/>
          </a:prstGeom>
          <a:noFill/>
        </p:spPr>
        <p:txBody>
          <a:bodyPr wrap="square" rtlCol="0">
            <a:spAutoFit/>
          </a:bodyPr>
          <a:lstStyle/>
          <a:p>
            <a:pPr marL="0" indent="0" eaLnBrk="1" hangingPunct="1">
              <a:spcBef>
                <a:spcPts val="0"/>
              </a:spcBef>
              <a:buNone/>
              <a:defRPr/>
            </a:pPr>
            <a:r>
              <a:rPr lang="en-US" sz="1400" b="1" dirty="0">
                <a:latin typeface="Calibri" pitchFamily="34" charset="0"/>
              </a:rPr>
              <a:t>Mary Lincoln had four brothers </a:t>
            </a:r>
            <a:r>
              <a:rPr lang="en-US" sz="1400" b="1" dirty="0" smtClean="0">
                <a:latin typeface="Calibri" pitchFamily="34" charset="0"/>
              </a:rPr>
              <a:t>in the </a:t>
            </a:r>
            <a:r>
              <a:rPr lang="en-US" sz="1400" b="1" dirty="0">
                <a:latin typeface="Calibri" pitchFamily="34" charset="0"/>
              </a:rPr>
              <a:t>Confederacy</a:t>
            </a:r>
          </a:p>
          <a:p>
            <a:endParaRPr lang="en-US"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25">
                                            <p:txEl>
                                              <p:pRg st="0" end="0"/>
                                            </p:txEl>
                                          </p:spTgt>
                                        </p:tgtEl>
                                        <p:attrNameLst>
                                          <p:attrName>style.visibility</p:attrName>
                                        </p:attrNameLst>
                                      </p:cBhvr>
                                      <p:to>
                                        <p:strVal val="visible"/>
                                      </p:to>
                                    </p:set>
                                    <p:animEffect transition="in" filter="fade">
                                      <p:cBhvr>
                                        <p:cTn id="7" dur="2000"/>
                                        <p:tgtEl>
                                          <p:spTgt spid="512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7160"/>
                                        </p:tgtEl>
                                        <p:attrNameLst>
                                          <p:attrName>style.visibility</p:attrName>
                                        </p:attrNameLst>
                                      </p:cBhvr>
                                      <p:to>
                                        <p:strVal val="visible"/>
                                      </p:to>
                                    </p:set>
                                    <p:animEffect transition="in" filter="fade">
                                      <p:cBhvr>
                                        <p:cTn id="10" dur="2000"/>
                                        <p:tgtEl>
                                          <p:spTgt spid="177160"/>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125">
                                            <p:txEl>
                                              <p:pRg st="1" end="1"/>
                                            </p:txEl>
                                          </p:spTgt>
                                        </p:tgtEl>
                                        <p:attrNameLst>
                                          <p:attrName>style.visibility</p:attrName>
                                        </p:attrNameLst>
                                      </p:cBhvr>
                                      <p:to>
                                        <p:strVal val="visible"/>
                                      </p:to>
                                    </p:set>
                                    <p:animEffect transition="in" filter="fade">
                                      <p:cBhvr>
                                        <p:cTn id="18" dur="2000"/>
                                        <p:tgtEl>
                                          <p:spTgt spid="512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125">
                                            <p:txEl>
                                              <p:pRg st="2" end="2"/>
                                            </p:txEl>
                                          </p:spTgt>
                                        </p:tgtEl>
                                        <p:attrNameLst>
                                          <p:attrName>style.visibility</p:attrName>
                                        </p:attrNameLst>
                                      </p:cBhvr>
                                      <p:to>
                                        <p:strVal val="visible"/>
                                      </p:to>
                                    </p:set>
                                    <p:animEffect transition="in" filter="fade">
                                      <p:cBhvr>
                                        <p:cTn id="23" dur="2000"/>
                                        <p:tgtEl>
                                          <p:spTgt spid="5125">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125">
                                            <p:txEl>
                                              <p:pRg st="3" end="3"/>
                                            </p:txEl>
                                          </p:spTgt>
                                        </p:tgtEl>
                                        <p:attrNameLst>
                                          <p:attrName>style.visibility</p:attrName>
                                        </p:attrNameLst>
                                      </p:cBhvr>
                                      <p:to>
                                        <p:strVal val="visible"/>
                                      </p:to>
                                    </p:set>
                                    <p:animEffect transition="in" filter="fade">
                                      <p:cBhvr>
                                        <p:cTn id="26" dur="2000"/>
                                        <p:tgtEl>
                                          <p:spTgt spid="5125">
                                            <p:txEl>
                                              <p:pRg st="3" end="3"/>
                                            </p:txEl>
                                          </p:spTgt>
                                        </p:tgtEl>
                                      </p:cBhvr>
                                    </p:animEffect>
                                  </p:childTnLst>
                                </p:cTn>
                              </p:par>
                            </p:childTnLst>
                          </p:cTn>
                        </p:par>
                        <p:par>
                          <p:cTn id="27" fill="hold">
                            <p:stCondLst>
                              <p:cond delay="2000"/>
                            </p:stCondLst>
                            <p:childTnLst>
                              <p:par>
                                <p:cTn id="28" presetID="10" presetClass="entr" presetSubtype="0" fill="hold" nodeType="afterEffect">
                                  <p:stCondLst>
                                    <p:cond delay="1000"/>
                                  </p:stCondLst>
                                  <p:childTnLst>
                                    <p:set>
                                      <p:cBhvr>
                                        <p:cTn id="29" dur="1" fill="hold">
                                          <p:stCondLst>
                                            <p:cond delay="0"/>
                                          </p:stCondLst>
                                        </p:cTn>
                                        <p:tgtEl>
                                          <p:spTgt spid="177154"/>
                                        </p:tgtEl>
                                        <p:attrNameLst>
                                          <p:attrName>style.visibility</p:attrName>
                                        </p:attrNameLst>
                                      </p:cBhvr>
                                      <p:to>
                                        <p:strVal val="visible"/>
                                      </p:to>
                                    </p:set>
                                    <p:animEffect transition="in" filter="fade">
                                      <p:cBhvr>
                                        <p:cTn id="30" dur="2000"/>
                                        <p:tgtEl>
                                          <p:spTgt spid="177154"/>
                                        </p:tgtEl>
                                      </p:cBhvr>
                                    </p:animEffect>
                                  </p:childTnLst>
                                </p:cTn>
                              </p:par>
                            </p:childTnLst>
                          </p:cTn>
                        </p:par>
                        <p:par>
                          <p:cTn id="31" fill="hold">
                            <p:stCondLst>
                              <p:cond delay="5000"/>
                            </p:stCondLst>
                            <p:childTnLst>
                              <p:par>
                                <p:cTn id="32" presetID="10"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2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77156"/>
                                        </p:tgtEl>
                                        <p:attrNameLst>
                                          <p:attrName>style.visibility</p:attrName>
                                        </p:attrNameLst>
                                      </p:cBhvr>
                                      <p:to>
                                        <p:strVal val="visible"/>
                                      </p:to>
                                    </p:set>
                                    <p:animEffect transition="in" filter="fade">
                                      <p:cBhvr>
                                        <p:cTn id="39" dur="2000"/>
                                        <p:tgtEl>
                                          <p:spTgt spid="17715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DDDAEF7-5083-434E-A915-B7935F7CEEA9}" type="slidenum">
              <a:rPr lang="en-US" smtClean="0"/>
              <a:pPr>
                <a:defRPr/>
              </a:pPr>
              <a:t>53</a:t>
            </a:fld>
            <a:endParaRPr lang="en-US" dirty="0"/>
          </a:p>
        </p:txBody>
      </p:sp>
      <p:pic>
        <p:nvPicPr>
          <p:cNvPr id="155653" name="Picture 5" descr="http://www.histdocs.com/home/productimages/153_hr.gif"/>
          <p:cNvPicPr>
            <a:picLocks noChangeAspect="1" noChangeArrowheads="1"/>
          </p:cNvPicPr>
          <p:nvPr/>
        </p:nvPicPr>
        <p:blipFill>
          <a:blip r:embed="rId2" cstate="print"/>
          <a:srcRect l="2292" t="3744" r="1433" b="2642"/>
          <a:stretch>
            <a:fillRect/>
          </a:stretch>
        </p:blipFill>
        <p:spPr bwMode="auto">
          <a:xfrm>
            <a:off x="5562600" y="449179"/>
            <a:ext cx="3267456" cy="3889829"/>
          </a:xfrm>
          <a:prstGeom prst="rect">
            <a:avLst/>
          </a:prstGeom>
          <a:noFill/>
        </p:spPr>
      </p:pic>
      <p:pic>
        <p:nvPicPr>
          <p:cNvPr id="211970" name="Picture 2" descr="http://thumbs.imagekind.com/member/9128601d-cc3f-4249-be6e-a765c7446753/uploadedartwork/650X650/c1accbfb-5e66-4b5e-a5b4-8a9841bf2abe.jpg"/>
          <p:cNvPicPr>
            <a:picLocks noChangeAspect="1" noChangeArrowheads="1"/>
          </p:cNvPicPr>
          <p:nvPr/>
        </p:nvPicPr>
        <p:blipFill>
          <a:blip r:embed="rId3" cstate="print"/>
          <a:srcRect/>
          <a:stretch>
            <a:fillRect/>
          </a:stretch>
        </p:blipFill>
        <p:spPr bwMode="auto">
          <a:xfrm>
            <a:off x="662191" y="2418156"/>
            <a:ext cx="4803699" cy="4011009"/>
          </a:xfrm>
          <a:prstGeom prst="rect">
            <a:avLst/>
          </a:prstGeom>
          <a:ln>
            <a:noFill/>
          </a:ln>
          <a:effectLst>
            <a:softEdge rad="112500"/>
          </a:effectLst>
        </p:spPr>
      </p:pic>
      <p:sp>
        <p:nvSpPr>
          <p:cNvPr id="5" name="Rectangle 4"/>
          <p:cNvSpPr/>
          <p:nvPr/>
        </p:nvSpPr>
        <p:spPr>
          <a:xfrm>
            <a:off x="380999" y="533400"/>
            <a:ext cx="5334001" cy="2209836"/>
          </a:xfrm>
          <a:prstGeom prst="rect">
            <a:avLst/>
          </a:prstGeom>
        </p:spPr>
        <p:txBody>
          <a:bodyPr wrap="square">
            <a:spAutoFit/>
          </a:bodyPr>
          <a:lstStyle/>
          <a:p>
            <a:pPr eaLnBrk="1" hangingPunct="1">
              <a:lnSpc>
                <a:spcPct val="80000"/>
              </a:lnSpc>
              <a:buNone/>
              <a:defRPr/>
            </a:pPr>
            <a:r>
              <a:rPr lang="en-US" sz="2800" b="1" dirty="0" smtClean="0">
                <a:solidFill>
                  <a:srgbClr val="FF0000"/>
                </a:solidFill>
                <a:latin typeface="Calibri" pitchFamily="34" charset="0"/>
              </a:rPr>
              <a:t>B.  Volunteers</a:t>
            </a:r>
          </a:p>
          <a:p>
            <a:pPr eaLnBrk="1" hangingPunct="1">
              <a:lnSpc>
                <a:spcPct val="80000"/>
              </a:lnSpc>
              <a:buNone/>
              <a:defRPr/>
            </a:pPr>
            <a:r>
              <a:rPr lang="en-US" sz="2800" b="1" dirty="0" smtClean="0">
                <a:latin typeface="Calibri" pitchFamily="34" charset="0"/>
              </a:rPr>
              <a:t>   </a:t>
            </a:r>
            <a:r>
              <a:rPr lang="en-US" sz="2400" b="1" dirty="0" smtClean="0">
                <a:solidFill>
                  <a:srgbClr val="FF0000"/>
                </a:solidFill>
                <a:latin typeface="Calibri" pitchFamily="34" charset="0"/>
              </a:rPr>
              <a:t>1.  </a:t>
            </a:r>
            <a:r>
              <a:rPr lang="en-US" sz="2400" b="1" dirty="0" smtClean="0">
                <a:latin typeface="Calibri" pitchFamily="34" charset="0"/>
              </a:rPr>
              <a:t>Confederacy: initial call of 100,000</a:t>
            </a:r>
          </a:p>
          <a:p>
            <a:pPr eaLnBrk="1" hangingPunct="1">
              <a:lnSpc>
                <a:spcPct val="80000"/>
              </a:lnSpc>
              <a:buNone/>
              <a:defRPr/>
            </a:pPr>
            <a:r>
              <a:rPr lang="en-US" sz="2400" b="1" dirty="0">
                <a:latin typeface="Calibri" pitchFamily="34" charset="0"/>
              </a:rPr>
              <a:t> </a:t>
            </a:r>
            <a:r>
              <a:rPr lang="en-US" sz="2400" b="1" dirty="0" smtClean="0">
                <a:latin typeface="Calibri" pitchFamily="34" charset="0"/>
              </a:rPr>
              <a:t>        </a:t>
            </a:r>
            <a:r>
              <a:rPr lang="en-US" sz="2400" b="1" dirty="0" smtClean="0">
                <a:solidFill>
                  <a:srgbClr val="FF0000"/>
                </a:solidFill>
                <a:latin typeface="Calibri" pitchFamily="34" charset="0"/>
              </a:rPr>
              <a:t>a. </a:t>
            </a:r>
            <a:r>
              <a:rPr lang="en-US" sz="2400" b="1" dirty="0" smtClean="0">
                <a:latin typeface="Calibri" pitchFamily="34" charset="0"/>
              </a:rPr>
              <a:t>one-third of those who initially </a:t>
            </a:r>
          </a:p>
          <a:p>
            <a:pPr eaLnBrk="1" hangingPunct="1">
              <a:lnSpc>
                <a:spcPct val="80000"/>
              </a:lnSpc>
              <a:buNone/>
              <a:defRPr/>
            </a:pPr>
            <a:r>
              <a:rPr lang="en-US" sz="2400" b="1" dirty="0">
                <a:latin typeface="Calibri" pitchFamily="34" charset="0"/>
              </a:rPr>
              <a:t> </a:t>
            </a:r>
            <a:r>
              <a:rPr lang="en-US" sz="2400" b="1" dirty="0" smtClean="0">
                <a:latin typeface="Calibri" pitchFamily="34" charset="0"/>
              </a:rPr>
              <a:t>             volunteered were turned away.</a:t>
            </a:r>
          </a:p>
          <a:p>
            <a:pPr eaLnBrk="1" hangingPunct="1">
              <a:lnSpc>
                <a:spcPct val="80000"/>
              </a:lnSpc>
              <a:buNone/>
              <a:defRPr/>
            </a:pPr>
            <a:r>
              <a:rPr lang="en-US" sz="2400" b="1" dirty="0">
                <a:latin typeface="Calibri" pitchFamily="34" charset="0"/>
              </a:rPr>
              <a:t> </a:t>
            </a:r>
            <a:r>
              <a:rPr lang="en-US" sz="2400" b="1" dirty="0" smtClean="0">
                <a:latin typeface="Calibri" pitchFamily="34" charset="0"/>
              </a:rPr>
              <a:t>            </a:t>
            </a:r>
            <a:r>
              <a:rPr lang="en-US" sz="2400" b="1" dirty="0" smtClean="0">
                <a:solidFill>
                  <a:srgbClr val="FF0000"/>
                </a:solidFill>
                <a:latin typeface="Calibri" pitchFamily="34" charset="0"/>
              </a:rPr>
              <a:t>i. </a:t>
            </a:r>
            <a:r>
              <a:rPr lang="en-US" sz="2400" b="1" dirty="0" smtClean="0">
                <a:latin typeface="Calibri" pitchFamily="34" charset="0"/>
              </a:rPr>
              <a:t>hoped for quick victory or help</a:t>
            </a:r>
          </a:p>
          <a:p>
            <a:pPr eaLnBrk="1" hangingPunct="1">
              <a:lnSpc>
                <a:spcPct val="80000"/>
              </a:lnSpc>
              <a:buNone/>
              <a:defRPr/>
            </a:pPr>
            <a:r>
              <a:rPr lang="en-US" sz="2400" b="1" dirty="0" smtClean="0">
                <a:solidFill>
                  <a:srgbClr val="FF0000"/>
                </a:solidFill>
                <a:latin typeface="Calibri" pitchFamily="34" charset="0"/>
              </a:rPr>
              <a:t>               </a:t>
            </a:r>
            <a:r>
              <a:rPr lang="en-US" sz="2400" b="1" dirty="0" smtClean="0">
                <a:latin typeface="Calibri" pitchFamily="34" charset="0"/>
              </a:rPr>
              <a:t> from Europe </a:t>
            </a:r>
          </a:p>
          <a:p>
            <a:pPr eaLnBrk="1" hangingPunct="1">
              <a:lnSpc>
                <a:spcPct val="80000"/>
              </a:lnSpc>
              <a:buNone/>
              <a:defRPr/>
            </a:pPr>
            <a:r>
              <a:rPr lang="en-US" sz="2000" b="1" dirty="0" smtClean="0">
                <a:latin typeface="Calibri" pitchFamily="34" charset="0"/>
              </a:rPr>
              <a:t>       </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5653"/>
                                        </p:tgtEl>
                                        <p:attrNameLst>
                                          <p:attrName>style.visibility</p:attrName>
                                        </p:attrNameLst>
                                      </p:cBhvr>
                                      <p:to>
                                        <p:strVal val="visible"/>
                                      </p:to>
                                    </p:set>
                                    <p:animEffect transition="in" filter="fade">
                                      <p:cBhvr>
                                        <p:cTn id="7" dur="2000"/>
                                        <p:tgtEl>
                                          <p:spTgt spid="155653"/>
                                        </p:tgtEl>
                                      </p:cBhvr>
                                    </p:animEffect>
                                  </p:childTnLst>
                                </p:cTn>
                              </p:par>
                              <p:par>
                                <p:cTn id="8" presetID="10" presetClass="entr" presetSubtype="0" fill="hold" nodeType="withEffect">
                                  <p:stCondLst>
                                    <p:cond delay="0"/>
                                  </p:stCondLst>
                                  <p:childTnLst>
                                    <p:set>
                                      <p:cBhvr>
                                        <p:cTn id="9" dur="1" fill="hold">
                                          <p:stCondLst>
                                            <p:cond delay="0"/>
                                          </p:stCondLst>
                                        </p:cTn>
                                        <p:tgtEl>
                                          <p:spTgt spid="211970"/>
                                        </p:tgtEl>
                                        <p:attrNameLst>
                                          <p:attrName>style.visibility</p:attrName>
                                        </p:attrNameLst>
                                      </p:cBhvr>
                                      <p:to>
                                        <p:strVal val="visible"/>
                                      </p:to>
                                    </p:set>
                                    <p:animEffect transition="in" filter="fade">
                                      <p:cBhvr>
                                        <p:cTn id="10" dur="5000"/>
                                        <p:tgtEl>
                                          <p:spTgt spid="211970"/>
                                        </p:tgtEl>
                                      </p:cBhvr>
                                    </p:animEffect>
                                  </p:childTnLst>
                                </p:cTn>
                              </p:par>
                            </p:childTnLst>
                          </p:cTn>
                        </p:par>
                        <p:par>
                          <p:cTn id="11" fill="hold">
                            <p:stCondLst>
                              <p:cond delay="5000"/>
                            </p:stCondLst>
                            <p:childTnLst>
                              <p:par>
                                <p:cTn id="12" presetID="10" presetClass="entr" presetSubtype="0" fill="hold" nodeType="after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20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20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20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fade">
                                      <p:cBhvr>
                                        <p:cTn id="29" dur="2000"/>
                                        <p:tgtEl>
                                          <p:spTgt spid="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fade">
                                      <p:cBhvr>
                                        <p:cTn id="34" dur="2000"/>
                                        <p:tgtEl>
                                          <p:spTgt spid="5">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animEffect transition="in" filter="fade">
                                      <p:cBhvr>
                                        <p:cTn id="39"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DDDAEF7-5083-434E-A915-B7935F7CEEA9}" type="slidenum">
              <a:rPr lang="en-US" smtClean="0"/>
              <a:pPr>
                <a:defRPr/>
              </a:pPr>
              <a:t>54</a:t>
            </a:fld>
            <a:endParaRPr lang="en-US" dirty="0"/>
          </a:p>
        </p:txBody>
      </p:sp>
      <p:pic>
        <p:nvPicPr>
          <p:cNvPr id="214020" name="Picture 4" descr="http://www.ninthregimentcv.com/images/CT-9th-Color-Sgt.jpg"/>
          <p:cNvPicPr>
            <a:picLocks noChangeAspect="1" noChangeArrowheads="1"/>
          </p:cNvPicPr>
          <p:nvPr/>
        </p:nvPicPr>
        <p:blipFill>
          <a:blip r:embed="rId2" cstate="print"/>
          <a:srcRect/>
          <a:stretch>
            <a:fillRect/>
          </a:stretch>
        </p:blipFill>
        <p:spPr bwMode="auto">
          <a:xfrm>
            <a:off x="381000" y="1828800"/>
            <a:ext cx="3048000" cy="4442966"/>
          </a:xfrm>
          <a:prstGeom prst="rect">
            <a:avLst/>
          </a:prstGeom>
          <a:ln>
            <a:noFill/>
          </a:ln>
          <a:effectLst>
            <a:softEdge rad="112500"/>
          </a:effectLst>
        </p:spPr>
      </p:pic>
      <p:pic>
        <p:nvPicPr>
          <p:cNvPr id="214022" name="Picture 6" descr="http://www.cof14thcvi.com/Re-Enacting/14th_Recruit_Poster.jpg"/>
          <p:cNvPicPr>
            <a:picLocks noChangeAspect="1" noChangeArrowheads="1"/>
          </p:cNvPicPr>
          <p:nvPr/>
        </p:nvPicPr>
        <p:blipFill>
          <a:blip r:embed="rId3" cstate="print">
            <a:duotone>
              <a:prstClr val="black"/>
              <a:srgbClr val="FFCC99">
                <a:tint val="45000"/>
                <a:satMod val="400000"/>
              </a:srgbClr>
            </a:duotone>
          </a:blip>
          <a:srcRect/>
          <a:stretch>
            <a:fillRect/>
          </a:stretch>
        </p:blipFill>
        <p:spPr bwMode="auto">
          <a:xfrm>
            <a:off x="5204105" y="228600"/>
            <a:ext cx="3606520" cy="5562600"/>
          </a:xfrm>
          <a:prstGeom prst="rect">
            <a:avLst/>
          </a:prstGeom>
          <a:noFill/>
        </p:spPr>
      </p:pic>
      <p:sp>
        <p:nvSpPr>
          <p:cNvPr id="5" name="Rectangle 4"/>
          <p:cNvSpPr/>
          <p:nvPr/>
        </p:nvSpPr>
        <p:spPr>
          <a:xfrm>
            <a:off x="304800" y="228600"/>
            <a:ext cx="5105400" cy="1865126"/>
          </a:xfrm>
          <a:prstGeom prst="rect">
            <a:avLst/>
          </a:prstGeom>
        </p:spPr>
        <p:txBody>
          <a:bodyPr wrap="square">
            <a:spAutoFit/>
          </a:bodyPr>
          <a:lstStyle/>
          <a:p>
            <a:pPr eaLnBrk="1" hangingPunct="1">
              <a:lnSpc>
                <a:spcPct val="80000"/>
              </a:lnSpc>
              <a:buNone/>
              <a:defRPr/>
            </a:pPr>
            <a:r>
              <a:rPr lang="en-US" sz="2400" b="1" dirty="0" smtClean="0">
                <a:solidFill>
                  <a:srgbClr val="FF0000"/>
                </a:solidFill>
                <a:latin typeface="Calibri" pitchFamily="34" charset="0"/>
              </a:rPr>
              <a:t>2.  </a:t>
            </a:r>
            <a:r>
              <a:rPr lang="en-US" sz="2400" b="1" dirty="0" smtClean="0">
                <a:latin typeface="Calibri" pitchFamily="34" charset="0"/>
              </a:rPr>
              <a:t>Union:  initial call for 75,000 men</a:t>
            </a:r>
          </a:p>
          <a:p>
            <a:pPr eaLnBrk="1" hangingPunct="1">
              <a:lnSpc>
                <a:spcPct val="80000"/>
              </a:lnSpc>
              <a:buNone/>
              <a:defRPr/>
            </a:pPr>
            <a:r>
              <a:rPr lang="en-US" sz="2400" b="1" dirty="0" smtClean="0">
                <a:solidFill>
                  <a:srgbClr val="FF0000"/>
                </a:solidFill>
                <a:latin typeface="Calibri" pitchFamily="34" charset="0"/>
              </a:rPr>
              <a:t>3.  </a:t>
            </a:r>
            <a:r>
              <a:rPr lang="en-US" sz="2400" b="1" dirty="0" smtClean="0">
                <a:latin typeface="Calibri" pitchFamily="34" charset="0"/>
              </a:rPr>
              <a:t>Both sides expected to win within</a:t>
            </a:r>
          </a:p>
          <a:p>
            <a:pPr eaLnBrk="1" hangingPunct="1">
              <a:lnSpc>
                <a:spcPct val="80000"/>
              </a:lnSpc>
              <a:buNone/>
              <a:defRPr/>
            </a:pPr>
            <a:r>
              <a:rPr lang="en-US" sz="2400" b="1" dirty="0" smtClean="0">
                <a:latin typeface="Calibri" pitchFamily="34" charset="0"/>
              </a:rPr>
              <a:t>      90 days.</a:t>
            </a:r>
          </a:p>
          <a:p>
            <a:pPr eaLnBrk="1" hangingPunct="1">
              <a:lnSpc>
                <a:spcPct val="80000"/>
              </a:lnSpc>
              <a:defRPr/>
            </a:pPr>
            <a:r>
              <a:rPr lang="en-US" sz="2400" b="1" dirty="0" smtClean="0">
                <a:latin typeface="Calibri" pitchFamily="34" charset="0"/>
              </a:rPr>
              <a:t>          </a:t>
            </a:r>
            <a:r>
              <a:rPr lang="en-US" sz="2400" b="1" dirty="0" smtClean="0">
                <a:solidFill>
                  <a:srgbClr val="FF0000"/>
                </a:solidFill>
                <a:latin typeface="Calibri" pitchFamily="34" charset="0"/>
              </a:rPr>
              <a:t>a. </a:t>
            </a:r>
            <a:r>
              <a:rPr lang="en-US" sz="2400" b="1" dirty="0" smtClean="0">
                <a:latin typeface="Calibri" pitchFamily="34" charset="0"/>
              </a:rPr>
              <a:t>Neither thought they would </a:t>
            </a:r>
          </a:p>
          <a:p>
            <a:pPr eaLnBrk="1" hangingPunct="1">
              <a:lnSpc>
                <a:spcPct val="80000"/>
              </a:lnSpc>
              <a:defRPr/>
            </a:pPr>
            <a:r>
              <a:rPr lang="en-US" sz="2400" b="1" dirty="0">
                <a:latin typeface="Calibri" pitchFamily="34" charset="0"/>
              </a:rPr>
              <a:t> </a:t>
            </a:r>
            <a:r>
              <a:rPr lang="en-US" sz="2400" b="1" dirty="0" smtClean="0">
                <a:latin typeface="Calibri" pitchFamily="34" charset="0"/>
              </a:rPr>
              <a:t>              need permanent armies.</a:t>
            </a:r>
          </a:p>
          <a:p>
            <a:pPr eaLnBrk="1" hangingPunct="1">
              <a:lnSpc>
                <a:spcPct val="80000"/>
              </a:lnSpc>
              <a:buNone/>
              <a:defRPr/>
            </a:pPr>
            <a:r>
              <a:rPr lang="en-US" sz="2400" b="1" dirty="0">
                <a:latin typeface="Calibri" pitchFamily="34" charset="0"/>
              </a:rPr>
              <a:t> </a:t>
            </a:r>
            <a:r>
              <a:rPr lang="en-US" sz="2400" b="1" dirty="0" smtClean="0">
                <a:latin typeface="Calibri" pitchFamily="34" charset="0"/>
              </a:rPr>
              <a:t>           </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4022"/>
                                        </p:tgtEl>
                                        <p:attrNameLst>
                                          <p:attrName>style.visibility</p:attrName>
                                        </p:attrNameLst>
                                      </p:cBhvr>
                                      <p:to>
                                        <p:strVal val="visible"/>
                                      </p:to>
                                    </p:set>
                                    <p:animEffect transition="in" filter="fade">
                                      <p:cBhvr>
                                        <p:cTn id="7" dur="2000"/>
                                        <p:tgtEl>
                                          <p:spTgt spid="214022"/>
                                        </p:tgtEl>
                                      </p:cBhvr>
                                    </p:animEffect>
                                  </p:childTnLst>
                                </p:cTn>
                              </p:par>
                              <p:par>
                                <p:cTn id="8" presetID="10" presetClass="entr" presetSubtype="0" fill="hold" nodeType="withEffect">
                                  <p:stCondLst>
                                    <p:cond delay="0"/>
                                  </p:stCondLst>
                                  <p:childTnLst>
                                    <p:set>
                                      <p:cBhvr>
                                        <p:cTn id="9" dur="1" fill="hold">
                                          <p:stCondLst>
                                            <p:cond delay="0"/>
                                          </p:stCondLst>
                                        </p:cTn>
                                        <p:tgtEl>
                                          <p:spTgt spid="214020"/>
                                        </p:tgtEl>
                                        <p:attrNameLst>
                                          <p:attrName>style.visibility</p:attrName>
                                        </p:attrNameLst>
                                      </p:cBhvr>
                                      <p:to>
                                        <p:strVal val="visible"/>
                                      </p:to>
                                    </p:set>
                                    <p:animEffect transition="in" filter="fade">
                                      <p:cBhvr>
                                        <p:cTn id="10" dur="3000"/>
                                        <p:tgtEl>
                                          <p:spTgt spid="214020"/>
                                        </p:tgtEl>
                                      </p:cBhvr>
                                    </p:animEffect>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20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2000"/>
                                        <p:tgtEl>
                                          <p:spTgt spid="5">
                                            <p:txEl>
                                              <p:p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20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2000"/>
                                        <p:tgtEl>
                                          <p:spTgt spid="5">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fade">
                                      <p:cBhvr>
                                        <p:cTn id="30"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DDDAEF7-5083-434E-A915-B7935F7CEEA9}" type="slidenum">
              <a:rPr lang="en-US" smtClean="0"/>
              <a:pPr>
                <a:defRPr/>
              </a:pPr>
              <a:t>55</a:t>
            </a:fld>
            <a:endParaRPr lang="en-US" dirty="0"/>
          </a:p>
        </p:txBody>
      </p:sp>
      <p:sp>
        <p:nvSpPr>
          <p:cNvPr id="2" name="TextBox 1"/>
          <p:cNvSpPr txBox="1"/>
          <p:nvPr/>
        </p:nvSpPr>
        <p:spPr>
          <a:xfrm>
            <a:off x="152400" y="762000"/>
            <a:ext cx="8839200" cy="1323439"/>
          </a:xfrm>
          <a:prstGeom prst="rect">
            <a:avLst/>
          </a:prstGeom>
          <a:noFill/>
        </p:spPr>
        <p:txBody>
          <a:bodyPr wrap="square" rtlCol="0">
            <a:spAutoFit/>
          </a:bodyPr>
          <a:lstStyle/>
          <a:p>
            <a:r>
              <a:rPr lang="en-US" sz="2000" b="1" dirty="0" smtClean="0">
                <a:latin typeface="+mn-lt"/>
              </a:rPr>
              <a:t>$25.50 /mo. with clothing and rations to men with wife and two or more children </a:t>
            </a:r>
          </a:p>
          <a:p>
            <a:r>
              <a:rPr lang="en-US" sz="2000" b="1" dirty="0">
                <a:latin typeface="+mn-lt"/>
              </a:rPr>
              <a:t>$</a:t>
            </a:r>
            <a:r>
              <a:rPr lang="en-US" sz="2000" b="1" dirty="0" smtClean="0">
                <a:latin typeface="+mn-lt"/>
              </a:rPr>
              <a:t>23.50 /mo. with  </a:t>
            </a:r>
            <a:r>
              <a:rPr lang="en-US" sz="2000" b="1" dirty="0">
                <a:latin typeface="+mn-lt"/>
              </a:rPr>
              <a:t>clothing and rations to men with</a:t>
            </a:r>
            <a:r>
              <a:rPr lang="en-US" sz="2000" b="1" dirty="0" smtClean="0">
                <a:latin typeface="+mn-lt"/>
              </a:rPr>
              <a:t>  wife and one child</a:t>
            </a:r>
          </a:p>
          <a:p>
            <a:r>
              <a:rPr lang="en-US" sz="2000" b="1" dirty="0" smtClean="0">
                <a:latin typeface="+mn-lt"/>
              </a:rPr>
              <a:t>21.50/ mo. with  </a:t>
            </a:r>
            <a:r>
              <a:rPr lang="en-US" sz="2000" b="1" dirty="0">
                <a:latin typeface="+mn-lt"/>
              </a:rPr>
              <a:t>clothing and rations to men </a:t>
            </a:r>
            <a:r>
              <a:rPr lang="en-US" sz="2000" b="1" dirty="0" smtClean="0">
                <a:latin typeface="+mn-lt"/>
              </a:rPr>
              <a:t>with wife only </a:t>
            </a:r>
          </a:p>
          <a:p>
            <a:r>
              <a:rPr lang="en-US" sz="2000" b="1" dirty="0" smtClean="0">
                <a:latin typeface="+mn-lt"/>
              </a:rPr>
              <a:t>15.50</a:t>
            </a:r>
            <a:r>
              <a:rPr lang="en-US" sz="2000" b="1" dirty="0">
                <a:latin typeface="+mn-lt"/>
              </a:rPr>
              <a:t> </a:t>
            </a:r>
            <a:r>
              <a:rPr lang="en-US" sz="2000" b="1" dirty="0" smtClean="0">
                <a:latin typeface="+mn-lt"/>
              </a:rPr>
              <a:t>/mo. with  </a:t>
            </a:r>
            <a:r>
              <a:rPr lang="en-US" sz="2000" b="1" dirty="0">
                <a:latin typeface="+mn-lt"/>
              </a:rPr>
              <a:t>clothing and rations to</a:t>
            </a:r>
            <a:r>
              <a:rPr lang="en-US" sz="2000" b="1" dirty="0" smtClean="0">
                <a:latin typeface="+mn-lt"/>
              </a:rPr>
              <a:t> single men</a:t>
            </a:r>
            <a:endParaRPr lang="en-US" sz="2000" b="1" dirty="0">
              <a:latin typeface="+mn-lt"/>
            </a:endParaRPr>
          </a:p>
        </p:txBody>
      </p:sp>
      <p:pic>
        <p:nvPicPr>
          <p:cNvPr id="7" name="Picture 4" descr="http://www.scarysquirrel.org/history/custis/soldiers.jpg"/>
          <p:cNvPicPr>
            <a:picLocks noChangeAspect="1" noChangeArrowheads="1"/>
          </p:cNvPicPr>
          <p:nvPr/>
        </p:nvPicPr>
        <p:blipFill>
          <a:blip r:embed="rId2" cstate="print"/>
          <a:srcRect/>
          <a:stretch>
            <a:fillRect/>
          </a:stretch>
        </p:blipFill>
        <p:spPr bwMode="auto">
          <a:xfrm>
            <a:off x="2438400" y="2286000"/>
            <a:ext cx="4005317" cy="2928257"/>
          </a:xfrm>
          <a:prstGeom prst="rect">
            <a:avLst/>
          </a:prstGeom>
          <a:ln>
            <a:noFill/>
          </a:ln>
          <a:effectLst>
            <a:softEdge rad="112500"/>
          </a:effectLst>
        </p:spPr>
      </p:pic>
      <p:sp>
        <p:nvSpPr>
          <p:cNvPr id="10" name="Rectangle 9"/>
          <p:cNvSpPr/>
          <p:nvPr/>
        </p:nvSpPr>
        <p:spPr>
          <a:xfrm>
            <a:off x="989427" y="228600"/>
            <a:ext cx="7620000" cy="646331"/>
          </a:xfrm>
          <a:prstGeom prst="rect">
            <a:avLst/>
          </a:prstGeom>
          <a:noFill/>
        </p:spPr>
        <p:txBody>
          <a:bodyPr wrap="square">
            <a:spAutoFit/>
          </a:bodyPr>
          <a:lstStyle/>
          <a:p>
            <a:r>
              <a:rPr lang="en-US" sz="3600" b="1" dirty="0" smtClean="0">
                <a:latin typeface="Engravers MT" pitchFamily="18" charset="0"/>
                <a:ea typeface="GungsuhChe" pitchFamily="49" charset="-127"/>
                <a:cs typeface="Andalus" pitchFamily="2" charset="-78"/>
              </a:rPr>
              <a:t> A SOLDIER’S PAY</a:t>
            </a:r>
            <a:endParaRPr lang="en-US" sz="3600" b="1" dirty="0">
              <a:latin typeface="Engravers MT" pitchFamily="18" charset="0"/>
              <a:ea typeface="GungsuhChe" pitchFamily="49" charset="-127"/>
              <a:cs typeface="Andalus" pitchFamily="2" charset="-78"/>
            </a:endParaRPr>
          </a:p>
        </p:txBody>
      </p:sp>
      <p:sp>
        <p:nvSpPr>
          <p:cNvPr id="4" name="TextBox 3"/>
          <p:cNvSpPr txBox="1"/>
          <p:nvPr/>
        </p:nvSpPr>
        <p:spPr>
          <a:xfrm>
            <a:off x="6781800" y="1905000"/>
            <a:ext cx="1980027" cy="923330"/>
          </a:xfrm>
          <a:prstGeom prst="rect">
            <a:avLst/>
          </a:prstGeom>
          <a:noFill/>
        </p:spPr>
        <p:txBody>
          <a:bodyPr wrap="square" rtlCol="0">
            <a:spAutoFit/>
          </a:bodyPr>
          <a:lstStyle/>
          <a:p>
            <a:r>
              <a:rPr lang="en-US" b="1" dirty="0" smtClean="0">
                <a:latin typeface="+mn-lt"/>
              </a:rPr>
              <a:t>Military pay differed between North and South</a:t>
            </a:r>
            <a:endParaRPr lang="en-US" b="1" dirty="0">
              <a:latin typeface="+mn-lt"/>
            </a:endParaRPr>
          </a:p>
        </p:txBody>
      </p:sp>
    </p:spTree>
    <p:extLst>
      <p:ext uri="{BB962C8B-B14F-4D97-AF65-F5344CB8AC3E}">
        <p14:creationId xmlns:p14="http://schemas.microsoft.com/office/powerpoint/2010/main" val="232674574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175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1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1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1500"/>
                                        <p:tgtEl>
                                          <p:spTgt spid="2">
                                            <p:txEl>
                                              <p:pRg st="3" end="3"/>
                                            </p:txEl>
                                          </p:spTgt>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7634" name="Picture 2" descr="http://www.old-picture.com/civil-war/pictures/Pennsylvania-Infantry-011.jpg"/>
          <p:cNvPicPr>
            <a:picLocks noChangeAspect="1" noChangeArrowheads="1"/>
          </p:cNvPicPr>
          <p:nvPr/>
        </p:nvPicPr>
        <p:blipFill>
          <a:blip r:embed="rId2" cstate="print"/>
          <a:srcRect/>
          <a:stretch>
            <a:fillRect/>
          </a:stretch>
        </p:blipFill>
        <p:spPr bwMode="auto">
          <a:xfrm>
            <a:off x="2650279" y="838200"/>
            <a:ext cx="6434242" cy="5220630"/>
          </a:xfrm>
          <a:prstGeom prst="rect">
            <a:avLst/>
          </a:prstGeom>
          <a:ln>
            <a:noFill/>
          </a:ln>
          <a:effectLst>
            <a:softEdge rad="112500"/>
          </a:effectLst>
        </p:spPr>
      </p:pic>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56</a:t>
            </a:fld>
            <a:endParaRPr lang="en-US" dirty="0"/>
          </a:p>
        </p:txBody>
      </p:sp>
      <p:sp>
        <p:nvSpPr>
          <p:cNvPr id="6" name="TextBox 5"/>
          <p:cNvSpPr txBox="1"/>
          <p:nvPr/>
        </p:nvSpPr>
        <p:spPr>
          <a:xfrm>
            <a:off x="304800" y="533400"/>
            <a:ext cx="2438400" cy="4708981"/>
          </a:xfrm>
          <a:prstGeom prst="rect">
            <a:avLst/>
          </a:prstGeom>
          <a:solidFill>
            <a:srgbClr val="FF0000"/>
          </a:solidFill>
        </p:spPr>
        <p:txBody>
          <a:bodyPr wrap="square" rtlCol="0">
            <a:spAutoFit/>
          </a:bodyPr>
          <a:lstStyle/>
          <a:p>
            <a:r>
              <a:rPr lang="en-US" sz="2000" b="1" dirty="0" smtClean="0">
                <a:latin typeface="+mn-lt"/>
              </a:rPr>
              <a:t>While wealthy civilians could avoid military service, poorer men were drafted to serve in the Union army.  This member of the 31</a:t>
            </a:r>
            <a:r>
              <a:rPr lang="en-US" sz="2000" b="1" baseline="30000" dirty="0" smtClean="0">
                <a:latin typeface="+mn-lt"/>
              </a:rPr>
              <a:t>st</a:t>
            </a:r>
            <a:r>
              <a:rPr lang="en-US" sz="2000" b="1" dirty="0" smtClean="0">
                <a:latin typeface="+mn-lt"/>
              </a:rPr>
              <a:t> Pennsylvania Infantry brought his family along with him.  His wife probably helped the soldier with many daily chores such as cooking and laundry.</a:t>
            </a:r>
            <a:endParaRPr lang="en-US" sz="2000" b="1" dirty="0">
              <a:latin typeface="+mn-lt"/>
            </a:endParaRPr>
          </a:p>
        </p:txBody>
      </p:sp>
      <p:sp>
        <p:nvSpPr>
          <p:cNvPr id="10" name="TextBox 9"/>
          <p:cNvSpPr txBox="1"/>
          <p:nvPr/>
        </p:nvSpPr>
        <p:spPr>
          <a:xfrm>
            <a:off x="5562600" y="228600"/>
            <a:ext cx="3276600" cy="1015663"/>
          </a:xfrm>
          <a:prstGeom prst="rect">
            <a:avLst/>
          </a:prstGeom>
          <a:solidFill>
            <a:srgbClr val="000099"/>
          </a:solidFill>
        </p:spPr>
        <p:txBody>
          <a:bodyPr wrap="square" rtlCol="0">
            <a:spAutoFit/>
          </a:bodyPr>
          <a:lstStyle/>
          <a:p>
            <a:r>
              <a:rPr lang="en-US" sz="2000" b="1" dirty="0" smtClean="0">
                <a:solidFill>
                  <a:schemeClr val="bg1"/>
                </a:solidFill>
                <a:latin typeface="+mn-lt"/>
              </a:rPr>
              <a:t>Why would soldiers bring their families to live with them in camp?</a:t>
            </a:r>
            <a:endParaRPr lang="en-US" sz="2000" b="1" dirty="0">
              <a:solidFill>
                <a:schemeClr val="bg1"/>
              </a:solidFill>
              <a:latin typeface="+mn-lt"/>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7634"/>
                                        </p:tgtEl>
                                        <p:attrNameLst>
                                          <p:attrName>style.visibility</p:attrName>
                                        </p:attrNameLst>
                                      </p:cBhvr>
                                      <p:to>
                                        <p:strVal val="visible"/>
                                      </p:to>
                                    </p:set>
                                    <p:animEffect transition="in" filter="fade">
                                      <p:cBhvr>
                                        <p:cTn id="7" dur="2000"/>
                                        <p:tgtEl>
                                          <p:spTgt spid="19763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DDDAEF7-5083-434E-A915-B7935F7CEEA9}" type="slidenum">
              <a:rPr lang="en-US" smtClean="0"/>
              <a:pPr>
                <a:defRPr/>
              </a:pPr>
              <a:t>57</a:t>
            </a:fld>
            <a:endParaRPr lang="en-US" dirty="0"/>
          </a:p>
        </p:txBody>
      </p:sp>
      <p:pic>
        <p:nvPicPr>
          <p:cNvPr id="212994" name="Picture 2" descr="http://www.civilwar-pictures.com/articles/wp-content/uploads/2008/10/substitute.jpg"/>
          <p:cNvPicPr>
            <a:picLocks noChangeAspect="1" noChangeArrowheads="1"/>
          </p:cNvPicPr>
          <p:nvPr/>
        </p:nvPicPr>
        <p:blipFill>
          <a:blip r:embed="rId2" cstate="print"/>
          <a:srcRect/>
          <a:stretch>
            <a:fillRect/>
          </a:stretch>
        </p:blipFill>
        <p:spPr bwMode="auto">
          <a:xfrm>
            <a:off x="6441646" y="381000"/>
            <a:ext cx="2524577" cy="3505200"/>
          </a:xfrm>
          <a:prstGeom prst="rect">
            <a:avLst/>
          </a:prstGeom>
          <a:noFill/>
        </p:spPr>
      </p:pic>
      <p:sp>
        <p:nvSpPr>
          <p:cNvPr id="2" name="TextBox 1"/>
          <p:cNvSpPr txBox="1"/>
          <p:nvPr/>
        </p:nvSpPr>
        <p:spPr>
          <a:xfrm>
            <a:off x="381000" y="381000"/>
            <a:ext cx="8382000" cy="5693866"/>
          </a:xfrm>
          <a:prstGeom prst="rect">
            <a:avLst/>
          </a:prstGeom>
          <a:noFill/>
        </p:spPr>
        <p:txBody>
          <a:bodyPr wrap="square" rtlCol="0">
            <a:spAutoFit/>
          </a:bodyPr>
          <a:lstStyle/>
          <a:p>
            <a:r>
              <a:rPr lang="en-US" sz="2800" b="1" dirty="0">
                <a:solidFill>
                  <a:srgbClr val="FF0000"/>
                </a:solidFill>
                <a:latin typeface="+mn-lt"/>
              </a:rPr>
              <a:t>C. </a:t>
            </a:r>
            <a:r>
              <a:rPr lang="en-US" sz="2800" b="1" dirty="0">
                <a:latin typeface="+mn-lt"/>
              </a:rPr>
              <a:t>The Draft</a:t>
            </a:r>
          </a:p>
          <a:p>
            <a:r>
              <a:rPr lang="en-US" sz="2800" b="1" dirty="0">
                <a:latin typeface="+mn-lt"/>
              </a:rPr>
              <a:t>     </a:t>
            </a:r>
            <a:r>
              <a:rPr lang="en-US" sz="2800" b="1" dirty="0" smtClean="0">
                <a:solidFill>
                  <a:srgbClr val="FF0000"/>
                </a:solidFill>
                <a:latin typeface="+mn-lt"/>
              </a:rPr>
              <a:t>1</a:t>
            </a:r>
            <a:r>
              <a:rPr lang="en-US" sz="2800" b="1" dirty="0">
                <a:solidFill>
                  <a:srgbClr val="FF0000"/>
                </a:solidFill>
                <a:latin typeface="+mn-lt"/>
              </a:rPr>
              <a:t>. </a:t>
            </a:r>
            <a:r>
              <a:rPr lang="en-US" sz="2800" b="1" dirty="0">
                <a:latin typeface="+mn-lt"/>
              </a:rPr>
              <a:t>began in 1862</a:t>
            </a:r>
          </a:p>
          <a:p>
            <a:r>
              <a:rPr lang="en-US" sz="2800" b="1" dirty="0">
                <a:latin typeface="+mn-lt"/>
              </a:rPr>
              <a:t>    </a:t>
            </a:r>
            <a:r>
              <a:rPr lang="en-US" sz="2800" b="1" dirty="0" smtClean="0">
                <a:latin typeface="+mn-lt"/>
              </a:rPr>
              <a:t> </a:t>
            </a:r>
            <a:r>
              <a:rPr lang="en-US" sz="2800" b="1" dirty="0">
                <a:solidFill>
                  <a:srgbClr val="FF0000"/>
                </a:solidFill>
                <a:latin typeface="+mn-lt"/>
              </a:rPr>
              <a:t>2. </a:t>
            </a:r>
            <a:r>
              <a:rPr lang="en-US" sz="2800" b="1" dirty="0">
                <a:latin typeface="+mn-lt"/>
              </a:rPr>
              <a:t>Each Union state was required to </a:t>
            </a:r>
            <a:endParaRPr lang="en-US" sz="2800" b="1" dirty="0" smtClean="0">
              <a:latin typeface="+mn-lt"/>
            </a:endParaRPr>
          </a:p>
          <a:p>
            <a:r>
              <a:rPr lang="en-US" sz="2800" b="1" dirty="0">
                <a:latin typeface="+mn-lt"/>
              </a:rPr>
              <a:t> </a:t>
            </a:r>
            <a:r>
              <a:rPr lang="en-US" sz="2800" b="1" dirty="0" smtClean="0">
                <a:latin typeface="+mn-lt"/>
              </a:rPr>
              <a:t>         send  men </a:t>
            </a:r>
            <a:r>
              <a:rPr lang="en-US" sz="2800" b="1" dirty="0">
                <a:latin typeface="+mn-lt"/>
              </a:rPr>
              <a:t>to fight. </a:t>
            </a:r>
          </a:p>
          <a:p>
            <a:r>
              <a:rPr lang="en-US" sz="2800" b="1" dirty="0">
                <a:latin typeface="+mn-lt"/>
              </a:rPr>
              <a:t>         </a:t>
            </a:r>
            <a:r>
              <a:rPr lang="en-US" sz="2800" b="1" dirty="0" smtClean="0">
                <a:latin typeface="+mn-lt"/>
              </a:rPr>
              <a:t> </a:t>
            </a:r>
            <a:r>
              <a:rPr lang="en-US" sz="2800" b="1" dirty="0">
                <a:solidFill>
                  <a:srgbClr val="FF0000"/>
                </a:solidFill>
                <a:latin typeface="+mn-lt"/>
              </a:rPr>
              <a:t>a. </a:t>
            </a:r>
            <a:r>
              <a:rPr lang="en-US" sz="2800" b="1" dirty="0">
                <a:latin typeface="+mn-lt"/>
              </a:rPr>
              <a:t>18-45 years old</a:t>
            </a:r>
          </a:p>
          <a:p>
            <a:r>
              <a:rPr lang="en-US" sz="2800" b="1" dirty="0">
                <a:latin typeface="+mn-lt"/>
              </a:rPr>
              <a:t>   </a:t>
            </a:r>
            <a:r>
              <a:rPr lang="en-US" sz="2800" b="1" dirty="0" smtClean="0">
                <a:latin typeface="+mn-lt"/>
              </a:rPr>
              <a:t>  </a:t>
            </a:r>
            <a:r>
              <a:rPr lang="en-US" sz="2800" b="1" dirty="0">
                <a:solidFill>
                  <a:srgbClr val="FF0000"/>
                </a:solidFill>
                <a:latin typeface="+mn-lt"/>
              </a:rPr>
              <a:t>3. </a:t>
            </a:r>
            <a:r>
              <a:rPr lang="en-US" sz="2800" b="1" dirty="0">
                <a:latin typeface="+mn-lt"/>
              </a:rPr>
              <a:t>avoiding the </a:t>
            </a:r>
            <a:r>
              <a:rPr lang="en-US" sz="2800" b="1" dirty="0" smtClean="0">
                <a:latin typeface="+mn-lt"/>
              </a:rPr>
              <a:t>draft</a:t>
            </a:r>
            <a:endParaRPr lang="en-US" sz="2800" b="1" dirty="0">
              <a:latin typeface="+mn-lt"/>
            </a:endParaRPr>
          </a:p>
          <a:p>
            <a:r>
              <a:rPr lang="en-US" sz="2800" b="1" dirty="0">
                <a:latin typeface="+mn-lt"/>
              </a:rPr>
              <a:t>       </a:t>
            </a:r>
            <a:r>
              <a:rPr lang="en-US" sz="2800" b="1" dirty="0" smtClean="0">
                <a:latin typeface="+mn-lt"/>
              </a:rPr>
              <a:t>  </a:t>
            </a:r>
            <a:r>
              <a:rPr lang="en-US" sz="2800" b="1" dirty="0">
                <a:solidFill>
                  <a:srgbClr val="FF0000"/>
                </a:solidFill>
                <a:latin typeface="+mn-lt"/>
              </a:rPr>
              <a:t>a. </a:t>
            </a:r>
            <a:r>
              <a:rPr lang="en-US" sz="2800" b="1" dirty="0">
                <a:latin typeface="+mn-lt"/>
              </a:rPr>
              <a:t>pay $300</a:t>
            </a:r>
          </a:p>
          <a:p>
            <a:r>
              <a:rPr lang="en-US" sz="2800" b="1" dirty="0">
                <a:latin typeface="+mn-lt"/>
              </a:rPr>
              <a:t>         </a:t>
            </a:r>
            <a:r>
              <a:rPr lang="en-US" sz="2800" b="1" dirty="0" smtClean="0">
                <a:solidFill>
                  <a:srgbClr val="FF0000"/>
                </a:solidFill>
                <a:latin typeface="+mn-lt"/>
              </a:rPr>
              <a:t>b</a:t>
            </a:r>
            <a:r>
              <a:rPr lang="en-US" sz="2800" b="1" dirty="0">
                <a:solidFill>
                  <a:srgbClr val="FF0000"/>
                </a:solidFill>
                <a:latin typeface="+mn-lt"/>
              </a:rPr>
              <a:t>. </a:t>
            </a:r>
            <a:r>
              <a:rPr lang="en-US" sz="2800" b="1" dirty="0">
                <a:latin typeface="+mn-lt"/>
              </a:rPr>
              <a:t>hire a substitute to fight for </a:t>
            </a:r>
            <a:r>
              <a:rPr lang="en-US" sz="2800" b="1" dirty="0" smtClean="0">
                <a:latin typeface="+mn-lt"/>
              </a:rPr>
              <a:t>you</a:t>
            </a:r>
          </a:p>
          <a:p>
            <a:r>
              <a:rPr lang="en-US" sz="2800" b="1" dirty="0">
                <a:latin typeface="+mn-lt"/>
              </a:rPr>
              <a:t> </a:t>
            </a:r>
            <a:r>
              <a:rPr lang="en-US" sz="2800" b="1" dirty="0" smtClean="0">
                <a:latin typeface="+mn-lt"/>
              </a:rPr>
              <a:t>   </a:t>
            </a:r>
            <a:r>
              <a:rPr lang="en-US" sz="2800" b="1" dirty="0" smtClean="0">
                <a:solidFill>
                  <a:srgbClr val="FF0000"/>
                </a:solidFill>
                <a:latin typeface="+mn-lt"/>
              </a:rPr>
              <a:t> 4. </a:t>
            </a:r>
            <a:r>
              <a:rPr lang="en-US" sz="2800" b="1" dirty="0" smtClean="0">
                <a:latin typeface="+mn-lt"/>
              </a:rPr>
              <a:t>Thousands of Irish immigrants fresh off the boat</a:t>
            </a:r>
          </a:p>
          <a:p>
            <a:r>
              <a:rPr lang="en-US" sz="2800" b="1" dirty="0">
                <a:latin typeface="+mn-lt"/>
              </a:rPr>
              <a:t> </a:t>
            </a:r>
            <a:r>
              <a:rPr lang="en-US" sz="2800" b="1" dirty="0" smtClean="0">
                <a:latin typeface="+mn-lt"/>
              </a:rPr>
              <a:t>         signed up.</a:t>
            </a:r>
          </a:p>
          <a:p>
            <a:r>
              <a:rPr lang="en-US" sz="2800" b="1" dirty="0">
                <a:latin typeface="+mn-lt"/>
              </a:rPr>
              <a:t> </a:t>
            </a:r>
            <a:r>
              <a:rPr lang="en-US" sz="2800" b="1" dirty="0" smtClean="0">
                <a:latin typeface="+mn-lt"/>
              </a:rPr>
              <a:t>         </a:t>
            </a:r>
            <a:r>
              <a:rPr lang="en-US" sz="2800" b="1" dirty="0" smtClean="0">
                <a:solidFill>
                  <a:srgbClr val="FF0000"/>
                </a:solidFill>
                <a:latin typeface="+mn-lt"/>
              </a:rPr>
              <a:t>a. </a:t>
            </a:r>
            <a:r>
              <a:rPr lang="en-US" sz="2800" b="1" dirty="0" smtClean="0">
                <a:latin typeface="+mn-lt"/>
              </a:rPr>
              <a:t>no other jobs available</a:t>
            </a:r>
          </a:p>
          <a:p>
            <a:r>
              <a:rPr lang="en-US" sz="2800" b="1" dirty="0">
                <a:latin typeface="+mn-lt"/>
              </a:rPr>
              <a:t> </a:t>
            </a:r>
            <a:r>
              <a:rPr lang="en-US" sz="2800" b="1" dirty="0" smtClean="0">
                <a:latin typeface="+mn-lt"/>
              </a:rPr>
              <a:t>         </a:t>
            </a:r>
            <a:r>
              <a:rPr lang="en-US" sz="2800" b="1" dirty="0" smtClean="0">
                <a:solidFill>
                  <a:srgbClr val="FF0000"/>
                </a:solidFill>
                <a:latin typeface="+mn-lt"/>
              </a:rPr>
              <a:t>b. </a:t>
            </a:r>
            <a:r>
              <a:rPr lang="en-US" sz="2800" b="1" dirty="0" smtClean="0">
                <a:latin typeface="+mn-lt"/>
              </a:rPr>
              <a:t>suffered highest number of casualties in the </a:t>
            </a:r>
          </a:p>
          <a:p>
            <a:r>
              <a:rPr lang="en-US" sz="2800" b="1" dirty="0">
                <a:latin typeface="+mn-lt"/>
              </a:rPr>
              <a:t> </a:t>
            </a:r>
            <a:r>
              <a:rPr lang="en-US" sz="2800" b="1" dirty="0" smtClean="0">
                <a:latin typeface="+mn-lt"/>
              </a:rPr>
              <a:t>             War. </a:t>
            </a:r>
            <a:endParaRPr lang="en-US" sz="2800" b="1" dirty="0">
              <a:latin typeface="+mn-lt"/>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500"/>
                                        <p:tgtEl>
                                          <p:spTgt spid="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12994"/>
                                        </p:tgtEl>
                                        <p:attrNameLst>
                                          <p:attrName>style.visibility</p:attrName>
                                        </p:attrNameLst>
                                      </p:cBhvr>
                                      <p:to>
                                        <p:strVal val="visible"/>
                                      </p:to>
                                    </p:set>
                                    <p:animEffect transition="in" filter="fade">
                                      <p:cBhvr>
                                        <p:cTn id="15" dur="2000"/>
                                        <p:tgtEl>
                                          <p:spTgt spid="21299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2500"/>
                                        <p:tgtEl>
                                          <p:spTgt spid="2">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2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2500"/>
                                        <p:tgtEl>
                                          <p:spTgt spid="2">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fade">
                                      <p:cBhvr>
                                        <p:cTn id="33" dur="2500"/>
                                        <p:tgtEl>
                                          <p:spTgt spid="2">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xEl>
                                              <p:pRg st="6" end="6"/>
                                            </p:txEl>
                                          </p:spTgt>
                                        </p:tgtEl>
                                        <p:attrNameLst>
                                          <p:attrName>style.visibility</p:attrName>
                                        </p:attrNameLst>
                                      </p:cBhvr>
                                      <p:to>
                                        <p:strVal val="visible"/>
                                      </p:to>
                                    </p:set>
                                    <p:animEffect transition="in" filter="fade">
                                      <p:cBhvr>
                                        <p:cTn id="38" dur="2500"/>
                                        <p:tgtEl>
                                          <p:spTgt spid="2">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
                                            <p:txEl>
                                              <p:pRg st="7" end="7"/>
                                            </p:txEl>
                                          </p:spTgt>
                                        </p:tgtEl>
                                        <p:attrNameLst>
                                          <p:attrName>style.visibility</p:attrName>
                                        </p:attrNameLst>
                                      </p:cBhvr>
                                      <p:to>
                                        <p:strVal val="visible"/>
                                      </p:to>
                                    </p:set>
                                    <p:animEffect transition="in" filter="fade">
                                      <p:cBhvr>
                                        <p:cTn id="43" dur="2500"/>
                                        <p:tgtEl>
                                          <p:spTgt spid="2">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xEl>
                                              <p:pRg st="8" end="8"/>
                                            </p:txEl>
                                          </p:spTgt>
                                        </p:tgtEl>
                                        <p:attrNameLst>
                                          <p:attrName>style.visibility</p:attrName>
                                        </p:attrNameLst>
                                      </p:cBhvr>
                                      <p:to>
                                        <p:strVal val="visible"/>
                                      </p:to>
                                    </p:set>
                                    <p:animEffect transition="in" filter="fade">
                                      <p:cBhvr>
                                        <p:cTn id="48" dur="2500"/>
                                        <p:tgtEl>
                                          <p:spTgt spid="2">
                                            <p:txEl>
                                              <p:pRg st="8" end="8"/>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2">
                                            <p:txEl>
                                              <p:pRg st="9" end="9"/>
                                            </p:txEl>
                                          </p:spTgt>
                                        </p:tgtEl>
                                        <p:attrNameLst>
                                          <p:attrName>style.visibility</p:attrName>
                                        </p:attrNameLst>
                                      </p:cBhvr>
                                      <p:to>
                                        <p:strVal val="visible"/>
                                      </p:to>
                                    </p:set>
                                    <p:animEffect transition="in" filter="fade">
                                      <p:cBhvr>
                                        <p:cTn id="51" dur="2500"/>
                                        <p:tgtEl>
                                          <p:spTgt spid="2">
                                            <p:txEl>
                                              <p:pRg st="9" end="9"/>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
                                            <p:txEl>
                                              <p:pRg st="10" end="10"/>
                                            </p:txEl>
                                          </p:spTgt>
                                        </p:tgtEl>
                                        <p:attrNameLst>
                                          <p:attrName>style.visibility</p:attrName>
                                        </p:attrNameLst>
                                      </p:cBhvr>
                                      <p:to>
                                        <p:strVal val="visible"/>
                                      </p:to>
                                    </p:set>
                                    <p:animEffect transition="in" filter="fade">
                                      <p:cBhvr>
                                        <p:cTn id="56" dur="2500"/>
                                        <p:tgtEl>
                                          <p:spTgt spid="2">
                                            <p:txEl>
                                              <p:pRg st="10" end="1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
                                            <p:txEl>
                                              <p:pRg st="11" end="11"/>
                                            </p:txEl>
                                          </p:spTgt>
                                        </p:tgtEl>
                                        <p:attrNameLst>
                                          <p:attrName>style.visibility</p:attrName>
                                        </p:attrNameLst>
                                      </p:cBhvr>
                                      <p:to>
                                        <p:strVal val="visible"/>
                                      </p:to>
                                    </p:set>
                                    <p:animEffect transition="in" filter="fade">
                                      <p:cBhvr>
                                        <p:cTn id="61" dur="2500"/>
                                        <p:tgtEl>
                                          <p:spTgt spid="2">
                                            <p:txEl>
                                              <p:pRg st="11" end="11"/>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2">
                                            <p:txEl>
                                              <p:pRg st="12" end="12"/>
                                            </p:txEl>
                                          </p:spTgt>
                                        </p:tgtEl>
                                        <p:attrNameLst>
                                          <p:attrName>style.visibility</p:attrName>
                                        </p:attrNameLst>
                                      </p:cBhvr>
                                      <p:to>
                                        <p:strVal val="visible"/>
                                      </p:to>
                                    </p:set>
                                    <p:animEffect transition="in" filter="fade">
                                      <p:cBhvr>
                                        <p:cTn id="64" dur="2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58</a:t>
            </a:fld>
            <a:endParaRPr lang="en-US" dirty="0"/>
          </a:p>
        </p:txBody>
      </p:sp>
      <p:pic>
        <p:nvPicPr>
          <p:cNvPr id="3074" name="Picture 2" descr="http://3.bp.blogspot.com/-DsUPfnQpPZg/TWRqoeZTIzI/AAAAAAAAB0U/kfqJ1wRmaNw/s1600/Clayton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762000"/>
            <a:ext cx="3448050" cy="2438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 y="3352800"/>
            <a:ext cx="8305800" cy="3108543"/>
          </a:xfrm>
          <a:prstGeom prst="rect">
            <a:avLst/>
          </a:prstGeom>
          <a:noFill/>
        </p:spPr>
        <p:txBody>
          <a:bodyPr wrap="square" rtlCol="0">
            <a:spAutoFit/>
          </a:bodyPr>
          <a:lstStyle/>
          <a:p>
            <a:r>
              <a:rPr lang="en-US" sz="2000" b="1" dirty="0">
                <a:latin typeface="Calibri" pitchFamily="34" charset="0"/>
              </a:rPr>
              <a:t>About 250 women are thought to have served in the Confederate army disguised as men, with about 400 women serving in a similar manner in the Union Army. Frances Clayton was one such female. She allegedly served in Minnesota artillery and cavalry units along with her husband.</a:t>
            </a:r>
            <a:br>
              <a:rPr lang="en-US" sz="2000" b="1" dirty="0">
                <a:latin typeface="Calibri" pitchFamily="34" charset="0"/>
              </a:rPr>
            </a:br>
            <a:r>
              <a:rPr lang="en-US" sz="2000" b="1" dirty="0">
                <a:latin typeface="Calibri" pitchFamily="34" charset="0"/>
              </a:rPr>
              <a:t/>
            </a:r>
            <a:br>
              <a:rPr lang="en-US" sz="2000" b="1" dirty="0">
                <a:latin typeface="Calibri" pitchFamily="34" charset="0"/>
              </a:rPr>
            </a:br>
            <a:r>
              <a:rPr lang="en-US" sz="2000" b="1" dirty="0">
                <a:latin typeface="Calibri" pitchFamily="34" charset="0"/>
              </a:rPr>
              <a:t>According to contemporary newspaper reports, "the better to conceal her sex, she learned to drink, smoke, chew and swear with the best, or worst, of the soldiers."</a:t>
            </a:r>
            <a:br>
              <a:rPr lang="en-US" sz="2000" b="1" dirty="0">
                <a:latin typeface="Calibri" pitchFamily="34" charset="0"/>
              </a:rPr>
            </a:br>
            <a:r>
              <a:rPr lang="en-US" dirty="0">
                <a:latin typeface="Calibri" pitchFamily="34" charset="0"/>
              </a:rPr>
              <a:t/>
            </a:r>
            <a:br>
              <a:rPr lang="en-US" dirty="0">
                <a:latin typeface="Calibri" pitchFamily="34" charset="0"/>
              </a:rPr>
            </a:br>
            <a:endParaRPr lang="en-US" dirty="0">
              <a:latin typeface="Calibri" pitchFamily="34" charset="0"/>
            </a:endParaRPr>
          </a:p>
        </p:txBody>
      </p:sp>
      <p:pic>
        <p:nvPicPr>
          <p:cNvPr id="171010" name="Picture 2" descr="Sarah Seelye"/>
          <p:cNvPicPr>
            <a:picLocks noChangeAspect="1" noChangeArrowheads="1"/>
          </p:cNvPicPr>
          <p:nvPr/>
        </p:nvPicPr>
        <p:blipFill>
          <a:blip r:embed="rId3" cstate="print"/>
          <a:srcRect/>
          <a:stretch>
            <a:fillRect/>
          </a:stretch>
        </p:blipFill>
        <p:spPr bwMode="auto">
          <a:xfrm>
            <a:off x="5638800" y="762000"/>
            <a:ext cx="2981325" cy="2491476"/>
          </a:xfrm>
          <a:prstGeom prst="rect">
            <a:avLst/>
          </a:prstGeom>
          <a:noFill/>
        </p:spPr>
      </p:pic>
      <p:sp>
        <p:nvSpPr>
          <p:cNvPr id="2" name="TextBox 1"/>
          <p:cNvSpPr txBox="1"/>
          <p:nvPr/>
        </p:nvSpPr>
        <p:spPr>
          <a:xfrm>
            <a:off x="4038600" y="457200"/>
            <a:ext cx="1749886" cy="369332"/>
          </a:xfrm>
          <a:prstGeom prst="rect">
            <a:avLst/>
          </a:prstGeom>
          <a:noFill/>
        </p:spPr>
        <p:txBody>
          <a:bodyPr wrap="none" rtlCol="0">
            <a:spAutoFit/>
          </a:bodyPr>
          <a:lstStyle/>
          <a:p>
            <a:r>
              <a:rPr lang="en-US" dirty="0" smtClean="0"/>
              <a:t>Secret Soldiers</a:t>
            </a:r>
            <a:endParaRPr lang="en-US" dirty="0"/>
          </a:p>
        </p:txBody>
      </p:sp>
    </p:spTree>
    <p:extLst>
      <p:ext uri="{BB962C8B-B14F-4D97-AF65-F5344CB8AC3E}">
        <p14:creationId xmlns:p14="http://schemas.microsoft.com/office/powerpoint/2010/main" val="375846064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2000"/>
                                        <p:tgtEl>
                                          <p:spTgt spid="3074"/>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71010"/>
                                        </p:tgtEl>
                                        <p:attrNameLst>
                                          <p:attrName>style.visibility</p:attrName>
                                        </p:attrNameLst>
                                      </p:cBhvr>
                                      <p:to>
                                        <p:strVal val="visible"/>
                                      </p:to>
                                    </p:set>
                                    <p:animEffect transition="in" filter="fade">
                                      <p:cBhvr>
                                        <p:cTn id="15" dur="2000"/>
                                        <p:tgtEl>
                                          <p:spTgt spid="171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5658" name="Picture 10" descr="http://www.history.com/images/media/slideshow/civil-war-artifacts/condeferate-artifacts.jpg"/>
          <p:cNvPicPr>
            <a:picLocks noChangeAspect="1" noChangeArrowheads="1"/>
          </p:cNvPicPr>
          <p:nvPr/>
        </p:nvPicPr>
        <p:blipFill>
          <a:blip r:embed="rId2" cstate="print"/>
          <a:srcRect/>
          <a:stretch>
            <a:fillRect/>
          </a:stretch>
        </p:blipFill>
        <p:spPr bwMode="auto">
          <a:xfrm>
            <a:off x="3473120" y="2895600"/>
            <a:ext cx="5289880" cy="2743200"/>
          </a:xfrm>
          <a:prstGeom prst="rect">
            <a:avLst/>
          </a:prstGeom>
          <a:ln>
            <a:noFill/>
          </a:ln>
          <a:effectLst>
            <a:softEdge rad="112500"/>
          </a:effectLst>
        </p:spPr>
      </p:pic>
      <p:sp>
        <p:nvSpPr>
          <p:cNvPr id="8197" name="Rectangle 5"/>
          <p:cNvSpPr>
            <a:spLocks noGrp="1" noChangeArrowheads="1"/>
          </p:cNvSpPr>
          <p:nvPr>
            <p:ph idx="1"/>
          </p:nvPr>
        </p:nvSpPr>
        <p:spPr>
          <a:xfrm>
            <a:off x="-228600" y="381000"/>
            <a:ext cx="9144000" cy="2514600"/>
          </a:xfrm>
          <a:noFill/>
        </p:spPr>
        <p:txBody>
          <a:bodyPr/>
          <a:lstStyle/>
          <a:p>
            <a:pPr eaLnBrk="1" hangingPunct="1">
              <a:lnSpc>
                <a:spcPct val="90000"/>
              </a:lnSpc>
              <a:buNone/>
              <a:defRPr/>
            </a:pPr>
            <a:r>
              <a:rPr lang="en-US" sz="2400" b="1" dirty="0" smtClean="0">
                <a:latin typeface="Calibri" pitchFamily="34" charset="0"/>
              </a:rPr>
              <a:t>      </a:t>
            </a:r>
            <a:r>
              <a:rPr lang="en-US" sz="2400" b="1" dirty="0" smtClean="0">
                <a:solidFill>
                  <a:srgbClr val="FF0000"/>
                </a:solidFill>
                <a:latin typeface="Calibri" pitchFamily="34" charset="0"/>
              </a:rPr>
              <a:t>VII.</a:t>
            </a:r>
            <a:r>
              <a:rPr lang="en-US" sz="2400" b="1" dirty="0" smtClean="0">
                <a:latin typeface="Calibri" pitchFamily="34" charset="0"/>
              </a:rPr>
              <a:t>  Resources</a:t>
            </a:r>
          </a:p>
          <a:p>
            <a:pPr eaLnBrk="1" hangingPunct="1">
              <a:lnSpc>
                <a:spcPct val="90000"/>
              </a:lnSpc>
              <a:buNone/>
              <a:defRPr/>
            </a:pPr>
            <a:r>
              <a:rPr lang="en-US" sz="2400" b="1" dirty="0" smtClean="0">
                <a:latin typeface="Calibri" pitchFamily="34" charset="0"/>
              </a:rPr>
              <a:t>          </a:t>
            </a:r>
            <a:r>
              <a:rPr lang="en-US" sz="2400" b="1" dirty="0" smtClean="0">
                <a:solidFill>
                  <a:srgbClr val="FF0000"/>
                </a:solidFill>
                <a:latin typeface="Calibri" pitchFamily="34" charset="0"/>
              </a:rPr>
              <a:t>A.</a:t>
            </a:r>
            <a:r>
              <a:rPr lang="en-US" sz="2400" b="1" dirty="0" smtClean="0">
                <a:latin typeface="Calibri" pitchFamily="34" charset="0"/>
              </a:rPr>
              <a:t>  South</a:t>
            </a:r>
          </a:p>
          <a:p>
            <a:pPr eaLnBrk="1" hangingPunct="1">
              <a:lnSpc>
                <a:spcPct val="90000"/>
              </a:lnSpc>
              <a:buNone/>
              <a:defRPr/>
            </a:pPr>
            <a:r>
              <a:rPr lang="en-US" sz="2400" b="1" dirty="0" smtClean="0">
                <a:latin typeface="Calibri" pitchFamily="34" charset="0"/>
              </a:rPr>
              <a:t>              </a:t>
            </a:r>
            <a:r>
              <a:rPr lang="en-US" sz="2400" b="1" dirty="0" smtClean="0">
                <a:solidFill>
                  <a:srgbClr val="FF0000"/>
                </a:solidFill>
                <a:latin typeface="Calibri" pitchFamily="34" charset="0"/>
              </a:rPr>
              <a:t>1.</a:t>
            </a:r>
            <a:r>
              <a:rPr lang="en-US" sz="2400" b="1" dirty="0" smtClean="0">
                <a:latin typeface="Calibri" pitchFamily="34" charset="0"/>
              </a:rPr>
              <a:t>  Advantages</a:t>
            </a:r>
          </a:p>
          <a:p>
            <a:pPr eaLnBrk="1" hangingPunct="1">
              <a:lnSpc>
                <a:spcPct val="90000"/>
              </a:lnSpc>
              <a:buNone/>
              <a:defRPr/>
            </a:pPr>
            <a:r>
              <a:rPr lang="en-US" sz="2400" b="1" dirty="0" smtClean="0">
                <a:latin typeface="Calibri" pitchFamily="34" charset="0"/>
              </a:rPr>
              <a:t>                  </a:t>
            </a:r>
            <a:r>
              <a:rPr lang="en-US" sz="2400" b="1" dirty="0" smtClean="0">
                <a:solidFill>
                  <a:srgbClr val="FF0000"/>
                </a:solidFill>
                <a:latin typeface="Calibri" pitchFamily="34" charset="0"/>
              </a:rPr>
              <a:t>a.</a:t>
            </a:r>
            <a:r>
              <a:rPr lang="en-US" sz="2400" b="1" dirty="0" smtClean="0">
                <a:latin typeface="Calibri" pitchFamily="34" charset="0"/>
              </a:rPr>
              <a:t>  fighting a defensive war</a:t>
            </a:r>
          </a:p>
          <a:p>
            <a:pPr eaLnBrk="1" hangingPunct="1">
              <a:lnSpc>
                <a:spcPct val="90000"/>
              </a:lnSpc>
              <a:buNone/>
              <a:defRPr/>
            </a:pPr>
            <a:r>
              <a:rPr lang="en-US" sz="2400" b="1" dirty="0" smtClean="0">
                <a:latin typeface="Calibri" pitchFamily="34" charset="0"/>
              </a:rPr>
              <a:t>                  </a:t>
            </a:r>
            <a:r>
              <a:rPr lang="en-US" sz="2400" b="1" dirty="0" smtClean="0">
                <a:solidFill>
                  <a:srgbClr val="FF0000"/>
                </a:solidFill>
                <a:latin typeface="Calibri" pitchFamily="34" charset="0"/>
              </a:rPr>
              <a:t>b.</a:t>
            </a:r>
            <a:r>
              <a:rPr lang="en-US" sz="2400" b="1" dirty="0" smtClean="0">
                <a:latin typeface="Calibri" pitchFamily="34" charset="0"/>
              </a:rPr>
              <a:t>  skilled to use guns and ride horses</a:t>
            </a:r>
          </a:p>
          <a:p>
            <a:pPr eaLnBrk="1" hangingPunct="1">
              <a:lnSpc>
                <a:spcPct val="90000"/>
              </a:lnSpc>
              <a:buNone/>
              <a:defRPr/>
            </a:pPr>
            <a:r>
              <a:rPr lang="en-US" sz="2400" b="1" dirty="0" smtClean="0">
                <a:latin typeface="Calibri" pitchFamily="34" charset="0"/>
              </a:rPr>
              <a:t>                  </a:t>
            </a:r>
            <a:r>
              <a:rPr lang="en-US" sz="2400" b="1" dirty="0" smtClean="0">
                <a:solidFill>
                  <a:srgbClr val="FF0000"/>
                </a:solidFill>
                <a:latin typeface="Calibri" pitchFamily="34" charset="0"/>
              </a:rPr>
              <a:t>c.</a:t>
            </a:r>
            <a:r>
              <a:rPr lang="en-US" sz="2400" b="1" dirty="0" smtClean="0">
                <a:latin typeface="Calibri" pitchFamily="34" charset="0"/>
              </a:rPr>
              <a:t>  Many officers had attended West Point Military Academy</a:t>
            </a:r>
          </a:p>
        </p:txBody>
      </p:sp>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59</a:t>
            </a:fld>
            <a:endParaRPr lang="en-US" dirty="0"/>
          </a:p>
        </p:txBody>
      </p:sp>
      <p:pic>
        <p:nvPicPr>
          <p:cNvPr id="155656" name="Picture 8" descr="http://www.history.com/images/media/slideshow/civil-war-confederate-leaders/pgt-beauregard.jpg"/>
          <p:cNvPicPr>
            <a:picLocks noChangeAspect="1" noChangeArrowheads="1"/>
          </p:cNvPicPr>
          <p:nvPr/>
        </p:nvPicPr>
        <p:blipFill>
          <a:blip r:embed="rId3" cstate="print"/>
          <a:srcRect l="24147" r="14050"/>
          <a:stretch>
            <a:fillRect/>
          </a:stretch>
        </p:blipFill>
        <p:spPr bwMode="auto">
          <a:xfrm>
            <a:off x="7010400" y="228600"/>
            <a:ext cx="1798049" cy="1981200"/>
          </a:xfrm>
          <a:prstGeom prst="ellipse">
            <a:avLst/>
          </a:prstGeom>
          <a:noFill/>
        </p:spPr>
      </p:pic>
      <p:sp>
        <p:nvSpPr>
          <p:cNvPr id="10" name="TextBox 9"/>
          <p:cNvSpPr txBox="1"/>
          <p:nvPr/>
        </p:nvSpPr>
        <p:spPr>
          <a:xfrm>
            <a:off x="4495800" y="304800"/>
            <a:ext cx="2590800" cy="923330"/>
          </a:xfrm>
          <a:prstGeom prst="rect">
            <a:avLst/>
          </a:prstGeom>
          <a:noFill/>
        </p:spPr>
        <p:txBody>
          <a:bodyPr wrap="square" rtlCol="0">
            <a:spAutoFit/>
          </a:bodyPr>
          <a:lstStyle/>
          <a:p>
            <a:r>
              <a:rPr lang="en-US" b="1" dirty="0" smtClean="0">
                <a:latin typeface="Calibri" pitchFamily="34" charset="0"/>
              </a:rPr>
              <a:t>General </a:t>
            </a:r>
          </a:p>
          <a:p>
            <a:r>
              <a:rPr lang="en-US" b="1" dirty="0" smtClean="0">
                <a:latin typeface="Calibri" pitchFamily="34" charset="0"/>
              </a:rPr>
              <a:t>P.G.T. Beauregard</a:t>
            </a:r>
          </a:p>
          <a:p>
            <a:r>
              <a:rPr lang="en-US" b="1" dirty="0" smtClean="0">
                <a:latin typeface="Calibri" pitchFamily="34" charset="0"/>
              </a:rPr>
              <a:t>West Point Class of 1838</a:t>
            </a:r>
            <a:endParaRPr lang="en-US" b="1" dirty="0">
              <a:latin typeface="Calibri" pitchFamily="34" charset="0"/>
            </a:endParaRPr>
          </a:p>
        </p:txBody>
      </p:sp>
      <p:pic>
        <p:nvPicPr>
          <p:cNvPr id="12" name="Picture 2" descr="http://www.us-coin-values-advisor.com/images/Confederate-Soldiers-1861.jpg"/>
          <p:cNvPicPr>
            <a:picLocks noChangeAspect="1" noChangeArrowheads="1"/>
          </p:cNvPicPr>
          <p:nvPr/>
        </p:nvPicPr>
        <p:blipFill>
          <a:blip r:embed="rId4" cstate="print"/>
          <a:srcRect b="5494"/>
          <a:stretch>
            <a:fillRect/>
          </a:stretch>
        </p:blipFill>
        <p:spPr bwMode="auto">
          <a:xfrm>
            <a:off x="533400" y="2895600"/>
            <a:ext cx="2732290" cy="3505200"/>
          </a:xfrm>
          <a:prstGeom prst="rect">
            <a:avLst/>
          </a:prstGeom>
          <a:ln>
            <a:noFill/>
          </a:ln>
          <a:effectLst>
            <a:softEdge rad="11250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97">
                                            <p:txEl>
                                              <p:pRg st="0" end="0"/>
                                            </p:txEl>
                                          </p:spTgt>
                                        </p:tgtEl>
                                        <p:attrNameLst>
                                          <p:attrName>style.visibility</p:attrName>
                                        </p:attrNameLst>
                                      </p:cBhvr>
                                      <p:to>
                                        <p:strVal val="visible"/>
                                      </p:to>
                                    </p:set>
                                    <p:animEffect transition="in" filter="fade">
                                      <p:cBhvr>
                                        <p:cTn id="7" dur="2000"/>
                                        <p:tgtEl>
                                          <p:spTgt spid="81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7">
                                            <p:txEl>
                                              <p:pRg st="1" end="1"/>
                                            </p:txEl>
                                          </p:spTgt>
                                        </p:tgtEl>
                                        <p:attrNameLst>
                                          <p:attrName>style.visibility</p:attrName>
                                        </p:attrNameLst>
                                      </p:cBhvr>
                                      <p:to>
                                        <p:strVal val="visible"/>
                                      </p:to>
                                    </p:set>
                                    <p:animEffect transition="in" filter="fade">
                                      <p:cBhvr>
                                        <p:cTn id="12" dur="2000"/>
                                        <p:tgtEl>
                                          <p:spTgt spid="819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97">
                                            <p:txEl>
                                              <p:pRg st="2" end="2"/>
                                            </p:txEl>
                                          </p:spTgt>
                                        </p:tgtEl>
                                        <p:attrNameLst>
                                          <p:attrName>style.visibility</p:attrName>
                                        </p:attrNameLst>
                                      </p:cBhvr>
                                      <p:to>
                                        <p:strVal val="visible"/>
                                      </p:to>
                                    </p:set>
                                    <p:animEffect transition="in" filter="fade">
                                      <p:cBhvr>
                                        <p:cTn id="17" dur="2000"/>
                                        <p:tgtEl>
                                          <p:spTgt spid="819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197">
                                            <p:txEl>
                                              <p:pRg st="3" end="3"/>
                                            </p:txEl>
                                          </p:spTgt>
                                        </p:tgtEl>
                                        <p:attrNameLst>
                                          <p:attrName>style.visibility</p:attrName>
                                        </p:attrNameLst>
                                      </p:cBhvr>
                                      <p:to>
                                        <p:strVal val="visible"/>
                                      </p:to>
                                    </p:set>
                                    <p:animEffect transition="in" filter="fade">
                                      <p:cBhvr>
                                        <p:cTn id="22" dur="2000"/>
                                        <p:tgtEl>
                                          <p:spTgt spid="8197">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55658"/>
                                        </p:tgtEl>
                                        <p:attrNameLst>
                                          <p:attrName>style.visibility</p:attrName>
                                        </p:attrNameLst>
                                      </p:cBhvr>
                                      <p:to>
                                        <p:strVal val="visible"/>
                                      </p:to>
                                    </p:set>
                                    <p:animEffect transition="in" filter="fade">
                                      <p:cBhvr>
                                        <p:cTn id="25" dur="2000"/>
                                        <p:tgtEl>
                                          <p:spTgt spid="15565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000"/>
                                        <p:tgtEl>
                                          <p:spTgt spid="12"/>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8197">
                                            <p:txEl>
                                              <p:pRg st="4" end="4"/>
                                            </p:txEl>
                                          </p:spTgt>
                                        </p:tgtEl>
                                        <p:attrNameLst>
                                          <p:attrName>style.visibility</p:attrName>
                                        </p:attrNameLst>
                                      </p:cBhvr>
                                      <p:to>
                                        <p:strVal val="visible"/>
                                      </p:to>
                                    </p:set>
                                    <p:animEffect transition="in" filter="fade">
                                      <p:cBhvr>
                                        <p:cTn id="34" dur="2000"/>
                                        <p:tgtEl>
                                          <p:spTgt spid="8197">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197">
                                            <p:txEl>
                                              <p:pRg st="5" end="5"/>
                                            </p:txEl>
                                          </p:spTgt>
                                        </p:tgtEl>
                                        <p:attrNameLst>
                                          <p:attrName>style.visibility</p:attrName>
                                        </p:attrNameLst>
                                      </p:cBhvr>
                                      <p:to>
                                        <p:strVal val="visible"/>
                                      </p:to>
                                    </p:set>
                                    <p:animEffect transition="in" filter="fade">
                                      <p:cBhvr>
                                        <p:cTn id="39" dur="2000"/>
                                        <p:tgtEl>
                                          <p:spTgt spid="8197">
                                            <p:txEl>
                                              <p:pRg st="5" end="5"/>
                                            </p:txEl>
                                          </p:spTgt>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155656"/>
                                        </p:tgtEl>
                                        <p:attrNameLst>
                                          <p:attrName>style.visibility</p:attrName>
                                        </p:attrNameLst>
                                      </p:cBhvr>
                                      <p:to>
                                        <p:strVal val="visible"/>
                                      </p:to>
                                    </p:set>
                                    <p:animEffect transition="in" filter="fade">
                                      <p:cBhvr>
                                        <p:cTn id="43" dur="2000"/>
                                        <p:tgtEl>
                                          <p:spTgt spid="15565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7"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l="1667" r="1667" b="4255"/>
          <a:stretch>
            <a:fillRect/>
          </a:stretch>
        </p:blipFill>
        <p:spPr bwMode="auto">
          <a:xfrm>
            <a:off x="152400" y="609600"/>
            <a:ext cx="8839200"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pPr>
              <a:defRPr/>
            </a:pPr>
            <a:fld id="{ADDDAEF7-5083-434E-A915-B7935F7CEEA9}" type="slidenum">
              <a:rPr lang="en-US" smtClean="0"/>
              <a:pPr>
                <a:defRPr/>
              </a:pPr>
              <a:t>6</a:t>
            </a:fld>
            <a:endParaRPr lang="en-US" dirty="0"/>
          </a:p>
        </p:txBody>
      </p:sp>
      <p:sp>
        <p:nvSpPr>
          <p:cNvPr id="2" name="TextBox 1"/>
          <p:cNvSpPr txBox="1"/>
          <p:nvPr/>
        </p:nvSpPr>
        <p:spPr>
          <a:xfrm>
            <a:off x="762000" y="4191000"/>
            <a:ext cx="7924800" cy="830997"/>
          </a:xfrm>
          <a:prstGeom prst="rect">
            <a:avLst/>
          </a:prstGeom>
          <a:noFill/>
        </p:spPr>
        <p:txBody>
          <a:bodyPr wrap="square" rtlCol="0">
            <a:spAutoFit/>
          </a:bodyPr>
          <a:lstStyle/>
          <a:p>
            <a:r>
              <a:rPr lang="en-US" sz="2400" b="1" dirty="0" smtClean="0">
                <a:solidFill>
                  <a:srgbClr val="000000"/>
                </a:solidFill>
                <a:latin typeface="+mn-lt"/>
              </a:rPr>
              <a:t>The Industrial Revolution affected all of America, but it took hold much more quickly in the North than in the South.</a:t>
            </a:r>
            <a:endParaRPr lang="en-US" sz="2400" b="1" dirty="0">
              <a:solidFill>
                <a:srgbClr val="000000"/>
              </a:solidFill>
              <a:latin typeface="+mn-lt"/>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2000"/>
                                        <p:tgtEl>
                                          <p:spTgt spid="614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7" name="Rectangle 5"/>
          <p:cNvSpPr>
            <a:spLocks noGrp="1" noChangeArrowheads="1"/>
          </p:cNvSpPr>
          <p:nvPr>
            <p:ph idx="1"/>
          </p:nvPr>
        </p:nvSpPr>
        <p:spPr>
          <a:xfrm>
            <a:off x="304800" y="304800"/>
            <a:ext cx="4419600" cy="2971800"/>
          </a:xfrm>
        </p:spPr>
        <p:txBody>
          <a:bodyPr/>
          <a:lstStyle/>
          <a:p>
            <a:pPr marL="0" indent="0" eaLnBrk="1" hangingPunct="1">
              <a:spcBef>
                <a:spcPts val="0"/>
              </a:spcBef>
              <a:buNone/>
              <a:defRPr/>
            </a:pPr>
            <a:r>
              <a:rPr lang="en-US" sz="2800" b="1" dirty="0" smtClean="0">
                <a:solidFill>
                  <a:srgbClr val="FF0000"/>
                </a:solidFill>
                <a:latin typeface="Calibri" pitchFamily="34" charset="0"/>
              </a:rPr>
              <a:t>2.</a:t>
            </a:r>
            <a:r>
              <a:rPr lang="en-US" sz="2800" b="1" dirty="0" smtClean="0">
                <a:latin typeface="Calibri" pitchFamily="34" charset="0"/>
              </a:rPr>
              <a:t>  Disadvantages</a:t>
            </a:r>
          </a:p>
          <a:p>
            <a:pPr marL="0" indent="0" eaLnBrk="1" hangingPunct="1">
              <a:spcBef>
                <a:spcPts val="0"/>
              </a:spcBef>
              <a:buNone/>
              <a:defRPr/>
            </a:pPr>
            <a:r>
              <a:rPr lang="en-US" sz="2400" b="1" dirty="0" smtClean="0">
                <a:latin typeface="Calibri" pitchFamily="34" charset="0"/>
              </a:rPr>
              <a:t>      </a:t>
            </a:r>
            <a:r>
              <a:rPr lang="en-US" sz="2400" b="1" dirty="0" smtClean="0">
                <a:solidFill>
                  <a:srgbClr val="FF0000"/>
                </a:solidFill>
                <a:latin typeface="Calibri" pitchFamily="34" charset="0"/>
              </a:rPr>
              <a:t>a.</a:t>
            </a:r>
            <a:r>
              <a:rPr lang="en-US" sz="2400" b="1" dirty="0" smtClean="0">
                <a:latin typeface="Calibri" pitchFamily="34" charset="0"/>
              </a:rPr>
              <a:t>  few factories</a:t>
            </a:r>
          </a:p>
          <a:p>
            <a:pPr marL="0" indent="0" eaLnBrk="1" hangingPunct="1">
              <a:spcBef>
                <a:spcPts val="0"/>
              </a:spcBef>
              <a:buNone/>
              <a:defRPr/>
            </a:pPr>
            <a:r>
              <a:rPr lang="en-US" sz="2400" b="1" dirty="0" smtClean="0">
                <a:latin typeface="Calibri" pitchFamily="34" charset="0"/>
              </a:rPr>
              <a:t>      </a:t>
            </a:r>
            <a:r>
              <a:rPr lang="en-US" sz="2400" b="1" dirty="0" smtClean="0">
                <a:solidFill>
                  <a:srgbClr val="FF0000"/>
                </a:solidFill>
                <a:latin typeface="Calibri" pitchFamily="34" charset="0"/>
              </a:rPr>
              <a:t>b.</a:t>
            </a:r>
            <a:r>
              <a:rPr lang="en-US" sz="2400" b="1" dirty="0" smtClean="0">
                <a:latin typeface="Calibri" pitchFamily="34" charset="0"/>
              </a:rPr>
              <a:t>  few railroads</a:t>
            </a:r>
          </a:p>
          <a:p>
            <a:pPr marL="0" indent="0" eaLnBrk="1" hangingPunct="1">
              <a:spcBef>
                <a:spcPts val="0"/>
              </a:spcBef>
              <a:buNone/>
              <a:defRPr/>
            </a:pPr>
            <a:r>
              <a:rPr lang="en-US" sz="2400" b="1" dirty="0" smtClean="0">
                <a:latin typeface="Calibri" pitchFamily="34" charset="0"/>
              </a:rPr>
              <a:t>      </a:t>
            </a:r>
            <a:r>
              <a:rPr lang="en-US" sz="2400" b="1" dirty="0" smtClean="0">
                <a:solidFill>
                  <a:srgbClr val="FF0000"/>
                </a:solidFill>
                <a:latin typeface="Calibri" pitchFamily="34" charset="0"/>
              </a:rPr>
              <a:t>c.</a:t>
            </a:r>
            <a:r>
              <a:rPr lang="en-US" sz="2400" b="1" dirty="0" smtClean="0">
                <a:latin typeface="Calibri" pitchFamily="34" charset="0"/>
              </a:rPr>
              <a:t>  Small, mostly rural </a:t>
            </a:r>
          </a:p>
          <a:p>
            <a:pPr marL="0" indent="0" eaLnBrk="1" hangingPunct="1">
              <a:spcBef>
                <a:spcPts val="0"/>
              </a:spcBef>
              <a:buNone/>
              <a:defRPr/>
            </a:pPr>
            <a:r>
              <a:rPr lang="en-US" sz="2400" b="1" dirty="0" smtClean="0">
                <a:latin typeface="Calibri" pitchFamily="34" charset="0"/>
              </a:rPr>
              <a:t>           population</a:t>
            </a:r>
          </a:p>
          <a:p>
            <a:pPr marL="0" indent="0" eaLnBrk="1" hangingPunct="1">
              <a:spcBef>
                <a:spcPts val="0"/>
              </a:spcBef>
              <a:buNone/>
              <a:defRPr/>
            </a:pPr>
            <a:r>
              <a:rPr lang="en-US" sz="2400" b="1" dirty="0" smtClean="0">
                <a:latin typeface="Calibri" pitchFamily="34" charset="0"/>
              </a:rPr>
              <a:t>          </a:t>
            </a:r>
            <a:r>
              <a:rPr lang="en-US" sz="2400" b="1" dirty="0" err="1" smtClean="0">
                <a:solidFill>
                  <a:srgbClr val="FF0000"/>
                </a:solidFill>
                <a:latin typeface="Calibri" pitchFamily="34" charset="0"/>
              </a:rPr>
              <a:t>i</a:t>
            </a:r>
            <a:r>
              <a:rPr lang="en-US" sz="2400" b="1" dirty="0" smtClean="0">
                <a:solidFill>
                  <a:srgbClr val="FF0000"/>
                </a:solidFill>
                <a:latin typeface="Calibri" pitchFamily="34" charset="0"/>
              </a:rPr>
              <a:t>.  </a:t>
            </a:r>
            <a:r>
              <a:rPr lang="en-US" sz="2400" b="1" dirty="0" smtClean="0">
                <a:latin typeface="Calibri" pitchFamily="34" charset="0"/>
              </a:rPr>
              <a:t>9 million with 3.5 million  </a:t>
            </a:r>
          </a:p>
          <a:p>
            <a:pPr marL="0" indent="0" eaLnBrk="1" hangingPunct="1">
              <a:spcBef>
                <a:spcPts val="0"/>
              </a:spcBef>
              <a:buNone/>
              <a:defRPr/>
            </a:pPr>
            <a:r>
              <a:rPr lang="en-US" sz="2400" b="1" dirty="0" smtClean="0">
                <a:latin typeface="Calibri" pitchFamily="34" charset="0"/>
              </a:rPr>
              <a:t>              of them slaves</a:t>
            </a:r>
          </a:p>
        </p:txBody>
      </p:sp>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60</a:t>
            </a:fld>
            <a:endParaRPr lang="en-US" dirty="0"/>
          </a:p>
        </p:txBody>
      </p:sp>
      <p:pic>
        <p:nvPicPr>
          <p:cNvPr id="154626" name="Picture 2" descr="http://t2.gstatic.com/images?q=tbn:ANd9GcRhniLqwFa5kqL6QxLtIYuenY2DsjTO6Jk_YNr5JCXcPwHEkPMu2apS6hHo"/>
          <p:cNvPicPr>
            <a:picLocks noChangeAspect="1" noChangeArrowheads="1"/>
          </p:cNvPicPr>
          <p:nvPr/>
        </p:nvPicPr>
        <p:blipFill>
          <a:blip r:embed="rId2" cstate="print">
            <a:duotone>
              <a:prstClr val="black"/>
              <a:srgbClr val="D9C3A5">
                <a:tint val="50000"/>
                <a:satMod val="180000"/>
              </a:srgbClr>
            </a:duotone>
          </a:blip>
          <a:srcRect/>
          <a:stretch>
            <a:fillRect/>
          </a:stretch>
        </p:blipFill>
        <p:spPr bwMode="auto">
          <a:xfrm>
            <a:off x="4876800" y="381000"/>
            <a:ext cx="3968289" cy="2972388"/>
          </a:xfrm>
          <a:prstGeom prst="rect">
            <a:avLst/>
          </a:prstGeom>
          <a:ln>
            <a:noFill/>
          </a:ln>
          <a:effectLst>
            <a:softEdge rad="112500"/>
          </a:effectLst>
        </p:spPr>
      </p:pic>
      <p:pic>
        <p:nvPicPr>
          <p:cNvPr id="154628" name="Picture 4" descr="http://www.the-ashpit.com/mik/n53151935-raleigh-gaston-rr-locomotive-with-presiden-wr-vass-1850.jpg"/>
          <p:cNvPicPr>
            <a:picLocks noChangeAspect="1" noChangeArrowheads="1"/>
          </p:cNvPicPr>
          <p:nvPr/>
        </p:nvPicPr>
        <p:blipFill>
          <a:blip r:embed="rId3" cstate="print"/>
          <a:srcRect/>
          <a:stretch>
            <a:fillRect/>
          </a:stretch>
        </p:blipFill>
        <p:spPr bwMode="auto">
          <a:xfrm>
            <a:off x="381000" y="3048000"/>
            <a:ext cx="4118545" cy="3200400"/>
          </a:xfrm>
          <a:prstGeom prst="rect">
            <a:avLst/>
          </a:prstGeom>
          <a:ln>
            <a:noFill/>
          </a:ln>
          <a:effectLst>
            <a:softEdge rad="112500"/>
          </a:effectLst>
        </p:spPr>
      </p:pic>
      <p:pic>
        <p:nvPicPr>
          <p:cNvPr id="154630" name="Picture 6" descr="http://upload.wikimedia.org/wikipedia/commons/b/bc/Tredegar_Iron_Works.gif"/>
          <p:cNvPicPr>
            <a:picLocks noChangeAspect="1" noChangeArrowheads="1"/>
          </p:cNvPicPr>
          <p:nvPr/>
        </p:nvPicPr>
        <p:blipFill>
          <a:blip r:embed="rId4" cstate="print"/>
          <a:srcRect/>
          <a:stretch>
            <a:fillRect/>
          </a:stretch>
        </p:blipFill>
        <p:spPr bwMode="auto">
          <a:xfrm>
            <a:off x="5181600" y="3352800"/>
            <a:ext cx="3505200" cy="2753043"/>
          </a:xfrm>
          <a:prstGeom prst="rect">
            <a:avLst/>
          </a:prstGeom>
          <a:ln>
            <a:noFill/>
          </a:ln>
          <a:effectLst>
            <a:softEdge rad="11250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97">
                                            <p:txEl>
                                              <p:pRg st="0" end="0"/>
                                            </p:txEl>
                                          </p:spTgt>
                                        </p:tgtEl>
                                        <p:attrNameLst>
                                          <p:attrName>style.visibility</p:attrName>
                                        </p:attrNameLst>
                                      </p:cBhvr>
                                      <p:to>
                                        <p:strVal val="visible"/>
                                      </p:to>
                                    </p:set>
                                    <p:animEffect transition="in" filter="fade">
                                      <p:cBhvr>
                                        <p:cTn id="7" dur="2000"/>
                                        <p:tgtEl>
                                          <p:spTgt spid="81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7">
                                            <p:txEl>
                                              <p:pRg st="1" end="1"/>
                                            </p:txEl>
                                          </p:spTgt>
                                        </p:tgtEl>
                                        <p:attrNameLst>
                                          <p:attrName>style.visibility</p:attrName>
                                        </p:attrNameLst>
                                      </p:cBhvr>
                                      <p:to>
                                        <p:strVal val="visible"/>
                                      </p:to>
                                    </p:set>
                                    <p:animEffect transition="in" filter="fade">
                                      <p:cBhvr>
                                        <p:cTn id="12" dur="2000"/>
                                        <p:tgtEl>
                                          <p:spTgt spid="8197">
                                            <p:txEl>
                                              <p:pRg st="1" end="1"/>
                                            </p:txEl>
                                          </p:spTgt>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154630"/>
                                        </p:tgtEl>
                                        <p:attrNameLst>
                                          <p:attrName>style.visibility</p:attrName>
                                        </p:attrNameLst>
                                      </p:cBhvr>
                                      <p:to>
                                        <p:strVal val="visible"/>
                                      </p:to>
                                    </p:set>
                                    <p:animEffect transition="in" filter="fade">
                                      <p:cBhvr>
                                        <p:cTn id="16" dur="2000"/>
                                        <p:tgtEl>
                                          <p:spTgt spid="15463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197">
                                            <p:txEl>
                                              <p:pRg st="2" end="2"/>
                                            </p:txEl>
                                          </p:spTgt>
                                        </p:tgtEl>
                                        <p:attrNameLst>
                                          <p:attrName>style.visibility</p:attrName>
                                        </p:attrNameLst>
                                      </p:cBhvr>
                                      <p:to>
                                        <p:strVal val="visible"/>
                                      </p:to>
                                    </p:set>
                                    <p:animEffect transition="in" filter="fade">
                                      <p:cBhvr>
                                        <p:cTn id="21" dur="2000"/>
                                        <p:tgtEl>
                                          <p:spTgt spid="8197">
                                            <p:txEl>
                                              <p:pRg st="2" end="2"/>
                                            </p:txEl>
                                          </p:spTgt>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54628"/>
                                        </p:tgtEl>
                                        <p:attrNameLst>
                                          <p:attrName>style.visibility</p:attrName>
                                        </p:attrNameLst>
                                      </p:cBhvr>
                                      <p:to>
                                        <p:strVal val="visible"/>
                                      </p:to>
                                    </p:set>
                                    <p:animEffect transition="in" filter="fade">
                                      <p:cBhvr>
                                        <p:cTn id="25" dur="2000"/>
                                        <p:tgtEl>
                                          <p:spTgt spid="1546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197">
                                            <p:txEl>
                                              <p:pRg st="3" end="3"/>
                                            </p:txEl>
                                          </p:spTgt>
                                        </p:tgtEl>
                                        <p:attrNameLst>
                                          <p:attrName>style.visibility</p:attrName>
                                        </p:attrNameLst>
                                      </p:cBhvr>
                                      <p:to>
                                        <p:strVal val="visible"/>
                                      </p:to>
                                    </p:set>
                                    <p:animEffect transition="in" filter="fade">
                                      <p:cBhvr>
                                        <p:cTn id="30" dur="2000"/>
                                        <p:tgtEl>
                                          <p:spTgt spid="8197">
                                            <p:txEl>
                                              <p:pRg st="3" end="3"/>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8197">
                                            <p:txEl>
                                              <p:pRg st="4" end="4"/>
                                            </p:txEl>
                                          </p:spTgt>
                                        </p:tgtEl>
                                        <p:attrNameLst>
                                          <p:attrName>style.visibility</p:attrName>
                                        </p:attrNameLst>
                                      </p:cBhvr>
                                      <p:to>
                                        <p:strVal val="visible"/>
                                      </p:to>
                                    </p:set>
                                    <p:animEffect transition="in" filter="fade">
                                      <p:cBhvr>
                                        <p:cTn id="33" dur="2000"/>
                                        <p:tgtEl>
                                          <p:spTgt spid="8197">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54626"/>
                                        </p:tgtEl>
                                        <p:attrNameLst>
                                          <p:attrName>style.visibility</p:attrName>
                                        </p:attrNameLst>
                                      </p:cBhvr>
                                      <p:to>
                                        <p:strVal val="visible"/>
                                      </p:to>
                                    </p:set>
                                    <p:animEffect transition="in" filter="fade">
                                      <p:cBhvr>
                                        <p:cTn id="36" dur="2000"/>
                                        <p:tgtEl>
                                          <p:spTgt spid="15462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197">
                                            <p:txEl>
                                              <p:pRg st="5" end="5"/>
                                            </p:txEl>
                                          </p:spTgt>
                                        </p:tgtEl>
                                        <p:attrNameLst>
                                          <p:attrName>style.visibility</p:attrName>
                                        </p:attrNameLst>
                                      </p:cBhvr>
                                      <p:to>
                                        <p:strVal val="visible"/>
                                      </p:to>
                                    </p:set>
                                    <p:animEffect transition="in" filter="fade">
                                      <p:cBhvr>
                                        <p:cTn id="41" dur="2000"/>
                                        <p:tgtEl>
                                          <p:spTgt spid="8197">
                                            <p:txEl>
                                              <p:pRg st="5" end="5"/>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8197">
                                            <p:txEl>
                                              <p:pRg st="6" end="6"/>
                                            </p:txEl>
                                          </p:spTgt>
                                        </p:tgtEl>
                                        <p:attrNameLst>
                                          <p:attrName>style.visibility</p:attrName>
                                        </p:attrNameLst>
                                      </p:cBhvr>
                                      <p:to>
                                        <p:strVal val="visible"/>
                                      </p:to>
                                    </p:set>
                                    <p:animEffect transition="in" filter="fade">
                                      <p:cBhvr>
                                        <p:cTn id="44" dur="2000"/>
                                        <p:tgtEl>
                                          <p:spTgt spid="819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7" descr="http://explorepahistory.com/kora/files/1/2/1-2-1036-25-ExplorePAHistory-a0k4o4-a_34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599" y="4033137"/>
            <a:ext cx="4379913" cy="2590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9" descr="http://www.scripophily.com/webcart/vigs/nationalsteamshipvig.jpg"/>
          <p:cNvPicPr>
            <a:picLocks noChangeAspect="1" noChangeArrowheads="1"/>
          </p:cNvPicPr>
          <p:nvPr/>
        </p:nvPicPr>
        <p:blipFill>
          <a:blip r:embed="rId3" cstate="print">
            <a:extLst>
              <a:ext uri="{28A0092B-C50C-407E-A947-70E740481C1C}">
                <a14:useLocalDpi xmlns:a14="http://schemas.microsoft.com/office/drawing/2010/main" val="0"/>
              </a:ext>
            </a:extLst>
          </a:blip>
          <a:srcRect l="13628" t="24127" r="13887"/>
          <a:stretch>
            <a:fillRect/>
          </a:stretch>
        </p:blipFill>
        <p:spPr bwMode="auto">
          <a:xfrm>
            <a:off x="5181599" y="304800"/>
            <a:ext cx="3965687" cy="1752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13" descr="http://i2.cdn.turner.com/money/galleries/2010/moneymag/1001/gallery.gold_bubbles.moneymag/images/railroads.ju.jpg"/>
          <p:cNvPicPr>
            <a:picLocks noChangeAspect="1" noChangeArrowheads="1"/>
          </p:cNvPicPr>
          <p:nvPr/>
        </p:nvPicPr>
        <p:blipFill>
          <a:blip r:embed="rId4" cstate="print">
            <a:extLst>
              <a:ext uri="{28A0092B-C50C-407E-A947-70E740481C1C}">
                <a14:useLocalDpi xmlns:a14="http://schemas.microsoft.com/office/drawing/2010/main" val="0"/>
              </a:ext>
            </a:extLst>
          </a:blip>
          <a:srcRect b="5157"/>
          <a:stretch>
            <a:fillRect/>
          </a:stretch>
        </p:blipFill>
        <p:spPr bwMode="auto">
          <a:xfrm>
            <a:off x="381000" y="4217456"/>
            <a:ext cx="3124200" cy="22221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p:cNvSpPr>
            <a:spLocks noGrp="1"/>
          </p:cNvSpPr>
          <p:nvPr>
            <p:ph type="sldNum" sz="quarter" idx="12"/>
          </p:nvPr>
        </p:nvSpPr>
        <p:spPr/>
        <p:txBody>
          <a:bodyPr/>
          <a:lstStyle/>
          <a:p>
            <a:pPr>
              <a:defRPr/>
            </a:pPr>
            <a:fld id="{ADDDAEF7-5083-434E-A915-B7935F7CEEA9}" type="slidenum">
              <a:rPr lang="en-US" smtClean="0"/>
              <a:pPr>
                <a:defRPr/>
              </a:pPr>
              <a:t>61</a:t>
            </a:fld>
            <a:endParaRPr lang="en-US" dirty="0"/>
          </a:p>
        </p:txBody>
      </p:sp>
      <p:sp>
        <p:nvSpPr>
          <p:cNvPr id="9" name="Rectangle 8"/>
          <p:cNvSpPr/>
          <p:nvPr/>
        </p:nvSpPr>
        <p:spPr>
          <a:xfrm>
            <a:off x="228600" y="304800"/>
            <a:ext cx="7391400" cy="3847207"/>
          </a:xfrm>
          <a:prstGeom prst="rect">
            <a:avLst/>
          </a:prstGeom>
        </p:spPr>
        <p:txBody>
          <a:bodyPr wrap="square">
            <a:spAutoFit/>
          </a:bodyPr>
          <a:lstStyle/>
          <a:p>
            <a:pPr eaLnBrk="1" hangingPunct="1">
              <a:buFont typeface="Wingdings" pitchFamily="2" charset="2"/>
              <a:buNone/>
              <a:defRPr/>
            </a:pPr>
            <a:r>
              <a:rPr lang="en-US" sz="2800" b="1" dirty="0" smtClean="0">
                <a:solidFill>
                  <a:srgbClr val="FF0000"/>
                </a:solidFill>
                <a:latin typeface="Calibri" pitchFamily="34" charset="0"/>
              </a:rPr>
              <a:t>B.  </a:t>
            </a:r>
            <a:r>
              <a:rPr lang="en-US" sz="2800" b="1" dirty="0" smtClean="0">
                <a:latin typeface="Calibri" pitchFamily="34" charset="0"/>
              </a:rPr>
              <a:t>North</a:t>
            </a:r>
          </a:p>
          <a:p>
            <a:pPr eaLnBrk="1" hangingPunct="1">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1.  </a:t>
            </a:r>
            <a:r>
              <a:rPr lang="en-US" sz="2400" b="1" dirty="0" smtClean="0">
                <a:latin typeface="Calibri" pitchFamily="34" charset="0"/>
              </a:rPr>
              <a:t>Advantages</a:t>
            </a:r>
          </a:p>
          <a:p>
            <a:pPr eaLnBrk="1" hangingPunct="1">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a.  </a:t>
            </a:r>
            <a:r>
              <a:rPr lang="en-US" sz="2400" b="1" dirty="0" smtClean="0">
                <a:latin typeface="Calibri" pitchFamily="34" charset="0"/>
              </a:rPr>
              <a:t>larger population</a:t>
            </a:r>
          </a:p>
          <a:p>
            <a:pPr eaLnBrk="1" hangingPunct="1">
              <a:buFont typeface="Wingdings" pitchFamily="2" charset="2"/>
              <a:buNone/>
              <a:defRPr/>
            </a:pPr>
            <a:r>
              <a:rPr lang="en-US" sz="2400" b="1" dirty="0">
                <a:solidFill>
                  <a:srgbClr val="FF0000"/>
                </a:solidFill>
                <a:latin typeface="Calibri" pitchFamily="34" charset="0"/>
              </a:rPr>
              <a:t> </a:t>
            </a:r>
            <a:r>
              <a:rPr lang="en-US" sz="2400" b="1" dirty="0" smtClean="0">
                <a:solidFill>
                  <a:srgbClr val="FF0000"/>
                </a:solidFill>
                <a:latin typeface="Calibri" pitchFamily="34" charset="0"/>
              </a:rPr>
              <a:t>              </a:t>
            </a:r>
            <a:r>
              <a:rPr lang="en-US" sz="2400" b="1" dirty="0" err="1" smtClean="0">
                <a:solidFill>
                  <a:srgbClr val="FF0000"/>
                </a:solidFill>
                <a:latin typeface="Calibri" pitchFamily="34" charset="0"/>
              </a:rPr>
              <a:t>i</a:t>
            </a:r>
            <a:r>
              <a:rPr lang="en-US" sz="2400" b="1" dirty="0" smtClean="0">
                <a:solidFill>
                  <a:srgbClr val="FF0000"/>
                </a:solidFill>
                <a:latin typeface="Calibri" pitchFamily="34" charset="0"/>
              </a:rPr>
              <a:t>. </a:t>
            </a:r>
            <a:r>
              <a:rPr lang="en-US" sz="2400" b="1" dirty="0" smtClean="0">
                <a:latin typeface="Calibri" pitchFamily="34" charset="0"/>
              </a:rPr>
              <a:t>22 million</a:t>
            </a:r>
          </a:p>
          <a:p>
            <a:pPr eaLnBrk="1" hangingPunct="1">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b.  </a:t>
            </a:r>
            <a:r>
              <a:rPr lang="en-US" sz="2400" b="1" dirty="0" smtClean="0">
                <a:latin typeface="Calibri" pitchFamily="34" charset="0"/>
              </a:rPr>
              <a:t>industry </a:t>
            </a:r>
          </a:p>
          <a:p>
            <a:pPr eaLnBrk="1" hangingPunct="1">
              <a:buFont typeface="Wingdings" pitchFamily="2" charset="2"/>
              <a:buNone/>
              <a:defRPr/>
            </a:pPr>
            <a:r>
              <a:rPr lang="en-US" sz="2400" b="1" dirty="0">
                <a:latin typeface="Calibri" pitchFamily="34" charset="0"/>
              </a:rPr>
              <a:t> </a:t>
            </a:r>
            <a:r>
              <a:rPr lang="en-US" sz="2400" b="1" dirty="0" smtClean="0">
                <a:latin typeface="Calibri" pitchFamily="34" charset="0"/>
              </a:rPr>
              <a:t>              </a:t>
            </a:r>
            <a:r>
              <a:rPr lang="en-US" sz="2400" b="1" dirty="0" err="1" smtClean="0">
                <a:solidFill>
                  <a:srgbClr val="FF0000"/>
                </a:solidFill>
                <a:latin typeface="Calibri" pitchFamily="34" charset="0"/>
              </a:rPr>
              <a:t>i</a:t>
            </a:r>
            <a:r>
              <a:rPr lang="en-US" sz="2400" b="1" dirty="0" smtClean="0">
                <a:solidFill>
                  <a:srgbClr val="FF0000"/>
                </a:solidFill>
                <a:latin typeface="Calibri" pitchFamily="34" charset="0"/>
              </a:rPr>
              <a:t>. </a:t>
            </a:r>
            <a:r>
              <a:rPr lang="en-US" sz="2400" b="1" dirty="0" smtClean="0">
                <a:latin typeface="Calibri" pitchFamily="34" charset="0"/>
              </a:rPr>
              <a:t>86% of all factories are in the North</a:t>
            </a:r>
          </a:p>
          <a:p>
            <a:pPr eaLnBrk="1" hangingPunct="1">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c.  </a:t>
            </a:r>
            <a:r>
              <a:rPr lang="en-US" sz="2400" b="1" dirty="0" smtClean="0">
                <a:latin typeface="Calibri" pitchFamily="34" charset="0"/>
              </a:rPr>
              <a:t>Railroad networks</a:t>
            </a:r>
          </a:p>
          <a:p>
            <a:pPr eaLnBrk="1" hangingPunct="1">
              <a:buFont typeface="Wingdings" pitchFamily="2" charset="2"/>
              <a:buNone/>
              <a:defRPr/>
            </a:pPr>
            <a:r>
              <a:rPr lang="en-US" sz="2400" b="1" dirty="0">
                <a:latin typeface="Calibri" pitchFamily="34" charset="0"/>
              </a:rPr>
              <a:t> </a:t>
            </a:r>
            <a:r>
              <a:rPr lang="en-US" sz="2400" b="1" dirty="0" smtClean="0">
                <a:latin typeface="Calibri" pitchFamily="34" charset="0"/>
              </a:rPr>
              <a:t>              </a:t>
            </a:r>
            <a:r>
              <a:rPr lang="en-US" sz="2400" b="1" dirty="0" err="1" smtClean="0">
                <a:solidFill>
                  <a:srgbClr val="FF0000"/>
                </a:solidFill>
                <a:latin typeface="Calibri" pitchFamily="34" charset="0"/>
              </a:rPr>
              <a:t>i</a:t>
            </a:r>
            <a:r>
              <a:rPr lang="en-US" sz="2400" b="1" dirty="0" smtClean="0">
                <a:solidFill>
                  <a:srgbClr val="FF0000"/>
                </a:solidFill>
                <a:latin typeface="Calibri" pitchFamily="34" charset="0"/>
              </a:rPr>
              <a:t>. </a:t>
            </a:r>
            <a:r>
              <a:rPr lang="en-US" sz="2400" b="1" dirty="0" smtClean="0">
                <a:latin typeface="Calibri" pitchFamily="34" charset="0"/>
              </a:rPr>
              <a:t>controlled 75% of all railways</a:t>
            </a:r>
          </a:p>
          <a:p>
            <a:pPr eaLnBrk="1" hangingPunct="1">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d.  </a:t>
            </a:r>
            <a:r>
              <a:rPr lang="en-US" sz="2400" b="1" dirty="0" smtClean="0">
                <a:latin typeface="Calibri" pitchFamily="34" charset="0"/>
              </a:rPr>
              <a:t>Strong Navy</a:t>
            </a:r>
          </a:p>
          <a:p>
            <a:pPr eaLnBrk="1" hangingPunct="1">
              <a:buFont typeface="Wingdings" pitchFamily="2" charset="2"/>
              <a:buNone/>
              <a:defRPr/>
            </a:pPr>
            <a:r>
              <a:rPr lang="en-US" sz="2400" b="1" dirty="0">
                <a:latin typeface="Calibri" pitchFamily="34" charset="0"/>
              </a:rPr>
              <a:t> </a:t>
            </a:r>
            <a:r>
              <a:rPr lang="en-US" sz="2400" b="1" dirty="0" smtClean="0">
                <a:latin typeface="Calibri" pitchFamily="34" charset="0"/>
              </a:rPr>
              <a:t>              </a:t>
            </a:r>
            <a:r>
              <a:rPr lang="en-US" sz="2400" b="1" dirty="0" err="1" smtClean="0">
                <a:solidFill>
                  <a:srgbClr val="FF0000"/>
                </a:solidFill>
                <a:latin typeface="Calibri" pitchFamily="34" charset="0"/>
              </a:rPr>
              <a:t>i</a:t>
            </a:r>
            <a:r>
              <a:rPr lang="en-US" sz="2400" b="1" dirty="0" smtClean="0">
                <a:solidFill>
                  <a:srgbClr val="FF0000"/>
                </a:solidFill>
                <a:latin typeface="Calibri" pitchFamily="34" charset="0"/>
              </a:rPr>
              <a:t>. </a:t>
            </a:r>
            <a:r>
              <a:rPr lang="en-US" sz="2400" b="1" dirty="0" smtClean="0">
                <a:latin typeface="Calibri" pitchFamily="34" charset="0"/>
              </a:rPr>
              <a:t>able to  blockade southern ports</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2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20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20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20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fade">
                                      <p:cBhvr>
                                        <p:cTn id="32" dur="2000"/>
                                        <p:tgtEl>
                                          <p:spTgt spid="9">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4098"/>
                                        </p:tgtEl>
                                        <p:attrNameLst>
                                          <p:attrName>style.visibility</p:attrName>
                                        </p:attrNameLst>
                                      </p:cBhvr>
                                      <p:to>
                                        <p:strVal val="visible"/>
                                      </p:to>
                                    </p:set>
                                    <p:animEffect transition="in" filter="fade">
                                      <p:cBhvr>
                                        <p:cTn id="35" dur="2000"/>
                                        <p:tgtEl>
                                          <p:spTgt spid="409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xEl>
                                              <p:pRg st="6" end="6"/>
                                            </p:txEl>
                                          </p:spTgt>
                                        </p:tgtEl>
                                        <p:attrNameLst>
                                          <p:attrName>style.visibility</p:attrName>
                                        </p:attrNameLst>
                                      </p:cBhvr>
                                      <p:to>
                                        <p:strVal val="visible"/>
                                      </p:to>
                                    </p:set>
                                    <p:animEffect transition="in" filter="fade">
                                      <p:cBhvr>
                                        <p:cTn id="40" dur="2000"/>
                                        <p:tgtEl>
                                          <p:spTgt spid="9">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9">
                                            <p:txEl>
                                              <p:pRg st="7" end="7"/>
                                            </p:txEl>
                                          </p:spTgt>
                                        </p:tgtEl>
                                        <p:attrNameLst>
                                          <p:attrName>style.visibility</p:attrName>
                                        </p:attrNameLst>
                                      </p:cBhvr>
                                      <p:to>
                                        <p:strVal val="visible"/>
                                      </p:to>
                                    </p:set>
                                    <p:animEffect transition="in" filter="fade">
                                      <p:cBhvr>
                                        <p:cTn id="45" dur="2000"/>
                                        <p:tgtEl>
                                          <p:spTgt spid="9">
                                            <p:txEl>
                                              <p:pRg st="7" end="7"/>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4102"/>
                                        </p:tgtEl>
                                        <p:attrNameLst>
                                          <p:attrName>style.visibility</p:attrName>
                                        </p:attrNameLst>
                                      </p:cBhvr>
                                      <p:to>
                                        <p:strVal val="visible"/>
                                      </p:to>
                                    </p:set>
                                    <p:animEffect transition="in" filter="fade">
                                      <p:cBhvr>
                                        <p:cTn id="48" dur="2000"/>
                                        <p:tgtEl>
                                          <p:spTgt spid="410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9">
                                            <p:txEl>
                                              <p:pRg st="8" end="8"/>
                                            </p:txEl>
                                          </p:spTgt>
                                        </p:tgtEl>
                                        <p:attrNameLst>
                                          <p:attrName>style.visibility</p:attrName>
                                        </p:attrNameLst>
                                      </p:cBhvr>
                                      <p:to>
                                        <p:strVal val="visible"/>
                                      </p:to>
                                    </p:set>
                                    <p:animEffect transition="in" filter="fade">
                                      <p:cBhvr>
                                        <p:cTn id="53" dur="2000"/>
                                        <p:tgtEl>
                                          <p:spTgt spid="9">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9">
                                            <p:txEl>
                                              <p:pRg st="9" end="9"/>
                                            </p:txEl>
                                          </p:spTgt>
                                        </p:tgtEl>
                                        <p:attrNameLst>
                                          <p:attrName>style.visibility</p:attrName>
                                        </p:attrNameLst>
                                      </p:cBhvr>
                                      <p:to>
                                        <p:strVal val="visible"/>
                                      </p:to>
                                    </p:set>
                                    <p:animEffect transition="in" filter="fade">
                                      <p:cBhvr>
                                        <p:cTn id="58" dur="2000"/>
                                        <p:tgtEl>
                                          <p:spTgt spid="9">
                                            <p:txEl>
                                              <p:pRg st="9" end="9"/>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4100"/>
                                        </p:tgtEl>
                                        <p:attrNameLst>
                                          <p:attrName>style.visibility</p:attrName>
                                        </p:attrNameLst>
                                      </p:cBhvr>
                                      <p:to>
                                        <p:strVal val="visible"/>
                                      </p:to>
                                    </p:set>
                                    <p:animEffect transition="in" filter="fade">
                                      <p:cBhvr>
                                        <p:cTn id="61" dur="2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7" name="Rectangle 3"/>
          <p:cNvSpPr>
            <a:spLocks noGrp="1" noChangeArrowheads="1"/>
          </p:cNvSpPr>
          <p:nvPr>
            <p:ph idx="1"/>
          </p:nvPr>
        </p:nvSpPr>
        <p:spPr>
          <a:xfrm>
            <a:off x="0" y="228600"/>
            <a:ext cx="9144000" cy="3276600"/>
          </a:xfrm>
        </p:spPr>
        <p:txBody>
          <a:bodyPr/>
          <a:lstStyle/>
          <a:p>
            <a:pPr eaLnBrk="1" hangingPunct="1">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2.  </a:t>
            </a:r>
            <a:r>
              <a:rPr lang="en-US" sz="2400" b="1" dirty="0" smtClean="0">
                <a:latin typeface="Calibri" pitchFamily="34" charset="0"/>
              </a:rPr>
              <a:t>Disadvantages</a:t>
            </a:r>
          </a:p>
          <a:p>
            <a:pPr eaLnBrk="1" hangingPunct="1">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a.  </a:t>
            </a:r>
            <a:r>
              <a:rPr lang="en-US" sz="2400" b="1" dirty="0" smtClean="0">
                <a:latin typeface="Calibri" pitchFamily="34" charset="0"/>
              </a:rPr>
              <a:t>Had to invade and conquer the South</a:t>
            </a:r>
          </a:p>
          <a:p>
            <a:pPr eaLnBrk="1" hangingPunct="1">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b.  </a:t>
            </a:r>
            <a:r>
              <a:rPr lang="en-US" sz="2400" b="1" dirty="0" smtClean="0">
                <a:latin typeface="Calibri" pitchFamily="34" charset="0"/>
              </a:rPr>
              <a:t>Poor training and survival skills</a:t>
            </a:r>
          </a:p>
          <a:p>
            <a:pPr eaLnBrk="1" hangingPunct="1">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c.  </a:t>
            </a:r>
            <a:r>
              <a:rPr lang="en-US" sz="2400" b="1" dirty="0" smtClean="0">
                <a:latin typeface="Calibri" pitchFamily="34" charset="0"/>
              </a:rPr>
              <a:t>No real leadership early in war </a:t>
            </a:r>
          </a:p>
          <a:p>
            <a:pPr eaLnBrk="1" hangingPunct="1">
              <a:buFont typeface="Wingdings" pitchFamily="2" charset="2"/>
              <a:buNone/>
              <a:defRPr/>
            </a:pPr>
            <a:r>
              <a:rPr lang="en-US" sz="2400" b="1" dirty="0">
                <a:latin typeface="Calibri" pitchFamily="34" charset="0"/>
              </a:rPr>
              <a:t> </a:t>
            </a:r>
            <a:r>
              <a:rPr lang="en-US" sz="2400" b="1" dirty="0" smtClean="0">
                <a:latin typeface="Calibri" pitchFamily="34" charset="0"/>
              </a:rPr>
              <a:t>          </a:t>
            </a:r>
            <a:r>
              <a:rPr lang="en-US" sz="2400" b="1" dirty="0" smtClean="0">
                <a:solidFill>
                  <a:srgbClr val="FF0000"/>
                </a:solidFill>
                <a:latin typeface="Calibri" pitchFamily="34" charset="0"/>
              </a:rPr>
              <a:t>d. </a:t>
            </a:r>
            <a:r>
              <a:rPr lang="en-US" sz="2400" b="1" dirty="0" smtClean="0">
                <a:latin typeface="Calibri" pitchFamily="34" charset="0"/>
              </a:rPr>
              <a:t>Lincoln fired a number of</a:t>
            </a:r>
          </a:p>
          <a:p>
            <a:pPr eaLnBrk="1" hangingPunct="1">
              <a:buFont typeface="Wingdings" pitchFamily="2" charset="2"/>
              <a:buNone/>
              <a:defRPr/>
            </a:pPr>
            <a:r>
              <a:rPr lang="en-US" sz="2400" b="1" dirty="0" smtClean="0">
                <a:latin typeface="Calibri" pitchFamily="34" charset="0"/>
              </a:rPr>
              <a:t>               generals because they</a:t>
            </a:r>
          </a:p>
          <a:p>
            <a:pPr eaLnBrk="1" hangingPunct="1">
              <a:buFont typeface="Wingdings" pitchFamily="2" charset="2"/>
              <a:buNone/>
              <a:defRPr/>
            </a:pPr>
            <a:r>
              <a:rPr lang="en-US" sz="2400" b="1" dirty="0">
                <a:latin typeface="Calibri" pitchFamily="34" charset="0"/>
              </a:rPr>
              <a:t> </a:t>
            </a:r>
            <a:r>
              <a:rPr lang="en-US" sz="2400" b="1" dirty="0" smtClean="0">
                <a:latin typeface="Calibri" pitchFamily="34" charset="0"/>
              </a:rPr>
              <a:t>              weren’t aggressive leaders</a:t>
            </a:r>
          </a:p>
        </p:txBody>
      </p:sp>
      <p:sp>
        <p:nvSpPr>
          <p:cNvPr id="4" name="Slide Number Placeholder 3"/>
          <p:cNvSpPr>
            <a:spLocks noGrp="1"/>
          </p:cNvSpPr>
          <p:nvPr>
            <p:ph type="sldNum" sz="quarter" idx="12"/>
          </p:nvPr>
        </p:nvSpPr>
        <p:spPr/>
        <p:txBody>
          <a:bodyPr/>
          <a:lstStyle/>
          <a:p>
            <a:pPr>
              <a:defRPr/>
            </a:pPr>
            <a:fld id="{ADDDAEF7-5083-434E-A915-B7935F7CEEA9}" type="slidenum">
              <a:rPr lang="en-US" smtClean="0"/>
              <a:pPr>
                <a:defRPr/>
              </a:pPr>
              <a:t>62</a:t>
            </a:fld>
            <a:endParaRPr lang="en-US" dirty="0"/>
          </a:p>
        </p:txBody>
      </p:sp>
      <p:pic>
        <p:nvPicPr>
          <p:cNvPr id="151554" name="Picture 2" descr="President Lincoln with officers at the Battle of Antietam"/>
          <p:cNvPicPr>
            <a:picLocks noChangeAspect="1" noChangeArrowheads="1"/>
          </p:cNvPicPr>
          <p:nvPr/>
        </p:nvPicPr>
        <p:blipFill>
          <a:blip r:embed="rId2" cstate="print"/>
          <a:srcRect/>
          <a:stretch>
            <a:fillRect/>
          </a:stretch>
        </p:blipFill>
        <p:spPr bwMode="auto">
          <a:xfrm>
            <a:off x="609600" y="3733800"/>
            <a:ext cx="5289041" cy="2514600"/>
          </a:xfrm>
          <a:prstGeom prst="roundRect">
            <a:avLst/>
          </a:prstGeom>
          <a:noFill/>
        </p:spPr>
      </p:pic>
      <p:pic>
        <p:nvPicPr>
          <p:cNvPr id="151556" name="Picture 4" descr="http://blueandgraytrail.com/image/Irvin_McDowell.jpg"/>
          <p:cNvPicPr>
            <a:picLocks noChangeAspect="1" noChangeArrowheads="1"/>
          </p:cNvPicPr>
          <p:nvPr/>
        </p:nvPicPr>
        <p:blipFill>
          <a:blip r:embed="rId3" cstate="print"/>
          <a:srcRect/>
          <a:stretch>
            <a:fillRect/>
          </a:stretch>
        </p:blipFill>
        <p:spPr bwMode="auto">
          <a:xfrm>
            <a:off x="6781800" y="1752600"/>
            <a:ext cx="990600" cy="1061357"/>
          </a:xfrm>
          <a:prstGeom prst="ellipse">
            <a:avLst/>
          </a:prstGeom>
          <a:noFill/>
        </p:spPr>
      </p:pic>
      <p:pic>
        <p:nvPicPr>
          <p:cNvPr id="151560" name="Picture 8" descr="http://jarosebrock.files.wordpress.com/2010/01/mcclellan-gb1.jpg"/>
          <p:cNvPicPr>
            <a:picLocks noChangeAspect="1" noChangeArrowheads="1"/>
          </p:cNvPicPr>
          <p:nvPr/>
        </p:nvPicPr>
        <p:blipFill>
          <a:blip r:embed="rId4" cstate="print"/>
          <a:srcRect l="17349" t="6625" r="24819" b="38716"/>
          <a:stretch>
            <a:fillRect/>
          </a:stretch>
        </p:blipFill>
        <p:spPr bwMode="auto">
          <a:xfrm>
            <a:off x="5486400" y="914400"/>
            <a:ext cx="990600" cy="1089660"/>
          </a:xfrm>
          <a:prstGeom prst="ellipse">
            <a:avLst/>
          </a:prstGeom>
          <a:noFill/>
        </p:spPr>
      </p:pic>
      <p:pic>
        <p:nvPicPr>
          <p:cNvPr id="151562" name="Picture 10" descr="http://jarosebrock.files.wordpress.com/2010/04/pope-john-2.jpg"/>
          <p:cNvPicPr>
            <a:picLocks noChangeAspect="1" noChangeArrowheads="1"/>
          </p:cNvPicPr>
          <p:nvPr/>
        </p:nvPicPr>
        <p:blipFill>
          <a:blip r:embed="rId5" cstate="print"/>
          <a:srcRect r="5352" b="12889"/>
          <a:stretch>
            <a:fillRect/>
          </a:stretch>
        </p:blipFill>
        <p:spPr bwMode="auto">
          <a:xfrm>
            <a:off x="4572000" y="1934582"/>
            <a:ext cx="838200" cy="977900"/>
          </a:xfrm>
          <a:prstGeom prst="ellipse">
            <a:avLst/>
          </a:prstGeom>
          <a:noFill/>
        </p:spPr>
      </p:pic>
      <p:pic>
        <p:nvPicPr>
          <p:cNvPr id="151564" name="Picture 12" descr="http://images2.wikia.nocookie.net/__cb20081105131621/uncyclopedia/images/2/2f/240px-Ambrose_Everett_Burnside.jpg"/>
          <p:cNvPicPr>
            <a:picLocks noChangeAspect="1" noChangeArrowheads="1"/>
          </p:cNvPicPr>
          <p:nvPr/>
        </p:nvPicPr>
        <p:blipFill>
          <a:blip r:embed="rId6" cstate="print"/>
          <a:srcRect l="13333" t="7500" r="16666" b="30000"/>
          <a:stretch>
            <a:fillRect/>
          </a:stretch>
        </p:blipFill>
        <p:spPr bwMode="auto">
          <a:xfrm>
            <a:off x="5638800" y="2362200"/>
            <a:ext cx="838200" cy="997857"/>
          </a:xfrm>
          <a:prstGeom prst="ellipse">
            <a:avLst/>
          </a:prstGeom>
          <a:noFill/>
        </p:spPr>
      </p:pic>
      <p:pic>
        <p:nvPicPr>
          <p:cNvPr id="151566" name="Picture 14" descr="http://ngeorgia.com/images/josephhooker.jpg"/>
          <p:cNvPicPr>
            <a:picLocks noChangeAspect="1" noChangeArrowheads="1"/>
          </p:cNvPicPr>
          <p:nvPr/>
        </p:nvPicPr>
        <p:blipFill>
          <a:blip r:embed="rId7" cstate="print"/>
          <a:srcRect l="8000" b="22667"/>
          <a:stretch>
            <a:fillRect/>
          </a:stretch>
        </p:blipFill>
        <p:spPr bwMode="auto">
          <a:xfrm>
            <a:off x="6705600" y="304800"/>
            <a:ext cx="838200" cy="1096108"/>
          </a:xfrm>
          <a:prstGeom prst="ellipse">
            <a:avLst/>
          </a:prstGeom>
          <a:noFill/>
        </p:spPr>
      </p:pic>
      <p:pic>
        <p:nvPicPr>
          <p:cNvPr id="151568" name="Picture 16" descr="http://www.civilwarhome.com/images/meade.jpg"/>
          <p:cNvPicPr>
            <a:picLocks noChangeAspect="1" noChangeArrowheads="1"/>
          </p:cNvPicPr>
          <p:nvPr/>
        </p:nvPicPr>
        <p:blipFill>
          <a:blip r:embed="rId8" cstate="print"/>
          <a:srcRect l="8122" r="18782" b="27572"/>
          <a:stretch>
            <a:fillRect/>
          </a:stretch>
        </p:blipFill>
        <p:spPr bwMode="auto">
          <a:xfrm>
            <a:off x="7904018" y="228601"/>
            <a:ext cx="935182" cy="1143000"/>
          </a:xfrm>
          <a:prstGeom prst="ellipse">
            <a:avLst/>
          </a:prstGeom>
          <a:noFill/>
        </p:spPr>
      </p:pic>
      <p:sp>
        <p:nvSpPr>
          <p:cNvPr id="14" name="TextBox 13"/>
          <p:cNvSpPr txBox="1"/>
          <p:nvPr/>
        </p:nvSpPr>
        <p:spPr>
          <a:xfrm>
            <a:off x="6553200" y="2819400"/>
            <a:ext cx="1371600" cy="304800"/>
          </a:xfrm>
          <a:prstGeom prst="rect">
            <a:avLst/>
          </a:prstGeom>
          <a:noFill/>
        </p:spPr>
        <p:txBody>
          <a:bodyPr wrap="square" rtlCol="0">
            <a:spAutoFit/>
          </a:bodyPr>
          <a:lstStyle/>
          <a:p>
            <a:r>
              <a:rPr lang="en-US" sz="1400" b="1" dirty="0" smtClean="0">
                <a:solidFill>
                  <a:srgbClr val="000000"/>
                </a:solidFill>
                <a:latin typeface="Calibri" pitchFamily="34" charset="0"/>
              </a:rPr>
              <a:t>Irvin McDowell</a:t>
            </a:r>
            <a:endParaRPr lang="en-US" sz="1400" b="1" dirty="0">
              <a:solidFill>
                <a:srgbClr val="000000"/>
              </a:solidFill>
              <a:latin typeface="Calibri" pitchFamily="34" charset="0"/>
            </a:endParaRPr>
          </a:p>
        </p:txBody>
      </p:sp>
      <p:sp>
        <p:nvSpPr>
          <p:cNvPr id="15" name="TextBox 14"/>
          <p:cNvSpPr txBox="1"/>
          <p:nvPr/>
        </p:nvSpPr>
        <p:spPr>
          <a:xfrm>
            <a:off x="5334000" y="1981200"/>
            <a:ext cx="1524000" cy="307777"/>
          </a:xfrm>
          <a:prstGeom prst="rect">
            <a:avLst/>
          </a:prstGeom>
          <a:noFill/>
        </p:spPr>
        <p:txBody>
          <a:bodyPr wrap="square" rtlCol="0">
            <a:spAutoFit/>
          </a:bodyPr>
          <a:lstStyle/>
          <a:p>
            <a:r>
              <a:rPr lang="en-US" sz="1400" b="1" dirty="0" smtClean="0">
                <a:solidFill>
                  <a:srgbClr val="000000"/>
                </a:solidFill>
                <a:latin typeface="Calibri" pitchFamily="34" charset="0"/>
              </a:rPr>
              <a:t>George McClellan</a:t>
            </a:r>
            <a:endParaRPr lang="en-US" sz="1400" b="1" dirty="0">
              <a:solidFill>
                <a:srgbClr val="000000"/>
              </a:solidFill>
              <a:latin typeface="Calibri" pitchFamily="34" charset="0"/>
            </a:endParaRPr>
          </a:p>
        </p:txBody>
      </p:sp>
      <p:sp>
        <p:nvSpPr>
          <p:cNvPr id="16" name="TextBox 15"/>
          <p:cNvSpPr txBox="1"/>
          <p:nvPr/>
        </p:nvSpPr>
        <p:spPr>
          <a:xfrm>
            <a:off x="4648200" y="2918058"/>
            <a:ext cx="990600" cy="304800"/>
          </a:xfrm>
          <a:prstGeom prst="rect">
            <a:avLst/>
          </a:prstGeom>
          <a:noFill/>
        </p:spPr>
        <p:txBody>
          <a:bodyPr wrap="square" rtlCol="0">
            <a:spAutoFit/>
          </a:bodyPr>
          <a:lstStyle/>
          <a:p>
            <a:r>
              <a:rPr lang="en-US" sz="1400" b="1" dirty="0" smtClean="0">
                <a:solidFill>
                  <a:srgbClr val="000000"/>
                </a:solidFill>
                <a:latin typeface="Calibri" pitchFamily="34" charset="0"/>
              </a:rPr>
              <a:t>John Pope</a:t>
            </a:r>
            <a:endParaRPr lang="en-US" sz="1400" b="1" dirty="0">
              <a:solidFill>
                <a:srgbClr val="000000"/>
              </a:solidFill>
              <a:latin typeface="Calibri" pitchFamily="34" charset="0"/>
            </a:endParaRPr>
          </a:p>
        </p:txBody>
      </p:sp>
      <p:sp>
        <p:nvSpPr>
          <p:cNvPr id="17" name="TextBox 16"/>
          <p:cNvSpPr txBox="1"/>
          <p:nvPr/>
        </p:nvSpPr>
        <p:spPr>
          <a:xfrm>
            <a:off x="5410200" y="3352800"/>
            <a:ext cx="1752600" cy="304800"/>
          </a:xfrm>
          <a:prstGeom prst="rect">
            <a:avLst/>
          </a:prstGeom>
          <a:noFill/>
        </p:spPr>
        <p:txBody>
          <a:bodyPr wrap="square" rtlCol="0">
            <a:spAutoFit/>
          </a:bodyPr>
          <a:lstStyle/>
          <a:p>
            <a:r>
              <a:rPr lang="en-US" sz="1400" b="1" dirty="0" smtClean="0">
                <a:solidFill>
                  <a:srgbClr val="000000"/>
                </a:solidFill>
                <a:latin typeface="Calibri" pitchFamily="34" charset="0"/>
              </a:rPr>
              <a:t>Ambrose Burnside</a:t>
            </a:r>
            <a:endParaRPr lang="en-US" sz="1400" b="1" dirty="0">
              <a:solidFill>
                <a:srgbClr val="000000"/>
              </a:solidFill>
              <a:latin typeface="Calibri" pitchFamily="34" charset="0"/>
            </a:endParaRPr>
          </a:p>
        </p:txBody>
      </p:sp>
      <p:sp>
        <p:nvSpPr>
          <p:cNvPr id="18" name="TextBox 17"/>
          <p:cNvSpPr txBox="1"/>
          <p:nvPr/>
        </p:nvSpPr>
        <p:spPr>
          <a:xfrm>
            <a:off x="6553200" y="1447800"/>
            <a:ext cx="1295400" cy="304800"/>
          </a:xfrm>
          <a:prstGeom prst="rect">
            <a:avLst/>
          </a:prstGeom>
          <a:noFill/>
        </p:spPr>
        <p:txBody>
          <a:bodyPr wrap="square" rtlCol="0">
            <a:spAutoFit/>
          </a:bodyPr>
          <a:lstStyle/>
          <a:p>
            <a:r>
              <a:rPr lang="en-US" sz="1400" b="1" dirty="0" smtClean="0">
                <a:solidFill>
                  <a:srgbClr val="000000"/>
                </a:solidFill>
                <a:latin typeface="Calibri" pitchFamily="34" charset="0"/>
              </a:rPr>
              <a:t>Joseph Hooker</a:t>
            </a:r>
            <a:endParaRPr lang="en-US" sz="1400" b="1" dirty="0">
              <a:solidFill>
                <a:srgbClr val="000000"/>
              </a:solidFill>
              <a:latin typeface="Calibri" pitchFamily="34" charset="0"/>
            </a:endParaRPr>
          </a:p>
        </p:txBody>
      </p:sp>
      <p:sp>
        <p:nvSpPr>
          <p:cNvPr id="19" name="TextBox 18"/>
          <p:cNvSpPr txBox="1"/>
          <p:nvPr/>
        </p:nvSpPr>
        <p:spPr>
          <a:xfrm>
            <a:off x="7848600" y="1447800"/>
            <a:ext cx="1295400" cy="304800"/>
          </a:xfrm>
          <a:prstGeom prst="rect">
            <a:avLst/>
          </a:prstGeom>
          <a:noFill/>
        </p:spPr>
        <p:txBody>
          <a:bodyPr wrap="square" rtlCol="0">
            <a:spAutoFit/>
          </a:bodyPr>
          <a:lstStyle/>
          <a:p>
            <a:r>
              <a:rPr lang="en-US" sz="1400" b="1" dirty="0" smtClean="0">
                <a:solidFill>
                  <a:srgbClr val="000000"/>
                </a:solidFill>
                <a:latin typeface="Calibri" pitchFamily="34" charset="0"/>
              </a:rPr>
              <a:t>George Meade</a:t>
            </a:r>
            <a:endParaRPr lang="en-US" sz="1400" b="1" dirty="0">
              <a:solidFill>
                <a:srgbClr val="000000"/>
              </a:solidFill>
              <a:latin typeface="Calibri" pitchFamily="34" charset="0"/>
            </a:endParaRPr>
          </a:p>
        </p:txBody>
      </p:sp>
      <p:pic>
        <p:nvPicPr>
          <p:cNvPr id="151570" name="Picture 18" descr="http://lh5.ggpht.com/_ATuwZIDVEsU/TSottXhhBOI/AAAAAAAABRA/VRJfO0-WIuM/General%20Halleck%5B4%5D.jpg"/>
          <p:cNvPicPr>
            <a:picLocks noChangeAspect="1" noChangeArrowheads="1"/>
          </p:cNvPicPr>
          <p:nvPr/>
        </p:nvPicPr>
        <p:blipFill>
          <a:blip r:embed="rId9" cstate="print"/>
          <a:srcRect l="14052" t="2254" r="26960" b="45908"/>
          <a:stretch>
            <a:fillRect/>
          </a:stretch>
        </p:blipFill>
        <p:spPr bwMode="auto">
          <a:xfrm>
            <a:off x="8001000" y="1752600"/>
            <a:ext cx="838200" cy="1014663"/>
          </a:xfrm>
          <a:prstGeom prst="ellipse">
            <a:avLst/>
          </a:prstGeom>
          <a:noFill/>
        </p:spPr>
      </p:pic>
      <p:sp>
        <p:nvSpPr>
          <p:cNvPr id="21" name="TextBox 20"/>
          <p:cNvSpPr txBox="1"/>
          <p:nvPr/>
        </p:nvSpPr>
        <p:spPr>
          <a:xfrm>
            <a:off x="7848600" y="2743200"/>
            <a:ext cx="1295400" cy="304800"/>
          </a:xfrm>
          <a:prstGeom prst="rect">
            <a:avLst/>
          </a:prstGeom>
          <a:noFill/>
        </p:spPr>
        <p:txBody>
          <a:bodyPr wrap="square" rtlCol="0">
            <a:spAutoFit/>
          </a:bodyPr>
          <a:lstStyle/>
          <a:p>
            <a:r>
              <a:rPr lang="en-US" sz="1400" b="1" dirty="0" smtClean="0">
                <a:solidFill>
                  <a:srgbClr val="000000"/>
                </a:solidFill>
                <a:latin typeface="Calibri" pitchFamily="34" charset="0"/>
              </a:rPr>
              <a:t>George Halleck</a:t>
            </a:r>
            <a:endParaRPr lang="en-US" sz="1400" b="1" dirty="0">
              <a:solidFill>
                <a:srgbClr val="000000"/>
              </a:solidFill>
              <a:latin typeface="Calibri" pitchFamily="34" charset="0"/>
            </a:endParaRPr>
          </a:p>
        </p:txBody>
      </p:sp>
      <p:pic>
        <p:nvPicPr>
          <p:cNvPr id="151572" name="Picture 20" descr="http://www.visitingdc.com/images/abraham-lincoln-picture.jpg"/>
          <p:cNvPicPr>
            <a:picLocks noChangeAspect="1" noChangeArrowheads="1"/>
          </p:cNvPicPr>
          <p:nvPr/>
        </p:nvPicPr>
        <p:blipFill>
          <a:blip r:embed="rId10" cstate="print"/>
          <a:srcRect/>
          <a:stretch>
            <a:fillRect/>
          </a:stretch>
        </p:blipFill>
        <p:spPr bwMode="auto">
          <a:xfrm>
            <a:off x="6248400" y="3581400"/>
            <a:ext cx="2480750" cy="2514600"/>
          </a:xfrm>
          <a:prstGeom prst="ellipse">
            <a:avLst/>
          </a:prstGeom>
          <a:noFill/>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Effect transition="in" filter="fade">
                                      <p:cBhvr>
                                        <p:cTn id="7" dur="2000"/>
                                        <p:tgtEl>
                                          <p:spTgt spid="522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227">
                                            <p:txEl>
                                              <p:pRg st="1" end="1"/>
                                            </p:txEl>
                                          </p:spTgt>
                                        </p:tgtEl>
                                        <p:attrNameLst>
                                          <p:attrName>style.visibility</p:attrName>
                                        </p:attrNameLst>
                                      </p:cBhvr>
                                      <p:to>
                                        <p:strVal val="visible"/>
                                      </p:to>
                                    </p:set>
                                    <p:animEffect transition="in" filter="fade">
                                      <p:cBhvr>
                                        <p:cTn id="12" dur="2000"/>
                                        <p:tgtEl>
                                          <p:spTgt spid="522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227">
                                            <p:txEl>
                                              <p:pRg st="2" end="2"/>
                                            </p:txEl>
                                          </p:spTgt>
                                        </p:tgtEl>
                                        <p:attrNameLst>
                                          <p:attrName>style.visibility</p:attrName>
                                        </p:attrNameLst>
                                      </p:cBhvr>
                                      <p:to>
                                        <p:strVal val="visible"/>
                                      </p:to>
                                    </p:set>
                                    <p:animEffect transition="in" filter="fade">
                                      <p:cBhvr>
                                        <p:cTn id="17" dur="2000"/>
                                        <p:tgtEl>
                                          <p:spTgt spid="522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2227">
                                            <p:txEl>
                                              <p:pRg st="3" end="3"/>
                                            </p:txEl>
                                          </p:spTgt>
                                        </p:tgtEl>
                                        <p:attrNameLst>
                                          <p:attrName>style.visibility</p:attrName>
                                        </p:attrNameLst>
                                      </p:cBhvr>
                                      <p:to>
                                        <p:strVal val="visible"/>
                                      </p:to>
                                    </p:set>
                                    <p:animEffect transition="in" filter="fade">
                                      <p:cBhvr>
                                        <p:cTn id="22" dur="2000"/>
                                        <p:tgtEl>
                                          <p:spTgt spid="522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2227">
                                            <p:txEl>
                                              <p:pRg st="4" end="4"/>
                                            </p:txEl>
                                          </p:spTgt>
                                        </p:tgtEl>
                                        <p:attrNameLst>
                                          <p:attrName>style.visibility</p:attrName>
                                        </p:attrNameLst>
                                      </p:cBhvr>
                                      <p:to>
                                        <p:strVal val="visible"/>
                                      </p:to>
                                    </p:set>
                                    <p:animEffect transition="in" filter="fade">
                                      <p:cBhvr>
                                        <p:cTn id="27" dur="2000"/>
                                        <p:tgtEl>
                                          <p:spTgt spid="5222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2227">
                                            <p:txEl>
                                              <p:pRg st="5" end="5"/>
                                            </p:txEl>
                                          </p:spTgt>
                                        </p:tgtEl>
                                        <p:attrNameLst>
                                          <p:attrName>style.visibility</p:attrName>
                                        </p:attrNameLst>
                                      </p:cBhvr>
                                      <p:to>
                                        <p:strVal val="visible"/>
                                      </p:to>
                                    </p:set>
                                    <p:animEffect transition="in" filter="fade">
                                      <p:cBhvr>
                                        <p:cTn id="32" dur="2000"/>
                                        <p:tgtEl>
                                          <p:spTgt spid="5222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2227">
                                            <p:txEl>
                                              <p:pRg st="6" end="6"/>
                                            </p:txEl>
                                          </p:spTgt>
                                        </p:tgtEl>
                                        <p:attrNameLst>
                                          <p:attrName>style.visibility</p:attrName>
                                        </p:attrNameLst>
                                      </p:cBhvr>
                                      <p:to>
                                        <p:strVal val="visible"/>
                                      </p:to>
                                    </p:set>
                                    <p:animEffect transition="in" filter="fade">
                                      <p:cBhvr>
                                        <p:cTn id="37" dur="2000"/>
                                        <p:tgtEl>
                                          <p:spTgt spid="5222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1572"/>
                                        </p:tgtEl>
                                        <p:attrNameLst>
                                          <p:attrName>style.visibility</p:attrName>
                                        </p:attrNameLst>
                                      </p:cBhvr>
                                      <p:to>
                                        <p:strVal val="visible"/>
                                      </p:to>
                                    </p:set>
                                    <p:animEffect transition="in" filter="fade">
                                      <p:cBhvr>
                                        <p:cTn id="42" dur="2000"/>
                                        <p:tgtEl>
                                          <p:spTgt spid="151572"/>
                                        </p:tgtEl>
                                      </p:cBhvr>
                                    </p:animEffect>
                                  </p:childTnLst>
                                </p:cTn>
                              </p:par>
                            </p:childTnLst>
                          </p:cTn>
                        </p:par>
                        <p:par>
                          <p:cTn id="43" fill="hold">
                            <p:stCondLst>
                              <p:cond delay="2000"/>
                            </p:stCondLst>
                            <p:childTnLst>
                              <p:par>
                                <p:cTn id="44" presetID="10" presetClass="entr" presetSubtype="0" fill="hold" nodeType="afterEffect">
                                  <p:stCondLst>
                                    <p:cond delay="1500"/>
                                  </p:stCondLst>
                                  <p:childTnLst>
                                    <p:set>
                                      <p:cBhvr>
                                        <p:cTn id="45" dur="1" fill="hold">
                                          <p:stCondLst>
                                            <p:cond delay="0"/>
                                          </p:stCondLst>
                                        </p:cTn>
                                        <p:tgtEl>
                                          <p:spTgt spid="151554"/>
                                        </p:tgtEl>
                                        <p:attrNameLst>
                                          <p:attrName>style.visibility</p:attrName>
                                        </p:attrNameLst>
                                      </p:cBhvr>
                                      <p:to>
                                        <p:strVal val="visible"/>
                                      </p:to>
                                    </p:set>
                                    <p:animEffect transition="in" filter="fade">
                                      <p:cBhvr>
                                        <p:cTn id="46" dur="2000"/>
                                        <p:tgtEl>
                                          <p:spTgt spid="151554"/>
                                        </p:tgtEl>
                                      </p:cBhvr>
                                    </p:animEffect>
                                  </p:childTnLst>
                                </p:cTn>
                              </p:par>
                            </p:childTnLst>
                          </p:cTn>
                        </p:par>
                        <p:par>
                          <p:cTn id="47" fill="hold">
                            <p:stCondLst>
                              <p:cond delay="5500"/>
                            </p:stCondLst>
                            <p:childTnLst>
                              <p:par>
                                <p:cTn id="48" presetID="10" presetClass="entr" presetSubtype="0" fill="hold" nodeType="afterEffect">
                                  <p:stCondLst>
                                    <p:cond delay="4000"/>
                                  </p:stCondLst>
                                  <p:childTnLst>
                                    <p:set>
                                      <p:cBhvr>
                                        <p:cTn id="49" dur="1" fill="hold">
                                          <p:stCondLst>
                                            <p:cond delay="0"/>
                                          </p:stCondLst>
                                        </p:cTn>
                                        <p:tgtEl>
                                          <p:spTgt spid="151562"/>
                                        </p:tgtEl>
                                        <p:attrNameLst>
                                          <p:attrName>style.visibility</p:attrName>
                                        </p:attrNameLst>
                                      </p:cBhvr>
                                      <p:to>
                                        <p:strVal val="visible"/>
                                      </p:to>
                                    </p:set>
                                    <p:animEffect transition="in" filter="fade">
                                      <p:cBhvr>
                                        <p:cTn id="50" dur="2000"/>
                                        <p:tgtEl>
                                          <p:spTgt spid="151562"/>
                                        </p:tgtEl>
                                      </p:cBhvr>
                                    </p:animEffect>
                                  </p:childTnLst>
                                </p:cTn>
                              </p:par>
                              <p:par>
                                <p:cTn id="51" presetID="10" presetClass="entr" presetSubtype="0" fill="hold" grpId="0" nodeType="withEffect">
                                  <p:stCondLst>
                                    <p:cond delay="400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2000"/>
                                        <p:tgtEl>
                                          <p:spTgt spid="16"/>
                                        </p:tgtEl>
                                      </p:cBhvr>
                                    </p:animEffect>
                                  </p:childTnLst>
                                </p:cTn>
                              </p:par>
                            </p:childTnLst>
                          </p:cTn>
                        </p:par>
                        <p:par>
                          <p:cTn id="54" fill="hold">
                            <p:stCondLst>
                              <p:cond delay="11500"/>
                            </p:stCondLst>
                            <p:childTnLst>
                              <p:par>
                                <p:cTn id="55" presetID="10" presetClass="entr" presetSubtype="0" fill="hold" nodeType="afterEffect">
                                  <p:stCondLst>
                                    <p:cond delay="0"/>
                                  </p:stCondLst>
                                  <p:childTnLst>
                                    <p:set>
                                      <p:cBhvr>
                                        <p:cTn id="56" dur="1" fill="hold">
                                          <p:stCondLst>
                                            <p:cond delay="0"/>
                                          </p:stCondLst>
                                        </p:cTn>
                                        <p:tgtEl>
                                          <p:spTgt spid="151564"/>
                                        </p:tgtEl>
                                        <p:attrNameLst>
                                          <p:attrName>style.visibility</p:attrName>
                                        </p:attrNameLst>
                                      </p:cBhvr>
                                      <p:to>
                                        <p:strVal val="visible"/>
                                      </p:to>
                                    </p:set>
                                    <p:animEffect transition="in" filter="fade">
                                      <p:cBhvr>
                                        <p:cTn id="57" dur="2000"/>
                                        <p:tgtEl>
                                          <p:spTgt spid="15156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2000"/>
                                        <p:tgtEl>
                                          <p:spTgt spid="17"/>
                                        </p:tgtEl>
                                      </p:cBhvr>
                                    </p:animEffect>
                                  </p:childTnLst>
                                </p:cTn>
                              </p:par>
                            </p:childTnLst>
                          </p:cTn>
                        </p:par>
                        <p:par>
                          <p:cTn id="61" fill="hold">
                            <p:stCondLst>
                              <p:cond delay="13500"/>
                            </p:stCondLst>
                            <p:childTnLst>
                              <p:par>
                                <p:cTn id="62" presetID="10" presetClass="entr" presetSubtype="0" fill="hold" nodeType="afterEffect">
                                  <p:stCondLst>
                                    <p:cond delay="0"/>
                                  </p:stCondLst>
                                  <p:childTnLst>
                                    <p:set>
                                      <p:cBhvr>
                                        <p:cTn id="63" dur="1" fill="hold">
                                          <p:stCondLst>
                                            <p:cond delay="0"/>
                                          </p:stCondLst>
                                        </p:cTn>
                                        <p:tgtEl>
                                          <p:spTgt spid="151556"/>
                                        </p:tgtEl>
                                        <p:attrNameLst>
                                          <p:attrName>style.visibility</p:attrName>
                                        </p:attrNameLst>
                                      </p:cBhvr>
                                      <p:to>
                                        <p:strVal val="visible"/>
                                      </p:to>
                                    </p:set>
                                    <p:animEffect transition="in" filter="fade">
                                      <p:cBhvr>
                                        <p:cTn id="64" dur="2000"/>
                                        <p:tgtEl>
                                          <p:spTgt spid="15155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2000"/>
                                        <p:tgtEl>
                                          <p:spTgt spid="14"/>
                                        </p:tgtEl>
                                      </p:cBhvr>
                                    </p:animEffect>
                                  </p:childTnLst>
                                </p:cTn>
                              </p:par>
                            </p:childTnLst>
                          </p:cTn>
                        </p:par>
                        <p:par>
                          <p:cTn id="68" fill="hold">
                            <p:stCondLst>
                              <p:cond delay="15500"/>
                            </p:stCondLst>
                            <p:childTnLst>
                              <p:par>
                                <p:cTn id="69" presetID="10" presetClass="entr" presetSubtype="0" fill="hold" nodeType="afterEffect">
                                  <p:stCondLst>
                                    <p:cond delay="0"/>
                                  </p:stCondLst>
                                  <p:childTnLst>
                                    <p:set>
                                      <p:cBhvr>
                                        <p:cTn id="70" dur="1" fill="hold">
                                          <p:stCondLst>
                                            <p:cond delay="0"/>
                                          </p:stCondLst>
                                        </p:cTn>
                                        <p:tgtEl>
                                          <p:spTgt spid="151570"/>
                                        </p:tgtEl>
                                        <p:attrNameLst>
                                          <p:attrName>style.visibility</p:attrName>
                                        </p:attrNameLst>
                                      </p:cBhvr>
                                      <p:to>
                                        <p:strVal val="visible"/>
                                      </p:to>
                                    </p:set>
                                    <p:animEffect transition="in" filter="fade">
                                      <p:cBhvr>
                                        <p:cTn id="71" dur="2000"/>
                                        <p:tgtEl>
                                          <p:spTgt spid="15157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2000"/>
                                        <p:tgtEl>
                                          <p:spTgt spid="21"/>
                                        </p:tgtEl>
                                      </p:cBhvr>
                                    </p:animEffect>
                                  </p:childTnLst>
                                </p:cTn>
                              </p:par>
                            </p:childTnLst>
                          </p:cTn>
                        </p:par>
                        <p:par>
                          <p:cTn id="75" fill="hold">
                            <p:stCondLst>
                              <p:cond delay="17500"/>
                            </p:stCondLst>
                            <p:childTnLst>
                              <p:par>
                                <p:cTn id="76" presetID="10" presetClass="entr" presetSubtype="0" fill="hold" nodeType="afterEffect">
                                  <p:stCondLst>
                                    <p:cond delay="0"/>
                                  </p:stCondLst>
                                  <p:childTnLst>
                                    <p:set>
                                      <p:cBhvr>
                                        <p:cTn id="77" dur="1" fill="hold">
                                          <p:stCondLst>
                                            <p:cond delay="0"/>
                                          </p:stCondLst>
                                        </p:cTn>
                                        <p:tgtEl>
                                          <p:spTgt spid="151560"/>
                                        </p:tgtEl>
                                        <p:attrNameLst>
                                          <p:attrName>style.visibility</p:attrName>
                                        </p:attrNameLst>
                                      </p:cBhvr>
                                      <p:to>
                                        <p:strVal val="visible"/>
                                      </p:to>
                                    </p:set>
                                    <p:animEffect transition="in" filter="fade">
                                      <p:cBhvr>
                                        <p:cTn id="78" dur="2000"/>
                                        <p:tgtEl>
                                          <p:spTgt spid="15156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fade">
                                      <p:cBhvr>
                                        <p:cTn id="81" dur="2000"/>
                                        <p:tgtEl>
                                          <p:spTgt spid="15"/>
                                        </p:tgtEl>
                                      </p:cBhvr>
                                    </p:animEffect>
                                  </p:childTnLst>
                                </p:cTn>
                              </p:par>
                            </p:childTnLst>
                          </p:cTn>
                        </p:par>
                        <p:par>
                          <p:cTn id="82" fill="hold">
                            <p:stCondLst>
                              <p:cond delay="19500"/>
                            </p:stCondLst>
                            <p:childTnLst>
                              <p:par>
                                <p:cTn id="83" presetID="10" presetClass="entr" presetSubtype="0" fill="hold" nodeType="afterEffect">
                                  <p:stCondLst>
                                    <p:cond delay="0"/>
                                  </p:stCondLst>
                                  <p:childTnLst>
                                    <p:set>
                                      <p:cBhvr>
                                        <p:cTn id="84" dur="1" fill="hold">
                                          <p:stCondLst>
                                            <p:cond delay="0"/>
                                          </p:stCondLst>
                                        </p:cTn>
                                        <p:tgtEl>
                                          <p:spTgt spid="151566"/>
                                        </p:tgtEl>
                                        <p:attrNameLst>
                                          <p:attrName>style.visibility</p:attrName>
                                        </p:attrNameLst>
                                      </p:cBhvr>
                                      <p:to>
                                        <p:strVal val="visible"/>
                                      </p:to>
                                    </p:set>
                                    <p:animEffect transition="in" filter="fade">
                                      <p:cBhvr>
                                        <p:cTn id="85" dur="2000"/>
                                        <p:tgtEl>
                                          <p:spTgt spid="151566"/>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fade">
                                      <p:cBhvr>
                                        <p:cTn id="88" dur="2000"/>
                                        <p:tgtEl>
                                          <p:spTgt spid="18"/>
                                        </p:tgtEl>
                                      </p:cBhvr>
                                    </p:animEffect>
                                  </p:childTnLst>
                                </p:cTn>
                              </p:par>
                            </p:childTnLst>
                          </p:cTn>
                        </p:par>
                        <p:par>
                          <p:cTn id="89" fill="hold">
                            <p:stCondLst>
                              <p:cond delay="21500"/>
                            </p:stCondLst>
                            <p:childTnLst>
                              <p:par>
                                <p:cTn id="90" presetID="10" presetClass="entr" presetSubtype="0" fill="hold" nodeType="afterEffect">
                                  <p:stCondLst>
                                    <p:cond delay="0"/>
                                  </p:stCondLst>
                                  <p:childTnLst>
                                    <p:set>
                                      <p:cBhvr>
                                        <p:cTn id="91" dur="1" fill="hold">
                                          <p:stCondLst>
                                            <p:cond delay="0"/>
                                          </p:stCondLst>
                                        </p:cTn>
                                        <p:tgtEl>
                                          <p:spTgt spid="151568"/>
                                        </p:tgtEl>
                                        <p:attrNameLst>
                                          <p:attrName>style.visibility</p:attrName>
                                        </p:attrNameLst>
                                      </p:cBhvr>
                                      <p:to>
                                        <p:strVal val="visible"/>
                                      </p:to>
                                    </p:set>
                                    <p:animEffect transition="in" filter="fade">
                                      <p:cBhvr>
                                        <p:cTn id="92" dur="2000"/>
                                        <p:tgtEl>
                                          <p:spTgt spid="151568"/>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fade">
                                      <p:cBhvr>
                                        <p:cTn id="9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1" grpId="0"/>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1" name="Rectangle 3"/>
          <p:cNvSpPr>
            <a:spLocks noGrp="1" noChangeArrowheads="1"/>
          </p:cNvSpPr>
          <p:nvPr>
            <p:ph idx="1"/>
          </p:nvPr>
        </p:nvSpPr>
        <p:spPr>
          <a:xfrm>
            <a:off x="304800" y="381000"/>
            <a:ext cx="8839200" cy="2133600"/>
          </a:xfrm>
        </p:spPr>
        <p:txBody>
          <a:bodyPr/>
          <a:lstStyle/>
          <a:p>
            <a:pPr eaLnBrk="1" hangingPunct="1">
              <a:lnSpc>
                <a:spcPct val="90000"/>
              </a:lnSpc>
              <a:buFont typeface="Wingdings" pitchFamily="2" charset="2"/>
              <a:buNone/>
              <a:defRPr/>
            </a:pPr>
            <a:r>
              <a:rPr lang="en-US" sz="2800" b="1" dirty="0" smtClean="0">
                <a:solidFill>
                  <a:srgbClr val="FF0000"/>
                </a:solidFill>
                <a:latin typeface="Times New Roman" pitchFamily="18" charset="0"/>
                <a:cs typeface="Times New Roman" pitchFamily="18" charset="0"/>
              </a:rPr>
              <a:t>VIII.</a:t>
            </a:r>
            <a:r>
              <a:rPr lang="en-US" sz="2800" b="1" dirty="0" smtClean="0">
                <a:solidFill>
                  <a:srgbClr val="FF0000"/>
                </a:solidFill>
                <a:latin typeface="Calibri" pitchFamily="34" charset="0"/>
              </a:rPr>
              <a:t>  </a:t>
            </a:r>
            <a:r>
              <a:rPr lang="en-US" sz="2800" b="1" dirty="0" smtClean="0">
                <a:latin typeface="Calibri" pitchFamily="34" charset="0"/>
              </a:rPr>
              <a:t>The Fight is On!</a:t>
            </a:r>
          </a:p>
          <a:p>
            <a:pPr eaLnBrk="1" hangingPunct="1">
              <a:lnSpc>
                <a:spcPct val="90000"/>
              </a:lnSpc>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A.  </a:t>
            </a:r>
            <a:r>
              <a:rPr lang="en-US" sz="2400" b="1" dirty="0" smtClean="0">
                <a:latin typeface="Calibri" pitchFamily="34" charset="0"/>
              </a:rPr>
              <a:t>Battles often given two names</a:t>
            </a:r>
          </a:p>
          <a:p>
            <a:pPr eaLnBrk="1" hangingPunct="1">
              <a:lnSpc>
                <a:spcPct val="90000"/>
              </a:lnSpc>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1.  </a:t>
            </a:r>
            <a:r>
              <a:rPr lang="en-US" sz="2400" b="1" dirty="0" smtClean="0">
                <a:latin typeface="Calibri" pitchFamily="34" charset="0"/>
              </a:rPr>
              <a:t>North – named them for nearby landforms, water</a:t>
            </a:r>
          </a:p>
          <a:p>
            <a:pPr eaLnBrk="1" hangingPunct="1">
              <a:lnSpc>
                <a:spcPct val="90000"/>
              </a:lnSpc>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2.  </a:t>
            </a:r>
            <a:r>
              <a:rPr lang="en-US" sz="2400" b="1" dirty="0" smtClean="0">
                <a:latin typeface="Calibri" pitchFamily="34" charset="0"/>
              </a:rPr>
              <a:t>South – named for nearest towns or man-made landmark</a:t>
            </a:r>
          </a:p>
          <a:p>
            <a:pPr eaLnBrk="1" hangingPunct="1">
              <a:lnSpc>
                <a:spcPct val="90000"/>
              </a:lnSpc>
              <a:buFont typeface="Wingdings" pitchFamily="2" charset="2"/>
              <a:buNone/>
              <a:defRPr/>
            </a:pPr>
            <a:r>
              <a:rPr lang="en-US" sz="2400" b="1" dirty="0" smtClean="0">
                <a:latin typeface="Calibri" pitchFamily="34" charset="0"/>
              </a:rPr>
              <a:t>                    </a:t>
            </a:r>
          </a:p>
          <a:p>
            <a:pPr eaLnBrk="1" hangingPunct="1">
              <a:lnSpc>
                <a:spcPct val="90000"/>
              </a:lnSpc>
              <a:buFont typeface="Wingdings" pitchFamily="2" charset="2"/>
              <a:buNone/>
              <a:defRPr/>
            </a:pPr>
            <a:endParaRPr lang="en-US" sz="2400" b="1" dirty="0" smtClean="0">
              <a:latin typeface="Calibri" pitchFamily="34" charset="0"/>
            </a:endParaRPr>
          </a:p>
        </p:txBody>
      </p:sp>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63</a:t>
            </a:fld>
            <a:endParaRPr lang="en-US" dirty="0"/>
          </a:p>
        </p:txBody>
      </p:sp>
      <p:sp>
        <p:nvSpPr>
          <p:cNvPr id="7" name="TextBox 6"/>
          <p:cNvSpPr txBox="1"/>
          <p:nvPr/>
        </p:nvSpPr>
        <p:spPr>
          <a:xfrm>
            <a:off x="533400" y="2209800"/>
            <a:ext cx="8001000" cy="3323987"/>
          </a:xfrm>
          <a:prstGeom prst="rect">
            <a:avLst/>
          </a:prstGeom>
          <a:noFill/>
        </p:spPr>
        <p:txBody>
          <a:bodyPr wrap="square" rtlCol="0">
            <a:spAutoFit/>
          </a:bodyPr>
          <a:lstStyle/>
          <a:p>
            <a:endParaRPr lang="en-US" b="1" dirty="0" smtClean="0"/>
          </a:p>
          <a:p>
            <a:r>
              <a:rPr lang="en-US" sz="2400" b="1" dirty="0" smtClean="0">
                <a:solidFill>
                  <a:schemeClr val="accent4">
                    <a:lumMod val="50000"/>
                  </a:schemeClr>
                </a:solidFill>
                <a:latin typeface="Calibri" pitchFamily="34" charset="0"/>
              </a:rPr>
              <a:t>	</a:t>
            </a:r>
            <a:endParaRPr lang="en-US" sz="2400" b="1" u="sng" dirty="0" smtClean="0">
              <a:solidFill>
                <a:srgbClr val="000099"/>
              </a:solidFill>
              <a:latin typeface="Calibri" pitchFamily="34" charset="0"/>
            </a:endParaRPr>
          </a:p>
          <a:p>
            <a:r>
              <a:rPr lang="en-US" sz="2400" b="1" dirty="0" smtClean="0">
                <a:solidFill>
                  <a:schemeClr val="accent4">
                    <a:lumMod val="50000"/>
                  </a:schemeClr>
                </a:solidFill>
                <a:latin typeface="Calibri" pitchFamily="34" charset="0"/>
              </a:rPr>
              <a:t>	</a:t>
            </a:r>
            <a:r>
              <a:rPr lang="en-US" sz="2400" b="1" dirty="0" smtClean="0">
                <a:solidFill>
                  <a:srgbClr val="FF0000"/>
                </a:solidFill>
                <a:latin typeface="Calibri" pitchFamily="34" charset="0"/>
              </a:rPr>
              <a:t>First Manassas ----------</a:t>
            </a:r>
            <a:r>
              <a:rPr lang="en-US" sz="2400" b="1" dirty="0" smtClean="0">
                <a:latin typeface="Calibri" pitchFamily="34" charset="0"/>
              </a:rPr>
              <a:t>-------------- Bull Run </a:t>
            </a:r>
          </a:p>
          <a:p>
            <a:r>
              <a:rPr lang="en-US" sz="2400" b="1" dirty="0" smtClean="0">
                <a:solidFill>
                  <a:schemeClr val="accent4">
                    <a:lumMod val="50000"/>
                  </a:schemeClr>
                </a:solidFill>
                <a:latin typeface="Calibri" pitchFamily="34" charset="0"/>
              </a:rPr>
              <a:t>	</a:t>
            </a:r>
            <a:r>
              <a:rPr lang="en-US" sz="2400" b="1" dirty="0" smtClean="0">
                <a:solidFill>
                  <a:srgbClr val="FF0000"/>
                </a:solidFill>
                <a:latin typeface="Calibri" pitchFamily="34" charset="0"/>
              </a:rPr>
              <a:t>Elkhorn Tavern-----------</a:t>
            </a:r>
            <a:r>
              <a:rPr lang="en-US" sz="2400" b="1" dirty="0" smtClean="0">
                <a:latin typeface="Calibri" pitchFamily="34" charset="0"/>
              </a:rPr>
              <a:t>-------------</a:t>
            </a:r>
            <a:r>
              <a:rPr lang="en-US" sz="2400" b="1" dirty="0" smtClean="0">
                <a:solidFill>
                  <a:schemeClr val="accent4">
                    <a:lumMod val="50000"/>
                  </a:schemeClr>
                </a:solidFill>
                <a:latin typeface="Calibri" pitchFamily="34" charset="0"/>
              </a:rPr>
              <a:t> </a:t>
            </a:r>
            <a:r>
              <a:rPr lang="en-US" sz="2400" b="1" dirty="0" smtClean="0">
                <a:latin typeface="Calibri" pitchFamily="34" charset="0"/>
              </a:rPr>
              <a:t> Pea Ridge </a:t>
            </a:r>
          </a:p>
          <a:p>
            <a:r>
              <a:rPr lang="en-US" sz="2400" b="1" dirty="0" smtClean="0">
                <a:solidFill>
                  <a:schemeClr val="accent4">
                    <a:lumMod val="50000"/>
                  </a:schemeClr>
                </a:solidFill>
                <a:latin typeface="Calibri" pitchFamily="34" charset="0"/>
              </a:rPr>
              <a:t>	</a:t>
            </a:r>
            <a:r>
              <a:rPr lang="en-US" sz="2400" b="1" dirty="0" smtClean="0">
                <a:solidFill>
                  <a:srgbClr val="FF0000"/>
                </a:solidFill>
                <a:latin typeface="Calibri" pitchFamily="34" charset="0"/>
              </a:rPr>
              <a:t>Shiloh----------------------</a:t>
            </a:r>
            <a:r>
              <a:rPr lang="en-US" sz="2400" b="1" dirty="0" smtClean="0">
                <a:latin typeface="Calibri" pitchFamily="34" charset="0"/>
              </a:rPr>
              <a:t>--------------</a:t>
            </a:r>
            <a:r>
              <a:rPr lang="en-US" sz="2400" b="1" dirty="0" smtClean="0">
                <a:solidFill>
                  <a:schemeClr val="accent4">
                    <a:lumMod val="50000"/>
                  </a:schemeClr>
                </a:solidFill>
                <a:latin typeface="Calibri" pitchFamily="34" charset="0"/>
              </a:rPr>
              <a:t> </a:t>
            </a:r>
            <a:r>
              <a:rPr lang="en-US" sz="2400" b="1" dirty="0" smtClean="0">
                <a:latin typeface="Calibri" pitchFamily="34" charset="0"/>
              </a:rPr>
              <a:t>Pittsburgh Landing</a:t>
            </a:r>
          </a:p>
          <a:p>
            <a:r>
              <a:rPr lang="en-US" sz="2400" b="1" dirty="0" smtClean="0">
                <a:solidFill>
                  <a:schemeClr val="accent4">
                    <a:lumMod val="50000"/>
                  </a:schemeClr>
                </a:solidFill>
                <a:latin typeface="Calibri" pitchFamily="34" charset="0"/>
              </a:rPr>
              <a:t>	</a:t>
            </a:r>
            <a:r>
              <a:rPr lang="en-US" sz="2400" b="1" dirty="0" smtClean="0">
                <a:solidFill>
                  <a:srgbClr val="FF0000"/>
                </a:solidFill>
                <a:latin typeface="Calibri" pitchFamily="34" charset="0"/>
              </a:rPr>
              <a:t>Cold Harbor--------------</a:t>
            </a:r>
            <a:r>
              <a:rPr lang="en-US" sz="2400" b="1" dirty="0" smtClean="0">
                <a:latin typeface="Calibri" pitchFamily="34" charset="0"/>
              </a:rPr>
              <a:t>-------------- Chickahominy </a:t>
            </a:r>
          </a:p>
          <a:p>
            <a:r>
              <a:rPr lang="en-US" sz="2400" b="1" dirty="0" smtClean="0">
                <a:solidFill>
                  <a:schemeClr val="accent4">
                    <a:lumMod val="50000"/>
                  </a:schemeClr>
                </a:solidFill>
                <a:latin typeface="Calibri" pitchFamily="34" charset="0"/>
              </a:rPr>
              <a:t>	</a:t>
            </a:r>
            <a:r>
              <a:rPr lang="en-US" sz="2400" b="1" dirty="0" smtClean="0">
                <a:solidFill>
                  <a:srgbClr val="FF0000"/>
                </a:solidFill>
                <a:latin typeface="Calibri" pitchFamily="34" charset="0"/>
              </a:rPr>
              <a:t>Ox Hill---------------------</a:t>
            </a:r>
            <a:r>
              <a:rPr lang="en-US" sz="2400" b="1" dirty="0" smtClean="0">
                <a:latin typeface="Calibri" pitchFamily="34" charset="0"/>
              </a:rPr>
              <a:t>-------------- Chantilly </a:t>
            </a:r>
          </a:p>
          <a:p>
            <a:r>
              <a:rPr lang="en-US" sz="2400" b="1" dirty="0" smtClean="0">
                <a:solidFill>
                  <a:schemeClr val="accent4">
                    <a:lumMod val="50000"/>
                  </a:schemeClr>
                </a:solidFill>
                <a:latin typeface="Calibri" pitchFamily="34" charset="0"/>
              </a:rPr>
              <a:t>	</a:t>
            </a:r>
            <a:r>
              <a:rPr lang="en-US" sz="2400" b="1" dirty="0" smtClean="0">
                <a:solidFill>
                  <a:srgbClr val="FF0000"/>
                </a:solidFill>
                <a:latin typeface="Calibri" pitchFamily="34" charset="0"/>
              </a:rPr>
              <a:t>Sharpsburg---------------</a:t>
            </a:r>
            <a:r>
              <a:rPr lang="en-US" sz="2400" b="1" dirty="0" smtClean="0">
                <a:latin typeface="Calibri" pitchFamily="34" charset="0"/>
              </a:rPr>
              <a:t>-------------- Antietam </a:t>
            </a:r>
          </a:p>
          <a:p>
            <a:r>
              <a:rPr lang="en-US" sz="2400" b="1" dirty="0" smtClean="0">
                <a:solidFill>
                  <a:schemeClr val="accent4">
                    <a:lumMod val="50000"/>
                  </a:schemeClr>
                </a:solidFill>
                <a:latin typeface="Calibri" pitchFamily="34" charset="0"/>
              </a:rPr>
              <a:t>	</a:t>
            </a:r>
            <a:r>
              <a:rPr lang="en-US" sz="2400" b="1" dirty="0" smtClean="0">
                <a:solidFill>
                  <a:srgbClr val="FF0000"/>
                </a:solidFill>
                <a:latin typeface="Calibri" pitchFamily="34" charset="0"/>
              </a:rPr>
              <a:t>Murfreesboro	----------</a:t>
            </a:r>
            <a:r>
              <a:rPr lang="en-US" sz="2400" b="1" dirty="0" smtClean="0">
                <a:latin typeface="Calibri" pitchFamily="34" charset="0"/>
              </a:rPr>
              <a:t>---------------Stones River </a:t>
            </a:r>
          </a:p>
        </p:txBody>
      </p:sp>
      <p:pic>
        <p:nvPicPr>
          <p:cNvPr id="10" name="Picture 4" descr="Union Flag"/>
          <p:cNvPicPr>
            <a:picLocks noChangeAspect="1" noChangeArrowheads="1"/>
          </p:cNvPicPr>
          <p:nvPr/>
        </p:nvPicPr>
        <p:blipFill>
          <a:blip r:embed="rId2" cstate="print"/>
          <a:srcRect/>
          <a:stretch>
            <a:fillRect/>
          </a:stretch>
        </p:blipFill>
        <p:spPr bwMode="auto">
          <a:xfrm>
            <a:off x="4549140" y="2019611"/>
            <a:ext cx="686386" cy="1008459"/>
          </a:xfrm>
          <a:prstGeom prst="rect">
            <a:avLst/>
          </a:prstGeom>
          <a:noFill/>
        </p:spPr>
      </p:pic>
      <p:pic>
        <p:nvPicPr>
          <p:cNvPr id="11" name="Picture 2" descr="Rebel Flag"/>
          <p:cNvPicPr>
            <a:picLocks noChangeAspect="1" noChangeArrowheads="1"/>
          </p:cNvPicPr>
          <p:nvPr/>
        </p:nvPicPr>
        <p:blipFill>
          <a:blip r:embed="rId3" cstate="print"/>
          <a:srcRect/>
          <a:stretch>
            <a:fillRect/>
          </a:stretch>
        </p:blipFill>
        <p:spPr bwMode="auto">
          <a:xfrm>
            <a:off x="3810000" y="2019611"/>
            <a:ext cx="686386" cy="1008460"/>
          </a:xfrm>
          <a:prstGeom prst="rect">
            <a:avLst/>
          </a:prstGeom>
          <a:noFill/>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Effect transition="in" filter="fade">
                                      <p:cBhvr>
                                        <p:cTn id="7" dur="2000"/>
                                        <p:tgtEl>
                                          <p:spTgt spid="532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251">
                                            <p:txEl>
                                              <p:pRg st="1" end="1"/>
                                            </p:txEl>
                                          </p:spTgt>
                                        </p:tgtEl>
                                        <p:attrNameLst>
                                          <p:attrName>style.visibility</p:attrName>
                                        </p:attrNameLst>
                                      </p:cBhvr>
                                      <p:to>
                                        <p:strVal val="visible"/>
                                      </p:to>
                                    </p:set>
                                    <p:animEffect transition="in" filter="fade">
                                      <p:cBhvr>
                                        <p:cTn id="12" dur="2000"/>
                                        <p:tgtEl>
                                          <p:spTgt spid="532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251">
                                            <p:txEl>
                                              <p:pRg st="2" end="2"/>
                                            </p:txEl>
                                          </p:spTgt>
                                        </p:tgtEl>
                                        <p:attrNameLst>
                                          <p:attrName>style.visibility</p:attrName>
                                        </p:attrNameLst>
                                      </p:cBhvr>
                                      <p:to>
                                        <p:strVal val="visible"/>
                                      </p:to>
                                    </p:set>
                                    <p:animEffect transition="in" filter="fade">
                                      <p:cBhvr>
                                        <p:cTn id="17" dur="2000"/>
                                        <p:tgtEl>
                                          <p:spTgt spid="532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3251">
                                            <p:txEl>
                                              <p:pRg st="3" end="3"/>
                                            </p:txEl>
                                          </p:spTgt>
                                        </p:tgtEl>
                                        <p:attrNameLst>
                                          <p:attrName>style.visibility</p:attrName>
                                        </p:attrNameLst>
                                      </p:cBhvr>
                                      <p:to>
                                        <p:strVal val="visible"/>
                                      </p:to>
                                    </p:set>
                                    <p:animEffect transition="in" filter="fade">
                                      <p:cBhvr>
                                        <p:cTn id="22" dur="2000"/>
                                        <p:tgtEl>
                                          <p:spTgt spid="5325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0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2000"/>
                                        <p:tgtEl>
                                          <p:spTgt spid="10"/>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1" name="Rectangle 3"/>
          <p:cNvSpPr>
            <a:spLocks noGrp="1" noChangeArrowheads="1"/>
          </p:cNvSpPr>
          <p:nvPr>
            <p:ph idx="1"/>
          </p:nvPr>
        </p:nvSpPr>
        <p:spPr>
          <a:xfrm>
            <a:off x="0" y="457200"/>
            <a:ext cx="9144000" cy="3733800"/>
          </a:xfrm>
        </p:spPr>
        <p:txBody>
          <a:bodyPr/>
          <a:lstStyle/>
          <a:p>
            <a:pPr eaLnBrk="1" hangingPunct="1">
              <a:lnSpc>
                <a:spcPct val="90000"/>
              </a:lnSpc>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B.  </a:t>
            </a:r>
            <a:r>
              <a:rPr lang="en-US" sz="2400" b="1" dirty="0" smtClean="0">
                <a:latin typeface="Calibri" pitchFamily="34" charset="0"/>
              </a:rPr>
              <a:t>Leaders</a:t>
            </a:r>
          </a:p>
          <a:p>
            <a:pPr eaLnBrk="1" hangingPunct="1">
              <a:lnSpc>
                <a:spcPct val="90000"/>
              </a:lnSpc>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1.  </a:t>
            </a:r>
            <a:r>
              <a:rPr lang="en-US" sz="2400" b="1" dirty="0" smtClean="0">
                <a:latin typeface="Calibri" pitchFamily="34" charset="0"/>
              </a:rPr>
              <a:t>Confederacy – Robert E. Lee</a:t>
            </a:r>
          </a:p>
          <a:p>
            <a:pPr eaLnBrk="1" hangingPunct="1">
              <a:lnSpc>
                <a:spcPct val="90000"/>
              </a:lnSpc>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2.  </a:t>
            </a:r>
            <a:r>
              <a:rPr lang="en-US" sz="2400" b="1" dirty="0" smtClean="0">
                <a:latin typeface="Calibri" pitchFamily="34" charset="0"/>
              </a:rPr>
              <a:t>Federal – No initial leader</a:t>
            </a:r>
          </a:p>
          <a:p>
            <a:pPr eaLnBrk="1" hangingPunct="1">
              <a:lnSpc>
                <a:spcPct val="90000"/>
              </a:lnSpc>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a. </a:t>
            </a:r>
            <a:r>
              <a:rPr lang="en-US" sz="2400" b="1" dirty="0" smtClean="0">
                <a:latin typeface="Calibri" pitchFamily="34" charset="0"/>
              </a:rPr>
              <a:t>George McClellan named  commanding general </a:t>
            </a:r>
          </a:p>
          <a:p>
            <a:pPr eaLnBrk="1" hangingPunct="1">
              <a:lnSpc>
                <a:spcPct val="90000"/>
              </a:lnSpc>
              <a:buFont typeface="Wingdings" pitchFamily="2" charset="2"/>
              <a:buNone/>
              <a:defRPr/>
            </a:pPr>
            <a:r>
              <a:rPr lang="en-US" sz="2400" b="1" dirty="0" smtClean="0">
                <a:latin typeface="Calibri" pitchFamily="34" charset="0"/>
              </a:rPr>
              <a:t>                     after the first battle had been fought  </a:t>
            </a:r>
          </a:p>
          <a:p>
            <a:pPr eaLnBrk="1" hangingPunct="1">
              <a:lnSpc>
                <a:spcPct val="90000"/>
              </a:lnSpc>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3.  </a:t>
            </a:r>
            <a:r>
              <a:rPr lang="en-US" sz="2400" b="1" dirty="0" smtClean="0">
                <a:latin typeface="Calibri" pitchFamily="34" charset="0"/>
              </a:rPr>
              <a:t>Most</a:t>
            </a:r>
            <a:r>
              <a:rPr lang="en-US" sz="2400" b="1" dirty="0" smtClean="0">
                <a:solidFill>
                  <a:srgbClr val="FF0000"/>
                </a:solidFill>
                <a:latin typeface="Calibri" pitchFamily="34" charset="0"/>
              </a:rPr>
              <a:t> </a:t>
            </a:r>
            <a:r>
              <a:rPr lang="en-US" sz="2400" b="1" dirty="0" smtClean="0">
                <a:latin typeface="Calibri" pitchFamily="34" charset="0"/>
              </a:rPr>
              <a:t>commanders were West Point Academy graduates.</a:t>
            </a:r>
          </a:p>
          <a:p>
            <a:pPr eaLnBrk="1" hangingPunct="1">
              <a:lnSpc>
                <a:spcPct val="90000"/>
              </a:lnSpc>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a.  </a:t>
            </a:r>
            <a:r>
              <a:rPr lang="en-US" sz="2400" b="1" dirty="0" smtClean="0">
                <a:latin typeface="Calibri" pitchFamily="34" charset="0"/>
              </a:rPr>
              <a:t>All had been taught the same battle strategies.</a:t>
            </a:r>
          </a:p>
          <a:p>
            <a:pPr eaLnBrk="1" hangingPunct="1">
              <a:lnSpc>
                <a:spcPct val="90000"/>
              </a:lnSpc>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b.  </a:t>
            </a:r>
            <a:r>
              <a:rPr lang="en-US" sz="2400" b="1" dirty="0" smtClean="0">
                <a:latin typeface="Calibri" pitchFamily="34" charset="0"/>
              </a:rPr>
              <a:t>1/3 of all officers went to the South</a:t>
            </a:r>
          </a:p>
        </p:txBody>
      </p:sp>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64</a:t>
            </a:fld>
            <a:endParaRPr lang="en-US" dirty="0"/>
          </a:p>
        </p:txBody>
      </p:sp>
      <p:pic>
        <p:nvPicPr>
          <p:cNvPr id="30723" name="Picture 4" descr="Le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333" r="4000"/>
          <a:stretch>
            <a:fillRect/>
          </a:stretch>
        </p:blipFill>
        <p:spPr bwMode="auto">
          <a:xfrm>
            <a:off x="7391400" y="228600"/>
            <a:ext cx="1143000" cy="1522319"/>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0" name="Picture 8" descr="http://jarosebrock.files.wordpress.com/2010/01/mcclellan-gb1.jpg"/>
          <p:cNvPicPr>
            <a:picLocks noChangeAspect="1" noChangeArrowheads="1"/>
          </p:cNvPicPr>
          <p:nvPr/>
        </p:nvPicPr>
        <p:blipFill>
          <a:blip r:embed="rId4" cstate="print"/>
          <a:srcRect/>
          <a:stretch>
            <a:fillRect/>
          </a:stretch>
        </p:blipFill>
        <p:spPr bwMode="auto">
          <a:xfrm flipH="1">
            <a:off x="6008077" y="228600"/>
            <a:ext cx="1230923" cy="1524000"/>
          </a:xfrm>
          <a:prstGeom prst="ellipse">
            <a:avLst/>
          </a:prstGeom>
          <a:noFill/>
        </p:spPr>
      </p:pic>
      <p:pic>
        <p:nvPicPr>
          <p:cNvPr id="154628" name="Picture 4" descr="http://www.usma.edu/images/formation_old.jpg"/>
          <p:cNvPicPr>
            <a:picLocks noChangeAspect="1" noChangeArrowheads="1"/>
          </p:cNvPicPr>
          <p:nvPr/>
        </p:nvPicPr>
        <p:blipFill>
          <a:blip r:embed="rId5" cstate="print"/>
          <a:srcRect/>
          <a:stretch>
            <a:fillRect/>
          </a:stretch>
        </p:blipFill>
        <p:spPr bwMode="auto">
          <a:xfrm>
            <a:off x="6400800" y="3276600"/>
            <a:ext cx="2514600" cy="3144521"/>
          </a:xfrm>
          <a:prstGeom prst="rect">
            <a:avLst/>
          </a:prstGeom>
          <a:ln>
            <a:noFill/>
          </a:ln>
          <a:effectLst>
            <a:softEdge rad="112500"/>
          </a:effectLst>
        </p:spPr>
      </p:pic>
      <p:pic>
        <p:nvPicPr>
          <p:cNvPr id="154630" name="Picture 6" descr="http://www.old-picture.com/civil-war/pictures/Civil-War-Officers.jpg"/>
          <p:cNvPicPr>
            <a:picLocks noChangeAspect="1" noChangeArrowheads="1"/>
          </p:cNvPicPr>
          <p:nvPr/>
        </p:nvPicPr>
        <p:blipFill>
          <a:blip r:embed="rId6" cstate="print"/>
          <a:srcRect/>
          <a:stretch>
            <a:fillRect/>
          </a:stretch>
        </p:blipFill>
        <p:spPr bwMode="auto">
          <a:xfrm>
            <a:off x="533399" y="3810000"/>
            <a:ext cx="2745697" cy="2133600"/>
          </a:xfrm>
          <a:prstGeom prst="rect">
            <a:avLst/>
          </a:prstGeom>
          <a:noFill/>
        </p:spPr>
      </p:pic>
      <p:pic>
        <p:nvPicPr>
          <p:cNvPr id="154632" name="Picture 8" descr="http://www.picturehistory.com/images/products/1/1/5/prod_11561.jpg"/>
          <p:cNvPicPr>
            <a:picLocks noChangeAspect="1" noChangeArrowheads="1"/>
          </p:cNvPicPr>
          <p:nvPr/>
        </p:nvPicPr>
        <p:blipFill>
          <a:blip r:embed="rId7" cstate="print"/>
          <a:srcRect/>
          <a:stretch>
            <a:fillRect/>
          </a:stretch>
        </p:blipFill>
        <p:spPr bwMode="auto">
          <a:xfrm>
            <a:off x="3352800" y="3810000"/>
            <a:ext cx="2743200" cy="2148841"/>
          </a:xfrm>
          <a:prstGeom prst="rect">
            <a:avLst/>
          </a:prstGeom>
          <a:noFill/>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Effect transition="in" filter="fade">
                                      <p:cBhvr>
                                        <p:cTn id="7" dur="2000"/>
                                        <p:tgtEl>
                                          <p:spTgt spid="532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251">
                                            <p:txEl>
                                              <p:pRg st="1" end="1"/>
                                            </p:txEl>
                                          </p:spTgt>
                                        </p:tgtEl>
                                        <p:attrNameLst>
                                          <p:attrName>style.visibility</p:attrName>
                                        </p:attrNameLst>
                                      </p:cBhvr>
                                      <p:to>
                                        <p:strVal val="visible"/>
                                      </p:to>
                                    </p:set>
                                    <p:animEffect transition="in" filter="fade">
                                      <p:cBhvr>
                                        <p:cTn id="12" dur="2000"/>
                                        <p:tgtEl>
                                          <p:spTgt spid="53251">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0723"/>
                                        </p:tgtEl>
                                        <p:attrNameLst>
                                          <p:attrName>style.visibility</p:attrName>
                                        </p:attrNameLst>
                                      </p:cBhvr>
                                      <p:to>
                                        <p:strVal val="visible"/>
                                      </p:to>
                                    </p:set>
                                    <p:animEffect transition="in" filter="fade">
                                      <p:cBhvr>
                                        <p:cTn id="15" dur="2000"/>
                                        <p:tgtEl>
                                          <p:spTgt spid="307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3251">
                                            <p:txEl>
                                              <p:pRg st="2" end="2"/>
                                            </p:txEl>
                                          </p:spTgt>
                                        </p:tgtEl>
                                        <p:attrNameLst>
                                          <p:attrName>style.visibility</p:attrName>
                                        </p:attrNameLst>
                                      </p:cBhvr>
                                      <p:to>
                                        <p:strVal val="visible"/>
                                      </p:to>
                                    </p:set>
                                    <p:animEffect transition="in" filter="fade">
                                      <p:cBhvr>
                                        <p:cTn id="20" dur="2000"/>
                                        <p:tgtEl>
                                          <p:spTgt spid="5325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3251">
                                            <p:txEl>
                                              <p:pRg st="3" end="3"/>
                                            </p:txEl>
                                          </p:spTgt>
                                        </p:tgtEl>
                                        <p:attrNameLst>
                                          <p:attrName>style.visibility</p:attrName>
                                        </p:attrNameLst>
                                      </p:cBhvr>
                                      <p:to>
                                        <p:strVal val="visible"/>
                                      </p:to>
                                    </p:set>
                                    <p:animEffect transition="in" filter="fade">
                                      <p:cBhvr>
                                        <p:cTn id="25" dur="2000"/>
                                        <p:tgtEl>
                                          <p:spTgt spid="53251">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3251">
                                            <p:txEl>
                                              <p:pRg st="4" end="4"/>
                                            </p:txEl>
                                          </p:spTgt>
                                        </p:tgtEl>
                                        <p:attrNameLst>
                                          <p:attrName>style.visibility</p:attrName>
                                        </p:attrNameLst>
                                      </p:cBhvr>
                                      <p:to>
                                        <p:strVal val="visible"/>
                                      </p:to>
                                    </p:set>
                                    <p:animEffect transition="in" filter="fade">
                                      <p:cBhvr>
                                        <p:cTn id="28" dur="2000"/>
                                        <p:tgtEl>
                                          <p:spTgt spid="53251">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31080"/>
                                        </p:tgtEl>
                                        <p:attrNameLst>
                                          <p:attrName>style.visibility</p:attrName>
                                        </p:attrNameLst>
                                      </p:cBhvr>
                                      <p:to>
                                        <p:strVal val="visible"/>
                                      </p:to>
                                    </p:set>
                                    <p:animEffect transition="in" filter="fade">
                                      <p:cBhvr>
                                        <p:cTn id="31" dur="2000"/>
                                        <p:tgtEl>
                                          <p:spTgt spid="13108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3251">
                                            <p:txEl>
                                              <p:pRg st="5" end="5"/>
                                            </p:txEl>
                                          </p:spTgt>
                                        </p:tgtEl>
                                        <p:attrNameLst>
                                          <p:attrName>style.visibility</p:attrName>
                                        </p:attrNameLst>
                                      </p:cBhvr>
                                      <p:to>
                                        <p:strVal val="visible"/>
                                      </p:to>
                                    </p:set>
                                    <p:animEffect transition="in" filter="fade">
                                      <p:cBhvr>
                                        <p:cTn id="36" dur="2000"/>
                                        <p:tgtEl>
                                          <p:spTgt spid="53251">
                                            <p:txEl>
                                              <p:pRg st="5" end="5"/>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54628"/>
                                        </p:tgtEl>
                                        <p:attrNameLst>
                                          <p:attrName>style.visibility</p:attrName>
                                        </p:attrNameLst>
                                      </p:cBhvr>
                                      <p:to>
                                        <p:strVal val="visible"/>
                                      </p:to>
                                    </p:set>
                                    <p:animEffect transition="in" filter="fade">
                                      <p:cBhvr>
                                        <p:cTn id="39" dur="2000"/>
                                        <p:tgtEl>
                                          <p:spTgt spid="15462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3251">
                                            <p:txEl>
                                              <p:pRg st="6" end="6"/>
                                            </p:txEl>
                                          </p:spTgt>
                                        </p:tgtEl>
                                        <p:attrNameLst>
                                          <p:attrName>style.visibility</p:attrName>
                                        </p:attrNameLst>
                                      </p:cBhvr>
                                      <p:to>
                                        <p:strVal val="visible"/>
                                      </p:to>
                                    </p:set>
                                    <p:animEffect transition="in" filter="fade">
                                      <p:cBhvr>
                                        <p:cTn id="44" dur="2000"/>
                                        <p:tgtEl>
                                          <p:spTgt spid="53251">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3251">
                                            <p:txEl>
                                              <p:pRg st="7" end="7"/>
                                            </p:txEl>
                                          </p:spTgt>
                                        </p:tgtEl>
                                        <p:attrNameLst>
                                          <p:attrName>style.visibility</p:attrName>
                                        </p:attrNameLst>
                                      </p:cBhvr>
                                      <p:to>
                                        <p:strVal val="visible"/>
                                      </p:to>
                                    </p:set>
                                    <p:animEffect transition="in" filter="fade">
                                      <p:cBhvr>
                                        <p:cTn id="49" dur="2000"/>
                                        <p:tgtEl>
                                          <p:spTgt spid="53251">
                                            <p:txEl>
                                              <p:pRg st="7" end="7"/>
                                            </p:txEl>
                                          </p:spTgt>
                                        </p:tgtEl>
                                      </p:cBhvr>
                                    </p:animEffect>
                                  </p:childTnLst>
                                </p:cTn>
                              </p:par>
                            </p:childTnLst>
                          </p:cTn>
                        </p:par>
                        <p:par>
                          <p:cTn id="50" fill="hold">
                            <p:stCondLst>
                              <p:cond delay="2000"/>
                            </p:stCondLst>
                            <p:childTnLst>
                              <p:par>
                                <p:cTn id="51" presetID="10" presetClass="entr" presetSubtype="0" fill="hold" nodeType="afterEffect">
                                  <p:stCondLst>
                                    <p:cond delay="0"/>
                                  </p:stCondLst>
                                  <p:childTnLst>
                                    <p:set>
                                      <p:cBhvr>
                                        <p:cTn id="52" dur="1" fill="hold">
                                          <p:stCondLst>
                                            <p:cond delay="0"/>
                                          </p:stCondLst>
                                        </p:cTn>
                                        <p:tgtEl>
                                          <p:spTgt spid="154632"/>
                                        </p:tgtEl>
                                        <p:attrNameLst>
                                          <p:attrName>style.visibility</p:attrName>
                                        </p:attrNameLst>
                                      </p:cBhvr>
                                      <p:to>
                                        <p:strVal val="visible"/>
                                      </p:to>
                                    </p:set>
                                    <p:animEffect transition="in" filter="fade">
                                      <p:cBhvr>
                                        <p:cTn id="53" dur="2000"/>
                                        <p:tgtEl>
                                          <p:spTgt spid="154632"/>
                                        </p:tgtEl>
                                      </p:cBhvr>
                                    </p:animEffect>
                                  </p:childTnLst>
                                </p:cTn>
                              </p:par>
                            </p:childTnLst>
                          </p:cTn>
                        </p:par>
                        <p:par>
                          <p:cTn id="54" fill="hold">
                            <p:stCondLst>
                              <p:cond delay="4000"/>
                            </p:stCondLst>
                            <p:childTnLst>
                              <p:par>
                                <p:cTn id="55" presetID="10" presetClass="entr" presetSubtype="0" fill="hold" nodeType="afterEffect">
                                  <p:stCondLst>
                                    <p:cond delay="0"/>
                                  </p:stCondLst>
                                  <p:childTnLst>
                                    <p:set>
                                      <p:cBhvr>
                                        <p:cTn id="56" dur="1" fill="hold">
                                          <p:stCondLst>
                                            <p:cond delay="0"/>
                                          </p:stCondLst>
                                        </p:cTn>
                                        <p:tgtEl>
                                          <p:spTgt spid="154630"/>
                                        </p:tgtEl>
                                        <p:attrNameLst>
                                          <p:attrName>style.visibility</p:attrName>
                                        </p:attrNameLst>
                                      </p:cBhvr>
                                      <p:to>
                                        <p:strVal val="visible"/>
                                      </p:to>
                                    </p:set>
                                    <p:animEffect transition="in" filter="fade">
                                      <p:cBhvr>
                                        <p:cTn id="57" dur="2000"/>
                                        <p:tgtEl>
                                          <p:spTgt spid="154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5" name="Rectangle 3"/>
          <p:cNvSpPr>
            <a:spLocks noGrp="1" noChangeArrowheads="1"/>
          </p:cNvSpPr>
          <p:nvPr>
            <p:ph idx="1"/>
          </p:nvPr>
        </p:nvSpPr>
        <p:spPr>
          <a:xfrm>
            <a:off x="228600" y="381000"/>
            <a:ext cx="7086600" cy="2133600"/>
          </a:xfrm>
        </p:spPr>
        <p:txBody>
          <a:bodyPr/>
          <a:lstStyle/>
          <a:p>
            <a:pPr eaLnBrk="1" hangingPunct="1">
              <a:lnSpc>
                <a:spcPct val="90000"/>
              </a:lnSpc>
              <a:buFont typeface="Wingdings" pitchFamily="2" charset="2"/>
              <a:buNone/>
              <a:defRPr/>
            </a:pPr>
            <a:r>
              <a:rPr lang="en-US" sz="2800" b="1" dirty="0" smtClean="0">
                <a:solidFill>
                  <a:srgbClr val="FF0000"/>
                </a:solidFill>
                <a:latin typeface="Times New Roman" pitchFamily="18" charset="0"/>
                <a:cs typeface="Times New Roman" pitchFamily="18" charset="0"/>
              </a:rPr>
              <a:t>IX. </a:t>
            </a:r>
            <a:r>
              <a:rPr lang="en-US" sz="2800" b="1" dirty="0" smtClean="0">
                <a:latin typeface="Calibri" pitchFamily="34" charset="0"/>
              </a:rPr>
              <a:t>Early Battles</a:t>
            </a:r>
          </a:p>
          <a:p>
            <a:pPr eaLnBrk="1" hangingPunct="1">
              <a:lnSpc>
                <a:spcPct val="90000"/>
              </a:lnSpc>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A.  </a:t>
            </a:r>
            <a:r>
              <a:rPr lang="en-US" sz="2400" b="1" dirty="0" smtClean="0">
                <a:solidFill>
                  <a:srgbClr val="00B0F0"/>
                </a:solidFill>
                <a:latin typeface="Calibri" pitchFamily="34" charset="0"/>
              </a:rPr>
              <a:t>First Battle of Bull Run </a:t>
            </a:r>
            <a:r>
              <a:rPr lang="en-US" sz="2400" b="1" dirty="0" smtClean="0">
                <a:latin typeface="Calibri" pitchFamily="34" charset="0"/>
              </a:rPr>
              <a:t>(Manassas Junction) </a:t>
            </a:r>
          </a:p>
          <a:p>
            <a:pPr eaLnBrk="1" hangingPunct="1">
              <a:lnSpc>
                <a:spcPct val="90000"/>
              </a:lnSpc>
              <a:buFont typeface="Wingdings" pitchFamily="2" charset="2"/>
              <a:buNone/>
              <a:defRPr/>
            </a:pPr>
            <a:r>
              <a:rPr lang="en-US" sz="2400" b="1" dirty="0" smtClean="0">
                <a:latin typeface="Calibri" pitchFamily="34" charset="0"/>
              </a:rPr>
              <a:t>               (July, 1861)</a:t>
            </a:r>
          </a:p>
          <a:p>
            <a:pPr eaLnBrk="1" hangingPunct="1">
              <a:lnSpc>
                <a:spcPct val="90000"/>
              </a:lnSpc>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1.  </a:t>
            </a:r>
            <a:r>
              <a:rPr lang="en-US" sz="2400" b="1" dirty="0" smtClean="0">
                <a:latin typeface="Calibri" pitchFamily="34" charset="0"/>
              </a:rPr>
              <a:t>Just outside Washington, DC</a:t>
            </a:r>
          </a:p>
          <a:p>
            <a:pPr eaLnBrk="1" hangingPunct="1">
              <a:lnSpc>
                <a:spcPct val="90000"/>
              </a:lnSpc>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a.  </a:t>
            </a:r>
            <a:r>
              <a:rPr lang="en-US" sz="2400" b="1" dirty="0" smtClean="0">
                <a:latin typeface="Calibri" pitchFamily="34" charset="0"/>
              </a:rPr>
              <a:t>People came to picnic and watch</a:t>
            </a:r>
          </a:p>
        </p:txBody>
      </p:sp>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65</a:t>
            </a:fld>
            <a:endParaRPr lang="en-US" dirty="0"/>
          </a:p>
        </p:txBody>
      </p:sp>
      <p:pic>
        <p:nvPicPr>
          <p:cNvPr id="130052" name="Picture 4" descr="http://www.independentsentinel.com/wp-content/uploads/2011/03/Unknown2.jpeg"/>
          <p:cNvPicPr>
            <a:picLocks noChangeAspect="1" noChangeArrowheads="1"/>
          </p:cNvPicPr>
          <p:nvPr/>
        </p:nvPicPr>
        <p:blipFill>
          <a:blip r:embed="rId4" cstate="print"/>
          <a:srcRect/>
          <a:stretch>
            <a:fillRect/>
          </a:stretch>
        </p:blipFill>
        <p:spPr bwMode="auto">
          <a:xfrm>
            <a:off x="2514600" y="2514600"/>
            <a:ext cx="4775200" cy="2865120"/>
          </a:xfrm>
          <a:prstGeom prst="rect">
            <a:avLst/>
          </a:prstGeom>
          <a:ln>
            <a:noFill/>
          </a:ln>
          <a:effectLst>
            <a:softEdge rad="112500"/>
          </a:effectLst>
        </p:spPr>
      </p:pic>
      <p:pic>
        <p:nvPicPr>
          <p:cNvPr id="106498" name="Picture 2" descr="http://www.sherpaguides.com/georgia/civil_war/blue_gray_trail/confederate_soldier2.jpg"/>
          <p:cNvPicPr>
            <a:picLocks noChangeAspect="1" noChangeArrowheads="1"/>
          </p:cNvPicPr>
          <p:nvPr/>
        </p:nvPicPr>
        <p:blipFill>
          <a:blip r:embed="rId5" cstate="print"/>
          <a:srcRect/>
          <a:stretch>
            <a:fillRect/>
          </a:stretch>
        </p:blipFill>
        <p:spPr bwMode="auto">
          <a:xfrm>
            <a:off x="7543800" y="304800"/>
            <a:ext cx="1352550" cy="2601058"/>
          </a:xfrm>
          <a:prstGeom prst="rect">
            <a:avLst/>
          </a:prstGeom>
          <a:ln>
            <a:noFill/>
          </a:ln>
          <a:effectLst>
            <a:softEdge rad="112500"/>
          </a:effectLst>
        </p:spPr>
      </p:pic>
      <p:pic>
        <p:nvPicPr>
          <p:cNvPr id="106502" name="Picture 6" descr="http://thekingoftexas.files.wordpress.com/2011/01/union-soldier.jpg"/>
          <p:cNvPicPr>
            <a:picLocks noChangeAspect="1" noChangeArrowheads="1"/>
          </p:cNvPicPr>
          <p:nvPr/>
        </p:nvPicPr>
        <p:blipFill>
          <a:blip r:embed="rId6" cstate="print"/>
          <a:srcRect l="7548"/>
          <a:stretch>
            <a:fillRect/>
          </a:stretch>
        </p:blipFill>
        <p:spPr bwMode="auto">
          <a:xfrm>
            <a:off x="228600" y="3352800"/>
            <a:ext cx="1964471" cy="3062288"/>
          </a:xfrm>
          <a:prstGeom prst="rect">
            <a:avLst/>
          </a:prstGeom>
          <a:ln>
            <a:noFill/>
          </a:ln>
          <a:effectLst>
            <a:softEdge rad="112500"/>
          </a:effectLst>
        </p:spPr>
      </p:pic>
      <p:pic>
        <p:nvPicPr>
          <p:cNvPr id="2" name="12 Track 12.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88984" y="5074920"/>
            <a:ext cx="45719" cy="45719"/>
          </a:xfrm>
          <a:prstGeom prst="rect">
            <a:avLst/>
          </a:prstGeom>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nodeType="afterEffect">
                                  <p:stCondLst>
                                    <p:cond delay="2500"/>
                                  </p:stCondLst>
                                  <p:childTnLst>
                                    <p:set>
                                      <p:cBhvr>
                                        <p:cTn id="9" dur="1" fill="hold">
                                          <p:stCondLst>
                                            <p:cond delay="0"/>
                                          </p:stCondLst>
                                        </p:cTn>
                                        <p:tgtEl>
                                          <p:spTgt spid="106498"/>
                                        </p:tgtEl>
                                        <p:attrNameLst>
                                          <p:attrName>style.visibility</p:attrName>
                                        </p:attrNameLst>
                                      </p:cBhvr>
                                      <p:to>
                                        <p:strVal val="visible"/>
                                      </p:to>
                                    </p:set>
                                    <p:animEffect transition="in" filter="fade">
                                      <p:cBhvr>
                                        <p:cTn id="10" dur="2000"/>
                                        <p:tgtEl>
                                          <p:spTgt spid="106498"/>
                                        </p:tgtEl>
                                      </p:cBhvr>
                                    </p:animEffect>
                                  </p:childTnLst>
                                </p:cTn>
                              </p:par>
                            </p:childTnLst>
                          </p:cTn>
                        </p:par>
                        <p:par>
                          <p:cTn id="11" fill="hold">
                            <p:stCondLst>
                              <p:cond delay="4500"/>
                            </p:stCondLst>
                            <p:childTnLst>
                              <p:par>
                                <p:cTn id="12" presetID="10" presetClass="entr" presetSubtype="0" fill="hold" nodeType="afterEffect">
                                  <p:stCondLst>
                                    <p:cond delay="0"/>
                                  </p:stCondLst>
                                  <p:childTnLst>
                                    <p:set>
                                      <p:cBhvr>
                                        <p:cTn id="13" dur="1" fill="hold">
                                          <p:stCondLst>
                                            <p:cond delay="0"/>
                                          </p:stCondLst>
                                        </p:cTn>
                                        <p:tgtEl>
                                          <p:spTgt spid="106502"/>
                                        </p:tgtEl>
                                        <p:attrNameLst>
                                          <p:attrName>style.visibility</p:attrName>
                                        </p:attrNameLst>
                                      </p:cBhvr>
                                      <p:to>
                                        <p:strVal val="visible"/>
                                      </p:to>
                                    </p:set>
                                    <p:animEffect transition="in" filter="fade">
                                      <p:cBhvr>
                                        <p:cTn id="14" dur="2000"/>
                                        <p:tgtEl>
                                          <p:spTgt spid="106502"/>
                                        </p:tgtEl>
                                      </p:cBhvr>
                                    </p:animEffect>
                                  </p:childTnLst>
                                </p:cTn>
                              </p:par>
                            </p:childTnLst>
                          </p:cTn>
                        </p:par>
                        <p:par>
                          <p:cTn id="15" fill="hold">
                            <p:stCondLst>
                              <p:cond delay="6500"/>
                            </p:stCondLst>
                            <p:childTnLst>
                              <p:par>
                                <p:cTn id="16" presetID="10" presetClass="entr" presetSubtype="0" fill="hold" nodeType="afterEffect">
                                  <p:stCondLst>
                                    <p:cond delay="0"/>
                                  </p:stCondLst>
                                  <p:childTnLst>
                                    <p:set>
                                      <p:cBhvr>
                                        <p:cTn id="17" dur="1" fill="hold">
                                          <p:stCondLst>
                                            <p:cond delay="0"/>
                                          </p:stCondLst>
                                        </p:cTn>
                                        <p:tgtEl>
                                          <p:spTgt spid="54275">
                                            <p:txEl>
                                              <p:pRg st="0" end="0"/>
                                            </p:txEl>
                                          </p:spTgt>
                                        </p:tgtEl>
                                        <p:attrNameLst>
                                          <p:attrName>style.visibility</p:attrName>
                                        </p:attrNameLst>
                                      </p:cBhvr>
                                      <p:to>
                                        <p:strVal val="visible"/>
                                      </p:to>
                                    </p:set>
                                    <p:animEffect transition="in" filter="fade">
                                      <p:cBhvr>
                                        <p:cTn id="18" dur="2000"/>
                                        <p:tgtEl>
                                          <p:spTgt spid="5427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4275">
                                            <p:txEl>
                                              <p:pRg st="1" end="1"/>
                                            </p:txEl>
                                          </p:spTgt>
                                        </p:tgtEl>
                                        <p:attrNameLst>
                                          <p:attrName>style.visibility</p:attrName>
                                        </p:attrNameLst>
                                      </p:cBhvr>
                                      <p:to>
                                        <p:strVal val="visible"/>
                                      </p:to>
                                    </p:set>
                                    <p:animEffect transition="in" filter="fade">
                                      <p:cBhvr>
                                        <p:cTn id="23" dur="2000"/>
                                        <p:tgtEl>
                                          <p:spTgt spid="54275">
                                            <p:txEl>
                                              <p:pRg st="1" end="1"/>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4275">
                                            <p:txEl>
                                              <p:pRg st="2" end="2"/>
                                            </p:txEl>
                                          </p:spTgt>
                                        </p:tgtEl>
                                        <p:attrNameLst>
                                          <p:attrName>style.visibility</p:attrName>
                                        </p:attrNameLst>
                                      </p:cBhvr>
                                      <p:to>
                                        <p:strVal val="visible"/>
                                      </p:to>
                                    </p:set>
                                    <p:animEffect transition="in" filter="fade">
                                      <p:cBhvr>
                                        <p:cTn id="26" dur="2000"/>
                                        <p:tgtEl>
                                          <p:spTgt spid="5427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4275">
                                            <p:txEl>
                                              <p:pRg st="3" end="3"/>
                                            </p:txEl>
                                          </p:spTgt>
                                        </p:tgtEl>
                                        <p:attrNameLst>
                                          <p:attrName>style.visibility</p:attrName>
                                        </p:attrNameLst>
                                      </p:cBhvr>
                                      <p:to>
                                        <p:strVal val="visible"/>
                                      </p:to>
                                    </p:set>
                                    <p:animEffect transition="in" filter="fade">
                                      <p:cBhvr>
                                        <p:cTn id="31" dur="2000"/>
                                        <p:tgtEl>
                                          <p:spTgt spid="54275">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30052"/>
                                        </p:tgtEl>
                                        <p:attrNameLst>
                                          <p:attrName>style.visibility</p:attrName>
                                        </p:attrNameLst>
                                      </p:cBhvr>
                                      <p:to>
                                        <p:strVal val="visible"/>
                                      </p:to>
                                    </p:set>
                                    <p:animEffect transition="in" filter="fade">
                                      <p:cBhvr>
                                        <p:cTn id="36" dur="2000"/>
                                        <p:tgtEl>
                                          <p:spTgt spid="130052"/>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54275">
                                            <p:txEl>
                                              <p:pRg st="4" end="4"/>
                                            </p:txEl>
                                          </p:spTgt>
                                        </p:tgtEl>
                                        <p:attrNameLst>
                                          <p:attrName>style.visibility</p:attrName>
                                        </p:attrNameLst>
                                      </p:cBhvr>
                                      <p:to>
                                        <p:strVal val="visible"/>
                                      </p:to>
                                    </p:set>
                                    <p:animEffect transition="in" filter="fade">
                                      <p:cBhvr>
                                        <p:cTn id="40" dur="2000"/>
                                        <p:tgtEl>
                                          <p:spTgt spid="542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8">
                <p:cTn id="41"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4275" name="Rectangle 3"/>
          <p:cNvSpPr>
            <a:spLocks noGrp="1" noChangeArrowheads="1"/>
          </p:cNvSpPr>
          <p:nvPr>
            <p:ph idx="1"/>
          </p:nvPr>
        </p:nvSpPr>
        <p:spPr>
          <a:xfrm>
            <a:off x="381000" y="228600"/>
            <a:ext cx="8534400" cy="1371600"/>
          </a:xfrm>
          <a:noFill/>
        </p:spPr>
        <p:txBody>
          <a:bodyPr>
            <a:normAutofit lnSpcReduction="10000"/>
          </a:bodyPr>
          <a:lstStyle/>
          <a:p>
            <a:pPr eaLnBrk="1" hangingPunct="1">
              <a:lnSpc>
                <a:spcPct val="90000"/>
              </a:lnSpc>
              <a:buFont typeface="Wingdings" pitchFamily="2" charset="2"/>
              <a:buNone/>
              <a:defRPr/>
            </a:pPr>
            <a:r>
              <a:rPr lang="en-US" sz="2000" b="1" dirty="0" smtClean="0">
                <a:solidFill>
                  <a:srgbClr val="FF0000"/>
                </a:solidFill>
              </a:rPr>
              <a:t>2.  </a:t>
            </a:r>
            <a:r>
              <a:rPr lang="en-US" sz="2000" b="1" dirty="0" smtClean="0"/>
              <a:t>Battle showed that both sides needed training</a:t>
            </a:r>
          </a:p>
          <a:p>
            <a:pPr marL="0" indent="0" eaLnBrk="1" hangingPunct="1">
              <a:lnSpc>
                <a:spcPct val="90000"/>
              </a:lnSpc>
              <a:spcBef>
                <a:spcPts val="0"/>
              </a:spcBef>
              <a:buFont typeface="Wingdings" pitchFamily="2" charset="2"/>
              <a:buNone/>
              <a:defRPr/>
            </a:pPr>
            <a:r>
              <a:rPr lang="en-US" sz="2000" b="1" dirty="0" smtClean="0"/>
              <a:t>            </a:t>
            </a:r>
            <a:r>
              <a:rPr lang="en-US" sz="2000" b="1" dirty="0" smtClean="0">
                <a:solidFill>
                  <a:srgbClr val="FF0000"/>
                </a:solidFill>
              </a:rPr>
              <a:t>a.  </a:t>
            </a:r>
            <a:r>
              <a:rPr lang="en-US" sz="2000" b="1" dirty="0" smtClean="0"/>
              <a:t>“The Great Skedaddle”</a:t>
            </a:r>
          </a:p>
          <a:p>
            <a:pPr marL="0" indent="0" eaLnBrk="1" hangingPunct="1">
              <a:lnSpc>
                <a:spcPct val="90000"/>
              </a:lnSpc>
              <a:spcBef>
                <a:spcPts val="0"/>
              </a:spcBef>
              <a:buNone/>
              <a:defRPr/>
            </a:pPr>
            <a:r>
              <a:rPr lang="en-US" sz="2000" b="1" dirty="0" smtClean="0"/>
              <a:t>                 </a:t>
            </a:r>
            <a:r>
              <a:rPr lang="en-US" sz="2000" b="1" dirty="0" err="1" smtClean="0">
                <a:solidFill>
                  <a:srgbClr val="FF0000"/>
                </a:solidFill>
              </a:rPr>
              <a:t>i</a:t>
            </a:r>
            <a:r>
              <a:rPr lang="en-US" sz="2000" b="1" dirty="0" smtClean="0">
                <a:solidFill>
                  <a:srgbClr val="FF0000"/>
                </a:solidFill>
              </a:rPr>
              <a:t>.</a:t>
            </a:r>
            <a:r>
              <a:rPr lang="en-US" sz="2000" b="1" dirty="0" smtClean="0"/>
              <a:t> term used to describe the disorganized retreat of panicked</a:t>
            </a:r>
          </a:p>
          <a:p>
            <a:pPr marL="0" indent="0" eaLnBrk="1" hangingPunct="1">
              <a:lnSpc>
                <a:spcPct val="90000"/>
              </a:lnSpc>
              <a:spcBef>
                <a:spcPts val="0"/>
              </a:spcBef>
              <a:buNone/>
              <a:defRPr/>
            </a:pPr>
            <a:r>
              <a:rPr lang="en-US" sz="2000" b="1" dirty="0" smtClean="0"/>
              <a:t>                     Union troops  back to Washington </a:t>
            </a:r>
          </a:p>
          <a:p>
            <a:pPr marL="0" indent="0" eaLnBrk="1" hangingPunct="1">
              <a:lnSpc>
                <a:spcPct val="90000"/>
              </a:lnSpc>
              <a:spcBef>
                <a:spcPts val="0"/>
              </a:spcBef>
              <a:buFont typeface="Wingdings" pitchFamily="2" charset="2"/>
              <a:buNone/>
              <a:defRPr/>
            </a:pPr>
            <a:r>
              <a:rPr lang="en-US" sz="2000" b="1" dirty="0" smtClean="0"/>
              <a:t>                    </a:t>
            </a:r>
            <a:r>
              <a:rPr lang="en-US" sz="2000" b="1" dirty="0" smtClean="0">
                <a:solidFill>
                  <a:srgbClr val="FF0000"/>
                </a:solidFill>
              </a:rPr>
              <a:t>b.  </a:t>
            </a:r>
            <a:r>
              <a:rPr lang="en-US" sz="2000" b="1" dirty="0" smtClean="0"/>
              <a:t>Confederate victory</a:t>
            </a:r>
          </a:p>
        </p:txBody>
      </p:sp>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66</a:t>
            </a:fld>
            <a:endParaRPr lang="en-US" dirty="0"/>
          </a:p>
        </p:txBody>
      </p:sp>
      <p:pic>
        <p:nvPicPr>
          <p:cNvPr id="245763" name="Picture 3" descr="http://www.rentyman.com/extra/rebel_flag.gif"/>
          <p:cNvPicPr>
            <a:picLocks noChangeAspect="1" noChangeArrowheads="1"/>
          </p:cNvPicPr>
          <p:nvPr/>
        </p:nvPicPr>
        <p:blipFill>
          <a:blip r:embed="rId2" cstate="print"/>
          <a:srcRect/>
          <a:stretch>
            <a:fillRect/>
          </a:stretch>
        </p:blipFill>
        <p:spPr bwMode="auto">
          <a:xfrm>
            <a:off x="1066800" y="2743200"/>
            <a:ext cx="457200" cy="290945"/>
          </a:xfrm>
          <a:prstGeom prst="rect">
            <a:avLst/>
          </a:prstGeom>
          <a:noFill/>
        </p:spPr>
      </p:pic>
      <p:pic>
        <p:nvPicPr>
          <p:cNvPr id="245775" name="Picture 15" descr="http://www.usflag.org/historical/civil.war.gif"/>
          <p:cNvPicPr>
            <a:picLocks noChangeAspect="1" noChangeArrowheads="1"/>
          </p:cNvPicPr>
          <p:nvPr/>
        </p:nvPicPr>
        <p:blipFill>
          <a:blip r:embed="rId3" cstate="print"/>
          <a:srcRect/>
          <a:stretch>
            <a:fillRect/>
          </a:stretch>
        </p:blipFill>
        <p:spPr bwMode="auto">
          <a:xfrm>
            <a:off x="1066800" y="2438400"/>
            <a:ext cx="457200" cy="280327"/>
          </a:xfrm>
          <a:prstGeom prst="rect">
            <a:avLst/>
          </a:prstGeom>
          <a:noFill/>
        </p:spPr>
      </p:pic>
      <p:pic>
        <p:nvPicPr>
          <p:cNvPr id="245777" name="Picture 17" descr="http://www.xtimeline.com/__UserPic_Large/9015/ELT200805021238340110817.JPG"/>
          <p:cNvPicPr>
            <a:picLocks noChangeAspect="1" noChangeArrowheads="1"/>
          </p:cNvPicPr>
          <p:nvPr/>
        </p:nvPicPr>
        <p:blipFill>
          <a:blip r:embed="rId4" cstate="print"/>
          <a:srcRect/>
          <a:stretch>
            <a:fillRect/>
          </a:stretch>
        </p:blipFill>
        <p:spPr bwMode="auto">
          <a:xfrm>
            <a:off x="4381500" y="1524000"/>
            <a:ext cx="4762500" cy="3257550"/>
          </a:xfrm>
          <a:prstGeom prst="rect">
            <a:avLst/>
          </a:prstGeom>
          <a:noFill/>
        </p:spPr>
      </p:pic>
      <p:pic>
        <p:nvPicPr>
          <p:cNvPr id="245779" name="Picture 19" descr="File:Irv mcdowell.jpg">
            <a:hlinkClick r:id="rId5"/>
          </p:cNvPr>
          <p:cNvPicPr>
            <a:picLocks noChangeAspect="1" noChangeArrowheads="1"/>
          </p:cNvPicPr>
          <p:nvPr/>
        </p:nvPicPr>
        <p:blipFill>
          <a:blip r:embed="rId6" cstate="print"/>
          <a:srcRect l="19347" r="22612" b="30775"/>
          <a:stretch>
            <a:fillRect/>
          </a:stretch>
        </p:blipFill>
        <p:spPr bwMode="auto">
          <a:xfrm>
            <a:off x="1600200" y="4191000"/>
            <a:ext cx="1143000" cy="1939636"/>
          </a:xfrm>
          <a:prstGeom prst="rect">
            <a:avLst/>
          </a:prstGeom>
          <a:noFill/>
        </p:spPr>
      </p:pic>
      <p:pic>
        <p:nvPicPr>
          <p:cNvPr id="245781" name="Picture 21" descr="File:Joseph Johnston.jpg">
            <a:hlinkClick r:id="rId7"/>
          </p:cNvPr>
          <p:cNvPicPr>
            <a:picLocks noChangeAspect="1" noChangeArrowheads="1"/>
          </p:cNvPicPr>
          <p:nvPr/>
        </p:nvPicPr>
        <p:blipFill>
          <a:blip r:embed="rId8" cstate="print"/>
          <a:srcRect l="10619" t="15860" r="6195" b="6599"/>
          <a:stretch>
            <a:fillRect/>
          </a:stretch>
        </p:blipFill>
        <p:spPr bwMode="auto">
          <a:xfrm>
            <a:off x="5029200" y="4876800"/>
            <a:ext cx="1295400" cy="1676400"/>
          </a:xfrm>
          <a:prstGeom prst="rect">
            <a:avLst/>
          </a:prstGeom>
          <a:noFill/>
        </p:spPr>
      </p:pic>
      <p:pic>
        <p:nvPicPr>
          <p:cNvPr id="245783" name="Picture 23" descr="File:Pgt beauregard.jpg">
            <a:hlinkClick r:id="rId9"/>
          </p:cNvPr>
          <p:cNvPicPr>
            <a:picLocks noChangeAspect="1" noChangeArrowheads="1"/>
          </p:cNvPicPr>
          <p:nvPr/>
        </p:nvPicPr>
        <p:blipFill>
          <a:blip r:embed="rId10" cstate="print"/>
          <a:srcRect/>
          <a:stretch>
            <a:fillRect/>
          </a:stretch>
        </p:blipFill>
        <p:spPr bwMode="auto">
          <a:xfrm>
            <a:off x="6324600" y="4876800"/>
            <a:ext cx="1231412" cy="1676400"/>
          </a:xfrm>
          <a:prstGeom prst="rect">
            <a:avLst/>
          </a:prstGeom>
          <a:noFill/>
        </p:spPr>
      </p:pic>
      <p:sp>
        <p:nvSpPr>
          <p:cNvPr id="20" name="TextBox 19"/>
          <p:cNvSpPr txBox="1"/>
          <p:nvPr/>
        </p:nvSpPr>
        <p:spPr>
          <a:xfrm>
            <a:off x="304800" y="4267200"/>
            <a:ext cx="1295400" cy="369332"/>
          </a:xfrm>
          <a:prstGeom prst="rect">
            <a:avLst/>
          </a:prstGeom>
          <a:noFill/>
        </p:spPr>
        <p:txBody>
          <a:bodyPr wrap="square" rtlCol="0">
            <a:spAutoFit/>
          </a:bodyPr>
          <a:lstStyle/>
          <a:p>
            <a:r>
              <a:rPr lang="en-US" b="1" dirty="0" smtClean="0">
                <a:latin typeface="+mn-lt"/>
              </a:rPr>
              <a:t>McDowel</a:t>
            </a:r>
            <a:r>
              <a:rPr lang="en-US" b="1" dirty="0" smtClean="0"/>
              <a:t>l</a:t>
            </a:r>
            <a:endParaRPr lang="en-US" b="1" dirty="0"/>
          </a:p>
        </p:txBody>
      </p:sp>
      <p:sp>
        <p:nvSpPr>
          <p:cNvPr id="21" name="TextBox 20"/>
          <p:cNvSpPr txBox="1"/>
          <p:nvPr/>
        </p:nvSpPr>
        <p:spPr>
          <a:xfrm>
            <a:off x="3733800" y="5029200"/>
            <a:ext cx="1295400" cy="369332"/>
          </a:xfrm>
          <a:prstGeom prst="rect">
            <a:avLst/>
          </a:prstGeom>
          <a:noFill/>
        </p:spPr>
        <p:txBody>
          <a:bodyPr wrap="square" rtlCol="0">
            <a:spAutoFit/>
          </a:bodyPr>
          <a:lstStyle/>
          <a:p>
            <a:r>
              <a:rPr lang="en-US" b="1" dirty="0" smtClean="0">
                <a:latin typeface="+mn-lt"/>
              </a:rPr>
              <a:t>Johnston</a:t>
            </a:r>
            <a:endParaRPr lang="en-US" b="1" dirty="0"/>
          </a:p>
        </p:txBody>
      </p:sp>
      <p:sp>
        <p:nvSpPr>
          <p:cNvPr id="22" name="TextBox 21"/>
          <p:cNvSpPr txBox="1"/>
          <p:nvPr/>
        </p:nvSpPr>
        <p:spPr>
          <a:xfrm>
            <a:off x="7543800" y="5410200"/>
            <a:ext cx="1295400" cy="369332"/>
          </a:xfrm>
          <a:prstGeom prst="rect">
            <a:avLst/>
          </a:prstGeom>
          <a:noFill/>
        </p:spPr>
        <p:txBody>
          <a:bodyPr wrap="square" rtlCol="0">
            <a:spAutoFit/>
          </a:bodyPr>
          <a:lstStyle/>
          <a:p>
            <a:r>
              <a:rPr lang="en-US" b="1" dirty="0" smtClean="0">
                <a:latin typeface="+mn-lt"/>
              </a:rPr>
              <a:t>Beauregard</a:t>
            </a:r>
            <a:endParaRPr lang="en-US" b="1" dirty="0"/>
          </a:p>
        </p:txBody>
      </p:sp>
      <p:graphicFrame>
        <p:nvGraphicFramePr>
          <p:cNvPr id="15" name="Table 14"/>
          <p:cNvGraphicFramePr>
            <a:graphicFrameLocks noGrp="1"/>
          </p:cNvGraphicFramePr>
          <p:nvPr>
            <p:extLst>
              <p:ext uri="{D42A27DB-BD31-4B8C-83A1-F6EECF244321}">
                <p14:modId xmlns:p14="http://schemas.microsoft.com/office/powerpoint/2010/main" val="2361292162"/>
              </p:ext>
            </p:extLst>
          </p:nvPr>
        </p:nvGraphicFramePr>
        <p:xfrm>
          <a:off x="762000" y="1905000"/>
          <a:ext cx="3465394" cy="1188720"/>
        </p:xfrm>
        <a:graphic>
          <a:graphicData uri="http://schemas.openxmlformats.org/drawingml/2006/table">
            <a:tbl>
              <a:tblPr firstRow="1" bandRow="1">
                <a:tableStyleId>{5940675A-B579-460E-94D1-54222C63F5DA}</a:tableStyleId>
              </a:tblPr>
              <a:tblGrid>
                <a:gridCol w="1116875"/>
                <a:gridCol w="711925"/>
                <a:gridCol w="838200"/>
                <a:gridCol w="798394"/>
              </a:tblGrid>
              <a:tr h="457200">
                <a:tc>
                  <a:txBody>
                    <a:bodyPr/>
                    <a:lstStyle/>
                    <a:p>
                      <a:pPr algn="ctr"/>
                      <a:r>
                        <a:rPr lang="en-US" sz="1600" b="1" dirty="0" smtClean="0">
                          <a:solidFill>
                            <a:schemeClr val="tx1"/>
                          </a:solidFill>
                        </a:rPr>
                        <a:t>BULL RUN</a:t>
                      </a:r>
                      <a:endParaRPr lang="en-US" sz="1600" b="1" dirty="0">
                        <a:solidFill>
                          <a:schemeClr val="tx1"/>
                        </a:solidFill>
                      </a:endParaRPr>
                    </a:p>
                  </a:txBody>
                  <a:tcPr/>
                </a:tc>
                <a:tc>
                  <a:txBody>
                    <a:bodyPr/>
                    <a:lstStyle/>
                    <a:p>
                      <a:pPr algn="ctr"/>
                      <a:r>
                        <a:rPr lang="en-US" sz="1200" b="1" dirty="0" smtClean="0"/>
                        <a:t>#</a:t>
                      </a:r>
                      <a:r>
                        <a:rPr lang="en-US" sz="1200" b="1" baseline="0" dirty="0" smtClean="0"/>
                        <a:t> of troops</a:t>
                      </a:r>
                    </a:p>
                  </a:txBody>
                  <a:tcPr/>
                </a:tc>
                <a:tc>
                  <a:txBody>
                    <a:bodyPr/>
                    <a:lstStyle/>
                    <a:p>
                      <a:pPr algn="ctr"/>
                      <a:r>
                        <a:rPr lang="en-US" sz="1200" b="1" dirty="0" smtClean="0"/>
                        <a:t>Killed or Wounded</a:t>
                      </a:r>
                      <a:endParaRPr lang="en-US" sz="1200" b="1"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t>Missing/</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t>Captured</a:t>
                      </a:r>
                      <a:endParaRPr lang="en-US" sz="1200" b="1" dirty="0">
                        <a:solidFill>
                          <a:schemeClr val="tx1"/>
                        </a:solidFill>
                      </a:endParaRPr>
                    </a:p>
                  </a:txBody>
                  <a:tcPr/>
                </a:tc>
              </a:tr>
              <a:tr h="337820">
                <a:tc>
                  <a:txBody>
                    <a:bodyPr/>
                    <a:lstStyle/>
                    <a:p>
                      <a:pPr algn="ctr"/>
                      <a:endParaRPr lang="en-US" b="1" dirty="0">
                        <a:solidFill>
                          <a:srgbClr val="FF0000"/>
                        </a:solidFill>
                      </a:endParaRPr>
                    </a:p>
                  </a:txBody>
                  <a:tcPr/>
                </a:tc>
                <a:tc>
                  <a:txBody>
                    <a:bodyPr/>
                    <a:lstStyle/>
                    <a:p>
                      <a:pPr algn="ctr"/>
                      <a:r>
                        <a:rPr lang="en-US" sz="1200" b="1" dirty="0" smtClean="0">
                          <a:solidFill>
                            <a:schemeClr val="tx1"/>
                          </a:solidFill>
                        </a:rPr>
                        <a:t>28,450</a:t>
                      </a:r>
                      <a:endParaRPr lang="en-US" sz="1200" b="1" dirty="0">
                        <a:solidFill>
                          <a:schemeClr val="tx1"/>
                        </a:solidFill>
                      </a:endParaRPr>
                    </a:p>
                  </a:txBody>
                  <a:tcPr/>
                </a:tc>
                <a:tc>
                  <a:txBody>
                    <a:bodyPr/>
                    <a:lstStyle/>
                    <a:p>
                      <a:pPr algn="ctr"/>
                      <a:r>
                        <a:rPr lang="en-US" sz="1200" b="1" dirty="0" smtClean="0">
                          <a:solidFill>
                            <a:schemeClr val="tx1"/>
                          </a:solidFill>
                        </a:rPr>
                        <a:t>1,492</a:t>
                      </a:r>
                      <a:endParaRPr lang="en-US" sz="1200" b="1" dirty="0">
                        <a:solidFill>
                          <a:schemeClr val="tx1"/>
                        </a:solidFill>
                      </a:endParaRPr>
                    </a:p>
                  </a:txBody>
                  <a:tcPr/>
                </a:tc>
                <a:tc>
                  <a:txBody>
                    <a:bodyPr/>
                    <a:lstStyle/>
                    <a:p>
                      <a:pPr algn="ctr"/>
                      <a:r>
                        <a:rPr lang="en-US" sz="1200" b="1" dirty="0" smtClean="0">
                          <a:solidFill>
                            <a:schemeClr val="tx1"/>
                          </a:solidFill>
                        </a:rPr>
                        <a:t>1,400</a:t>
                      </a:r>
                      <a:endParaRPr lang="en-US" sz="1200" b="1" dirty="0">
                        <a:solidFill>
                          <a:schemeClr val="tx1"/>
                        </a:solidFill>
                      </a:endParaRPr>
                    </a:p>
                  </a:txBody>
                  <a:tcPr/>
                </a:tc>
              </a:tr>
              <a:tr h="337820">
                <a:tc>
                  <a:txBody>
                    <a:bodyPr/>
                    <a:lstStyle/>
                    <a:p>
                      <a:pPr algn="ctr"/>
                      <a:endParaRPr lang="en-US" b="1" dirty="0">
                        <a:solidFill>
                          <a:srgbClr val="FF0000"/>
                        </a:solidFill>
                      </a:endParaRPr>
                    </a:p>
                  </a:txBody>
                  <a:tcPr/>
                </a:tc>
                <a:tc>
                  <a:txBody>
                    <a:bodyPr/>
                    <a:lstStyle/>
                    <a:p>
                      <a:pPr algn="ctr"/>
                      <a:r>
                        <a:rPr lang="en-US" sz="1200" b="1" dirty="0" smtClean="0">
                          <a:solidFill>
                            <a:schemeClr val="tx1"/>
                          </a:solidFill>
                        </a:rPr>
                        <a:t>32,230</a:t>
                      </a:r>
                      <a:endParaRPr lang="en-US" sz="1200" b="1" dirty="0">
                        <a:solidFill>
                          <a:schemeClr val="tx1"/>
                        </a:solidFill>
                      </a:endParaRPr>
                    </a:p>
                  </a:txBody>
                  <a:tcPr/>
                </a:tc>
                <a:tc>
                  <a:txBody>
                    <a:bodyPr/>
                    <a:lstStyle/>
                    <a:p>
                      <a:pPr algn="ctr"/>
                      <a:r>
                        <a:rPr lang="en-US" sz="1200" b="1" dirty="0" smtClean="0">
                          <a:solidFill>
                            <a:schemeClr val="tx1"/>
                          </a:solidFill>
                        </a:rPr>
                        <a:t>1,752</a:t>
                      </a:r>
                      <a:endParaRPr lang="en-US" sz="1200" b="1" dirty="0">
                        <a:solidFill>
                          <a:schemeClr val="tx1"/>
                        </a:solidFill>
                      </a:endParaRPr>
                    </a:p>
                  </a:txBody>
                  <a:tcPr/>
                </a:tc>
                <a:tc>
                  <a:txBody>
                    <a:bodyPr/>
                    <a:lstStyle/>
                    <a:p>
                      <a:pPr algn="ctr"/>
                      <a:r>
                        <a:rPr lang="en-US" sz="1200" b="1" dirty="0" smtClean="0">
                          <a:solidFill>
                            <a:schemeClr val="tx1"/>
                          </a:solidFill>
                        </a:rPr>
                        <a:t>?</a:t>
                      </a:r>
                      <a:endParaRPr lang="en-US" sz="1200" b="1" dirty="0">
                        <a:solidFill>
                          <a:schemeClr val="tx1"/>
                        </a:solidFill>
                      </a:endParaRPr>
                    </a:p>
                  </a:txBody>
                  <a:tcPr/>
                </a:tc>
              </a:tr>
            </a:tbl>
          </a:graphicData>
        </a:graphic>
      </p:graphicFrame>
      <p:pic>
        <p:nvPicPr>
          <p:cNvPr id="16" name="Picture 2" descr="http://www.fortunecity.com/victorian/pottery/1080/y2_cbearer_12027.gif">
            <a:hlinkClick r:id="rId11"/>
          </p:cNvPr>
          <p:cNvPicPr>
            <a:picLocks noChangeAspect="1" noChangeArrowheads="1" noCrop="1"/>
          </p:cNvPicPr>
          <p:nvPr/>
        </p:nvPicPr>
        <p:blipFill>
          <a:blip r:embed="rId12" cstate="print"/>
          <a:srcRect/>
          <a:stretch>
            <a:fillRect/>
          </a:stretch>
        </p:blipFill>
        <p:spPr bwMode="auto">
          <a:xfrm>
            <a:off x="381000" y="609600"/>
            <a:ext cx="762000" cy="1343026"/>
          </a:xfrm>
          <a:prstGeom prst="rect">
            <a:avLst/>
          </a:prstGeom>
          <a:noFill/>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5777"/>
                                        </p:tgtEl>
                                        <p:attrNameLst>
                                          <p:attrName>style.visibility</p:attrName>
                                        </p:attrNameLst>
                                      </p:cBhvr>
                                      <p:to>
                                        <p:strVal val="visible"/>
                                      </p:to>
                                    </p:set>
                                    <p:animEffect transition="in" filter="fade">
                                      <p:cBhvr>
                                        <p:cTn id="7" dur="2000"/>
                                        <p:tgtEl>
                                          <p:spTgt spid="24577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45779"/>
                                        </p:tgtEl>
                                        <p:attrNameLst>
                                          <p:attrName>style.visibility</p:attrName>
                                        </p:attrNameLst>
                                      </p:cBhvr>
                                      <p:to>
                                        <p:strVal val="visible"/>
                                      </p:to>
                                    </p:set>
                                    <p:animEffect transition="in" filter="fade">
                                      <p:cBhvr>
                                        <p:cTn id="11" dur="2000"/>
                                        <p:tgtEl>
                                          <p:spTgt spid="24577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2000"/>
                                        <p:tgtEl>
                                          <p:spTgt spid="20"/>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245781"/>
                                        </p:tgtEl>
                                        <p:attrNameLst>
                                          <p:attrName>style.visibility</p:attrName>
                                        </p:attrNameLst>
                                      </p:cBhvr>
                                      <p:to>
                                        <p:strVal val="visible"/>
                                      </p:to>
                                    </p:set>
                                    <p:animEffect transition="in" filter="fade">
                                      <p:cBhvr>
                                        <p:cTn id="18" dur="2000"/>
                                        <p:tgtEl>
                                          <p:spTgt spid="24578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2000"/>
                                        <p:tgtEl>
                                          <p:spTgt spid="21"/>
                                        </p:tgtEl>
                                      </p:cBhvr>
                                    </p:animEffect>
                                  </p:childTnLst>
                                </p:cTn>
                              </p:par>
                            </p:childTnLst>
                          </p:cTn>
                        </p:par>
                        <p:par>
                          <p:cTn id="22" fill="hold">
                            <p:stCondLst>
                              <p:cond delay="6000"/>
                            </p:stCondLst>
                            <p:childTnLst>
                              <p:par>
                                <p:cTn id="23" presetID="10" presetClass="entr" presetSubtype="0" fill="hold" nodeType="afterEffect">
                                  <p:stCondLst>
                                    <p:cond delay="0"/>
                                  </p:stCondLst>
                                  <p:childTnLst>
                                    <p:set>
                                      <p:cBhvr>
                                        <p:cTn id="24" dur="1" fill="hold">
                                          <p:stCondLst>
                                            <p:cond delay="0"/>
                                          </p:stCondLst>
                                        </p:cTn>
                                        <p:tgtEl>
                                          <p:spTgt spid="245783"/>
                                        </p:tgtEl>
                                        <p:attrNameLst>
                                          <p:attrName>style.visibility</p:attrName>
                                        </p:attrNameLst>
                                      </p:cBhvr>
                                      <p:to>
                                        <p:strVal val="visible"/>
                                      </p:to>
                                    </p:set>
                                    <p:animEffect transition="in" filter="fade">
                                      <p:cBhvr>
                                        <p:cTn id="25" dur="2000"/>
                                        <p:tgtEl>
                                          <p:spTgt spid="24578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2000"/>
                                        <p:tgtEl>
                                          <p:spTgt spid="22"/>
                                        </p:tgtEl>
                                      </p:cBhvr>
                                    </p:animEffect>
                                  </p:childTnLst>
                                </p:cTn>
                              </p:par>
                            </p:childTnLst>
                          </p:cTn>
                        </p:par>
                        <p:par>
                          <p:cTn id="29" fill="hold">
                            <p:stCondLst>
                              <p:cond delay="8000"/>
                            </p:stCondLst>
                            <p:childTnLst>
                              <p:par>
                                <p:cTn id="30" presetID="10" presetClass="entr" presetSubtype="0" fill="hold" nodeType="afterEffect">
                                  <p:stCondLst>
                                    <p:cond delay="0"/>
                                  </p:stCondLst>
                                  <p:childTnLst>
                                    <p:set>
                                      <p:cBhvr>
                                        <p:cTn id="31" dur="1" fill="hold">
                                          <p:stCondLst>
                                            <p:cond delay="0"/>
                                          </p:stCondLst>
                                        </p:cTn>
                                        <p:tgtEl>
                                          <p:spTgt spid="54275">
                                            <p:txEl>
                                              <p:pRg st="0" end="0"/>
                                            </p:txEl>
                                          </p:spTgt>
                                        </p:tgtEl>
                                        <p:attrNameLst>
                                          <p:attrName>style.visibility</p:attrName>
                                        </p:attrNameLst>
                                      </p:cBhvr>
                                      <p:to>
                                        <p:strVal val="visible"/>
                                      </p:to>
                                    </p:set>
                                    <p:animEffect transition="in" filter="fade">
                                      <p:cBhvr>
                                        <p:cTn id="32" dur="2000"/>
                                        <p:tgtEl>
                                          <p:spTgt spid="5427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4275">
                                            <p:txEl>
                                              <p:pRg st="1" end="1"/>
                                            </p:txEl>
                                          </p:spTgt>
                                        </p:tgtEl>
                                        <p:attrNameLst>
                                          <p:attrName>style.visibility</p:attrName>
                                        </p:attrNameLst>
                                      </p:cBhvr>
                                      <p:to>
                                        <p:strVal val="visible"/>
                                      </p:to>
                                    </p:set>
                                    <p:animEffect transition="in" filter="fade">
                                      <p:cBhvr>
                                        <p:cTn id="37" dur="2000"/>
                                        <p:tgtEl>
                                          <p:spTgt spid="5427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4275">
                                            <p:txEl>
                                              <p:pRg st="2" end="2"/>
                                            </p:txEl>
                                          </p:spTgt>
                                        </p:tgtEl>
                                        <p:attrNameLst>
                                          <p:attrName>style.visibility</p:attrName>
                                        </p:attrNameLst>
                                      </p:cBhvr>
                                      <p:to>
                                        <p:strVal val="visible"/>
                                      </p:to>
                                    </p:set>
                                    <p:animEffect transition="in" filter="fade">
                                      <p:cBhvr>
                                        <p:cTn id="42" dur="2000"/>
                                        <p:tgtEl>
                                          <p:spTgt spid="54275">
                                            <p:txEl>
                                              <p:pRg st="2" end="2"/>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54275">
                                            <p:txEl>
                                              <p:pRg st="3" end="3"/>
                                            </p:txEl>
                                          </p:spTgt>
                                        </p:tgtEl>
                                        <p:attrNameLst>
                                          <p:attrName>style.visibility</p:attrName>
                                        </p:attrNameLst>
                                      </p:cBhvr>
                                      <p:to>
                                        <p:strVal val="visible"/>
                                      </p:to>
                                    </p:set>
                                    <p:animEffect transition="in" filter="fade">
                                      <p:cBhvr>
                                        <p:cTn id="45" dur="2000"/>
                                        <p:tgtEl>
                                          <p:spTgt spid="54275">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54275">
                                            <p:txEl>
                                              <p:pRg st="4" end="4"/>
                                            </p:txEl>
                                          </p:spTgt>
                                        </p:tgtEl>
                                        <p:attrNameLst>
                                          <p:attrName>style.visibility</p:attrName>
                                        </p:attrNameLst>
                                      </p:cBhvr>
                                      <p:to>
                                        <p:strVal val="visible"/>
                                      </p:to>
                                    </p:set>
                                    <p:animEffect transition="in" filter="fade">
                                      <p:cBhvr>
                                        <p:cTn id="50" dur="2000"/>
                                        <p:tgtEl>
                                          <p:spTgt spid="54275">
                                            <p:txEl>
                                              <p:pRg st="4" end="4"/>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2000"/>
                                        <p:tgtEl>
                                          <p:spTgt spid="16"/>
                                        </p:tgtEl>
                                      </p:cBhvr>
                                    </p:animEffect>
                                  </p:childTnLst>
                                </p:cTn>
                              </p:par>
                            </p:childTnLst>
                          </p:cTn>
                        </p:par>
                        <p:par>
                          <p:cTn id="54" fill="hold">
                            <p:stCondLst>
                              <p:cond delay="2000"/>
                            </p:stCondLst>
                            <p:childTnLst>
                              <p:par>
                                <p:cTn id="55" presetID="10" presetClass="entr" presetSubtype="0" fill="hold" nodeType="afterEffect">
                                  <p:stCondLst>
                                    <p:cond delay="150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2000"/>
                                        <p:tgtEl>
                                          <p:spTgt spid="15"/>
                                        </p:tgtEl>
                                      </p:cBhvr>
                                    </p:animEffect>
                                  </p:childTnLst>
                                </p:cTn>
                              </p:par>
                              <p:par>
                                <p:cTn id="58" presetID="10" presetClass="entr" presetSubtype="0" fill="hold" nodeType="withEffect">
                                  <p:stCondLst>
                                    <p:cond delay="0"/>
                                  </p:stCondLst>
                                  <p:childTnLst>
                                    <p:set>
                                      <p:cBhvr>
                                        <p:cTn id="59" dur="1" fill="hold">
                                          <p:stCondLst>
                                            <p:cond delay="0"/>
                                          </p:stCondLst>
                                        </p:cTn>
                                        <p:tgtEl>
                                          <p:spTgt spid="245775"/>
                                        </p:tgtEl>
                                        <p:attrNameLst>
                                          <p:attrName>style.visibility</p:attrName>
                                        </p:attrNameLst>
                                      </p:cBhvr>
                                      <p:to>
                                        <p:strVal val="visible"/>
                                      </p:to>
                                    </p:set>
                                    <p:animEffect transition="in" filter="fade">
                                      <p:cBhvr>
                                        <p:cTn id="60" dur="2000"/>
                                        <p:tgtEl>
                                          <p:spTgt spid="245775"/>
                                        </p:tgtEl>
                                      </p:cBhvr>
                                    </p:animEffect>
                                  </p:childTnLst>
                                </p:cTn>
                              </p:par>
                              <p:par>
                                <p:cTn id="61" presetID="10" presetClass="entr" presetSubtype="0" fill="hold" nodeType="withEffect">
                                  <p:stCondLst>
                                    <p:cond delay="0"/>
                                  </p:stCondLst>
                                  <p:childTnLst>
                                    <p:set>
                                      <p:cBhvr>
                                        <p:cTn id="62" dur="1" fill="hold">
                                          <p:stCondLst>
                                            <p:cond delay="0"/>
                                          </p:stCondLst>
                                        </p:cTn>
                                        <p:tgtEl>
                                          <p:spTgt spid="245763"/>
                                        </p:tgtEl>
                                        <p:attrNameLst>
                                          <p:attrName>style.visibility</p:attrName>
                                        </p:attrNameLst>
                                      </p:cBhvr>
                                      <p:to>
                                        <p:strVal val="visible"/>
                                      </p:to>
                                    </p:set>
                                    <p:animEffect transition="in" filter="fade">
                                      <p:cBhvr>
                                        <p:cTn id="63" dur="2000"/>
                                        <p:tgtEl>
                                          <p:spTgt spid="245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4" descr="http://26.media.tumblr.com/tumblr_ljksb4G5VH1qfmvnio1_400.jpg"/>
          <p:cNvPicPr>
            <a:picLocks noChangeAspect="1" noChangeArrowheads="1"/>
          </p:cNvPicPr>
          <p:nvPr/>
        </p:nvPicPr>
        <p:blipFill>
          <a:blip r:embed="rId2" cstate="print"/>
          <a:srcRect/>
          <a:stretch>
            <a:fillRect/>
          </a:stretch>
        </p:blipFill>
        <p:spPr bwMode="auto">
          <a:xfrm>
            <a:off x="990600" y="304800"/>
            <a:ext cx="7391400" cy="6298438"/>
          </a:xfrm>
          <a:prstGeom prst="rect">
            <a:avLst/>
          </a:prstGeom>
          <a:noFill/>
        </p:spPr>
      </p:pic>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67</a:t>
            </a:fld>
            <a:endParaRPr lang="en-US" dirty="0"/>
          </a:p>
        </p:txBody>
      </p:sp>
      <p:sp>
        <p:nvSpPr>
          <p:cNvPr id="6" name="TextBox 5"/>
          <p:cNvSpPr txBox="1"/>
          <p:nvPr/>
        </p:nvSpPr>
        <p:spPr>
          <a:xfrm>
            <a:off x="990600" y="304800"/>
            <a:ext cx="7543800" cy="646331"/>
          </a:xfrm>
          <a:prstGeom prst="rect">
            <a:avLst/>
          </a:prstGeom>
          <a:solidFill>
            <a:srgbClr val="000000"/>
          </a:solidFill>
        </p:spPr>
        <p:txBody>
          <a:bodyPr wrap="square" rtlCol="0">
            <a:spAutoFit/>
          </a:bodyPr>
          <a:lstStyle/>
          <a:p>
            <a:r>
              <a:rPr lang="en-US" b="1" dirty="0" smtClean="0">
                <a:latin typeface="Calibri" pitchFamily="34" charset="0"/>
              </a:rPr>
              <a:t>In this photo, local children observe Union cavalry soldiers across Manassas Creek. In August 1862 , a second great battle would be fought on this site.</a:t>
            </a:r>
            <a:endParaRPr lang="en-US" b="1" dirty="0">
              <a:latin typeface="Calibri"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4275" name="Rectangle 3"/>
          <p:cNvSpPr>
            <a:spLocks noGrp="1" noChangeArrowheads="1"/>
          </p:cNvSpPr>
          <p:nvPr>
            <p:ph idx="1"/>
          </p:nvPr>
        </p:nvSpPr>
        <p:spPr>
          <a:xfrm>
            <a:off x="457200" y="304800"/>
            <a:ext cx="8305800" cy="3048000"/>
          </a:xfrm>
        </p:spPr>
        <p:txBody>
          <a:bodyPr>
            <a:normAutofit/>
          </a:bodyPr>
          <a:lstStyle/>
          <a:p>
            <a:pPr marL="0" indent="0">
              <a:spcBef>
                <a:spcPts val="0"/>
              </a:spcBef>
              <a:buNone/>
            </a:pPr>
            <a:r>
              <a:rPr lang="en-US" sz="2400" dirty="0" smtClean="0"/>
              <a:t>  </a:t>
            </a:r>
            <a:r>
              <a:rPr lang="en-US" sz="2400" b="1" dirty="0" smtClean="0">
                <a:solidFill>
                  <a:srgbClr val="FF0000"/>
                </a:solidFill>
                <a:effectLst>
                  <a:outerShdw blurRad="38100" dist="38100" dir="2700000" algn="tl">
                    <a:srgbClr val="000000">
                      <a:alpha val="43137"/>
                    </a:srgbClr>
                  </a:outerShdw>
                </a:effectLst>
              </a:rPr>
              <a:t>3.  </a:t>
            </a:r>
            <a:r>
              <a:rPr lang="en-US" sz="2400" b="1" dirty="0" smtClean="0">
                <a:effectLst>
                  <a:outerShdw blurRad="38100" dist="38100" dir="2700000" algn="tl">
                    <a:srgbClr val="000000">
                      <a:alpha val="43137"/>
                    </a:srgbClr>
                  </a:outerShdw>
                </a:effectLst>
              </a:rPr>
              <a:t>Facts of Interest</a:t>
            </a:r>
          </a:p>
          <a:p>
            <a:pPr marL="0" indent="0">
              <a:spcBef>
                <a:spcPts val="0"/>
              </a:spcBef>
              <a:buNone/>
            </a:pPr>
            <a:r>
              <a:rPr lang="en-US" sz="2000" b="1" dirty="0" smtClean="0">
                <a:effectLst>
                  <a:outerShdw blurRad="38100" dist="38100" dir="2700000" algn="tl">
                    <a:srgbClr val="000000">
                      <a:alpha val="43137"/>
                    </a:srgbClr>
                  </a:outerShdw>
                </a:effectLst>
              </a:rPr>
              <a:t>         </a:t>
            </a:r>
            <a:r>
              <a:rPr lang="en-US" sz="2000" b="1" dirty="0" smtClean="0">
                <a:solidFill>
                  <a:srgbClr val="FF0000"/>
                </a:solidFill>
                <a:effectLst>
                  <a:outerShdw blurRad="38100" dist="38100" dir="2700000" algn="tl">
                    <a:srgbClr val="000000">
                      <a:alpha val="43137"/>
                    </a:srgbClr>
                  </a:outerShdw>
                </a:effectLst>
              </a:rPr>
              <a:t>a. </a:t>
            </a:r>
            <a:r>
              <a:rPr lang="en-US" sz="2000" b="1" dirty="0" smtClean="0">
                <a:effectLst>
                  <a:outerShdw blurRad="38100" dist="38100" dir="2700000" algn="tl">
                    <a:srgbClr val="000000">
                      <a:alpha val="43137"/>
                    </a:srgbClr>
                  </a:outerShdw>
                </a:effectLst>
              </a:rPr>
              <a:t>During the battle, </a:t>
            </a:r>
            <a:r>
              <a:rPr lang="en-US" sz="2000" b="1" dirty="0" smtClean="0">
                <a:effectLst/>
              </a:rPr>
              <a:t>Gen</a:t>
            </a:r>
            <a:r>
              <a:rPr lang="en-US" sz="2000" b="1" dirty="0" smtClean="0">
                <a:effectLst>
                  <a:outerShdw blurRad="38100" dist="38100" dir="2700000" algn="tl">
                    <a:srgbClr val="000000">
                      <a:alpha val="43137"/>
                    </a:srgbClr>
                  </a:outerShdw>
                </a:effectLst>
              </a:rPr>
              <a:t>. Thomas Jackson was given the nickname </a:t>
            </a:r>
          </a:p>
          <a:p>
            <a:pPr marL="0" indent="0">
              <a:spcBef>
                <a:spcPts val="0"/>
              </a:spcBef>
              <a:buNone/>
            </a:pPr>
            <a:r>
              <a:rPr lang="en-US" sz="2000" b="1" dirty="0" smtClean="0">
                <a:effectLst>
                  <a:outerShdw blurRad="38100" dist="38100" dir="2700000" algn="tl">
                    <a:srgbClr val="000000">
                      <a:alpha val="43137"/>
                    </a:srgbClr>
                  </a:outerShdw>
                </a:effectLst>
              </a:rPr>
              <a:t>             “Stonewall”.  </a:t>
            </a:r>
          </a:p>
          <a:p>
            <a:pPr marL="0" indent="0">
              <a:spcBef>
                <a:spcPts val="0"/>
              </a:spcBef>
              <a:buNone/>
            </a:pPr>
            <a:r>
              <a:rPr lang="en-US" sz="2000" b="1" dirty="0" smtClean="0">
                <a:effectLst>
                  <a:outerShdw blurRad="38100" dist="38100" dir="2700000" algn="tl">
                    <a:srgbClr val="000000">
                      <a:alpha val="43137"/>
                    </a:srgbClr>
                  </a:outerShdw>
                </a:effectLst>
              </a:rPr>
              <a:t>              </a:t>
            </a:r>
            <a:r>
              <a:rPr lang="en-US" sz="2000" b="1" dirty="0" err="1" smtClean="0">
                <a:solidFill>
                  <a:srgbClr val="FF0000"/>
                </a:solidFill>
                <a:effectLst>
                  <a:outerShdw blurRad="38100" dist="38100" dir="2700000" algn="tl">
                    <a:srgbClr val="000000">
                      <a:alpha val="43137"/>
                    </a:srgbClr>
                  </a:outerShdw>
                </a:effectLst>
              </a:rPr>
              <a:t>i</a:t>
            </a:r>
            <a:r>
              <a:rPr lang="en-US" sz="2000" b="1" dirty="0" smtClean="0">
                <a:solidFill>
                  <a:srgbClr val="FF0000"/>
                </a:solidFill>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He and his men stood firm during the battle of Bull Run, inspiring </a:t>
            </a:r>
          </a:p>
          <a:p>
            <a:pPr marL="0" indent="0">
              <a:spcBef>
                <a:spcPts val="0"/>
              </a:spcBef>
              <a:buNone/>
            </a:pPr>
            <a:r>
              <a:rPr lang="en-US" sz="2000" b="1" dirty="0">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                 other soldiers to do the same.</a:t>
            </a:r>
          </a:p>
          <a:p>
            <a:pPr marL="0" indent="0">
              <a:spcBef>
                <a:spcPts val="0"/>
              </a:spcBef>
              <a:buNone/>
            </a:pPr>
            <a:r>
              <a:rPr lang="en-US" sz="2000" b="1" dirty="0">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             </a:t>
            </a:r>
            <a:r>
              <a:rPr lang="en-US" sz="2000" b="1" dirty="0" smtClean="0">
                <a:solidFill>
                  <a:srgbClr val="FF0000"/>
                </a:solidFill>
                <a:effectLst>
                  <a:outerShdw blurRad="38100" dist="38100" dir="2700000" algn="tl">
                    <a:srgbClr val="000000">
                      <a:alpha val="43137"/>
                    </a:srgbClr>
                  </a:outerShdw>
                </a:effectLst>
              </a:rPr>
              <a:t>ii</a:t>
            </a:r>
            <a:r>
              <a:rPr lang="en-US" sz="2400" b="1" dirty="0" smtClean="0">
                <a:solidFill>
                  <a:srgbClr val="FF0000"/>
                </a:solidFill>
                <a:effectLst>
                  <a:outerShdw blurRad="38100" dist="38100" dir="2700000" algn="tl">
                    <a:srgbClr val="000000">
                      <a:alpha val="43137"/>
                    </a:srgbClr>
                  </a:outerShdw>
                </a:effectLst>
              </a:rPr>
              <a:t>. </a:t>
            </a:r>
            <a:r>
              <a:rPr lang="en-US" sz="2400" b="1" i="1" dirty="0" smtClean="0">
                <a:solidFill>
                  <a:schemeClr val="accent6">
                    <a:lumMod val="40000"/>
                    <a:lumOff val="60000"/>
                  </a:schemeClr>
                </a:solidFill>
                <a:effectLst>
                  <a:outerShdw blurRad="38100" dist="38100" dir="2700000" algn="tl">
                    <a:srgbClr val="000000">
                      <a:alpha val="43137"/>
                    </a:srgbClr>
                  </a:outerShdw>
                </a:effectLst>
              </a:rPr>
              <a:t>“There </a:t>
            </a:r>
            <a:r>
              <a:rPr lang="en-US" sz="2400" b="1" i="1" dirty="0">
                <a:solidFill>
                  <a:schemeClr val="accent6">
                    <a:lumMod val="40000"/>
                    <a:lumOff val="60000"/>
                  </a:schemeClr>
                </a:solidFill>
                <a:effectLst>
                  <a:outerShdw blurRad="38100" dist="38100" dir="2700000" algn="tl">
                    <a:srgbClr val="000000">
                      <a:alpha val="43137"/>
                    </a:srgbClr>
                  </a:outerShdw>
                </a:effectLst>
              </a:rPr>
              <a:t>is Jackson standing like a stone wall.”</a:t>
            </a:r>
            <a:endParaRPr lang="en-US" sz="2400" b="1" dirty="0" smtClean="0">
              <a:solidFill>
                <a:schemeClr val="accent6">
                  <a:lumMod val="40000"/>
                  <a:lumOff val="60000"/>
                </a:schemeClr>
              </a:solidFill>
              <a:effectLst>
                <a:outerShdw blurRad="38100" dist="38100" dir="2700000" algn="tl">
                  <a:srgbClr val="000000">
                    <a:alpha val="43137"/>
                  </a:srgbClr>
                </a:outerShdw>
              </a:effectLst>
            </a:endParaRPr>
          </a:p>
          <a:p>
            <a:pPr marL="0" indent="0">
              <a:spcBef>
                <a:spcPts val="0"/>
              </a:spcBef>
              <a:buNone/>
            </a:pPr>
            <a:r>
              <a:rPr lang="en-US" sz="2000" b="1" dirty="0" smtClean="0">
                <a:effectLst>
                  <a:outerShdw blurRad="38100" dist="38100" dir="2700000" algn="tl">
                    <a:srgbClr val="000000">
                      <a:alpha val="43137"/>
                    </a:srgbClr>
                  </a:outerShdw>
                </a:effectLst>
              </a:rPr>
              <a:t>           </a:t>
            </a:r>
            <a:r>
              <a:rPr lang="en-US" sz="2000" b="1" dirty="0" smtClean="0">
                <a:solidFill>
                  <a:srgbClr val="FF0000"/>
                </a:solidFill>
                <a:effectLst>
                  <a:outerShdw blurRad="38100" dist="38100" dir="2700000" algn="tl">
                    <a:srgbClr val="000000">
                      <a:alpha val="43137"/>
                    </a:srgbClr>
                  </a:outerShdw>
                </a:effectLst>
              </a:rPr>
              <a:t>b.  </a:t>
            </a:r>
            <a:r>
              <a:rPr lang="en-US" sz="2000" b="1" dirty="0" smtClean="0">
                <a:effectLst>
                  <a:outerShdw blurRad="38100" dist="38100" dir="2700000" algn="tl">
                    <a:srgbClr val="000000">
                      <a:alpha val="43137"/>
                    </a:srgbClr>
                  </a:outerShdw>
                </a:effectLst>
              </a:rPr>
              <a:t>The “Rebel Yell” was used by the Confederate forces as they</a:t>
            </a:r>
          </a:p>
          <a:p>
            <a:pPr marL="0" indent="0">
              <a:spcBef>
                <a:spcPts val="0"/>
              </a:spcBef>
              <a:buNone/>
            </a:pPr>
            <a:r>
              <a:rPr lang="en-US" sz="2000" b="1" dirty="0" smtClean="0">
                <a:effectLst>
                  <a:outerShdw blurRad="38100" dist="38100" dir="2700000" algn="tl">
                    <a:srgbClr val="000000">
                      <a:alpha val="43137"/>
                    </a:srgbClr>
                  </a:outerShdw>
                </a:effectLst>
              </a:rPr>
              <a:t>                   led charges against the Union.</a:t>
            </a:r>
          </a:p>
          <a:p>
            <a:pPr marL="0" indent="0">
              <a:spcBef>
                <a:spcPts val="0"/>
              </a:spcBef>
              <a:buNone/>
            </a:pPr>
            <a:r>
              <a:rPr lang="en-US" sz="2400" b="1" dirty="0" smtClean="0">
                <a:effectLst>
                  <a:outerShdw blurRad="38100" dist="38100" dir="2700000" algn="tl">
                    <a:srgbClr val="000000">
                      <a:alpha val="43137"/>
                    </a:srgbClr>
                  </a:outerShdw>
                </a:effectLst>
              </a:rPr>
              <a:t>   </a:t>
            </a:r>
            <a:r>
              <a:rPr lang="en-US" sz="2400" b="1" dirty="0" smtClean="0">
                <a:solidFill>
                  <a:srgbClr val="FF0000"/>
                </a:solidFill>
                <a:effectLst>
                  <a:outerShdw blurRad="38100" dist="38100" dir="2700000" algn="tl">
                    <a:srgbClr val="000000">
                      <a:alpha val="43137"/>
                    </a:srgbClr>
                  </a:outerShdw>
                </a:effectLst>
              </a:rPr>
              <a:t>4.  </a:t>
            </a:r>
            <a:r>
              <a:rPr lang="en-US" sz="2400" b="1" dirty="0" smtClean="0">
                <a:effectLst>
                  <a:outerShdw blurRad="38100" dist="38100" dir="2700000" algn="tl">
                    <a:srgbClr val="000000">
                      <a:alpha val="43137"/>
                    </a:srgbClr>
                  </a:outerShdw>
                </a:effectLst>
              </a:rPr>
              <a:t>Confederate forces had many early victories </a:t>
            </a:r>
          </a:p>
        </p:txBody>
      </p:sp>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68</a:t>
            </a:fld>
            <a:endParaRPr lang="en-US" dirty="0"/>
          </a:p>
        </p:txBody>
      </p:sp>
      <p:pic>
        <p:nvPicPr>
          <p:cNvPr id="244740" name="Picture 4" descr="File:Stonewall Jackson.jpg">
            <a:hlinkClick r:id="rId2"/>
          </p:cNvPr>
          <p:cNvPicPr>
            <a:picLocks noChangeAspect="1" noChangeArrowheads="1"/>
          </p:cNvPicPr>
          <p:nvPr/>
        </p:nvPicPr>
        <p:blipFill>
          <a:blip r:embed="rId3" cstate="print"/>
          <a:srcRect/>
          <a:stretch>
            <a:fillRect/>
          </a:stretch>
        </p:blipFill>
        <p:spPr bwMode="auto">
          <a:xfrm>
            <a:off x="7010399" y="3668232"/>
            <a:ext cx="1609725" cy="2332935"/>
          </a:xfrm>
          <a:prstGeom prst="rect">
            <a:avLst/>
          </a:prstGeom>
          <a:ln>
            <a:noFill/>
          </a:ln>
          <a:effectLst>
            <a:softEdge rad="112500"/>
          </a:effectLst>
        </p:spPr>
      </p:pic>
      <p:pic>
        <p:nvPicPr>
          <p:cNvPr id="244742" name="Picture 6" descr="http://www.eg.bucknell.edu/~hyde/jackson/StonewallsArm-web.jpg"/>
          <p:cNvPicPr>
            <a:picLocks noChangeAspect="1" noChangeArrowheads="1"/>
          </p:cNvPicPr>
          <p:nvPr/>
        </p:nvPicPr>
        <p:blipFill>
          <a:blip r:embed="rId4" cstate="print"/>
          <a:srcRect/>
          <a:stretch>
            <a:fillRect/>
          </a:stretch>
        </p:blipFill>
        <p:spPr bwMode="auto">
          <a:xfrm>
            <a:off x="442823" y="3692843"/>
            <a:ext cx="1981200" cy="2836010"/>
          </a:xfrm>
          <a:prstGeom prst="rect">
            <a:avLst/>
          </a:prstGeom>
          <a:ln>
            <a:noFill/>
          </a:ln>
          <a:effectLst>
            <a:softEdge rad="112500"/>
          </a:effectLst>
        </p:spPr>
      </p:pic>
      <p:sp>
        <p:nvSpPr>
          <p:cNvPr id="12" name="TextBox 11"/>
          <p:cNvSpPr txBox="1"/>
          <p:nvPr/>
        </p:nvSpPr>
        <p:spPr>
          <a:xfrm>
            <a:off x="2655498" y="3692843"/>
            <a:ext cx="4191000" cy="2308324"/>
          </a:xfrm>
          <a:prstGeom prst="rect">
            <a:avLst/>
          </a:prstGeom>
          <a:noFill/>
        </p:spPr>
        <p:txBody>
          <a:bodyPr wrap="square" rtlCol="0">
            <a:spAutoFit/>
          </a:bodyPr>
          <a:lstStyle/>
          <a:p>
            <a:r>
              <a:rPr lang="en-US" b="1" dirty="0" smtClean="0">
                <a:solidFill>
                  <a:srgbClr val="FFFF00"/>
                </a:solidFill>
                <a:latin typeface="+mn-lt"/>
              </a:rPr>
              <a:t>In May, 1863, Jackson was accidentally shot in the left arm by a Confederate guard while returning to camp during the Battle of Chancellorsville.  The arm was amputated and given a solemn burial near the field hospital.  Jackson died a week later.  His death was a great loss to the Confederacy.</a:t>
            </a:r>
            <a:endParaRPr lang="en-US" b="1" dirty="0">
              <a:solidFill>
                <a:srgbClr val="FFFF00"/>
              </a:solidFill>
              <a:latin typeface="+mn-lt"/>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Effect transition="in" filter="fade">
                                      <p:cBhvr>
                                        <p:cTn id="7" dur="2000"/>
                                        <p:tgtEl>
                                          <p:spTgt spid="542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275">
                                            <p:txEl>
                                              <p:pRg st="1" end="1"/>
                                            </p:txEl>
                                          </p:spTgt>
                                        </p:tgtEl>
                                        <p:attrNameLst>
                                          <p:attrName>style.visibility</p:attrName>
                                        </p:attrNameLst>
                                      </p:cBhvr>
                                      <p:to>
                                        <p:strVal val="visible"/>
                                      </p:to>
                                    </p:set>
                                    <p:animEffect transition="in" filter="fade">
                                      <p:cBhvr>
                                        <p:cTn id="12" dur="2000"/>
                                        <p:tgtEl>
                                          <p:spTgt spid="5427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4275">
                                            <p:txEl>
                                              <p:pRg st="2" end="2"/>
                                            </p:txEl>
                                          </p:spTgt>
                                        </p:tgtEl>
                                        <p:attrNameLst>
                                          <p:attrName>style.visibility</p:attrName>
                                        </p:attrNameLst>
                                      </p:cBhvr>
                                      <p:to>
                                        <p:strVal val="visible"/>
                                      </p:to>
                                    </p:set>
                                    <p:animEffect transition="in" filter="fade">
                                      <p:cBhvr>
                                        <p:cTn id="15" dur="2000"/>
                                        <p:tgtEl>
                                          <p:spTgt spid="5427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44740"/>
                                        </p:tgtEl>
                                        <p:attrNameLst>
                                          <p:attrName>style.visibility</p:attrName>
                                        </p:attrNameLst>
                                      </p:cBhvr>
                                      <p:to>
                                        <p:strVal val="visible"/>
                                      </p:to>
                                    </p:set>
                                    <p:animEffect transition="in" filter="fade">
                                      <p:cBhvr>
                                        <p:cTn id="18" dur="2000"/>
                                        <p:tgtEl>
                                          <p:spTgt spid="2447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4275">
                                            <p:txEl>
                                              <p:pRg st="3" end="3"/>
                                            </p:txEl>
                                          </p:spTgt>
                                        </p:tgtEl>
                                        <p:attrNameLst>
                                          <p:attrName>style.visibility</p:attrName>
                                        </p:attrNameLst>
                                      </p:cBhvr>
                                      <p:to>
                                        <p:strVal val="visible"/>
                                      </p:to>
                                    </p:set>
                                    <p:animEffect transition="in" filter="fade">
                                      <p:cBhvr>
                                        <p:cTn id="23" dur="2000"/>
                                        <p:tgtEl>
                                          <p:spTgt spid="54275">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4275">
                                            <p:txEl>
                                              <p:pRg st="4" end="4"/>
                                            </p:txEl>
                                          </p:spTgt>
                                        </p:tgtEl>
                                        <p:attrNameLst>
                                          <p:attrName>style.visibility</p:attrName>
                                        </p:attrNameLst>
                                      </p:cBhvr>
                                      <p:to>
                                        <p:strVal val="visible"/>
                                      </p:to>
                                    </p:set>
                                    <p:animEffect transition="in" filter="fade">
                                      <p:cBhvr>
                                        <p:cTn id="26" dur="2000"/>
                                        <p:tgtEl>
                                          <p:spTgt spid="5427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4275">
                                            <p:txEl>
                                              <p:pRg st="5" end="5"/>
                                            </p:txEl>
                                          </p:spTgt>
                                        </p:tgtEl>
                                        <p:attrNameLst>
                                          <p:attrName>style.visibility</p:attrName>
                                        </p:attrNameLst>
                                      </p:cBhvr>
                                      <p:to>
                                        <p:strVal val="visible"/>
                                      </p:to>
                                    </p:set>
                                    <p:animEffect transition="in" filter="fade">
                                      <p:cBhvr>
                                        <p:cTn id="31" dur="2000"/>
                                        <p:tgtEl>
                                          <p:spTgt spid="54275">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4275">
                                            <p:txEl>
                                              <p:pRg st="6" end="6"/>
                                            </p:txEl>
                                          </p:spTgt>
                                        </p:tgtEl>
                                        <p:attrNameLst>
                                          <p:attrName>style.visibility</p:attrName>
                                        </p:attrNameLst>
                                      </p:cBhvr>
                                      <p:to>
                                        <p:strVal val="visible"/>
                                      </p:to>
                                    </p:set>
                                    <p:animEffect transition="in" filter="fade">
                                      <p:cBhvr>
                                        <p:cTn id="36" dur="2000"/>
                                        <p:tgtEl>
                                          <p:spTgt spid="54275">
                                            <p:txEl>
                                              <p:pRg st="6" end="6"/>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54275">
                                            <p:txEl>
                                              <p:pRg st="7" end="7"/>
                                            </p:txEl>
                                          </p:spTgt>
                                        </p:tgtEl>
                                        <p:attrNameLst>
                                          <p:attrName>style.visibility</p:attrName>
                                        </p:attrNameLst>
                                      </p:cBhvr>
                                      <p:to>
                                        <p:strVal val="visible"/>
                                      </p:to>
                                    </p:set>
                                    <p:animEffect transition="in" filter="fade">
                                      <p:cBhvr>
                                        <p:cTn id="39" dur="2000"/>
                                        <p:tgtEl>
                                          <p:spTgt spid="54275">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4275">
                                            <p:txEl>
                                              <p:pRg st="8" end="8"/>
                                            </p:txEl>
                                          </p:spTgt>
                                        </p:tgtEl>
                                        <p:attrNameLst>
                                          <p:attrName>style.visibility</p:attrName>
                                        </p:attrNameLst>
                                      </p:cBhvr>
                                      <p:to>
                                        <p:strVal val="visible"/>
                                      </p:to>
                                    </p:set>
                                    <p:animEffect transition="in" filter="fade">
                                      <p:cBhvr>
                                        <p:cTn id="44" dur="2000"/>
                                        <p:tgtEl>
                                          <p:spTgt spid="54275">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20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44742"/>
                                        </p:tgtEl>
                                        <p:attrNameLst>
                                          <p:attrName>style.visibility</p:attrName>
                                        </p:attrNameLst>
                                      </p:cBhvr>
                                      <p:to>
                                        <p:strVal val="visible"/>
                                      </p:to>
                                    </p:set>
                                    <p:animEffect transition="in" filter="fade">
                                      <p:cBhvr>
                                        <p:cTn id="54" dur="2000"/>
                                        <p:tgtEl>
                                          <p:spTgt spid="244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69</a:t>
            </a:fld>
            <a:endParaRPr lang="en-US" dirty="0"/>
          </a:p>
        </p:txBody>
      </p:sp>
      <p:sp>
        <p:nvSpPr>
          <p:cNvPr id="6" name="TextBox 5"/>
          <p:cNvSpPr txBox="1"/>
          <p:nvPr/>
        </p:nvSpPr>
        <p:spPr>
          <a:xfrm>
            <a:off x="381000" y="304800"/>
            <a:ext cx="7696200" cy="2677656"/>
          </a:xfrm>
          <a:prstGeom prst="rect">
            <a:avLst/>
          </a:prstGeom>
          <a:noFill/>
        </p:spPr>
        <p:txBody>
          <a:bodyPr wrap="square" rtlCol="0">
            <a:spAutoFit/>
          </a:bodyPr>
          <a:lstStyle/>
          <a:p>
            <a:r>
              <a:rPr lang="en-US" sz="2400" b="1" dirty="0" smtClean="0">
                <a:solidFill>
                  <a:srgbClr val="FF0000"/>
                </a:solidFill>
                <a:latin typeface="Calibri" pitchFamily="34" charset="0"/>
              </a:rPr>
              <a:t>5. </a:t>
            </a:r>
            <a:r>
              <a:rPr lang="en-US" sz="2400" b="1" dirty="0" smtClean="0">
                <a:latin typeface="Calibri" pitchFamily="34" charset="0"/>
              </a:rPr>
              <a:t>Improved Communication</a:t>
            </a:r>
          </a:p>
          <a:p>
            <a:r>
              <a:rPr lang="en-US" sz="2400" b="1" dirty="0" smtClean="0">
                <a:solidFill>
                  <a:srgbClr val="FFFF00"/>
                </a:solidFill>
                <a:latin typeface="Calibri" pitchFamily="34" charset="0"/>
              </a:rPr>
              <a:t>     </a:t>
            </a:r>
            <a:r>
              <a:rPr lang="en-US" sz="2400" b="1" dirty="0" smtClean="0">
                <a:solidFill>
                  <a:srgbClr val="FF0000"/>
                </a:solidFill>
                <a:latin typeface="Calibri" pitchFamily="34" charset="0"/>
              </a:rPr>
              <a:t>a. </a:t>
            </a:r>
            <a:r>
              <a:rPr lang="en-US" sz="2400" b="1" dirty="0" smtClean="0">
                <a:latin typeface="Calibri" pitchFamily="34" charset="0"/>
              </a:rPr>
              <a:t>telegraph</a:t>
            </a:r>
          </a:p>
          <a:p>
            <a:r>
              <a:rPr lang="en-US" sz="2400" b="1" dirty="0" smtClean="0">
                <a:solidFill>
                  <a:srgbClr val="FF0000"/>
                </a:solidFill>
                <a:latin typeface="Calibri" pitchFamily="34" charset="0"/>
              </a:rPr>
              <a:t>          </a:t>
            </a:r>
            <a:r>
              <a:rPr lang="en-US" sz="2400" b="1" dirty="0" err="1" smtClean="0">
                <a:solidFill>
                  <a:srgbClr val="FF0000"/>
                </a:solidFill>
                <a:latin typeface="Calibri" pitchFamily="34" charset="0"/>
              </a:rPr>
              <a:t>i</a:t>
            </a:r>
            <a:r>
              <a:rPr lang="en-US" sz="2400" b="1" dirty="0" smtClean="0">
                <a:solidFill>
                  <a:srgbClr val="FF0000"/>
                </a:solidFill>
                <a:latin typeface="Calibri" pitchFamily="34" charset="0"/>
              </a:rPr>
              <a:t>. </a:t>
            </a:r>
            <a:r>
              <a:rPr lang="en-US" sz="2400" b="1" dirty="0" smtClean="0">
                <a:latin typeface="Calibri" pitchFamily="34" charset="0"/>
              </a:rPr>
              <a:t>developed by Samuel Morse</a:t>
            </a:r>
          </a:p>
          <a:p>
            <a:r>
              <a:rPr lang="en-US" sz="2400" b="1" dirty="0" smtClean="0">
                <a:solidFill>
                  <a:srgbClr val="FFFF00"/>
                </a:solidFill>
                <a:latin typeface="Calibri" pitchFamily="34" charset="0"/>
              </a:rPr>
              <a:t>         </a:t>
            </a:r>
            <a:r>
              <a:rPr lang="en-US" sz="2400" b="1" dirty="0" smtClean="0">
                <a:solidFill>
                  <a:srgbClr val="FF0000"/>
                </a:solidFill>
                <a:latin typeface="Calibri" pitchFamily="34" charset="0"/>
              </a:rPr>
              <a:t>ii. </a:t>
            </a:r>
            <a:r>
              <a:rPr lang="en-US" sz="2400" b="1" dirty="0" smtClean="0">
                <a:latin typeface="Calibri" pitchFamily="34" charset="0"/>
              </a:rPr>
              <a:t>allowed for faster spread of war                  </a:t>
            </a:r>
          </a:p>
          <a:p>
            <a:r>
              <a:rPr lang="en-US" sz="2400" b="1" dirty="0" smtClean="0">
                <a:latin typeface="Calibri" pitchFamily="34" charset="0"/>
              </a:rPr>
              <a:t>              news to the public</a:t>
            </a:r>
          </a:p>
          <a:p>
            <a:r>
              <a:rPr lang="en-US" sz="2400" b="1" dirty="0" smtClean="0">
                <a:latin typeface="Calibri" pitchFamily="34" charset="0"/>
              </a:rPr>
              <a:t>         </a:t>
            </a:r>
            <a:r>
              <a:rPr lang="en-US" sz="2400" b="1" dirty="0" smtClean="0">
                <a:solidFill>
                  <a:srgbClr val="FF0000"/>
                </a:solidFill>
                <a:latin typeface="Calibri" pitchFamily="34" charset="0"/>
              </a:rPr>
              <a:t>iii. </a:t>
            </a:r>
            <a:r>
              <a:rPr lang="en-US" sz="2400" b="1" dirty="0" smtClean="0">
                <a:latin typeface="Calibri" pitchFamily="34" charset="0"/>
              </a:rPr>
              <a:t>orders and information sent rapidly by both sides!</a:t>
            </a:r>
          </a:p>
          <a:p>
            <a:r>
              <a:rPr lang="en-US" sz="2400" b="1" dirty="0" smtClean="0">
                <a:solidFill>
                  <a:srgbClr val="FFFF00"/>
                </a:solidFill>
                <a:latin typeface="Calibri" pitchFamily="34" charset="0"/>
              </a:rPr>
              <a:t> </a:t>
            </a:r>
            <a:endParaRPr lang="en-US" sz="2400" b="1" dirty="0">
              <a:solidFill>
                <a:srgbClr val="FFFF00"/>
              </a:solidFill>
              <a:latin typeface="Calibri" pitchFamily="34" charset="0"/>
            </a:endParaRPr>
          </a:p>
        </p:txBody>
      </p:sp>
      <p:pic>
        <p:nvPicPr>
          <p:cNvPr id="171010" name="Picture 2" descr="http://www.worthpoint.com/wp-content/uploads/2010/03/telegraph1.jpg"/>
          <p:cNvPicPr>
            <a:picLocks noChangeAspect="1" noChangeArrowheads="1"/>
          </p:cNvPicPr>
          <p:nvPr/>
        </p:nvPicPr>
        <p:blipFill>
          <a:blip r:embed="rId2" cstate="print"/>
          <a:srcRect/>
          <a:stretch>
            <a:fillRect/>
          </a:stretch>
        </p:blipFill>
        <p:spPr bwMode="auto">
          <a:xfrm>
            <a:off x="304800" y="2743200"/>
            <a:ext cx="2321560" cy="3048000"/>
          </a:xfrm>
          <a:prstGeom prst="rect">
            <a:avLst/>
          </a:prstGeom>
          <a:noFill/>
        </p:spPr>
      </p:pic>
      <p:pic>
        <p:nvPicPr>
          <p:cNvPr id="171012" name="Picture 4" descr="http://goodnightraleigh.com/uploaded_images/telegraph.jpg"/>
          <p:cNvPicPr>
            <a:picLocks noChangeAspect="1" noChangeArrowheads="1"/>
          </p:cNvPicPr>
          <p:nvPr/>
        </p:nvPicPr>
        <p:blipFill>
          <a:blip r:embed="rId3" cstate="print"/>
          <a:srcRect/>
          <a:stretch>
            <a:fillRect/>
          </a:stretch>
        </p:blipFill>
        <p:spPr bwMode="auto">
          <a:xfrm>
            <a:off x="3429000" y="2667000"/>
            <a:ext cx="4800600" cy="2876099"/>
          </a:xfrm>
          <a:prstGeom prst="rect">
            <a:avLst/>
          </a:prstGeom>
          <a:noFill/>
        </p:spPr>
      </p:pic>
      <p:pic>
        <p:nvPicPr>
          <p:cNvPr id="171014" name="Picture 6" descr="http://cache2.artprintimages.com/p/LRG/37/3762/TEMZF00Z/art-print/civil-war-telegraph-sending-key-in-working-order-shiloh-national-battlefield-tennessee.jpg"/>
          <p:cNvPicPr>
            <a:picLocks noChangeAspect="1" noChangeArrowheads="1"/>
          </p:cNvPicPr>
          <p:nvPr/>
        </p:nvPicPr>
        <p:blipFill>
          <a:blip r:embed="rId4" cstate="print">
            <a:duotone>
              <a:prstClr val="black"/>
              <a:srgbClr val="D9C3A5">
                <a:tint val="50000"/>
                <a:satMod val="180000"/>
              </a:srgbClr>
            </a:duotone>
          </a:blip>
          <a:srcRect l="4000" t="8000" r="4000" b="14667"/>
          <a:stretch>
            <a:fillRect/>
          </a:stretch>
        </p:blipFill>
        <p:spPr bwMode="auto">
          <a:xfrm>
            <a:off x="5334000" y="304800"/>
            <a:ext cx="1933904" cy="1219200"/>
          </a:xfrm>
          <a:prstGeom prst="rect">
            <a:avLst/>
          </a:prstGeom>
          <a:noFill/>
        </p:spPr>
      </p:pic>
      <p:pic>
        <p:nvPicPr>
          <p:cNvPr id="171016" name="Picture 8" descr="http://upload.wikimedia.org/wikipedia/commons/8/84/Samuel_Morse_1845.jpg"/>
          <p:cNvPicPr>
            <a:picLocks noChangeAspect="1" noChangeArrowheads="1"/>
          </p:cNvPicPr>
          <p:nvPr/>
        </p:nvPicPr>
        <p:blipFill>
          <a:blip r:embed="rId5" cstate="print"/>
          <a:srcRect/>
          <a:stretch>
            <a:fillRect/>
          </a:stretch>
        </p:blipFill>
        <p:spPr bwMode="auto">
          <a:xfrm>
            <a:off x="7543800" y="381000"/>
            <a:ext cx="1253109" cy="1752600"/>
          </a:xfrm>
          <a:prstGeom prst="rect">
            <a:avLst/>
          </a:prstGeom>
          <a:noFill/>
        </p:spPr>
      </p:pic>
      <p:sp>
        <p:nvSpPr>
          <p:cNvPr id="11" name="TextBox 10"/>
          <p:cNvSpPr txBox="1"/>
          <p:nvPr/>
        </p:nvSpPr>
        <p:spPr>
          <a:xfrm>
            <a:off x="2590800" y="5638800"/>
            <a:ext cx="6324600" cy="646331"/>
          </a:xfrm>
          <a:prstGeom prst="rect">
            <a:avLst/>
          </a:prstGeom>
          <a:noFill/>
        </p:spPr>
        <p:txBody>
          <a:bodyPr wrap="square" rtlCol="0">
            <a:spAutoFit/>
          </a:bodyPr>
          <a:lstStyle/>
          <a:p>
            <a:r>
              <a:rPr lang="en-US" b="1" dirty="0" smtClean="0">
                <a:latin typeface="Calibri" pitchFamily="34" charset="0"/>
              </a:rPr>
              <a:t>Message sent by Lincoln to bring more troops to stop trouble at Fort Sumter, days before the Confederate attack.</a:t>
            </a:r>
            <a:endParaRPr lang="en-US" b="1" dirty="0">
              <a:latin typeface="Calibri"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2000"/>
                                        <p:tgtEl>
                                          <p:spTgt spid="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71014"/>
                                        </p:tgtEl>
                                        <p:attrNameLst>
                                          <p:attrName>style.visibility</p:attrName>
                                        </p:attrNameLst>
                                      </p:cBhvr>
                                      <p:to>
                                        <p:strVal val="visible"/>
                                      </p:to>
                                    </p:set>
                                    <p:animEffect transition="in" filter="fade">
                                      <p:cBhvr>
                                        <p:cTn id="15" dur="2000"/>
                                        <p:tgtEl>
                                          <p:spTgt spid="1710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2000"/>
                                        <p:tgtEl>
                                          <p:spTgt spid="6">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71016"/>
                                        </p:tgtEl>
                                        <p:attrNameLst>
                                          <p:attrName>style.visibility</p:attrName>
                                        </p:attrNameLst>
                                      </p:cBhvr>
                                      <p:to>
                                        <p:strVal val="visible"/>
                                      </p:to>
                                    </p:set>
                                    <p:animEffect transition="in" filter="fade">
                                      <p:cBhvr>
                                        <p:cTn id="23" dur="2000"/>
                                        <p:tgtEl>
                                          <p:spTgt spid="1710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2000"/>
                                        <p:tgtEl>
                                          <p:spTgt spid="6">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fade">
                                      <p:cBhvr>
                                        <p:cTn id="31" dur="2000"/>
                                        <p:tgtEl>
                                          <p:spTgt spid="6">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71010"/>
                                        </p:tgtEl>
                                        <p:attrNameLst>
                                          <p:attrName>style.visibility</p:attrName>
                                        </p:attrNameLst>
                                      </p:cBhvr>
                                      <p:to>
                                        <p:strVal val="visible"/>
                                      </p:to>
                                    </p:set>
                                    <p:animEffect transition="in" filter="fade">
                                      <p:cBhvr>
                                        <p:cTn id="34" dur="2000"/>
                                        <p:tgtEl>
                                          <p:spTgt spid="1710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animEffect transition="in" filter="fade">
                                      <p:cBhvr>
                                        <p:cTn id="39" dur="2000"/>
                                        <p:tgtEl>
                                          <p:spTgt spid="6">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71012"/>
                                        </p:tgtEl>
                                        <p:attrNameLst>
                                          <p:attrName>style.visibility</p:attrName>
                                        </p:attrNameLst>
                                      </p:cBhvr>
                                      <p:to>
                                        <p:strVal val="visible"/>
                                      </p:to>
                                    </p:set>
                                    <p:animEffect transition="in" filter="fade">
                                      <p:cBhvr>
                                        <p:cTn id="44" dur="2000"/>
                                        <p:tgtEl>
                                          <p:spTgt spid="171012"/>
                                        </p:tgtEl>
                                      </p:cBhvr>
                                    </p:animEffect>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4" descr="railnet1850"/>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04800" y="1143000"/>
            <a:ext cx="8458200" cy="4931097"/>
          </a:xfr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pPr>
              <a:defRPr/>
            </a:pPr>
            <a:fld id="{ADDDAEF7-5083-434E-A915-B7935F7CEEA9}" type="slidenum">
              <a:rPr lang="en-US" smtClean="0"/>
              <a:pPr>
                <a:defRPr/>
              </a:pPr>
              <a:t>7</a:t>
            </a:fld>
            <a:endParaRPr lang="en-US" dirty="0"/>
          </a:p>
        </p:txBody>
      </p:sp>
      <p:pic>
        <p:nvPicPr>
          <p:cNvPr id="7171" name="Picture 5" descr="oldrr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4495800"/>
            <a:ext cx="1981200" cy="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81000" y="228600"/>
            <a:ext cx="8305800" cy="830997"/>
          </a:xfrm>
          <a:prstGeom prst="rect">
            <a:avLst/>
          </a:prstGeom>
          <a:noFill/>
        </p:spPr>
        <p:txBody>
          <a:bodyPr wrap="square" rtlCol="0">
            <a:spAutoFit/>
          </a:bodyPr>
          <a:lstStyle/>
          <a:p>
            <a:r>
              <a:rPr lang="en-US" sz="2400" b="1" dirty="0" smtClean="0">
                <a:solidFill>
                  <a:srgbClr val="000000"/>
                </a:solidFill>
                <a:latin typeface="Calibri" pitchFamily="34" charset="0"/>
              </a:rPr>
              <a:t>Pair-Share: Compare the difference in railroad between North and South. What effect could this have in the upcoming war?</a:t>
            </a:r>
            <a:endParaRPr lang="en-US" sz="2400" b="1" dirty="0">
              <a:solidFill>
                <a:srgbClr val="000000"/>
              </a:solidFill>
              <a:latin typeface="Calibri"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2000"/>
                                        <p:tgtEl>
                                          <p:spTgt spid="7170"/>
                                        </p:tgtEl>
                                      </p:cBhvr>
                                    </p:animEffect>
                                  </p:childTnLst>
                                </p:cTn>
                              </p:par>
                              <p:par>
                                <p:cTn id="8" presetID="10" presetClass="entr" presetSubtype="0" fill="hold" nodeType="withEffect">
                                  <p:stCondLst>
                                    <p:cond delay="0"/>
                                  </p:stCondLst>
                                  <p:childTnLst>
                                    <p:set>
                                      <p:cBhvr>
                                        <p:cTn id="9" dur="1" fill="hold">
                                          <p:stCondLst>
                                            <p:cond delay="0"/>
                                          </p:stCondLst>
                                        </p:cTn>
                                        <p:tgtEl>
                                          <p:spTgt spid="7171"/>
                                        </p:tgtEl>
                                        <p:attrNameLst>
                                          <p:attrName>style.visibility</p:attrName>
                                        </p:attrNameLst>
                                      </p:cBhvr>
                                      <p:to>
                                        <p:strVal val="visible"/>
                                      </p:to>
                                    </p:set>
                                    <p:animEffect transition="in" filter="fade">
                                      <p:cBhvr>
                                        <p:cTn id="10" dur="2000"/>
                                        <p:tgtEl>
                                          <p:spTgt spid="717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9" name="Rectangle 3"/>
          <p:cNvSpPr>
            <a:spLocks noGrp="1" noChangeArrowheads="1"/>
          </p:cNvSpPr>
          <p:nvPr>
            <p:ph idx="1"/>
          </p:nvPr>
        </p:nvSpPr>
        <p:spPr>
          <a:xfrm>
            <a:off x="0" y="228600"/>
            <a:ext cx="9144000" cy="4419600"/>
          </a:xfrm>
        </p:spPr>
        <p:txBody>
          <a:bodyPr/>
          <a:lstStyle/>
          <a:p>
            <a:pPr marL="0" indent="0" eaLnBrk="1" hangingPunct="1">
              <a:spcBef>
                <a:spcPts val="0"/>
              </a:spcBef>
              <a:buNone/>
              <a:defRPr/>
            </a:pPr>
            <a:r>
              <a:rPr lang="en-US" sz="2400" b="1" dirty="0" smtClean="0">
                <a:latin typeface="Calibri" pitchFamily="34" charset="0"/>
                <a:cs typeface="Calibri" pitchFamily="34" charset="0"/>
              </a:rPr>
              <a:t>            </a:t>
            </a:r>
            <a:r>
              <a:rPr lang="en-US" sz="2000" b="1" dirty="0" smtClean="0">
                <a:solidFill>
                  <a:srgbClr val="FF0000"/>
                </a:solidFill>
                <a:latin typeface="Calibri" pitchFamily="34" charset="0"/>
                <a:cs typeface="Calibri" pitchFamily="34" charset="0"/>
              </a:rPr>
              <a:t>B.  </a:t>
            </a:r>
            <a:r>
              <a:rPr lang="en-US" sz="2000" b="1" dirty="0" smtClean="0">
                <a:solidFill>
                  <a:srgbClr val="00B0F0"/>
                </a:solidFill>
                <a:latin typeface="Calibri" pitchFamily="34" charset="0"/>
                <a:cs typeface="Calibri" pitchFamily="34" charset="0"/>
              </a:rPr>
              <a:t>Antietam</a:t>
            </a:r>
            <a:r>
              <a:rPr lang="en-US" sz="2000" b="1" dirty="0" smtClean="0">
                <a:latin typeface="Calibri" pitchFamily="34" charset="0"/>
                <a:cs typeface="Calibri" pitchFamily="34" charset="0"/>
              </a:rPr>
              <a:t> (Sharpsburg, Maryland)-Sept. 16-18, 1862</a:t>
            </a:r>
          </a:p>
          <a:p>
            <a:pPr marL="0" indent="0" eaLnBrk="1" hangingPunct="1">
              <a:spcBef>
                <a:spcPts val="0"/>
              </a:spcBef>
              <a:buNone/>
              <a:defRPr/>
            </a:pPr>
            <a:r>
              <a:rPr lang="en-US" sz="2000" b="1" dirty="0" smtClean="0">
                <a:latin typeface="Calibri" pitchFamily="34" charset="0"/>
                <a:cs typeface="Calibri" pitchFamily="34" charset="0"/>
              </a:rPr>
              <a:t>                </a:t>
            </a:r>
            <a:r>
              <a:rPr lang="en-US" sz="2000" b="1" dirty="0" smtClean="0">
                <a:solidFill>
                  <a:srgbClr val="FF0000"/>
                </a:solidFill>
                <a:latin typeface="Calibri" pitchFamily="34" charset="0"/>
                <a:cs typeface="Calibri" pitchFamily="34" charset="0"/>
              </a:rPr>
              <a:t> 1.  </a:t>
            </a:r>
            <a:r>
              <a:rPr lang="en-US" sz="2000" b="1" dirty="0" smtClean="0">
                <a:latin typeface="Calibri" pitchFamily="34" charset="0"/>
                <a:cs typeface="Calibri" pitchFamily="34" charset="0"/>
              </a:rPr>
              <a:t>Gen. Lee invaded Maryland</a:t>
            </a:r>
          </a:p>
          <a:p>
            <a:pPr marL="0" indent="0" eaLnBrk="1" hangingPunct="1">
              <a:spcBef>
                <a:spcPts val="0"/>
              </a:spcBef>
              <a:buNone/>
              <a:defRPr/>
            </a:pPr>
            <a:r>
              <a:rPr lang="en-US" sz="2000" b="1" dirty="0" smtClean="0">
                <a:latin typeface="Calibri" pitchFamily="34" charset="0"/>
                <a:cs typeface="Calibri" pitchFamily="34" charset="0"/>
              </a:rPr>
              <a:t>                 </a:t>
            </a:r>
            <a:r>
              <a:rPr lang="en-US" sz="2000" b="1" dirty="0" smtClean="0">
                <a:solidFill>
                  <a:srgbClr val="FF0000"/>
                </a:solidFill>
                <a:latin typeface="Calibri" pitchFamily="34" charset="0"/>
                <a:cs typeface="Calibri" pitchFamily="34" charset="0"/>
              </a:rPr>
              <a:t>2.  </a:t>
            </a:r>
            <a:r>
              <a:rPr lang="en-US" sz="2000" b="1" dirty="0" smtClean="0">
                <a:latin typeface="Calibri" pitchFamily="34" charset="0"/>
                <a:cs typeface="Calibri" pitchFamily="34" charset="0"/>
              </a:rPr>
              <a:t>Bloodiest day of the war (Sept. 17)</a:t>
            </a:r>
          </a:p>
          <a:p>
            <a:pPr marL="0" indent="0" eaLnBrk="1" hangingPunct="1">
              <a:spcBef>
                <a:spcPts val="0"/>
              </a:spcBef>
              <a:buNone/>
              <a:defRPr/>
            </a:pPr>
            <a:r>
              <a:rPr lang="en-US" sz="2000" b="1" dirty="0" smtClean="0">
                <a:latin typeface="Calibri" pitchFamily="34" charset="0"/>
                <a:cs typeface="Calibri" pitchFamily="34" charset="0"/>
              </a:rPr>
              <a:t>                        </a:t>
            </a:r>
            <a:r>
              <a:rPr lang="en-US" sz="2000" b="1" dirty="0" smtClean="0">
                <a:solidFill>
                  <a:srgbClr val="FF0000"/>
                </a:solidFill>
                <a:latin typeface="Calibri" pitchFamily="34" charset="0"/>
                <a:cs typeface="Calibri" pitchFamily="34" charset="0"/>
              </a:rPr>
              <a:t>a.</a:t>
            </a:r>
            <a:r>
              <a:rPr lang="en-US" sz="2000" b="1" dirty="0" smtClean="0">
                <a:latin typeface="Calibri" pitchFamily="34" charset="0"/>
                <a:cs typeface="Calibri" pitchFamily="34" charset="0"/>
              </a:rPr>
              <a:t>  Over 25,000 killed or wounded</a:t>
            </a:r>
          </a:p>
          <a:p>
            <a:pPr marL="0" indent="0" eaLnBrk="1" hangingPunct="1">
              <a:spcBef>
                <a:spcPts val="0"/>
              </a:spcBef>
              <a:buNone/>
              <a:defRPr/>
            </a:pPr>
            <a:r>
              <a:rPr lang="en-US" sz="2000" b="1" dirty="0" smtClean="0">
                <a:latin typeface="Calibri" pitchFamily="34" charset="0"/>
                <a:cs typeface="Calibri" pitchFamily="34" charset="0"/>
              </a:rPr>
              <a:t>                 </a:t>
            </a:r>
            <a:r>
              <a:rPr lang="en-US" sz="2000" b="1" dirty="0" smtClean="0">
                <a:solidFill>
                  <a:srgbClr val="FF0000"/>
                </a:solidFill>
                <a:latin typeface="Calibri" pitchFamily="34" charset="0"/>
                <a:cs typeface="Calibri" pitchFamily="34" charset="0"/>
              </a:rPr>
              <a:t>3. </a:t>
            </a:r>
            <a:r>
              <a:rPr lang="en-US" sz="2000" b="1" dirty="0" smtClean="0">
                <a:latin typeface="Calibri" pitchFamily="34" charset="0"/>
                <a:cs typeface="Calibri" pitchFamily="34" charset="0"/>
              </a:rPr>
              <a:t>Union victory   (basically a stalemate)</a:t>
            </a:r>
          </a:p>
          <a:p>
            <a:pPr marL="0" indent="0" eaLnBrk="1" hangingPunct="1">
              <a:spcBef>
                <a:spcPts val="0"/>
              </a:spcBef>
              <a:buNone/>
              <a:defRPr/>
            </a:pPr>
            <a:r>
              <a:rPr lang="en-US" sz="2000" b="1" dirty="0" smtClean="0">
                <a:latin typeface="Calibri" pitchFamily="34" charset="0"/>
                <a:cs typeface="Calibri" pitchFamily="34" charset="0"/>
              </a:rPr>
              <a:t>                 </a:t>
            </a:r>
            <a:r>
              <a:rPr lang="en-US" sz="2000" b="1" dirty="0" smtClean="0">
                <a:solidFill>
                  <a:srgbClr val="FF0000"/>
                </a:solidFill>
                <a:latin typeface="Calibri" pitchFamily="34" charset="0"/>
                <a:cs typeface="Calibri" pitchFamily="34" charset="0"/>
              </a:rPr>
              <a:t>4. </a:t>
            </a:r>
            <a:r>
              <a:rPr lang="en-US" sz="2000" b="1" dirty="0" smtClean="0">
                <a:latin typeface="Calibri" pitchFamily="34" charset="0"/>
                <a:cs typeface="Calibri" pitchFamily="34" charset="0"/>
              </a:rPr>
              <a:t>Gen. Ambrose Burnside becomes commander </a:t>
            </a:r>
          </a:p>
          <a:p>
            <a:pPr marL="0" indent="0" eaLnBrk="1" hangingPunct="1">
              <a:spcBef>
                <a:spcPts val="0"/>
              </a:spcBef>
              <a:buNone/>
              <a:defRPr/>
            </a:pPr>
            <a:r>
              <a:rPr lang="en-US" sz="2000" b="1" dirty="0" smtClean="0">
                <a:latin typeface="Calibri" pitchFamily="34" charset="0"/>
                <a:cs typeface="Calibri" pitchFamily="34" charset="0"/>
              </a:rPr>
              <a:t>                     of Union forces </a:t>
            </a:r>
          </a:p>
        </p:txBody>
      </p:sp>
      <p:sp>
        <p:nvSpPr>
          <p:cNvPr id="3" name="Slide Number Placeholder 2"/>
          <p:cNvSpPr>
            <a:spLocks noGrp="1"/>
          </p:cNvSpPr>
          <p:nvPr>
            <p:ph type="sldNum" sz="quarter" idx="12"/>
          </p:nvPr>
        </p:nvSpPr>
        <p:spPr/>
        <p:txBody>
          <a:bodyPr/>
          <a:lstStyle/>
          <a:p>
            <a:pPr>
              <a:defRPr/>
            </a:pPr>
            <a:fld id="{ADDDAEF7-5083-434E-A915-B7935F7CEEA9}" type="slidenum">
              <a:rPr lang="en-US" smtClean="0"/>
              <a:pPr>
                <a:defRPr/>
              </a:pPr>
              <a:t>70</a:t>
            </a:fld>
            <a:endParaRPr lang="en-US" dirty="0"/>
          </a:p>
        </p:txBody>
      </p:sp>
      <p:pic>
        <p:nvPicPr>
          <p:cNvPr id="119810" name="Picture 2" descr="http://4.bp.blogspot.com/_IlLjSCl62J8/TOVSbp-W22I/AAAAAAAABIE/qCtnkATTNVk/s1600/burnside.jpg"/>
          <p:cNvPicPr>
            <a:picLocks noChangeAspect="1" noChangeArrowheads="1"/>
          </p:cNvPicPr>
          <p:nvPr/>
        </p:nvPicPr>
        <p:blipFill>
          <a:blip r:embed="rId2" cstate="print"/>
          <a:srcRect/>
          <a:stretch>
            <a:fillRect/>
          </a:stretch>
        </p:blipFill>
        <p:spPr bwMode="auto">
          <a:xfrm>
            <a:off x="6858000" y="3124200"/>
            <a:ext cx="1371600" cy="1714500"/>
          </a:xfrm>
          <a:prstGeom prst="ellipse">
            <a:avLst/>
          </a:prstGeom>
          <a:noFill/>
        </p:spPr>
      </p:pic>
      <p:pic>
        <p:nvPicPr>
          <p:cNvPr id="151554" name="Picture 2" descr="Robert Edward Lee.jpg">
            <a:hlinkClick r:id="rId3"/>
          </p:cNvPr>
          <p:cNvPicPr>
            <a:picLocks noChangeAspect="1" noChangeArrowheads="1"/>
          </p:cNvPicPr>
          <p:nvPr/>
        </p:nvPicPr>
        <p:blipFill>
          <a:blip r:embed="rId4" cstate="print"/>
          <a:srcRect t="-4505"/>
          <a:stretch>
            <a:fillRect/>
          </a:stretch>
        </p:blipFill>
        <p:spPr bwMode="auto">
          <a:xfrm>
            <a:off x="7696200" y="381000"/>
            <a:ext cx="1143000" cy="1767841"/>
          </a:xfrm>
          <a:prstGeom prst="rect">
            <a:avLst/>
          </a:prstGeom>
          <a:ln>
            <a:noFill/>
          </a:ln>
          <a:effectLst>
            <a:outerShdw blurRad="292100" dist="139700" dir="2700000" algn="tl" rotWithShape="0">
              <a:srgbClr val="333333">
                <a:alpha val="65000"/>
              </a:srgbClr>
            </a:outerShdw>
          </a:effectLst>
        </p:spPr>
      </p:pic>
      <p:pic>
        <p:nvPicPr>
          <p:cNvPr id="151556" name="Picture 4" descr="http://www.amazing-planet.net/slike/american-civil-war-art/battle_of_antietam.jpg"/>
          <p:cNvPicPr>
            <a:picLocks noChangeAspect="1" noChangeArrowheads="1"/>
          </p:cNvPicPr>
          <p:nvPr/>
        </p:nvPicPr>
        <p:blipFill>
          <a:blip r:embed="rId5" cstate="print"/>
          <a:srcRect/>
          <a:stretch>
            <a:fillRect/>
          </a:stretch>
        </p:blipFill>
        <p:spPr bwMode="auto">
          <a:xfrm>
            <a:off x="685800" y="2514600"/>
            <a:ext cx="5486400" cy="3823103"/>
          </a:xfrm>
          <a:prstGeom prst="rect">
            <a:avLst/>
          </a:prstGeom>
          <a:ln>
            <a:noFill/>
          </a:ln>
          <a:effectLst>
            <a:softEdge rad="112500"/>
          </a:effectLst>
        </p:spPr>
      </p:pic>
      <p:pic>
        <p:nvPicPr>
          <p:cNvPr id="151558" name="Picture 6" descr="File:George B McClellan - retouched.jpg">
            <a:hlinkClick r:id="rId6"/>
          </p:cNvPr>
          <p:cNvPicPr>
            <a:picLocks noChangeAspect="1" noChangeArrowheads="1"/>
          </p:cNvPicPr>
          <p:nvPr/>
        </p:nvPicPr>
        <p:blipFill>
          <a:blip r:embed="rId7" cstate="print"/>
          <a:srcRect l="13333" r="35774" b="45714"/>
          <a:stretch>
            <a:fillRect/>
          </a:stretch>
        </p:blipFill>
        <p:spPr bwMode="auto">
          <a:xfrm>
            <a:off x="6477000" y="914400"/>
            <a:ext cx="1143000" cy="1524000"/>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7924800" y="2209800"/>
            <a:ext cx="685800" cy="369332"/>
          </a:xfrm>
          <a:prstGeom prst="rect">
            <a:avLst/>
          </a:prstGeom>
          <a:noFill/>
        </p:spPr>
        <p:txBody>
          <a:bodyPr wrap="square" rtlCol="0">
            <a:spAutoFit/>
          </a:bodyPr>
          <a:lstStyle/>
          <a:p>
            <a:r>
              <a:rPr lang="en-US" b="1" dirty="0" smtClean="0">
                <a:latin typeface="+mn-lt"/>
              </a:rPr>
              <a:t>Lee</a:t>
            </a:r>
            <a:endParaRPr lang="en-US" b="1" dirty="0">
              <a:latin typeface="+mn-lt"/>
            </a:endParaRPr>
          </a:p>
        </p:txBody>
      </p:sp>
      <p:sp>
        <p:nvSpPr>
          <p:cNvPr id="13" name="TextBox 12"/>
          <p:cNvSpPr txBox="1"/>
          <p:nvPr/>
        </p:nvSpPr>
        <p:spPr>
          <a:xfrm>
            <a:off x="6477000" y="2438400"/>
            <a:ext cx="1219200" cy="369332"/>
          </a:xfrm>
          <a:prstGeom prst="rect">
            <a:avLst/>
          </a:prstGeom>
          <a:noFill/>
        </p:spPr>
        <p:txBody>
          <a:bodyPr wrap="square" rtlCol="0">
            <a:spAutoFit/>
          </a:bodyPr>
          <a:lstStyle/>
          <a:p>
            <a:r>
              <a:rPr lang="en-US" b="1" dirty="0" smtClean="0">
                <a:latin typeface="+mn-lt"/>
              </a:rPr>
              <a:t>McClellan</a:t>
            </a:r>
            <a:endParaRPr lang="en-US" b="1" dirty="0">
              <a:latin typeface="+mn-lt"/>
            </a:endParaRPr>
          </a:p>
        </p:txBody>
      </p:sp>
      <p:sp>
        <p:nvSpPr>
          <p:cNvPr id="14" name="TextBox 13"/>
          <p:cNvSpPr txBox="1"/>
          <p:nvPr/>
        </p:nvSpPr>
        <p:spPr>
          <a:xfrm>
            <a:off x="6934200" y="4800600"/>
            <a:ext cx="1143000" cy="381000"/>
          </a:xfrm>
          <a:prstGeom prst="rect">
            <a:avLst/>
          </a:prstGeom>
          <a:noFill/>
        </p:spPr>
        <p:txBody>
          <a:bodyPr wrap="square" rtlCol="0">
            <a:spAutoFit/>
          </a:bodyPr>
          <a:lstStyle/>
          <a:p>
            <a:r>
              <a:rPr lang="en-US" b="1" dirty="0" smtClean="0">
                <a:latin typeface="+mn-lt"/>
              </a:rPr>
              <a:t>Burnside</a:t>
            </a:r>
            <a:endParaRPr lang="en-US" b="1" dirty="0">
              <a:latin typeface="+mn-lt"/>
            </a:endParaRPr>
          </a:p>
        </p:txBody>
      </p:sp>
      <p:pic>
        <p:nvPicPr>
          <p:cNvPr id="15" name="Picture 2" descr="http://www.fortunecity.com/victorian/pottery/1080/za_link.gif">
            <a:hlinkClick r:id="rId8"/>
          </p:cNvPr>
          <p:cNvPicPr>
            <a:picLocks noChangeAspect="1" noChangeArrowheads="1" noCrop="1"/>
          </p:cNvPicPr>
          <p:nvPr/>
        </p:nvPicPr>
        <p:blipFill>
          <a:blip r:embed="rId9" cstate="print"/>
          <a:srcRect/>
          <a:stretch>
            <a:fillRect/>
          </a:stretch>
        </p:blipFill>
        <p:spPr bwMode="auto">
          <a:xfrm>
            <a:off x="381000" y="1219200"/>
            <a:ext cx="542925" cy="1057276"/>
          </a:xfrm>
          <a:prstGeom prst="rect">
            <a:avLst/>
          </a:prstGeom>
          <a:noFill/>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1556"/>
                                        </p:tgtEl>
                                        <p:attrNameLst>
                                          <p:attrName>style.visibility</p:attrName>
                                        </p:attrNameLst>
                                      </p:cBhvr>
                                      <p:to>
                                        <p:strVal val="visible"/>
                                      </p:to>
                                    </p:set>
                                    <p:animEffect transition="in" filter="fade">
                                      <p:cBhvr>
                                        <p:cTn id="7" dur="2000"/>
                                        <p:tgtEl>
                                          <p:spTgt spid="15155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5299">
                                            <p:txEl>
                                              <p:pRg st="0" end="0"/>
                                            </p:txEl>
                                          </p:spTgt>
                                        </p:tgtEl>
                                        <p:attrNameLst>
                                          <p:attrName>style.visibility</p:attrName>
                                        </p:attrNameLst>
                                      </p:cBhvr>
                                      <p:to>
                                        <p:strVal val="visible"/>
                                      </p:to>
                                    </p:set>
                                    <p:animEffect transition="in" filter="fade">
                                      <p:cBhvr>
                                        <p:cTn id="11" dur="2000"/>
                                        <p:tgtEl>
                                          <p:spTgt spid="55299">
                                            <p:txEl>
                                              <p:pRg st="0" end="0"/>
                                            </p:txEl>
                                          </p:spTgt>
                                        </p:tgtEl>
                                      </p:cBhvr>
                                    </p:animEffect>
                                  </p:childTnLst>
                                </p:cTn>
                              </p:par>
                            </p:childTnLst>
                          </p:cTn>
                        </p:par>
                        <p:par>
                          <p:cTn id="12" fill="hold">
                            <p:stCondLst>
                              <p:cond delay="4000"/>
                            </p:stCondLst>
                            <p:childTnLst>
                              <p:par>
                                <p:cTn id="13" presetID="10" presetClass="entr" presetSubtype="0" fill="hold" nodeType="afterEffect">
                                  <p:stCondLst>
                                    <p:cond delay="1500"/>
                                  </p:stCondLst>
                                  <p:childTnLst>
                                    <p:set>
                                      <p:cBhvr>
                                        <p:cTn id="14" dur="1" fill="hold">
                                          <p:stCondLst>
                                            <p:cond delay="0"/>
                                          </p:stCondLst>
                                        </p:cTn>
                                        <p:tgtEl>
                                          <p:spTgt spid="151554"/>
                                        </p:tgtEl>
                                        <p:attrNameLst>
                                          <p:attrName>style.visibility</p:attrName>
                                        </p:attrNameLst>
                                      </p:cBhvr>
                                      <p:to>
                                        <p:strVal val="visible"/>
                                      </p:to>
                                    </p:set>
                                    <p:animEffect transition="in" filter="fade">
                                      <p:cBhvr>
                                        <p:cTn id="15" dur="2000"/>
                                        <p:tgtEl>
                                          <p:spTgt spid="151554"/>
                                        </p:tgtEl>
                                      </p:cBhvr>
                                    </p:animEffect>
                                  </p:childTnLst>
                                </p:cTn>
                              </p:par>
                            </p:childTnLst>
                          </p:cTn>
                        </p:par>
                        <p:par>
                          <p:cTn id="16" fill="hold">
                            <p:stCondLst>
                              <p:cond delay="7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childTnLst>
                                </p:cTn>
                              </p:par>
                            </p:childTnLst>
                          </p:cTn>
                        </p:par>
                        <p:par>
                          <p:cTn id="20" fill="hold">
                            <p:stCondLst>
                              <p:cond delay="9500"/>
                            </p:stCondLst>
                            <p:childTnLst>
                              <p:par>
                                <p:cTn id="21" presetID="10" presetClass="entr" presetSubtype="0" fill="hold" nodeType="afterEffect">
                                  <p:stCondLst>
                                    <p:cond delay="0"/>
                                  </p:stCondLst>
                                  <p:childTnLst>
                                    <p:set>
                                      <p:cBhvr>
                                        <p:cTn id="22" dur="1" fill="hold">
                                          <p:stCondLst>
                                            <p:cond delay="0"/>
                                          </p:stCondLst>
                                        </p:cTn>
                                        <p:tgtEl>
                                          <p:spTgt spid="151558"/>
                                        </p:tgtEl>
                                        <p:attrNameLst>
                                          <p:attrName>style.visibility</p:attrName>
                                        </p:attrNameLst>
                                      </p:cBhvr>
                                      <p:to>
                                        <p:strVal val="visible"/>
                                      </p:to>
                                    </p:set>
                                    <p:animEffect transition="in" filter="fade">
                                      <p:cBhvr>
                                        <p:cTn id="23" dur="2000"/>
                                        <p:tgtEl>
                                          <p:spTgt spid="151558"/>
                                        </p:tgtEl>
                                      </p:cBhvr>
                                    </p:animEffect>
                                  </p:childTnLst>
                                </p:cTn>
                              </p:par>
                            </p:childTnLst>
                          </p:cTn>
                        </p:par>
                        <p:par>
                          <p:cTn id="24" fill="hold">
                            <p:stCondLst>
                              <p:cond delay="11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5299">
                                            <p:txEl>
                                              <p:pRg st="1" end="1"/>
                                            </p:txEl>
                                          </p:spTgt>
                                        </p:tgtEl>
                                        <p:attrNameLst>
                                          <p:attrName>style.visibility</p:attrName>
                                        </p:attrNameLst>
                                      </p:cBhvr>
                                      <p:to>
                                        <p:strVal val="visible"/>
                                      </p:to>
                                    </p:set>
                                    <p:animEffect transition="in" filter="fade">
                                      <p:cBhvr>
                                        <p:cTn id="32" dur="2000"/>
                                        <p:tgtEl>
                                          <p:spTgt spid="5529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5299">
                                            <p:txEl>
                                              <p:pRg st="2" end="2"/>
                                            </p:txEl>
                                          </p:spTgt>
                                        </p:tgtEl>
                                        <p:attrNameLst>
                                          <p:attrName>style.visibility</p:attrName>
                                        </p:attrNameLst>
                                      </p:cBhvr>
                                      <p:to>
                                        <p:strVal val="visible"/>
                                      </p:to>
                                    </p:set>
                                    <p:animEffect transition="in" filter="fade">
                                      <p:cBhvr>
                                        <p:cTn id="37" dur="2000"/>
                                        <p:tgtEl>
                                          <p:spTgt spid="55299">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5299">
                                            <p:txEl>
                                              <p:pRg st="3" end="3"/>
                                            </p:txEl>
                                          </p:spTgt>
                                        </p:tgtEl>
                                        <p:attrNameLst>
                                          <p:attrName>style.visibility</p:attrName>
                                        </p:attrNameLst>
                                      </p:cBhvr>
                                      <p:to>
                                        <p:strVal val="visible"/>
                                      </p:to>
                                    </p:set>
                                    <p:animEffect transition="in" filter="fade">
                                      <p:cBhvr>
                                        <p:cTn id="42" dur="2000"/>
                                        <p:tgtEl>
                                          <p:spTgt spid="55299">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5299">
                                            <p:txEl>
                                              <p:pRg st="4" end="4"/>
                                            </p:txEl>
                                          </p:spTgt>
                                        </p:tgtEl>
                                        <p:attrNameLst>
                                          <p:attrName>style.visibility</p:attrName>
                                        </p:attrNameLst>
                                      </p:cBhvr>
                                      <p:to>
                                        <p:strVal val="visible"/>
                                      </p:to>
                                    </p:set>
                                    <p:animEffect transition="in" filter="fade">
                                      <p:cBhvr>
                                        <p:cTn id="47" dur="2000"/>
                                        <p:tgtEl>
                                          <p:spTgt spid="55299">
                                            <p:txEl>
                                              <p:pRg st="4" end="4"/>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20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55299">
                                            <p:txEl>
                                              <p:pRg st="5" end="5"/>
                                            </p:txEl>
                                          </p:spTgt>
                                        </p:tgtEl>
                                        <p:attrNameLst>
                                          <p:attrName>style.visibility</p:attrName>
                                        </p:attrNameLst>
                                      </p:cBhvr>
                                      <p:to>
                                        <p:strVal val="visible"/>
                                      </p:to>
                                    </p:set>
                                    <p:animEffect transition="in" filter="fade">
                                      <p:cBhvr>
                                        <p:cTn id="55" dur="2000"/>
                                        <p:tgtEl>
                                          <p:spTgt spid="55299">
                                            <p:txEl>
                                              <p:pRg st="5" end="5"/>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55299">
                                            <p:txEl>
                                              <p:pRg st="6" end="6"/>
                                            </p:txEl>
                                          </p:spTgt>
                                        </p:tgtEl>
                                        <p:attrNameLst>
                                          <p:attrName>style.visibility</p:attrName>
                                        </p:attrNameLst>
                                      </p:cBhvr>
                                      <p:to>
                                        <p:strVal val="visible"/>
                                      </p:to>
                                    </p:set>
                                    <p:animEffect transition="in" filter="fade">
                                      <p:cBhvr>
                                        <p:cTn id="58" dur="2000"/>
                                        <p:tgtEl>
                                          <p:spTgt spid="55299">
                                            <p:txEl>
                                              <p:pRg st="6" end="6"/>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119810"/>
                                        </p:tgtEl>
                                        <p:attrNameLst>
                                          <p:attrName>style.visibility</p:attrName>
                                        </p:attrNameLst>
                                      </p:cBhvr>
                                      <p:to>
                                        <p:strVal val="visible"/>
                                      </p:to>
                                    </p:set>
                                    <p:animEffect transition="in" filter="fade">
                                      <p:cBhvr>
                                        <p:cTn id="61" dur="2000"/>
                                        <p:tgtEl>
                                          <p:spTgt spid="11981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ADDDAEF7-5083-434E-A915-B7935F7CEEA9}" type="slidenum">
              <a:rPr lang="en-US" smtClean="0"/>
              <a:pPr>
                <a:defRPr/>
              </a:pPr>
              <a:t>71</a:t>
            </a:fld>
            <a:endParaRPr lang="en-US" dirty="0"/>
          </a:p>
        </p:txBody>
      </p:sp>
      <p:pic>
        <p:nvPicPr>
          <p:cNvPr id="119814" name="Picture 6" descr="http://www.loc.gov/teachers/classroommaterials/lessons/brady/samples/images/cjeff.jpg"/>
          <p:cNvPicPr>
            <a:picLocks noChangeAspect="1" noChangeArrowheads="1"/>
          </p:cNvPicPr>
          <p:nvPr/>
        </p:nvPicPr>
        <p:blipFill>
          <a:blip r:embed="rId2" cstate="print">
            <a:duotone>
              <a:prstClr val="black"/>
              <a:srgbClr val="D9C3A5">
                <a:tint val="50000"/>
                <a:satMod val="180000"/>
              </a:srgbClr>
            </a:duotone>
          </a:blip>
          <a:srcRect/>
          <a:stretch>
            <a:fillRect/>
          </a:stretch>
        </p:blipFill>
        <p:spPr bwMode="auto">
          <a:xfrm>
            <a:off x="4648200" y="228600"/>
            <a:ext cx="4114800" cy="3303597"/>
          </a:xfrm>
          <a:prstGeom prst="rect">
            <a:avLst/>
          </a:prstGeom>
          <a:ln>
            <a:noFill/>
          </a:ln>
          <a:effectLst>
            <a:softEdge rad="112500"/>
          </a:effectLst>
        </p:spPr>
      </p:pic>
      <p:pic>
        <p:nvPicPr>
          <p:cNvPr id="119816" name="Picture 8" descr="http://www.nationalparkstraveler.com/files/storyphotos/ANTI-Union_Burial.jpg?0"/>
          <p:cNvPicPr>
            <a:picLocks noChangeAspect="1" noChangeArrowheads="1"/>
          </p:cNvPicPr>
          <p:nvPr/>
        </p:nvPicPr>
        <p:blipFill>
          <a:blip r:embed="rId3" cstate="print"/>
          <a:srcRect/>
          <a:stretch>
            <a:fillRect/>
          </a:stretch>
        </p:blipFill>
        <p:spPr bwMode="auto">
          <a:xfrm>
            <a:off x="304800" y="2362200"/>
            <a:ext cx="4095749" cy="3276600"/>
          </a:xfrm>
          <a:prstGeom prst="rect">
            <a:avLst/>
          </a:prstGeom>
          <a:ln>
            <a:noFill/>
          </a:ln>
          <a:effectLst>
            <a:softEdge rad="112500"/>
          </a:effectLst>
        </p:spPr>
      </p:pic>
      <p:pic>
        <p:nvPicPr>
          <p:cNvPr id="9" name="Picture 15" descr="http://www.usflag.org/historical/civil.war.gif"/>
          <p:cNvPicPr>
            <a:picLocks noChangeAspect="1" noChangeArrowheads="1"/>
          </p:cNvPicPr>
          <p:nvPr/>
        </p:nvPicPr>
        <p:blipFill>
          <a:blip r:embed="rId4" cstate="print"/>
          <a:srcRect/>
          <a:stretch>
            <a:fillRect/>
          </a:stretch>
        </p:blipFill>
        <p:spPr bwMode="auto">
          <a:xfrm>
            <a:off x="685800" y="685800"/>
            <a:ext cx="533400" cy="327048"/>
          </a:xfrm>
          <a:prstGeom prst="rect">
            <a:avLst/>
          </a:prstGeom>
          <a:noFill/>
        </p:spPr>
      </p:pic>
      <p:pic>
        <p:nvPicPr>
          <p:cNvPr id="10" name="Picture 3" descr="http://www.rentyman.com/extra/rebel_flag.gif"/>
          <p:cNvPicPr>
            <a:picLocks noChangeAspect="1" noChangeArrowheads="1"/>
          </p:cNvPicPr>
          <p:nvPr/>
        </p:nvPicPr>
        <p:blipFill>
          <a:blip r:embed="rId5" cstate="print"/>
          <a:srcRect/>
          <a:stretch>
            <a:fillRect/>
          </a:stretch>
        </p:blipFill>
        <p:spPr bwMode="auto">
          <a:xfrm>
            <a:off x="685800" y="1066800"/>
            <a:ext cx="533400" cy="339436"/>
          </a:xfrm>
          <a:prstGeom prst="rect">
            <a:avLst/>
          </a:prstGeom>
          <a:noFill/>
        </p:spPr>
      </p:pic>
      <p:pic>
        <p:nvPicPr>
          <p:cNvPr id="246788" name="Picture 4" descr="http://www.civilwaracademy.com/images/Antietam-church.jpg"/>
          <p:cNvPicPr>
            <a:picLocks noChangeAspect="1" noChangeArrowheads="1"/>
          </p:cNvPicPr>
          <p:nvPr/>
        </p:nvPicPr>
        <p:blipFill>
          <a:blip r:embed="rId6" cstate="print"/>
          <a:srcRect t="16667"/>
          <a:stretch>
            <a:fillRect/>
          </a:stretch>
        </p:blipFill>
        <p:spPr bwMode="auto">
          <a:xfrm>
            <a:off x="4724400" y="3657600"/>
            <a:ext cx="4002115" cy="2667000"/>
          </a:xfrm>
          <a:prstGeom prst="rect">
            <a:avLst/>
          </a:prstGeom>
          <a:ln>
            <a:noFill/>
          </a:ln>
          <a:effectLst>
            <a:softEdge rad="112500"/>
          </a:effectLst>
        </p:spPr>
      </p:pic>
      <p:graphicFrame>
        <p:nvGraphicFramePr>
          <p:cNvPr id="11" name="Table 10"/>
          <p:cNvGraphicFramePr>
            <a:graphicFrameLocks noGrp="1"/>
          </p:cNvGraphicFramePr>
          <p:nvPr>
            <p:extLst>
              <p:ext uri="{D42A27DB-BD31-4B8C-83A1-F6EECF244321}">
                <p14:modId xmlns:p14="http://schemas.microsoft.com/office/powerpoint/2010/main" val="1622759158"/>
              </p:ext>
            </p:extLst>
          </p:nvPr>
        </p:nvGraphicFramePr>
        <p:xfrm>
          <a:off x="381000" y="228600"/>
          <a:ext cx="3693994" cy="1371600"/>
        </p:xfrm>
        <a:graphic>
          <a:graphicData uri="http://schemas.openxmlformats.org/drawingml/2006/table">
            <a:tbl>
              <a:tblPr firstRow="1" bandRow="1">
                <a:tableStyleId>{5940675A-B579-460E-94D1-54222C63F5DA}</a:tableStyleId>
              </a:tblPr>
              <a:tblGrid>
                <a:gridCol w="1190551"/>
                <a:gridCol w="758888"/>
                <a:gridCol w="893493"/>
                <a:gridCol w="851062"/>
              </a:tblGrid>
              <a:tr h="457200">
                <a:tc>
                  <a:txBody>
                    <a:bodyPr/>
                    <a:lstStyle/>
                    <a:p>
                      <a:pPr algn="ctr"/>
                      <a:r>
                        <a:rPr lang="en-US" b="1" dirty="0" smtClean="0">
                          <a:solidFill>
                            <a:schemeClr val="tx1"/>
                          </a:solidFill>
                        </a:rPr>
                        <a:t>ANTIETAM</a:t>
                      </a:r>
                      <a:endParaRPr lang="en-US" b="1" dirty="0">
                        <a:solidFill>
                          <a:schemeClr val="tx1"/>
                        </a:solidFill>
                      </a:endParaRPr>
                    </a:p>
                  </a:txBody>
                  <a:tcPr/>
                </a:tc>
                <a:tc>
                  <a:txBody>
                    <a:bodyPr/>
                    <a:lstStyle/>
                    <a:p>
                      <a:pPr algn="ctr"/>
                      <a:r>
                        <a:rPr lang="en-US" sz="1200" b="1" dirty="0" smtClean="0"/>
                        <a:t>#</a:t>
                      </a:r>
                      <a:r>
                        <a:rPr lang="en-US" sz="1200" b="1" baseline="0" dirty="0" smtClean="0"/>
                        <a:t> of troops</a:t>
                      </a:r>
                    </a:p>
                  </a:txBody>
                  <a:tcPr/>
                </a:tc>
                <a:tc>
                  <a:txBody>
                    <a:bodyPr/>
                    <a:lstStyle/>
                    <a:p>
                      <a:pPr algn="ctr"/>
                      <a:r>
                        <a:rPr lang="en-US" sz="1200" b="1" dirty="0" smtClean="0"/>
                        <a:t>Killed or Wounded</a:t>
                      </a:r>
                      <a:endParaRPr lang="en-US" sz="1200" b="1"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t>Missing/</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t>Captured</a:t>
                      </a:r>
                      <a:endParaRPr lang="en-US" sz="1200" b="1" dirty="0">
                        <a:solidFill>
                          <a:schemeClr val="tx1"/>
                        </a:solidFill>
                      </a:endParaRPr>
                    </a:p>
                  </a:txBody>
                  <a:tcPr/>
                </a:tc>
              </a:tr>
              <a:tr h="337820">
                <a:tc>
                  <a:txBody>
                    <a:bodyPr/>
                    <a:lstStyle/>
                    <a:p>
                      <a:pPr algn="ctr"/>
                      <a:endParaRPr lang="en-US" b="1" dirty="0">
                        <a:solidFill>
                          <a:srgbClr val="FF0000"/>
                        </a:solidFill>
                      </a:endParaRPr>
                    </a:p>
                  </a:txBody>
                  <a:tcPr/>
                </a:tc>
                <a:tc>
                  <a:txBody>
                    <a:bodyPr/>
                    <a:lstStyle/>
                    <a:p>
                      <a:pPr algn="ctr"/>
                      <a:r>
                        <a:rPr lang="en-US" sz="1200" b="1" dirty="0" smtClean="0">
                          <a:solidFill>
                            <a:schemeClr val="tx1"/>
                          </a:solidFill>
                        </a:rPr>
                        <a:t>75,000</a:t>
                      </a:r>
                      <a:endParaRPr lang="en-US" sz="1200" b="1" dirty="0">
                        <a:solidFill>
                          <a:schemeClr val="tx1"/>
                        </a:solidFill>
                      </a:endParaRPr>
                    </a:p>
                  </a:txBody>
                  <a:tcPr/>
                </a:tc>
                <a:tc>
                  <a:txBody>
                    <a:bodyPr/>
                    <a:lstStyle/>
                    <a:p>
                      <a:pPr algn="ctr"/>
                      <a:r>
                        <a:rPr lang="en-US" sz="1200" b="1" dirty="0" smtClean="0">
                          <a:solidFill>
                            <a:schemeClr val="tx1"/>
                          </a:solidFill>
                        </a:rPr>
                        <a:t>11,640</a:t>
                      </a:r>
                      <a:endParaRPr lang="en-US" sz="1200" b="1" dirty="0">
                        <a:solidFill>
                          <a:schemeClr val="tx1"/>
                        </a:solidFill>
                      </a:endParaRPr>
                    </a:p>
                  </a:txBody>
                  <a:tcPr/>
                </a:tc>
                <a:tc>
                  <a:txBody>
                    <a:bodyPr/>
                    <a:lstStyle/>
                    <a:p>
                      <a:pPr algn="ctr"/>
                      <a:r>
                        <a:rPr lang="en-US" sz="1200" b="1" dirty="0" smtClean="0">
                          <a:solidFill>
                            <a:schemeClr val="tx1"/>
                          </a:solidFill>
                        </a:rPr>
                        <a:t>753</a:t>
                      </a:r>
                      <a:endParaRPr lang="en-US" sz="1200" b="1" dirty="0">
                        <a:solidFill>
                          <a:schemeClr val="tx1"/>
                        </a:solidFill>
                      </a:endParaRPr>
                    </a:p>
                  </a:txBody>
                  <a:tcPr/>
                </a:tc>
              </a:tr>
              <a:tr h="337820">
                <a:tc>
                  <a:txBody>
                    <a:bodyPr/>
                    <a:lstStyle/>
                    <a:p>
                      <a:pPr algn="ctr"/>
                      <a:endParaRPr lang="en-US" b="1" dirty="0">
                        <a:solidFill>
                          <a:srgbClr val="FF0000"/>
                        </a:solidFill>
                      </a:endParaRPr>
                    </a:p>
                  </a:txBody>
                  <a:tcPr/>
                </a:tc>
                <a:tc>
                  <a:txBody>
                    <a:bodyPr/>
                    <a:lstStyle/>
                    <a:p>
                      <a:pPr algn="ctr"/>
                      <a:r>
                        <a:rPr lang="en-US" sz="1200" b="1" dirty="0" smtClean="0">
                          <a:solidFill>
                            <a:schemeClr val="tx1"/>
                          </a:solidFill>
                        </a:rPr>
                        <a:t>38,000</a:t>
                      </a:r>
                      <a:endParaRPr lang="en-US" sz="1200" b="1" dirty="0">
                        <a:solidFill>
                          <a:schemeClr val="tx1"/>
                        </a:solidFill>
                      </a:endParaRPr>
                    </a:p>
                  </a:txBody>
                  <a:tcPr/>
                </a:tc>
                <a:tc>
                  <a:txBody>
                    <a:bodyPr/>
                    <a:lstStyle/>
                    <a:p>
                      <a:pPr algn="ctr"/>
                      <a:r>
                        <a:rPr lang="en-US" sz="1200" b="1" dirty="0" smtClean="0">
                          <a:solidFill>
                            <a:schemeClr val="tx1"/>
                          </a:solidFill>
                        </a:rPr>
                        <a:t>9,298</a:t>
                      </a:r>
                      <a:endParaRPr lang="en-US" sz="1200" b="1" dirty="0">
                        <a:solidFill>
                          <a:schemeClr val="tx1"/>
                        </a:solidFill>
                      </a:endParaRPr>
                    </a:p>
                  </a:txBody>
                  <a:tcPr/>
                </a:tc>
                <a:tc>
                  <a:txBody>
                    <a:bodyPr/>
                    <a:lstStyle/>
                    <a:p>
                      <a:pPr algn="ctr"/>
                      <a:r>
                        <a:rPr lang="en-US" sz="1200" b="1" dirty="0" smtClean="0">
                          <a:solidFill>
                            <a:schemeClr val="tx1"/>
                          </a:solidFill>
                        </a:rPr>
                        <a:t>1,018</a:t>
                      </a:r>
                      <a:endParaRPr lang="en-US" sz="1200" b="1" dirty="0">
                        <a:solidFill>
                          <a:schemeClr val="tx1"/>
                        </a:solidFill>
                      </a:endParaRPr>
                    </a:p>
                  </a:txBody>
                  <a:tcPr/>
                </a:tc>
              </a:tr>
            </a:tbl>
          </a:graphicData>
        </a:graphic>
      </p:graphicFrame>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childTnLst>
                          </p:cTn>
                        </p:par>
                        <p:par>
                          <p:cTn id="14" fill="hold">
                            <p:stCondLst>
                              <p:cond delay="2000"/>
                            </p:stCondLst>
                            <p:childTnLst>
                              <p:par>
                                <p:cTn id="15" presetID="10" presetClass="entr" presetSubtype="0" fill="hold" nodeType="afterEffect">
                                  <p:stCondLst>
                                    <p:cond delay="1500"/>
                                  </p:stCondLst>
                                  <p:childTnLst>
                                    <p:set>
                                      <p:cBhvr>
                                        <p:cTn id="16" dur="1" fill="hold">
                                          <p:stCondLst>
                                            <p:cond delay="0"/>
                                          </p:stCondLst>
                                        </p:cTn>
                                        <p:tgtEl>
                                          <p:spTgt spid="119816"/>
                                        </p:tgtEl>
                                        <p:attrNameLst>
                                          <p:attrName>style.visibility</p:attrName>
                                        </p:attrNameLst>
                                      </p:cBhvr>
                                      <p:to>
                                        <p:strVal val="visible"/>
                                      </p:to>
                                    </p:set>
                                    <p:animEffect transition="in" filter="fade">
                                      <p:cBhvr>
                                        <p:cTn id="17" dur="5000"/>
                                        <p:tgtEl>
                                          <p:spTgt spid="119816"/>
                                        </p:tgtEl>
                                      </p:cBhvr>
                                    </p:animEffect>
                                  </p:childTnLst>
                                </p:cTn>
                              </p:par>
                            </p:childTnLst>
                          </p:cTn>
                        </p:par>
                        <p:par>
                          <p:cTn id="18" fill="hold">
                            <p:stCondLst>
                              <p:cond delay="8500"/>
                            </p:stCondLst>
                            <p:childTnLst>
                              <p:par>
                                <p:cTn id="19" presetID="10" presetClass="entr" presetSubtype="0" fill="hold" nodeType="afterEffect">
                                  <p:stCondLst>
                                    <p:cond delay="0"/>
                                  </p:stCondLst>
                                  <p:childTnLst>
                                    <p:set>
                                      <p:cBhvr>
                                        <p:cTn id="20" dur="1" fill="hold">
                                          <p:stCondLst>
                                            <p:cond delay="0"/>
                                          </p:stCondLst>
                                        </p:cTn>
                                        <p:tgtEl>
                                          <p:spTgt spid="119814"/>
                                        </p:tgtEl>
                                        <p:attrNameLst>
                                          <p:attrName>style.visibility</p:attrName>
                                        </p:attrNameLst>
                                      </p:cBhvr>
                                      <p:to>
                                        <p:strVal val="visible"/>
                                      </p:to>
                                    </p:set>
                                    <p:animEffect transition="in" filter="fade">
                                      <p:cBhvr>
                                        <p:cTn id="21" dur="5000"/>
                                        <p:tgtEl>
                                          <p:spTgt spid="119814"/>
                                        </p:tgtEl>
                                      </p:cBhvr>
                                    </p:animEffect>
                                  </p:childTnLst>
                                </p:cTn>
                              </p:par>
                            </p:childTnLst>
                          </p:cTn>
                        </p:par>
                        <p:par>
                          <p:cTn id="22" fill="hold">
                            <p:stCondLst>
                              <p:cond delay="13500"/>
                            </p:stCondLst>
                            <p:childTnLst>
                              <p:par>
                                <p:cTn id="23" presetID="10" presetClass="entr" presetSubtype="0" fill="hold" nodeType="afterEffect">
                                  <p:stCondLst>
                                    <p:cond delay="0"/>
                                  </p:stCondLst>
                                  <p:childTnLst>
                                    <p:set>
                                      <p:cBhvr>
                                        <p:cTn id="24" dur="1" fill="hold">
                                          <p:stCondLst>
                                            <p:cond delay="0"/>
                                          </p:stCondLst>
                                        </p:cTn>
                                        <p:tgtEl>
                                          <p:spTgt spid="246788"/>
                                        </p:tgtEl>
                                        <p:attrNameLst>
                                          <p:attrName>style.visibility</p:attrName>
                                        </p:attrNameLst>
                                      </p:cBhvr>
                                      <p:to>
                                        <p:strVal val="visible"/>
                                      </p:to>
                                    </p:set>
                                    <p:animEffect transition="in" filter="fade">
                                      <p:cBhvr>
                                        <p:cTn id="25" dur="5000"/>
                                        <p:tgtEl>
                                          <p:spTgt spid="246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72</a:t>
            </a:fld>
            <a:endParaRPr lang="en-US" dirty="0"/>
          </a:p>
        </p:txBody>
      </p:sp>
      <p:pic>
        <p:nvPicPr>
          <p:cNvPr id="149506" name="Picture 2" descr="http://quotationsbook.com/assets/shared/img/4418/Lincoln_and_McClellan_1862-10-03.jpg"/>
          <p:cNvPicPr>
            <a:picLocks noChangeAspect="1" noChangeArrowheads="1"/>
          </p:cNvPicPr>
          <p:nvPr/>
        </p:nvPicPr>
        <p:blipFill>
          <a:blip r:embed="rId2" cstate="print"/>
          <a:srcRect/>
          <a:stretch>
            <a:fillRect/>
          </a:stretch>
        </p:blipFill>
        <p:spPr bwMode="auto">
          <a:xfrm>
            <a:off x="533400" y="381000"/>
            <a:ext cx="7772400" cy="6215410"/>
          </a:xfrm>
          <a:prstGeom prst="rect">
            <a:avLst/>
          </a:prstGeom>
          <a:noFill/>
        </p:spPr>
      </p:pic>
      <p:sp>
        <p:nvSpPr>
          <p:cNvPr id="8" name="TextBox 7"/>
          <p:cNvSpPr txBox="1"/>
          <p:nvPr/>
        </p:nvSpPr>
        <p:spPr>
          <a:xfrm>
            <a:off x="609600" y="381000"/>
            <a:ext cx="5257800" cy="369332"/>
          </a:xfrm>
          <a:prstGeom prst="rect">
            <a:avLst/>
          </a:prstGeom>
          <a:solidFill>
            <a:srgbClr val="000000"/>
          </a:solidFill>
        </p:spPr>
        <p:txBody>
          <a:bodyPr wrap="square" rtlCol="0">
            <a:spAutoFit/>
          </a:bodyPr>
          <a:lstStyle/>
          <a:p>
            <a:r>
              <a:rPr lang="en-US" b="1" dirty="0" smtClean="0">
                <a:latin typeface="+mn-lt"/>
              </a:rPr>
              <a:t>Lincoln meets with Gen. McClellan at Antietam</a:t>
            </a:r>
            <a:endParaRPr lang="en-US" b="1" dirty="0">
              <a:latin typeface="+mn-lt"/>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9506"/>
                                        </p:tgtEl>
                                        <p:attrNameLst>
                                          <p:attrName>style.visibility</p:attrName>
                                        </p:attrNameLst>
                                      </p:cBhvr>
                                      <p:to>
                                        <p:strVal val="visible"/>
                                      </p:to>
                                    </p:set>
                                    <p:animEffect transition="in" filter="fade">
                                      <p:cBhvr>
                                        <p:cTn id="7" dur="2000"/>
                                        <p:tgtEl>
                                          <p:spTgt spid="14950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defRPr/>
            </a:pPr>
            <a:endParaRPr lang="en-US" dirty="0" smtClean="0"/>
          </a:p>
        </p:txBody>
      </p:sp>
      <p:sp>
        <p:nvSpPr>
          <p:cNvPr id="74755" name="Rectangle 3"/>
          <p:cNvSpPr>
            <a:spLocks noGrp="1" noChangeArrowheads="1"/>
          </p:cNvSpPr>
          <p:nvPr>
            <p:ph idx="1"/>
          </p:nvPr>
        </p:nvSpPr>
        <p:spPr/>
        <p:txBody>
          <a:bodyPr/>
          <a:lstStyle/>
          <a:p>
            <a:pPr eaLnBrk="1" hangingPunct="1">
              <a:defRPr/>
            </a:pPr>
            <a:endParaRPr lang="en-US" dirty="0" smtClean="0"/>
          </a:p>
        </p:txBody>
      </p:sp>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73</a:t>
            </a:fld>
            <a:endParaRPr lang="en-US" dirty="0"/>
          </a:p>
        </p:txBody>
      </p:sp>
      <p:pic>
        <p:nvPicPr>
          <p:cNvPr id="36868" name="Picture 4" descr="0509001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7282" name="Picture 2" descr="http://1.bp.blogspot.com/-Tf432kSMMhs/TVVcPC0B_pI/AAAAAAAAERo/gMMDaHVGn9M/s1600/%25E2%2580%259CFirst%2BReading%2Bof%2Bthe%2BEmancipation%2BProclamation%2Bof%2BPresident%2BLincoln.jpg"/>
          <p:cNvPicPr>
            <a:picLocks noChangeAspect="1" noChangeArrowheads="1"/>
          </p:cNvPicPr>
          <p:nvPr/>
        </p:nvPicPr>
        <p:blipFill>
          <a:blip r:embed="rId2" cstate="print"/>
          <a:srcRect/>
          <a:stretch>
            <a:fillRect/>
          </a:stretch>
        </p:blipFill>
        <p:spPr bwMode="auto">
          <a:xfrm>
            <a:off x="5486400" y="228600"/>
            <a:ext cx="3432314" cy="2070641"/>
          </a:xfrm>
          <a:prstGeom prst="rect">
            <a:avLst/>
          </a:prstGeom>
          <a:ln>
            <a:noFill/>
          </a:ln>
          <a:effectLst>
            <a:softEdge rad="112500"/>
          </a:effectLst>
        </p:spPr>
      </p:pic>
      <p:sp>
        <p:nvSpPr>
          <p:cNvPr id="56323" name="Rectangle 3"/>
          <p:cNvSpPr>
            <a:spLocks noGrp="1" noChangeArrowheads="1"/>
          </p:cNvSpPr>
          <p:nvPr>
            <p:ph idx="1"/>
          </p:nvPr>
        </p:nvSpPr>
        <p:spPr>
          <a:xfrm>
            <a:off x="0" y="152400"/>
            <a:ext cx="7620000" cy="3124200"/>
          </a:xfrm>
        </p:spPr>
        <p:txBody>
          <a:bodyPr/>
          <a:lstStyle/>
          <a:p>
            <a:pPr marL="0" indent="0" eaLnBrk="1" hangingPunct="1">
              <a:spcBef>
                <a:spcPts val="0"/>
              </a:spcBef>
              <a:buFont typeface="Wingdings" pitchFamily="2" charset="2"/>
              <a:buNone/>
              <a:defRPr/>
            </a:pPr>
            <a:r>
              <a:rPr lang="en-US" sz="2800" b="1" dirty="0" smtClean="0">
                <a:solidFill>
                  <a:srgbClr val="FF0000"/>
                </a:solidFill>
                <a:latin typeface="Calibri" pitchFamily="34" charset="0"/>
              </a:rPr>
              <a:t>  C.  </a:t>
            </a:r>
            <a:r>
              <a:rPr lang="en-US" sz="2800" b="1" dirty="0" smtClean="0">
                <a:latin typeface="Calibri" pitchFamily="34" charset="0"/>
              </a:rPr>
              <a:t>The Emancipation Proclamation</a:t>
            </a:r>
          </a:p>
          <a:p>
            <a:pPr marL="0" indent="0" eaLnBrk="1" hangingPunct="1">
              <a:spcBef>
                <a:spcPts val="0"/>
              </a:spcBef>
              <a:buFont typeface="Wingdings" pitchFamily="2" charset="2"/>
              <a:buNone/>
              <a:defRPr/>
            </a:pPr>
            <a:r>
              <a:rPr lang="en-US" sz="2400" dirty="0" smtClean="0">
                <a:latin typeface="Calibri" pitchFamily="34" charset="0"/>
              </a:rPr>
              <a:t>    </a:t>
            </a:r>
            <a:r>
              <a:rPr lang="en-US" sz="2400" b="1" dirty="0" smtClean="0">
                <a:solidFill>
                  <a:srgbClr val="FF0000"/>
                </a:solidFill>
                <a:latin typeface="Calibri" pitchFamily="34" charset="0"/>
              </a:rPr>
              <a:t>1.</a:t>
            </a:r>
            <a:r>
              <a:rPr lang="en-US" sz="2400" b="1" dirty="0" smtClean="0">
                <a:latin typeface="Calibri" pitchFamily="34" charset="0"/>
              </a:rPr>
              <a:t>  Took effect January 1, 1863</a:t>
            </a:r>
          </a:p>
          <a:p>
            <a:pPr marL="0" indent="0" eaLnBrk="1" hangingPunct="1">
              <a:spcBef>
                <a:spcPts val="0"/>
              </a:spcBef>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2.</a:t>
            </a:r>
            <a:r>
              <a:rPr lang="en-US" sz="2400" b="1" dirty="0" smtClean="0">
                <a:latin typeface="Calibri" pitchFamily="34" charset="0"/>
              </a:rPr>
              <a:t>  Only freed slaves in the states of </a:t>
            </a:r>
          </a:p>
          <a:p>
            <a:pPr marL="0" indent="0" eaLnBrk="1" hangingPunct="1">
              <a:spcBef>
                <a:spcPts val="0"/>
              </a:spcBef>
              <a:buFont typeface="Wingdings" pitchFamily="2" charset="2"/>
              <a:buNone/>
              <a:defRPr/>
            </a:pPr>
            <a:r>
              <a:rPr lang="en-US" sz="2400" b="1" dirty="0" smtClean="0">
                <a:latin typeface="Calibri" pitchFamily="34" charset="0"/>
              </a:rPr>
              <a:t>          rebellion (In name only)</a:t>
            </a:r>
          </a:p>
          <a:p>
            <a:pPr marL="0" indent="0" eaLnBrk="1" hangingPunct="1">
              <a:spcBef>
                <a:spcPts val="0"/>
              </a:spcBef>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a.</a:t>
            </a:r>
            <a:r>
              <a:rPr lang="en-US" sz="2400" b="1" dirty="0" smtClean="0">
                <a:latin typeface="Calibri" pitchFamily="34" charset="0"/>
              </a:rPr>
              <a:t>  Slave escapes increased with the news.</a:t>
            </a:r>
          </a:p>
          <a:p>
            <a:pPr marL="0" indent="0" eaLnBrk="1" hangingPunct="1">
              <a:spcBef>
                <a:spcPts val="0"/>
              </a:spcBef>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b.</a:t>
            </a:r>
            <a:r>
              <a:rPr lang="en-US" sz="2400" b="1" dirty="0" smtClean="0">
                <a:latin typeface="Calibri" pitchFamily="34" charset="0"/>
              </a:rPr>
              <a:t>  At least 20,000 were made free in</a:t>
            </a:r>
          </a:p>
          <a:p>
            <a:pPr marL="0" indent="0" eaLnBrk="1" hangingPunct="1">
              <a:spcBef>
                <a:spcPts val="0"/>
              </a:spcBef>
              <a:buFont typeface="Wingdings" pitchFamily="2" charset="2"/>
              <a:buNone/>
              <a:defRPr/>
            </a:pPr>
            <a:r>
              <a:rPr lang="en-US" sz="2400" b="1" dirty="0" smtClean="0">
                <a:latin typeface="Calibri" pitchFamily="34" charset="0"/>
              </a:rPr>
              <a:t>             areas of the South under Federal </a:t>
            </a:r>
          </a:p>
          <a:p>
            <a:pPr marL="0" indent="0" eaLnBrk="1" hangingPunct="1">
              <a:spcBef>
                <a:spcPts val="0"/>
              </a:spcBef>
              <a:buFont typeface="Wingdings" pitchFamily="2" charset="2"/>
              <a:buNone/>
              <a:defRPr/>
            </a:pPr>
            <a:r>
              <a:rPr lang="en-US" sz="2400" b="1" dirty="0" smtClean="0">
                <a:latin typeface="Calibri" pitchFamily="34" charset="0"/>
              </a:rPr>
              <a:t>              control.</a:t>
            </a:r>
          </a:p>
        </p:txBody>
      </p:sp>
      <p:sp>
        <p:nvSpPr>
          <p:cNvPr id="6" name="Slide Number Placeholder 5"/>
          <p:cNvSpPr>
            <a:spLocks noGrp="1"/>
          </p:cNvSpPr>
          <p:nvPr>
            <p:ph type="sldNum" sz="quarter" idx="12"/>
          </p:nvPr>
        </p:nvSpPr>
        <p:spPr/>
        <p:txBody>
          <a:bodyPr/>
          <a:lstStyle/>
          <a:p>
            <a:pPr>
              <a:defRPr/>
            </a:pPr>
            <a:fld id="{ADDDAEF7-5083-434E-A915-B7935F7CEEA9}" type="slidenum">
              <a:rPr lang="en-US" smtClean="0"/>
              <a:pPr>
                <a:defRPr/>
              </a:pPr>
              <a:t>74</a:t>
            </a:fld>
            <a:endParaRPr lang="en-US" dirty="0"/>
          </a:p>
        </p:txBody>
      </p:sp>
      <p:pic>
        <p:nvPicPr>
          <p:cNvPr id="97288" name="Picture 8" descr="http://www.theoaklandpress.com/content/articles/2011/06/19/life/doc4dfe50b495f41030470138.jpg"/>
          <p:cNvPicPr>
            <a:picLocks noChangeAspect="1" noChangeArrowheads="1"/>
          </p:cNvPicPr>
          <p:nvPr/>
        </p:nvPicPr>
        <p:blipFill>
          <a:blip r:embed="rId3" cstate="print"/>
          <a:srcRect/>
          <a:stretch>
            <a:fillRect/>
          </a:stretch>
        </p:blipFill>
        <p:spPr bwMode="auto">
          <a:xfrm>
            <a:off x="533400" y="3276600"/>
            <a:ext cx="4572000" cy="3170039"/>
          </a:xfrm>
          <a:prstGeom prst="rect">
            <a:avLst/>
          </a:prstGeom>
          <a:ln>
            <a:noFill/>
          </a:ln>
          <a:effectLst>
            <a:softEdge rad="112500"/>
          </a:effectLst>
        </p:spPr>
      </p:pic>
      <p:pic>
        <p:nvPicPr>
          <p:cNvPr id="108546" name="Picture 2" descr="Black Solicer"/>
          <p:cNvPicPr>
            <a:picLocks noChangeAspect="1" noChangeArrowheads="1"/>
          </p:cNvPicPr>
          <p:nvPr/>
        </p:nvPicPr>
        <p:blipFill>
          <a:blip r:embed="rId4" cstate="print"/>
          <a:srcRect/>
          <a:stretch>
            <a:fillRect/>
          </a:stretch>
        </p:blipFill>
        <p:spPr bwMode="auto">
          <a:xfrm>
            <a:off x="5943600" y="2362200"/>
            <a:ext cx="2819400" cy="4296229"/>
          </a:xfrm>
          <a:prstGeom prst="rect">
            <a:avLst/>
          </a:prstGeom>
          <a:noFill/>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animEffect transition="in" filter="fade">
                                      <p:cBhvr>
                                        <p:cTn id="7" dur="2000"/>
                                        <p:tgtEl>
                                          <p:spTgt spid="5632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97282"/>
                                        </p:tgtEl>
                                        <p:attrNameLst>
                                          <p:attrName>style.visibility</p:attrName>
                                        </p:attrNameLst>
                                      </p:cBhvr>
                                      <p:to>
                                        <p:strVal val="visible"/>
                                      </p:to>
                                    </p:set>
                                    <p:animEffect transition="in" filter="fade">
                                      <p:cBhvr>
                                        <p:cTn id="11" dur="2000"/>
                                        <p:tgtEl>
                                          <p:spTgt spid="9728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6323">
                                            <p:txEl>
                                              <p:pRg st="1" end="1"/>
                                            </p:txEl>
                                          </p:spTgt>
                                        </p:tgtEl>
                                        <p:attrNameLst>
                                          <p:attrName>style.visibility</p:attrName>
                                        </p:attrNameLst>
                                      </p:cBhvr>
                                      <p:to>
                                        <p:strVal val="visible"/>
                                      </p:to>
                                    </p:set>
                                    <p:animEffect transition="in" filter="fade">
                                      <p:cBhvr>
                                        <p:cTn id="16" dur="2000"/>
                                        <p:tgtEl>
                                          <p:spTgt spid="56323">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7288"/>
                                        </p:tgtEl>
                                        <p:attrNameLst>
                                          <p:attrName>style.visibility</p:attrName>
                                        </p:attrNameLst>
                                      </p:cBhvr>
                                      <p:to>
                                        <p:strVal val="visible"/>
                                      </p:to>
                                    </p:set>
                                    <p:animEffect transition="in" filter="fade">
                                      <p:cBhvr>
                                        <p:cTn id="19" dur="2000"/>
                                        <p:tgtEl>
                                          <p:spTgt spid="9728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6323">
                                            <p:txEl>
                                              <p:pRg st="2" end="2"/>
                                            </p:txEl>
                                          </p:spTgt>
                                        </p:tgtEl>
                                        <p:attrNameLst>
                                          <p:attrName>style.visibility</p:attrName>
                                        </p:attrNameLst>
                                      </p:cBhvr>
                                      <p:to>
                                        <p:strVal val="visible"/>
                                      </p:to>
                                    </p:set>
                                    <p:animEffect transition="in" filter="fade">
                                      <p:cBhvr>
                                        <p:cTn id="24" dur="2000"/>
                                        <p:tgtEl>
                                          <p:spTgt spid="56323">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6323">
                                            <p:txEl>
                                              <p:pRg st="3" end="3"/>
                                            </p:txEl>
                                          </p:spTgt>
                                        </p:tgtEl>
                                        <p:attrNameLst>
                                          <p:attrName>style.visibility</p:attrName>
                                        </p:attrNameLst>
                                      </p:cBhvr>
                                      <p:to>
                                        <p:strVal val="visible"/>
                                      </p:to>
                                    </p:set>
                                    <p:animEffect transition="in" filter="fade">
                                      <p:cBhvr>
                                        <p:cTn id="27" dur="2000"/>
                                        <p:tgtEl>
                                          <p:spTgt spid="5632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6323">
                                            <p:txEl>
                                              <p:pRg st="4" end="4"/>
                                            </p:txEl>
                                          </p:spTgt>
                                        </p:tgtEl>
                                        <p:attrNameLst>
                                          <p:attrName>style.visibility</p:attrName>
                                        </p:attrNameLst>
                                      </p:cBhvr>
                                      <p:to>
                                        <p:strVal val="visible"/>
                                      </p:to>
                                    </p:set>
                                    <p:animEffect transition="in" filter="fade">
                                      <p:cBhvr>
                                        <p:cTn id="32" dur="2000"/>
                                        <p:tgtEl>
                                          <p:spTgt spid="5632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6323">
                                            <p:txEl>
                                              <p:pRg st="5" end="5"/>
                                            </p:txEl>
                                          </p:spTgt>
                                        </p:tgtEl>
                                        <p:attrNameLst>
                                          <p:attrName>style.visibility</p:attrName>
                                        </p:attrNameLst>
                                      </p:cBhvr>
                                      <p:to>
                                        <p:strVal val="visible"/>
                                      </p:to>
                                    </p:set>
                                    <p:animEffect transition="in" filter="fade">
                                      <p:cBhvr>
                                        <p:cTn id="37" dur="2000"/>
                                        <p:tgtEl>
                                          <p:spTgt spid="56323">
                                            <p:txEl>
                                              <p:pRg st="5" end="5"/>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56323">
                                            <p:txEl>
                                              <p:pRg st="6" end="6"/>
                                            </p:txEl>
                                          </p:spTgt>
                                        </p:tgtEl>
                                        <p:attrNameLst>
                                          <p:attrName>style.visibility</p:attrName>
                                        </p:attrNameLst>
                                      </p:cBhvr>
                                      <p:to>
                                        <p:strVal val="visible"/>
                                      </p:to>
                                    </p:set>
                                    <p:animEffect transition="in" filter="fade">
                                      <p:cBhvr>
                                        <p:cTn id="40" dur="2000"/>
                                        <p:tgtEl>
                                          <p:spTgt spid="56323">
                                            <p:txEl>
                                              <p:pRg st="6" end="6"/>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56323">
                                            <p:txEl>
                                              <p:pRg st="7" end="7"/>
                                            </p:txEl>
                                          </p:spTgt>
                                        </p:tgtEl>
                                        <p:attrNameLst>
                                          <p:attrName>style.visibility</p:attrName>
                                        </p:attrNameLst>
                                      </p:cBhvr>
                                      <p:to>
                                        <p:strVal val="visible"/>
                                      </p:to>
                                    </p:set>
                                    <p:animEffect transition="in" filter="fade">
                                      <p:cBhvr>
                                        <p:cTn id="43" dur="2000"/>
                                        <p:tgtEl>
                                          <p:spTgt spid="56323">
                                            <p:txEl>
                                              <p:pRg st="7" end="7"/>
                                            </p:txEl>
                                          </p:spTgt>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08546"/>
                                        </p:tgtEl>
                                        <p:attrNameLst>
                                          <p:attrName>style.visibility</p:attrName>
                                        </p:attrNameLst>
                                      </p:cBhvr>
                                      <p:to>
                                        <p:strVal val="visible"/>
                                      </p:to>
                                    </p:set>
                                    <p:animEffect transition="in" filter="fade">
                                      <p:cBhvr>
                                        <p:cTn id="47" dur="2000"/>
                                        <p:tgtEl>
                                          <p:spTgt spid="108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DDDAEF7-5083-434E-A915-B7935F7CEEA9}" type="slidenum">
              <a:rPr lang="en-US" smtClean="0"/>
              <a:pPr>
                <a:defRPr/>
              </a:pPr>
              <a:t>75</a:t>
            </a:fld>
            <a:endParaRPr lang="en-US" dirty="0"/>
          </a:p>
        </p:txBody>
      </p:sp>
      <p:pic>
        <p:nvPicPr>
          <p:cNvPr id="97286" name="Picture 6" descr="http://www.ushistory.org/us/images/00035671.jpg"/>
          <p:cNvPicPr>
            <a:picLocks noChangeAspect="1" noChangeArrowheads="1"/>
          </p:cNvPicPr>
          <p:nvPr/>
        </p:nvPicPr>
        <p:blipFill>
          <a:blip r:embed="rId2" cstate="print"/>
          <a:srcRect/>
          <a:stretch>
            <a:fillRect/>
          </a:stretch>
        </p:blipFill>
        <p:spPr bwMode="auto">
          <a:xfrm>
            <a:off x="648026" y="228600"/>
            <a:ext cx="7795846" cy="4800600"/>
          </a:xfrm>
          <a:prstGeom prst="rect">
            <a:avLst/>
          </a:prstGeom>
          <a:noFill/>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7286"/>
                                        </p:tgtEl>
                                        <p:attrNameLst>
                                          <p:attrName>style.visibility</p:attrName>
                                        </p:attrNameLst>
                                      </p:cBhvr>
                                      <p:to>
                                        <p:strVal val="visible"/>
                                      </p:to>
                                    </p:set>
                                    <p:animEffect transition="in" filter="fade">
                                      <p:cBhvr>
                                        <p:cTn id="7" dur="2000"/>
                                        <p:tgtEl>
                                          <p:spTgt spid="97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76</a:t>
            </a:fld>
            <a:endParaRPr lang="en-US" dirty="0"/>
          </a:p>
        </p:txBody>
      </p:sp>
      <p:sp>
        <p:nvSpPr>
          <p:cNvPr id="7" name="Rectangle 6"/>
          <p:cNvSpPr/>
          <p:nvPr/>
        </p:nvSpPr>
        <p:spPr>
          <a:xfrm>
            <a:off x="0" y="228600"/>
            <a:ext cx="8153400" cy="3785652"/>
          </a:xfrm>
          <a:prstGeom prst="rect">
            <a:avLst/>
          </a:prstGeom>
          <a:noFill/>
        </p:spPr>
        <p:txBody>
          <a:bodyPr wrap="square">
            <a:spAutoFit/>
          </a:bodyPr>
          <a:lstStyle/>
          <a:p>
            <a:pPr>
              <a:lnSpc>
                <a:spcPts val="2400"/>
              </a:lnSpc>
            </a:pPr>
            <a:r>
              <a:rPr lang="en-US" sz="3600" b="1" dirty="0" smtClean="0">
                <a:latin typeface="Engravers MT" pitchFamily="18" charset="0"/>
                <a:ea typeface="GungsuhChe" pitchFamily="49" charset="-127"/>
                <a:cs typeface="Andalus" pitchFamily="2" charset="-78"/>
              </a:rPr>
              <a:t> </a:t>
            </a:r>
            <a:r>
              <a:rPr lang="en-US" sz="2400" b="1" dirty="0" smtClean="0">
                <a:solidFill>
                  <a:srgbClr val="FF0000"/>
                </a:solidFill>
                <a:latin typeface="Calibri" pitchFamily="34" charset="0"/>
              </a:rPr>
              <a:t>D.  </a:t>
            </a:r>
            <a:r>
              <a:rPr lang="en-US" sz="2400" b="1" dirty="0" smtClean="0">
                <a:latin typeface="Calibri" pitchFamily="34" charset="0"/>
              </a:rPr>
              <a:t>African American Soldiers</a:t>
            </a:r>
          </a:p>
          <a:p>
            <a:pPr>
              <a:lnSpc>
                <a:spcPts val="2400"/>
              </a:lnSpc>
            </a:pPr>
            <a:r>
              <a:rPr lang="en-US" sz="2400" b="1" dirty="0" smtClean="0">
                <a:latin typeface="Calibri" pitchFamily="34" charset="0"/>
                <a:ea typeface="GungsuhChe" pitchFamily="49" charset="-127"/>
                <a:cs typeface="Andalus" pitchFamily="2" charset="-78"/>
              </a:rPr>
              <a:t>         </a:t>
            </a:r>
            <a:r>
              <a:rPr lang="en-US" sz="2400" b="1" dirty="0" smtClean="0">
                <a:solidFill>
                  <a:srgbClr val="FF0000"/>
                </a:solidFill>
                <a:latin typeface="Calibri" pitchFamily="34" charset="0"/>
                <a:ea typeface="GungsuhChe" pitchFamily="49" charset="-127"/>
                <a:cs typeface="Andalus" pitchFamily="2" charset="-78"/>
              </a:rPr>
              <a:t>1. </a:t>
            </a:r>
            <a:r>
              <a:rPr lang="en-US" sz="2400" b="1" dirty="0" smtClean="0">
                <a:latin typeface="Calibri" pitchFamily="34" charset="0"/>
                <a:ea typeface="GungsuhChe" pitchFamily="49" charset="-127"/>
                <a:cs typeface="Andalus" pitchFamily="2" charset="-78"/>
              </a:rPr>
              <a:t>Nearly 200,000 African Americans </a:t>
            </a:r>
          </a:p>
          <a:p>
            <a:pPr>
              <a:lnSpc>
                <a:spcPts val="2400"/>
              </a:lnSpc>
            </a:pPr>
            <a:r>
              <a:rPr lang="en-US" sz="2400" b="1" dirty="0" smtClean="0">
                <a:latin typeface="Calibri" pitchFamily="34" charset="0"/>
                <a:ea typeface="GungsuhChe" pitchFamily="49" charset="-127"/>
                <a:cs typeface="Andalus" pitchFamily="2" charset="-78"/>
              </a:rPr>
              <a:t>             fought for the Union during the war.</a:t>
            </a:r>
          </a:p>
          <a:p>
            <a:pPr>
              <a:lnSpc>
                <a:spcPts val="2400"/>
              </a:lnSpc>
            </a:pPr>
            <a:r>
              <a:rPr lang="en-US" sz="2400" b="1" dirty="0" smtClean="0">
                <a:latin typeface="Calibri" pitchFamily="34" charset="0"/>
                <a:ea typeface="GungsuhChe" pitchFamily="49" charset="-127"/>
                <a:cs typeface="Andalus" pitchFamily="2" charset="-78"/>
              </a:rPr>
              <a:t>              </a:t>
            </a:r>
            <a:r>
              <a:rPr lang="en-US" sz="2400" b="1" dirty="0" smtClean="0">
                <a:solidFill>
                  <a:srgbClr val="FF0000"/>
                </a:solidFill>
                <a:latin typeface="Calibri" pitchFamily="34" charset="0"/>
                <a:ea typeface="GungsuhChe" pitchFamily="49" charset="-127"/>
                <a:cs typeface="Andalus" pitchFamily="2" charset="-78"/>
              </a:rPr>
              <a:t>a. </a:t>
            </a:r>
            <a:r>
              <a:rPr lang="en-US" sz="2400" b="1" dirty="0" smtClean="0">
                <a:latin typeface="Calibri" pitchFamily="34" charset="0"/>
                <a:ea typeface="GungsuhChe" pitchFamily="49" charset="-127"/>
                <a:cs typeface="Andalus" pitchFamily="2" charset="-78"/>
              </a:rPr>
              <a:t>paid less than white soldiers </a:t>
            </a:r>
          </a:p>
          <a:p>
            <a:pPr>
              <a:lnSpc>
                <a:spcPts val="2400"/>
              </a:lnSpc>
            </a:pPr>
            <a:r>
              <a:rPr lang="en-US" sz="2400" b="1" dirty="0" smtClean="0">
                <a:latin typeface="Calibri" pitchFamily="34" charset="0"/>
                <a:ea typeface="GungsuhChe" pitchFamily="49" charset="-127"/>
                <a:cs typeface="Andalus" pitchFamily="2" charset="-78"/>
              </a:rPr>
              <a:t>                   </a:t>
            </a:r>
            <a:r>
              <a:rPr lang="en-US" sz="2400" b="1" dirty="0" err="1" smtClean="0">
                <a:solidFill>
                  <a:srgbClr val="FF0000"/>
                </a:solidFill>
                <a:latin typeface="Calibri" pitchFamily="34" charset="0"/>
                <a:ea typeface="GungsuhChe" pitchFamily="49" charset="-127"/>
                <a:cs typeface="Andalus" pitchFamily="2" charset="-78"/>
              </a:rPr>
              <a:t>i</a:t>
            </a:r>
            <a:r>
              <a:rPr lang="en-US" sz="2400" b="1" dirty="0" smtClean="0">
                <a:solidFill>
                  <a:srgbClr val="FF0000"/>
                </a:solidFill>
                <a:latin typeface="Calibri" pitchFamily="34" charset="0"/>
                <a:ea typeface="GungsuhChe" pitchFamily="49" charset="-127"/>
                <a:cs typeface="Andalus" pitchFamily="2" charset="-78"/>
              </a:rPr>
              <a:t>. </a:t>
            </a:r>
            <a:r>
              <a:rPr lang="en-US" sz="2400" b="1" dirty="0" smtClean="0">
                <a:latin typeface="Calibri" pitchFamily="34" charset="0"/>
                <a:ea typeface="GungsuhChe" pitchFamily="49" charset="-127"/>
                <a:cs typeface="Andalus" pitchFamily="2" charset="-78"/>
              </a:rPr>
              <a:t>late in the war received equal pay</a:t>
            </a:r>
          </a:p>
          <a:p>
            <a:pPr>
              <a:lnSpc>
                <a:spcPts val="2400"/>
              </a:lnSpc>
            </a:pPr>
            <a:r>
              <a:rPr lang="en-US" sz="2400" b="1" dirty="0" smtClean="0">
                <a:latin typeface="Calibri" pitchFamily="34" charset="0"/>
                <a:ea typeface="GungsuhChe" pitchFamily="49" charset="-127"/>
                <a:cs typeface="Andalus" pitchFamily="2" charset="-78"/>
              </a:rPr>
              <a:t>              </a:t>
            </a:r>
            <a:r>
              <a:rPr lang="en-US" sz="2400" b="1" dirty="0" smtClean="0">
                <a:solidFill>
                  <a:srgbClr val="FF0000"/>
                </a:solidFill>
                <a:latin typeface="Calibri" pitchFamily="34" charset="0"/>
                <a:ea typeface="GungsuhChe" pitchFamily="49" charset="-127"/>
                <a:cs typeface="Andalus" pitchFamily="2" charset="-78"/>
              </a:rPr>
              <a:t>b. </a:t>
            </a:r>
            <a:r>
              <a:rPr lang="en-US" sz="2400" b="1" dirty="0" smtClean="0">
                <a:latin typeface="Calibri" pitchFamily="34" charset="0"/>
                <a:ea typeface="GungsuhChe" pitchFamily="49" charset="-127"/>
                <a:cs typeface="Andalus" pitchFamily="2" charset="-78"/>
              </a:rPr>
              <a:t>Best Known: 54</a:t>
            </a:r>
            <a:r>
              <a:rPr lang="en-US" sz="2400" b="1" baseline="30000" dirty="0" smtClean="0">
                <a:latin typeface="Calibri" pitchFamily="34" charset="0"/>
                <a:ea typeface="GungsuhChe" pitchFamily="49" charset="-127"/>
                <a:cs typeface="Andalus" pitchFamily="2" charset="-78"/>
              </a:rPr>
              <a:t>th</a:t>
            </a:r>
            <a:r>
              <a:rPr lang="en-US" sz="2400" b="1" dirty="0" smtClean="0">
                <a:latin typeface="Calibri" pitchFamily="34" charset="0"/>
                <a:ea typeface="GungsuhChe" pitchFamily="49" charset="-127"/>
                <a:cs typeface="Andalus" pitchFamily="2" charset="-78"/>
              </a:rPr>
              <a:t> Massachusetts Regiment</a:t>
            </a:r>
          </a:p>
          <a:p>
            <a:pPr>
              <a:lnSpc>
                <a:spcPts val="2400"/>
              </a:lnSpc>
            </a:pPr>
            <a:r>
              <a:rPr lang="en-US" sz="2400" b="1" dirty="0" smtClean="0">
                <a:latin typeface="Calibri" pitchFamily="34" charset="0"/>
                <a:ea typeface="GungsuhChe" pitchFamily="49" charset="-127"/>
                <a:cs typeface="Andalus" pitchFamily="2" charset="-78"/>
              </a:rPr>
              <a:t>                   </a:t>
            </a:r>
            <a:r>
              <a:rPr lang="en-US" sz="2400" b="1" dirty="0" err="1" smtClean="0">
                <a:solidFill>
                  <a:srgbClr val="FF0000"/>
                </a:solidFill>
                <a:latin typeface="Calibri" pitchFamily="34" charset="0"/>
                <a:ea typeface="GungsuhChe" pitchFamily="49" charset="-127"/>
                <a:cs typeface="Andalus" pitchFamily="2" charset="-78"/>
              </a:rPr>
              <a:t>i</a:t>
            </a:r>
            <a:r>
              <a:rPr lang="en-US" sz="2400" b="1" dirty="0" smtClean="0">
                <a:solidFill>
                  <a:srgbClr val="FF0000"/>
                </a:solidFill>
                <a:latin typeface="Calibri" pitchFamily="34" charset="0"/>
                <a:ea typeface="GungsuhChe" pitchFamily="49" charset="-127"/>
                <a:cs typeface="Andalus" pitchFamily="2" charset="-78"/>
              </a:rPr>
              <a:t>. </a:t>
            </a:r>
            <a:r>
              <a:rPr lang="en-US" sz="2400" b="1" dirty="0" smtClean="0">
                <a:latin typeface="Calibri" pitchFamily="34" charset="0"/>
                <a:ea typeface="GungsuhChe" pitchFamily="49" charset="-127"/>
                <a:cs typeface="Andalus" pitchFamily="2" charset="-78"/>
              </a:rPr>
              <a:t>led by Col. Robert Gould Shaw </a:t>
            </a:r>
            <a:endParaRPr lang="en-US" sz="2400" b="1" dirty="0" smtClean="0">
              <a:solidFill>
                <a:srgbClr val="FF0000"/>
              </a:solidFill>
              <a:latin typeface="Calibri" pitchFamily="34" charset="0"/>
              <a:ea typeface="GungsuhChe" pitchFamily="49" charset="-127"/>
              <a:cs typeface="Andalus" pitchFamily="2" charset="-78"/>
            </a:endParaRPr>
          </a:p>
          <a:p>
            <a:pPr>
              <a:lnSpc>
                <a:spcPts val="2400"/>
              </a:lnSpc>
            </a:pPr>
            <a:r>
              <a:rPr lang="en-US" sz="2400" b="1" dirty="0" smtClean="0">
                <a:solidFill>
                  <a:srgbClr val="FF0000"/>
                </a:solidFill>
                <a:latin typeface="Calibri" pitchFamily="34" charset="0"/>
                <a:ea typeface="GungsuhChe" pitchFamily="49" charset="-127"/>
                <a:cs typeface="Andalus" pitchFamily="2" charset="-78"/>
              </a:rPr>
              <a:t>                  ii.</a:t>
            </a:r>
            <a:r>
              <a:rPr lang="en-US" sz="2400" b="1" dirty="0" smtClean="0">
                <a:latin typeface="Calibri" pitchFamily="34" charset="0"/>
                <a:ea typeface="GungsuhChe" pitchFamily="49" charset="-127"/>
                <a:cs typeface="Andalus" pitchFamily="2" charset="-78"/>
              </a:rPr>
              <a:t> protested unequal pay</a:t>
            </a:r>
          </a:p>
          <a:p>
            <a:pPr>
              <a:lnSpc>
                <a:spcPts val="2400"/>
              </a:lnSpc>
            </a:pPr>
            <a:r>
              <a:rPr lang="en-US" sz="2400" b="1" dirty="0" smtClean="0">
                <a:solidFill>
                  <a:srgbClr val="FF0000"/>
                </a:solidFill>
                <a:latin typeface="Calibri" pitchFamily="34" charset="0"/>
                <a:ea typeface="GungsuhChe" pitchFamily="49" charset="-127"/>
                <a:cs typeface="Andalus" pitchFamily="2" charset="-78"/>
              </a:rPr>
              <a:t>                 iii. </a:t>
            </a:r>
            <a:r>
              <a:rPr lang="en-US" sz="2400" b="1" dirty="0" smtClean="0">
                <a:latin typeface="Calibri" pitchFamily="34" charset="0"/>
                <a:ea typeface="GungsuhChe" pitchFamily="49" charset="-127"/>
                <a:cs typeface="Andalus" pitchFamily="2" charset="-78"/>
              </a:rPr>
              <a:t>made heroic attack of Fort Wagner (S.C.)</a:t>
            </a:r>
          </a:p>
          <a:p>
            <a:pPr>
              <a:lnSpc>
                <a:spcPts val="2400"/>
              </a:lnSpc>
            </a:pPr>
            <a:r>
              <a:rPr lang="en-US" sz="2400" b="1" dirty="0" smtClean="0">
                <a:solidFill>
                  <a:srgbClr val="FF0000"/>
                </a:solidFill>
                <a:latin typeface="Calibri" pitchFamily="34" charset="0"/>
                <a:ea typeface="GungsuhChe" pitchFamily="49" charset="-127"/>
                <a:cs typeface="Andalus" pitchFamily="2" charset="-78"/>
              </a:rPr>
              <a:t>                 iv. </a:t>
            </a:r>
            <a:r>
              <a:rPr lang="en-US" sz="2400" b="1" dirty="0" smtClean="0">
                <a:latin typeface="Calibri" pitchFamily="34" charset="0"/>
                <a:ea typeface="GungsuhChe" pitchFamily="49" charset="-127"/>
                <a:cs typeface="Andalus" pitchFamily="2" charset="-78"/>
              </a:rPr>
              <a:t>suffered highest number of casualties of any    </a:t>
            </a:r>
          </a:p>
          <a:p>
            <a:pPr>
              <a:lnSpc>
                <a:spcPts val="2400"/>
              </a:lnSpc>
            </a:pPr>
            <a:r>
              <a:rPr lang="en-US" sz="2400" b="1" dirty="0" smtClean="0">
                <a:latin typeface="Calibri" pitchFamily="34" charset="0"/>
                <a:ea typeface="GungsuhChe" pitchFamily="49" charset="-127"/>
                <a:cs typeface="Andalus" pitchFamily="2" charset="-78"/>
              </a:rPr>
              <a:t>                       regiment in the war </a:t>
            </a:r>
            <a:r>
              <a:rPr lang="en-US" sz="2400" b="1" dirty="0" smtClean="0">
                <a:solidFill>
                  <a:srgbClr val="FF0000"/>
                </a:solidFill>
                <a:latin typeface="Calibri" pitchFamily="34" charset="0"/>
                <a:ea typeface="GungsuhChe" pitchFamily="49" charset="-127"/>
                <a:cs typeface="Andalus" pitchFamily="2" charset="-78"/>
              </a:rPr>
              <a:t>                   </a:t>
            </a:r>
          </a:p>
          <a:p>
            <a:pPr>
              <a:lnSpc>
                <a:spcPts val="2400"/>
              </a:lnSpc>
            </a:pPr>
            <a:r>
              <a:rPr lang="en-US" sz="2400" b="1" dirty="0" smtClean="0">
                <a:latin typeface="Calibri" pitchFamily="34" charset="0"/>
                <a:ea typeface="GungsuhChe" pitchFamily="49" charset="-127"/>
                <a:cs typeface="Andalus" pitchFamily="2" charset="-78"/>
              </a:rPr>
              <a:t>              </a:t>
            </a:r>
            <a:endParaRPr lang="en-US" sz="2400" b="1" dirty="0">
              <a:latin typeface="Engravers MT" pitchFamily="18" charset="0"/>
              <a:ea typeface="GungsuhChe" pitchFamily="49" charset="-127"/>
              <a:cs typeface="Andalus" pitchFamily="2" charset="-78"/>
            </a:endParaRPr>
          </a:p>
        </p:txBody>
      </p:sp>
      <p:pic>
        <p:nvPicPr>
          <p:cNvPr id="8" name="Picture 2" descr="http://www.archives.gov/education/lessons/blacks-civil-war/images/recruitment-broadside.gif"/>
          <p:cNvPicPr>
            <a:picLocks noChangeAspect="1" noChangeArrowheads="1"/>
          </p:cNvPicPr>
          <p:nvPr/>
        </p:nvPicPr>
        <p:blipFill>
          <a:blip r:embed="rId2" cstate="print"/>
          <a:srcRect/>
          <a:stretch>
            <a:fillRect/>
          </a:stretch>
        </p:blipFill>
        <p:spPr bwMode="auto">
          <a:xfrm>
            <a:off x="6934200" y="228600"/>
            <a:ext cx="1876425" cy="2795315"/>
          </a:xfrm>
          <a:prstGeom prst="rect">
            <a:avLst/>
          </a:prstGeom>
          <a:noFill/>
        </p:spPr>
      </p:pic>
      <p:pic>
        <p:nvPicPr>
          <p:cNvPr id="9" name="Picture 4" descr="http://newsone.com/files/2011/05/Black-Soldiers.jpg"/>
          <p:cNvPicPr>
            <a:picLocks noChangeAspect="1" noChangeArrowheads="1"/>
          </p:cNvPicPr>
          <p:nvPr/>
        </p:nvPicPr>
        <p:blipFill>
          <a:blip r:embed="rId3" cstate="print"/>
          <a:srcRect/>
          <a:stretch>
            <a:fillRect/>
          </a:stretch>
        </p:blipFill>
        <p:spPr bwMode="auto">
          <a:xfrm>
            <a:off x="3429000" y="3657600"/>
            <a:ext cx="2971800" cy="2794845"/>
          </a:xfrm>
          <a:prstGeom prst="rect">
            <a:avLst/>
          </a:prstGeom>
          <a:ln>
            <a:noFill/>
          </a:ln>
          <a:effectLst>
            <a:softEdge rad="112500"/>
          </a:effectLst>
        </p:spPr>
      </p:pic>
      <p:pic>
        <p:nvPicPr>
          <p:cNvPr id="76808" name="Picture 8" descr="File:Robert Gould Shaw.jpg">
            <a:hlinkClick r:id="rId4"/>
          </p:cNvPr>
          <p:cNvPicPr>
            <a:picLocks noChangeAspect="1" noChangeArrowheads="1"/>
          </p:cNvPicPr>
          <p:nvPr/>
        </p:nvPicPr>
        <p:blipFill>
          <a:blip r:embed="rId5" cstate="print"/>
          <a:srcRect/>
          <a:stretch>
            <a:fillRect/>
          </a:stretch>
        </p:blipFill>
        <p:spPr bwMode="auto">
          <a:xfrm>
            <a:off x="457200" y="3733800"/>
            <a:ext cx="1930569" cy="2133600"/>
          </a:xfrm>
          <a:prstGeom prst="ellipse">
            <a:avLst/>
          </a:prstGeom>
          <a:noFill/>
        </p:spPr>
      </p:pic>
      <p:sp>
        <p:nvSpPr>
          <p:cNvPr id="13" name="TextBox 12"/>
          <p:cNvSpPr txBox="1"/>
          <p:nvPr/>
        </p:nvSpPr>
        <p:spPr>
          <a:xfrm>
            <a:off x="762000" y="5791200"/>
            <a:ext cx="1447800" cy="369332"/>
          </a:xfrm>
          <a:prstGeom prst="rect">
            <a:avLst/>
          </a:prstGeom>
          <a:noFill/>
        </p:spPr>
        <p:txBody>
          <a:bodyPr wrap="square" rtlCol="0">
            <a:spAutoFit/>
          </a:bodyPr>
          <a:lstStyle/>
          <a:p>
            <a:r>
              <a:rPr lang="en-US" b="1" dirty="0" smtClean="0">
                <a:latin typeface="Calibri" pitchFamily="34" charset="0"/>
              </a:rPr>
              <a:t>Col. Shaw</a:t>
            </a:r>
            <a:endParaRPr lang="en-US" b="1" dirty="0">
              <a:latin typeface="Calibri" pitchFamily="34" charset="0"/>
            </a:endParaRPr>
          </a:p>
        </p:txBody>
      </p:sp>
      <p:pic>
        <p:nvPicPr>
          <p:cNvPr id="76810" name="Picture 10" descr="http://www.teachwithmovies.org/guides/glory-DVDcover.jpg"/>
          <p:cNvPicPr>
            <a:picLocks noChangeAspect="1" noChangeArrowheads="1"/>
          </p:cNvPicPr>
          <p:nvPr/>
        </p:nvPicPr>
        <p:blipFill>
          <a:blip r:embed="rId6" cstate="print"/>
          <a:srcRect/>
          <a:stretch>
            <a:fillRect/>
          </a:stretch>
        </p:blipFill>
        <p:spPr bwMode="auto">
          <a:xfrm>
            <a:off x="6858000" y="3505200"/>
            <a:ext cx="1885950" cy="2747934"/>
          </a:xfrm>
          <a:prstGeom prst="rect">
            <a:avLst/>
          </a:prstGeom>
          <a:noFill/>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2000"/>
                                        <p:tgtEl>
                                          <p:spTgt spid="7">
                                            <p:txEl>
                                              <p:pRg st="0" end="0"/>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20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2000"/>
                                        <p:tgtEl>
                                          <p:spTgt spid="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fade">
                                      <p:cBhvr>
                                        <p:cTn id="30" dur="2000"/>
                                        <p:tgtEl>
                                          <p:spTgt spid="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2000"/>
                                        <p:tgtEl>
                                          <p:spTgt spid="7">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5" end="5"/>
                                            </p:txEl>
                                          </p:spTgt>
                                        </p:tgtEl>
                                        <p:attrNameLst>
                                          <p:attrName>style.visibility</p:attrName>
                                        </p:attrNameLst>
                                      </p:cBhvr>
                                      <p:to>
                                        <p:strVal val="visible"/>
                                      </p:to>
                                    </p:set>
                                    <p:animEffect transition="in" filter="fade">
                                      <p:cBhvr>
                                        <p:cTn id="40" dur="2000"/>
                                        <p:tgtEl>
                                          <p:spTgt spid="7">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7">
                                            <p:txEl>
                                              <p:pRg st="6" end="6"/>
                                            </p:txEl>
                                          </p:spTgt>
                                        </p:tgtEl>
                                        <p:attrNameLst>
                                          <p:attrName>style.visibility</p:attrName>
                                        </p:attrNameLst>
                                      </p:cBhvr>
                                      <p:to>
                                        <p:strVal val="visible"/>
                                      </p:to>
                                    </p:set>
                                    <p:animEffect transition="in" filter="fade">
                                      <p:cBhvr>
                                        <p:cTn id="45" dur="2000"/>
                                        <p:tgtEl>
                                          <p:spTgt spid="7">
                                            <p:txEl>
                                              <p:pRg st="6" end="6"/>
                                            </p:txEl>
                                          </p:spTgt>
                                        </p:tgtEl>
                                      </p:cBhvr>
                                    </p:animEffect>
                                  </p:childTnLst>
                                </p:cTn>
                              </p:par>
                            </p:childTnLst>
                          </p:cTn>
                        </p:par>
                        <p:par>
                          <p:cTn id="46" fill="hold">
                            <p:stCondLst>
                              <p:cond delay="2000"/>
                            </p:stCondLst>
                            <p:childTnLst>
                              <p:par>
                                <p:cTn id="47" presetID="10" presetClass="entr" presetSubtype="0" fill="hold" nodeType="afterEffect">
                                  <p:stCondLst>
                                    <p:cond delay="0"/>
                                  </p:stCondLst>
                                  <p:childTnLst>
                                    <p:set>
                                      <p:cBhvr>
                                        <p:cTn id="48" dur="1" fill="hold">
                                          <p:stCondLst>
                                            <p:cond delay="0"/>
                                          </p:stCondLst>
                                        </p:cTn>
                                        <p:tgtEl>
                                          <p:spTgt spid="76808"/>
                                        </p:tgtEl>
                                        <p:attrNameLst>
                                          <p:attrName>style.visibility</p:attrName>
                                        </p:attrNameLst>
                                      </p:cBhvr>
                                      <p:to>
                                        <p:strVal val="visible"/>
                                      </p:to>
                                    </p:set>
                                    <p:animEffect transition="in" filter="fade">
                                      <p:cBhvr>
                                        <p:cTn id="49" dur="2000"/>
                                        <p:tgtEl>
                                          <p:spTgt spid="7680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0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xEl>
                                              <p:pRg st="7" end="7"/>
                                            </p:txEl>
                                          </p:spTgt>
                                        </p:tgtEl>
                                        <p:attrNameLst>
                                          <p:attrName>style.visibility</p:attrName>
                                        </p:attrNameLst>
                                      </p:cBhvr>
                                      <p:to>
                                        <p:strVal val="visible"/>
                                      </p:to>
                                    </p:set>
                                    <p:animEffect transition="in" filter="fade">
                                      <p:cBhvr>
                                        <p:cTn id="57" dur="2000"/>
                                        <p:tgtEl>
                                          <p:spTgt spid="7">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7">
                                            <p:txEl>
                                              <p:pRg st="8" end="8"/>
                                            </p:txEl>
                                          </p:spTgt>
                                        </p:tgtEl>
                                        <p:attrNameLst>
                                          <p:attrName>style.visibility</p:attrName>
                                        </p:attrNameLst>
                                      </p:cBhvr>
                                      <p:to>
                                        <p:strVal val="visible"/>
                                      </p:to>
                                    </p:set>
                                    <p:animEffect transition="in" filter="fade">
                                      <p:cBhvr>
                                        <p:cTn id="62" dur="2000"/>
                                        <p:tgtEl>
                                          <p:spTgt spid="7">
                                            <p:txEl>
                                              <p:pRg st="8" end="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
                                            <p:txEl>
                                              <p:pRg st="9" end="9"/>
                                            </p:txEl>
                                          </p:spTgt>
                                        </p:tgtEl>
                                        <p:attrNameLst>
                                          <p:attrName>style.visibility</p:attrName>
                                        </p:attrNameLst>
                                      </p:cBhvr>
                                      <p:to>
                                        <p:strVal val="visible"/>
                                      </p:to>
                                    </p:set>
                                    <p:animEffect transition="in" filter="fade">
                                      <p:cBhvr>
                                        <p:cTn id="67" dur="2000"/>
                                        <p:tgtEl>
                                          <p:spTgt spid="7">
                                            <p:txEl>
                                              <p:pRg st="9" end="9"/>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7">
                                            <p:txEl>
                                              <p:pRg st="10" end="10"/>
                                            </p:txEl>
                                          </p:spTgt>
                                        </p:tgtEl>
                                        <p:attrNameLst>
                                          <p:attrName>style.visibility</p:attrName>
                                        </p:attrNameLst>
                                      </p:cBhvr>
                                      <p:to>
                                        <p:strVal val="visible"/>
                                      </p:to>
                                    </p:set>
                                    <p:animEffect transition="in" filter="fade">
                                      <p:cBhvr>
                                        <p:cTn id="70" dur="2000"/>
                                        <p:tgtEl>
                                          <p:spTgt spid="7">
                                            <p:txEl>
                                              <p:pRg st="10" end="10"/>
                                            </p:txEl>
                                          </p:spTgt>
                                        </p:tgtEl>
                                      </p:cBhvr>
                                    </p:animEffect>
                                  </p:childTnLst>
                                </p:cTn>
                              </p:par>
                            </p:childTnLst>
                          </p:cTn>
                        </p:par>
                        <p:par>
                          <p:cTn id="71" fill="hold">
                            <p:stCondLst>
                              <p:cond delay="2000"/>
                            </p:stCondLst>
                            <p:childTnLst>
                              <p:par>
                                <p:cTn id="72" presetID="10" presetClass="entr" presetSubtype="0" fill="hold" nodeType="afterEffect">
                                  <p:stCondLst>
                                    <p:cond delay="0"/>
                                  </p:stCondLst>
                                  <p:childTnLst>
                                    <p:set>
                                      <p:cBhvr>
                                        <p:cTn id="73" dur="1" fill="hold">
                                          <p:stCondLst>
                                            <p:cond delay="0"/>
                                          </p:stCondLst>
                                        </p:cTn>
                                        <p:tgtEl>
                                          <p:spTgt spid="76810"/>
                                        </p:tgtEl>
                                        <p:attrNameLst>
                                          <p:attrName>style.visibility</p:attrName>
                                        </p:attrNameLst>
                                      </p:cBhvr>
                                      <p:to>
                                        <p:strVal val="visible"/>
                                      </p:to>
                                    </p:set>
                                    <p:animEffect transition="in" filter="fade">
                                      <p:cBhvr>
                                        <p:cTn id="74" dur="2000"/>
                                        <p:tgtEl>
                                          <p:spTgt spid="76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77</a:t>
            </a:fld>
            <a:endParaRPr lang="en-US" dirty="0"/>
          </a:p>
        </p:txBody>
      </p:sp>
      <p:sp>
        <p:nvSpPr>
          <p:cNvPr id="7" name="Rectangle 6"/>
          <p:cNvSpPr/>
          <p:nvPr/>
        </p:nvSpPr>
        <p:spPr>
          <a:xfrm>
            <a:off x="609600" y="496669"/>
            <a:ext cx="8153400" cy="646331"/>
          </a:xfrm>
          <a:prstGeom prst="rect">
            <a:avLst/>
          </a:prstGeom>
          <a:noFill/>
        </p:spPr>
        <p:txBody>
          <a:bodyPr wrap="square">
            <a:spAutoFit/>
          </a:bodyPr>
          <a:lstStyle/>
          <a:p>
            <a:r>
              <a:rPr lang="en-US" sz="3600" b="1" dirty="0" smtClean="0">
                <a:latin typeface="Engravers MT" pitchFamily="18" charset="0"/>
                <a:ea typeface="GungsuhChe" pitchFamily="49" charset="-127"/>
                <a:cs typeface="Andalus" pitchFamily="2" charset="-78"/>
              </a:rPr>
              <a:t> Civil war artifacts</a:t>
            </a:r>
            <a:endParaRPr lang="en-US" sz="3600" b="1" dirty="0">
              <a:latin typeface="Engravers MT" pitchFamily="18" charset="0"/>
              <a:ea typeface="GungsuhChe" pitchFamily="49" charset="-127"/>
              <a:cs typeface="Andalus" pitchFamily="2" charset="-78"/>
            </a:endParaRPr>
          </a:p>
        </p:txBody>
      </p:sp>
      <p:pic>
        <p:nvPicPr>
          <p:cNvPr id="96270" name="Picture 14" descr="http://www.antiquephotographics.com/images/ForSale/Civilwar/cwtt17z.jpg"/>
          <p:cNvPicPr>
            <a:picLocks noChangeAspect="1" noChangeArrowheads="1"/>
          </p:cNvPicPr>
          <p:nvPr/>
        </p:nvPicPr>
        <p:blipFill>
          <a:blip r:embed="rId2" cstate="print"/>
          <a:srcRect/>
          <a:stretch>
            <a:fillRect/>
          </a:stretch>
        </p:blipFill>
        <p:spPr bwMode="auto">
          <a:xfrm>
            <a:off x="2514600" y="1219200"/>
            <a:ext cx="4038600" cy="4707764"/>
          </a:xfrm>
          <a:prstGeom prst="rect">
            <a:avLst/>
          </a:prstGeom>
          <a:ln>
            <a:noFill/>
          </a:ln>
          <a:effectLst>
            <a:softEdge rad="11250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6270"/>
                                        </p:tgtEl>
                                        <p:attrNameLst>
                                          <p:attrName>style.visibility</p:attrName>
                                        </p:attrNameLst>
                                      </p:cBhvr>
                                      <p:to>
                                        <p:strVal val="visible"/>
                                      </p:to>
                                    </p:set>
                                    <p:animEffect transition="in" filter="fade">
                                      <p:cBhvr>
                                        <p:cTn id="7" dur="2000"/>
                                        <p:tgtEl>
                                          <p:spTgt spid="96270"/>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78</a:t>
            </a:fld>
            <a:endParaRPr lang="en-US" dirty="0"/>
          </a:p>
        </p:txBody>
      </p:sp>
      <p:pic>
        <p:nvPicPr>
          <p:cNvPr id="230402" name="Picture 2" descr="http://www.history.com/images/media/slideshow/civil-war-artifacts/civil-war-cavalry-kit.jpg"/>
          <p:cNvPicPr>
            <a:picLocks noChangeAspect="1" noChangeArrowheads="1"/>
          </p:cNvPicPr>
          <p:nvPr/>
        </p:nvPicPr>
        <p:blipFill>
          <a:blip r:embed="rId2" cstate="print"/>
          <a:srcRect/>
          <a:stretch>
            <a:fillRect/>
          </a:stretch>
        </p:blipFill>
        <p:spPr bwMode="auto">
          <a:xfrm>
            <a:off x="228600" y="381000"/>
            <a:ext cx="6400800" cy="4358893"/>
          </a:xfrm>
          <a:prstGeom prst="rect">
            <a:avLst/>
          </a:prstGeom>
          <a:ln>
            <a:noFill/>
          </a:ln>
          <a:effectLst>
            <a:softEdge rad="112500"/>
          </a:effectLst>
        </p:spPr>
      </p:pic>
      <p:sp>
        <p:nvSpPr>
          <p:cNvPr id="7" name="Rectangle 6"/>
          <p:cNvSpPr/>
          <p:nvPr/>
        </p:nvSpPr>
        <p:spPr>
          <a:xfrm>
            <a:off x="6705600" y="914400"/>
            <a:ext cx="2209800" cy="3477875"/>
          </a:xfrm>
          <a:prstGeom prst="rect">
            <a:avLst/>
          </a:prstGeom>
          <a:solidFill>
            <a:srgbClr val="FF0000"/>
          </a:solidFill>
        </p:spPr>
        <p:txBody>
          <a:bodyPr wrap="square">
            <a:spAutoFit/>
          </a:bodyPr>
          <a:lstStyle/>
          <a:p>
            <a:r>
              <a:rPr lang="en-US" b="1" dirty="0" smtClean="0">
                <a:latin typeface="Calibri" pitchFamily="34" charset="0"/>
              </a:rPr>
              <a:t>Cavalry Kit: Civil War cavalryman gear includes boots, boot hook, spare shoes, kepi, gauntlets, pin-fire pistols, a hoof knife, a leather cartridge case for pistol, a pair of hoof trimmers and a horse shoeing hammer. </a:t>
            </a:r>
            <a:r>
              <a:rPr lang="en-US" sz="1100" b="1" i="1" dirty="0" smtClean="0">
                <a:latin typeface="Calibri" pitchFamily="34" charset="0"/>
              </a:rPr>
              <a:t>(Photo Credit: </a:t>
            </a:r>
            <a:r>
              <a:rPr lang="en-US" sz="1100" b="1" i="1" dirty="0" err="1" smtClean="0">
                <a:latin typeface="Calibri" pitchFamily="34" charset="0"/>
              </a:rPr>
              <a:t>Tria</a:t>
            </a:r>
            <a:r>
              <a:rPr lang="en-US" sz="1100" b="1" i="1" dirty="0" smtClean="0">
                <a:latin typeface="Calibri" pitchFamily="34" charset="0"/>
              </a:rPr>
              <a:t> </a:t>
            </a:r>
            <a:r>
              <a:rPr lang="en-US" sz="1100" b="1" i="1" dirty="0" err="1" smtClean="0">
                <a:latin typeface="Calibri" pitchFamily="34" charset="0"/>
              </a:rPr>
              <a:t>Giovan</a:t>
            </a:r>
            <a:r>
              <a:rPr lang="en-US" sz="1100" b="1" i="1" dirty="0" smtClean="0">
                <a:latin typeface="Calibri" pitchFamily="34" charset="0"/>
              </a:rPr>
              <a:t>/CORBIS)</a:t>
            </a:r>
            <a:endParaRPr lang="en-US" sz="1100" b="1" dirty="0">
              <a:latin typeface="Calibri"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0402"/>
                                        </p:tgtEl>
                                        <p:attrNameLst>
                                          <p:attrName>style.visibility</p:attrName>
                                        </p:attrNameLst>
                                      </p:cBhvr>
                                      <p:to>
                                        <p:strVal val="visible"/>
                                      </p:to>
                                    </p:set>
                                    <p:animEffect transition="in" filter="fade">
                                      <p:cBhvr>
                                        <p:cTn id="7" dur="2000"/>
                                        <p:tgtEl>
                                          <p:spTgt spid="23040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79</a:t>
            </a:fld>
            <a:endParaRPr lang="en-US" dirty="0"/>
          </a:p>
        </p:txBody>
      </p:sp>
      <p:pic>
        <p:nvPicPr>
          <p:cNvPr id="3" name="Picture 2" descr="civil-war-medical-kit.jpg"/>
          <p:cNvPicPr>
            <a:picLocks noChangeAspect="1"/>
          </p:cNvPicPr>
          <p:nvPr/>
        </p:nvPicPr>
        <p:blipFill>
          <a:blip r:embed="rId2" cstate="print"/>
          <a:stretch>
            <a:fillRect/>
          </a:stretch>
        </p:blipFill>
        <p:spPr>
          <a:xfrm>
            <a:off x="0" y="533400"/>
            <a:ext cx="8056486" cy="5486400"/>
          </a:xfrm>
          <a:prstGeom prst="rect">
            <a:avLst/>
          </a:prstGeom>
          <a:ln>
            <a:noFill/>
          </a:ln>
          <a:effectLst>
            <a:softEdge rad="112500"/>
          </a:effectLst>
        </p:spPr>
      </p:pic>
      <p:sp>
        <p:nvSpPr>
          <p:cNvPr id="4" name="Rectangle 3"/>
          <p:cNvSpPr/>
          <p:nvPr/>
        </p:nvSpPr>
        <p:spPr>
          <a:xfrm>
            <a:off x="7239000" y="685800"/>
            <a:ext cx="1676400" cy="2077492"/>
          </a:xfrm>
          <a:prstGeom prst="rect">
            <a:avLst/>
          </a:prstGeom>
          <a:solidFill>
            <a:srgbClr val="FF0000"/>
          </a:solidFill>
        </p:spPr>
        <p:txBody>
          <a:bodyPr wrap="square">
            <a:spAutoFit/>
          </a:bodyPr>
          <a:lstStyle/>
          <a:p>
            <a:r>
              <a:rPr lang="en-US" b="1" u="sng" dirty="0" smtClean="0">
                <a:latin typeface="Calibri" pitchFamily="34" charset="0"/>
              </a:rPr>
              <a:t>Medical Kit</a:t>
            </a:r>
            <a:r>
              <a:rPr lang="en-US" b="1" dirty="0" smtClean="0">
                <a:latin typeface="Calibri" pitchFamily="34" charset="0"/>
              </a:rPr>
              <a:t>: Included in this Civil War medical kit are scissors, gauze and needles. </a:t>
            </a:r>
            <a:r>
              <a:rPr lang="en-US" sz="1050" b="1" i="1" dirty="0" smtClean="0">
                <a:latin typeface="Calibri" pitchFamily="34" charset="0"/>
              </a:rPr>
              <a:t>(Photo Credit: </a:t>
            </a:r>
            <a:r>
              <a:rPr lang="en-US" sz="1050" b="1" i="1" dirty="0" err="1" smtClean="0">
                <a:latin typeface="Calibri" pitchFamily="34" charset="0"/>
              </a:rPr>
              <a:t>Tria</a:t>
            </a:r>
            <a:r>
              <a:rPr lang="en-US" sz="1050" b="1" i="1" dirty="0" smtClean="0">
                <a:latin typeface="Calibri" pitchFamily="34" charset="0"/>
              </a:rPr>
              <a:t> </a:t>
            </a:r>
            <a:r>
              <a:rPr lang="en-US" sz="1050" b="1" i="1" dirty="0" err="1" smtClean="0">
                <a:latin typeface="Calibri" pitchFamily="34" charset="0"/>
              </a:rPr>
              <a:t>Giovan</a:t>
            </a:r>
            <a:r>
              <a:rPr lang="en-US" sz="1050" b="1" i="1" dirty="0" smtClean="0">
                <a:latin typeface="Calibri" pitchFamily="34" charset="0"/>
              </a:rPr>
              <a:t>/CORBIS</a:t>
            </a:r>
            <a:r>
              <a:rPr lang="en-US" sz="1050" i="1" dirty="0" smtClean="0"/>
              <a:t>)</a:t>
            </a:r>
            <a:endParaRPr lang="en-US" sz="1050"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6"/>
          <p:cNvSpPr txBox="1">
            <a:spLocks noGrp="1" noChangeArrowheads="1"/>
          </p:cNvSpPr>
          <p:nvPr/>
        </p:nvSpPr>
        <p:spPr bwMode="auto">
          <a:xfrm>
            <a:off x="6553200" y="6245225"/>
            <a:ext cx="2133600" cy="476250"/>
          </a:xfrm>
          <a:prstGeom prst="rect">
            <a:avLst/>
          </a:prstGeom>
          <a:noFill/>
          <a:ln>
            <a:miter lim="800000"/>
            <a:headEnd/>
            <a:tailEnd/>
          </a:ln>
        </p:spPr>
        <p:txBody>
          <a:bodyPr/>
          <a:lstStyle/>
          <a:p>
            <a:pPr algn="r">
              <a:defRPr/>
            </a:pPr>
            <a:fld id="{8EDD382B-0A53-4C35-99B9-6D3C7B7CB57C}" type="slidenum">
              <a:rPr lang="en-US" sz="1400">
                <a:solidFill>
                  <a:schemeClr val="tx1"/>
                </a:solidFill>
                <a:latin typeface="Arial" charset="0"/>
                <a:cs typeface="+mn-cs"/>
              </a:rPr>
              <a:pPr algn="r">
                <a:defRPr/>
              </a:pPr>
              <a:t>8</a:t>
            </a:fld>
            <a:endParaRPr lang="en-US" sz="1400" dirty="0">
              <a:solidFill>
                <a:schemeClr val="tx1"/>
              </a:solidFill>
              <a:latin typeface="Arial" charset="0"/>
              <a:cs typeface="+mn-cs"/>
            </a:endParaRPr>
          </a:p>
        </p:txBody>
      </p:sp>
      <p:sp>
        <p:nvSpPr>
          <p:cNvPr id="9" name="Text Box 3"/>
          <p:cNvSpPr txBox="1">
            <a:spLocks noChangeArrowheads="1"/>
          </p:cNvSpPr>
          <p:nvPr/>
        </p:nvSpPr>
        <p:spPr bwMode="auto">
          <a:xfrm>
            <a:off x="1295400" y="533400"/>
            <a:ext cx="4114800" cy="830263"/>
          </a:xfrm>
          <a:prstGeom prst="rect">
            <a:avLst/>
          </a:prstGeom>
          <a:noFill/>
          <a:ln w="9525">
            <a:noFill/>
            <a:miter lim="800000"/>
            <a:headEnd/>
            <a:tailEnd/>
          </a:ln>
        </p:spPr>
        <p:txBody>
          <a:bodyPr>
            <a:spAutoFit/>
          </a:bodyPr>
          <a:lstStyle/>
          <a:p>
            <a:pPr algn="ctr">
              <a:spcBef>
                <a:spcPct val="50000"/>
              </a:spcBef>
            </a:pPr>
            <a:r>
              <a:rPr lang="en-US" sz="4800" b="1" dirty="0">
                <a:latin typeface="Arial" charset="0"/>
              </a:rPr>
              <a:t> </a:t>
            </a:r>
            <a:r>
              <a:rPr lang="en-US" sz="4800" b="1" dirty="0">
                <a:latin typeface="Papyrus" pitchFamily="66" charset="0"/>
              </a:rPr>
              <a:t>“The South”</a:t>
            </a:r>
            <a:r>
              <a:rPr lang="en-US" sz="4800" b="1" dirty="0"/>
              <a:t> </a:t>
            </a:r>
          </a:p>
        </p:txBody>
      </p:sp>
      <p:pic>
        <p:nvPicPr>
          <p:cNvPr id="2059" name="Picture 11" descr="http://farm4.static.flickr.com/3033/2708278117_d58777a59c.jpg"/>
          <p:cNvPicPr>
            <a:picLocks noChangeAspect="1" noChangeArrowheads="1"/>
          </p:cNvPicPr>
          <p:nvPr/>
        </p:nvPicPr>
        <p:blipFill>
          <a:blip r:embed="rId2" cstate="print"/>
          <a:srcRect/>
          <a:stretch>
            <a:fillRect/>
          </a:stretch>
        </p:blipFill>
        <p:spPr bwMode="auto">
          <a:xfrm>
            <a:off x="533400" y="1447800"/>
            <a:ext cx="4762500" cy="3571875"/>
          </a:xfrm>
          <a:prstGeom prst="rect">
            <a:avLst/>
          </a:prstGeom>
          <a:ln>
            <a:noFill/>
          </a:ln>
          <a:effectLst>
            <a:softEdge rad="112500"/>
          </a:effectLst>
        </p:spPr>
      </p:pic>
      <p:pic>
        <p:nvPicPr>
          <p:cNvPr id="2061" name="Picture 13" descr="http://www.costumes.org/history/victorian/women/fashionplates/lesmodes1853.jpg"/>
          <p:cNvPicPr>
            <a:picLocks noChangeAspect="1" noChangeArrowheads="1"/>
          </p:cNvPicPr>
          <p:nvPr/>
        </p:nvPicPr>
        <p:blipFill>
          <a:blip r:embed="rId3" cstate="print"/>
          <a:srcRect t="18150" b="10646"/>
          <a:stretch>
            <a:fillRect/>
          </a:stretch>
        </p:blipFill>
        <p:spPr bwMode="auto">
          <a:xfrm>
            <a:off x="5867400" y="533400"/>
            <a:ext cx="2667000" cy="3031019"/>
          </a:xfrm>
          <a:prstGeom prst="ellipse">
            <a:avLst/>
          </a:prstGeom>
          <a:noFill/>
        </p:spPr>
      </p:pic>
      <p:sp>
        <p:nvSpPr>
          <p:cNvPr id="10" name="Rectangle 9"/>
          <p:cNvSpPr/>
          <p:nvPr/>
        </p:nvSpPr>
        <p:spPr>
          <a:xfrm>
            <a:off x="838200" y="381000"/>
            <a:ext cx="553357" cy="523220"/>
          </a:xfrm>
          <a:prstGeom prst="rect">
            <a:avLst/>
          </a:prstGeom>
        </p:spPr>
        <p:txBody>
          <a:bodyPr wrap="square">
            <a:spAutoFit/>
          </a:bodyPr>
          <a:lstStyle/>
          <a:p>
            <a:r>
              <a:rPr lang="en-US" sz="2800" b="1" dirty="0" smtClean="0">
                <a:solidFill>
                  <a:srgbClr val="000000"/>
                </a:solidFill>
                <a:latin typeface="Times New Roman" pitchFamily="18" charset="0"/>
                <a:cs typeface="Times New Roman" pitchFamily="18" charset="0"/>
              </a:rPr>
              <a:t>II.</a:t>
            </a:r>
            <a:endParaRPr lang="en-US" sz="2800" dirty="0">
              <a:solidFill>
                <a:srgbClr val="000000"/>
              </a:solidFill>
              <a:latin typeface="Times New Roman" pitchFamily="18" charset="0"/>
              <a:cs typeface="Times New Roman" pitchFamily="18"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2059"/>
                                        </p:tgtEl>
                                        <p:attrNameLst>
                                          <p:attrName>style.visibility</p:attrName>
                                        </p:attrNameLst>
                                      </p:cBhvr>
                                      <p:to>
                                        <p:strVal val="visible"/>
                                      </p:to>
                                    </p:set>
                                    <p:animEffect transition="in" filter="fade">
                                      <p:cBhvr>
                                        <p:cTn id="15" dur="3000"/>
                                        <p:tgtEl>
                                          <p:spTgt spid="2059"/>
                                        </p:tgtEl>
                                      </p:cBhvr>
                                    </p:animEffect>
                                  </p:childTnLst>
                                </p:cTn>
                              </p:par>
                            </p:childTnLst>
                          </p:cTn>
                        </p:par>
                        <p:par>
                          <p:cTn id="16" fill="hold" nodeType="afterGroup">
                            <p:stCondLst>
                              <p:cond delay="7000"/>
                            </p:stCondLst>
                            <p:childTnLst>
                              <p:par>
                                <p:cTn id="17" presetID="10" presetClass="entr" presetSubtype="0" fill="hold" nodeType="afterEffect">
                                  <p:stCondLst>
                                    <p:cond delay="0"/>
                                  </p:stCondLst>
                                  <p:childTnLst>
                                    <p:set>
                                      <p:cBhvr>
                                        <p:cTn id="18" dur="1" fill="hold">
                                          <p:stCondLst>
                                            <p:cond delay="0"/>
                                          </p:stCondLst>
                                        </p:cTn>
                                        <p:tgtEl>
                                          <p:spTgt spid="2061"/>
                                        </p:tgtEl>
                                        <p:attrNameLst>
                                          <p:attrName>style.visibility</p:attrName>
                                        </p:attrNameLst>
                                      </p:cBhvr>
                                      <p:to>
                                        <p:strVal val="visible"/>
                                      </p:to>
                                    </p:set>
                                    <p:animEffect transition="in" filter="fade">
                                      <p:cBhvr>
                                        <p:cTn id="19" dur="3000"/>
                                        <p:tgtEl>
                                          <p:spTgt spid="2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P spid="10" grpId="0"/>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80</a:t>
            </a:fld>
            <a:endParaRPr lang="en-US" dirty="0"/>
          </a:p>
        </p:txBody>
      </p:sp>
      <p:pic>
        <p:nvPicPr>
          <p:cNvPr id="93188" name="Picture 4" descr="http://www.packhorsefordrelics.com/CWC13A.jpg">
            <a:hlinkClick r:id="rId2"/>
          </p:cNvPr>
          <p:cNvPicPr>
            <a:picLocks noChangeAspect="1" noChangeArrowheads="1"/>
          </p:cNvPicPr>
          <p:nvPr/>
        </p:nvPicPr>
        <p:blipFill>
          <a:blip r:embed="rId3" cstate="print"/>
          <a:srcRect l="1333" t="2888" r="1333" b="4693"/>
          <a:stretch>
            <a:fillRect/>
          </a:stretch>
        </p:blipFill>
        <p:spPr bwMode="auto">
          <a:xfrm>
            <a:off x="3505200" y="2514600"/>
            <a:ext cx="5638800" cy="2438400"/>
          </a:xfrm>
          <a:prstGeom prst="rect">
            <a:avLst/>
          </a:prstGeom>
          <a:noFill/>
        </p:spPr>
      </p:pic>
      <p:pic>
        <p:nvPicPr>
          <p:cNvPr id="93192" name="Picture 8" descr="http://www.packhorsefordrelics.com/CWC22A.jpg">
            <a:hlinkClick r:id="rId4"/>
          </p:cNvPr>
          <p:cNvPicPr>
            <a:picLocks noChangeAspect="1" noChangeArrowheads="1"/>
          </p:cNvPicPr>
          <p:nvPr/>
        </p:nvPicPr>
        <p:blipFill>
          <a:blip r:embed="rId5" cstate="print"/>
          <a:srcRect/>
          <a:stretch>
            <a:fillRect/>
          </a:stretch>
        </p:blipFill>
        <p:spPr bwMode="auto">
          <a:xfrm>
            <a:off x="3429000" y="0"/>
            <a:ext cx="5715000" cy="2695576"/>
          </a:xfrm>
          <a:prstGeom prst="rect">
            <a:avLst/>
          </a:prstGeom>
          <a:noFill/>
        </p:spPr>
      </p:pic>
      <p:pic>
        <p:nvPicPr>
          <p:cNvPr id="93196" name="Picture 12" descr="http://www.deerrunmercantile.com/images/products/detail/vabkpittsylvania5dol755.jpg"/>
          <p:cNvPicPr>
            <a:picLocks noChangeAspect="1" noChangeArrowheads="1"/>
          </p:cNvPicPr>
          <p:nvPr/>
        </p:nvPicPr>
        <p:blipFill>
          <a:blip r:embed="rId6" cstate="print"/>
          <a:srcRect l="1504" t="7180" r="5263" b="3064"/>
          <a:stretch>
            <a:fillRect/>
          </a:stretch>
        </p:blipFill>
        <p:spPr bwMode="auto">
          <a:xfrm>
            <a:off x="4419599" y="4953000"/>
            <a:ext cx="4724401" cy="1905000"/>
          </a:xfrm>
          <a:prstGeom prst="rect">
            <a:avLst/>
          </a:prstGeom>
          <a:noFill/>
        </p:spPr>
      </p:pic>
      <p:pic>
        <p:nvPicPr>
          <p:cNvPr id="93198" name="Picture 14" descr="http://www.ushistory.org/us/images/00035713.jpg"/>
          <p:cNvPicPr>
            <a:picLocks noChangeAspect="1" noChangeArrowheads="1"/>
          </p:cNvPicPr>
          <p:nvPr/>
        </p:nvPicPr>
        <p:blipFill>
          <a:blip r:embed="rId7" cstate="print"/>
          <a:srcRect/>
          <a:stretch>
            <a:fillRect/>
          </a:stretch>
        </p:blipFill>
        <p:spPr bwMode="auto">
          <a:xfrm>
            <a:off x="0" y="4724400"/>
            <a:ext cx="4715138" cy="2133600"/>
          </a:xfrm>
          <a:prstGeom prst="rect">
            <a:avLst/>
          </a:prstGeom>
          <a:noFill/>
        </p:spPr>
      </p:pic>
      <p:pic>
        <p:nvPicPr>
          <p:cNvPr id="93200" name="Picture 16" descr="http://edstreasure.com/10%20dollar%20bill%20first%20national%20bank.JPG"/>
          <p:cNvPicPr>
            <a:picLocks noChangeAspect="1" noChangeArrowheads="1"/>
          </p:cNvPicPr>
          <p:nvPr/>
        </p:nvPicPr>
        <p:blipFill>
          <a:blip r:embed="rId8" cstate="print"/>
          <a:srcRect/>
          <a:stretch>
            <a:fillRect/>
          </a:stretch>
        </p:blipFill>
        <p:spPr bwMode="auto">
          <a:xfrm>
            <a:off x="5526158" y="1828800"/>
            <a:ext cx="3617842" cy="1600200"/>
          </a:xfrm>
          <a:prstGeom prst="rect">
            <a:avLst/>
          </a:prstGeom>
          <a:noFill/>
        </p:spPr>
      </p:pic>
      <p:sp>
        <p:nvSpPr>
          <p:cNvPr id="12" name="Rectangle 11"/>
          <p:cNvSpPr/>
          <p:nvPr/>
        </p:nvSpPr>
        <p:spPr>
          <a:xfrm>
            <a:off x="2057400" y="0"/>
            <a:ext cx="3276600" cy="923330"/>
          </a:xfrm>
          <a:prstGeom prst="rect">
            <a:avLst/>
          </a:prstGeom>
          <a:solidFill>
            <a:srgbClr val="000000"/>
          </a:solidFill>
        </p:spPr>
        <p:txBody>
          <a:bodyPr wrap="square">
            <a:spAutoFit/>
          </a:bodyPr>
          <a:lstStyle/>
          <a:p>
            <a:pPr algn="ctr"/>
            <a:r>
              <a:rPr lang="en-US" b="1" dirty="0" smtClean="0">
                <a:latin typeface="Engravers MT" pitchFamily="18" charset="0"/>
              </a:rPr>
              <a:t>Civil War Currency and Coin</a:t>
            </a:r>
            <a:endParaRPr lang="en-US" sz="1050" b="1" dirty="0">
              <a:latin typeface="Engravers MT" pitchFamily="18" charset="0"/>
            </a:endParaRPr>
          </a:p>
        </p:txBody>
      </p:sp>
      <p:pic>
        <p:nvPicPr>
          <p:cNvPr id="93190" name="Picture 6" descr="http://www.packhorsefordrelics.com/CWC13B.jpg"/>
          <p:cNvPicPr>
            <a:picLocks noChangeAspect="1" noChangeArrowheads="1"/>
          </p:cNvPicPr>
          <p:nvPr/>
        </p:nvPicPr>
        <p:blipFill>
          <a:blip r:embed="rId9" cstate="print"/>
          <a:srcRect/>
          <a:stretch>
            <a:fillRect/>
          </a:stretch>
        </p:blipFill>
        <p:spPr bwMode="auto">
          <a:xfrm>
            <a:off x="1905000" y="0"/>
            <a:ext cx="4114800" cy="1906525"/>
          </a:xfrm>
          <a:prstGeom prst="rect">
            <a:avLst/>
          </a:prstGeom>
          <a:noFill/>
        </p:spPr>
      </p:pic>
      <p:pic>
        <p:nvPicPr>
          <p:cNvPr id="93194" name="Picture 10" descr="http://www.usrarecoininvestments.com/images/coin_articles/whispers_of_war/1860_1C.jpg"/>
          <p:cNvPicPr>
            <a:picLocks noChangeAspect="1" noChangeArrowheads="1"/>
          </p:cNvPicPr>
          <p:nvPr/>
        </p:nvPicPr>
        <p:blipFill>
          <a:blip r:embed="rId10" cstate="print"/>
          <a:srcRect/>
          <a:stretch>
            <a:fillRect/>
          </a:stretch>
        </p:blipFill>
        <p:spPr bwMode="auto">
          <a:xfrm>
            <a:off x="0" y="0"/>
            <a:ext cx="3505200" cy="4720534"/>
          </a:xfrm>
          <a:prstGeom prst="rect">
            <a:avLst/>
          </a:prstGeom>
          <a:noFill/>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93198"/>
                                        </p:tgtEl>
                                        <p:attrNameLst>
                                          <p:attrName>style.visibility</p:attrName>
                                        </p:attrNameLst>
                                      </p:cBhvr>
                                      <p:to>
                                        <p:strVal val="visible"/>
                                      </p:to>
                                    </p:set>
                                    <p:animEffect transition="in" filter="fade">
                                      <p:cBhvr>
                                        <p:cTn id="11" dur="2000"/>
                                        <p:tgtEl>
                                          <p:spTgt spid="93198"/>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93188"/>
                                        </p:tgtEl>
                                        <p:attrNameLst>
                                          <p:attrName>style.visibility</p:attrName>
                                        </p:attrNameLst>
                                      </p:cBhvr>
                                      <p:to>
                                        <p:strVal val="visible"/>
                                      </p:to>
                                    </p:set>
                                    <p:animEffect transition="in" filter="fade">
                                      <p:cBhvr>
                                        <p:cTn id="15" dur="2000"/>
                                        <p:tgtEl>
                                          <p:spTgt spid="93188"/>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93192"/>
                                        </p:tgtEl>
                                        <p:attrNameLst>
                                          <p:attrName>style.visibility</p:attrName>
                                        </p:attrNameLst>
                                      </p:cBhvr>
                                      <p:to>
                                        <p:strVal val="visible"/>
                                      </p:to>
                                    </p:set>
                                    <p:animEffect transition="in" filter="fade">
                                      <p:cBhvr>
                                        <p:cTn id="19" dur="2000"/>
                                        <p:tgtEl>
                                          <p:spTgt spid="93192"/>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93190"/>
                                        </p:tgtEl>
                                        <p:attrNameLst>
                                          <p:attrName>style.visibility</p:attrName>
                                        </p:attrNameLst>
                                      </p:cBhvr>
                                      <p:to>
                                        <p:strVal val="visible"/>
                                      </p:to>
                                    </p:set>
                                    <p:animEffect transition="in" filter="fade">
                                      <p:cBhvr>
                                        <p:cTn id="23" dur="2000"/>
                                        <p:tgtEl>
                                          <p:spTgt spid="93190"/>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93200"/>
                                        </p:tgtEl>
                                        <p:attrNameLst>
                                          <p:attrName>style.visibility</p:attrName>
                                        </p:attrNameLst>
                                      </p:cBhvr>
                                      <p:to>
                                        <p:strVal val="visible"/>
                                      </p:to>
                                    </p:set>
                                    <p:animEffect transition="in" filter="fade">
                                      <p:cBhvr>
                                        <p:cTn id="27" dur="2000"/>
                                        <p:tgtEl>
                                          <p:spTgt spid="93200"/>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93194"/>
                                        </p:tgtEl>
                                        <p:attrNameLst>
                                          <p:attrName>style.visibility</p:attrName>
                                        </p:attrNameLst>
                                      </p:cBhvr>
                                      <p:to>
                                        <p:strVal val="visible"/>
                                      </p:to>
                                    </p:set>
                                    <p:animEffect transition="in" filter="fade">
                                      <p:cBhvr>
                                        <p:cTn id="31" dur="2000"/>
                                        <p:tgtEl>
                                          <p:spTgt spid="93194"/>
                                        </p:tgtEl>
                                      </p:cBhvr>
                                    </p:animEffect>
                                  </p:childTnLst>
                                </p:cTn>
                              </p:par>
                            </p:childTnLst>
                          </p:cTn>
                        </p:par>
                        <p:par>
                          <p:cTn id="32" fill="hold">
                            <p:stCondLst>
                              <p:cond delay="14000"/>
                            </p:stCondLst>
                            <p:childTnLst>
                              <p:par>
                                <p:cTn id="33" presetID="10" presetClass="entr" presetSubtype="0" fill="hold" nodeType="afterEffect">
                                  <p:stCondLst>
                                    <p:cond delay="0"/>
                                  </p:stCondLst>
                                  <p:childTnLst>
                                    <p:set>
                                      <p:cBhvr>
                                        <p:cTn id="34" dur="1" fill="hold">
                                          <p:stCondLst>
                                            <p:cond delay="0"/>
                                          </p:stCondLst>
                                        </p:cTn>
                                        <p:tgtEl>
                                          <p:spTgt spid="93196"/>
                                        </p:tgtEl>
                                        <p:attrNameLst>
                                          <p:attrName>style.visibility</p:attrName>
                                        </p:attrNameLst>
                                      </p:cBhvr>
                                      <p:to>
                                        <p:strVal val="visible"/>
                                      </p:to>
                                    </p:set>
                                    <p:animEffect transition="in" filter="fade">
                                      <p:cBhvr>
                                        <p:cTn id="35" dur="2000"/>
                                        <p:tgtEl>
                                          <p:spTgt spid="93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81</a:t>
            </a:fld>
            <a:endParaRPr lang="en-US" dirty="0"/>
          </a:p>
        </p:txBody>
      </p:sp>
      <p:pic>
        <p:nvPicPr>
          <p:cNvPr id="3" name="Picture 2" descr="civil-war-personal-items.jpg"/>
          <p:cNvPicPr>
            <a:picLocks noChangeAspect="1"/>
          </p:cNvPicPr>
          <p:nvPr/>
        </p:nvPicPr>
        <p:blipFill>
          <a:blip r:embed="rId2" cstate="print"/>
          <a:stretch>
            <a:fillRect/>
          </a:stretch>
        </p:blipFill>
        <p:spPr>
          <a:xfrm>
            <a:off x="533400" y="228600"/>
            <a:ext cx="8001000" cy="5448615"/>
          </a:xfrm>
          <a:prstGeom prst="rect">
            <a:avLst/>
          </a:prstGeom>
          <a:ln>
            <a:noFill/>
          </a:ln>
          <a:effectLst>
            <a:softEdge rad="112500"/>
          </a:effectLst>
        </p:spPr>
      </p:pic>
      <p:sp>
        <p:nvSpPr>
          <p:cNvPr id="4" name="Rectangle 3"/>
          <p:cNvSpPr/>
          <p:nvPr/>
        </p:nvSpPr>
        <p:spPr>
          <a:xfrm>
            <a:off x="609600" y="5334000"/>
            <a:ext cx="7924800" cy="923330"/>
          </a:xfrm>
          <a:prstGeom prst="rect">
            <a:avLst/>
          </a:prstGeom>
          <a:solidFill>
            <a:srgbClr val="FF0000"/>
          </a:solidFill>
        </p:spPr>
        <p:txBody>
          <a:bodyPr wrap="square">
            <a:spAutoFit/>
          </a:bodyPr>
          <a:lstStyle/>
          <a:p>
            <a:r>
              <a:rPr lang="en-US" b="1" u="sng" dirty="0" smtClean="0">
                <a:latin typeface="Calibri" pitchFamily="34" charset="0"/>
              </a:rPr>
              <a:t>Hygiene Items</a:t>
            </a:r>
            <a:r>
              <a:rPr lang="en-US" b="1" dirty="0" smtClean="0">
                <a:latin typeface="Calibri" pitchFamily="34" charset="0"/>
              </a:rPr>
              <a:t>: Example of personal items used during the era of the Civil War. Included in the picture are lye soap, a toothbrush, toothpaste, razor, combs, and a brush. </a:t>
            </a:r>
            <a:r>
              <a:rPr lang="en-US" sz="1050" b="1" i="1" dirty="0" smtClean="0">
                <a:latin typeface="Calibri" pitchFamily="34" charset="0"/>
              </a:rPr>
              <a:t>(Photo Credit: </a:t>
            </a:r>
            <a:r>
              <a:rPr lang="en-US" sz="1050" b="1" i="1" dirty="0" err="1" smtClean="0">
                <a:latin typeface="Calibri" pitchFamily="34" charset="0"/>
              </a:rPr>
              <a:t>Tria</a:t>
            </a:r>
            <a:r>
              <a:rPr lang="en-US" sz="1050" b="1" i="1" dirty="0" smtClean="0">
                <a:latin typeface="Calibri" pitchFamily="34" charset="0"/>
              </a:rPr>
              <a:t> </a:t>
            </a:r>
            <a:r>
              <a:rPr lang="en-US" sz="1050" b="1" i="1" dirty="0" err="1" smtClean="0">
                <a:latin typeface="Calibri" pitchFamily="34" charset="0"/>
              </a:rPr>
              <a:t>Giovan</a:t>
            </a:r>
            <a:r>
              <a:rPr lang="en-US" sz="1050" b="1" i="1" dirty="0" smtClean="0">
                <a:latin typeface="Calibri" pitchFamily="34" charset="0"/>
              </a:rPr>
              <a:t>/CORBIS)</a:t>
            </a:r>
            <a:endParaRPr lang="en-US" sz="1050" b="1" dirty="0">
              <a:latin typeface="Calibri"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82</a:t>
            </a:fld>
            <a:endParaRPr lang="en-US" dirty="0"/>
          </a:p>
        </p:txBody>
      </p:sp>
      <p:pic>
        <p:nvPicPr>
          <p:cNvPr id="3" name="Picture 2" descr="civil-war-pistols.jpg"/>
          <p:cNvPicPr>
            <a:picLocks noChangeAspect="1"/>
          </p:cNvPicPr>
          <p:nvPr/>
        </p:nvPicPr>
        <p:blipFill>
          <a:blip r:embed="rId2" cstate="print"/>
          <a:stretch>
            <a:fillRect/>
          </a:stretch>
        </p:blipFill>
        <p:spPr>
          <a:xfrm>
            <a:off x="533400" y="304800"/>
            <a:ext cx="7683500" cy="5232400"/>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685800" y="5486400"/>
            <a:ext cx="7543800" cy="646331"/>
          </a:xfrm>
          <a:prstGeom prst="rect">
            <a:avLst/>
          </a:prstGeom>
          <a:solidFill>
            <a:srgbClr val="FF0000"/>
          </a:solidFill>
        </p:spPr>
        <p:txBody>
          <a:bodyPr wrap="square">
            <a:spAutoFit/>
          </a:bodyPr>
          <a:lstStyle/>
          <a:p>
            <a:r>
              <a:rPr lang="en-US" b="1" dirty="0" smtClean="0">
                <a:latin typeface="Calibri" pitchFamily="34" charset="0"/>
              </a:rPr>
              <a:t>Selection of Pistols: Variety of Civil War handguns including a Pepperbox (top) and on the far right a Model Colt .36 navy Revolver. </a:t>
            </a:r>
            <a:r>
              <a:rPr lang="en-US" sz="1050" b="1" i="1" dirty="0" smtClean="0">
                <a:latin typeface="Calibri" pitchFamily="34" charset="0"/>
              </a:rPr>
              <a:t>(Photo Credit: </a:t>
            </a:r>
            <a:r>
              <a:rPr lang="en-US" sz="1050" b="1" i="1" dirty="0" err="1" smtClean="0">
                <a:latin typeface="Calibri" pitchFamily="34" charset="0"/>
              </a:rPr>
              <a:t>Tria</a:t>
            </a:r>
            <a:r>
              <a:rPr lang="en-US" sz="1050" b="1" i="1" dirty="0" smtClean="0">
                <a:latin typeface="Calibri" pitchFamily="34" charset="0"/>
              </a:rPr>
              <a:t> </a:t>
            </a:r>
            <a:r>
              <a:rPr lang="en-US" sz="1050" b="1" i="1" dirty="0" err="1" smtClean="0">
                <a:latin typeface="Calibri" pitchFamily="34" charset="0"/>
              </a:rPr>
              <a:t>Giovan</a:t>
            </a:r>
            <a:r>
              <a:rPr lang="en-US" sz="1050" b="1" i="1" dirty="0" smtClean="0">
                <a:latin typeface="Calibri" pitchFamily="34" charset="0"/>
              </a:rPr>
              <a:t>/CORBIS)</a:t>
            </a:r>
            <a:endParaRPr lang="en-US" sz="1050" b="1" dirty="0">
              <a:latin typeface="Calibri"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83</a:t>
            </a:fld>
            <a:endParaRPr lang="en-US" dirty="0"/>
          </a:p>
        </p:txBody>
      </p:sp>
      <p:pic>
        <p:nvPicPr>
          <p:cNvPr id="3" name="Picture 2" descr="civil-war-camp-artifacts.jpg"/>
          <p:cNvPicPr>
            <a:picLocks noChangeAspect="1"/>
          </p:cNvPicPr>
          <p:nvPr/>
        </p:nvPicPr>
        <p:blipFill>
          <a:blip r:embed="rId2" cstate="print"/>
          <a:stretch>
            <a:fillRect/>
          </a:stretch>
        </p:blipFill>
        <p:spPr>
          <a:xfrm>
            <a:off x="457200" y="304800"/>
            <a:ext cx="7683500" cy="5232400"/>
          </a:xfrm>
          <a:prstGeom prst="rect">
            <a:avLst/>
          </a:prstGeom>
          <a:ln>
            <a:noFill/>
          </a:ln>
          <a:effectLst>
            <a:softEdge rad="112500"/>
          </a:effectLst>
        </p:spPr>
      </p:pic>
      <p:sp>
        <p:nvSpPr>
          <p:cNvPr id="4" name="Rectangle 3"/>
          <p:cNvSpPr/>
          <p:nvPr/>
        </p:nvSpPr>
        <p:spPr>
          <a:xfrm>
            <a:off x="381000" y="5638800"/>
            <a:ext cx="8305800" cy="923330"/>
          </a:xfrm>
          <a:prstGeom prst="rect">
            <a:avLst/>
          </a:prstGeom>
          <a:solidFill>
            <a:srgbClr val="FF0000"/>
          </a:solidFill>
        </p:spPr>
        <p:txBody>
          <a:bodyPr wrap="square">
            <a:spAutoFit/>
          </a:bodyPr>
          <a:lstStyle/>
          <a:p>
            <a:r>
              <a:rPr lang="en-US" b="1" u="sng" dirty="0" smtClean="0">
                <a:latin typeface="Calibri" pitchFamily="34" charset="0"/>
              </a:rPr>
              <a:t>Camp Artifacts</a:t>
            </a:r>
            <a:r>
              <a:rPr lang="en-US" b="1" dirty="0" smtClean="0">
                <a:latin typeface="Calibri" pitchFamily="34" charset="0"/>
              </a:rPr>
              <a:t>:</a:t>
            </a:r>
            <a:r>
              <a:rPr lang="en-US" dirty="0" smtClean="0">
                <a:latin typeface="Calibri" pitchFamily="34" charset="0"/>
              </a:rPr>
              <a:t> Civil War camp objects include a coffee boiler, ladles, mess plates, a salt or sugar shaker, a combination knife-fork-spoon, tin cups, and a coffee bean roaster. </a:t>
            </a:r>
            <a:r>
              <a:rPr lang="en-US" sz="1050" i="1" dirty="0" smtClean="0">
                <a:latin typeface="Calibri" pitchFamily="34" charset="0"/>
              </a:rPr>
              <a:t>(Photo Credit: </a:t>
            </a:r>
            <a:r>
              <a:rPr lang="en-US" sz="1050" i="1" dirty="0" err="1" smtClean="0">
                <a:latin typeface="Calibri" pitchFamily="34" charset="0"/>
              </a:rPr>
              <a:t>Tria</a:t>
            </a:r>
            <a:r>
              <a:rPr lang="en-US" sz="1050" i="1" dirty="0" smtClean="0">
                <a:latin typeface="Calibri" pitchFamily="34" charset="0"/>
              </a:rPr>
              <a:t> </a:t>
            </a:r>
            <a:r>
              <a:rPr lang="en-US" sz="1050" i="1" dirty="0" err="1" smtClean="0">
                <a:latin typeface="Calibri" pitchFamily="34" charset="0"/>
              </a:rPr>
              <a:t>Giovan</a:t>
            </a:r>
            <a:r>
              <a:rPr lang="en-US" sz="1050" i="1" dirty="0" smtClean="0">
                <a:latin typeface="Calibri" pitchFamily="34" charset="0"/>
              </a:rPr>
              <a:t>/CORBIS)</a:t>
            </a:r>
            <a:endParaRPr lang="en-US" sz="1050" dirty="0">
              <a:latin typeface="Calibri"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84</a:t>
            </a:fld>
            <a:endParaRPr lang="en-US" dirty="0"/>
          </a:p>
        </p:txBody>
      </p:sp>
      <p:pic>
        <p:nvPicPr>
          <p:cNvPr id="3" name="Picture 2" descr="civil-war-rifles.jpg"/>
          <p:cNvPicPr>
            <a:picLocks noChangeAspect="1"/>
          </p:cNvPicPr>
          <p:nvPr/>
        </p:nvPicPr>
        <p:blipFill>
          <a:blip r:embed="rId2" cstate="print"/>
          <a:stretch>
            <a:fillRect/>
          </a:stretch>
        </p:blipFill>
        <p:spPr>
          <a:xfrm>
            <a:off x="381000" y="228600"/>
            <a:ext cx="8361285" cy="5693966"/>
          </a:xfrm>
          <a:prstGeom prst="rect">
            <a:avLst/>
          </a:prstGeom>
          <a:ln>
            <a:noFill/>
          </a:ln>
          <a:effectLst>
            <a:softEdge rad="112500"/>
          </a:effectLst>
        </p:spPr>
      </p:pic>
      <p:sp>
        <p:nvSpPr>
          <p:cNvPr id="4" name="Rectangle 3"/>
          <p:cNvSpPr/>
          <p:nvPr/>
        </p:nvSpPr>
        <p:spPr>
          <a:xfrm>
            <a:off x="838200" y="5486400"/>
            <a:ext cx="7772400" cy="923330"/>
          </a:xfrm>
          <a:prstGeom prst="rect">
            <a:avLst/>
          </a:prstGeom>
          <a:solidFill>
            <a:srgbClr val="FF0000"/>
          </a:solidFill>
        </p:spPr>
        <p:txBody>
          <a:bodyPr wrap="square">
            <a:spAutoFit/>
          </a:bodyPr>
          <a:lstStyle/>
          <a:p>
            <a:r>
              <a:rPr lang="en-US" b="1" u="sng" dirty="0" smtClean="0">
                <a:latin typeface="Calibri" pitchFamily="34" charset="0"/>
              </a:rPr>
              <a:t>Civil War Rifles and Carbines</a:t>
            </a:r>
            <a:r>
              <a:rPr lang="en-US" b="1" dirty="0" smtClean="0"/>
              <a:t>:</a:t>
            </a:r>
            <a:r>
              <a:rPr lang="en-US" dirty="0" smtClean="0"/>
              <a:t> From top to bottom: a Colt Model 1853 rifle used by sharpshooters, a Sharps carbine and a Burnside carbine, invented by Union General Ambrose Burnside. </a:t>
            </a:r>
            <a:r>
              <a:rPr lang="en-US" i="1" dirty="0" smtClean="0"/>
              <a:t>(Photo Credit: </a:t>
            </a:r>
            <a:r>
              <a:rPr lang="en-US" i="1" dirty="0" err="1" smtClean="0"/>
              <a:t>Tria</a:t>
            </a:r>
            <a:r>
              <a:rPr lang="en-US" i="1" dirty="0" smtClean="0"/>
              <a:t> </a:t>
            </a:r>
            <a:r>
              <a:rPr lang="en-US" i="1" dirty="0" err="1" smtClean="0"/>
              <a:t>Giovan</a:t>
            </a:r>
            <a:r>
              <a:rPr lang="en-US" i="1" dirty="0" smtClean="0"/>
              <a:t>/CORBIS)</a:t>
            </a:r>
            <a:endParaRPr lang="en-US"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85</a:t>
            </a:fld>
            <a:endParaRPr lang="en-US" dirty="0"/>
          </a:p>
        </p:txBody>
      </p:sp>
      <p:pic>
        <p:nvPicPr>
          <p:cNvPr id="3" name="Picture 2" descr="civil-war-shoes.jpg"/>
          <p:cNvPicPr>
            <a:picLocks noChangeAspect="1"/>
          </p:cNvPicPr>
          <p:nvPr/>
        </p:nvPicPr>
        <p:blipFill>
          <a:blip r:embed="rId2" cstate="print"/>
          <a:stretch>
            <a:fillRect/>
          </a:stretch>
        </p:blipFill>
        <p:spPr>
          <a:xfrm>
            <a:off x="322432" y="228600"/>
            <a:ext cx="8504068" cy="5791200"/>
          </a:xfrm>
          <a:prstGeom prst="rect">
            <a:avLst/>
          </a:prstGeom>
        </p:spPr>
      </p:pic>
      <p:sp>
        <p:nvSpPr>
          <p:cNvPr id="4" name="Rectangle 3"/>
          <p:cNvSpPr/>
          <p:nvPr/>
        </p:nvSpPr>
        <p:spPr>
          <a:xfrm>
            <a:off x="1143000" y="5867400"/>
            <a:ext cx="5867400" cy="530915"/>
          </a:xfrm>
          <a:prstGeom prst="rect">
            <a:avLst/>
          </a:prstGeom>
          <a:solidFill>
            <a:srgbClr val="FF0000"/>
          </a:solidFill>
        </p:spPr>
        <p:txBody>
          <a:bodyPr wrap="square">
            <a:spAutoFit/>
          </a:bodyPr>
          <a:lstStyle/>
          <a:p>
            <a:r>
              <a:rPr lang="en-US" b="1" u="sng" dirty="0" smtClean="0">
                <a:latin typeface="Calibri" pitchFamily="34" charset="0"/>
              </a:rPr>
              <a:t>Soldier's Shoes</a:t>
            </a:r>
            <a:r>
              <a:rPr lang="en-US" b="1" dirty="0" smtClean="0"/>
              <a:t>:</a:t>
            </a:r>
            <a:r>
              <a:rPr lang="en-US" dirty="0" smtClean="0"/>
              <a:t> </a:t>
            </a:r>
            <a:r>
              <a:rPr lang="en-US" dirty="0" err="1" smtClean="0"/>
              <a:t>Closeup</a:t>
            </a:r>
            <a:r>
              <a:rPr lang="en-US" dirty="0" smtClean="0"/>
              <a:t> of a Civil War soldier's shoes. </a:t>
            </a:r>
            <a:r>
              <a:rPr lang="en-US" sz="1050" i="1" dirty="0" smtClean="0">
                <a:latin typeface="Calibri" pitchFamily="34" charset="0"/>
              </a:rPr>
              <a:t>(Photo Credit: </a:t>
            </a:r>
            <a:r>
              <a:rPr lang="en-US" sz="1050" i="1" dirty="0" err="1" smtClean="0">
                <a:latin typeface="Calibri" pitchFamily="34" charset="0"/>
              </a:rPr>
              <a:t>Tria</a:t>
            </a:r>
            <a:r>
              <a:rPr lang="en-US" sz="1050" i="1" dirty="0" smtClean="0">
                <a:latin typeface="Calibri" pitchFamily="34" charset="0"/>
              </a:rPr>
              <a:t> </a:t>
            </a:r>
            <a:r>
              <a:rPr lang="en-US" sz="1050" i="1" dirty="0" err="1" smtClean="0">
                <a:latin typeface="Calibri" pitchFamily="34" charset="0"/>
              </a:rPr>
              <a:t>Giovan</a:t>
            </a:r>
            <a:r>
              <a:rPr lang="en-US" sz="1050" i="1" dirty="0" smtClean="0">
                <a:latin typeface="Calibri" pitchFamily="34" charset="0"/>
              </a:rPr>
              <a:t>/CORBIS)</a:t>
            </a:r>
            <a:endParaRPr lang="en-US" sz="1050" dirty="0">
              <a:latin typeface="Calibri"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3" name="Rectangle 3"/>
          <p:cNvSpPr>
            <a:spLocks noGrp="1" noChangeArrowheads="1"/>
          </p:cNvSpPr>
          <p:nvPr>
            <p:ph idx="1"/>
          </p:nvPr>
        </p:nvSpPr>
        <p:spPr>
          <a:xfrm>
            <a:off x="0" y="457200"/>
            <a:ext cx="9144000" cy="1676400"/>
          </a:xfrm>
        </p:spPr>
        <p:txBody>
          <a:bodyPr>
            <a:normAutofit fontScale="92500" lnSpcReduction="10000"/>
          </a:bodyPr>
          <a:lstStyle/>
          <a:p>
            <a:pPr marL="571500" indent="-571500" eaLnBrk="1" hangingPunct="1">
              <a:lnSpc>
                <a:spcPct val="80000"/>
              </a:lnSpc>
              <a:buNone/>
              <a:defRPr/>
            </a:pPr>
            <a:r>
              <a:rPr lang="en-US" sz="2800" b="1" dirty="0" smtClean="0">
                <a:latin typeface="Calibri" pitchFamily="34" charset="0"/>
              </a:rPr>
              <a:t>   </a:t>
            </a:r>
            <a:r>
              <a:rPr lang="en-US" sz="2800" b="1" dirty="0" smtClean="0"/>
              <a:t>America's First Custom-Built Attack Submarine</a:t>
            </a:r>
          </a:p>
          <a:p>
            <a:pPr marL="0" indent="0" eaLnBrk="1" hangingPunct="1">
              <a:spcBef>
                <a:spcPts val="0"/>
              </a:spcBef>
              <a:buNone/>
              <a:defRPr/>
            </a:pPr>
            <a:r>
              <a:rPr lang="en-US" sz="2400" b="1" dirty="0" smtClean="0">
                <a:solidFill>
                  <a:srgbClr val="FFFF00"/>
                </a:solidFill>
                <a:latin typeface="Calibri" pitchFamily="34" charset="0"/>
              </a:rPr>
              <a:t>   </a:t>
            </a:r>
            <a:r>
              <a:rPr lang="en-US" sz="2400" b="1" dirty="0" smtClean="0">
                <a:solidFill>
                  <a:srgbClr val="000000"/>
                </a:solidFill>
                <a:latin typeface="Calibri" pitchFamily="34" charset="0"/>
              </a:rPr>
              <a:t> U.S.S.  ALLIGATOR, LAUNCHED IN 1862.  47 FEET LONG- HAD   </a:t>
            </a:r>
          </a:p>
          <a:p>
            <a:pPr marL="0" indent="0" eaLnBrk="1" hangingPunct="1">
              <a:spcBef>
                <a:spcPts val="0"/>
              </a:spcBef>
              <a:buNone/>
              <a:defRPr/>
            </a:pPr>
            <a:r>
              <a:rPr lang="en-US" sz="2400" b="1" dirty="0" smtClean="0">
                <a:solidFill>
                  <a:srgbClr val="000000"/>
                </a:solidFill>
                <a:latin typeface="Calibri" pitchFamily="34" charset="0"/>
              </a:rPr>
              <a:t>     NUMEROUS PROBLEMS.  SANK IN 1863 DURING A STORM OFF    </a:t>
            </a:r>
          </a:p>
          <a:p>
            <a:pPr marL="0" indent="0" eaLnBrk="1" hangingPunct="1">
              <a:spcBef>
                <a:spcPts val="0"/>
              </a:spcBef>
              <a:buNone/>
              <a:defRPr/>
            </a:pPr>
            <a:r>
              <a:rPr lang="en-US" sz="2400" b="1" dirty="0" smtClean="0">
                <a:solidFill>
                  <a:srgbClr val="000000"/>
                </a:solidFill>
                <a:latin typeface="Calibri" pitchFamily="34" charset="0"/>
              </a:rPr>
              <a:t>     COAST OF CAPE  HATTERAS AND NEVER SAW ACTION!</a:t>
            </a:r>
          </a:p>
          <a:p>
            <a:pPr marL="0" indent="0" eaLnBrk="1" hangingPunct="1">
              <a:spcBef>
                <a:spcPts val="0"/>
              </a:spcBef>
              <a:buNone/>
              <a:defRPr/>
            </a:pPr>
            <a:r>
              <a:rPr lang="en-US" sz="2400" b="1" dirty="0" smtClean="0">
                <a:solidFill>
                  <a:srgbClr val="FF0000"/>
                </a:solidFill>
                <a:latin typeface="Calibri" pitchFamily="34" charset="0"/>
              </a:rPr>
              <a:t>         </a:t>
            </a:r>
            <a:endParaRPr lang="en-US" sz="2400" b="1" dirty="0" smtClean="0">
              <a:latin typeface="Calibri" pitchFamily="34" charset="0"/>
            </a:endParaRPr>
          </a:p>
        </p:txBody>
      </p:sp>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86</a:t>
            </a:fld>
            <a:endParaRPr lang="en-US" dirty="0"/>
          </a:p>
        </p:txBody>
      </p:sp>
      <p:pic>
        <p:nvPicPr>
          <p:cNvPr id="209922" name="Picture 2" descr="http://www.cityofart.net/bship/uss_alligator_color.jpg"/>
          <p:cNvPicPr>
            <a:picLocks noChangeAspect="1" noChangeArrowheads="1"/>
          </p:cNvPicPr>
          <p:nvPr/>
        </p:nvPicPr>
        <p:blipFill>
          <a:blip r:embed="rId2" cstate="print"/>
          <a:srcRect/>
          <a:stretch>
            <a:fillRect/>
          </a:stretch>
        </p:blipFill>
        <p:spPr bwMode="auto">
          <a:xfrm>
            <a:off x="381000" y="2057400"/>
            <a:ext cx="8478762" cy="2670810"/>
          </a:xfrm>
          <a:prstGeom prst="rect">
            <a:avLst/>
          </a:prstGeom>
          <a:ln>
            <a:noFill/>
          </a:ln>
          <a:effectLst>
            <a:softEdge rad="112500"/>
          </a:effectLst>
        </p:spPr>
      </p:pic>
      <p:sp>
        <p:nvSpPr>
          <p:cNvPr id="6" name="TextBox 5"/>
          <p:cNvSpPr txBox="1"/>
          <p:nvPr/>
        </p:nvSpPr>
        <p:spPr>
          <a:xfrm>
            <a:off x="1676400" y="4800600"/>
            <a:ext cx="5486400" cy="523220"/>
          </a:xfrm>
          <a:prstGeom prst="rect">
            <a:avLst/>
          </a:prstGeom>
          <a:noFill/>
        </p:spPr>
        <p:txBody>
          <a:bodyPr wrap="square" rtlCol="0">
            <a:spAutoFit/>
          </a:bodyPr>
          <a:lstStyle/>
          <a:p>
            <a:r>
              <a:rPr lang="en-US" sz="2800" b="1" dirty="0" smtClean="0">
                <a:solidFill>
                  <a:srgbClr val="000000"/>
                </a:solidFill>
                <a:latin typeface="Calibri" pitchFamily="34" charset="0"/>
              </a:rPr>
              <a:t>THE SEARCH FOR IT IS STILL ACTIVE!</a:t>
            </a:r>
            <a:endParaRPr lang="en-US" sz="2800" b="1" dirty="0">
              <a:solidFill>
                <a:srgbClr val="000000"/>
              </a:solidFill>
              <a:latin typeface="Calibri"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9922"/>
                                        </p:tgtEl>
                                        <p:attrNameLst>
                                          <p:attrName>style.visibility</p:attrName>
                                        </p:attrNameLst>
                                      </p:cBhvr>
                                      <p:to>
                                        <p:strVal val="visible"/>
                                      </p:to>
                                    </p:set>
                                    <p:animEffect transition="in" filter="fade">
                                      <p:cBhvr>
                                        <p:cTn id="7" dur="2000"/>
                                        <p:tgtEl>
                                          <p:spTgt spid="20992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1203">
                                            <p:txEl>
                                              <p:pRg st="0" end="0"/>
                                            </p:txEl>
                                          </p:spTgt>
                                        </p:tgtEl>
                                        <p:attrNameLst>
                                          <p:attrName>style.visibility</p:attrName>
                                        </p:attrNameLst>
                                      </p:cBhvr>
                                      <p:to>
                                        <p:strVal val="visible"/>
                                      </p:to>
                                    </p:set>
                                    <p:animEffect transition="in" filter="fade">
                                      <p:cBhvr>
                                        <p:cTn id="11" dur="2000"/>
                                        <p:tgtEl>
                                          <p:spTgt spid="5120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1203">
                                            <p:txEl>
                                              <p:pRg st="1" end="1"/>
                                            </p:txEl>
                                          </p:spTgt>
                                        </p:tgtEl>
                                        <p:attrNameLst>
                                          <p:attrName>style.visibility</p:attrName>
                                        </p:attrNameLst>
                                      </p:cBhvr>
                                      <p:to>
                                        <p:strVal val="visible"/>
                                      </p:to>
                                    </p:set>
                                    <p:animEffect transition="in" filter="fade">
                                      <p:cBhvr>
                                        <p:cTn id="16" dur="2000"/>
                                        <p:tgtEl>
                                          <p:spTgt spid="51203">
                                            <p:txEl>
                                              <p:pRg st="1" end="1"/>
                                            </p:txEl>
                                          </p:spTgt>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51203">
                                            <p:txEl>
                                              <p:pRg st="2" end="2"/>
                                            </p:txEl>
                                          </p:spTgt>
                                        </p:tgtEl>
                                        <p:attrNameLst>
                                          <p:attrName>style.visibility</p:attrName>
                                        </p:attrNameLst>
                                      </p:cBhvr>
                                      <p:to>
                                        <p:strVal val="visible"/>
                                      </p:to>
                                    </p:set>
                                    <p:animEffect transition="in" filter="fade">
                                      <p:cBhvr>
                                        <p:cTn id="20" dur="2000"/>
                                        <p:tgtEl>
                                          <p:spTgt spid="51203">
                                            <p:txEl>
                                              <p:pRg st="2" end="2"/>
                                            </p:txEl>
                                          </p:spTgt>
                                        </p:tgtEl>
                                      </p:cBhvr>
                                    </p:animEffect>
                                  </p:childTnLst>
                                </p:cTn>
                              </p:par>
                            </p:childTnLst>
                          </p:cTn>
                        </p:par>
                        <p:par>
                          <p:cTn id="21" fill="hold">
                            <p:stCondLst>
                              <p:cond delay="4000"/>
                            </p:stCondLst>
                            <p:childTnLst>
                              <p:par>
                                <p:cTn id="22" presetID="10" presetClass="entr" presetSubtype="0" fill="hold" nodeType="afterEffect">
                                  <p:stCondLst>
                                    <p:cond delay="0"/>
                                  </p:stCondLst>
                                  <p:childTnLst>
                                    <p:set>
                                      <p:cBhvr>
                                        <p:cTn id="23" dur="1" fill="hold">
                                          <p:stCondLst>
                                            <p:cond delay="0"/>
                                          </p:stCondLst>
                                        </p:cTn>
                                        <p:tgtEl>
                                          <p:spTgt spid="51203">
                                            <p:txEl>
                                              <p:pRg st="3" end="3"/>
                                            </p:txEl>
                                          </p:spTgt>
                                        </p:tgtEl>
                                        <p:attrNameLst>
                                          <p:attrName>style.visibility</p:attrName>
                                        </p:attrNameLst>
                                      </p:cBhvr>
                                      <p:to>
                                        <p:strVal val="visible"/>
                                      </p:to>
                                    </p:set>
                                    <p:animEffect transition="in" filter="fade">
                                      <p:cBhvr>
                                        <p:cTn id="24" dur="2000"/>
                                        <p:tgtEl>
                                          <p:spTgt spid="51203">
                                            <p:txEl>
                                              <p:pRg st="3" end="3"/>
                                            </p:txEl>
                                          </p:spTgt>
                                        </p:tgtEl>
                                      </p:cBhvr>
                                    </p:animEffect>
                                  </p:childTnLst>
                                </p:cTn>
                              </p:par>
                            </p:childTnLst>
                          </p:cTn>
                        </p:par>
                        <p:par>
                          <p:cTn id="25" fill="hold">
                            <p:stCondLst>
                              <p:cond delay="6000"/>
                            </p:stCondLst>
                            <p:childTnLst>
                              <p:par>
                                <p:cTn id="26" presetID="10" presetClass="entr" presetSubtype="0" fill="hold" nodeType="after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fade">
                                      <p:cBhvr>
                                        <p:cTn id="28" dur="3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2" descr="File:Battle of Shiloh Thulstrup.jpg">
            <a:hlinkClick r:id="rId2"/>
          </p:cNvPr>
          <p:cNvPicPr>
            <a:picLocks noChangeAspect="1" noChangeArrowheads="1"/>
          </p:cNvPicPr>
          <p:nvPr/>
        </p:nvPicPr>
        <p:blipFill>
          <a:blip r:embed="rId3" cstate="print"/>
          <a:srcRect l="3704" t="6662" r="4939" b="6731"/>
          <a:stretch>
            <a:fillRect/>
          </a:stretch>
        </p:blipFill>
        <p:spPr bwMode="auto">
          <a:xfrm>
            <a:off x="1548330" y="1884570"/>
            <a:ext cx="6180992" cy="4343400"/>
          </a:xfrm>
          <a:prstGeom prst="rect">
            <a:avLst/>
          </a:prstGeom>
          <a:ln>
            <a:noFill/>
          </a:ln>
          <a:effectLst>
            <a:softEdge rad="112500"/>
          </a:effectLst>
        </p:spPr>
      </p:pic>
      <p:sp>
        <p:nvSpPr>
          <p:cNvPr id="57347" name="Rectangle 3"/>
          <p:cNvSpPr>
            <a:spLocks noGrp="1" noChangeArrowheads="1"/>
          </p:cNvSpPr>
          <p:nvPr>
            <p:ph idx="1"/>
          </p:nvPr>
        </p:nvSpPr>
        <p:spPr>
          <a:xfrm>
            <a:off x="23446" y="140576"/>
            <a:ext cx="9144000" cy="1744101"/>
          </a:xfrm>
        </p:spPr>
        <p:txBody>
          <a:bodyPr>
            <a:normAutofit fontScale="92500" lnSpcReduction="10000"/>
          </a:bodyPr>
          <a:lstStyle/>
          <a:p>
            <a:pPr marL="0" indent="0" eaLnBrk="1" hangingPunct="1">
              <a:buNone/>
              <a:defRPr/>
            </a:pPr>
            <a:r>
              <a:rPr lang="en-US" sz="2400" b="1" dirty="0" smtClean="0">
                <a:solidFill>
                  <a:srgbClr val="FF0000"/>
                </a:solidFill>
                <a:latin typeface="Calibri" pitchFamily="34" charset="0"/>
                <a:cs typeface="Calibri" pitchFamily="34" charset="0"/>
              </a:rPr>
              <a:t>   X.</a:t>
            </a:r>
            <a:r>
              <a:rPr lang="en-US" sz="2400" b="1" dirty="0" smtClean="0">
                <a:latin typeface="Calibri" pitchFamily="34" charset="0"/>
                <a:cs typeface="Calibri" pitchFamily="34" charset="0"/>
              </a:rPr>
              <a:t>  War in the West</a:t>
            </a:r>
          </a:p>
          <a:p>
            <a:pPr marL="0" indent="0" eaLnBrk="1" hangingPunct="1">
              <a:buNone/>
              <a:defRPr/>
            </a:pPr>
            <a:r>
              <a:rPr lang="en-US" sz="2400" b="1" dirty="0" smtClean="0">
                <a:latin typeface="Calibri" pitchFamily="34" charset="0"/>
                <a:cs typeface="Calibri" pitchFamily="34" charset="0"/>
              </a:rPr>
              <a:t>     </a:t>
            </a:r>
            <a:r>
              <a:rPr lang="en-US" sz="2400" b="1" dirty="0" smtClean="0">
                <a:solidFill>
                  <a:srgbClr val="FF0000"/>
                </a:solidFill>
                <a:latin typeface="Calibri" pitchFamily="34" charset="0"/>
                <a:cs typeface="Calibri" pitchFamily="34" charset="0"/>
              </a:rPr>
              <a:t>A.</a:t>
            </a:r>
            <a:r>
              <a:rPr lang="en-US" sz="2400" b="1" dirty="0" smtClean="0">
                <a:latin typeface="Calibri" pitchFamily="34" charset="0"/>
                <a:cs typeface="Calibri" pitchFamily="34" charset="0"/>
              </a:rPr>
              <a:t>  </a:t>
            </a:r>
            <a:r>
              <a:rPr lang="en-US" sz="2400" b="1" dirty="0" smtClean="0">
                <a:solidFill>
                  <a:srgbClr val="00B0F0"/>
                </a:solidFill>
                <a:latin typeface="Calibri" pitchFamily="34" charset="0"/>
                <a:cs typeface="Calibri" pitchFamily="34" charset="0"/>
              </a:rPr>
              <a:t>Battle of Shiloh </a:t>
            </a:r>
            <a:r>
              <a:rPr lang="en-US" sz="2400" b="1" dirty="0" smtClean="0">
                <a:latin typeface="Calibri" pitchFamily="34" charset="0"/>
                <a:cs typeface="Calibri" pitchFamily="34" charset="0"/>
              </a:rPr>
              <a:t>(Tennessee) (Pittsburgh Landing) April 6-7, 1862</a:t>
            </a:r>
          </a:p>
          <a:p>
            <a:pPr marL="0" indent="0" eaLnBrk="1" hangingPunct="1">
              <a:spcBef>
                <a:spcPts val="0"/>
              </a:spcBef>
              <a:buNone/>
              <a:defRPr/>
            </a:pPr>
            <a:r>
              <a:rPr lang="en-US" sz="2400" b="1" dirty="0" smtClean="0">
                <a:latin typeface="Calibri" pitchFamily="34" charset="0"/>
                <a:cs typeface="Calibri" pitchFamily="34" charset="0"/>
              </a:rPr>
              <a:t>         </a:t>
            </a:r>
            <a:r>
              <a:rPr lang="en-US" sz="2400" b="1" dirty="0" smtClean="0">
                <a:solidFill>
                  <a:srgbClr val="FF0000"/>
                </a:solidFill>
                <a:latin typeface="Calibri" pitchFamily="34" charset="0"/>
                <a:cs typeface="Calibri" pitchFamily="34" charset="0"/>
              </a:rPr>
              <a:t>1.</a:t>
            </a:r>
            <a:r>
              <a:rPr lang="en-US" sz="2400" b="1" dirty="0" smtClean="0">
                <a:latin typeface="Calibri" pitchFamily="34" charset="0"/>
                <a:cs typeface="Calibri" pitchFamily="34" charset="0"/>
              </a:rPr>
              <a:t>  Confederacy winning early on but the Union brought in  </a:t>
            </a:r>
          </a:p>
          <a:p>
            <a:pPr marL="0" indent="0" eaLnBrk="1" hangingPunct="1">
              <a:spcBef>
                <a:spcPts val="0"/>
              </a:spcBef>
              <a:buNone/>
              <a:defRPr/>
            </a:pPr>
            <a:r>
              <a:rPr lang="en-US" sz="2400" b="1" dirty="0">
                <a:latin typeface="Calibri" pitchFamily="34" charset="0"/>
                <a:cs typeface="Calibri" pitchFamily="34" charset="0"/>
              </a:rPr>
              <a:t> </a:t>
            </a:r>
            <a:r>
              <a:rPr lang="en-US" sz="2400" b="1" dirty="0" smtClean="0">
                <a:latin typeface="Calibri" pitchFamily="34" charset="0"/>
                <a:cs typeface="Calibri" pitchFamily="34" charset="0"/>
              </a:rPr>
              <a:t>              reinforcements using the Tennessee River</a:t>
            </a:r>
          </a:p>
          <a:p>
            <a:pPr marL="0" indent="0" eaLnBrk="1" hangingPunct="1">
              <a:spcBef>
                <a:spcPts val="0"/>
              </a:spcBef>
              <a:buNone/>
              <a:defRPr/>
            </a:pPr>
            <a:r>
              <a:rPr lang="en-US" sz="2400" b="1" dirty="0" smtClean="0">
                <a:latin typeface="Calibri" pitchFamily="34" charset="0"/>
                <a:cs typeface="Calibri" pitchFamily="34" charset="0"/>
              </a:rPr>
              <a:t>                   </a:t>
            </a:r>
          </a:p>
        </p:txBody>
      </p:sp>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87</a:t>
            </a:fld>
            <a:endParaRPr lang="en-US" dirty="0"/>
          </a:p>
        </p:txBody>
      </p:sp>
      <p:pic>
        <p:nvPicPr>
          <p:cNvPr id="188418" name="Picture 2" descr="File:Albert S Johnston.jpg">
            <a:hlinkClick r:id="rId4"/>
          </p:cNvPr>
          <p:cNvPicPr>
            <a:picLocks noChangeAspect="1" noChangeArrowheads="1"/>
          </p:cNvPicPr>
          <p:nvPr/>
        </p:nvPicPr>
        <p:blipFill>
          <a:blip r:embed="rId5" cstate="print"/>
          <a:srcRect/>
          <a:stretch>
            <a:fillRect/>
          </a:stretch>
        </p:blipFill>
        <p:spPr bwMode="auto">
          <a:xfrm>
            <a:off x="7833389" y="1765636"/>
            <a:ext cx="936244" cy="1455301"/>
          </a:xfrm>
          <a:prstGeom prst="rect">
            <a:avLst/>
          </a:prstGeom>
          <a:noFill/>
        </p:spPr>
      </p:pic>
      <p:sp>
        <p:nvSpPr>
          <p:cNvPr id="9" name="TextBox 8"/>
          <p:cNvSpPr txBox="1"/>
          <p:nvPr/>
        </p:nvSpPr>
        <p:spPr>
          <a:xfrm>
            <a:off x="7740406" y="5154325"/>
            <a:ext cx="1295400" cy="369332"/>
          </a:xfrm>
          <a:prstGeom prst="rect">
            <a:avLst/>
          </a:prstGeom>
          <a:noFill/>
        </p:spPr>
        <p:txBody>
          <a:bodyPr wrap="square" rtlCol="0">
            <a:spAutoFit/>
          </a:bodyPr>
          <a:lstStyle/>
          <a:p>
            <a:r>
              <a:rPr lang="en-US" b="1" dirty="0" smtClean="0">
                <a:latin typeface="Calibri" pitchFamily="34" charset="0"/>
              </a:rPr>
              <a:t>Beauregard</a:t>
            </a:r>
            <a:endParaRPr lang="en-US" b="1" dirty="0">
              <a:latin typeface="Calibri" pitchFamily="34" charset="0"/>
            </a:endParaRPr>
          </a:p>
        </p:txBody>
      </p:sp>
      <p:sp>
        <p:nvSpPr>
          <p:cNvPr id="10" name="TextBox 9"/>
          <p:cNvSpPr txBox="1"/>
          <p:nvPr/>
        </p:nvSpPr>
        <p:spPr>
          <a:xfrm>
            <a:off x="7812317" y="3303149"/>
            <a:ext cx="1066800" cy="369332"/>
          </a:xfrm>
          <a:prstGeom prst="rect">
            <a:avLst/>
          </a:prstGeom>
          <a:noFill/>
        </p:spPr>
        <p:txBody>
          <a:bodyPr wrap="square" rtlCol="0">
            <a:spAutoFit/>
          </a:bodyPr>
          <a:lstStyle/>
          <a:p>
            <a:r>
              <a:rPr lang="en-US" b="1" dirty="0" smtClean="0">
                <a:latin typeface="Calibri" pitchFamily="34" charset="0"/>
              </a:rPr>
              <a:t>Johnston</a:t>
            </a:r>
            <a:endParaRPr lang="en-US" b="1" dirty="0">
              <a:latin typeface="Calibri" pitchFamily="34" charset="0"/>
            </a:endParaRPr>
          </a:p>
        </p:txBody>
      </p:sp>
      <p:pic>
        <p:nvPicPr>
          <p:cNvPr id="11" name="Picture 23" descr="File:Pgt beauregard.jpg">
            <a:hlinkClick r:id="rId6"/>
          </p:cNvPr>
          <p:cNvPicPr>
            <a:picLocks noChangeAspect="1" noChangeArrowheads="1"/>
          </p:cNvPicPr>
          <p:nvPr/>
        </p:nvPicPr>
        <p:blipFill>
          <a:blip r:embed="rId7" cstate="print"/>
          <a:srcRect/>
          <a:stretch>
            <a:fillRect/>
          </a:stretch>
        </p:blipFill>
        <p:spPr bwMode="auto">
          <a:xfrm>
            <a:off x="7876305" y="3729851"/>
            <a:ext cx="1002812" cy="1365192"/>
          </a:xfrm>
          <a:prstGeom prst="rect">
            <a:avLst/>
          </a:prstGeom>
          <a:noFill/>
        </p:spPr>
      </p:pic>
      <p:pic>
        <p:nvPicPr>
          <p:cNvPr id="189444" name="Picture 4" descr="http://www.nationalparkstraveler.com/files/storyphotos/Gen_Ulysses_S._Grant_Library_of_Congress.jpg?0"/>
          <p:cNvPicPr>
            <a:picLocks noChangeAspect="1" noChangeArrowheads="1"/>
          </p:cNvPicPr>
          <p:nvPr/>
        </p:nvPicPr>
        <p:blipFill>
          <a:blip r:embed="rId8" cstate="print"/>
          <a:srcRect/>
          <a:stretch>
            <a:fillRect/>
          </a:stretch>
        </p:blipFill>
        <p:spPr bwMode="auto">
          <a:xfrm>
            <a:off x="330006" y="1847163"/>
            <a:ext cx="1066800" cy="1489944"/>
          </a:xfrm>
          <a:prstGeom prst="rect">
            <a:avLst/>
          </a:prstGeom>
          <a:noFill/>
        </p:spPr>
      </p:pic>
      <p:sp>
        <p:nvSpPr>
          <p:cNvPr id="15" name="TextBox 14"/>
          <p:cNvSpPr txBox="1"/>
          <p:nvPr/>
        </p:nvSpPr>
        <p:spPr>
          <a:xfrm>
            <a:off x="434928" y="3337107"/>
            <a:ext cx="838200" cy="369332"/>
          </a:xfrm>
          <a:prstGeom prst="rect">
            <a:avLst/>
          </a:prstGeom>
          <a:solidFill>
            <a:srgbClr val="000000"/>
          </a:solidFill>
        </p:spPr>
        <p:txBody>
          <a:bodyPr wrap="square" rtlCol="0">
            <a:spAutoFit/>
          </a:bodyPr>
          <a:lstStyle/>
          <a:p>
            <a:r>
              <a:rPr lang="en-US" b="1" dirty="0" smtClean="0">
                <a:latin typeface="Calibri" pitchFamily="34" charset="0"/>
              </a:rPr>
              <a:t>Grant</a:t>
            </a:r>
            <a:endParaRPr lang="en-US" b="1" dirty="0">
              <a:latin typeface="Calibri"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Effect transition="in" filter="fade">
                                      <p:cBhvr>
                                        <p:cTn id="7" dur="2000"/>
                                        <p:tgtEl>
                                          <p:spTgt spid="573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347">
                                            <p:txEl>
                                              <p:pRg st="1" end="1"/>
                                            </p:txEl>
                                          </p:spTgt>
                                        </p:tgtEl>
                                        <p:attrNameLst>
                                          <p:attrName>style.visibility</p:attrName>
                                        </p:attrNameLst>
                                      </p:cBhvr>
                                      <p:to>
                                        <p:strVal val="visible"/>
                                      </p:to>
                                    </p:set>
                                    <p:animEffect transition="in" filter="fade">
                                      <p:cBhvr>
                                        <p:cTn id="12" dur="2000"/>
                                        <p:tgtEl>
                                          <p:spTgt spid="57347">
                                            <p:txEl>
                                              <p:pRg st="1" end="1"/>
                                            </p:txEl>
                                          </p:spTgt>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2000"/>
                                        <p:tgtEl>
                                          <p:spTgt spid="16"/>
                                        </p:tgtEl>
                                      </p:cBhvr>
                                    </p:animEffect>
                                  </p:childTnLst>
                                </p:cTn>
                              </p:par>
                            </p:childTnLst>
                          </p:cTn>
                        </p:par>
                        <p:par>
                          <p:cTn id="17" fill="hold">
                            <p:stCondLst>
                              <p:cond delay="4000"/>
                            </p:stCondLst>
                            <p:childTnLst>
                              <p:par>
                                <p:cTn id="18" presetID="10" presetClass="entr" presetSubtype="0" fill="hold" nodeType="afterEffect">
                                  <p:stCondLst>
                                    <p:cond delay="0"/>
                                  </p:stCondLst>
                                  <p:childTnLst>
                                    <p:set>
                                      <p:cBhvr>
                                        <p:cTn id="19" dur="1" fill="hold">
                                          <p:stCondLst>
                                            <p:cond delay="0"/>
                                          </p:stCondLst>
                                        </p:cTn>
                                        <p:tgtEl>
                                          <p:spTgt spid="188418"/>
                                        </p:tgtEl>
                                        <p:attrNameLst>
                                          <p:attrName>style.visibility</p:attrName>
                                        </p:attrNameLst>
                                      </p:cBhvr>
                                      <p:to>
                                        <p:strVal val="visible"/>
                                      </p:to>
                                    </p:set>
                                    <p:animEffect transition="in" filter="fade">
                                      <p:cBhvr>
                                        <p:cTn id="20" dur="2000"/>
                                        <p:tgtEl>
                                          <p:spTgt spid="1884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000"/>
                                        <p:tgtEl>
                                          <p:spTgt spid="10"/>
                                        </p:tgtEl>
                                      </p:cBhvr>
                                    </p:animEffect>
                                  </p:childTnLst>
                                </p:cTn>
                              </p:par>
                            </p:childTnLst>
                          </p:cTn>
                        </p:par>
                        <p:par>
                          <p:cTn id="24" fill="hold">
                            <p:stCondLst>
                              <p:cond delay="60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0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000"/>
                                        <p:tgtEl>
                                          <p:spTgt spid="9"/>
                                        </p:tgtEl>
                                      </p:cBhvr>
                                    </p:animEffect>
                                  </p:childTnLst>
                                </p:cTn>
                              </p:par>
                            </p:childTnLst>
                          </p:cTn>
                        </p:par>
                        <p:par>
                          <p:cTn id="31" fill="hold">
                            <p:stCondLst>
                              <p:cond delay="8000"/>
                            </p:stCondLst>
                            <p:childTnLst>
                              <p:par>
                                <p:cTn id="32" presetID="10" presetClass="entr" presetSubtype="0" fill="hold" nodeType="afterEffect">
                                  <p:stCondLst>
                                    <p:cond delay="0"/>
                                  </p:stCondLst>
                                  <p:childTnLst>
                                    <p:set>
                                      <p:cBhvr>
                                        <p:cTn id="33" dur="1" fill="hold">
                                          <p:stCondLst>
                                            <p:cond delay="0"/>
                                          </p:stCondLst>
                                        </p:cTn>
                                        <p:tgtEl>
                                          <p:spTgt spid="189444"/>
                                        </p:tgtEl>
                                        <p:attrNameLst>
                                          <p:attrName>style.visibility</p:attrName>
                                        </p:attrNameLst>
                                      </p:cBhvr>
                                      <p:to>
                                        <p:strVal val="visible"/>
                                      </p:to>
                                    </p:set>
                                    <p:animEffect transition="in" filter="fade">
                                      <p:cBhvr>
                                        <p:cTn id="34" dur="2000"/>
                                        <p:tgtEl>
                                          <p:spTgt spid="18944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2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7347">
                                            <p:txEl>
                                              <p:pRg st="2" end="2"/>
                                            </p:txEl>
                                          </p:spTgt>
                                        </p:tgtEl>
                                        <p:attrNameLst>
                                          <p:attrName>style.visibility</p:attrName>
                                        </p:attrNameLst>
                                      </p:cBhvr>
                                      <p:to>
                                        <p:strVal val="visible"/>
                                      </p:to>
                                    </p:set>
                                    <p:animEffect transition="in" filter="fade">
                                      <p:cBhvr>
                                        <p:cTn id="42" dur="2000"/>
                                        <p:tgtEl>
                                          <p:spTgt spid="57347">
                                            <p:txEl>
                                              <p:pRg st="2" end="2"/>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57347">
                                            <p:txEl>
                                              <p:pRg st="3" end="3"/>
                                            </p:txEl>
                                          </p:spTgt>
                                        </p:tgtEl>
                                        <p:attrNameLst>
                                          <p:attrName>style.visibility</p:attrName>
                                        </p:attrNameLst>
                                      </p:cBhvr>
                                      <p:to>
                                        <p:strVal val="visible"/>
                                      </p:to>
                                    </p:set>
                                    <p:animEffect transition="in" filter="fade">
                                      <p:cBhvr>
                                        <p:cTn id="45" dur="2000"/>
                                        <p:tgtEl>
                                          <p:spTgt spid="57347">
                                            <p:txEl>
                                              <p:pRg st="3" end="3"/>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57347">
                                            <p:txEl>
                                              <p:pRg st="4" end="4"/>
                                            </p:txEl>
                                          </p:spTgt>
                                        </p:tgtEl>
                                        <p:attrNameLst>
                                          <p:attrName>style.visibility</p:attrName>
                                        </p:attrNameLst>
                                      </p:cBhvr>
                                      <p:to>
                                        <p:strVal val="visible"/>
                                      </p:to>
                                    </p:set>
                                    <p:animEffect transition="in" filter="fade">
                                      <p:cBhvr>
                                        <p:cTn id="48" dur="2000"/>
                                        <p:tgtEl>
                                          <p:spTgt spid="573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88</a:t>
            </a:fld>
            <a:endParaRPr lang="en-US" dirty="0"/>
          </a:p>
        </p:txBody>
      </p:sp>
      <p:pic>
        <p:nvPicPr>
          <p:cNvPr id="90114" name="Picture 2" descr="http://t3.gstatic.com/images?q=tbn:ANd9GcSFARpPx5Cujx7jv9ZyqTh0sKY3diUANeBC6wSkmAB1Ap9xML27aV8H3beX9A"/>
          <p:cNvPicPr>
            <a:picLocks noChangeAspect="1" noChangeArrowheads="1"/>
          </p:cNvPicPr>
          <p:nvPr/>
        </p:nvPicPr>
        <p:blipFill>
          <a:blip r:embed="rId2" cstate="print"/>
          <a:srcRect/>
          <a:stretch>
            <a:fillRect/>
          </a:stretch>
        </p:blipFill>
        <p:spPr bwMode="auto">
          <a:xfrm>
            <a:off x="6400800" y="3505200"/>
            <a:ext cx="2197537" cy="2971800"/>
          </a:xfrm>
          <a:prstGeom prst="rect">
            <a:avLst/>
          </a:prstGeom>
          <a:ln>
            <a:noFill/>
          </a:ln>
          <a:effectLst>
            <a:softEdge rad="112500"/>
          </a:effectLst>
        </p:spPr>
      </p:pic>
      <p:sp>
        <p:nvSpPr>
          <p:cNvPr id="9" name="TextBox 8"/>
          <p:cNvSpPr txBox="1"/>
          <p:nvPr/>
        </p:nvSpPr>
        <p:spPr>
          <a:xfrm>
            <a:off x="228600" y="457200"/>
            <a:ext cx="4191000" cy="2523768"/>
          </a:xfrm>
          <a:prstGeom prst="rect">
            <a:avLst/>
          </a:prstGeom>
          <a:noFill/>
        </p:spPr>
        <p:txBody>
          <a:bodyPr wrap="square" rtlCol="0">
            <a:spAutoFit/>
          </a:bodyPr>
          <a:lstStyle/>
          <a:p>
            <a:r>
              <a:rPr lang="en-US" sz="2000" b="1" dirty="0" smtClean="0">
                <a:latin typeface="+mn-lt"/>
              </a:rPr>
              <a:t>The Confederates made 11 charges against the Union defenders of what was called “The Sunken Road”</a:t>
            </a:r>
          </a:p>
          <a:p>
            <a:r>
              <a:rPr lang="en-US" b="1" dirty="0">
                <a:latin typeface="+mn-lt"/>
              </a:rPr>
              <a:t> </a:t>
            </a:r>
            <a:endParaRPr lang="en-US" b="1" dirty="0" smtClean="0">
              <a:latin typeface="+mn-lt"/>
            </a:endParaRPr>
          </a:p>
          <a:p>
            <a:r>
              <a:rPr lang="en-US" sz="2000" b="1" dirty="0" smtClean="0">
                <a:latin typeface="+mn-lt"/>
              </a:rPr>
              <a:t>The Rebels nicknamed this area the “Hornet’s  Nest” because of the stinging shot and shell they had to face.</a:t>
            </a:r>
            <a:endParaRPr lang="en-US" sz="2000" dirty="0">
              <a:latin typeface="+mn-lt"/>
            </a:endParaRPr>
          </a:p>
        </p:txBody>
      </p:sp>
      <p:pic>
        <p:nvPicPr>
          <p:cNvPr id="90116" name="Picture 4" descr="http://www.cr.nps.gov/history/online_books/hh/10/images/hh10c2.jpg"/>
          <p:cNvPicPr>
            <a:picLocks noChangeAspect="1" noChangeArrowheads="1"/>
          </p:cNvPicPr>
          <p:nvPr/>
        </p:nvPicPr>
        <p:blipFill>
          <a:blip r:embed="rId3" cstate="print"/>
          <a:srcRect/>
          <a:stretch>
            <a:fillRect/>
          </a:stretch>
        </p:blipFill>
        <p:spPr bwMode="auto">
          <a:xfrm>
            <a:off x="4267200" y="228600"/>
            <a:ext cx="4114800" cy="2770633"/>
          </a:xfrm>
          <a:prstGeom prst="rect">
            <a:avLst/>
          </a:prstGeom>
          <a:ln>
            <a:noFill/>
          </a:ln>
          <a:effectLst>
            <a:softEdge rad="112500"/>
          </a:effectLst>
        </p:spPr>
      </p:pic>
      <p:sp>
        <p:nvSpPr>
          <p:cNvPr id="12" name="TextBox 11"/>
          <p:cNvSpPr txBox="1"/>
          <p:nvPr/>
        </p:nvSpPr>
        <p:spPr>
          <a:xfrm>
            <a:off x="6400800" y="3124200"/>
            <a:ext cx="2286000" cy="369332"/>
          </a:xfrm>
          <a:prstGeom prst="rect">
            <a:avLst/>
          </a:prstGeom>
          <a:noFill/>
        </p:spPr>
        <p:txBody>
          <a:bodyPr wrap="square" rtlCol="0">
            <a:spAutoFit/>
          </a:bodyPr>
          <a:lstStyle/>
          <a:p>
            <a:r>
              <a:rPr lang="en-US" b="1" dirty="0" smtClean="0">
                <a:latin typeface="+mn-lt"/>
              </a:rPr>
              <a:t>“The Sunken Road”</a:t>
            </a:r>
            <a:endParaRPr lang="en-US" dirty="0">
              <a:latin typeface="+mn-lt"/>
            </a:endParaRPr>
          </a:p>
        </p:txBody>
      </p:sp>
      <p:pic>
        <p:nvPicPr>
          <p:cNvPr id="16" name="Picture 4" descr="http://francishistory2011.wikispaces.com/file/view/battle_shiloh.jpg"/>
          <p:cNvPicPr>
            <a:picLocks noChangeAspect="1" noChangeArrowheads="1"/>
          </p:cNvPicPr>
          <p:nvPr/>
        </p:nvPicPr>
        <p:blipFill>
          <a:blip r:embed="rId4" cstate="print"/>
          <a:srcRect/>
          <a:stretch>
            <a:fillRect/>
          </a:stretch>
        </p:blipFill>
        <p:spPr bwMode="auto">
          <a:xfrm>
            <a:off x="1295400" y="3124200"/>
            <a:ext cx="4800600" cy="3491346"/>
          </a:xfrm>
          <a:prstGeom prst="rect">
            <a:avLst/>
          </a:prstGeom>
          <a:ln>
            <a:noFill/>
          </a:ln>
          <a:effectLst>
            <a:softEdge rad="112500"/>
          </a:effectLst>
        </p:spPr>
      </p:pic>
      <p:cxnSp>
        <p:nvCxnSpPr>
          <p:cNvPr id="18" name="Straight Arrow Connector 17"/>
          <p:cNvCxnSpPr/>
          <p:nvPr/>
        </p:nvCxnSpPr>
        <p:spPr bwMode="auto">
          <a:xfrm flipH="1">
            <a:off x="4191000" y="3962400"/>
            <a:ext cx="2133600" cy="381000"/>
          </a:xfrm>
          <a:prstGeom prst="straightConnector1">
            <a:avLst/>
          </a:prstGeom>
          <a:solidFill>
            <a:schemeClr val="accent1"/>
          </a:solidFill>
          <a:ln w="5715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2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0114"/>
                                        </p:tgtEl>
                                        <p:attrNameLst>
                                          <p:attrName>style.visibility</p:attrName>
                                        </p:attrNameLst>
                                      </p:cBhvr>
                                      <p:to>
                                        <p:strVal val="visible"/>
                                      </p:to>
                                    </p:set>
                                    <p:animEffect transition="in" filter="fade">
                                      <p:cBhvr>
                                        <p:cTn id="17" dur="2000"/>
                                        <p:tgtEl>
                                          <p:spTgt spid="901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right)">
                                      <p:cBhvr>
                                        <p:cTn id="22" dur="20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0116"/>
                                        </p:tgtEl>
                                        <p:attrNameLst>
                                          <p:attrName>style.visibility</p:attrName>
                                        </p:attrNameLst>
                                      </p:cBhvr>
                                      <p:to>
                                        <p:strVal val="visible"/>
                                      </p:to>
                                    </p:set>
                                    <p:animEffect transition="in" filter="fade">
                                      <p:cBhvr>
                                        <p:cTn id="30" dur="2000"/>
                                        <p:tgtEl>
                                          <p:spTgt spid="90116"/>
                                        </p:tgtEl>
                                      </p:cBhvr>
                                    </p:animEffect>
                                  </p:childTnLst>
                                </p:cTn>
                              </p:par>
                              <p:par>
                                <p:cTn id="31" presetID="10" presetClass="entr" presetSubtype="0" fill="hold" nodeType="with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fade">
                                      <p:cBhvr>
                                        <p:cTn id="33" dur="2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5" name="Picture 4" descr="Gettysburg, Pa. Dead soldie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990600"/>
            <a:ext cx="2819400" cy="26114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89</a:t>
            </a:fld>
            <a:endParaRPr lang="en-US" dirty="0"/>
          </a:p>
        </p:txBody>
      </p:sp>
      <p:graphicFrame>
        <p:nvGraphicFramePr>
          <p:cNvPr id="15" name="Table 14"/>
          <p:cNvGraphicFramePr>
            <a:graphicFrameLocks noGrp="1"/>
          </p:cNvGraphicFramePr>
          <p:nvPr>
            <p:extLst>
              <p:ext uri="{D42A27DB-BD31-4B8C-83A1-F6EECF244321}">
                <p14:modId xmlns:p14="http://schemas.microsoft.com/office/powerpoint/2010/main" val="1622759158"/>
              </p:ext>
            </p:extLst>
          </p:nvPr>
        </p:nvGraphicFramePr>
        <p:xfrm>
          <a:off x="5257800" y="4572000"/>
          <a:ext cx="3465394" cy="1188720"/>
        </p:xfrm>
        <a:graphic>
          <a:graphicData uri="http://schemas.openxmlformats.org/drawingml/2006/table">
            <a:tbl>
              <a:tblPr firstRow="1" bandRow="1">
                <a:tableStyleId>{5940675A-B579-460E-94D1-54222C63F5DA}</a:tableStyleId>
              </a:tblPr>
              <a:tblGrid>
                <a:gridCol w="1116875"/>
                <a:gridCol w="711925"/>
                <a:gridCol w="838200"/>
                <a:gridCol w="798394"/>
              </a:tblGrid>
              <a:tr h="457200">
                <a:tc>
                  <a:txBody>
                    <a:bodyPr/>
                    <a:lstStyle/>
                    <a:p>
                      <a:pPr algn="ctr"/>
                      <a:r>
                        <a:rPr lang="en-US" b="1" dirty="0" smtClean="0">
                          <a:solidFill>
                            <a:schemeClr val="tx1"/>
                          </a:solidFill>
                        </a:rPr>
                        <a:t>SHILOH</a:t>
                      </a:r>
                      <a:endParaRPr lang="en-US" b="1" dirty="0">
                        <a:solidFill>
                          <a:schemeClr val="tx1"/>
                        </a:solidFill>
                      </a:endParaRPr>
                    </a:p>
                  </a:txBody>
                  <a:tcPr/>
                </a:tc>
                <a:tc>
                  <a:txBody>
                    <a:bodyPr/>
                    <a:lstStyle/>
                    <a:p>
                      <a:pPr algn="ctr"/>
                      <a:r>
                        <a:rPr lang="en-US" sz="1200" b="1" dirty="0" smtClean="0"/>
                        <a:t>#</a:t>
                      </a:r>
                      <a:r>
                        <a:rPr lang="en-US" sz="1200" b="1" baseline="0" dirty="0" smtClean="0"/>
                        <a:t> of troops</a:t>
                      </a:r>
                    </a:p>
                  </a:txBody>
                  <a:tcPr/>
                </a:tc>
                <a:tc>
                  <a:txBody>
                    <a:bodyPr/>
                    <a:lstStyle/>
                    <a:p>
                      <a:pPr algn="ctr"/>
                      <a:r>
                        <a:rPr lang="en-US" sz="1200" b="1" dirty="0" smtClean="0"/>
                        <a:t>Killed or Wounded</a:t>
                      </a:r>
                      <a:endParaRPr lang="en-US" sz="1200" b="1"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t>Missing/</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t>Captured</a:t>
                      </a:r>
                      <a:endParaRPr lang="en-US" sz="1200" b="1" dirty="0">
                        <a:solidFill>
                          <a:schemeClr val="tx1"/>
                        </a:solidFill>
                      </a:endParaRPr>
                    </a:p>
                  </a:txBody>
                  <a:tcPr/>
                </a:tc>
              </a:tr>
              <a:tr h="337820">
                <a:tc>
                  <a:txBody>
                    <a:bodyPr/>
                    <a:lstStyle/>
                    <a:p>
                      <a:pPr algn="ctr"/>
                      <a:endParaRPr lang="en-US" b="1" dirty="0">
                        <a:solidFill>
                          <a:srgbClr val="FF0000"/>
                        </a:solidFill>
                      </a:endParaRPr>
                    </a:p>
                  </a:txBody>
                  <a:tcPr/>
                </a:tc>
                <a:tc>
                  <a:txBody>
                    <a:bodyPr/>
                    <a:lstStyle/>
                    <a:p>
                      <a:pPr algn="ctr"/>
                      <a:r>
                        <a:rPr lang="en-US" sz="1200" b="1" dirty="0" smtClean="0">
                          <a:solidFill>
                            <a:schemeClr val="tx1"/>
                          </a:solidFill>
                        </a:rPr>
                        <a:t>66,812</a:t>
                      </a:r>
                      <a:endParaRPr lang="en-US" sz="1200" b="1" dirty="0">
                        <a:solidFill>
                          <a:schemeClr val="tx1"/>
                        </a:solidFill>
                      </a:endParaRPr>
                    </a:p>
                  </a:txBody>
                  <a:tcPr/>
                </a:tc>
                <a:tc>
                  <a:txBody>
                    <a:bodyPr/>
                    <a:lstStyle/>
                    <a:p>
                      <a:pPr algn="ctr"/>
                      <a:r>
                        <a:rPr lang="en-US" sz="1200" b="1" dirty="0" smtClean="0">
                          <a:solidFill>
                            <a:schemeClr val="tx1"/>
                          </a:solidFill>
                        </a:rPr>
                        <a:t>10,162</a:t>
                      </a:r>
                      <a:endParaRPr lang="en-US" sz="1200" b="1" dirty="0">
                        <a:solidFill>
                          <a:schemeClr val="tx1"/>
                        </a:solidFill>
                      </a:endParaRPr>
                    </a:p>
                  </a:txBody>
                  <a:tcPr/>
                </a:tc>
                <a:tc>
                  <a:txBody>
                    <a:bodyPr/>
                    <a:lstStyle/>
                    <a:p>
                      <a:pPr algn="ctr"/>
                      <a:r>
                        <a:rPr lang="en-US" sz="1200" b="1" dirty="0" smtClean="0">
                          <a:solidFill>
                            <a:schemeClr val="tx1"/>
                          </a:solidFill>
                        </a:rPr>
                        <a:t>2,885</a:t>
                      </a:r>
                      <a:endParaRPr lang="en-US" sz="1200" b="1" dirty="0">
                        <a:solidFill>
                          <a:schemeClr val="tx1"/>
                        </a:solidFill>
                      </a:endParaRPr>
                    </a:p>
                  </a:txBody>
                  <a:tcPr/>
                </a:tc>
              </a:tr>
              <a:tr h="337820">
                <a:tc>
                  <a:txBody>
                    <a:bodyPr/>
                    <a:lstStyle/>
                    <a:p>
                      <a:pPr algn="ctr"/>
                      <a:endParaRPr lang="en-US" b="1" dirty="0">
                        <a:solidFill>
                          <a:srgbClr val="FF0000"/>
                        </a:solidFill>
                      </a:endParaRPr>
                    </a:p>
                  </a:txBody>
                  <a:tcPr/>
                </a:tc>
                <a:tc>
                  <a:txBody>
                    <a:bodyPr/>
                    <a:lstStyle/>
                    <a:p>
                      <a:pPr algn="ctr"/>
                      <a:r>
                        <a:rPr lang="en-US" sz="1200" b="1" dirty="0" smtClean="0">
                          <a:solidFill>
                            <a:schemeClr val="tx1"/>
                          </a:solidFill>
                        </a:rPr>
                        <a:t>44,699</a:t>
                      </a:r>
                      <a:endParaRPr lang="en-US" sz="1200" b="1" dirty="0">
                        <a:solidFill>
                          <a:schemeClr val="tx1"/>
                        </a:solidFill>
                      </a:endParaRPr>
                    </a:p>
                  </a:txBody>
                  <a:tcPr/>
                </a:tc>
                <a:tc>
                  <a:txBody>
                    <a:bodyPr/>
                    <a:lstStyle/>
                    <a:p>
                      <a:pPr algn="ctr"/>
                      <a:r>
                        <a:rPr lang="en-US" sz="1200" b="1" dirty="0" smtClean="0">
                          <a:solidFill>
                            <a:schemeClr val="tx1"/>
                          </a:solidFill>
                        </a:rPr>
                        <a:t>9,740</a:t>
                      </a:r>
                      <a:endParaRPr lang="en-US" sz="1200" b="1" dirty="0">
                        <a:solidFill>
                          <a:schemeClr val="tx1"/>
                        </a:solidFill>
                      </a:endParaRPr>
                    </a:p>
                  </a:txBody>
                  <a:tcPr/>
                </a:tc>
                <a:tc>
                  <a:txBody>
                    <a:bodyPr/>
                    <a:lstStyle/>
                    <a:p>
                      <a:pPr algn="ctr"/>
                      <a:r>
                        <a:rPr lang="en-US" sz="1200" b="1" dirty="0" smtClean="0">
                          <a:solidFill>
                            <a:schemeClr val="tx1"/>
                          </a:solidFill>
                        </a:rPr>
                        <a:t>959</a:t>
                      </a:r>
                      <a:endParaRPr lang="en-US" sz="1200" b="1" dirty="0">
                        <a:solidFill>
                          <a:schemeClr val="tx1"/>
                        </a:solidFill>
                      </a:endParaRPr>
                    </a:p>
                  </a:txBody>
                  <a:tcPr/>
                </a:tc>
              </a:tr>
            </a:tbl>
          </a:graphicData>
        </a:graphic>
      </p:graphicFrame>
      <p:pic>
        <p:nvPicPr>
          <p:cNvPr id="87042" name="Picture 2" descr="http://civilwarinvirginia.files.wordpress.com/2011/04/dead3.jpg"/>
          <p:cNvPicPr>
            <a:picLocks noChangeAspect="1" noChangeArrowheads="1"/>
          </p:cNvPicPr>
          <p:nvPr/>
        </p:nvPicPr>
        <p:blipFill>
          <a:blip r:embed="rId3" cstate="print"/>
          <a:srcRect/>
          <a:stretch>
            <a:fillRect/>
          </a:stretch>
        </p:blipFill>
        <p:spPr bwMode="auto">
          <a:xfrm>
            <a:off x="228600" y="1600200"/>
            <a:ext cx="2713795" cy="3279537"/>
          </a:xfrm>
          <a:prstGeom prst="rect">
            <a:avLst/>
          </a:prstGeom>
          <a:ln>
            <a:noFill/>
          </a:ln>
          <a:effectLst>
            <a:softEdge rad="112500"/>
          </a:effectLst>
        </p:spPr>
      </p:pic>
      <p:sp>
        <p:nvSpPr>
          <p:cNvPr id="8" name="Rectangle 3"/>
          <p:cNvSpPr txBox="1">
            <a:spLocks noChangeArrowheads="1"/>
          </p:cNvSpPr>
          <p:nvPr/>
        </p:nvSpPr>
        <p:spPr bwMode="auto">
          <a:xfrm>
            <a:off x="1076325" y="514709"/>
            <a:ext cx="2590800" cy="5334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kumimoji="0" lang="en-US" sz="2400" b="1"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Calibri" pitchFamily="34" charset="0"/>
                <a:ea typeface="+mn-ea"/>
                <a:cs typeface="Calibri" pitchFamily="34" charset="0"/>
              </a:rPr>
              <a:t>2.</a:t>
            </a:r>
            <a:r>
              <a:rPr kumimoji="0" lang="en-US" sz="24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Calibri" pitchFamily="34" charset="0"/>
                <a:ea typeface="+mn-ea"/>
                <a:cs typeface="Calibri" pitchFamily="34" charset="0"/>
              </a:rPr>
              <a:t>  Union victory       </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kumimoji="0" lang="en-US" sz="24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Calibri" pitchFamily="34" charset="0"/>
                <a:ea typeface="+mn-ea"/>
                <a:cs typeface="Calibri" pitchFamily="34" charset="0"/>
              </a:rPr>
              <a:t>          </a:t>
            </a:r>
          </a:p>
        </p:txBody>
      </p:sp>
      <p:pic>
        <p:nvPicPr>
          <p:cNvPr id="9" name="Picture 15" descr="http://www.usflag.org/historical/civil.war.gif"/>
          <p:cNvPicPr>
            <a:picLocks noChangeAspect="1" noChangeArrowheads="1"/>
          </p:cNvPicPr>
          <p:nvPr/>
        </p:nvPicPr>
        <p:blipFill>
          <a:blip r:embed="rId4" cstate="print"/>
          <a:srcRect/>
          <a:stretch>
            <a:fillRect/>
          </a:stretch>
        </p:blipFill>
        <p:spPr bwMode="auto">
          <a:xfrm>
            <a:off x="5562600" y="5029200"/>
            <a:ext cx="545193" cy="334279"/>
          </a:xfrm>
          <a:prstGeom prst="rect">
            <a:avLst/>
          </a:prstGeom>
          <a:noFill/>
        </p:spPr>
      </p:pic>
      <p:sp>
        <p:nvSpPr>
          <p:cNvPr id="11" name="TextBox 10"/>
          <p:cNvSpPr txBox="1"/>
          <p:nvPr/>
        </p:nvSpPr>
        <p:spPr>
          <a:xfrm>
            <a:off x="3048000" y="1828800"/>
            <a:ext cx="3276600" cy="1200329"/>
          </a:xfrm>
          <a:prstGeom prst="rect">
            <a:avLst/>
          </a:prstGeom>
          <a:noFill/>
        </p:spPr>
        <p:txBody>
          <a:bodyPr wrap="square" rtlCol="0">
            <a:spAutoFit/>
          </a:bodyPr>
          <a:lstStyle/>
          <a:p>
            <a:r>
              <a:rPr lang="en-US" b="1" dirty="0" smtClean="0">
                <a:latin typeface="+mn-lt"/>
              </a:rPr>
              <a:t>The Battle of Shiloh takes its name from a Methodist log church that stood during the battle. (recent reconstruction)</a:t>
            </a:r>
            <a:endParaRPr lang="en-US" dirty="0">
              <a:latin typeface="+mn-lt"/>
            </a:endParaRPr>
          </a:p>
        </p:txBody>
      </p:sp>
      <p:pic>
        <p:nvPicPr>
          <p:cNvPr id="87044" name="Picture 4" descr="http://lightdance.files.wordpress.com/2011/04/shiloh-church-2.jpg"/>
          <p:cNvPicPr>
            <a:picLocks noChangeAspect="1" noChangeArrowheads="1"/>
          </p:cNvPicPr>
          <p:nvPr/>
        </p:nvPicPr>
        <p:blipFill>
          <a:blip r:embed="rId5" cstate="print">
            <a:duotone>
              <a:prstClr val="black"/>
              <a:srgbClr val="D9C3A5">
                <a:tint val="50000"/>
                <a:satMod val="180000"/>
              </a:srgbClr>
            </a:duotone>
          </a:blip>
          <a:srcRect b="7973"/>
          <a:stretch>
            <a:fillRect/>
          </a:stretch>
        </p:blipFill>
        <p:spPr bwMode="auto">
          <a:xfrm>
            <a:off x="3352800" y="304800"/>
            <a:ext cx="2362199" cy="1447800"/>
          </a:xfrm>
          <a:prstGeom prst="rect">
            <a:avLst/>
          </a:prstGeom>
          <a:ln>
            <a:noFill/>
          </a:ln>
          <a:effectLst>
            <a:softEdge rad="112500"/>
          </a:effectLst>
        </p:spPr>
      </p:pic>
      <p:pic>
        <p:nvPicPr>
          <p:cNvPr id="16" name="Picture 3" descr="http://www.rentyman.com/extra/rebel_flag.gif"/>
          <p:cNvPicPr>
            <a:picLocks noChangeAspect="1" noChangeArrowheads="1"/>
          </p:cNvPicPr>
          <p:nvPr/>
        </p:nvPicPr>
        <p:blipFill>
          <a:blip r:embed="rId6" cstate="print"/>
          <a:srcRect/>
          <a:stretch>
            <a:fillRect/>
          </a:stretch>
        </p:blipFill>
        <p:spPr bwMode="auto">
          <a:xfrm>
            <a:off x="5562600" y="5410200"/>
            <a:ext cx="533400" cy="381000"/>
          </a:xfrm>
          <a:prstGeom prst="rect">
            <a:avLst/>
          </a:prstGeom>
          <a:noFill/>
        </p:spPr>
      </p:pic>
      <p:pic>
        <p:nvPicPr>
          <p:cNvPr id="13" name="Picture 2" descr="http://www.fortunecity.com/victorian/pottery/1080/za_link.gif">
            <a:hlinkClick r:id="rId7"/>
          </p:cNvPr>
          <p:cNvPicPr>
            <a:picLocks noChangeAspect="1" noChangeArrowheads="1" noCrop="1"/>
          </p:cNvPicPr>
          <p:nvPr/>
        </p:nvPicPr>
        <p:blipFill>
          <a:blip r:embed="rId8" cstate="print"/>
          <a:srcRect/>
          <a:stretch>
            <a:fillRect/>
          </a:stretch>
        </p:blipFill>
        <p:spPr bwMode="auto">
          <a:xfrm>
            <a:off x="533400" y="304800"/>
            <a:ext cx="542925" cy="1057276"/>
          </a:xfrm>
          <a:prstGeom prst="rect">
            <a:avLst/>
          </a:prstGeom>
          <a:noFill/>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87044"/>
                                        </p:tgtEl>
                                        <p:attrNameLst>
                                          <p:attrName>style.visibility</p:attrName>
                                        </p:attrNameLst>
                                      </p:cBhvr>
                                      <p:to>
                                        <p:strVal val="visible"/>
                                      </p:to>
                                    </p:set>
                                    <p:animEffect transition="in" filter="fade">
                                      <p:cBhvr>
                                        <p:cTn id="18" dur="2000"/>
                                        <p:tgtEl>
                                          <p:spTgt spid="8704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0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20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000"/>
                                        <p:tgtEl>
                                          <p:spTgt spid="16"/>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38915"/>
                                        </p:tgtEl>
                                        <p:attrNameLst>
                                          <p:attrName>style.visibility</p:attrName>
                                        </p:attrNameLst>
                                      </p:cBhvr>
                                      <p:to>
                                        <p:strVal val="visible"/>
                                      </p:to>
                                    </p:set>
                                    <p:animEffect transition="in" filter="fade">
                                      <p:cBhvr>
                                        <p:cTn id="33" dur="5000"/>
                                        <p:tgtEl>
                                          <p:spTgt spid="38915"/>
                                        </p:tgtEl>
                                      </p:cBhvr>
                                    </p:animEffect>
                                  </p:childTnLst>
                                </p:cTn>
                              </p:par>
                            </p:childTnLst>
                          </p:cTn>
                        </p:par>
                        <p:par>
                          <p:cTn id="34" fill="hold">
                            <p:stCondLst>
                              <p:cond delay="7000"/>
                            </p:stCondLst>
                            <p:childTnLst>
                              <p:par>
                                <p:cTn id="35" presetID="10" presetClass="entr" presetSubtype="0" fill="hold" nodeType="afterEffect">
                                  <p:stCondLst>
                                    <p:cond delay="0"/>
                                  </p:stCondLst>
                                  <p:childTnLst>
                                    <p:set>
                                      <p:cBhvr>
                                        <p:cTn id="36" dur="1" fill="hold">
                                          <p:stCondLst>
                                            <p:cond delay="0"/>
                                          </p:stCondLst>
                                        </p:cTn>
                                        <p:tgtEl>
                                          <p:spTgt spid="87042"/>
                                        </p:tgtEl>
                                        <p:attrNameLst>
                                          <p:attrName>style.visibility</p:attrName>
                                        </p:attrNameLst>
                                      </p:cBhvr>
                                      <p:to>
                                        <p:strVal val="visible"/>
                                      </p:to>
                                    </p:set>
                                    <p:animEffect transition="in" filter="fade">
                                      <p:cBhvr>
                                        <p:cTn id="37" dur="5000"/>
                                        <p:tgtEl>
                                          <p:spTgt spid="87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1" name="Rectangle 3"/>
          <p:cNvSpPr>
            <a:spLocks noGrp="1" noChangeArrowheads="1"/>
          </p:cNvSpPr>
          <p:nvPr>
            <p:ph idx="1"/>
          </p:nvPr>
        </p:nvSpPr>
        <p:spPr>
          <a:xfrm>
            <a:off x="-304800" y="228600"/>
            <a:ext cx="9144000" cy="2362200"/>
          </a:xfrm>
        </p:spPr>
        <p:txBody>
          <a:bodyPr/>
          <a:lstStyle/>
          <a:p>
            <a:pPr eaLnBrk="1" hangingPunct="1">
              <a:buFont typeface="Wingdings" pitchFamily="2" charset="2"/>
              <a:buNone/>
              <a:defRPr/>
            </a:pPr>
            <a:r>
              <a:rPr lang="en-US" sz="2400" dirty="0" smtClean="0">
                <a:latin typeface="Calibri" pitchFamily="34" charset="0"/>
              </a:rPr>
              <a:t>          </a:t>
            </a:r>
            <a:endParaRPr lang="en-US" sz="2400" b="1" dirty="0" smtClean="0">
              <a:solidFill>
                <a:srgbClr val="FF0000"/>
              </a:solidFill>
              <a:latin typeface="Calibri" pitchFamily="34" charset="0"/>
            </a:endParaRPr>
          </a:p>
          <a:p>
            <a:pPr eaLnBrk="1" hangingPunct="1">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A.  </a:t>
            </a:r>
            <a:r>
              <a:rPr lang="en-US" sz="2400" b="1" dirty="0" smtClean="0">
                <a:latin typeface="Calibri" pitchFamily="34" charset="0"/>
              </a:rPr>
              <a:t>Rural Society</a:t>
            </a:r>
          </a:p>
          <a:p>
            <a:pPr eaLnBrk="1" hangingPunct="1">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1.  </a:t>
            </a:r>
            <a:r>
              <a:rPr lang="en-US" sz="2400" b="1" dirty="0" smtClean="0">
                <a:latin typeface="Calibri" pitchFamily="34" charset="0"/>
              </a:rPr>
              <a:t>large farms based on cash crops</a:t>
            </a:r>
          </a:p>
          <a:p>
            <a:pPr eaLnBrk="1" hangingPunct="1">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2.  </a:t>
            </a:r>
            <a:r>
              <a:rPr lang="en-US" sz="2400" b="1" dirty="0" smtClean="0">
                <a:latin typeface="Calibri" pitchFamily="34" charset="0"/>
              </a:rPr>
              <a:t>use of slavery</a:t>
            </a:r>
          </a:p>
          <a:p>
            <a:pPr eaLnBrk="1" hangingPunct="1">
              <a:buFont typeface="Wingdings" pitchFamily="2" charset="2"/>
              <a:buNone/>
              <a:defRPr/>
            </a:pPr>
            <a:r>
              <a:rPr lang="en-US" sz="2400" b="1" dirty="0" smtClean="0">
                <a:latin typeface="Calibri" pitchFamily="34" charset="0"/>
              </a:rPr>
              <a:t>                  </a:t>
            </a:r>
            <a:r>
              <a:rPr lang="en-US" sz="2400" b="1" dirty="0" smtClean="0">
                <a:solidFill>
                  <a:srgbClr val="FF0000"/>
                </a:solidFill>
                <a:latin typeface="Calibri" pitchFamily="34" charset="0"/>
              </a:rPr>
              <a:t>3.  </a:t>
            </a:r>
            <a:r>
              <a:rPr lang="en-US" sz="2400" b="1" dirty="0" smtClean="0">
                <a:latin typeface="Calibri" pitchFamily="34" charset="0"/>
              </a:rPr>
              <a:t>wealthy planters, poor white farmers and slaves</a:t>
            </a:r>
          </a:p>
        </p:txBody>
      </p:sp>
      <p:sp>
        <p:nvSpPr>
          <p:cNvPr id="6" name="Slide Number Placeholder 5"/>
          <p:cNvSpPr>
            <a:spLocks noGrp="1"/>
          </p:cNvSpPr>
          <p:nvPr>
            <p:ph type="sldNum" sz="quarter" idx="12"/>
          </p:nvPr>
        </p:nvSpPr>
        <p:spPr>
          <a:xfrm>
            <a:off x="6629400" y="6172200"/>
            <a:ext cx="2133600" cy="476250"/>
          </a:xfrm>
        </p:spPr>
        <p:txBody>
          <a:bodyPr/>
          <a:lstStyle/>
          <a:p>
            <a:pPr>
              <a:defRPr/>
            </a:pPr>
            <a:fld id="{ADDDAEF7-5083-434E-A915-B7935F7CEEA9}" type="slidenum">
              <a:rPr lang="en-US" smtClean="0"/>
              <a:pPr>
                <a:defRPr/>
              </a:pPr>
              <a:t>9</a:t>
            </a:fld>
            <a:endParaRPr lang="en-US" dirty="0"/>
          </a:p>
        </p:txBody>
      </p:sp>
      <p:pic>
        <p:nvPicPr>
          <p:cNvPr id="5123" name="Picture 2" descr="http://www.parduephotos.com/stock-photos/26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3048000"/>
            <a:ext cx="4286250" cy="27908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4" descr="http://t3.gstatic.com/images?q=tbn:ANd9GcRc3ptTyVO5iQ_pL7833hoaKzAF2bYhOwXjU88kyQwtqYhGdxqyAA"/>
          <p:cNvPicPr>
            <a:picLocks noChangeAspect="1" noChangeArrowheads="1"/>
          </p:cNvPicPr>
          <p:nvPr/>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33400" y="2743200"/>
            <a:ext cx="3778145" cy="2505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5" name="Picture 6" descr="http://t2.gstatic.com/images?q=tbn:ANd9GcT8DXOMrYdGrTKxuIhzbcI6lcg8QqpvtS5-as6dn2OtVStfgTh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0"/>
            <a:ext cx="2836921" cy="1905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131">
                                            <p:txEl>
                                              <p:pRg st="1" end="1"/>
                                            </p:txEl>
                                          </p:spTgt>
                                        </p:tgtEl>
                                        <p:attrNameLst>
                                          <p:attrName>style.visibility</p:attrName>
                                        </p:attrNameLst>
                                      </p:cBhvr>
                                      <p:to>
                                        <p:strVal val="visible"/>
                                      </p:to>
                                    </p:set>
                                    <p:animEffect transition="in" filter="fade">
                                      <p:cBhvr>
                                        <p:cTn id="7" dur="2000"/>
                                        <p:tgtEl>
                                          <p:spTgt spid="48131">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8308"/>
                                        </p:tgtEl>
                                        <p:attrNameLst>
                                          <p:attrName>style.visibility</p:attrName>
                                        </p:attrNameLst>
                                      </p:cBhvr>
                                      <p:to>
                                        <p:strVal val="visible"/>
                                      </p:to>
                                    </p:set>
                                    <p:animEffect transition="in" filter="fade">
                                      <p:cBhvr>
                                        <p:cTn id="10" dur="2000"/>
                                        <p:tgtEl>
                                          <p:spTgt spid="9830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8131">
                                            <p:txEl>
                                              <p:pRg st="2" end="2"/>
                                            </p:txEl>
                                          </p:spTgt>
                                        </p:tgtEl>
                                        <p:attrNameLst>
                                          <p:attrName>style.visibility</p:attrName>
                                        </p:attrNameLst>
                                      </p:cBhvr>
                                      <p:to>
                                        <p:strVal val="visible"/>
                                      </p:to>
                                    </p:set>
                                    <p:animEffect transition="in" filter="fade">
                                      <p:cBhvr>
                                        <p:cTn id="15" dur="2000"/>
                                        <p:tgtEl>
                                          <p:spTgt spid="48131">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8131">
                                            <p:txEl>
                                              <p:pRg st="3" end="3"/>
                                            </p:txEl>
                                          </p:spTgt>
                                        </p:tgtEl>
                                        <p:attrNameLst>
                                          <p:attrName>style.visibility</p:attrName>
                                        </p:attrNameLst>
                                      </p:cBhvr>
                                      <p:to>
                                        <p:strVal val="visible"/>
                                      </p:to>
                                    </p:set>
                                    <p:animEffect transition="in" filter="fade">
                                      <p:cBhvr>
                                        <p:cTn id="20" dur="2000"/>
                                        <p:tgtEl>
                                          <p:spTgt spid="48131">
                                            <p:txEl>
                                              <p:pRg st="3" end="3"/>
                                            </p:txEl>
                                          </p:spTgt>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5123"/>
                                        </p:tgtEl>
                                        <p:attrNameLst>
                                          <p:attrName>style.visibility</p:attrName>
                                        </p:attrNameLst>
                                      </p:cBhvr>
                                      <p:to>
                                        <p:strVal val="visible"/>
                                      </p:to>
                                    </p:set>
                                    <p:animEffect transition="in" filter="fade">
                                      <p:cBhvr>
                                        <p:cTn id="24" dur="2000"/>
                                        <p:tgtEl>
                                          <p:spTgt spid="51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8131">
                                            <p:txEl>
                                              <p:pRg st="4" end="4"/>
                                            </p:txEl>
                                          </p:spTgt>
                                        </p:tgtEl>
                                        <p:attrNameLst>
                                          <p:attrName>style.visibility</p:attrName>
                                        </p:attrNameLst>
                                      </p:cBhvr>
                                      <p:to>
                                        <p:strVal val="visible"/>
                                      </p:to>
                                    </p:set>
                                    <p:animEffect transition="in" filter="fade">
                                      <p:cBhvr>
                                        <p:cTn id="29" dur="2000"/>
                                        <p:tgtEl>
                                          <p:spTgt spid="48131">
                                            <p:txEl>
                                              <p:pRg st="4" end="4"/>
                                            </p:txEl>
                                          </p:spTgt>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5125"/>
                                        </p:tgtEl>
                                        <p:attrNameLst>
                                          <p:attrName>style.visibility</p:attrName>
                                        </p:attrNameLst>
                                      </p:cBhvr>
                                      <p:to>
                                        <p:strVal val="visible"/>
                                      </p:to>
                                    </p:set>
                                    <p:animEffect transition="in" filter="fade">
                                      <p:cBhvr>
                                        <p:cTn id="33" dur="20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90</a:t>
            </a:fld>
            <a:endParaRPr lang="en-US" dirty="0"/>
          </a:p>
        </p:txBody>
      </p:sp>
      <p:sp>
        <p:nvSpPr>
          <p:cNvPr id="12" name="TextBox 11"/>
          <p:cNvSpPr txBox="1"/>
          <p:nvPr/>
        </p:nvSpPr>
        <p:spPr>
          <a:xfrm>
            <a:off x="1981200" y="4331003"/>
            <a:ext cx="1130636" cy="369332"/>
          </a:xfrm>
          <a:prstGeom prst="rect">
            <a:avLst/>
          </a:prstGeom>
          <a:noFill/>
        </p:spPr>
        <p:txBody>
          <a:bodyPr wrap="square" rtlCol="0">
            <a:spAutoFit/>
          </a:bodyPr>
          <a:lstStyle/>
          <a:p>
            <a:r>
              <a:rPr lang="en-US" b="1" dirty="0" err="1">
                <a:solidFill>
                  <a:srgbClr val="000000"/>
                </a:solidFill>
              </a:rPr>
              <a:t>Minié</a:t>
            </a:r>
            <a:endParaRPr lang="en-US" b="1" dirty="0">
              <a:solidFill>
                <a:srgbClr val="000000"/>
              </a:solidFill>
            </a:endParaRPr>
          </a:p>
        </p:txBody>
      </p:sp>
      <p:sp>
        <p:nvSpPr>
          <p:cNvPr id="13" name="TextBox 12"/>
          <p:cNvSpPr txBox="1"/>
          <p:nvPr/>
        </p:nvSpPr>
        <p:spPr>
          <a:xfrm>
            <a:off x="209934" y="247305"/>
            <a:ext cx="7484135" cy="2862322"/>
          </a:xfrm>
          <a:prstGeom prst="rect">
            <a:avLst/>
          </a:prstGeom>
          <a:noFill/>
        </p:spPr>
        <p:txBody>
          <a:bodyPr wrap="square" rtlCol="0">
            <a:spAutoFit/>
          </a:bodyPr>
          <a:lstStyle/>
          <a:p>
            <a:r>
              <a:rPr lang="en-US" sz="2000" b="1" dirty="0" smtClean="0">
                <a:solidFill>
                  <a:srgbClr val="FF0000"/>
                </a:solidFill>
                <a:latin typeface="+mn-lt"/>
              </a:rPr>
              <a:t>B.  </a:t>
            </a:r>
            <a:r>
              <a:rPr lang="en-US" sz="2000" b="1" dirty="0" smtClean="0">
                <a:latin typeface="+mn-lt"/>
              </a:rPr>
              <a:t>The “</a:t>
            </a:r>
            <a:r>
              <a:rPr lang="en-US" sz="2000" b="1" dirty="0" err="1" smtClean="0">
                <a:latin typeface="+mn-lt"/>
              </a:rPr>
              <a:t>Minie</a:t>
            </a:r>
            <a:r>
              <a:rPr lang="en-US" sz="2000" b="1" dirty="0" smtClean="0">
                <a:latin typeface="+mn-lt"/>
              </a:rPr>
              <a:t> Ball”</a:t>
            </a:r>
          </a:p>
          <a:p>
            <a:r>
              <a:rPr lang="en-US" sz="2000" b="1" dirty="0" smtClean="0">
                <a:latin typeface="+mn-lt"/>
              </a:rPr>
              <a:t>     </a:t>
            </a:r>
            <a:r>
              <a:rPr lang="en-US" sz="2000" b="1" dirty="0" smtClean="0">
                <a:solidFill>
                  <a:srgbClr val="FF0000"/>
                </a:solidFill>
                <a:latin typeface="+mn-lt"/>
              </a:rPr>
              <a:t> 1. </a:t>
            </a:r>
            <a:r>
              <a:rPr lang="en-US" sz="2000" b="1" dirty="0" smtClean="0">
                <a:latin typeface="+mn-lt"/>
              </a:rPr>
              <a:t>During the battle at Shiloh, General Albert Johnston   </a:t>
            </a:r>
          </a:p>
          <a:p>
            <a:r>
              <a:rPr lang="en-US" sz="2000" b="1" dirty="0">
                <a:latin typeface="+mn-lt"/>
              </a:rPr>
              <a:t> </a:t>
            </a:r>
            <a:r>
              <a:rPr lang="en-US" sz="2000" b="1" dirty="0" smtClean="0">
                <a:latin typeface="+mn-lt"/>
              </a:rPr>
              <a:t>        was hit in the leg by a stray </a:t>
            </a:r>
            <a:r>
              <a:rPr lang="en-US" sz="2000" b="1" dirty="0" smtClean="0">
                <a:solidFill>
                  <a:srgbClr val="000000"/>
                </a:solidFill>
                <a:latin typeface="+mn-lt"/>
              </a:rPr>
              <a:t>Federal </a:t>
            </a:r>
            <a:r>
              <a:rPr lang="en-US" sz="2000" b="1" dirty="0" err="1" smtClean="0">
                <a:solidFill>
                  <a:srgbClr val="000000"/>
                </a:solidFill>
                <a:latin typeface="+mn-lt"/>
              </a:rPr>
              <a:t>minie</a:t>
            </a:r>
            <a:r>
              <a:rPr lang="en-US" sz="2000" b="1" dirty="0" smtClean="0">
                <a:solidFill>
                  <a:srgbClr val="000000"/>
                </a:solidFill>
                <a:latin typeface="+mn-lt"/>
              </a:rPr>
              <a:t> ball.  </a:t>
            </a:r>
          </a:p>
          <a:p>
            <a:r>
              <a:rPr lang="en-US" sz="2000" b="1" dirty="0" smtClean="0">
                <a:latin typeface="+mn-lt"/>
              </a:rPr>
              <a:t>     </a:t>
            </a:r>
            <a:r>
              <a:rPr lang="en-US" sz="2000" b="1" dirty="0" smtClean="0">
                <a:solidFill>
                  <a:srgbClr val="FF0000"/>
                </a:solidFill>
                <a:latin typeface="+mn-lt"/>
              </a:rPr>
              <a:t>2. </a:t>
            </a:r>
            <a:r>
              <a:rPr lang="en-US" sz="2000" b="1" dirty="0" smtClean="0">
                <a:latin typeface="+mn-lt"/>
              </a:rPr>
              <a:t>The bullet struck an artery and without a surgeon </a:t>
            </a:r>
          </a:p>
          <a:p>
            <a:r>
              <a:rPr lang="en-US" sz="2000" b="1" dirty="0">
                <a:latin typeface="+mn-lt"/>
              </a:rPr>
              <a:t> </a:t>
            </a:r>
            <a:r>
              <a:rPr lang="en-US" sz="2000" b="1" dirty="0" smtClean="0">
                <a:latin typeface="+mn-lt"/>
              </a:rPr>
              <a:t>          nearby, he quickly bled to death.</a:t>
            </a:r>
          </a:p>
          <a:p>
            <a:r>
              <a:rPr lang="en-US" sz="2000" b="1" dirty="0">
                <a:latin typeface="+mn-lt"/>
              </a:rPr>
              <a:t> </a:t>
            </a:r>
            <a:r>
              <a:rPr lang="en-US" sz="2000" b="1" dirty="0" smtClean="0">
                <a:latin typeface="+mn-lt"/>
              </a:rPr>
              <a:t>    </a:t>
            </a:r>
            <a:r>
              <a:rPr lang="en-US" sz="2000" b="1" dirty="0" smtClean="0">
                <a:solidFill>
                  <a:srgbClr val="FF0000"/>
                </a:solidFill>
                <a:latin typeface="+mn-lt"/>
              </a:rPr>
              <a:t>3. </a:t>
            </a:r>
            <a:r>
              <a:rPr lang="en-US" sz="2000" b="1" dirty="0">
                <a:latin typeface="+mn-lt"/>
              </a:rPr>
              <a:t>The </a:t>
            </a:r>
            <a:r>
              <a:rPr lang="en-US" sz="2000" b="1" dirty="0" err="1">
                <a:latin typeface="+mn-lt"/>
              </a:rPr>
              <a:t>minie</a:t>
            </a:r>
            <a:r>
              <a:rPr lang="en-US" sz="2000" b="1" dirty="0">
                <a:latin typeface="+mn-lt"/>
              </a:rPr>
              <a:t> ball was named after one of its </a:t>
            </a:r>
            <a:r>
              <a:rPr lang="en-US" sz="2000" b="1" dirty="0" smtClean="0">
                <a:latin typeface="+mn-lt"/>
              </a:rPr>
              <a:t>developers,</a:t>
            </a:r>
          </a:p>
          <a:p>
            <a:r>
              <a:rPr lang="en-US" sz="2000" b="1" dirty="0">
                <a:latin typeface="+mn-lt"/>
              </a:rPr>
              <a:t> </a:t>
            </a:r>
            <a:r>
              <a:rPr lang="en-US" sz="2000" b="1" dirty="0" smtClean="0">
                <a:latin typeface="+mn-lt"/>
              </a:rPr>
              <a:t>         </a:t>
            </a:r>
            <a:r>
              <a:rPr lang="en-US" sz="2000" b="1" dirty="0">
                <a:latin typeface="+mn-lt"/>
              </a:rPr>
              <a:t>Claude-Étienne </a:t>
            </a:r>
            <a:r>
              <a:rPr lang="en-US" sz="2000" b="1" dirty="0" err="1" smtClean="0">
                <a:latin typeface="+mn-lt"/>
              </a:rPr>
              <a:t>Minié</a:t>
            </a:r>
            <a:endParaRPr lang="en-US" sz="2000" b="1" dirty="0" smtClean="0">
              <a:latin typeface="+mn-lt"/>
            </a:endParaRPr>
          </a:p>
          <a:p>
            <a:r>
              <a:rPr lang="en-US" sz="2000" b="1" dirty="0">
                <a:latin typeface="+mn-lt"/>
              </a:rPr>
              <a:t> </a:t>
            </a:r>
            <a:r>
              <a:rPr lang="en-US" sz="2000" b="1" dirty="0" smtClean="0">
                <a:latin typeface="+mn-lt"/>
              </a:rPr>
              <a:t>         </a:t>
            </a:r>
            <a:r>
              <a:rPr lang="en-US" sz="2000" b="1" dirty="0" smtClean="0">
                <a:solidFill>
                  <a:srgbClr val="FF0000"/>
                </a:solidFill>
                <a:latin typeface="+mn-lt"/>
              </a:rPr>
              <a:t>a.</a:t>
            </a:r>
            <a:r>
              <a:rPr lang="en-US" sz="2000" b="1" dirty="0" smtClean="0">
                <a:latin typeface="+mn-lt"/>
              </a:rPr>
              <a:t> Union soldiers used a three-ring </a:t>
            </a:r>
            <a:r>
              <a:rPr lang="en-US" sz="2000" b="1" dirty="0" err="1" smtClean="0">
                <a:latin typeface="+mn-lt"/>
              </a:rPr>
              <a:t>minie</a:t>
            </a:r>
            <a:r>
              <a:rPr lang="en-US" sz="2000" b="1" dirty="0" smtClean="0">
                <a:latin typeface="+mn-lt"/>
              </a:rPr>
              <a:t> ball, while</a:t>
            </a:r>
          </a:p>
          <a:p>
            <a:r>
              <a:rPr lang="en-US" sz="2000" b="1" dirty="0">
                <a:latin typeface="+mn-lt"/>
              </a:rPr>
              <a:t> </a:t>
            </a:r>
            <a:r>
              <a:rPr lang="en-US" sz="2000" b="1" dirty="0" smtClean="0">
                <a:latin typeface="+mn-lt"/>
              </a:rPr>
              <a:t>             Confederates used one with two rings. </a:t>
            </a:r>
            <a:endParaRPr lang="en-US" sz="2000" dirty="0">
              <a:latin typeface="+mn-lt"/>
            </a:endParaRPr>
          </a:p>
        </p:txBody>
      </p:sp>
      <p:pic>
        <p:nvPicPr>
          <p:cNvPr id="90118" name="Picture 6" descr="http://www.oklahomahistory.net/ttphotos8a/3RingMiniBall8a.jpg"/>
          <p:cNvPicPr>
            <a:picLocks noChangeAspect="1" noChangeArrowheads="1"/>
          </p:cNvPicPr>
          <p:nvPr/>
        </p:nvPicPr>
        <p:blipFill>
          <a:blip r:embed="rId2" cstate="print"/>
          <a:srcRect/>
          <a:stretch>
            <a:fillRect/>
          </a:stretch>
        </p:blipFill>
        <p:spPr bwMode="auto">
          <a:xfrm>
            <a:off x="5032723" y="3625582"/>
            <a:ext cx="2661346" cy="1142644"/>
          </a:xfrm>
          <a:prstGeom prst="rect">
            <a:avLst/>
          </a:prstGeom>
          <a:ln>
            <a:noFill/>
          </a:ln>
          <a:effectLst>
            <a:softEdge rad="112500"/>
          </a:effectLst>
        </p:spPr>
      </p:pic>
      <p:pic>
        <p:nvPicPr>
          <p:cNvPr id="10" name="Picture 2" descr="File:Albert S Johnston.jpg">
            <a:hlinkClick r:id="rId3"/>
          </p:cNvPr>
          <p:cNvPicPr>
            <a:picLocks noChangeAspect="1" noChangeArrowheads="1"/>
          </p:cNvPicPr>
          <p:nvPr/>
        </p:nvPicPr>
        <p:blipFill>
          <a:blip r:embed="rId4" cstate="print"/>
          <a:srcRect/>
          <a:stretch>
            <a:fillRect/>
          </a:stretch>
        </p:blipFill>
        <p:spPr bwMode="auto">
          <a:xfrm>
            <a:off x="7078177" y="247305"/>
            <a:ext cx="1437478" cy="2234422"/>
          </a:xfrm>
          <a:prstGeom prst="rect">
            <a:avLst/>
          </a:prstGeom>
          <a:ln>
            <a:noFill/>
          </a:ln>
          <a:effectLst>
            <a:softEdge rad="112500"/>
          </a:effectLst>
        </p:spPr>
      </p:pic>
      <p:pic>
        <p:nvPicPr>
          <p:cNvPr id="191490" name="Picture 2" descr="http://upload.wikimedia.org/wikipedia/commons/f/f1/Claude_Etienne_Minie.jpg"/>
          <p:cNvPicPr>
            <a:picLocks noChangeAspect="1" noChangeArrowheads="1"/>
          </p:cNvPicPr>
          <p:nvPr/>
        </p:nvPicPr>
        <p:blipFill>
          <a:blip r:embed="rId5" cstate="print"/>
          <a:srcRect/>
          <a:stretch>
            <a:fillRect/>
          </a:stretch>
        </p:blipFill>
        <p:spPr bwMode="auto">
          <a:xfrm>
            <a:off x="539634" y="3285251"/>
            <a:ext cx="1441566" cy="1823305"/>
          </a:xfrm>
          <a:prstGeom prst="ellipse">
            <a:avLst/>
          </a:prstGeom>
          <a:noFill/>
        </p:spPr>
      </p:pic>
      <p:pic>
        <p:nvPicPr>
          <p:cNvPr id="1040" name="Picture 16" descr="http://www.civilwarsignals.org/pages/signal/signalpages/guns/mini.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7701495" y="3544707"/>
            <a:ext cx="836400" cy="11486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7001703" y="2481727"/>
            <a:ext cx="1692320" cy="369332"/>
          </a:xfrm>
          <a:prstGeom prst="rect">
            <a:avLst/>
          </a:prstGeom>
          <a:noFill/>
        </p:spPr>
        <p:txBody>
          <a:bodyPr wrap="square" rtlCol="0">
            <a:spAutoFit/>
          </a:bodyPr>
          <a:lstStyle/>
          <a:p>
            <a:r>
              <a:rPr lang="en-US" b="1" dirty="0" smtClean="0">
                <a:solidFill>
                  <a:srgbClr val="000000"/>
                </a:solidFill>
                <a:latin typeface="+mn-lt"/>
              </a:rPr>
              <a:t>Gen. Johnston</a:t>
            </a:r>
            <a:endParaRPr lang="en-US" b="1" dirty="0">
              <a:solidFill>
                <a:srgbClr val="000000"/>
              </a:solidFill>
              <a:latin typeface="+mn-lt"/>
            </a:endParaRPr>
          </a:p>
        </p:txBody>
      </p:sp>
    </p:spTree>
    <p:extLst>
      <p:ext uri="{BB962C8B-B14F-4D97-AF65-F5344CB8AC3E}">
        <p14:creationId xmlns:p14="http://schemas.microsoft.com/office/powerpoint/2010/main" val="303565978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2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2500"/>
                                        <p:tgtEl>
                                          <p:spTgt spid="1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fade">
                                      <p:cBhvr>
                                        <p:cTn id="15" dur="2500"/>
                                        <p:tgtEl>
                                          <p:spTgt spid="1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2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xEl>
                                              <p:pRg st="3" end="3"/>
                                            </p:txEl>
                                          </p:spTgt>
                                        </p:tgtEl>
                                        <p:attrNameLst>
                                          <p:attrName>style.visibility</p:attrName>
                                        </p:attrNameLst>
                                      </p:cBhvr>
                                      <p:to>
                                        <p:strVal val="visible"/>
                                      </p:to>
                                    </p:set>
                                    <p:animEffect transition="in" filter="fade">
                                      <p:cBhvr>
                                        <p:cTn id="26" dur="2500"/>
                                        <p:tgtEl>
                                          <p:spTgt spid="13">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3">
                                            <p:txEl>
                                              <p:pRg st="4" end="4"/>
                                            </p:txEl>
                                          </p:spTgt>
                                        </p:tgtEl>
                                        <p:attrNameLst>
                                          <p:attrName>style.visibility</p:attrName>
                                        </p:attrNameLst>
                                      </p:cBhvr>
                                      <p:to>
                                        <p:strVal val="visible"/>
                                      </p:to>
                                    </p:set>
                                    <p:animEffect transition="in" filter="fade">
                                      <p:cBhvr>
                                        <p:cTn id="29" dur="2500"/>
                                        <p:tgtEl>
                                          <p:spTgt spid="1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3">
                                            <p:txEl>
                                              <p:pRg st="5" end="5"/>
                                            </p:txEl>
                                          </p:spTgt>
                                        </p:tgtEl>
                                        <p:attrNameLst>
                                          <p:attrName>style.visibility</p:attrName>
                                        </p:attrNameLst>
                                      </p:cBhvr>
                                      <p:to>
                                        <p:strVal val="visible"/>
                                      </p:to>
                                    </p:set>
                                    <p:animEffect transition="in" filter="fade">
                                      <p:cBhvr>
                                        <p:cTn id="34" dur="2500"/>
                                        <p:tgtEl>
                                          <p:spTgt spid="13">
                                            <p:txEl>
                                              <p:pRg st="5" end="5"/>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3">
                                            <p:txEl>
                                              <p:pRg st="6" end="6"/>
                                            </p:txEl>
                                          </p:spTgt>
                                        </p:tgtEl>
                                        <p:attrNameLst>
                                          <p:attrName>style.visibility</p:attrName>
                                        </p:attrNameLst>
                                      </p:cBhvr>
                                      <p:to>
                                        <p:strVal val="visible"/>
                                      </p:to>
                                    </p:set>
                                    <p:animEffect transition="in" filter="fade">
                                      <p:cBhvr>
                                        <p:cTn id="37" dur="2500"/>
                                        <p:tgtEl>
                                          <p:spTgt spid="13">
                                            <p:txEl>
                                              <p:pRg st="6" end="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91490"/>
                                        </p:tgtEl>
                                        <p:attrNameLst>
                                          <p:attrName>style.visibility</p:attrName>
                                        </p:attrNameLst>
                                      </p:cBhvr>
                                      <p:to>
                                        <p:strVal val="visible"/>
                                      </p:to>
                                    </p:set>
                                    <p:animEffect transition="in" filter="fade">
                                      <p:cBhvr>
                                        <p:cTn id="40" dur="2500"/>
                                        <p:tgtEl>
                                          <p:spTgt spid="19149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2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40"/>
                                        </p:tgtEl>
                                        <p:attrNameLst>
                                          <p:attrName>style.visibility</p:attrName>
                                        </p:attrNameLst>
                                      </p:cBhvr>
                                      <p:to>
                                        <p:strVal val="visible"/>
                                      </p:to>
                                    </p:set>
                                    <p:animEffect transition="in" filter="fade">
                                      <p:cBhvr>
                                        <p:cTn id="48" dur="2500"/>
                                        <p:tgtEl>
                                          <p:spTgt spid="1040"/>
                                        </p:tgtEl>
                                      </p:cBhvr>
                                    </p:animEffect>
                                  </p:childTnLst>
                                </p:cTn>
                              </p:par>
                              <p:par>
                                <p:cTn id="49" presetID="10" presetClass="entr" presetSubtype="0" fill="hold" nodeType="withEffect">
                                  <p:stCondLst>
                                    <p:cond delay="0"/>
                                  </p:stCondLst>
                                  <p:childTnLst>
                                    <p:set>
                                      <p:cBhvr>
                                        <p:cTn id="50" dur="1" fill="hold">
                                          <p:stCondLst>
                                            <p:cond delay="0"/>
                                          </p:stCondLst>
                                        </p:cTn>
                                        <p:tgtEl>
                                          <p:spTgt spid="90118"/>
                                        </p:tgtEl>
                                        <p:attrNameLst>
                                          <p:attrName>style.visibility</p:attrName>
                                        </p:attrNameLst>
                                      </p:cBhvr>
                                      <p:to>
                                        <p:strVal val="visible"/>
                                      </p:to>
                                    </p:set>
                                    <p:animEffect transition="in" filter="fade">
                                      <p:cBhvr>
                                        <p:cTn id="51" dur="2500"/>
                                        <p:tgtEl>
                                          <p:spTgt spid="90118"/>
                                        </p:tgtEl>
                                      </p:cBhvr>
                                    </p:animEffect>
                                  </p:childTnLst>
                                </p:cTn>
                              </p:par>
                              <p:par>
                                <p:cTn id="52" presetID="10" presetClass="entr" presetSubtype="0" fill="hold" nodeType="withEffect">
                                  <p:stCondLst>
                                    <p:cond delay="1000"/>
                                  </p:stCondLst>
                                  <p:childTnLst>
                                    <p:set>
                                      <p:cBhvr>
                                        <p:cTn id="53" dur="1" fill="hold">
                                          <p:stCondLst>
                                            <p:cond delay="0"/>
                                          </p:stCondLst>
                                        </p:cTn>
                                        <p:tgtEl>
                                          <p:spTgt spid="13">
                                            <p:txEl>
                                              <p:pRg st="7" end="7"/>
                                            </p:txEl>
                                          </p:spTgt>
                                        </p:tgtEl>
                                        <p:attrNameLst>
                                          <p:attrName>style.visibility</p:attrName>
                                        </p:attrNameLst>
                                      </p:cBhvr>
                                      <p:to>
                                        <p:strVal val="visible"/>
                                      </p:to>
                                    </p:set>
                                    <p:animEffect transition="in" filter="fade">
                                      <p:cBhvr>
                                        <p:cTn id="54" dur="3000"/>
                                        <p:tgtEl>
                                          <p:spTgt spid="13">
                                            <p:txEl>
                                              <p:pRg st="7" end="7"/>
                                            </p:txEl>
                                          </p:spTgt>
                                        </p:tgtEl>
                                      </p:cBhvr>
                                    </p:animEffect>
                                  </p:childTnLst>
                                </p:cTn>
                              </p:par>
                              <p:par>
                                <p:cTn id="55" presetID="10" presetClass="entr" presetSubtype="0" fill="hold" nodeType="withEffect">
                                  <p:stCondLst>
                                    <p:cond delay="1000"/>
                                  </p:stCondLst>
                                  <p:childTnLst>
                                    <p:set>
                                      <p:cBhvr>
                                        <p:cTn id="56" dur="1" fill="hold">
                                          <p:stCondLst>
                                            <p:cond delay="0"/>
                                          </p:stCondLst>
                                        </p:cTn>
                                        <p:tgtEl>
                                          <p:spTgt spid="13">
                                            <p:txEl>
                                              <p:pRg st="8" end="8"/>
                                            </p:txEl>
                                          </p:spTgt>
                                        </p:tgtEl>
                                        <p:attrNameLst>
                                          <p:attrName>style.visibility</p:attrName>
                                        </p:attrNameLst>
                                      </p:cBhvr>
                                      <p:to>
                                        <p:strVal val="visible"/>
                                      </p:to>
                                    </p:set>
                                    <p:animEffect transition="in" filter="fade">
                                      <p:cBhvr>
                                        <p:cTn id="57" dur="3000"/>
                                        <p:tgtEl>
                                          <p:spTgt spid="1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http://www.uniondb.com/images/58cart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917" t="10468" b="12204"/>
          <a:stretch/>
        </p:blipFill>
        <p:spPr bwMode="auto">
          <a:xfrm>
            <a:off x="6429615" y="3286839"/>
            <a:ext cx="2180985" cy="34176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37295" y="3800282"/>
            <a:ext cx="1692320" cy="646331"/>
          </a:xfrm>
          <a:prstGeom prst="rect">
            <a:avLst/>
          </a:prstGeom>
          <a:noFill/>
        </p:spPr>
        <p:txBody>
          <a:bodyPr wrap="square" rtlCol="0">
            <a:spAutoFit/>
          </a:bodyPr>
          <a:lstStyle/>
          <a:p>
            <a:r>
              <a:rPr lang="en-US" b="1" dirty="0" smtClean="0">
                <a:solidFill>
                  <a:srgbClr val="000000"/>
                </a:solidFill>
                <a:latin typeface="+mn-lt"/>
              </a:rPr>
              <a:t>A Civil War paper cartridge</a:t>
            </a:r>
            <a:endParaRPr lang="en-US" b="1" dirty="0">
              <a:solidFill>
                <a:srgbClr val="000000"/>
              </a:solidFill>
              <a:latin typeface="+mn-lt"/>
            </a:endParaRPr>
          </a:p>
        </p:txBody>
      </p:sp>
      <p:sp>
        <p:nvSpPr>
          <p:cNvPr id="22" name="TextBox 21"/>
          <p:cNvSpPr txBox="1"/>
          <p:nvPr/>
        </p:nvSpPr>
        <p:spPr>
          <a:xfrm>
            <a:off x="574594" y="445517"/>
            <a:ext cx="8264606" cy="2677656"/>
          </a:xfrm>
          <a:prstGeom prst="rect">
            <a:avLst/>
          </a:prstGeom>
          <a:noFill/>
        </p:spPr>
        <p:txBody>
          <a:bodyPr wrap="square" rtlCol="0">
            <a:spAutoFit/>
          </a:bodyPr>
          <a:lstStyle/>
          <a:p>
            <a:r>
              <a:rPr lang="en-US" sz="2400" b="1" dirty="0" smtClean="0">
                <a:latin typeface="+mn-lt"/>
              </a:rPr>
              <a:t>  </a:t>
            </a:r>
            <a:r>
              <a:rPr lang="en-US" sz="2400" b="1" dirty="0" smtClean="0">
                <a:solidFill>
                  <a:srgbClr val="FF0000"/>
                </a:solidFill>
                <a:latin typeface="+mn-lt"/>
              </a:rPr>
              <a:t>b. </a:t>
            </a:r>
            <a:r>
              <a:rPr lang="en-US" sz="2400" b="1" dirty="0" smtClean="0">
                <a:latin typeface="+mn-lt"/>
              </a:rPr>
              <a:t>much more efficient than the traditional musket ball</a:t>
            </a:r>
          </a:p>
          <a:p>
            <a:r>
              <a:rPr lang="en-US" sz="2400" b="1" dirty="0" smtClean="0">
                <a:solidFill>
                  <a:srgbClr val="FF0000"/>
                </a:solidFill>
                <a:latin typeface="+mn-lt"/>
              </a:rPr>
              <a:t>       </a:t>
            </a:r>
            <a:r>
              <a:rPr lang="en-US" sz="2400" b="1" dirty="0" err="1" smtClean="0">
                <a:solidFill>
                  <a:srgbClr val="FF0000"/>
                </a:solidFill>
                <a:latin typeface="+mn-lt"/>
              </a:rPr>
              <a:t>i</a:t>
            </a:r>
            <a:r>
              <a:rPr lang="en-US" sz="2400" b="1" dirty="0" smtClean="0">
                <a:solidFill>
                  <a:srgbClr val="FF0000"/>
                </a:solidFill>
                <a:latin typeface="+mn-lt"/>
              </a:rPr>
              <a:t>. </a:t>
            </a:r>
            <a:r>
              <a:rPr lang="en-US" sz="2400" b="1" dirty="0" smtClean="0">
                <a:latin typeface="+mn-lt"/>
              </a:rPr>
              <a:t>allowed for faster loading </a:t>
            </a:r>
          </a:p>
          <a:p>
            <a:r>
              <a:rPr lang="en-US" sz="2400" b="1" dirty="0" smtClean="0">
                <a:latin typeface="+mn-lt"/>
              </a:rPr>
              <a:t>      </a:t>
            </a:r>
            <a:r>
              <a:rPr lang="en-US" sz="2400" b="1" dirty="0" smtClean="0">
                <a:solidFill>
                  <a:srgbClr val="FF0000"/>
                </a:solidFill>
                <a:latin typeface="+mn-lt"/>
              </a:rPr>
              <a:t>ii.</a:t>
            </a:r>
            <a:r>
              <a:rPr lang="en-US" sz="2400" b="1" dirty="0" smtClean="0">
                <a:latin typeface="+mn-lt"/>
              </a:rPr>
              <a:t> The bullet came through the barrel much faster. </a:t>
            </a:r>
            <a:endParaRPr lang="en-US" sz="2400" b="1" dirty="0">
              <a:solidFill>
                <a:srgbClr val="FF0000"/>
              </a:solidFill>
              <a:latin typeface="+mn-lt"/>
            </a:endParaRPr>
          </a:p>
          <a:p>
            <a:r>
              <a:rPr lang="en-US" sz="2400" b="1" dirty="0" smtClean="0">
                <a:solidFill>
                  <a:srgbClr val="FF0000"/>
                </a:solidFill>
                <a:latin typeface="+mn-lt"/>
              </a:rPr>
              <a:t>     iii</a:t>
            </a:r>
            <a:r>
              <a:rPr lang="en-US" sz="2400" b="1" dirty="0">
                <a:solidFill>
                  <a:srgbClr val="FF0000"/>
                </a:solidFill>
                <a:latin typeface="+mn-lt"/>
              </a:rPr>
              <a:t>. </a:t>
            </a:r>
            <a:r>
              <a:rPr lang="en-US" sz="2400" b="1" dirty="0">
                <a:latin typeface="+mn-lt"/>
              </a:rPr>
              <a:t>Large numbers of potential recruits were turned away  </a:t>
            </a:r>
          </a:p>
          <a:p>
            <a:r>
              <a:rPr lang="en-US" sz="2400" b="1" dirty="0">
                <a:latin typeface="+mn-lt"/>
              </a:rPr>
              <a:t>         because they did not have six opposing upper and lower </a:t>
            </a:r>
          </a:p>
          <a:p>
            <a:r>
              <a:rPr lang="en-US" sz="2400" b="1" dirty="0">
                <a:latin typeface="+mn-lt"/>
              </a:rPr>
              <a:t>         front teeth to bite off the end  of the tough, paper powder </a:t>
            </a:r>
          </a:p>
          <a:p>
            <a:r>
              <a:rPr lang="en-US" sz="2400" b="1" dirty="0">
                <a:latin typeface="+mn-lt"/>
              </a:rPr>
              <a:t>         cartridges</a:t>
            </a:r>
            <a:r>
              <a:rPr lang="en-US" sz="2400" b="1" dirty="0" smtClean="0">
                <a:latin typeface="+mn-lt"/>
              </a:rPr>
              <a:t>!</a:t>
            </a:r>
            <a:endParaRPr lang="en-US" sz="2000" b="1" dirty="0" smtClean="0">
              <a:solidFill>
                <a:srgbClr val="FFFF00"/>
              </a:solidFill>
              <a:latin typeface="+mn-lt"/>
            </a:endParaRPr>
          </a:p>
        </p:txBody>
      </p:sp>
      <p:pic>
        <p:nvPicPr>
          <p:cNvPr id="6" name="Picture 8" descr="http://www.rjweb.com/bingsmith/cartridge.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8442" y="3304092"/>
            <a:ext cx="1263916" cy="326990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pPr>
              <a:defRPr/>
            </a:pPr>
            <a:fld id="{ADDDAEF7-5083-434E-A915-B7935F7CEEA9}" type="slidenum">
              <a:rPr lang="en-US" smtClean="0">
                <a:solidFill>
                  <a:srgbClr val="000000"/>
                </a:solidFill>
              </a:rPr>
              <a:pPr>
                <a:defRPr/>
              </a:pPr>
              <a:t>91</a:t>
            </a:fld>
            <a:endParaRPr lang="en-US" dirty="0">
              <a:solidFill>
                <a:srgbClr val="000000"/>
              </a:solidFill>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23842" r="62159" b="34688"/>
          <a:stretch/>
        </p:blipFill>
        <p:spPr>
          <a:xfrm>
            <a:off x="7952856" y="473111"/>
            <a:ext cx="932543" cy="905858"/>
          </a:xfrm>
          <a:prstGeom prst="rect">
            <a:avLst/>
          </a:prstGeom>
        </p:spPr>
      </p:pic>
      <p:pic>
        <p:nvPicPr>
          <p:cNvPr id="8" name="Picture 6" descr="http://www.oklahomahistory.net/ttphotos8a/3RingMiniBall8a.jpg"/>
          <p:cNvPicPr>
            <a:picLocks noChangeAspect="1" noChangeArrowheads="1"/>
          </p:cNvPicPr>
          <p:nvPr/>
        </p:nvPicPr>
        <p:blipFill rotWithShape="1">
          <a:blip r:embed="rId5" cstate="print"/>
          <a:srcRect r="43985"/>
          <a:stretch/>
        </p:blipFill>
        <p:spPr bwMode="auto">
          <a:xfrm rot="5400000">
            <a:off x="376987" y="3354719"/>
            <a:ext cx="1490749" cy="1142644"/>
          </a:xfrm>
          <a:prstGeom prst="rect">
            <a:avLst/>
          </a:prstGeom>
          <a:ln>
            <a:noFill/>
          </a:ln>
          <a:effectLst>
            <a:softEdge rad="112500"/>
          </a:effectLst>
        </p:spPr>
      </p:pic>
      <p:sp>
        <p:nvSpPr>
          <p:cNvPr id="9" name="TextBox 8"/>
          <p:cNvSpPr txBox="1"/>
          <p:nvPr/>
        </p:nvSpPr>
        <p:spPr>
          <a:xfrm>
            <a:off x="1701997" y="4671416"/>
            <a:ext cx="4089203" cy="1477328"/>
          </a:xfrm>
          <a:prstGeom prst="rect">
            <a:avLst/>
          </a:prstGeom>
          <a:noFill/>
        </p:spPr>
        <p:txBody>
          <a:bodyPr wrap="square" rtlCol="0">
            <a:spAutoFit/>
          </a:bodyPr>
          <a:lstStyle/>
          <a:p>
            <a:r>
              <a:rPr lang="en-US" b="1" dirty="0" smtClean="0">
                <a:solidFill>
                  <a:srgbClr val="000000"/>
                </a:solidFill>
                <a:latin typeface="+mn-lt"/>
              </a:rPr>
              <a:t>The rings  on the </a:t>
            </a:r>
            <a:r>
              <a:rPr lang="en-US" b="1" dirty="0" err="1" smtClean="0">
                <a:solidFill>
                  <a:srgbClr val="000000"/>
                </a:solidFill>
                <a:latin typeface="+mn-lt"/>
              </a:rPr>
              <a:t>minie</a:t>
            </a:r>
            <a:r>
              <a:rPr lang="en-US" b="1" dirty="0" smtClean="0">
                <a:solidFill>
                  <a:srgbClr val="000000"/>
                </a:solidFill>
                <a:latin typeface="+mn-lt"/>
              </a:rPr>
              <a:t> ball allowed the bullet to grip the inside of the barrel tighter, so that less of the combustion gasses escaped past it and propelled it with more speed and accuracy. </a:t>
            </a:r>
            <a:endParaRPr lang="en-US" b="1" dirty="0">
              <a:solidFill>
                <a:srgbClr val="000000"/>
              </a:solidFill>
              <a:latin typeface="+mn-lt"/>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Effect transition="in" filter="fade">
                                      <p:cBhvr>
                                        <p:cTn id="11" dur="2500"/>
                                        <p:tgtEl>
                                          <p:spTgt spid="2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2">
                                            <p:txEl>
                                              <p:pRg st="1" end="1"/>
                                            </p:txEl>
                                          </p:spTgt>
                                        </p:tgtEl>
                                        <p:attrNameLst>
                                          <p:attrName>style.visibility</p:attrName>
                                        </p:attrNameLst>
                                      </p:cBhvr>
                                      <p:to>
                                        <p:strVal val="visible"/>
                                      </p:to>
                                    </p:set>
                                    <p:animEffect transition="in" filter="fade">
                                      <p:cBhvr>
                                        <p:cTn id="16" dur="2500"/>
                                        <p:tgtEl>
                                          <p:spTgt spid="2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
                                            <p:txEl>
                                              <p:pRg st="2" end="2"/>
                                            </p:txEl>
                                          </p:spTgt>
                                        </p:tgtEl>
                                        <p:attrNameLst>
                                          <p:attrName>style.visibility</p:attrName>
                                        </p:attrNameLst>
                                      </p:cBhvr>
                                      <p:to>
                                        <p:strVal val="visible"/>
                                      </p:to>
                                    </p:set>
                                    <p:animEffect transition="in" filter="fade">
                                      <p:cBhvr>
                                        <p:cTn id="21" dur="2500"/>
                                        <p:tgtEl>
                                          <p:spTgt spid="2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500"/>
                                        <p:tgtEl>
                                          <p:spTgt spid="8"/>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xEl>
                                              <p:pRg st="3" end="3"/>
                                            </p:txEl>
                                          </p:spTgt>
                                        </p:tgtEl>
                                        <p:attrNameLst>
                                          <p:attrName>style.visibility</p:attrName>
                                        </p:attrNameLst>
                                      </p:cBhvr>
                                      <p:to>
                                        <p:strVal val="visible"/>
                                      </p:to>
                                    </p:set>
                                    <p:animEffect transition="in" filter="fade">
                                      <p:cBhvr>
                                        <p:cTn id="35" dur="2500"/>
                                        <p:tgtEl>
                                          <p:spTgt spid="22">
                                            <p:txEl>
                                              <p:pRg st="3" end="3"/>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fade">
                                      <p:cBhvr>
                                        <p:cTn id="38" dur="2500"/>
                                        <p:tgtEl>
                                          <p:spTgt spid="22">
                                            <p:txEl>
                                              <p:pRg st="4" end="4"/>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2">
                                            <p:txEl>
                                              <p:pRg st="5" end="5"/>
                                            </p:txEl>
                                          </p:spTgt>
                                        </p:tgtEl>
                                        <p:attrNameLst>
                                          <p:attrName>style.visibility</p:attrName>
                                        </p:attrNameLst>
                                      </p:cBhvr>
                                      <p:to>
                                        <p:strVal val="visible"/>
                                      </p:to>
                                    </p:set>
                                    <p:animEffect transition="in" filter="fade">
                                      <p:cBhvr>
                                        <p:cTn id="41" dur="2500"/>
                                        <p:tgtEl>
                                          <p:spTgt spid="22">
                                            <p:txEl>
                                              <p:pRg st="5" end="5"/>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22">
                                            <p:txEl>
                                              <p:pRg st="6" end="6"/>
                                            </p:txEl>
                                          </p:spTgt>
                                        </p:tgtEl>
                                        <p:attrNameLst>
                                          <p:attrName>style.visibility</p:attrName>
                                        </p:attrNameLst>
                                      </p:cBhvr>
                                      <p:to>
                                        <p:strVal val="visible"/>
                                      </p:to>
                                    </p:set>
                                    <p:animEffect transition="in" filter="fade">
                                      <p:cBhvr>
                                        <p:cTn id="44" dur="2500"/>
                                        <p:tgtEl>
                                          <p:spTgt spid="22">
                                            <p:txEl>
                                              <p:pRg st="6" end="6"/>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1028"/>
                                        </p:tgtEl>
                                        <p:attrNameLst>
                                          <p:attrName>style.visibility</p:attrName>
                                        </p:attrNameLst>
                                      </p:cBhvr>
                                      <p:to>
                                        <p:strVal val="visible"/>
                                      </p:to>
                                    </p:set>
                                    <p:animEffect transition="in" filter="fade">
                                      <p:cBhvr>
                                        <p:cTn id="47" dur="2500"/>
                                        <p:tgtEl>
                                          <p:spTgt spid="1028"/>
                                        </p:tgtEl>
                                      </p:cBhvr>
                                    </p:animEffect>
                                  </p:childTnLst>
                                </p:cTn>
                              </p:par>
                              <p:par>
                                <p:cTn id="48" presetID="10" presetClass="entr" presetSubtype="0"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2500"/>
                                        <p:tgtEl>
                                          <p:spTgt spid="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2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92</a:t>
            </a:fld>
            <a:endParaRPr lang="en-US" dirty="0"/>
          </a:p>
        </p:txBody>
      </p:sp>
      <p:sp>
        <p:nvSpPr>
          <p:cNvPr id="10" name="TextBox 9"/>
          <p:cNvSpPr txBox="1"/>
          <p:nvPr/>
        </p:nvSpPr>
        <p:spPr>
          <a:xfrm>
            <a:off x="1219200" y="2895600"/>
            <a:ext cx="1714500" cy="369332"/>
          </a:xfrm>
          <a:prstGeom prst="rect">
            <a:avLst/>
          </a:prstGeom>
          <a:noFill/>
        </p:spPr>
        <p:txBody>
          <a:bodyPr wrap="square" rtlCol="0">
            <a:spAutoFit/>
          </a:bodyPr>
          <a:lstStyle/>
          <a:p>
            <a:r>
              <a:rPr lang="en-US" b="1" dirty="0" smtClean="0">
                <a:latin typeface="Calibri" pitchFamily="34" charset="0"/>
              </a:rPr>
              <a:t>Amputation Kit</a:t>
            </a:r>
            <a:endParaRPr lang="en-US" b="1" dirty="0">
              <a:latin typeface="Calibri" pitchFamily="34" charset="0"/>
            </a:endParaRPr>
          </a:p>
        </p:txBody>
      </p:sp>
      <p:pic>
        <p:nvPicPr>
          <p:cNvPr id="5122" name="Picture 2" descr="http://4.bp.blogspot.com/_QjRD1qokf6E/TEgiT9GqwoI/AAAAAAAACkM/R32ERQKX6Ng/s1600/ii_a_116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862" t="16190" r="7205" b="19334"/>
          <a:stretch/>
        </p:blipFill>
        <p:spPr bwMode="auto">
          <a:xfrm>
            <a:off x="5867400" y="152400"/>
            <a:ext cx="2863948" cy="14580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14" descr="http://1.bp.blogspot.com/_QjRD1qokf6E/TEghct4wTfI/AAAAAAAACj8/ox-mnZAMrMM/s1600/civil-war-amputation-kit-6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1" y="381000"/>
            <a:ext cx="3505200" cy="26531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2" descr="http://civilwarresources.net/amputee.jpg"/>
          <p:cNvPicPr>
            <a:picLocks noChangeAspect="1" noChangeArrowheads="1"/>
          </p:cNvPicPr>
          <p:nvPr/>
        </p:nvPicPr>
        <p:blipFill>
          <a:blip r:embed="rId4" cstate="print"/>
          <a:srcRect/>
          <a:stretch>
            <a:fillRect/>
          </a:stretch>
        </p:blipFill>
        <p:spPr bwMode="auto">
          <a:xfrm>
            <a:off x="6324600" y="2645896"/>
            <a:ext cx="2385182" cy="3102676"/>
          </a:xfrm>
          <a:prstGeom prst="rect">
            <a:avLst/>
          </a:prstGeom>
          <a:ln>
            <a:noFill/>
          </a:ln>
          <a:effectLst>
            <a:softEdge rad="112500"/>
          </a:effectLst>
        </p:spPr>
      </p:pic>
      <p:sp>
        <p:nvSpPr>
          <p:cNvPr id="2" name="TextBox 1"/>
          <p:cNvSpPr txBox="1"/>
          <p:nvPr/>
        </p:nvSpPr>
        <p:spPr>
          <a:xfrm>
            <a:off x="5715000" y="1676400"/>
            <a:ext cx="3429000" cy="969496"/>
          </a:xfrm>
          <a:prstGeom prst="rect">
            <a:avLst/>
          </a:prstGeom>
          <a:noFill/>
        </p:spPr>
        <p:txBody>
          <a:bodyPr wrap="square" rtlCol="0">
            <a:spAutoFit/>
          </a:bodyPr>
          <a:lstStyle/>
          <a:p>
            <a:r>
              <a:rPr lang="en-US" sz="1400" b="1" dirty="0">
                <a:latin typeface="+mn-lt"/>
              </a:rPr>
              <a:t>Reconstructed Femur </a:t>
            </a:r>
            <a:r>
              <a:rPr lang="en-US" sz="1400" b="1" dirty="0" smtClean="0">
                <a:latin typeface="+mn-lt"/>
              </a:rPr>
              <a:t>(thigh bone) </a:t>
            </a:r>
          </a:p>
          <a:p>
            <a:r>
              <a:rPr lang="en-US" sz="1400" b="1" dirty="0" err="1" smtClean="0">
                <a:latin typeface="+mn-lt"/>
              </a:rPr>
              <a:t>Minie</a:t>
            </a:r>
            <a:r>
              <a:rPr lang="en-US" sz="1400" b="1" dirty="0" smtClean="0">
                <a:latin typeface="+mn-lt"/>
              </a:rPr>
              <a:t> </a:t>
            </a:r>
            <a:r>
              <a:rPr lang="en-US" sz="1400" b="1" dirty="0">
                <a:latin typeface="+mn-lt"/>
              </a:rPr>
              <a:t>Ball </a:t>
            </a:r>
            <a:r>
              <a:rPr lang="en-US" sz="1400" b="1" dirty="0" smtClean="0">
                <a:latin typeface="+mn-lt"/>
              </a:rPr>
              <a:t>Damage</a:t>
            </a:r>
          </a:p>
          <a:p>
            <a:r>
              <a:rPr lang="en-US" b="1" dirty="0" smtClean="0">
                <a:latin typeface="+mn-lt"/>
              </a:rPr>
              <a:t> </a:t>
            </a:r>
            <a:r>
              <a:rPr lang="en-US" sz="1100" b="1" i="1" dirty="0" smtClean="0">
                <a:latin typeface="+mn-lt"/>
              </a:rPr>
              <a:t>(</a:t>
            </a:r>
            <a:r>
              <a:rPr lang="en-US" sz="1100" b="1" i="1" dirty="0">
                <a:latin typeface="+mn-lt"/>
              </a:rPr>
              <a:t>Photo Credit / Armed Forces Institute of Pathology)</a:t>
            </a:r>
            <a:r>
              <a:rPr lang="en-US" sz="1100" dirty="0">
                <a:latin typeface="+mn-lt"/>
              </a:rPr>
              <a:t/>
            </a:r>
            <a:br>
              <a:rPr lang="en-US" sz="1100" dirty="0">
                <a:latin typeface="+mn-lt"/>
              </a:rPr>
            </a:br>
            <a:endParaRPr lang="en-US" sz="1100" dirty="0">
              <a:latin typeface="+mn-lt"/>
            </a:endParaRPr>
          </a:p>
        </p:txBody>
      </p:sp>
      <p:sp>
        <p:nvSpPr>
          <p:cNvPr id="9" name="TextBox 8"/>
          <p:cNvSpPr txBox="1"/>
          <p:nvPr/>
        </p:nvSpPr>
        <p:spPr>
          <a:xfrm>
            <a:off x="228600" y="3434598"/>
            <a:ext cx="6096000" cy="1569660"/>
          </a:xfrm>
          <a:prstGeom prst="rect">
            <a:avLst/>
          </a:prstGeom>
          <a:noFill/>
        </p:spPr>
        <p:txBody>
          <a:bodyPr wrap="square" rtlCol="0">
            <a:spAutoFit/>
          </a:bodyPr>
          <a:lstStyle/>
          <a:p>
            <a:r>
              <a:rPr lang="en-US" sz="2400" b="1" dirty="0" smtClean="0">
                <a:solidFill>
                  <a:srgbClr val="FF0000"/>
                </a:solidFill>
                <a:latin typeface="+mn-lt"/>
              </a:rPr>
              <a:t>3. </a:t>
            </a:r>
            <a:r>
              <a:rPr lang="en-US" sz="2400" b="1" dirty="0">
                <a:latin typeface="+mn-lt"/>
              </a:rPr>
              <a:t>more killing power</a:t>
            </a:r>
            <a:r>
              <a:rPr lang="en-US" sz="2400" b="1" dirty="0" smtClean="0">
                <a:latin typeface="+mn-lt"/>
              </a:rPr>
              <a:t>!</a:t>
            </a:r>
          </a:p>
          <a:p>
            <a:r>
              <a:rPr lang="en-US" sz="2400" b="1" dirty="0" smtClean="0">
                <a:latin typeface="+mn-lt"/>
              </a:rPr>
              <a:t>    </a:t>
            </a:r>
            <a:r>
              <a:rPr lang="en-US" sz="2400" b="1" dirty="0" smtClean="0">
                <a:solidFill>
                  <a:srgbClr val="FF0000"/>
                </a:solidFill>
                <a:latin typeface="+mn-lt"/>
              </a:rPr>
              <a:t>a. </a:t>
            </a:r>
            <a:r>
              <a:rPr lang="en-US" sz="2400" b="1" dirty="0" smtClean="0">
                <a:latin typeface="+mn-lt"/>
              </a:rPr>
              <a:t>The </a:t>
            </a:r>
            <a:r>
              <a:rPr lang="en-US" sz="2400" b="1" dirty="0" err="1" smtClean="0">
                <a:latin typeface="+mn-lt"/>
              </a:rPr>
              <a:t>minie</a:t>
            </a:r>
            <a:r>
              <a:rPr lang="en-US" sz="2400" b="1" dirty="0" smtClean="0">
                <a:latin typeface="+mn-lt"/>
              </a:rPr>
              <a:t> ball was so destructive that it     </a:t>
            </a:r>
          </a:p>
          <a:p>
            <a:r>
              <a:rPr lang="en-US" sz="2400" b="1" dirty="0">
                <a:latin typeface="+mn-lt"/>
              </a:rPr>
              <a:t> </a:t>
            </a:r>
            <a:r>
              <a:rPr lang="en-US" sz="2400" b="1" dirty="0" smtClean="0">
                <a:latin typeface="+mn-lt"/>
              </a:rPr>
              <a:t>       shattered bones beyond repair, which </a:t>
            </a:r>
          </a:p>
          <a:p>
            <a:r>
              <a:rPr lang="en-US" sz="2400" b="1" dirty="0">
                <a:latin typeface="+mn-lt"/>
              </a:rPr>
              <a:t> </a:t>
            </a:r>
            <a:r>
              <a:rPr lang="en-US" sz="2400" b="1" dirty="0" smtClean="0">
                <a:latin typeface="+mn-lt"/>
              </a:rPr>
              <a:t>       usually led to amputation.</a:t>
            </a:r>
            <a:endParaRPr lang="en-US" sz="2400" b="1" dirty="0">
              <a:latin typeface="+mn-lt"/>
            </a:endParaRPr>
          </a:p>
        </p:txBody>
      </p:sp>
      <p:pic>
        <p:nvPicPr>
          <p:cNvPr id="92162" name="Picture 2" descr="http://farm3.static.flickr.com/2005/2226292644_227cf29f8c.jpg"/>
          <p:cNvPicPr>
            <a:picLocks noChangeAspect="1" noChangeArrowheads="1"/>
          </p:cNvPicPr>
          <p:nvPr/>
        </p:nvPicPr>
        <p:blipFill>
          <a:blip r:embed="rId5" cstate="print">
            <a:grayscl/>
          </a:blip>
          <a:srcRect l="25737" t="25600" r="31367" b="16800"/>
          <a:stretch>
            <a:fillRect/>
          </a:stretch>
        </p:blipFill>
        <p:spPr bwMode="auto">
          <a:xfrm>
            <a:off x="4114800" y="381000"/>
            <a:ext cx="1524000" cy="2743200"/>
          </a:xfrm>
          <a:prstGeom prst="ellipse">
            <a:avLst/>
          </a:prstGeom>
          <a:noFill/>
        </p:spPr>
      </p:pic>
    </p:spTree>
    <p:extLst>
      <p:ext uri="{BB962C8B-B14F-4D97-AF65-F5344CB8AC3E}">
        <p14:creationId xmlns:p14="http://schemas.microsoft.com/office/powerpoint/2010/main" val="428137521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25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2250"/>
                                        <p:tgtEl>
                                          <p:spTgt spid="9">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2250"/>
                                        <p:tgtEl>
                                          <p:spTgt spid="9">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fade">
                                      <p:cBhvr>
                                        <p:cTn id="18" dur="2250"/>
                                        <p:tgtEl>
                                          <p:spTgt spid="9">
                                            <p:txEl>
                                              <p:pRg st="3" end="3"/>
                                            </p:txEl>
                                          </p:spTgt>
                                        </p:tgtEl>
                                      </p:cBhvr>
                                    </p:animEffect>
                                  </p:childTnLst>
                                </p:cTn>
                              </p:par>
                            </p:childTnLst>
                          </p:cTn>
                        </p:par>
                        <p:par>
                          <p:cTn id="19" fill="hold">
                            <p:stCondLst>
                              <p:cond delay="2250"/>
                            </p:stCondLst>
                            <p:childTnLst>
                              <p:par>
                                <p:cTn id="20" presetID="10" presetClass="entr" presetSubtype="0" fill="hold" nodeType="after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fade">
                                      <p:cBhvr>
                                        <p:cTn id="22" dur="5000"/>
                                        <p:tgtEl>
                                          <p:spTgt spid="51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0"/>
                                        <p:tgtEl>
                                          <p:spTgt spid="2"/>
                                        </p:tgtEl>
                                      </p:cBhvr>
                                    </p:animEffect>
                                  </p:childTnLst>
                                </p:cTn>
                              </p:par>
                            </p:childTnLst>
                          </p:cTn>
                        </p:par>
                        <p:par>
                          <p:cTn id="26" fill="hold">
                            <p:stCondLst>
                              <p:cond delay="7250"/>
                            </p:stCondLst>
                            <p:childTnLst>
                              <p:par>
                                <p:cTn id="27" presetID="10" presetClass="entr" presetSubtype="0" fill="hold" nodeType="afterEffect">
                                  <p:stCondLst>
                                    <p:cond delay="0"/>
                                  </p:stCondLst>
                                  <p:childTnLst>
                                    <p:set>
                                      <p:cBhvr>
                                        <p:cTn id="28" dur="1" fill="hold">
                                          <p:stCondLst>
                                            <p:cond delay="0"/>
                                          </p:stCondLst>
                                        </p:cTn>
                                        <p:tgtEl>
                                          <p:spTgt spid="92162"/>
                                        </p:tgtEl>
                                        <p:attrNameLst>
                                          <p:attrName>style.visibility</p:attrName>
                                        </p:attrNameLst>
                                      </p:cBhvr>
                                      <p:to>
                                        <p:strVal val="visible"/>
                                      </p:to>
                                    </p:set>
                                    <p:animEffect transition="in" filter="fade">
                                      <p:cBhvr>
                                        <p:cTn id="29" dur="2000"/>
                                        <p:tgtEl>
                                          <p:spTgt spid="92162"/>
                                        </p:tgtEl>
                                      </p:cBhvr>
                                    </p:animEffect>
                                  </p:childTnLst>
                                </p:cTn>
                              </p:par>
                            </p:childTnLst>
                          </p:cTn>
                        </p:par>
                        <p:par>
                          <p:cTn id="30" fill="hold">
                            <p:stCondLst>
                              <p:cond delay="9250"/>
                            </p:stCondLst>
                            <p:childTnLst>
                              <p:par>
                                <p:cTn id="31" presetID="10" presetClass="entr" presetSubtype="0"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3000"/>
                                        <p:tgtEl>
                                          <p:spTgt spid="10"/>
                                        </p:tgtEl>
                                      </p:cBhvr>
                                    </p:animEffect>
                                  </p:childTnLst>
                                </p:cTn>
                              </p:par>
                            </p:childTnLst>
                          </p:cTn>
                        </p:par>
                        <p:par>
                          <p:cTn id="37" fill="hold">
                            <p:stCondLst>
                              <p:cond delay="14250"/>
                            </p:stCondLst>
                            <p:childTnLst>
                              <p:par>
                                <p:cTn id="38" presetID="10" presetClass="entr" presetSubtype="0"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DDDAEF7-5083-434E-A915-B7935F7CEEA9}" type="slidenum">
              <a:rPr lang="en-US" smtClean="0"/>
              <a:pPr>
                <a:defRPr/>
              </a:pPr>
              <a:t>93</a:t>
            </a:fld>
            <a:endParaRPr lang="en-US" dirty="0"/>
          </a:p>
        </p:txBody>
      </p:sp>
      <p:pic>
        <p:nvPicPr>
          <p:cNvPr id="186370" name="Picture 2" descr="http://www.wisconsinhistory.org/civilwar/stories/stump.jpg"/>
          <p:cNvPicPr>
            <a:picLocks noChangeAspect="1" noChangeArrowheads="1"/>
          </p:cNvPicPr>
          <p:nvPr/>
        </p:nvPicPr>
        <p:blipFill>
          <a:blip r:embed="rId2" cstate="print"/>
          <a:srcRect/>
          <a:stretch>
            <a:fillRect/>
          </a:stretch>
        </p:blipFill>
        <p:spPr bwMode="auto">
          <a:xfrm>
            <a:off x="6553200" y="381000"/>
            <a:ext cx="2133600" cy="4933179"/>
          </a:xfrm>
          <a:prstGeom prst="rect">
            <a:avLst/>
          </a:prstGeom>
          <a:ln>
            <a:noFill/>
          </a:ln>
          <a:effectLst>
            <a:softEdge rad="112500"/>
          </a:effectLst>
        </p:spPr>
      </p:pic>
      <p:sp>
        <p:nvSpPr>
          <p:cNvPr id="6" name="TextBox 5"/>
          <p:cNvSpPr txBox="1"/>
          <p:nvPr/>
        </p:nvSpPr>
        <p:spPr>
          <a:xfrm>
            <a:off x="304800" y="304800"/>
            <a:ext cx="6096000" cy="3785652"/>
          </a:xfrm>
          <a:prstGeom prst="rect">
            <a:avLst/>
          </a:prstGeom>
          <a:noFill/>
        </p:spPr>
        <p:txBody>
          <a:bodyPr wrap="square" rtlCol="0">
            <a:spAutoFit/>
          </a:bodyPr>
          <a:lstStyle/>
          <a:p>
            <a:r>
              <a:rPr lang="en-US" sz="2000" b="1" dirty="0" smtClean="0">
                <a:solidFill>
                  <a:srgbClr val="FF0000"/>
                </a:solidFill>
                <a:latin typeface="+mn-lt"/>
              </a:rPr>
              <a:t>The Battle of Spotsylvania, Virginia, in May 1864 pitted 100,000 Union troops against 52,000 Confederates. </a:t>
            </a:r>
          </a:p>
          <a:p>
            <a:r>
              <a:rPr lang="en-US" sz="2000" b="1" dirty="0" smtClean="0">
                <a:latin typeface="+mn-lt"/>
              </a:rPr>
              <a:t>The fiercest fighting occurred in pouring rain on May 12. </a:t>
            </a:r>
          </a:p>
          <a:p>
            <a:r>
              <a:rPr lang="en-US" sz="2000" b="1" dirty="0" smtClean="0">
                <a:solidFill>
                  <a:srgbClr val="00B0F0"/>
                </a:solidFill>
                <a:latin typeface="+mn-lt"/>
              </a:rPr>
              <a:t>For 23 hours straight the two sides fought hand-to-hand in a field near fortifications known as the Mule Shoe, and afterward as the “Bloody Angle”.</a:t>
            </a:r>
          </a:p>
          <a:p>
            <a:r>
              <a:rPr lang="en-US" sz="2000" b="1" dirty="0" smtClean="0">
                <a:solidFill>
                  <a:srgbClr val="FF0000"/>
                </a:solidFill>
                <a:latin typeface="+mn-lt"/>
              </a:rPr>
              <a:t>The intensity of the fight at the Bloody Angle is reflected in this 22 inch oak stump that was shredded by bullets. </a:t>
            </a:r>
          </a:p>
          <a:p>
            <a:r>
              <a:rPr lang="en-US" sz="2000" b="1" dirty="0" smtClean="0">
                <a:latin typeface="+mn-lt"/>
              </a:rPr>
              <a:t>Bodies five feet deep after each charge and repulse.</a:t>
            </a:r>
          </a:p>
          <a:p>
            <a:r>
              <a:rPr lang="en-US" sz="2000" b="1" dirty="0" smtClean="0">
                <a:solidFill>
                  <a:srgbClr val="00B0F0"/>
                </a:solidFill>
                <a:latin typeface="+mn-lt"/>
              </a:rPr>
              <a:t>Casualties were severe on both sides – the Union with 18,000 and the Confederates with 12,000.   </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2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2000"/>
                                        <p:tgtEl>
                                          <p:spTgt spid="6">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86370"/>
                                        </p:tgtEl>
                                        <p:attrNameLst>
                                          <p:attrName>style.visibility</p:attrName>
                                        </p:attrNameLst>
                                      </p:cBhvr>
                                      <p:to>
                                        <p:strVal val="visible"/>
                                      </p:to>
                                    </p:set>
                                    <p:animEffect transition="in" filter="fade">
                                      <p:cBhvr>
                                        <p:cTn id="25" dur="2000"/>
                                        <p:tgtEl>
                                          <p:spTgt spid="18637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xEl>
                                              <p:pRg st="4" end="4"/>
                                            </p:txEl>
                                          </p:spTgt>
                                        </p:tgtEl>
                                        <p:attrNameLst>
                                          <p:attrName>style.visibility</p:attrName>
                                        </p:attrNameLst>
                                      </p:cBhvr>
                                      <p:to>
                                        <p:strVal val="visible"/>
                                      </p:to>
                                    </p:set>
                                    <p:animEffect transition="in" filter="fade">
                                      <p:cBhvr>
                                        <p:cTn id="30" dur="2000"/>
                                        <p:tgtEl>
                                          <p:spTgt spid="6">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fade">
                                      <p:cBhvr>
                                        <p:cTn id="35" dur="2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ADDDAEF7-5083-434E-A915-B7935F7CEEA9}" type="slidenum">
              <a:rPr lang="en-US" smtClean="0"/>
              <a:pPr>
                <a:defRPr/>
              </a:pPr>
              <a:t>94</a:t>
            </a:fld>
            <a:endParaRPr lang="en-US" dirty="0"/>
          </a:p>
        </p:txBody>
      </p:sp>
      <p:sp>
        <p:nvSpPr>
          <p:cNvPr id="6" name="TextBox 5"/>
          <p:cNvSpPr txBox="1"/>
          <p:nvPr/>
        </p:nvSpPr>
        <p:spPr>
          <a:xfrm>
            <a:off x="2895600" y="1143000"/>
            <a:ext cx="4648200" cy="461665"/>
          </a:xfrm>
          <a:prstGeom prst="rect">
            <a:avLst/>
          </a:prstGeom>
          <a:noFill/>
        </p:spPr>
        <p:txBody>
          <a:bodyPr wrap="square" rtlCol="0">
            <a:spAutoFit/>
          </a:bodyPr>
          <a:lstStyle/>
          <a:p>
            <a:r>
              <a:rPr lang="en-US" sz="2400" b="1" i="1" dirty="0" smtClean="0">
                <a:solidFill>
                  <a:srgbClr val="00B0F0"/>
                </a:solidFill>
                <a:latin typeface="Calibri" pitchFamily="34" charset="0"/>
              </a:rPr>
              <a:t>"Cold Harbor. June 3rd. I am dead.”</a:t>
            </a:r>
            <a:endParaRPr lang="en-US" sz="2000" b="1" dirty="0">
              <a:latin typeface="Calibri" pitchFamily="34" charset="0"/>
            </a:endParaRPr>
          </a:p>
        </p:txBody>
      </p:sp>
      <p:pic>
        <p:nvPicPr>
          <p:cNvPr id="203778" name="Picture 2" descr="http://images.wikia.com/genealogy/images/0/0d/DeadUnionsoldiercivilwar.jpg"/>
          <p:cNvPicPr>
            <a:picLocks noChangeAspect="1" noChangeArrowheads="1"/>
          </p:cNvPicPr>
          <p:nvPr/>
        </p:nvPicPr>
        <p:blipFill>
          <a:blip r:embed="rId2" cstate="print"/>
          <a:srcRect/>
          <a:stretch>
            <a:fillRect/>
          </a:stretch>
        </p:blipFill>
        <p:spPr bwMode="auto">
          <a:xfrm>
            <a:off x="4800600" y="2057400"/>
            <a:ext cx="3861248" cy="3276600"/>
          </a:xfrm>
          <a:prstGeom prst="rect">
            <a:avLst/>
          </a:prstGeom>
          <a:ln>
            <a:noFill/>
          </a:ln>
          <a:effectLst>
            <a:softEdge rad="112500"/>
          </a:effectLst>
        </p:spPr>
      </p:pic>
      <p:sp>
        <p:nvSpPr>
          <p:cNvPr id="7" name="TextBox 6"/>
          <p:cNvSpPr txBox="1"/>
          <p:nvPr/>
        </p:nvSpPr>
        <p:spPr>
          <a:xfrm>
            <a:off x="457200" y="1752600"/>
            <a:ext cx="4267200" cy="2862322"/>
          </a:xfrm>
          <a:prstGeom prst="rect">
            <a:avLst/>
          </a:prstGeom>
          <a:noFill/>
        </p:spPr>
        <p:txBody>
          <a:bodyPr wrap="square" rtlCol="0">
            <a:spAutoFit/>
          </a:bodyPr>
          <a:lstStyle/>
          <a:p>
            <a:r>
              <a:rPr lang="en-US" sz="2000" b="1" dirty="0" smtClean="0">
                <a:latin typeface="Calibri" pitchFamily="34" charset="0"/>
              </a:rPr>
              <a:t>-A note with those words on it was found on a Union soldier, pinned to the inside of his jacket. </a:t>
            </a:r>
          </a:p>
          <a:p>
            <a:r>
              <a:rPr lang="en-US" sz="2000" b="1" dirty="0" smtClean="0">
                <a:latin typeface="Calibri" pitchFamily="34" charset="0"/>
              </a:rPr>
              <a:t>Many Union soldiers had placed final notes to their loved ones inside their jackets prior to leaving their entrenchments in a suicidal attack at the Battle of Cold Harbor on June 3rd, 1864.</a:t>
            </a:r>
            <a:endParaRPr lang="en-US" sz="2000" b="1" dirty="0">
              <a:latin typeface="Calibri" pitchFamily="34" charset="0"/>
            </a:endParaRPr>
          </a:p>
        </p:txBody>
      </p:sp>
      <p:sp>
        <p:nvSpPr>
          <p:cNvPr id="8" name="TextBox 7"/>
          <p:cNvSpPr txBox="1"/>
          <p:nvPr/>
        </p:nvSpPr>
        <p:spPr>
          <a:xfrm>
            <a:off x="533400" y="381000"/>
            <a:ext cx="7848600" cy="1015663"/>
          </a:xfrm>
          <a:prstGeom prst="rect">
            <a:avLst/>
          </a:prstGeom>
          <a:noFill/>
        </p:spPr>
        <p:txBody>
          <a:bodyPr wrap="square" rtlCol="0">
            <a:spAutoFit/>
          </a:bodyPr>
          <a:lstStyle/>
          <a:p>
            <a:r>
              <a:rPr lang="en-US" sz="2000" b="1" dirty="0" smtClean="0">
                <a:latin typeface="Calibri" pitchFamily="34" charset="0"/>
              </a:rPr>
              <a:t>With so many bullets flying through the air and cannon shells exploding across a battlefield, soldiers knew it was only a matter of time before they were killed.</a:t>
            </a:r>
            <a:endParaRPr lang="en-US" sz="2000" b="1" dirty="0">
              <a:latin typeface="Calibri"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30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203778"/>
                                        </p:tgtEl>
                                        <p:attrNameLst>
                                          <p:attrName>style.visibility</p:attrName>
                                        </p:attrNameLst>
                                      </p:cBhvr>
                                      <p:to>
                                        <p:strVal val="visible"/>
                                      </p:to>
                                    </p:set>
                                    <p:animEffect transition="in" filter="fade">
                                      <p:cBhvr>
                                        <p:cTn id="15" dur="5000"/>
                                        <p:tgtEl>
                                          <p:spTgt spid="20377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20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fade">
                                      <p:cBhvr>
                                        <p:cTn id="25" dur="2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4996" name="Picture 4" descr="http://steamboattimes.com/images/civil_war/vicksburg_guns_of_by_andy_thomas709x460.jpg"/>
          <p:cNvPicPr>
            <a:picLocks noChangeAspect="1" noChangeArrowheads="1"/>
          </p:cNvPicPr>
          <p:nvPr/>
        </p:nvPicPr>
        <p:blipFill>
          <a:blip r:embed="rId2" cstate="print"/>
          <a:srcRect/>
          <a:stretch>
            <a:fillRect/>
          </a:stretch>
        </p:blipFill>
        <p:spPr bwMode="auto">
          <a:xfrm>
            <a:off x="0" y="0"/>
            <a:ext cx="9290830" cy="6858000"/>
          </a:xfrm>
          <a:prstGeom prst="rect">
            <a:avLst/>
          </a:prstGeom>
          <a:noFill/>
        </p:spPr>
      </p:pic>
      <p:sp>
        <p:nvSpPr>
          <p:cNvPr id="69635" name="Rectangle 3"/>
          <p:cNvSpPr>
            <a:spLocks noGrp="1" noChangeArrowheads="1"/>
          </p:cNvSpPr>
          <p:nvPr>
            <p:ph idx="1"/>
          </p:nvPr>
        </p:nvSpPr>
        <p:spPr>
          <a:xfrm>
            <a:off x="105456" y="381000"/>
            <a:ext cx="7543800" cy="2438400"/>
          </a:xfrm>
        </p:spPr>
        <p:txBody>
          <a:bodyPr/>
          <a:lstStyle/>
          <a:p>
            <a:pPr marL="971550" lvl="1" indent="-514350" eaLnBrk="1" hangingPunct="1">
              <a:spcBef>
                <a:spcPts val="0"/>
              </a:spcBef>
              <a:buNone/>
              <a:defRPr/>
            </a:pPr>
            <a:r>
              <a:rPr lang="en-US" sz="2400" b="1" dirty="0" smtClean="0">
                <a:solidFill>
                  <a:srgbClr val="FF0000"/>
                </a:solidFill>
                <a:effectLst/>
                <a:latin typeface="Calibri" pitchFamily="34" charset="0"/>
                <a:cs typeface="Calibri" pitchFamily="34" charset="0"/>
              </a:rPr>
              <a:t>C. </a:t>
            </a:r>
            <a:r>
              <a:rPr lang="en-US" sz="2400" b="1" dirty="0" smtClean="0">
                <a:solidFill>
                  <a:srgbClr val="00B0F0"/>
                </a:solidFill>
                <a:effectLst/>
                <a:latin typeface="Calibri" pitchFamily="34" charset="0"/>
                <a:cs typeface="Calibri" pitchFamily="34" charset="0"/>
              </a:rPr>
              <a:t>Siege of </a:t>
            </a:r>
            <a:r>
              <a:rPr lang="en-US" sz="2400" b="1" dirty="0" smtClean="0">
                <a:solidFill>
                  <a:schemeClr val="bg1"/>
                </a:solidFill>
                <a:effectLst/>
                <a:latin typeface="Calibri" pitchFamily="34" charset="0"/>
                <a:cs typeface="Calibri" pitchFamily="34" charset="0"/>
              </a:rPr>
              <a:t>Vicksburg </a:t>
            </a:r>
            <a:r>
              <a:rPr lang="en-US" sz="2000" b="1" dirty="0" smtClean="0">
                <a:solidFill>
                  <a:schemeClr val="bg1"/>
                </a:solidFill>
                <a:effectLst/>
                <a:latin typeface="Calibri" pitchFamily="34" charset="0"/>
                <a:cs typeface="Calibri" pitchFamily="34" charset="0"/>
              </a:rPr>
              <a:t>(Mississippi) ( May-July, 1863)</a:t>
            </a:r>
          </a:p>
          <a:p>
            <a:pPr marL="914400" lvl="1" indent="-457200" eaLnBrk="1" hangingPunct="1">
              <a:spcBef>
                <a:spcPts val="0"/>
              </a:spcBef>
              <a:buNone/>
              <a:defRPr/>
            </a:pPr>
            <a:r>
              <a:rPr lang="en-US" sz="2000" b="1" dirty="0" smtClean="0">
                <a:solidFill>
                  <a:schemeClr val="bg1"/>
                </a:solidFill>
                <a:latin typeface="Calibri" pitchFamily="34" charset="0"/>
                <a:cs typeface="Calibri" pitchFamily="34" charset="0"/>
              </a:rPr>
              <a:t>    </a:t>
            </a:r>
            <a:r>
              <a:rPr lang="en-US" sz="2000" b="1" dirty="0" smtClean="0">
                <a:solidFill>
                  <a:schemeClr val="bg1"/>
                </a:solidFill>
                <a:effectLst/>
                <a:latin typeface="Calibri" pitchFamily="34" charset="0"/>
                <a:cs typeface="Calibri" pitchFamily="34" charset="0"/>
              </a:rPr>
              <a:t>1. The city of Vicksburg backed up to the Mississippi River.</a:t>
            </a:r>
          </a:p>
          <a:p>
            <a:pPr marL="0" indent="0" eaLnBrk="1" hangingPunct="1">
              <a:spcBef>
                <a:spcPts val="0"/>
              </a:spcBef>
              <a:buNone/>
              <a:defRPr/>
            </a:pPr>
            <a:r>
              <a:rPr lang="en-US" sz="2000" b="1" dirty="0" smtClean="0">
                <a:solidFill>
                  <a:schemeClr val="bg1"/>
                </a:solidFill>
                <a:effectLst/>
                <a:latin typeface="Calibri" pitchFamily="34" charset="0"/>
                <a:cs typeface="Calibri" pitchFamily="34" charset="0"/>
              </a:rPr>
              <a:t>            2. Grant’s forces surround and push Confederates towards city</a:t>
            </a:r>
          </a:p>
          <a:p>
            <a:pPr marL="0" indent="0" eaLnBrk="1" hangingPunct="1">
              <a:spcBef>
                <a:spcPts val="0"/>
              </a:spcBef>
              <a:buNone/>
              <a:defRPr/>
            </a:pPr>
            <a:r>
              <a:rPr lang="en-US" sz="2000" b="1" dirty="0" smtClean="0">
                <a:solidFill>
                  <a:schemeClr val="bg1"/>
                </a:solidFill>
                <a:effectLst/>
                <a:latin typeface="Calibri" pitchFamily="34" charset="0"/>
                <a:cs typeface="Calibri" pitchFamily="34" charset="0"/>
              </a:rPr>
              <a:t>            3.  Porter’s Federal gunboats take control of river.</a:t>
            </a:r>
          </a:p>
          <a:p>
            <a:pPr marL="0" indent="0" eaLnBrk="1" hangingPunct="1">
              <a:spcBef>
                <a:spcPts val="0"/>
              </a:spcBef>
              <a:buNone/>
              <a:defRPr/>
            </a:pPr>
            <a:r>
              <a:rPr lang="en-US" sz="2000" b="1" dirty="0" smtClean="0">
                <a:solidFill>
                  <a:schemeClr val="bg1"/>
                </a:solidFill>
                <a:effectLst/>
                <a:latin typeface="Calibri" pitchFamily="34" charset="0"/>
                <a:cs typeface="Calibri" pitchFamily="34" charset="0"/>
              </a:rPr>
              <a:t>                  a. no supplies and no escape</a:t>
            </a:r>
          </a:p>
          <a:p>
            <a:pPr marL="0" indent="0" eaLnBrk="1" hangingPunct="1">
              <a:spcBef>
                <a:spcPts val="0"/>
              </a:spcBef>
              <a:buNone/>
              <a:defRPr/>
            </a:pPr>
            <a:r>
              <a:rPr lang="en-US" sz="2000" b="1" dirty="0" smtClean="0">
                <a:solidFill>
                  <a:schemeClr val="bg1"/>
                </a:solidFill>
                <a:effectLst/>
                <a:latin typeface="Calibri" pitchFamily="34" charset="0"/>
                <a:cs typeface="Calibri" pitchFamily="34" charset="0"/>
              </a:rPr>
              <a:t>            4.  Rebels surrender after 40 days.</a:t>
            </a:r>
          </a:p>
          <a:p>
            <a:pPr marL="0" indent="0" eaLnBrk="1" hangingPunct="1">
              <a:spcBef>
                <a:spcPts val="0"/>
              </a:spcBef>
              <a:buNone/>
              <a:defRPr/>
            </a:pPr>
            <a:endParaRPr lang="en-US" sz="800" b="1" dirty="0" smtClean="0">
              <a:solidFill>
                <a:schemeClr val="bg1"/>
              </a:solidFill>
              <a:effectLst/>
              <a:latin typeface="Calibri" pitchFamily="34" charset="0"/>
              <a:cs typeface="Calibri" pitchFamily="34" charset="0"/>
            </a:endParaRPr>
          </a:p>
          <a:p>
            <a:pPr marL="0" indent="0" eaLnBrk="1" hangingPunct="1">
              <a:spcBef>
                <a:spcPts val="0"/>
              </a:spcBef>
              <a:buNone/>
              <a:defRPr/>
            </a:pPr>
            <a:r>
              <a:rPr lang="en-US" sz="2000" b="1" dirty="0" smtClean="0">
                <a:solidFill>
                  <a:schemeClr val="bg1"/>
                </a:solidFill>
                <a:effectLst/>
                <a:latin typeface="Calibri" pitchFamily="34" charset="0"/>
                <a:cs typeface="Calibri" pitchFamily="34" charset="0"/>
              </a:rPr>
              <a:t>                  a. Union victory</a:t>
            </a:r>
          </a:p>
        </p:txBody>
      </p:sp>
      <p:sp>
        <p:nvSpPr>
          <p:cNvPr id="3" name="Slide Number Placeholder 2"/>
          <p:cNvSpPr>
            <a:spLocks noGrp="1"/>
          </p:cNvSpPr>
          <p:nvPr>
            <p:ph type="sldNum" sz="quarter" idx="12"/>
          </p:nvPr>
        </p:nvSpPr>
        <p:spPr/>
        <p:txBody>
          <a:bodyPr/>
          <a:lstStyle/>
          <a:p>
            <a:pPr>
              <a:defRPr/>
            </a:pPr>
            <a:fld id="{ADDDAEF7-5083-434E-A915-B7935F7CEEA9}" type="slidenum">
              <a:rPr lang="en-US" smtClean="0"/>
              <a:pPr>
                <a:defRPr/>
              </a:pPr>
              <a:t>95</a:t>
            </a:fld>
            <a:endParaRPr lang="en-US" dirty="0"/>
          </a:p>
        </p:txBody>
      </p:sp>
      <p:sp>
        <p:nvSpPr>
          <p:cNvPr id="5" name="TextBox 4"/>
          <p:cNvSpPr txBox="1"/>
          <p:nvPr/>
        </p:nvSpPr>
        <p:spPr>
          <a:xfrm>
            <a:off x="228600" y="5105400"/>
            <a:ext cx="7239000" cy="1169551"/>
          </a:xfrm>
          <a:prstGeom prst="rect">
            <a:avLst/>
          </a:prstGeom>
          <a:solidFill>
            <a:srgbClr val="000000"/>
          </a:solidFill>
        </p:spPr>
        <p:txBody>
          <a:bodyPr wrap="square" rtlCol="0">
            <a:spAutoFit/>
          </a:bodyPr>
          <a:lstStyle/>
          <a:p>
            <a:r>
              <a:rPr lang="en-US" sz="1400" b="1" dirty="0" smtClean="0">
                <a:latin typeface="Calibri" pitchFamily="34" charset="0"/>
              </a:rPr>
              <a:t>April 16, 1863: Federal gunboats transports tried to sneak past with lights blackened and smokestacks muffled. The Confederates, of course, saw them and opened fire. The fiery display of night battle lasted only a short time. Only one ship, the transport in the center of the painting was lost. Grant's plans were successful and Vicksburg was eventually taken. The strategy is now considered a classic and required study at West Point.</a:t>
            </a:r>
            <a:endParaRPr lang="en-US" sz="1400" b="1" dirty="0">
              <a:latin typeface="Calibri" pitchFamily="34" charset="0"/>
            </a:endParaRPr>
          </a:p>
        </p:txBody>
      </p:sp>
      <p:pic>
        <p:nvPicPr>
          <p:cNvPr id="112644" name="Picture 4" descr="http://www.asagordon.byethost10.com/MAP14-2/ulysses-grant1.jpg"/>
          <p:cNvPicPr>
            <a:picLocks noChangeAspect="1" noChangeArrowheads="1"/>
          </p:cNvPicPr>
          <p:nvPr/>
        </p:nvPicPr>
        <p:blipFill>
          <a:blip r:embed="rId3" cstate="print"/>
          <a:srcRect/>
          <a:stretch>
            <a:fillRect/>
          </a:stretch>
        </p:blipFill>
        <p:spPr bwMode="auto">
          <a:xfrm>
            <a:off x="7696199" y="0"/>
            <a:ext cx="1304813" cy="1426484"/>
          </a:xfrm>
          <a:prstGeom prst="ellipse">
            <a:avLst/>
          </a:prstGeom>
          <a:noFill/>
        </p:spPr>
      </p:pic>
      <p:sp>
        <p:nvSpPr>
          <p:cNvPr id="10" name="TextBox 9"/>
          <p:cNvSpPr txBox="1"/>
          <p:nvPr/>
        </p:nvSpPr>
        <p:spPr>
          <a:xfrm>
            <a:off x="7924800" y="1447800"/>
            <a:ext cx="990600" cy="304800"/>
          </a:xfrm>
          <a:prstGeom prst="rect">
            <a:avLst/>
          </a:prstGeom>
          <a:solidFill>
            <a:srgbClr val="000000"/>
          </a:solidFill>
        </p:spPr>
        <p:txBody>
          <a:bodyPr wrap="square" rtlCol="0">
            <a:spAutoFit/>
          </a:bodyPr>
          <a:lstStyle/>
          <a:p>
            <a:r>
              <a:rPr lang="en-US" sz="1400" b="1" dirty="0" smtClean="0">
                <a:latin typeface="+mn-lt"/>
              </a:rPr>
              <a:t>Gen. Grant</a:t>
            </a:r>
            <a:endParaRPr lang="en-US" sz="1400" b="1" dirty="0">
              <a:latin typeface="+mn-lt"/>
            </a:endParaRPr>
          </a:p>
        </p:txBody>
      </p:sp>
      <p:pic>
        <p:nvPicPr>
          <p:cNvPr id="84994" name="Picture 2" descr="David Dixon Porter.jpg">
            <a:hlinkClick r:id="rId4"/>
          </p:cNvPr>
          <p:cNvPicPr>
            <a:picLocks noChangeAspect="1" noChangeArrowheads="1"/>
          </p:cNvPicPr>
          <p:nvPr/>
        </p:nvPicPr>
        <p:blipFill>
          <a:blip r:embed="rId5" cstate="print"/>
          <a:srcRect l="11280" t="12533" r="6572" b="25266"/>
          <a:stretch>
            <a:fillRect/>
          </a:stretch>
        </p:blipFill>
        <p:spPr bwMode="auto">
          <a:xfrm>
            <a:off x="7620000" y="3505200"/>
            <a:ext cx="1295400" cy="1502664"/>
          </a:xfrm>
          <a:prstGeom prst="ellipse">
            <a:avLst/>
          </a:prstGeom>
          <a:noFill/>
        </p:spPr>
      </p:pic>
      <p:sp>
        <p:nvSpPr>
          <p:cNvPr id="12" name="TextBox 11"/>
          <p:cNvSpPr txBox="1"/>
          <p:nvPr/>
        </p:nvSpPr>
        <p:spPr>
          <a:xfrm>
            <a:off x="7696200" y="5029200"/>
            <a:ext cx="1143000" cy="523220"/>
          </a:xfrm>
          <a:prstGeom prst="rect">
            <a:avLst/>
          </a:prstGeom>
          <a:solidFill>
            <a:srgbClr val="000000"/>
          </a:solidFill>
        </p:spPr>
        <p:txBody>
          <a:bodyPr wrap="square" rtlCol="0">
            <a:spAutoFit/>
          </a:bodyPr>
          <a:lstStyle/>
          <a:p>
            <a:pPr algn="ctr"/>
            <a:r>
              <a:rPr lang="en-US" sz="1400" b="1" dirty="0" smtClean="0">
                <a:latin typeface="+mn-lt"/>
              </a:rPr>
              <a:t>Commodore Porter</a:t>
            </a:r>
            <a:endParaRPr lang="en-US" sz="1400" b="1" dirty="0">
              <a:latin typeface="+mn-lt"/>
            </a:endParaRPr>
          </a:p>
        </p:txBody>
      </p:sp>
      <p:sp>
        <p:nvSpPr>
          <p:cNvPr id="13" name="TextBox 12"/>
          <p:cNvSpPr txBox="1"/>
          <p:nvPr/>
        </p:nvSpPr>
        <p:spPr>
          <a:xfrm>
            <a:off x="3505200" y="6488668"/>
            <a:ext cx="4572000" cy="338554"/>
          </a:xfrm>
          <a:prstGeom prst="rect">
            <a:avLst/>
          </a:prstGeom>
          <a:noFill/>
        </p:spPr>
        <p:txBody>
          <a:bodyPr wrap="square" rtlCol="0">
            <a:spAutoFit/>
          </a:bodyPr>
          <a:lstStyle/>
          <a:p>
            <a:r>
              <a:rPr lang="en-US" sz="1600" b="1" dirty="0" smtClean="0">
                <a:latin typeface="+mn-lt"/>
              </a:rPr>
              <a:t>“Battle of Vicksburg” by Andy Thomas</a:t>
            </a:r>
            <a:endParaRPr lang="en-US" sz="1600" b="1" dirty="0">
              <a:latin typeface="+mn-lt"/>
            </a:endParaRPr>
          </a:p>
        </p:txBody>
      </p:sp>
      <p:pic>
        <p:nvPicPr>
          <p:cNvPr id="14" name="Picture 2" descr="http://www.fortunecity.com/victorian/pottery/1080/za_link.gif">
            <a:hlinkClick r:id="rId6"/>
          </p:cNvPr>
          <p:cNvPicPr>
            <a:picLocks noChangeAspect="1" noChangeArrowheads="1" noCrop="1"/>
          </p:cNvPicPr>
          <p:nvPr/>
        </p:nvPicPr>
        <p:blipFill>
          <a:blip r:embed="rId7" cstate="print"/>
          <a:srcRect/>
          <a:stretch>
            <a:fillRect/>
          </a:stretch>
        </p:blipFill>
        <p:spPr bwMode="auto">
          <a:xfrm>
            <a:off x="628346" y="2371724"/>
            <a:ext cx="542925" cy="1057276"/>
          </a:xfrm>
          <a:prstGeom prst="rect">
            <a:avLst/>
          </a:prstGeom>
          <a:noFill/>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Effect transition="in" filter="fade">
                                      <p:cBhvr>
                                        <p:cTn id="7" dur="2000"/>
                                        <p:tgtEl>
                                          <p:spTgt spid="6963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500"/>
                                  </p:stCondLst>
                                  <p:childTnLst>
                                    <p:set>
                                      <p:cBhvr>
                                        <p:cTn id="10" dur="1" fill="hold">
                                          <p:stCondLst>
                                            <p:cond delay="0"/>
                                          </p:stCondLst>
                                        </p:cTn>
                                        <p:tgtEl>
                                          <p:spTgt spid="84996"/>
                                        </p:tgtEl>
                                        <p:attrNameLst>
                                          <p:attrName>style.visibility</p:attrName>
                                        </p:attrNameLst>
                                      </p:cBhvr>
                                      <p:to>
                                        <p:strVal val="visible"/>
                                      </p:to>
                                    </p:set>
                                    <p:animEffect transition="in" filter="fade">
                                      <p:cBhvr>
                                        <p:cTn id="11" dur="5000"/>
                                        <p:tgtEl>
                                          <p:spTgt spid="84996"/>
                                        </p:tgtEl>
                                      </p:cBhvr>
                                    </p:animEffect>
                                  </p:childTnLst>
                                </p:cTn>
                              </p:par>
                            </p:childTnLst>
                          </p:cTn>
                        </p:par>
                        <p:par>
                          <p:cTn id="12" fill="hold">
                            <p:stCondLst>
                              <p:cond delay="75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9635">
                                            <p:txEl>
                                              <p:pRg st="1" end="1"/>
                                            </p:txEl>
                                          </p:spTgt>
                                        </p:tgtEl>
                                        <p:attrNameLst>
                                          <p:attrName>style.visibility</p:attrName>
                                        </p:attrNameLst>
                                      </p:cBhvr>
                                      <p:to>
                                        <p:strVal val="visible"/>
                                      </p:to>
                                    </p:set>
                                    <p:animEffect transition="in" filter="fade">
                                      <p:cBhvr>
                                        <p:cTn id="20" dur="2000"/>
                                        <p:tgtEl>
                                          <p:spTgt spid="6963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9635">
                                            <p:txEl>
                                              <p:pRg st="2" end="2"/>
                                            </p:txEl>
                                          </p:spTgt>
                                        </p:tgtEl>
                                        <p:attrNameLst>
                                          <p:attrName>style.visibility</p:attrName>
                                        </p:attrNameLst>
                                      </p:cBhvr>
                                      <p:to>
                                        <p:strVal val="visible"/>
                                      </p:to>
                                    </p:set>
                                    <p:animEffect transition="in" filter="fade">
                                      <p:cBhvr>
                                        <p:cTn id="25" dur="2000"/>
                                        <p:tgtEl>
                                          <p:spTgt spid="69635">
                                            <p:txEl>
                                              <p:pRg st="2" end="2"/>
                                            </p:txEl>
                                          </p:spTgt>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12644"/>
                                        </p:tgtEl>
                                        <p:attrNameLst>
                                          <p:attrName>style.visibility</p:attrName>
                                        </p:attrNameLst>
                                      </p:cBhvr>
                                      <p:to>
                                        <p:strVal val="visible"/>
                                      </p:to>
                                    </p:set>
                                    <p:animEffect transition="in" filter="fade">
                                      <p:cBhvr>
                                        <p:cTn id="29" dur="2000"/>
                                        <p:tgtEl>
                                          <p:spTgt spid="11264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9635">
                                            <p:txEl>
                                              <p:pRg st="3" end="3"/>
                                            </p:txEl>
                                          </p:spTgt>
                                        </p:tgtEl>
                                        <p:attrNameLst>
                                          <p:attrName>style.visibility</p:attrName>
                                        </p:attrNameLst>
                                      </p:cBhvr>
                                      <p:to>
                                        <p:strVal val="visible"/>
                                      </p:to>
                                    </p:set>
                                    <p:animEffect transition="in" filter="fade">
                                      <p:cBhvr>
                                        <p:cTn id="37" dur="2000"/>
                                        <p:tgtEl>
                                          <p:spTgt spid="69635">
                                            <p:txEl>
                                              <p:pRg st="3" end="3"/>
                                            </p:txEl>
                                          </p:spTgt>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84994"/>
                                        </p:tgtEl>
                                        <p:attrNameLst>
                                          <p:attrName>style.visibility</p:attrName>
                                        </p:attrNameLst>
                                      </p:cBhvr>
                                      <p:to>
                                        <p:strVal val="visible"/>
                                      </p:to>
                                    </p:set>
                                    <p:animEffect transition="in" filter="fade">
                                      <p:cBhvr>
                                        <p:cTn id="41" dur="2000"/>
                                        <p:tgtEl>
                                          <p:spTgt spid="8499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2000"/>
                                        <p:tgtEl>
                                          <p:spTgt spid="1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20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9635">
                                            <p:txEl>
                                              <p:pRg st="4" end="4"/>
                                            </p:txEl>
                                          </p:spTgt>
                                        </p:tgtEl>
                                        <p:attrNameLst>
                                          <p:attrName>style.visibility</p:attrName>
                                        </p:attrNameLst>
                                      </p:cBhvr>
                                      <p:to>
                                        <p:strVal val="visible"/>
                                      </p:to>
                                    </p:set>
                                    <p:animEffect transition="in" filter="fade">
                                      <p:cBhvr>
                                        <p:cTn id="52" dur="2000"/>
                                        <p:tgtEl>
                                          <p:spTgt spid="69635">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9635">
                                            <p:txEl>
                                              <p:pRg st="5" end="5"/>
                                            </p:txEl>
                                          </p:spTgt>
                                        </p:tgtEl>
                                        <p:attrNameLst>
                                          <p:attrName>style.visibility</p:attrName>
                                        </p:attrNameLst>
                                      </p:cBhvr>
                                      <p:to>
                                        <p:strVal val="visible"/>
                                      </p:to>
                                    </p:set>
                                    <p:animEffect transition="in" filter="fade">
                                      <p:cBhvr>
                                        <p:cTn id="57" dur="2000"/>
                                        <p:tgtEl>
                                          <p:spTgt spid="69635">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9635">
                                            <p:txEl>
                                              <p:pRg st="7" end="7"/>
                                            </p:txEl>
                                          </p:spTgt>
                                        </p:tgtEl>
                                        <p:attrNameLst>
                                          <p:attrName>style.visibility</p:attrName>
                                        </p:attrNameLst>
                                      </p:cBhvr>
                                      <p:to>
                                        <p:strVal val="visible"/>
                                      </p:to>
                                    </p:set>
                                    <p:animEffect transition="in" filter="fade">
                                      <p:cBhvr>
                                        <p:cTn id="62" dur="2000"/>
                                        <p:tgtEl>
                                          <p:spTgt spid="69635">
                                            <p:txEl>
                                              <p:pRg st="7" end="7"/>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2" grpId="0" animBg="1"/>
      <p:bldP spid="13"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2" name="Picture 8" descr="twcw_47_1"/>
          <p:cNvPicPr>
            <a:picLocks noChangeAspect="1" noChangeArrowheads="1"/>
          </p:cNvPicPr>
          <p:nvPr/>
        </p:nvPicPr>
        <p:blipFill>
          <a:blip r:embed="rId3" cstate="print">
            <a:extLst>
              <a:ext uri="{28A0092B-C50C-407E-A947-70E740481C1C}">
                <a14:useLocalDpi xmlns:a14="http://schemas.microsoft.com/office/drawing/2010/main" val="0"/>
              </a:ext>
            </a:extLst>
          </a:blip>
          <a:srcRect b="6557"/>
          <a:stretch>
            <a:fillRect/>
          </a:stretch>
        </p:blipFill>
        <p:spPr bwMode="auto">
          <a:xfrm>
            <a:off x="3438565" y="228600"/>
            <a:ext cx="5705435" cy="4191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9"/>
          <p:cNvSpPr>
            <a:spLocks noGrp="1"/>
          </p:cNvSpPr>
          <p:nvPr>
            <p:ph type="sldNum" sz="quarter" idx="12"/>
          </p:nvPr>
        </p:nvSpPr>
        <p:spPr/>
        <p:txBody>
          <a:bodyPr/>
          <a:lstStyle/>
          <a:p>
            <a:pPr>
              <a:defRPr/>
            </a:pPr>
            <a:fld id="{ADDDAEF7-5083-434E-A915-B7935F7CEEA9}" type="slidenum">
              <a:rPr lang="en-US" smtClean="0"/>
              <a:pPr>
                <a:defRPr/>
              </a:pPr>
              <a:t>96</a:t>
            </a:fld>
            <a:endParaRPr lang="en-US" dirty="0"/>
          </a:p>
        </p:txBody>
      </p:sp>
      <p:sp>
        <p:nvSpPr>
          <p:cNvPr id="11" name="TextBox 10"/>
          <p:cNvSpPr txBox="1"/>
          <p:nvPr/>
        </p:nvSpPr>
        <p:spPr>
          <a:xfrm>
            <a:off x="228600" y="381000"/>
            <a:ext cx="3276600" cy="2308324"/>
          </a:xfrm>
          <a:prstGeom prst="rect">
            <a:avLst/>
          </a:prstGeom>
          <a:solidFill>
            <a:srgbClr val="000000"/>
          </a:solidFill>
        </p:spPr>
        <p:txBody>
          <a:bodyPr wrap="square" rtlCol="0">
            <a:spAutoFit/>
          </a:bodyPr>
          <a:lstStyle/>
          <a:p>
            <a:r>
              <a:rPr lang="en-US" sz="2400" b="1" dirty="0" smtClean="0">
                <a:latin typeface="+mn-lt"/>
              </a:rPr>
              <a:t>During the siege of Vicksburg, townspeople took refuge in caves against the constant shelling by Federal cannons</a:t>
            </a:r>
            <a:endParaRPr lang="en-US" sz="2400" b="1" dirty="0">
              <a:latin typeface="+mn-lt"/>
            </a:endParaRPr>
          </a:p>
        </p:txBody>
      </p:sp>
      <p:pic>
        <p:nvPicPr>
          <p:cNvPr id="41989" name="Picture 5" descr="image0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7516" y="2971800"/>
            <a:ext cx="4151265"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125519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992"/>
                                        </p:tgtEl>
                                        <p:attrNameLst>
                                          <p:attrName>style.visibility</p:attrName>
                                        </p:attrNameLst>
                                      </p:cBhvr>
                                      <p:to>
                                        <p:strVal val="visible"/>
                                      </p:to>
                                    </p:set>
                                    <p:animEffect transition="in" filter="fade">
                                      <p:cBhvr>
                                        <p:cTn id="7" dur="2000"/>
                                        <p:tgtEl>
                                          <p:spTgt spid="4199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childTnLst>
                                </p:cTn>
                              </p:par>
                            </p:childTnLst>
                          </p:cTn>
                        </p:par>
                        <p:par>
                          <p:cTn id="12" fill="hold">
                            <p:stCondLst>
                              <p:cond delay="4000"/>
                            </p:stCondLst>
                            <p:childTnLst>
                              <p:par>
                                <p:cTn id="13" presetID="10" presetClass="entr" presetSubtype="0" fill="hold" nodeType="afterEffect">
                                  <p:stCondLst>
                                    <p:cond delay="250"/>
                                  </p:stCondLst>
                                  <p:childTnLst>
                                    <p:set>
                                      <p:cBhvr>
                                        <p:cTn id="14" dur="1" fill="hold">
                                          <p:stCondLst>
                                            <p:cond delay="0"/>
                                          </p:stCondLst>
                                        </p:cTn>
                                        <p:tgtEl>
                                          <p:spTgt spid="41989"/>
                                        </p:tgtEl>
                                        <p:attrNameLst>
                                          <p:attrName>style.visibility</p:attrName>
                                        </p:attrNameLst>
                                      </p:cBhvr>
                                      <p:to>
                                        <p:strVal val="visible"/>
                                      </p:to>
                                    </p:set>
                                    <p:animEffect transition="in" filter="fade">
                                      <p:cBhvr>
                                        <p:cTn id="15" dur="2500"/>
                                        <p:tgtEl>
                                          <p:spTgt spid="41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pPr>
              <a:defRPr/>
            </a:pPr>
            <a:fld id="{ADDDAEF7-5083-434E-A915-B7935F7CEEA9}" type="slidenum">
              <a:rPr lang="en-US" smtClean="0"/>
              <a:pPr>
                <a:defRPr/>
              </a:pPr>
              <a:t>97</a:t>
            </a:fld>
            <a:endParaRPr lang="en-US" dirty="0"/>
          </a:p>
        </p:txBody>
      </p:sp>
      <p:sp>
        <p:nvSpPr>
          <p:cNvPr id="11" name="TextBox 10"/>
          <p:cNvSpPr txBox="1"/>
          <p:nvPr/>
        </p:nvSpPr>
        <p:spPr>
          <a:xfrm>
            <a:off x="228600" y="381000"/>
            <a:ext cx="3962400" cy="461665"/>
          </a:xfrm>
          <a:prstGeom prst="rect">
            <a:avLst/>
          </a:prstGeom>
          <a:solidFill>
            <a:srgbClr val="000000"/>
          </a:solidFill>
        </p:spPr>
        <p:txBody>
          <a:bodyPr wrap="square" rtlCol="0">
            <a:spAutoFit/>
          </a:bodyPr>
          <a:lstStyle/>
          <a:p>
            <a:r>
              <a:rPr lang="en-US" sz="2400" b="1" dirty="0" smtClean="0">
                <a:latin typeface="+mn-lt"/>
              </a:rPr>
              <a:t>Civil War cannon and mortar:</a:t>
            </a:r>
            <a:endParaRPr lang="en-US" sz="2400" b="1" dirty="0">
              <a:latin typeface="+mn-lt"/>
            </a:endParaRPr>
          </a:p>
        </p:txBody>
      </p:sp>
      <p:pic>
        <p:nvPicPr>
          <p:cNvPr id="4098" name="Picture 2" descr="http://www.civilwaracademy.com/images/Civil-War-Cann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199" y="378372"/>
            <a:ext cx="4203289" cy="4343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http://www.strangecosmos.com/images/content/15755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3276600"/>
            <a:ext cx="4353120" cy="3352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6" descr="http://www.homewoodsuitesyork.com/images/apg_1226436763.jpg"/>
          <p:cNvPicPr>
            <a:picLocks noChangeAspect="1" noChangeArrowheads="1"/>
          </p:cNvPicPr>
          <p:nvPr/>
        </p:nvPicPr>
        <p:blipFill>
          <a:blip r:embed="rId5" cstate="print"/>
          <a:stretch>
            <a:fillRect/>
          </a:stretch>
        </p:blipFill>
        <p:spPr bwMode="auto">
          <a:xfrm>
            <a:off x="2286000" y="990600"/>
            <a:ext cx="1779521" cy="1981200"/>
          </a:xfrm>
          <a:prstGeom prst="ellipse">
            <a:avLst/>
          </a:prstGeom>
          <a:ln>
            <a:noFill/>
          </a:ln>
          <a:effectLst>
            <a:softEdge rad="112500"/>
          </a:effectLst>
        </p:spPr>
      </p:pic>
      <p:sp>
        <p:nvSpPr>
          <p:cNvPr id="7" name="TextBox 6"/>
          <p:cNvSpPr txBox="1"/>
          <p:nvPr/>
        </p:nvSpPr>
        <p:spPr>
          <a:xfrm>
            <a:off x="381000" y="1219200"/>
            <a:ext cx="1828800" cy="1754326"/>
          </a:xfrm>
          <a:prstGeom prst="rect">
            <a:avLst/>
          </a:prstGeom>
          <a:noFill/>
        </p:spPr>
        <p:txBody>
          <a:bodyPr wrap="square" rtlCol="0">
            <a:spAutoFit/>
          </a:bodyPr>
          <a:lstStyle/>
          <a:p>
            <a:r>
              <a:rPr lang="en-US" b="1" dirty="0" smtClean="0">
                <a:latin typeface="+mn-lt"/>
              </a:rPr>
              <a:t>Some cannon balls were filled with large musket balls to increase the killing power!</a:t>
            </a:r>
            <a:endParaRPr lang="en-US" b="1" dirty="0">
              <a:latin typeface="+mn-lt"/>
            </a:endParaRPr>
          </a:p>
        </p:txBody>
      </p:sp>
    </p:spTree>
    <p:extLst>
      <p:ext uri="{BB962C8B-B14F-4D97-AF65-F5344CB8AC3E}">
        <p14:creationId xmlns:p14="http://schemas.microsoft.com/office/powerpoint/2010/main" val="29765230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2250"/>
                                        <p:tgtEl>
                                          <p:spTgt spid="4098"/>
                                        </p:tgtEl>
                                      </p:cBhvr>
                                    </p:animEffect>
                                  </p:childTnLst>
                                </p:cTn>
                              </p:par>
                            </p:childTnLst>
                          </p:cTn>
                        </p:par>
                        <p:par>
                          <p:cTn id="13" fill="hold">
                            <p:stCondLst>
                              <p:cond delay="2250"/>
                            </p:stCondLst>
                            <p:childTnLst>
                              <p:par>
                                <p:cTn id="14" presetID="10" presetClass="entr" presetSubtype="0" fill="hold" nodeType="afterEffect">
                                  <p:stCondLst>
                                    <p:cond delay="0"/>
                                  </p:stCondLst>
                                  <p:childTnLst>
                                    <p:set>
                                      <p:cBhvr>
                                        <p:cTn id="15" dur="1" fill="hold">
                                          <p:stCondLst>
                                            <p:cond delay="0"/>
                                          </p:stCondLst>
                                        </p:cTn>
                                        <p:tgtEl>
                                          <p:spTgt spid="4100"/>
                                        </p:tgtEl>
                                        <p:attrNameLst>
                                          <p:attrName>style.visibility</p:attrName>
                                        </p:attrNameLst>
                                      </p:cBhvr>
                                      <p:to>
                                        <p:strVal val="visible"/>
                                      </p:to>
                                    </p:set>
                                    <p:animEffect transition="in" filter="fade">
                                      <p:cBhvr>
                                        <p:cTn id="16" dur="2000"/>
                                        <p:tgtEl>
                                          <p:spTgt spid="4100"/>
                                        </p:tgtEl>
                                      </p:cBhvr>
                                    </p:animEffect>
                                  </p:childTnLst>
                                </p:cTn>
                              </p:par>
                            </p:childTnLst>
                          </p:cTn>
                        </p:par>
                        <p:par>
                          <p:cTn id="17" fill="hold">
                            <p:stCondLst>
                              <p:cond delay="425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0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ADDDAEF7-5083-434E-A915-B7935F7CEEA9}" type="slidenum">
              <a:rPr lang="en-US" smtClean="0"/>
              <a:pPr>
                <a:defRPr/>
              </a:pPr>
              <a:t>98</a:t>
            </a:fld>
            <a:endParaRPr lang="en-US" dirty="0"/>
          </a:p>
        </p:txBody>
      </p:sp>
      <p:graphicFrame>
        <p:nvGraphicFramePr>
          <p:cNvPr id="7" name="Table 6"/>
          <p:cNvGraphicFramePr>
            <a:graphicFrameLocks noGrp="1"/>
          </p:cNvGraphicFramePr>
          <p:nvPr/>
        </p:nvGraphicFramePr>
        <p:xfrm>
          <a:off x="5029200" y="4953000"/>
          <a:ext cx="3886200" cy="1188720"/>
        </p:xfrm>
        <a:graphic>
          <a:graphicData uri="http://schemas.openxmlformats.org/drawingml/2006/table">
            <a:tbl>
              <a:tblPr firstRow="1" bandRow="1">
                <a:tableStyleId>{5940675A-B579-460E-94D1-54222C63F5DA}</a:tableStyleId>
              </a:tblPr>
              <a:tblGrid>
                <a:gridCol w="1181769"/>
                <a:gridCol w="756256"/>
                <a:gridCol w="893938"/>
                <a:gridCol w="1054237"/>
              </a:tblGrid>
              <a:tr h="457200">
                <a:tc>
                  <a:txBody>
                    <a:bodyPr/>
                    <a:lstStyle/>
                    <a:p>
                      <a:r>
                        <a:rPr lang="en-US" sz="1600" b="1" dirty="0" smtClean="0">
                          <a:solidFill>
                            <a:schemeClr val="tx1"/>
                          </a:solidFill>
                        </a:rPr>
                        <a:t>VICKSBURG</a:t>
                      </a:r>
                      <a:endParaRPr lang="en-US" sz="1600" b="1" dirty="0">
                        <a:solidFill>
                          <a:schemeClr val="tx1"/>
                        </a:solidFill>
                      </a:endParaRPr>
                    </a:p>
                  </a:txBody>
                  <a:tcPr/>
                </a:tc>
                <a:tc>
                  <a:txBody>
                    <a:bodyPr/>
                    <a:lstStyle/>
                    <a:p>
                      <a:pPr algn="ctr"/>
                      <a:r>
                        <a:rPr lang="en-US" sz="1200" b="1" dirty="0" smtClean="0"/>
                        <a:t>#</a:t>
                      </a:r>
                      <a:r>
                        <a:rPr lang="en-US" sz="1200" b="1" baseline="0" dirty="0" smtClean="0"/>
                        <a:t> of troops</a:t>
                      </a:r>
                    </a:p>
                  </a:txBody>
                  <a:tcPr/>
                </a:tc>
                <a:tc>
                  <a:txBody>
                    <a:bodyPr/>
                    <a:lstStyle/>
                    <a:p>
                      <a:pPr algn="ctr"/>
                      <a:r>
                        <a:rPr lang="en-US" sz="1200" b="1" dirty="0" smtClean="0"/>
                        <a:t>Killed or Wounded</a:t>
                      </a:r>
                      <a:endParaRPr lang="en-US" sz="1200" b="1" dirty="0">
                        <a:solidFill>
                          <a:schemeClr val="tx1"/>
                        </a:solidFill>
                      </a:endParaRPr>
                    </a:p>
                  </a:txBody>
                  <a:tcPr/>
                </a:tc>
                <a:tc>
                  <a:txBody>
                    <a:bodyPr/>
                    <a:lstStyle/>
                    <a:p>
                      <a:pPr algn="ctr"/>
                      <a:r>
                        <a:rPr lang="en-US" sz="1200" b="1" dirty="0" smtClean="0">
                          <a:solidFill>
                            <a:schemeClr val="tx1"/>
                          </a:solidFill>
                        </a:rPr>
                        <a:t>Captured</a:t>
                      </a:r>
                      <a:endParaRPr lang="en-US" sz="1200" b="1" dirty="0">
                        <a:solidFill>
                          <a:schemeClr val="tx1"/>
                        </a:solidFill>
                      </a:endParaRPr>
                    </a:p>
                  </a:txBody>
                  <a:tcPr/>
                </a:tc>
              </a:tr>
              <a:tr h="228600">
                <a:tc>
                  <a:txBody>
                    <a:bodyPr/>
                    <a:lstStyle/>
                    <a:p>
                      <a:endParaRPr lang="en-US" b="1" dirty="0">
                        <a:solidFill>
                          <a:srgbClr val="FF0000"/>
                        </a:solidFill>
                      </a:endParaRPr>
                    </a:p>
                  </a:txBody>
                  <a:tcPr/>
                </a:tc>
                <a:tc>
                  <a:txBody>
                    <a:bodyPr/>
                    <a:lstStyle/>
                    <a:p>
                      <a:pPr algn="ctr"/>
                      <a:r>
                        <a:rPr lang="en-US" sz="1200" b="1" dirty="0" smtClean="0">
                          <a:solidFill>
                            <a:schemeClr val="tx1"/>
                          </a:solidFill>
                        </a:rPr>
                        <a:t>75,000</a:t>
                      </a:r>
                      <a:endParaRPr lang="en-US" sz="1200" b="1" dirty="0">
                        <a:solidFill>
                          <a:schemeClr val="tx1"/>
                        </a:solidFill>
                      </a:endParaRPr>
                    </a:p>
                  </a:txBody>
                  <a:tcPr/>
                </a:tc>
                <a:tc>
                  <a:txBody>
                    <a:bodyPr/>
                    <a:lstStyle/>
                    <a:p>
                      <a:pPr algn="ctr"/>
                      <a:r>
                        <a:rPr lang="en-US" sz="1200" b="1" dirty="0" smtClean="0">
                          <a:solidFill>
                            <a:schemeClr val="tx1"/>
                          </a:solidFill>
                        </a:rPr>
                        <a:t>4,835</a:t>
                      </a:r>
                      <a:endParaRPr lang="en-US" sz="1200" b="1" dirty="0">
                        <a:solidFill>
                          <a:schemeClr val="tx1"/>
                        </a:solidFill>
                      </a:endParaRPr>
                    </a:p>
                  </a:txBody>
                  <a:tcPr/>
                </a:tc>
                <a:tc>
                  <a:txBody>
                    <a:bodyPr/>
                    <a:lstStyle/>
                    <a:p>
                      <a:pPr algn="ctr"/>
                      <a:endParaRPr lang="en-US" sz="1200" b="1" dirty="0">
                        <a:solidFill>
                          <a:schemeClr val="tx1"/>
                        </a:solidFill>
                      </a:endParaRPr>
                    </a:p>
                  </a:txBody>
                  <a:tcPr/>
                </a:tc>
              </a:tr>
              <a:tr h="294640">
                <a:tc>
                  <a:txBody>
                    <a:bodyPr/>
                    <a:lstStyle/>
                    <a:p>
                      <a:endParaRPr lang="en-US" dirty="0">
                        <a:solidFill>
                          <a:srgbClr val="FF0000"/>
                        </a:solidFill>
                      </a:endParaRPr>
                    </a:p>
                  </a:txBody>
                  <a:tcPr/>
                </a:tc>
                <a:tc>
                  <a:txBody>
                    <a:bodyPr/>
                    <a:lstStyle/>
                    <a:p>
                      <a:pPr algn="ctr"/>
                      <a:r>
                        <a:rPr lang="en-US" sz="1200" b="1" dirty="0" smtClean="0">
                          <a:solidFill>
                            <a:schemeClr val="tx1"/>
                          </a:solidFill>
                        </a:rPr>
                        <a:t>38,000</a:t>
                      </a:r>
                      <a:endParaRPr lang="en-US" sz="1200" b="1" dirty="0">
                        <a:solidFill>
                          <a:schemeClr val="tx1"/>
                        </a:solidFill>
                      </a:endParaRPr>
                    </a:p>
                  </a:txBody>
                  <a:tcPr/>
                </a:tc>
                <a:tc>
                  <a:txBody>
                    <a:bodyPr/>
                    <a:lstStyle/>
                    <a:p>
                      <a:pPr algn="ctr"/>
                      <a:r>
                        <a:rPr lang="en-US" sz="1200" b="1" dirty="0" smtClean="0">
                          <a:solidFill>
                            <a:schemeClr val="tx1"/>
                          </a:solidFill>
                        </a:rPr>
                        <a:t>3,202</a:t>
                      </a:r>
                      <a:endParaRPr lang="en-US" sz="1200" b="1" dirty="0">
                        <a:solidFill>
                          <a:schemeClr val="tx1"/>
                        </a:solidFill>
                      </a:endParaRPr>
                    </a:p>
                  </a:txBody>
                  <a:tcPr/>
                </a:tc>
                <a:tc>
                  <a:txBody>
                    <a:bodyPr/>
                    <a:lstStyle/>
                    <a:p>
                      <a:pPr algn="ctr"/>
                      <a:r>
                        <a:rPr lang="en-US" sz="1200" b="1" dirty="0" smtClean="0">
                          <a:solidFill>
                            <a:schemeClr val="tx1"/>
                          </a:solidFill>
                        </a:rPr>
                        <a:t>29,495</a:t>
                      </a:r>
                      <a:endParaRPr lang="en-US" sz="1200" b="1" dirty="0">
                        <a:solidFill>
                          <a:schemeClr val="tx1"/>
                        </a:solidFill>
                      </a:endParaRPr>
                    </a:p>
                  </a:txBody>
                  <a:tcPr/>
                </a:tc>
              </a:tr>
            </a:tbl>
          </a:graphicData>
        </a:graphic>
      </p:graphicFrame>
      <p:sp>
        <p:nvSpPr>
          <p:cNvPr id="9" name="TextBox 8"/>
          <p:cNvSpPr txBox="1"/>
          <p:nvPr/>
        </p:nvSpPr>
        <p:spPr>
          <a:xfrm>
            <a:off x="1676400" y="1905000"/>
            <a:ext cx="3810000" cy="830997"/>
          </a:xfrm>
          <a:prstGeom prst="rect">
            <a:avLst/>
          </a:prstGeom>
          <a:noFill/>
        </p:spPr>
        <p:txBody>
          <a:bodyPr wrap="square" rtlCol="0">
            <a:spAutoFit/>
          </a:bodyPr>
          <a:lstStyle/>
          <a:p>
            <a:r>
              <a:rPr lang="en-US" sz="1600" b="1" dirty="0" smtClean="0">
                <a:latin typeface="+mn-lt"/>
              </a:rPr>
              <a:t>The city of Vicksburg would not celebrate Independence Day for about eighty years as a result of the siege and surrender.</a:t>
            </a:r>
            <a:endParaRPr lang="en-US" sz="1600" b="1" dirty="0">
              <a:latin typeface="+mn-lt"/>
            </a:endParaRPr>
          </a:p>
        </p:txBody>
      </p:sp>
      <p:pic>
        <p:nvPicPr>
          <p:cNvPr id="1030" name="Picture 6" descr="http://upload.wikimedia.org/wikipedia/commons/thumb/5/58/VicksburgSiege.png/400px-VicksburgSiege.png">
            <a:hlinkClick r:id="rId2"/>
          </p:cNvPr>
          <p:cNvPicPr>
            <a:picLocks noChangeAspect="1" noChangeArrowheads="1"/>
          </p:cNvPicPr>
          <p:nvPr/>
        </p:nvPicPr>
        <p:blipFill>
          <a:blip r:embed="rId3" cstate="print"/>
          <a:srcRect/>
          <a:stretch>
            <a:fillRect/>
          </a:stretch>
        </p:blipFill>
        <p:spPr bwMode="auto">
          <a:xfrm>
            <a:off x="5638800" y="609600"/>
            <a:ext cx="3352800" cy="4199382"/>
          </a:xfrm>
          <a:prstGeom prst="rect">
            <a:avLst/>
          </a:prstGeom>
          <a:noFill/>
        </p:spPr>
      </p:pic>
      <p:pic>
        <p:nvPicPr>
          <p:cNvPr id="1032" name="Picture 8" descr="JCPembertonBLY.jpg">
            <a:hlinkClick r:id="rId4"/>
          </p:cNvPr>
          <p:cNvPicPr>
            <a:picLocks noChangeAspect="1" noChangeArrowheads="1"/>
          </p:cNvPicPr>
          <p:nvPr/>
        </p:nvPicPr>
        <p:blipFill>
          <a:blip r:embed="rId5" cstate="print"/>
          <a:srcRect l="12000" r="12000" b="29329"/>
          <a:stretch>
            <a:fillRect/>
          </a:stretch>
        </p:blipFill>
        <p:spPr bwMode="auto">
          <a:xfrm>
            <a:off x="381000" y="609600"/>
            <a:ext cx="1219200" cy="1604211"/>
          </a:xfrm>
          <a:prstGeom prst="ellipse">
            <a:avLst/>
          </a:prstGeom>
          <a:noFill/>
        </p:spPr>
      </p:pic>
      <p:sp>
        <p:nvSpPr>
          <p:cNvPr id="14" name="TextBox 13"/>
          <p:cNvSpPr txBox="1"/>
          <p:nvPr/>
        </p:nvSpPr>
        <p:spPr>
          <a:xfrm>
            <a:off x="1676400" y="762000"/>
            <a:ext cx="3657600" cy="738664"/>
          </a:xfrm>
          <a:prstGeom prst="rect">
            <a:avLst/>
          </a:prstGeom>
          <a:solidFill>
            <a:srgbClr val="000000"/>
          </a:solidFill>
        </p:spPr>
        <p:txBody>
          <a:bodyPr wrap="square" rtlCol="0">
            <a:spAutoFit/>
          </a:bodyPr>
          <a:lstStyle/>
          <a:p>
            <a:r>
              <a:rPr lang="en-US" sz="1400" b="1" dirty="0" smtClean="0">
                <a:latin typeface="+mn-lt"/>
              </a:rPr>
              <a:t>Vicksburg commander, Confederate Gen. Pemberton, was captured and later exchanged for federal prisoners.</a:t>
            </a:r>
            <a:endParaRPr lang="en-US" sz="1400" b="1" dirty="0">
              <a:latin typeface="+mn-lt"/>
            </a:endParaRPr>
          </a:p>
        </p:txBody>
      </p:sp>
      <p:sp>
        <p:nvSpPr>
          <p:cNvPr id="15" name="TextBox 14"/>
          <p:cNvSpPr txBox="1"/>
          <p:nvPr/>
        </p:nvSpPr>
        <p:spPr>
          <a:xfrm>
            <a:off x="1676400" y="1524000"/>
            <a:ext cx="3124200" cy="400110"/>
          </a:xfrm>
          <a:prstGeom prst="rect">
            <a:avLst/>
          </a:prstGeom>
          <a:noFill/>
        </p:spPr>
        <p:txBody>
          <a:bodyPr wrap="square" rtlCol="0">
            <a:spAutoFit/>
          </a:bodyPr>
          <a:lstStyle/>
          <a:p>
            <a:r>
              <a:rPr lang="en-US" sz="2000" b="1" dirty="0" smtClean="0">
                <a:solidFill>
                  <a:srgbClr val="FF0000"/>
                </a:solidFill>
                <a:latin typeface="+mn-lt"/>
              </a:rPr>
              <a:t>Examples of Bitterness:</a:t>
            </a:r>
            <a:endParaRPr lang="en-US" sz="2000" b="1" dirty="0">
              <a:solidFill>
                <a:srgbClr val="FF0000"/>
              </a:solidFill>
              <a:latin typeface="+mn-lt"/>
            </a:endParaRPr>
          </a:p>
        </p:txBody>
      </p:sp>
      <p:sp>
        <p:nvSpPr>
          <p:cNvPr id="16" name="TextBox 15"/>
          <p:cNvSpPr txBox="1"/>
          <p:nvPr/>
        </p:nvSpPr>
        <p:spPr>
          <a:xfrm>
            <a:off x="304800" y="4648200"/>
            <a:ext cx="2667000" cy="1077218"/>
          </a:xfrm>
          <a:prstGeom prst="rect">
            <a:avLst/>
          </a:prstGeom>
          <a:noFill/>
        </p:spPr>
        <p:txBody>
          <a:bodyPr wrap="square" rtlCol="0">
            <a:spAutoFit/>
          </a:bodyPr>
          <a:lstStyle/>
          <a:p>
            <a:r>
              <a:rPr lang="en-US" sz="1600" b="1" dirty="0" smtClean="0">
                <a:solidFill>
                  <a:srgbClr val="000000"/>
                </a:solidFill>
                <a:latin typeface="+mn-lt"/>
              </a:rPr>
              <a:t>Interesting note:</a:t>
            </a:r>
          </a:p>
          <a:p>
            <a:r>
              <a:rPr lang="en-US" sz="1600" b="1" dirty="0" smtClean="0">
                <a:solidFill>
                  <a:srgbClr val="000000"/>
                </a:solidFill>
                <a:latin typeface="+mn-lt"/>
              </a:rPr>
              <a:t>Pemberton’s nephew,  John, a southern soldier, would later invent a drink called:</a:t>
            </a:r>
            <a:endParaRPr lang="en-US" sz="1600" b="1" dirty="0">
              <a:solidFill>
                <a:srgbClr val="000000"/>
              </a:solidFill>
              <a:latin typeface="+mn-lt"/>
            </a:endParaRPr>
          </a:p>
        </p:txBody>
      </p:sp>
      <p:sp>
        <p:nvSpPr>
          <p:cNvPr id="17" name="TextBox 16"/>
          <p:cNvSpPr txBox="1"/>
          <p:nvPr/>
        </p:nvSpPr>
        <p:spPr>
          <a:xfrm>
            <a:off x="228600" y="2743200"/>
            <a:ext cx="5410200" cy="1815882"/>
          </a:xfrm>
          <a:prstGeom prst="rect">
            <a:avLst/>
          </a:prstGeom>
          <a:noFill/>
        </p:spPr>
        <p:txBody>
          <a:bodyPr wrap="square" rtlCol="0">
            <a:spAutoFit/>
          </a:bodyPr>
          <a:lstStyle/>
          <a:p>
            <a:r>
              <a:rPr lang="en-US" sz="1600" b="1" dirty="0" smtClean="0">
                <a:latin typeface="+mn-lt"/>
              </a:rPr>
              <a:t>When Pemberton died in Philadelphia in 1881, his original burial site in Laurel Hill Cemetery was protested by families of several famous people, such as General George Meade, Thomas McKean (Signer of the </a:t>
            </a:r>
            <a:r>
              <a:rPr lang="en-US" sz="1600" b="1" dirty="0" err="1" smtClean="0">
                <a:latin typeface="+mn-lt"/>
              </a:rPr>
              <a:t>Declarartion</a:t>
            </a:r>
            <a:r>
              <a:rPr lang="en-US" sz="1600" b="1" dirty="0" smtClean="0">
                <a:latin typeface="+mn-lt"/>
              </a:rPr>
              <a:t> of Independence) and Admiral John </a:t>
            </a:r>
            <a:r>
              <a:rPr lang="en-US" sz="1600" b="1" dirty="0" err="1" smtClean="0">
                <a:latin typeface="+mn-lt"/>
              </a:rPr>
              <a:t>Adolphus</a:t>
            </a:r>
            <a:r>
              <a:rPr lang="en-US" sz="1600" b="1" dirty="0" smtClean="0">
                <a:latin typeface="+mn-lt"/>
              </a:rPr>
              <a:t> Bernard Dahlgren, who didn’t want a rebel buried next to such important </a:t>
            </a:r>
            <a:r>
              <a:rPr lang="en-US" sz="1600" b="1" i="1" u="sng" dirty="0" smtClean="0">
                <a:latin typeface="+mn-lt"/>
              </a:rPr>
              <a:t>Americans</a:t>
            </a:r>
            <a:r>
              <a:rPr lang="en-US" sz="1600" b="1" dirty="0" smtClean="0">
                <a:latin typeface="+mn-lt"/>
              </a:rPr>
              <a:t>.  Pemberton was then buried on the outskirts of the cemetery.</a:t>
            </a:r>
            <a:endParaRPr lang="en-US" sz="1600" b="1" dirty="0">
              <a:latin typeface="+mn-lt"/>
            </a:endParaRPr>
          </a:p>
        </p:txBody>
      </p:sp>
      <p:pic>
        <p:nvPicPr>
          <p:cNvPr id="112644" name="Picture 4" descr="http://www.asagordon.byethost10.com/MAP14-2/ulysses-grant1.jpg"/>
          <p:cNvPicPr>
            <a:picLocks noChangeAspect="1" noChangeArrowheads="1"/>
          </p:cNvPicPr>
          <p:nvPr/>
        </p:nvPicPr>
        <p:blipFill>
          <a:blip r:embed="rId6" cstate="print"/>
          <a:srcRect/>
          <a:stretch>
            <a:fillRect/>
          </a:stretch>
        </p:blipFill>
        <p:spPr bwMode="auto">
          <a:xfrm>
            <a:off x="7620000" y="228600"/>
            <a:ext cx="762000" cy="833055"/>
          </a:xfrm>
          <a:prstGeom prst="ellipse">
            <a:avLst/>
          </a:prstGeom>
          <a:noFill/>
        </p:spPr>
      </p:pic>
      <p:pic>
        <p:nvPicPr>
          <p:cNvPr id="1034" name="Picture 10" descr="File:Coca-Cola logo.svg">
            <a:hlinkClick r:id="rId7"/>
          </p:cNvPr>
          <p:cNvPicPr>
            <a:picLocks noChangeAspect="1" noChangeArrowheads="1"/>
          </p:cNvPicPr>
          <p:nvPr/>
        </p:nvPicPr>
        <p:blipFill>
          <a:blip r:embed="rId8" cstate="print"/>
          <a:srcRect/>
          <a:stretch>
            <a:fillRect/>
          </a:stretch>
        </p:blipFill>
        <p:spPr bwMode="auto">
          <a:xfrm>
            <a:off x="2895600" y="4800600"/>
            <a:ext cx="1752600" cy="573977"/>
          </a:xfrm>
          <a:prstGeom prst="rect">
            <a:avLst/>
          </a:prstGeom>
          <a:noFill/>
        </p:spPr>
      </p:pic>
      <p:pic>
        <p:nvPicPr>
          <p:cNvPr id="20" name="Picture 15" descr="http://www.usflag.org/historical/civil.war.gif"/>
          <p:cNvPicPr>
            <a:picLocks noChangeAspect="1" noChangeArrowheads="1"/>
          </p:cNvPicPr>
          <p:nvPr/>
        </p:nvPicPr>
        <p:blipFill>
          <a:blip r:embed="rId9" cstate="print"/>
          <a:srcRect/>
          <a:stretch>
            <a:fillRect/>
          </a:stretch>
        </p:blipFill>
        <p:spPr bwMode="auto">
          <a:xfrm>
            <a:off x="5410200" y="5410200"/>
            <a:ext cx="468993" cy="287558"/>
          </a:xfrm>
          <a:prstGeom prst="rect">
            <a:avLst/>
          </a:prstGeom>
          <a:noFill/>
        </p:spPr>
      </p:pic>
      <p:pic>
        <p:nvPicPr>
          <p:cNvPr id="21" name="Picture 3" descr="http://www.rentyman.com/extra/rebel_flag.gif"/>
          <p:cNvPicPr>
            <a:picLocks noChangeAspect="1" noChangeArrowheads="1"/>
          </p:cNvPicPr>
          <p:nvPr/>
        </p:nvPicPr>
        <p:blipFill>
          <a:blip r:embed="rId10" cstate="print"/>
          <a:srcRect/>
          <a:stretch>
            <a:fillRect/>
          </a:stretch>
        </p:blipFill>
        <p:spPr bwMode="auto">
          <a:xfrm>
            <a:off x="5410200" y="5791200"/>
            <a:ext cx="457200" cy="326571"/>
          </a:xfrm>
          <a:prstGeom prst="rect">
            <a:avLst/>
          </a:prstGeom>
          <a:noFill/>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2000"/>
                                        <p:tgtEl>
                                          <p:spTgt spid="103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2000"/>
                                        <p:tgtEl>
                                          <p:spTgt spid="20"/>
                                        </p:tgtEl>
                                      </p:cBhvr>
                                    </p:animEffect>
                                  </p:childTnLst>
                                </p:cTn>
                              </p:par>
                              <p:par>
                                <p:cTn id="15" presetID="10"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2000"/>
                                        <p:tgtEl>
                                          <p:spTgt spid="21"/>
                                        </p:tgtEl>
                                      </p:cBhvr>
                                    </p:animEffect>
                                  </p:childTnLst>
                                </p:cTn>
                              </p:par>
                              <p:par>
                                <p:cTn id="18" presetID="10" presetClass="entr" presetSubtype="0" fill="hold" nodeType="withEffect">
                                  <p:stCondLst>
                                    <p:cond delay="0"/>
                                  </p:stCondLst>
                                  <p:childTnLst>
                                    <p:set>
                                      <p:cBhvr>
                                        <p:cTn id="19" dur="1" fill="hold">
                                          <p:stCondLst>
                                            <p:cond delay="0"/>
                                          </p:stCondLst>
                                        </p:cTn>
                                        <p:tgtEl>
                                          <p:spTgt spid="112644"/>
                                        </p:tgtEl>
                                        <p:attrNameLst>
                                          <p:attrName>style.visibility</p:attrName>
                                        </p:attrNameLst>
                                      </p:cBhvr>
                                      <p:to>
                                        <p:strVal val="visible"/>
                                      </p:to>
                                    </p:set>
                                    <p:animEffect transition="in" filter="fade">
                                      <p:cBhvr>
                                        <p:cTn id="20" dur="2000"/>
                                        <p:tgtEl>
                                          <p:spTgt spid="11264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32"/>
                                        </p:tgtEl>
                                        <p:attrNameLst>
                                          <p:attrName>style.visibility</p:attrName>
                                        </p:attrNameLst>
                                      </p:cBhvr>
                                      <p:to>
                                        <p:strVal val="visible"/>
                                      </p:to>
                                    </p:set>
                                    <p:animEffect transition="in" filter="fade">
                                      <p:cBhvr>
                                        <p:cTn id="25" dur="2000"/>
                                        <p:tgtEl>
                                          <p:spTgt spid="103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20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2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20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20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034"/>
                                        </p:tgtEl>
                                        <p:attrNameLst>
                                          <p:attrName>style.visibility</p:attrName>
                                        </p:attrNameLst>
                                      </p:cBhvr>
                                      <p:to>
                                        <p:strVal val="visible"/>
                                      </p:to>
                                    </p:set>
                                    <p:animEffect transition="in" filter="fade">
                                      <p:cBhvr>
                                        <p:cTn id="53" dur="20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P spid="15" grpId="0"/>
      <p:bldP spid="16" grpId="0"/>
      <p:bldP spid="17" grpId="0"/>
    </p:bld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DDDAEF7-5083-434E-A915-B7935F7CEEA9}" type="slidenum">
              <a:rPr lang="en-US" smtClean="0"/>
              <a:pPr>
                <a:defRPr/>
              </a:pPr>
              <a:t>99</a:t>
            </a:fld>
            <a:endParaRPr lang="en-US" dirty="0"/>
          </a:p>
        </p:txBody>
      </p:sp>
      <p:sp>
        <p:nvSpPr>
          <p:cNvPr id="6" name="TextBox 5"/>
          <p:cNvSpPr txBox="1"/>
          <p:nvPr/>
        </p:nvSpPr>
        <p:spPr>
          <a:xfrm>
            <a:off x="173247" y="533400"/>
            <a:ext cx="7848600" cy="3046988"/>
          </a:xfrm>
          <a:prstGeom prst="rect">
            <a:avLst/>
          </a:prstGeom>
          <a:noFill/>
        </p:spPr>
        <p:txBody>
          <a:bodyPr wrap="square" rtlCol="0">
            <a:spAutoFit/>
          </a:bodyPr>
          <a:lstStyle/>
          <a:p>
            <a:pPr marL="0" lvl="1"/>
            <a:r>
              <a:rPr lang="en-US" sz="2400" b="1" dirty="0">
                <a:solidFill>
                  <a:srgbClr val="FF0000"/>
                </a:solidFill>
                <a:latin typeface="Calibri" pitchFamily="34" charset="0"/>
                <a:cs typeface="Calibri" pitchFamily="34" charset="0"/>
              </a:rPr>
              <a:t>D. </a:t>
            </a:r>
            <a:r>
              <a:rPr lang="en-US" sz="2400" b="1" dirty="0" smtClean="0">
                <a:latin typeface="Calibri" pitchFamily="34" charset="0"/>
                <a:cs typeface="Calibri" pitchFamily="34" charset="0"/>
              </a:rPr>
              <a:t>1863: Ulysses S.</a:t>
            </a:r>
            <a:r>
              <a:rPr lang="en-US" sz="2400" b="1" dirty="0" smtClean="0">
                <a:solidFill>
                  <a:srgbClr val="FF0000"/>
                </a:solidFill>
                <a:latin typeface="Calibri" pitchFamily="34" charset="0"/>
                <a:cs typeface="Calibri" pitchFamily="34" charset="0"/>
              </a:rPr>
              <a:t> </a:t>
            </a:r>
            <a:r>
              <a:rPr lang="en-US" sz="2400" b="1" dirty="0" smtClean="0">
                <a:latin typeface="Calibri" pitchFamily="34" charset="0"/>
                <a:cs typeface="Calibri" pitchFamily="34" charset="0"/>
              </a:rPr>
              <a:t>Grant </a:t>
            </a:r>
            <a:r>
              <a:rPr lang="en-US" sz="2400" b="1" dirty="0">
                <a:latin typeface="Calibri" pitchFamily="34" charset="0"/>
                <a:cs typeface="Calibri" pitchFamily="34" charset="0"/>
              </a:rPr>
              <a:t>becomes </a:t>
            </a:r>
            <a:endParaRPr lang="en-US" sz="2400" b="1" dirty="0" smtClean="0">
              <a:latin typeface="Calibri" pitchFamily="34" charset="0"/>
              <a:cs typeface="Calibri" pitchFamily="34" charset="0"/>
            </a:endParaRPr>
          </a:p>
          <a:p>
            <a:pPr marL="0" lvl="1"/>
            <a:r>
              <a:rPr lang="en-US" sz="2400" b="1" dirty="0">
                <a:latin typeface="Calibri" pitchFamily="34" charset="0"/>
                <a:cs typeface="Calibri" pitchFamily="34" charset="0"/>
              </a:rPr>
              <a:t> </a:t>
            </a:r>
            <a:r>
              <a:rPr lang="en-US" sz="2400" b="1" dirty="0" smtClean="0">
                <a:latin typeface="Calibri" pitchFamily="34" charset="0"/>
                <a:cs typeface="Calibri" pitchFamily="34" charset="0"/>
              </a:rPr>
              <a:t>   commander of </a:t>
            </a:r>
            <a:r>
              <a:rPr lang="en-US" sz="2400" b="1" dirty="0">
                <a:latin typeface="Calibri" pitchFamily="34" charset="0"/>
                <a:cs typeface="Calibri" pitchFamily="34" charset="0"/>
              </a:rPr>
              <a:t>all </a:t>
            </a:r>
            <a:r>
              <a:rPr lang="en-US" sz="2400" b="1" dirty="0" smtClean="0">
                <a:latin typeface="Calibri" pitchFamily="34" charset="0"/>
                <a:cs typeface="Calibri" pitchFamily="34" charset="0"/>
              </a:rPr>
              <a:t>Union </a:t>
            </a:r>
            <a:r>
              <a:rPr lang="en-US" sz="2400" b="1" dirty="0">
                <a:latin typeface="Calibri" pitchFamily="34" charset="0"/>
                <a:cs typeface="Calibri" pitchFamily="34" charset="0"/>
              </a:rPr>
              <a:t>armies</a:t>
            </a:r>
          </a:p>
          <a:p>
            <a:r>
              <a:rPr lang="en-US" sz="2400" b="1" dirty="0" smtClean="0">
                <a:latin typeface="Calibri" pitchFamily="34" charset="0"/>
              </a:rPr>
              <a:t>     </a:t>
            </a:r>
            <a:r>
              <a:rPr lang="en-US" sz="2000" b="1" dirty="0" smtClean="0">
                <a:solidFill>
                  <a:srgbClr val="FF0000"/>
                </a:solidFill>
                <a:latin typeface="Calibri" pitchFamily="34" charset="0"/>
              </a:rPr>
              <a:t>1.</a:t>
            </a:r>
            <a:r>
              <a:rPr lang="en-US" sz="2000" b="1" dirty="0" smtClean="0">
                <a:latin typeface="Calibri" pitchFamily="34" charset="0"/>
              </a:rPr>
              <a:t> failure in private life</a:t>
            </a:r>
          </a:p>
          <a:p>
            <a:r>
              <a:rPr lang="en-US" sz="2000" b="1" dirty="0" smtClean="0">
                <a:latin typeface="Calibri" pitchFamily="34" charset="0"/>
              </a:rPr>
              <a:t>      </a:t>
            </a:r>
            <a:r>
              <a:rPr lang="en-US" sz="2000" b="1" dirty="0" smtClean="0">
                <a:solidFill>
                  <a:srgbClr val="FF0000"/>
                </a:solidFill>
                <a:latin typeface="Calibri" pitchFamily="34" charset="0"/>
              </a:rPr>
              <a:t>2.</a:t>
            </a:r>
            <a:r>
              <a:rPr lang="en-US" sz="2000" b="1" dirty="0" smtClean="0">
                <a:latin typeface="Calibri" pitchFamily="34" charset="0"/>
              </a:rPr>
              <a:t> bold and stubborn military leader</a:t>
            </a:r>
          </a:p>
          <a:p>
            <a:r>
              <a:rPr lang="en-US" sz="2000" b="1" dirty="0" smtClean="0">
                <a:solidFill>
                  <a:srgbClr val="FF0000"/>
                </a:solidFill>
                <a:latin typeface="Calibri" pitchFamily="34" charset="0"/>
              </a:rPr>
              <a:t>      3.</a:t>
            </a:r>
            <a:r>
              <a:rPr lang="en-US" sz="2000" b="1" dirty="0" smtClean="0">
                <a:latin typeface="Calibri" pitchFamily="34" charset="0"/>
              </a:rPr>
              <a:t> Many call for his removal after 13,000 troops  </a:t>
            </a:r>
          </a:p>
          <a:p>
            <a:r>
              <a:rPr lang="en-US" sz="2000" b="1" dirty="0" smtClean="0">
                <a:latin typeface="Calibri" pitchFamily="34" charset="0"/>
              </a:rPr>
              <a:t>           killed during Union loss at Shiloh (1862)</a:t>
            </a:r>
          </a:p>
          <a:p>
            <a:r>
              <a:rPr lang="en-US" sz="2000" b="1" dirty="0" smtClean="0">
                <a:latin typeface="Calibri" pitchFamily="34" charset="0"/>
              </a:rPr>
              <a:t>      </a:t>
            </a:r>
            <a:r>
              <a:rPr lang="en-US" sz="2000" b="1" dirty="0" smtClean="0">
                <a:solidFill>
                  <a:srgbClr val="FF0000"/>
                </a:solidFill>
                <a:latin typeface="Calibri" pitchFamily="34" charset="0"/>
              </a:rPr>
              <a:t>4.</a:t>
            </a:r>
            <a:r>
              <a:rPr lang="en-US" sz="2000" b="1" dirty="0" smtClean="0">
                <a:latin typeface="Calibri" pitchFamily="34" charset="0"/>
              </a:rPr>
              <a:t> President Lincoln refuses to remove him :                 </a:t>
            </a:r>
          </a:p>
          <a:p>
            <a:r>
              <a:rPr lang="en-US" sz="2000" b="1" dirty="0" smtClean="0">
                <a:solidFill>
                  <a:srgbClr val="FFFF00"/>
                </a:solidFill>
                <a:latin typeface="Calibri" pitchFamily="34" charset="0"/>
              </a:rPr>
              <a:t>           </a:t>
            </a:r>
            <a:r>
              <a:rPr lang="en-US" sz="2000" b="1" dirty="0" smtClean="0">
                <a:solidFill>
                  <a:srgbClr val="FF0000"/>
                </a:solidFill>
                <a:latin typeface="Calibri" pitchFamily="34" charset="0"/>
              </a:rPr>
              <a:t>a.</a:t>
            </a:r>
            <a:r>
              <a:rPr lang="en-US" sz="2000" b="1" dirty="0" smtClean="0">
                <a:solidFill>
                  <a:srgbClr val="FFFF00"/>
                </a:solidFill>
                <a:latin typeface="Calibri" pitchFamily="34" charset="0"/>
              </a:rPr>
              <a:t> </a:t>
            </a:r>
            <a:r>
              <a:rPr lang="en-US" sz="2000" b="1" dirty="0" smtClean="0">
                <a:solidFill>
                  <a:srgbClr val="000000"/>
                </a:solidFill>
                <a:latin typeface="Calibri" pitchFamily="34" charset="0"/>
              </a:rPr>
              <a:t>A. Lincoln:  "I can't spare this man; he fights.”</a:t>
            </a:r>
          </a:p>
          <a:p>
            <a:r>
              <a:rPr lang="en-US" sz="2000" b="1" dirty="0" smtClean="0">
                <a:latin typeface="Calibri" pitchFamily="34" charset="0"/>
              </a:rPr>
              <a:t>      </a:t>
            </a:r>
            <a:r>
              <a:rPr lang="en-US" sz="2000" b="1" dirty="0" smtClean="0">
                <a:solidFill>
                  <a:srgbClr val="FF0000"/>
                </a:solidFill>
                <a:latin typeface="Calibri" pitchFamily="34" charset="0"/>
              </a:rPr>
              <a:t>5.</a:t>
            </a:r>
            <a:r>
              <a:rPr lang="en-US" sz="2000" b="1" dirty="0" smtClean="0">
                <a:latin typeface="Calibri" pitchFamily="34" charset="0"/>
              </a:rPr>
              <a:t> nicknamed “Unconditional Surrender Grant”</a:t>
            </a:r>
          </a:p>
        </p:txBody>
      </p:sp>
      <p:pic>
        <p:nvPicPr>
          <p:cNvPr id="143362" name="Picture 2" descr="http://www.historyplace.com/lincoln/lincpix/grant2.jpg"/>
          <p:cNvPicPr>
            <a:picLocks noChangeAspect="1" noChangeArrowheads="1"/>
          </p:cNvPicPr>
          <p:nvPr/>
        </p:nvPicPr>
        <p:blipFill>
          <a:blip r:embed="rId2" cstate="print"/>
          <a:srcRect/>
          <a:stretch>
            <a:fillRect/>
          </a:stretch>
        </p:blipFill>
        <p:spPr bwMode="auto">
          <a:xfrm>
            <a:off x="6134937" y="591790"/>
            <a:ext cx="2643279" cy="5105400"/>
          </a:xfrm>
          <a:prstGeom prst="rect">
            <a:avLst/>
          </a:prstGeom>
          <a:ln>
            <a:noFill/>
          </a:ln>
          <a:effectLst>
            <a:softEdge rad="112500"/>
          </a:effectLst>
        </p:spPr>
      </p:pic>
      <p:pic>
        <p:nvPicPr>
          <p:cNvPr id="143368" name="Picture 8" descr="http://www.presidentialsignatures.com/images/ulysses_s_grant_signature.gif"/>
          <p:cNvPicPr>
            <a:picLocks noChangeAspect="1" noChangeArrowheads="1"/>
          </p:cNvPicPr>
          <p:nvPr/>
        </p:nvPicPr>
        <p:blipFill>
          <a:blip r:embed="rId3" cstate="print">
            <a:lum bright="70000" contrast="-70000"/>
          </a:blip>
          <a:srcRect/>
          <a:stretch>
            <a:fillRect/>
          </a:stretch>
        </p:blipFill>
        <p:spPr bwMode="auto">
          <a:xfrm>
            <a:off x="1371600" y="3580388"/>
            <a:ext cx="3962400" cy="1766046"/>
          </a:xfrm>
          <a:prstGeom prst="rect">
            <a:avLst/>
          </a:prstGeom>
          <a:noFill/>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3362"/>
                                        </p:tgtEl>
                                        <p:attrNameLst>
                                          <p:attrName>style.visibility</p:attrName>
                                        </p:attrNameLst>
                                      </p:cBhvr>
                                      <p:to>
                                        <p:strVal val="visible"/>
                                      </p:to>
                                    </p:set>
                                    <p:animEffect transition="in" filter="fade">
                                      <p:cBhvr>
                                        <p:cTn id="7" dur="2000"/>
                                        <p:tgtEl>
                                          <p:spTgt spid="143362"/>
                                        </p:tgtEl>
                                      </p:cBhvr>
                                    </p:animEffect>
                                  </p:childTnLst>
                                </p:cTn>
                              </p:par>
                            </p:childTnLst>
                          </p:cTn>
                        </p:par>
                        <p:par>
                          <p:cTn id="8" fill="hold">
                            <p:stCondLst>
                              <p:cond delay="2000"/>
                            </p:stCondLst>
                            <p:childTnLst>
                              <p:par>
                                <p:cTn id="9" presetID="10" presetClass="entr" presetSubtype="0" fill="hold" nodeType="afterEffect">
                                  <p:stCondLst>
                                    <p:cond delay="50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2000"/>
                                        <p:tgtEl>
                                          <p:spTgt spid="6">
                                            <p:txEl>
                                              <p:pRg st="0" end="0"/>
                                            </p:txEl>
                                          </p:spTgt>
                                        </p:tgtEl>
                                      </p:cBhvr>
                                    </p:animEffect>
                                  </p:childTnLst>
                                </p:cTn>
                              </p:par>
                              <p:par>
                                <p:cTn id="12" presetID="10" presetClass="entr" presetSubtype="0" fill="hold" nodeType="withEffect">
                                  <p:stCondLst>
                                    <p:cond delay="50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2000"/>
                                        <p:tgtEl>
                                          <p:spTgt spid="6">
                                            <p:txEl>
                                              <p:pRg st="1" end="1"/>
                                            </p:txEl>
                                          </p:spTgt>
                                        </p:tgtEl>
                                      </p:cBhvr>
                                    </p:animEffect>
                                  </p:childTnLst>
                                </p:cTn>
                              </p:par>
                            </p:childTnLst>
                          </p:cTn>
                        </p:par>
                        <p:par>
                          <p:cTn id="15" fill="hold">
                            <p:stCondLst>
                              <p:cond delay="4500"/>
                            </p:stCondLst>
                            <p:childTnLst>
                              <p:par>
                                <p:cTn id="16" presetID="10" presetClass="entr" presetSubtype="0" fill="hold" nodeType="afterEffect">
                                  <p:stCondLst>
                                    <p:cond delay="0"/>
                                  </p:stCondLst>
                                  <p:childTnLst>
                                    <p:set>
                                      <p:cBhvr>
                                        <p:cTn id="17" dur="1" fill="hold">
                                          <p:stCondLst>
                                            <p:cond delay="0"/>
                                          </p:stCondLst>
                                        </p:cTn>
                                        <p:tgtEl>
                                          <p:spTgt spid="143368"/>
                                        </p:tgtEl>
                                        <p:attrNameLst>
                                          <p:attrName>style.visibility</p:attrName>
                                        </p:attrNameLst>
                                      </p:cBhvr>
                                      <p:to>
                                        <p:strVal val="visible"/>
                                      </p:to>
                                    </p:set>
                                    <p:animEffect transition="in" filter="fade">
                                      <p:cBhvr>
                                        <p:cTn id="18" dur="2000"/>
                                        <p:tgtEl>
                                          <p:spTgt spid="1433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20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2000"/>
                                        <p:tgtEl>
                                          <p:spTgt spid="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fade">
                                      <p:cBhvr>
                                        <p:cTn id="33" dur="2000"/>
                                        <p:tgtEl>
                                          <p:spTgt spid="6">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fade">
                                      <p:cBhvr>
                                        <p:cTn id="36" dur="2000"/>
                                        <p:tgtEl>
                                          <p:spTgt spid="6">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
                                            <p:txEl>
                                              <p:pRg st="6" end="6"/>
                                            </p:txEl>
                                          </p:spTgt>
                                        </p:tgtEl>
                                        <p:attrNameLst>
                                          <p:attrName>style.visibility</p:attrName>
                                        </p:attrNameLst>
                                      </p:cBhvr>
                                      <p:to>
                                        <p:strVal val="visible"/>
                                      </p:to>
                                    </p:set>
                                    <p:animEffect transition="in" filter="fade">
                                      <p:cBhvr>
                                        <p:cTn id="41" dur="2000"/>
                                        <p:tgtEl>
                                          <p:spTgt spid="6">
                                            <p:txEl>
                                              <p:pRg st="6" end="6"/>
                                            </p:txEl>
                                          </p:spTgt>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6">
                                            <p:txEl>
                                              <p:pRg st="7" end="7"/>
                                            </p:txEl>
                                          </p:spTgt>
                                        </p:tgtEl>
                                        <p:attrNameLst>
                                          <p:attrName>style.visibility</p:attrName>
                                        </p:attrNameLst>
                                      </p:cBhvr>
                                      <p:to>
                                        <p:strVal val="visible"/>
                                      </p:to>
                                    </p:set>
                                    <p:animEffect transition="in" filter="fade">
                                      <p:cBhvr>
                                        <p:cTn id="45" dur="2000"/>
                                        <p:tgtEl>
                                          <p:spTgt spid="6">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
                                            <p:txEl>
                                              <p:pRg st="8" end="8"/>
                                            </p:txEl>
                                          </p:spTgt>
                                        </p:tgtEl>
                                        <p:attrNameLst>
                                          <p:attrName>style.visibility</p:attrName>
                                        </p:attrNameLst>
                                      </p:cBhvr>
                                      <p:to>
                                        <p:strVal val="visible"/>
                                      </p:to>
                                    </p:set>
                                    <p:animEffect transition="in" filter="fade">
                                      <p:cBhvr>
                                        <p:cTn id="50" dur="20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15074</TotalTime>
  <Words>7392</Words>
  <Application>Microsoft Macintosh PowerPoint</Application>
  <PresentationFormat>On-screen Show (4:3)</PresentationFormat>
  <Paragraphs>1106</Paragraphs>
  <Slides>151</Slides>
  <Notes>8</Notes>
  <HiddenSlides>0</HiddenSlides>
  <MMClips>6</MMClips>
  <ScaleCrop>false</ScaleCrop>
  <HeadingPairs>
    <vt:vector size="4" baseType="variant">
      <vt:variant>
        <vt:lpstr>Theme</vt:lpstr>
      </vt:variant>
      <vt:variant>
        <vt:i4>1</vt:i4>
      </vt:variant>
      <vt:variant>
        <vt:lpstr>Slide Titles</vt:lpstr>
      </vt:variant>
      <vt:variant>
        <vt:i4>151</vt:i4>
      </vt:variant>
    </vt:vector>
  </HeadingPairs>
  <TitlesOfParts>
    <vt:vector size="152" baseType="lpstr">
      <vt:lpstr>Office Theme</vt:lpstr>
      <vt:lpstr>PowerPoint Presentation</vt:lpstr>
      <vt:lpstr>PowerPoint Presentation</vt:lpstr>
      <vt:lpstr>PowerPoint Presentation</vt:lpstr>
      <vt:lpstr>“THE CIVIL WAR”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Underground Railroad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WCSD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Techsup</dc:creator>
  <cp:lastModifiedBy>Joan Weber</cp:lastModifiedBy>
  <cp:revision>741</cp:revision>
  <cp:lastPrinted>2012-09-05T15:17:43Z</cp:lastPrinted>
  <dcterms:created xsi:type="dcterms:W3CDTF">2008-03-17T17:35:23Z</dcterms:created>
  <dcterms:modified xsi:type="dcterms:W3CDTF">2013-09-22T20:42:58Z</dcterms:modified>
</cp:coreProperties>
</file>