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2"/>
  </p:notesMasterIdLst>
  <p:sldIdLst>
    <p:sldId id="387" r:id="rId2"/>
    <p:sldId id="470" r:id="rId3"/>
    <p:sldId id="468" r:id="rId4"/>
    <p:sldId id="469" r:id="rId5"/>
    <p:sldId id="442" r:id="rId6"/>
    <p:sldId id="446" r:id="rId7"/>
    <p:sldId id="447" r:id="rId8"/>
    <p:sldId id="444" r:id="rId9"/>
    <p:sldId id="443" r:id="rId10"/>
    <p:sldId id="445" r:id="rId11"/>
    <p:sldId id="448" r:id="rId12"/>
    <p:sldId id="434" r:id="rId13"/>
    <p:sldId id="439" r:id="rId14"/>
    <p:sldId id="440" r:id="rId15"/>
    <p:sldId id="441" r:id="rId16"/>
    <p:sldId id="388" r:id="rId17"/>
    <p:sldId id="449" r:id="rId18"/>
    <p:sldId id="450" r:id="rId19"/>
    <p:sldId id="454" r:id="rId20"/>
    <p:sldId id="456" r:id="rId21"/>
    <p:sldId id="455" r:id="rId22"/>
    <p:sldId id="457" r:id="rId23"/>
    <p:sldId id="463" r:id="rId24"/>
    <p:sldId id="462" r:id="rId25"/>
    <p:sldId id="461" r:id="rId26"/>
    <p:sldId id="460" r:id="rId27"/>
    <p:sldId id="464" r:id="rId28"/>
    <p:sldId id="471" r:id="rId29"/>
    <p:sldId id="451" r:id="rId30"/>
    <p:sldId id="465" r:id="rId31"/>
    <p:sldId id="472" r:id="rId32"/>
    <p:sldId id="473" r:id="rId33"/>
    <p:sldId id="474" r:id="rId34"/>
    <p:sldId id="477" r:id="rId35"/>
    <p:sldId id="478" r:id="rId36"/>
    <p:sldId id="485" r:id="rId37"/>
    <p:sldId id="480" r:id="rId38"/>
    <p:sldId id="496" r:id="rId39"/>
    <p:sldId id="481" r:id="rId40"/>
    <p:sldId id="484" r:id="rId41"/>
    <p:sldId id="482" r:id="rId42"/>
    <p:sldId id="495" r:id="rId43"/>
    <p:sldId id="497" r:id="rId44"/>
    <p:sldId id="494" r:id="rId45"/>
    <p:sldId id="487" r:id="rId46"/>
    <p:sldId id="489" r:id="rId47"/>
    <p:sldId id="488" r:id="rId48"/>
    <p:sldId id="490" r:id="rId49"/>
    <p:sldId id="492" r:id="rId50"/>
    <p:sldId id="493"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0202D4"/>
    <a:srgbClr val="0202F8"/>
    <a:srgbClr val="FFCC00"/>
    <a:srgbClr val="0202C2"/>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0" autoAdjust="0"/>
    <p:restoredTop sz="94551" autoAdjust="0"/>
  </p:normalViewPr>
  <p:slideViewPr>
    <p:cSldViewPr>
      <p:cViewPr>
        <p:scale>
          <a:sx n="66" d="100"/>
          <a:sy n="66" d="100"/>
        </p:scale>
        <p:origin x="-372" y="-35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62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BA2BBFF-3A48-4C0E-B698-812EEC672BB2}" type="datetimeFigureOut">
              <a:rPr lang="en-US"/>
              <a:pPr>
                <a:defRPr/>
              </a:pPr>
              <a:t>3/6/2013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4CA0445-FEC4-4E50-AA34-7163F76753B6}" type="slidenum">
              <a:rPr lang="en-US"/>
              <a:pPr>
                <a:defRPr/>
              </a:pPr>
              <a:t>‹#›</a:t>
            </a:fld>
            <a:endParaRPr lang="en-US"/>
          </a:p>
        </p:txBody>
      </p:sp>
    </p:spTree>
    <p:extLst>
      <p:ext uri="{BB962C8B-B14F-4D97-AF65-F5344CB8AC3E}">
        <p14:creationId xmlns:p14="http://schemas.microsoft.com/office/powerpoint/2010/main" val="4141464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1</a:t>
            </a:fld>
            <a:endParaRPr lang="en-US"/>
          </a:p>
        </p:txBody>
      </p:sp>
    </p:spTree>
    <p:extLst>
      <p:ext uri="{BB962C8B-B14F-4D97-AF65-F5344CB8AC3E}">
        <p14:creationId xmlns:p14="http://schemas.microsoft.com/office/powerpoint/2010/main" val="3929486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10</a:t>
            </a:fld>
            <a:endParaRPr lang="en-US"/>
          </a:p>
        </p:txBody>
      </p:sp>
    </p:spTree>
    <p:extLst>
      <p:ext uri="{BB962C8B-B14F-4D97-AF65-F5344CB8AC3E}">
        <p14:creationId xmlns:p14="http://schemas.microsoft.com/office/powerpoint/2010/main" val="392948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11</a:t>
            </a:fld>
            <a:endParaRPr lang="en-US"/>
          </a:p>
        </p:txBody>
      </p:sp>
    </p:spTree>
    <p:extLst>
      <p:ext uri="{BB962C8B-B14F-4D97-AF65-F5344CB8AC3E}">
        <p14:creationId xmlns:p14="http://schemas.microsoft.com/office/powerpoint/2010/main" val="3929486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12</a:t>
            </a:fld>
            <a:endParaRPr lang="en-US"/>
          </a:p>
        </p:txBody>
      </p:sp>
    </p:spTree>
    <p:extLst>
      <p:ext uri="{BB962C8B-B14F-4D97-AF65-F5344CB8AC3E}">
        <p14:creationId xmlns:p14="http://schemas.microsoft.com/office/powerpoint/2010/main" val="3929486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13</a:t>
            </a:fld>
            <a:endParaRPr lang="en-US"/>
          </a:p>
        </p:txBody>
      </p:sp>
    </p:spTree>
    <p:extLst>
      <p:ext uri="{BB962C8B-B14F-4D97-AF65-F5344CB8AC3E}">
        <p14:creationId xmlns:p14="http://schemas.microsoft.com/office/powerpoint/2010/main" val="3929486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14</a:t>
            </a:fld>
            <a:endParaRPr lang="en-US"/>
          </a:p>
        </p:txBody>
      </p:sp>
    </p:spTree>
    <p:extLst>
      <p:ext uri="{BB962C8B-B14F-4D97-AF65-F5344CB8AC3E}">
        <p14:creationId xmlns:p14="http://schemas.microsoft.com/office/powerpoint/2010/main" val="3929486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15</a:t>
            </a:fld>
            <a:endParaRPr lang="en-US"/>
          </a:p>
        </p:txBody>
      </p:sp>
    </p:spTree>
    <p:extLst>
      <p:ext uri="{BB962C8B-B14F-4D97-AF65-F5344CB8AC3E}">
        <p14:creationId xmlns:p14="http://schemas.microsoft.com/office/powerpoint/2010/main" val="392948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2</a:t>
            </a:fld>
            <a:endParaRPr lang="en-US"/>
          </a:p>
        </p:txBody>
      </p:sp>
    </p:spTree>
    <p:extLst>
      <p:ext uri="{BB962C8B-B14F-4D97-AF65-F5344CB8AC3E}">
        <p14:creationId xmlns:p14="http://schemas.microsoft.com/office/powerpoint/2010/main" val="392948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3</a:t>
            </a:fld>
            <a:endParaRPr lang="en-US"/>
          </a:p>
        </p:txBody>
      </p:sp>
    </p:spTree>
    <p:extLst>
      <p:ext uri="{BB962C8B-B14F-4D97-AF65-F5344CB8AC3E}">
        <p14:creationId xmlns:p14="http://schemas.microsoft.com/office/powerpoint/2010/main" val="392948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4</a:t>
            </a:fld>
            <a:endParaRPr lang="en-US"/>
          </a:p>
        </p:txBody>
      </p:sp>
    </p:spTree>
    <p:extLst>
      <p:ext uri="{BB962C8B-B14F-4D97-AF65-F5344CB8AC3E}">
        <p14:creationId xmlns:p14="http://schemas.microsoft.com/office/powerpoint/2010/main" val="3929486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5</a:t>
            </a:fld>
            <a:endParaRPr lang="en-US"/>
          </a:p>
        </p:txBody>
      </p:sp>
    </p:spTree>
    <p:extLst>
      <p:ext uri="{BB962C8B-B14F-4D97-AF65-F5344CB8AC3E}">
        <p14:creationId xmlns:p14="http://schemas.microsoft.com/office/powerpoint/2010/main" val="3929486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6</a:t>
            </a:fld>
            <a:endParaRPr lang="en-US"/>
          </a:p>
        </p:txBody>
      </p:sp>
    </p:spTree>
    <p:extLst>
      <p:ext uri="{BB962C8B-B14F-4D97-AF65-F5344CB8AC3E}">
        <p14:creationId xmlns:p14="http://schemas.microsoft.com/office/powerpoint/2010/main" val="392948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7</a:t>
            </a:fld>
            <a:endParaRPr lang="en-US"/>
          </a:p>
        </p:txBody>
      </p:sp>
    </p:spTree>
    <p:extLst>
      <p:ext uri="{BB962C8B-B14F-4D97-AF65-F5344CB8AC3E}">
        <p14:creationId xmlns:p14="http://schemas.microsoft.com/office/powerpoint/2010/main" val="392948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8</a:t>
            </a:fld>
            <a:endParaRPr lang="en-US"/>
          </a:p>
        </p:txBody>
      </p:sp>
    </p:spTree>
    <p:extLst>
      <p:ext uri="{BB962C8B-B14F-4D97-AF65-F5344CB8AC3E}">
        <p14:creationId xmlns:p14="http://schemas.microsoft.com/office/powerpoint/2010/main" val="392948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5F88E9-C82A-4760-9E43-518BB1776C7F}" type="slidenum">
              <a:rPr lang="en-US" smtClean="0"/>
              <a:pPr>
                <a:defRPr/>
              </a:pPr>
              <a:t>9</a:t>
            </a:fld>
            <a:endParaRPr lang="en-US"/>
          </a:p>
        </p:txBody>
      </p:sp>
    </p:spTree>
    <p:extLst>
      <p:ext uri="{BB962C8B-B14F-4D97-AF65-F5344CB8AC3E}">
        <p14:creationId xmlns:p14="http://schemas.microsoft.com/office/powerpoint/2010/main" val="392948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7270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Click to edit Master title style</a:t>
            </a:r>
          </a:p>
        </p:txBody>
      </p:sp>
      <p:sp>
        <p:nvSpPr>
          <p:cNvPr id="7270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ABB612A9-1F4F-4928-8DAF-C87036764394}"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41245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13AAE6-42A7-478A-B1D9-F047CDE66616}" type="slidenum">
              <a:rPr lang="en-US"/>
              <a:pPr>
                <a:defRPr/>
              </a:pPr>
              <a:t>‹#›</a:t>
            </a:fld>
            <a:endParaRPr lang="en-US"/>
          </a:p>
        </p:txBody>
      </p:sp>
    </p:spTree>
    <p:extLst>
      <p:ext uri="{BB962C8B-B14F-4D97-AF65-F5344CB8AC3E}">
        <p14:creationId xmlns:p14="http://schemas.microsoft.com/office/powerpoint/2010/main" val="228801573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0185F8-0AD9-405F-B93D-B2EB5AC159FC}" type="slidenum">
              <a:rPr lang="en-US"/>
              <a:pPr>
                <a:defRPr/>
              </a:pPr>
              <a:t>‹#›</a:t>
            </a:fld>
            <a:endParaRPr lang="en-US"/>
          </a:p>
        </p:txBody>
      </p:sp>
    </p:spTree>
    <p:extLst>
      <p:ext uri="{BB962C8B-B14F-4D97-AF65-F5344CB8AC3E}">
        <p14:creationId xmlns:p14="http://schemas.microsoft.com/office/powerpoint/2010/main" val="65952321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951FD5-7101-4EB9-8588-90C87A5EBCD0}" type="slidenum">
              <a:rPr lang="en-US"/>
              <a:pPr>
                <a:defRPr/>
              </a:pPr>
              <a:t>‹#›</a:t>
            </a:fld>
            <a:endParaRPr lang="en-US"/>
          </a:p>
        </p:txBody>
      </p:sp>
    </p:spTree>
    <p:extLst>
      <p:ext uri="{BB962C8B-B14F-4D97-AF65-F5344CB8AC3E}">
        <p14:creationId xmlns:p14="http://schemas.microsoft.com/office/powerpoint/2010/main" val="8689904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BBD356-B948-48AE-818D-18E2A16E1626}" type="slidenum">
              <a:rPr lang="en-US"/>
              <a:pPr>
                <a:defRPr/>
              </a:pPr>
              <a:t>‹#›</a:t>
            </a:fld>
            <a:endParaRPr lang="en-US"/>
          </a:p>
        </p:txBody>
      </p:sp>
    </p:spTree>
    <p:extLst>
      <p:ext uri="{BB962C8B-B14F-4D97-AF65-F5344CB8AC3E}">
        <p14:creationId xmlns:p14="http://schemas.microsoft.com/office/powerpoint/2010/main" val="335767024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E0145A-8FA9-4649-87E0-EC6956E624E5}" type="slidenum">
              <a:rPr lang="en-US"/>
              <a:pPr>
                <a:defRPr/>
              </a:pPr>
              <a:t>‹#›</a:t>
            </a:fld>
            <a:endParaRPr lang="en-US"/>
          </a:p>
        </p:txBody>
      </p:sp>
    </p:spTree>
    <p:extLst>
      <p:ext uri="{BB962C8B-B14F-4D97-AF65-F5344CB8AC3E}">
        <p14:creationId xmlns:p14="http://schemas.microsoft.com/office/powerpoint/2010/main" val="109086379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CF185C-96FB-46D6-8435-A0EAAD8EF50D}" type="slidenum">
              <a:rPr lang="en-US"/>
              <a:pPr>
                <a:defRPr/>
              </a:pPr>
              <a:t>‹#›</a:t>
            </a:fld>
            <a:endParaRPr lang="en-US"/>
          </a:p>
        </p:txBody>
      </p:sp>
    </p:spTree>
    <p:extLst>
      <p:ext uri="{BB962C8B-B14F-4D97-AF65-F5344CB8AC3E}">
        <p14:creationId xmlns:p14="http://schemas.microsoft.com/office/powerpoint/2010/main" val="419122981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050915-0F41-4C3C-B904-4A0642841941}" type="slidenum">
              <a:rPr lang="en-US"/>
              <a:pPr>
                <a:defRPr/>
              </a:pPr>
              <a:t>‹#›</a:t>
            </a:fld>
            <a:endParaRPr lang="en-US"/>
          </a:p>
        </p:txBody>
      </p:sp>
    </p:spTree>
    <p:extLst>
      <p:ext uri="{BB962C8B-B14F-4D97-AF65-F5344CB8AC3E}">
        <p14:creationId xmlns:p14="http://schemas.microsoft.com/office/powerpoint/2010/main" val="208927458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3FA1F4-B235-4AFE-A1F0-B5C1F6CD5C3D}" type="slidenum">
              <a:rPr lang="en-US"/>
              <a:pPr>
                <a:defRPr/>
              </a:pPr>
              <a:t>‹#›</a:t>
            </a:fld>
            <a:endParaRPr lang="en-US"/>
          </a:p>
        </p:txBody>
      </p:sp>
    </p:spTree>
    <p:extLst>
      <p:ext uri="{BB962C8B-B14F-4D97-AF65-F5344CB8AC3E}">
        <p14:creationId xmlns:p14="http://schemas.microsoft.com/office/powerpoint/2010/main" val="2986600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76B15D-FE70-4B0D-9D9A-71AEF27F7DFE}" type="slidenum">
              <a:rPr lang="en-US"/>
              <a:pPr>
                <a:defRPr/>
              </a:pPr>
              <a:t>‹#›</a:t>
            </a:fld>
            <a:endParaRPr lang="en-US"/>
          </a:p>
        </p:txBody>
      </p:sp>
    </p:spTree>
    <p:extLst>
      <p:ext uri="{BB962C8B-B14F-4D97-AF65-F5344CB8AC3E}">
        <p14:creationId xmlns:p14="http://schemas.microsoft.com/office/powerpoint/2010/main" val="200587753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F71B57-6F51-4160-AB2B-904AF5BEC7A9}" type="slidenum">
              <a:rPr lang="en-US"/>
              <a:pPr>
                <a:defRPr/>
              </a:pPr>
              <a:t>‹#›</a:t>
            </a:fld>
            <a:endParaRPr lang="en-US"/>
          </a:p>
        </p:txBody>
      </p:sp>
    </p:spTree>
    <p:extLst>
      <p:ext uri="{BB962C8B-B14F-4D97-AF65-F5344CB8AC3E}">
        <p14:creationId xmlns:p14="http://schemas.microsoft.com/office/powerpoint/2010/main" val="141007912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140516-CCAF-4E17-B63F-FCC0B2B20BD1}" type="slidenum">
              <a:rPr lang="en-US"/>
              <a:pPr>
                <a:defRPr/>
              </a:pPr>
              <a:t>‹#›</a:t>
            </a:fld>
            <a:endParaRPr lang="en-US"/>
          </a:p>
        </p:txBody>
      </p:sp>
    </p:spTree>
    <p:extLst>
      <p:ext uri="{BB962C8B-B14F-4D97-AF65-F5344CB8AC3E}">
        <p14:creationId xmlns:p14="http://schemas.microsoft.com/office/powerpoint/2010/main" val="296290835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457200" y="292100"/>
            <a:ext cx="8229600" cy="13843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3" name="Rectangle 3"/>
          <p:cNvSpPr>
            <a:spLocks noGrp="1" noChangeArrowheads="1"/>
          </p:cNvSpPr>
          <p:nvPr>
            <p:ph type="body" idx="1"/>
          </p:nvPr>
        </p:nvSpPr>
        <p:spPr bwMode="auto">
          <a:xfrm>
            <a:off x="457200" y="1905000"/>
            <a:ext cx="82296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637A23FD-3D6B-43CC-BD80-0FA1794E66D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20"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ransition spd="slow">
    <p:fade/>
  </p:transition>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hyperlink" Target="http://www.google.com/url?sa=i&amp;rct=j&amp;q=It's+not+that+hard&amp;source=images&amp;cd=&amp;cad=rja&amp;docid=9Lllr84-OJFmuM&amp;tbnid=MTSO3FTnWOey6M:&amp;ved=0CAUQjRw&amp;url=http://pinoy-md.com/2010/10/relax-its-not-that-hard.html&amp;ei=i88qUaqMOYrD2QW_mICQCw&amp;bvm=bv.42768644,d.b2I&amp;psig=AFQjCNHvYZberG4971UDCwEW4aQ1O9YtYg&amp;ust=1361846525267930"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tags" Target="../tags/tag13.xml"/><Relationship Id="rId6" Type="http://schemas.openxmlformats.org/officeDocument/2006/relationships/image" Target="../media/image10.jpeg"/><Relationship Id="rId5" Type="http://schemas.openxmlformats.org/officeDocument/2006/relationships/image" Target="../media/image1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4.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0.jpeg"/><Relationship Id="rId5" Type="http://schemas.microsoft.com/office/2007/relationships/hdphoto" Target="../media/hdphoto2.wdp"/><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0.jpe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hyperlink" Target="http://www.google.com/url?sa=i&amp;rct=j&amp;q=POINTING+FINGER&amp;source=images&amp;cd=&amp;cad=rja&amp;docid=z_cbA_8gKvAAJM&amp;tbnid=aVwOm9Vq3EFv7M:&amp;ved=0CAUQjRw&amp;url=http://photobucket.com/images/pointing%20finger/&amp;ei=vXkzUb6MCK-02AXNooH4Dg&amp;bvm=bv.43148975,d.aWM&amp;psig=AFQjCNE7fWXylqBwPNcSQk__8o9s65Amww&amp;ust=1362411026332004" TargetMode="External"/><Relationship Id="rId5" Type="http://schemas.openxmlformats.org/officeDocument/2006/relationships/image" Target="../media/image20.jpe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7.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hyperlink" Target="http://www.google.com/url?sa=i&amp;rct=j&amp;q=POINTING+FINGER&amp;source=images&amp;cd=&amp;cad=rja&amp;docid=z_cbA_8gKvAAJM&amp;tbnid=aVwOm9Vq3EFv7M:&amp;ved=0CAUQjRw&amp;url=http://photobucket.com/images/pointing%20finger/&amp;ei=vXkzUb6MCK-02AXNooH4Dg&amp;bvm=bv.43148975,d.aWM&amp;psig=AFQjCNE7fWXylqBwPNcSQk__8o9s65Amww&amp;ust=1362411026332004" TargetMode="External"/><Relationship Id="rId5" Type="http://schemas.openxmlformats.org/officeDocument/2006/relationships/image" Target="../media/image20.jpe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POINTING+FINGER&amp;source=images&amp;cd=&amp;cad=rja&amp;docid=z_cbA_8gKvAAJM&amp;tbnid=aVwOm9Vq3EFv7M:&amp;ved=0CAUQjRw&amp;url=http://photobucket.com/images/pointing%20finger/&amp;ei=vXkzUb6MCK-02AXNooH4Dg&amp;bvm=bv.43148975,d.aWM&amp;psig=AFQjCNE7fWXylqBwPNcSQk__8o9s65Amww&amp;ust=1362411026332004"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1.png"/><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4.wdp"/></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1</a:t>
            </a:fld>
            <a:endParaRPr lang="en-US"/>
          </a:p>
        </p:txBody>
      </p:sp>
    </p:spTree>
    <p:custDataLst>
      <p:tags r:id="rId1"/>
    </p:custDataLst>
    <p:extLst>
      <p:ext uri="{BB962C8B-B14F-4D97-AF65-F5344CB8AC3E}">
        <p14:creationId xmlns:p14="http://schemas.microsoft.com/office/powerpoint/2010/main" val="185792703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10</a:t>
            </a:fld>
            <a:endParaRPr lang="en-US"/>
          </a:p>
        </p:txBody>
      </p:sp>
      <p:sp>
        <p:nvSpPr>
          <p:cNvPr id="2" name="TextBox 1"/>
          <p:cNvSpPr txBox="1"/>
          <p:nvPr/>
        </p:nvSpPr>
        <p:spPr>
          <a:xfrm>
            <a:off x="381000" y="381000"/>
            <a:ext cx="3810000" cy="4216539"/>
          </a:xfrm>
          <a:prstGeom prst="rect">
            <a:avLst/>
          </a:prstGeom>
          <a:noFill/>
        </p:spPr>
        <p:txBody>
          <a:bodyPr wrap="square" rtlCol="0">
            <a:spAutoFit/>
          </a:bodyPr>
          <a:lstStyle/>
          <a:p>
            <a:r>
              <a:rPr lang="en-US" sz="2800" b="1" dirty="0" smtClean="0">
                <a:latin typeface="Calibri" pitchFamily="34" charset="0"/>
                <a:cs typeface="Calibri" pitchFamily="34" charset="0"/>
              </a:rPr>
              <a:t>Now, with your partner, match </a:t>
            </a:r>
            <a:r>
              <a:rPr lang="en-US" sz="2800" b="1" u="sng" dirty="0" smtClean="0">
                <a:latin typeface="Calibri" pitchFamily="34" charset="0"/>
                <a:cs typeface="Calibri" pitchFamily="34" charset="0"/>
              </a:rPr>
              <a:t>each</a:t>
            </a:r>
            <a:r>
              <a:rPr lang="en-US" sz="2800" b="1" dirty="0" smtClean="0">
                <a:latin typeface="Calibri" pitchFamily="34" charset="0"/>
                <a:cs typeface="Calibri" pitchFamily="34" charset="0"/>
              </a:rPr>
              <a:t> document title  on the bottom of Page 45 to its most appropriate picture, </a:t>
            </a:r>
            <a:r>
              <a:rPr lang="en-US" sz="2800" b="1" dirty="0" smtClean="0">
                <a:solidFill>
                  <a:srgbClr val="FFFF00"/>
                </a:solidFill>
                <a:latin typeface="Calibri" pitchFamily="34" charset="0"/>
                <a:cs typeface="Calibri" pitchFamily="34" charset="0"/>
              </a:rPr>
              <a:t>AND</a:t>
            </a:r>
            <a:r>
              <a:rPr lang="en-US" sz="2800" b="1" dirty="0" smtClean="0">
                <a:latin typeface="Calibri" pitchFamily="34" charset="0"/>
                <a:cs typeface="Calibri" pitchFamily="34" charset="0"/>
              </a:rPr>
              <a:t> provide an intelligent rationale for your choice!</a:t>
            </a:r>
          </a:p>
          <a:p>
            <a:endParaRPr lang="en-US" sz="4400" b="1" dirty="0" smtClean="0">
              <a:latin typeface="Calibri" pitchFamily="34" charset="0"/>
              <a:cs typeface="Calibri" pitchFamily="34" charset="0"/>
            </a:endParaRPr>
          </a:p>
        </p:txBody>
      </p:sp>
      <p:pic>
        <p:nvPicPr>
          <p:cNvPr id="2060" name="Picture 12" descr="http://4.bp.blogspot.com/_yW2ANr_nKIc/TLlFEP8IEWI/AAAAAAAAEUA/-4JbqRmmho8/s400/gagay+dinampo+relax+it's+not+that+hard.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673940"/>
            <a:ext cx="4495800" cy="29897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ocialinqueery.files.wordpress.com/2012/03/raising-hands2.jpg"/>
          <p:cNvPicPr>
            <a:picLocks noChangeAspect="1" noChangeArrowheads="1"/>
          </p:cNvPicPr>
          <p:nvPr/>
        </p:nvPicPr>
        <p:blipFill>
          <a:blip r:embed="rId6" cstate="print"/>
          <a:srcRect/>
          <a:stretch>
            <a:fillRect/>
          </a:stretch>
        </p:blipFill>
        <p:spPr bwMode="auto">
          <a:xfrm>
            <a:off x="4953000" y="304800"/>
            <a:ext cx="1866902" cy="1066802"/>
          </a:xfrm>
          <a:prstGeom prst="rect">
            <a:avLst/>
          </a:prstGeom>
          <a:noFill/>
        </p:spPr>
      </p:pic>
    </p:spTree>
    <p:custDataLst>
      <p:tags r:id="rId1"/>
    </p:custDataLst>
    <p:extLst>
      <p:ext uri="{BB962C8B-B14F-4D97-AF65-F5344CB8AC3E}">
        <p14:creationId xmlns:p14="http://schemas.microsoft.com/office/powerpoint/2010/main" val="7146631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75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60"/>
                                        </p:tgtEl>
                                        <p:attrNameLst>
                                          <p:attrName>style.visibility</p:attrName>
                                        </p:attrNameLst>
                                      </p:cBhvr>
                                      <p:to>
                                        <p:strVal val="visible"/>
                                      </p:to>
                                    </p:set>
                                    <p:animEffect transition="in" filter="fade">
                                      <p:cBhvr>
                                        <p:cTn id="16" dur="3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11</a:t>
            </a:fld>
            <a:endParaRPr lang="en-US"/>
          </a:p>
        </p:txBody>
      </p:sp>
      <p:pic>
        <p:nvPicPr>
          <p:cNvPr id="4" name="Picture 2" descr="http://z.about.com/d/womenshistory/1/0/j/c/2/suffrage_1917_white_house_160022v_8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469" t="44018" r="9974"/>
          <a:stretch/>
        </p:blipFill>
        <p:spPr bwMode="auto">
          <a:xfrm>
            <a:off x="0" y="3402343"/>
            <a:ext cx="5673343" cy="3411491"/>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6" name="Picture 2" descr="http://www.history.com/images/media/slideshow/teddy-roosevelt/theodore-roosevelt-yosemit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9294"/>
            <a:ext cx="4495801" cy="3323505"/>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4495801" y="29295"/>
            <a:ext cx="4648200" cy="3139354"/>
          </a:xfrm>
          <a:prstGeom prst="rect">
            <a:avLst/>
          </a:prstGeom>
          <a:ln w="28575">
            <a:solidFill>
              <a:srgbClr val="FF0000"/>
            </a:solidFill>
          </a:ln>
        </p:spPr>
      </p:pic>
      <p:pic>
        <p:nvPicPr>
          <p:cNvPr id="8" name="Picture 2" descr="http://lcweb2.loc.gov/service/pnp/cph/3a50000/3a51000/3a51800/3a51816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8527"/>
          <a:stretch/>
        </p:blipFill>
        <p:spPr bwMode="auto">
          <a:xfrm>
            <a:off x="5199457" y="2874770"/>
            <a:ext cx="3944542" cy="3939065"/>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2247900" y="2874770"/>
            <a:ext cx="4267200" cy="1066800"/>
          </a:xfrm>
          <a:solidFill>
            <a:srgbClr val="000000"/>
          </a:solidFill>
          <a:ln w="28575">
            <a:solidFill>
              <a:srgbClr val="FF0000"/>
            </a:solidFill>
          </a:ln>
        </p:spPr>
        <p:txBody>
          <a:bodyPr/>
          <a:lstStyle/>
          <a:p>
            <a:pPr algn="l" eaLnBrk="1" hangingPunct="1">
              <a:defRPr/>
            </a:pPr>
            <a:r>
              <a:rPr lang="en-US" sz="1600" b="1" dirty="0" smtClean="0">
                <a:latin typeface="Calibri" pitchFamily="34" charset="0"/>
                <a:cs typeface="Calibri" pitchFamily="34" charset="0"/>
              </a:rPr>
              <a:t>Document A: Deforestation: John Muir</a:t>
            </a:r>
            <a:br>
              <a:rPr lang="en-US" sz="1600" b="1" dirty="0" smtClean="0">
                <a:latin typeface="Calibri" pitchFamily="34" charset="0"/>
                <a:cs typeface="Calibri" pitchFamily="34" charset="0"/>
              </a:rPr>
            </a:br>
            <a:r>
              <a:rPr lang="en-US" sz="1600" b="1" dirty="0" smtClean="0">
                <a:latin typeface="Calibri" pitchFamily="34" charset="0"/>
                <a:cs typeface="Calibri" pitchFamily="34" charset="0"/>
              </a:rPr>
              <a:t>Document B: Child Labor: Lewis Hine</a:t>
            </a:r>
            <a:br>
              <a:rPr lang="en-US" sz="1600" b="1" dirty="0" smtClean="0">
                <a:latin typeface="Calibri" pitchFamily="34" charset="0"/>
                <a:cs typeface="Calibri" pitchFamily="34" charset="0"/>
              </a:rPr>
            </a:br>
            <a:r>
              <a:rPr lang="en-US" sz="1600" b="1" dirty="0" smtClean="0">
                <a:latin typeface="Calibri" pitchFamily="34" charset="0"/>
                <a:cs typeface="Calibri" pitchFamily="34" charset="0"/>
              </a:rPr>
              <a:t>Document C: Women’s Suffrage: Jane Addams</a:t>
            </a:r>
            <a:br>
              <a:rPr lang="en-US" sz="1600" b="1" dirty="0" smtClean="0">
                <a:latin typeface="Calibri" pitchFamily="34" charset="0"/>
                <a:cs typeface="Calibri" pitchFamily="34" charset="0"/>
              </a:rPr>
            </a:br>
            <a:r>
              <a:rPr lang="en-US" sz="1600" b="1" dirty="0" smtClean="0">
                <a:latin typeface="Calibri" pitchFamily="34" charset="0"/>
                <a:cs typeface="Calibri" pitchFamily="34" charset="0"/>
              </a:rPr>
              <a:t>Document D: Food Safety: Upton Sinclair</a:t>
            </a:r>
          </a:p>
        </p:txBody>
      </p:sp>
    </p:spTree>
    <p:custDataLst>
      <p:tags r:id="rId1"/>
    </p:custDataLst>
    <p:extLst>
      <p:ext uri="{BB962C8B-B14F-4D97-AF65-F5344CB8AC3E}">
        <p14:creationId xmlns:p14="http://schemas.microsoft.com/office/powerpoint/2010/main" val="1693955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3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12</a:t>
            </a:fld>
            <a:endParaRPr lang="en-US"/>
          </a:p>
        </p:txBody>
      </p:sp>
      <p:sp>
        <p:nvSpPr>
          <p:cNvPr id="6" name="Rectangle 2"/>
          <p:cNvSpPr txBox="1">
            <a:spLocks noChangeArrowheads="1"/>
          </p:cNvSpPr>
          <p:nvPr/>
        </p:nvSpPr>
        <p:spPr bwMode="auto">
          <a:xfrm>
            <a:off x="1196788" y="5006788"/>
            <a:ext cx="6902348" cy="6477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algn="l" eaLnBrk="1" hangingPunct="1">
              <a:defRPr/>
            </a:pPr>
            <a:r>
              <a:rPr lang="en-US" sz="2800" b="1" dirty="0" smtClean="0">
                <a:latin typeface="Calibri" pitchFamily="34" charset="0"/>
                <a:cs typeface="Calibri" pitchFamily="34" charset="0"/>
              </a:rPr>
              <a:t>Suffrage protest at the White House -1917</a:t>
            </a:r>
          </a:p>
        </p:txBody>
      </p:sp>
      <p:sp>
        <p:nvSpPr>
          <p:cNvPr id="2" name="TextBox 1"/>
          <p:cNvSpPr txBox="1"/>
          <p:nvPr/>
        </p:nvSpPr>
        <p:spPr>
          <a:xfrm>
            <a:off x="533400" y="3939337"/>
            <a:ext cx="2590800" cy="584775"/>
          </a:xfrm>
          <a:prstGeom prst="rect">
            <a:avLst/>
          </a:prstGeom>
          <a:noFill/>
        </p:spPr>
        <p:txBody>
          <a:bodyPr wrap="square" rtlCol="0">
            <a:spAutoFit/>
          </a:bodyPr>
          <a:lstStyle/>
          <a:p>
            <a:r>
              <a:rPr lang="en-US" sz="3200" dirty="0" smtClean="0">
                <a:solidFill>
                  <a:srgbClr val="FFFF00"/>
                </a:solidFill>
                <a:latin typeface="Calibri" pitchFamily="34" charset="0"/>
                <a:cs typeface="Calibri" pitchFamily="34" charset="0"/>
              </a:rPr>
              <a:t>Document ?</a:t>
            </a:r>
            <a:endParaRPr lang="en-US" sz="3200" dirty="0">
              <a:solidFill>
                <a:srgbClr val="FFFF00"/>
              </a:solidFill>
              <a:latin typeface="Calibri" pitchFamily="34" charset="0"/>
              <a:cs typeface="Calibri" pitchFamily="34" charset="0"/>
            </a:endParaRPr>
          </a:p>
        </p:txBody>
      </p:sp>
      <p:pic>
        <p:nvPicPr>
          <p:cNvPr id="9" name="Picture 2" descr="http://z.about.com/d/womenshistory/1/0/j/c/2/suffrage_1917_white_house_160022v_8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918" t="44018" r="9974"/>
          <a:stretch/>
        </p:blipFill>
        <p:spPr bwMode="auto">
          <a:xfrm>
            <a:off x="857533" y="625119"/>
            <a:ext cx="7580857" cy="3330386"/>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2440" y="4519115"/>
            <a:ext cx="2547980" cy="584775"/>
          </a:xfrm>
          <a:prstGeom prst="rect">
            <a:avLst/>
          </a:prstGeom>
          <a:noFill/>
        </p:spPr>
        <p:txBody>
          <a:bodyPr wrap="square" rtlCol="0">
            <a:spAutoFit/>
          </a:bodyPr>
          <a:lstStyle/>
          <a:p>
            <a:r>
              <a:rPr lang="en-US" sz="3200" dirty="0" smtClean="0">
                <a:solidFill>
                  <a:srgbClr val="FFFF00"/>
                </a:solidFill>
                <a:latin typeface="Calibri" pitchFamily="34" charset="0"/>
                <a:cs typeface="Calibri" pitchFamily="34" charset="0"/>
              </a:rPr>
              <a:t>Rationale ?</a:t>
            </a:r>
            <a:endParaRPr lang="en-US" sz="3200" dirty="0">
              <a:solidFill>
                <a:srgbClr val="FFFF00"/>
              </a:solidFill>
              <a:latin typeface="Calibri" pitchFamily="34" charset="0"/>
              <a:cs typeface="Calibri" pitchFamily="34" charset="0"/>
            </a:endParaRPr>
          </a:p>
        </p:txBody>
      </p:sp>
      <p:sp>
        <p:nvSpPr>
          <p:cNvPr id="12" name="TextBox 11"/>
          <p:cNvSpPr txBox="1"/>
          <p:nvPr/>
        </p:nvSpPr>
        <p:spPr>
          <a:xfrm>
            <a:off x="2667000" y="3987827"/>
            <a:ext cx="6324600" cy="584775"/>
          </a:xfrm>
          <a:prstGeom prst="rect">
            <a:avLst/>
          </a:prstGeom>
          <a:noFill/>
        </p:spPr>
        <p:txBody>
          <a:bodyPr wrap="square" rtlCol="0">
            <a:spAutoFit/>
          </a:bodyPr>
          <a:lstStyle/>
          <a:p>
            <a:r>
              <a:rPr lang="en-US" sz="3200" dirty="0" smtClean="0">
                <a:solidFill>
                  <a:srgbClr val="FFFF00"/>
                </a:solidFill>
                <a:latin typeface="Calibri" pitchFamily="34" charset="0"/>
                <a:cs typeface="Calibri" pitchFamily="34" charset="0"/>
              </a:rPr>
              <a:t>“C: Women’s Suffrage-Jane Addams”</a:t>
            </a:r>
            <a:endParaRPr lang="en-US" sz="3200" dirty="0">
              <a:solidFill>
                <a:srgbClr val="FFFF00"/>
              </a:solidFill>
              <a:latin typeface="Calibri" pitchFamily="34" charset="0"/>
              <a:cs typeface="Calibri" pitchFamily="34" charset="0"/>
            </a:endParaRPr>
          </a:p>
        </p:txBody>
      </p:sp>
      <p:pic>
        <p:nvPicPr>
          <p:cNvPr id="8" name="Picture 2" descr="http://socialinqueery.files.wordpress.com/2012/03/raising-hands2.jpg"/>
          <p:cNvPicPr>
            <a:picLocks noChangeAspect="1" noChangeArrowheads="1"/>
          </p:cNvPicPr>
          <p:nvPr/>
        </p:nvPicPr>
        <p:blipFill>
          <a:blip r:embed="rId5" cstate="print"/>
          <a:srcRect/>
          <a:stretch>
            <a:fillRect/>
          </a:stretch>
        </p:blipFill>
        <p:spPr bwMode="auto">
          <a:xfrm>
            <a:off x="7696200" y="198399"/>
            <a:ext cx="1257302" cy="718459"/>
          </a:xfrm>
          <a:prstGeom prst="rect">
            <a:avLst/>
          </a:prstGeom>
          <a:noFill/>
        </p:spPr>
      </p:pic>
    </p:spTree>
    <p:custDataLst>
      <p:tags r:id="rId1"/>
    </p:custDataLst>
    <p:extLst>
      <p:ext uri="{BB962C8B-B14F-4D97-AF65-F5344CB8AC3E}">
        <p14:creationId xmlns:p14="http://schemas.microsoft.com/office/powerpoint/2010/main" val="21427687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13</a:t>
            </a:fld>
            <a:endParaRPr lang="en-US"/>
          </a:p>
        </p:txBody>
      </p:sp>
      <p:pic>
        <p:nvPicPr>
          <p:cNvPr id="3" name="MS900069736[1].wav">
            <a:hlinkClick r:id="" action="ppaction://media"/>
          </p:cNvPr>
          <p:cNvPicPr>
            <a:picLocks noRot="1" noChangeAspect="1"/>
          </p:cNvPicPr>
          <p:nvPr>
            <a:wavAudioFile r:embed="rId2" name="MS900069736[1].wav"/>
          </p:nvPr>
        </p:nvPicPr>
        <p:blipFill>
          <a:blip r:embed="rId5" cstate="print"/>
          <a:srcRect/>
          <a:stretch>
            <a:fillRect/>
          </a:stretch>
        </p:blipFill>
        <p:spPr bwMode="auto">
          <a:xfrm>
            <a:off x="7696200" y="5715000"/>
            <a:ext cx="46038" cy="46038"/>
          </a:xfrm>
          <a:prstGeom prst="rect">
            <a:avLst/>
          </a:prstGeom>
          <a:noFill/>
          <a:ln w="9525">
            <a:noFill/>
            <a:miter lim="800000"/>
            <a:headEnd/>
            <a:tailEnd/>
          </a:ln>
        </p:spPr>
      </p:pic>
      <p:sp>
        <p:nvSpPr>
          <p:cNvPr id="6" name="Rectangle 2"/>
          <p:cNvSpPr txBox="1">
            <a:spLocks noChangeArrowheads="1"/>
          </p:cNvSpPr>
          <p:nvPr/>
        </p:nvSpPr>
        <p:spPr bwMode="auto">
          <a:xfrm>
            <a:off x="130088" y="1562100"/>
            <a:ext cx="2379413" cy="647700"/>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algn="l" eaLnBrk="1" hangingPunct="1">
              <a:defRPr/>
            </a:pPr>
            <a:r>
              <a:rPr lang="en-US" sz="1600" b="1" dirty="0" smtClean="0">
                <a:latin typeface="Calibri" pitchFamily="34" charset="0"/>
                <a:cs typeface="Calibri" pitchFamily="34" charset="0"/>
              </a:rPr>
              <a:t>Teddy Roosevelt and John Muir:  Yosemite -1906</a:t>
            </a:r>
          </a:p>
        </p:txBody>
      </p:sp>
      <p:sp>
        <p:nvSpPr>
          <p:cNvPr id="2" name="TextBox 1"/>
          <p:cNvSpPr txBox="1"/>
          <p:nvPr/>
        </p:nvSpPr>
        <p:spPr>
          <a:xfrm>
            <a:off x="1319795" y="4365726"/>
            <a:ext cx="7391400" cy="584775"/>
          </a:xfrm>
          <a:prstGeom prst="rect">
            <a:avLst/>
          </a:prstGeom>
          <a:noFill/>
        </p:spPr>
        <p:txBody>
          <a:bodyPr wrap="square" rtlCol="0">
            <a:spAutoFit/>
          </a:bodyPr>
          <a:lstStyle/>
          <a:p>
            <a:r>
              <a:rPr lang="en-US" sz="3200" dirty="0" smtClean="0">
                <a:solidFill>
                  <a:srgbClr val="FFFF00"/>
                </a:solidFill>
                <a:latin typeface="Calibri" pitchFamily="34" charset="0"/>
                <a:cs typeface="Calibri" pitchFamily="34" charset="0"/>
              </a:rPr>
              <a:t>Document ?</a:t>
            </a:r>
            <a:endParaRPr lang="en-US" sz="3200" dirty="0">
              <a:solidFill>
                <a:srgbClr val="FFFF00"/>
              </a:solidFill>
              <a:latin typeface="Calibri" pitchFamily="34" charset="0"/>
              <a:cs typeface="Calibri" pitchFamily="34" charset="0"/>
            </a:endParaRPr>
          </a:p>
        </p:txBody>
      </p:sp>
      <p:sp>
        <p:nvSpPr>
          <p:cNvPr id="11" name="TextBox 10"/>
          <p:cNvSpPr txBox="1"/>
          <p:nvPr/>
        </p:nvSpPr>
        <p:spPr>
          <a:xfrm>
            <a:off x="1343529" y="5130224"/>
            <a:ext cx="2547980" cy="584775"/>
          </a:xfrm>
          <a:prstGeom prst="rect">
            <a:avLst/>
          </a:prstGeom>
          <a:noFill/>
        </p:spPr>
        <p:txBody>
          <a:bodyPr wrap="square" rtlCol="0">
            <a:spAutoFit/>
          </a:bodyPr>
          <a:lstStyle/>
          <a:p>
            <a:r>
              <a:rPr lang="en-US" sz="3200" dirty="0" smtClean="0">
                <a:solidFill>
                  <a:srgbClr val="FFFF00"/>
                </a:solidFill>
                <a:latin typeface="Calibri" pitchFamily="34" charset="0"/>
                <a:cs typeface="Calibri" pitchFamily="34" charset="0"/>
              </a:rPr>
              <a:t>Rationale ?</a:t>
            </a:r>
            <a:endParaRPr lang="en-US" sz="3200" dirty="0">
              <a:solidFill>
                <a:srgbClr val="FFFF00"/>
              </a:solidFill>
              <a:latin typeface="Calibri" pitchFamily="34" charset="0"/>
              <a:cs typeface="Calibri" pitchFamily="34" charset="0"/>
            </a:endParaRPr>
          </a:p>
        </p:txBody>
      </p:sp>
      <p:pic>
        <p:nvPicPr>
          <p:cNvPr id="3074" name="Picture 2" descr="http://www.history.com/images/media/slideshow/teddy-roosevelt/theodore-roosevelt-yosemi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2631" y="293557"/>
            <a:ext cx="5998564" cy="4087159"/>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34322" y="4380716"/>
            <a:ext cx="5181078" cy="584775"/>
          </a:xfrm>
          <a:prstGeom prst="rect">
            <a:avLst/>
          </a:prstGeom>
          <a:noFill/>
        </p:spPr>
        <p:txBody>
          <a:bodyPr wrap="square" rtlCol="0">
            <a:spAutoFit/>
          </a:bodyPr>
          <a:lstStyle/>
          <a:p>
            <a:r>
              <a:rPr lang="en-US" sz="3200" dirty="0" smtClean="0">
                <a:solidFill>
                  <a:srgbClr val="FFFF00"/>
                </a:solidFill>
                <a:latin typeface="Calibri" pitchFamily="34" charset="0"/>
                <a:cs typeface="Calibri" pitchFamily="34" charset="0"/>
              </a:rPr>
              <a:t>“A: Deforestation-John Muir”</a:t>
            </a:r>
            <a:endParaRPr lang="en-US" sz="3200" dirty="0">
              <a:solidFill>
                <a:srgbClr val="FFFF00"/>
              </a:solidFill>
              <a:latin typeface="Calibri" pitchFamily="34" charset="0"/>
              <a:cs typeface="Calibri" pitchFamily="34" charset="0"/>
            </a:endParaRPr>
          </a:p>
        </p:txBody>
      </p:sp>
      <p:pic>
        <p:nvPicPr>
          <p:cNvPr id="9" name="Picture 2" descr="http://socialinqueery.files.wordpress.com/2012/03/raising-hands2.jpg"/>
          <p:cNvPicPr>
            <a:picLocks noChangeAspect="1" noChangeArrowheads="1"/>
          </p:cNvPicPr>
          <p:nvPr/>
        </p:nvPicPr>
        <p:blipFill>
          <a:blip r:embed="rId7" cstate="print"/>
          <a:srcRect/>
          <a:stretch>
            <a:fillRect/>
          </a:stretch>
        </p:blipFill>
        <p:spPr bwMode="auto">
          <a:xfrm>
            <a:off x="130088" y="171448"/>
            <a:ext cx="1866902" cy="1066802"/>
          </a:xfrm>
          <a:prstGeom prst="rect">
            <a:avLst/>
          </a:prstGeom>
          <a:noFill/>
        </p:spPr>
      </p:pic>
    </p:spTree>
    <p:custDataLst>
      <p:tags r:id="rId1"/>
    </p:custDataLst>
    <p:extLst>
      <p:ext uri="{BB962C8B-B14F-4D97-AF65-F5344CB8AC3E}">
        <p14:creationId xmlns:p14="http://schemas.microsoft.com/office/powerpoint/2010/main" val="42312025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repeatCount="2000" fill="hold" display="0">
                  <p:stCondLst>
                    <p:cond delay="indefinite"/>
                  </p:stCondLst>
                  <p:endCondLst>
                    <p:cond evt="onStopAudio" delay="0">
                      <p:tgtEl>
                        <p:sldTgt/>
                      </p:tgtEl>
                    </p:cond>
                  </p:endCondLst>
                </p:cTn>
                <p:tgtEl>
                  <p:spTgt spid="3"/>
                </p:tgtEl>
              </p:cMediaNode>
            </p:audio>
          </p:childTnLst>
        </p:cTn>
      </p:par>
    </p:tnLst>
    <p:bldLst>
      <p:bldP spid="6" grpId="0"/>
      <p:bldP spid="2" grpId="0"/>
      <p:bldP spid="11"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14</a:t>
            </a:fld>
            <a:endParaRPr lang="en-US"/>
          </a:p>
        </p:txBody>
      </p:sp>
      <p:sp>
        <p:nvSpPr>
          <p:cNvPr id="6" name="Rectangle 2"/>
          <p:cNvSpPr txBox="1">
            <a:spLocks noChangeArrowheads="1"/>
          </p:cNvSpPr>
          <p:nvPr/>
        </p:nvSpPr>
        <p:spPr bwMode="auto">
          <a:xfrm>
            <a:off x="762000" y="4495800"/>
            <a:ext cx="7337136" cy="1158688"/>
          </a:xfrm>
          <a:prstGeom prst="rect">
            <a:avLst/>
          </a:prstGeom>
          <a:noFill/>
          <a:ln>
            <a:noFill/>
          </a:ln>
          <a:effectLst/>
          <a:ex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algn="l" eaLnBrk="1" hangingPunct="1">
              <a:defRPr/>
            </a:pPr>
            <a:endParaRPr lang="en-US" sz="2800" b="1" dirty="0">
              <a:effectLst/>
            </a:endParaRPr>
          </a:p>
        </p:txBody>
      </p:sp>
      <p:sp>
        <p:nvSpPr>
          <p:cNvPr id="2" name="TextBox 1"/>
          <p:cNvSpPr txBox="1"/>
          <p:nvPr/>
        </p:nvSpPr>
        <p:spPr>
          <a:xfrm>
            <a:off x="237606" y="1389240"/>
            <a:ext cx="2697162" cy="584775"/>
          </a:xfrm>
          <a:prstGeom prst="rect">
            <a:avLst/>
          </a:prstGeom>
          <a:noFill/>
        </p:spPr>
        <p:txBody>
          <a:bodyPr wrap="square" rtlCol="0">
            <a:spAutoFit/>
          </a:bodyPr>
          <a:lstStyle/>
          <a:p>
            <a:r>
              <a:rPr lang="en-US" sz="3200" dirty="0" smtClean="0">
                <a:solidFill>
                  <a:srgbClr val="FFFF00"/>
                </a:solidFill>
                <a:latin typeface="Calibri" pitchFamily="34" charset="0"/>
                <a:cs typeface="Calibri" pitchFamily="34" charset="0"/>
              </a:rPr>
              <a:t>Document ?</a:t>
            </a:r>
            <a:endParaRPr lang="en-US" sz="3200" dirty="0">
              <a:solidFill>
                <a:srgbClr val="FFFF00"/>
              </a:solidFill>
              <a:latin typeface="Calibri" pitchFamily="34" charset="0"/>
              <a:cs typeface="Calibri" pitchFamily="34" charset="0"/>
            </a:endParaRPr>
          </a:p>
        </p:txBody>
      </p:sp>
      <p:sp>
        <p:nvSpPr>
          <p:cNvPr id="11" name="TextBox 10"/>
          <p:cNvSpPr txBox="1"/>
          <p:nvPr/>
        </p:nvSpPr>
        <p:spPr>
          <a:xfrm>
            <a:off x="237606" y="3886594"/>
            <a:ext cx="2547980" cy="584775"/>
          </a:xfrm>
          <a:prstGeom prst="rect">
            <a:avLst/>
          </a:prstGeom>
          <a:noFill/>
        </p:spPr>
        <p:txBody>
          <a:bodyPr wrap="square" rtlCol="0">
            <a:spAutoFit/>
          </a:bodyPr>
          <a:lstStyle/>
          <a:p>
            <a:r>
              <a:rPr lang="en-US" sz="3200" dirty="0" smtClean="0">
                <a:solidFill>
                  <a:srgbClr val="FFFF00"/>
                </a:solidFill>
                <a:latin typeface="Calibri" pitchFamily="34" charset="0"/>
                <a:cs typeface="Calibri" pitchFamily="34" charset="0"/>
              </a:rPr>
              <a:t>Rationale ?</a:t>
            </a:r>
            <a:endParaRPr lang="en-US" sz="3200" dirty="0">
              <a:solidFill>
                <a:srgbClr val="FFFF00"/>
              </a:solidFill>
              <a:latin typeface="Calibri" pitchFamily="34" charset="0"/>
              <a:cs typeface="Calibri" pitchFamily="34" charset="0"/>
            </a:endParaRPr>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2934768" y="164580"/>
            <a:ext cx="5718966" cy="4523182"/>
          </a:xfrm>
          <a:prstGeom prst="rect">
            <a:avLst/>
          </a:prstGeom>
          <a:ln w="28575">
            <a:solidFill>
              <a:srgbClr val="FF0000"/>
            </a:solidFill>
          </a:ln>
        </p:spPr>
      </p:pic>
      <p:sp>
        <p:nvSpPr>
          <p:cNvPr id="4" name="TextBox 3"/>
          <p:cNvSpPr txBox="1"/>
          <p:nvPr/>
        </p:nvSpPr>
        <p:spPr>
          <a:xfrm>
            <a:off x="3519760" y="4823491"/>
            <a:ext cx="4548981" cy="830997"/>
          </a:xfrm>
          <a:prstGeom prst="rect">
            <a:avLst/>
          </a:prstGeom>
          <a:noFill/>
        </p:spPr>
        <p:txBody>
          <a:bodyPr wrap="square" rtlCol="0">
            <a:spAutoFit/>
          </a:bodyPr>
          <a:lstStyle/>
          <a:p>
            <a:r>
              <a:rPr lang="en-US" b="1" dirty="0">
                <a:latin typeface="Calibri" pitchFamily="34" charset="0"/>
                <a:cs typeface="Calibri" pitchFamily="34" charset="0"/>
              </a:rPr>
              <a:t>Coal Breaker Boys, Pittston, </a:t>
            </a:r>
            <a:r>
              <a:rPr lang="en-US" b="1" dirty="0" smtClean="0">
                <a:latin typeface="Calibri" pitchFamily="34" charset="0"/>
                <a:cs typeface="Calibri" pitchFamily="34" charset="0"/>
              </a:rPr>
              <a:t>Pennsylvania,  </a:t>
            </a:r>
          </a:p>
          <a:p>
            <a:r>
              <a:rPr lang="en-US" b="1" dirty="0" smtClean="0">
                <a:latin typeface="Calibri" pitchFamily="34" charset="0"/>
                <a:cs typeface="Calibri" pitchFamily="34" charset="0"/>
              </a:rPr>
              <a:t>by Lewis Hine, 1911</a:t>
            </a:r>
            <a:endParaRPr lang="en-US" b="1" dirty="0">
              <a:latin typeface="Calibri" pitchFamily="34" charset="0"/>
              <a:cs typeface="Calibri" pitchFamily="34" charset="0"/>
            </a:endParaRPr>
          </a:p>
          <a:p>
            <a:endParaRPr lang="en-US" sz="1200" dirty="0">
              <a:latin typeface="Calibri" pitchFamily="34" charset="0"/>
              <a:cs typeface="Calibri" pitchFamily="34" charset="0"/>
            </a:endParaRPr>
          </a:p>
        </p:txBody>
      </p:sp>
      <p:sp>
        <p:nvSpPr>
          <p:cNvPr id="10" name="TextBox 9"/>
          <p:cNvSpPr txBox="1"/>
          <p:nvPr/>
        </p:nvSpPr>
        <p:spPr>
          <a:xfrm>
            <a:off x="237606" y="1974015"/>
            <a:ext cx="2697162" cy="1569660"/>
          </a:xfrm>
          <a:prstGeom prst="rect">
            <a:avLst/>
          </a:prstGeom>
          <a:noFill/>
        </p:spPr>
        <p:txBody>
          <a:bodyPr wrap="square" rtlCol="0">
            <a:spAutoFit/>
          </a:bodyPr>
          <a:lstStyle/>
          <a:p>
            <a:r>
              <a:rPr lang="en-US" sz="3200" b="1" dirty="0" smtClean="0">
                <a:solidFill>
                  <a:srgbClr val="FFFF00"/>
                </a:solidFill>
                <a:latin typeface="Calibri" pitchFamily="34" charset="0"/>
                <a:cs typeface="Calibri" pitchFamily="34" charset="0"/>
              </a:rPr>
              <a:t>“Document </a:t>
            </a:r>
            <a:r>
              <a:rPr lang="en-US" sz="3200" b="1" dirty="0">
                <a:solidFill>
                  <a:srgbClr val="FFFF00"/>
                </a:solidFill>
                <a:latin typeface="Calibri" pitchFamily="34" charset="0"/>
                <a:cs typeface="Calibri" pitchFamily="34" charset="0"/>
              </a:rPr>
              <a:t>B: Child Labor: </a:t>
            </a:r>
            <a:endParaRPr lang="en-US" sz="3200" b="1" dirty="0" smtClean="0">
              <a:solidFill>
                <a:srgbClr val="FFFF00"/>
              </a:solidFill>
              <a:latin typeface="Calibri" pitchFamily="34" charset="0"/>
              <a:cs typeface="Calibri" pitchFamily="34" charset="0"/>
            </a:endParaRPr>
          </a:p>
          <a:p>
            <a:r>
              <a:rPr lang="en-US" sz="3200" b="1" dirty="0" smtClean="0">
                <a:solidFill>
                  <a:srgbClr val="FFFF00"/>
                </a:solidFill>
                <a:latin typeface="Calibri" pitchFamily="34" charset="0"/>
                <a:cs typeface="Calibri" pitchFamily="34" charset="0"/>
              </a:rPr>
              <a:t>Lewis Hine”</a:t>
            </a:r>
            <a:endParaRPr lang="en-US" sz="3200" dirty="0">
              <a:solidFill>
                <a:srgbClr val="FFFF00"/>
              </a:solidFill>
            </a:endParaRPr>
          </a:p>
        </p:txBody>
      </p:sp>
      <p:pic>
        <p:nvPicPr>
          <p:cNvPr id="12" name="Picture 2" descr="http://socialinqueery.files.wordpress.com/2012/03/raising-hands2.jpg"/>
          <p:cNvPicPr>
            <a:picLocks noChangeAspect="1" noChangeArrowheads="1"/>
          </p:cNvPicPr>
          <p:nvPr/>
        </p:nvPicPr>
        <p:blipFill>
          <a:blip r:embed="rId6" cstate="print"/>
          <a:srcRect/>
          <a:stretch>
            <a:fillRect/>
          </a:stretch>
        </p:blipFill>
        <p:spPr bwMode="auto">
          <a:xfrm>
            <a:off x="578145" y="322438"/>
            <a:ext cx="1866902" cy="1066802"/>
          </a:xfrm>
          <a:prstGeom prst="rect">
            <a:avLst/>
          </a:prstGeom>
          <a:noFill/>
        </p:spPr>
      </p:pic>
    </p:spTree>
    <p:custDataLst>
      <p:tags r:id="rId1"/>
    </p:custDataLst>
    <p:extLst>
      <p:ext uri="{BB962C8B-B14F-4D97-AF65-F5344CB8AC3E}">
        <p14:creationId xmlns:p14="http://schemas.microsoft.com/office/powerpoint/2010/main" val="3194606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1" grpId="0"/>
      <p:bldP spid="4"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15</a:t>
            </a:fld>
            <a:endParaRPr lang="en-US"/>
          </a:p>
        </p:txBody>
      </p:sp>
      <p:sp>
        <p:nvSpPr>
          <p:cNvPr id="2" name="TextBox 1"/>
          <p:cNvSpPr txBox="1"/>
          <p:nvPr/>
        </p:nvSpPr>
        <p:spPr>
          <a:xfrm>
            <a:off x="5933607" y="1381185"/>
            <a:ext cx="2543084" cy="584775"/>
          </a:xfrm>
          <a:prstGeom prst="rect">
            <a:avLst/>
          </a:prstGeom>
          <a:noFill/>
        </p:spPr>
        <p:txBody>
          <a:bodyPr wrap="square" rtlCol="0">
            <a:spAutoFit/>
          </a:bodyPr>
          <a:lstStyle/>
          <a:p>
            <a:r>
              <a:rPr lang="en-US" sz="3200" dirty="0" smtClean="0">
                <a:solidFill>
                  <a:srgbClr val="FFFF00"/>
                </a:solidFill>
                <a:latin typeface="Calibri" pitchFamily="34" charset="0"/>
                <a:cs typeface="Calibri" pitchFamily="34" charset="0"/>
              </a:rPr>
              <a:t>Document ?</a:t>
            </a:r>
            <a:endParaRPr lang="en-US" sz="3200" dirty="0">
              <a:solidFill>
                <a:srgbClr val="FFFF00"/>
              </a:solidFill>
              <a:latin typeface="Calibri" pitchFamily="34" charset="0"/>
              <a:cs typeface="Calibri" pitchFamily="34" charset="0"/>
            </a:endParaRPr>
          </a:p>
        </p:txBody>
      </p:sp>
      <p:sp>
        <p:nvSpPr>
          <p:cNvPr id="11" name="TextBox 10"/>
          <p:cNvSpPr txBox="1"/>
          <p:nvPr/>
        </p:nvSpPr>
        <p:spPr>
          <a:xfrm>
            <a:off x="6172200" y="3937575"/>
            <a:ext cx="2547980" cy="584775"/>
          </a:xfrm>
          <a:prstGeom prst="rect">
            <a:avLst/>
          </a:prstGeom>
          <a:noFill/>
        </p:spPr>
        <p:txBody>
          <a:bodyPr wrap="square" rtlCol="0">
            <a:spAutoFit/>
          </a:bodyPr>
          <a:lstStyle/>
          <a:p>
            <a:r>
              <a:rPr lang="en-US" sz="3200" dirty="0" smtClean="0">
                <a:solidFill>
                  <a:srgbClr val="FFFF00"/>
                </a:solidFill>
                <a:latin typeface="Calibri" pitchFamily="34" charset="0"/>
                <a:cs typeface="Calibri" pitchFamily="34" charset="0"/>
              </a:rPr>
              <a:t>Rationale ?</a:t>
            </a:r>
            <a:endParaRPr lang="en-US" sz="3200" dirty="0">
              <a:solidFill>
                <a:srgbClr val="FFFF00"/>
              </a:solidFill>
              <a:latin typeface="Calibri" pitchFamily="34" charset="0"/>
              <a:cs typeface="Calibri" pitchFamily="34" charset="0"/>
            </a:endParaRPr>
          </a:p>
        </p:txBody>
      </p:sp>
      <p:sp>
        <p:nvSpPr>
          <p:cNvPr id="4" name="TextBox 3"/>
          <p:cNvSpPr txBox="1"/>
          <p:nvPr/>
        </p:nvSpPr>
        <p:spPr>
          <a:xfrm>
            <a:off x="280587" y="6047600"/>
            <a:ext cx="5282013" cy="646331"/>
          </a:xfrm>
          <a:prstGeom prst="rect">
            <a:avLst/>
          </a:prstGeom>
          <a:noFill/>
        </p:spPr>
        <p:txBody>
          <a:bodyPr wrap="square" rtlCol="0">
            <a:spAutoFit/>
          </a:bodyPr>
          <a:lstStyle/>
          <a:p>
            <a:r>
              <a:rPr lang="en-US" b="1" dirty="0" smtClean="0">
                <a:latin typeface="Calibri" pitchFamily="34" charset="0"/>
                <a:cs typeface="Calibri" pitchFamily="34" charset="0"/>
              </a:rPr>
              <a:t>Washing and hanging freshly killed lamb.  </a:t>
            </a:r>
          </a:p>
          <a:p>
            <a:r>
              <a:rPr lang="en-US" b="1" dirty="0" smtClean="0">
                <a:latin typeface="Calibri" pitchFamily="34" charset="0"/>
                <a:cs typeface="Calibri" pitchFamily="34" charset="0"/>
              </a:rPr>
              <a:t>Swift’s Packing House </a:t>
            </a:r>
            <a:r>
              <a:rPr lang="en-US" b="1" dirty="0">
                <a:latin typeface="Calibri" pitchFamily="34" charset="0"/>
                <a:cs typeface="Calibri" pitchFamily="34" charset="0"/>
              </a:rPr>
              <a:t>©</a:t>
            </a:r>
            <a:r>
              <a:rPr lang="en-US" b="1" dirty="0" smtClean="0">
                <a:latin typeface="Calibri" pitchFamily="34" charset="0"/>
                <a:cs typeface="Calibri" pitchFamily="34" charset="0"/>
              </a:rPr>
              <a:t>1906 by H.C. White Co.</a:t>
            </a:r>
            <a:endParaRPr lang="en-US" dirty="0">
              <a:latin typeface="Calibri" pitchFamily="34" charset="0"/>
              <a:cs typeface="Calibri" pitchFamily="34" charset="0"/>
            </a:endParaRPr>
          </a:p>
        </p:txBody>
      </p:sp>
      <p:pic>
        <p:nvPicPr>
          <p:cNvPr id="6146" name="Picture 2" descr="http://lcweb2.loc.gov/service/pnp/cph/3a50000/3a51000/3a51800/3a51816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527"/>
          <a:stretch/>
        </p:blipFill>
        <p:spPr bwMode="auto">
          <a:xfrm>
            <a:off x="168969" y="276069"/>
            <a:ext cx="5393631" cy="5524636"/>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91200" y="1981200"/>
            <a:ext cx="3155256" cy="1754326"/>
          </a:xfrm>
          <a:prstGeom prst="rect">
            <a:avLst/>
          </a:prstGeom>
          <a:noFill/>
        </p:spPr>
        <p:txBody>
          <a:bodyPr wrap="square" rtlCol="0">
            <a:spAutoFit/>
          </a:bodyPr>
          <a:lstStyle/>
          <a:p>
            <a:r>
              <a:rPr lang="en-US" sz="3600" b="1" dirty="0" smtClean="0">
                <a:solidFill>
                  <a:srgbClr val="FFFF00"/>
                </a:solidFill>
                <a:latin typeface="Calibri" pitchFamily="34" charset="0"/>
                <a:cs typeface="Calibri" pitchFamily="34" charset="0"/>
              </a:rPr>
              <a:t>“Document </a:t>
            </a:r>
            <a:r>
              <a:rPr lang="en-US" sz="3600" b="1" dirty="0">
                <a:solidFill>
                  <a:srgbClr val="FFFF00"/>
                </a:solidFill>
                <a:latin typeface="Calibri" pitchFamily="34" charset="0"/>
                <a:cs typeface="Calibri" pitchFamily="34" charset="0"/>
              </a:rPr>
              <a:t>D: Food Safety: Upton </a:t>
            </a:r>
            <a:r>
              <a:rPr lang="en-US" sz="3600" b="1" dirty="0" smtClean="0">
                <a:solidFill>
                  <a:srgbClr val="FFFF00"/>
                </a:solidFill>
                <a:latin typeface="Calibri" pitchFamily="34" charset="0"/>
                <a:cs typeface="Calibri" pitchFamily="34" charset="0"/>
              </a:rPr>
              <a:t>Sinclair”</a:t>
            </a:r>
            <a:endParaRPr lang="en-US" sz="3600" dirty="0">
              <a:solidFill>
                <a:srgbClr val="FFFF00"/>
              </a:solidFill>
            </a:endParaRPr>
          </a:p>
        </p:txBody>
      </p:sp>
      <p:pic>
        <p:nvPicPr>
          <p:cNvPr id="8" name="Picture 2" descr="http://socialinqueery.files.wordpress.com/2012/03/raising-hands2.jpg"/>
          <p:cNvPicPr>
            <a:picLocks noChangeAspect="1" noChangeArrowheads="1"/>
          </p:cNvPicPr>
          <p:nvPr/>
        </p:nvPicPr>
        <p:blipFill>
          <a:blip r:embed="rId5" cstate="print"/>
          <a:srcRect/>
          <a:stretch>
            <a:fillRect/>
          </a:stretch>
        </p:blipFill>
        <p:spPr bwMode="auto">
          <a:xfrm>
            <a:off x="7086600" y="228600"/>
            <a:ext cx="1866902" cy="1066802"/>
          </a:xfrm>
          <a:prstGeom prst="rect">
            <a:avLst/>
          </a:prstGeom>
          <a:noFill/>
        </p:spPr>
      </p:pic>
    </p:spTree>
    <p:custDataLst>
      <p:tags r:id="rId1"/>
    </p:custDataLst>
    <p:extLst>
      <p:ext uri="{BB962C8B-B14F-4D97-AF65-F5344CB8AC3E}">
        <p14:creationId xmlns:p14="http://schemas.microsoft.com/office/powerpoint/2010/main" val="1176366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par>
                                <p:cTn id="28" presetID="2" presetClass="entr" presetSubtype="6"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84" name="Rectangle 4"/>
          <p:cNvSpPr>
            <a:spLocks noGrp="1" noChangeArrowheads="1"/>
          </p:cNvSpPr>
          <p:nvPr>
            <p:ph type="body" idx="1"/>
          </p:nvPr>
        </p:nvSpPr>
        <p:spPr>
          <a:xfrm>
            <a:off x="228600" y="228600"/>
            <a:ext cx="8610600" cy="6021364"/>
          </a:xfrm>
        </p:spPr>
        <p:txBody>
          <a:bodyPr/>
          <a:lstStyle/>
          <a:p>
            <a:pPr marL="0" indent="0" eaLnBrk="1" hangingPunct="1">
              <a:spcBef>
                <a:spcPts val="0"/>
              </a:spcBef>
              <a:buFontTx/>
              <a:buNone/>
              <a:defRPr/>
            </a:pPr>
            <a:r>
              <a:rPr lang="en-US" sz="2800" b="1" dirty="0" smtClean="0">
                <a:solidFill>
                  <a:srgbClr val="FF0000"/>
                </a:solidFill>
                <a:latin typeface="Times New Roman" pitchFamily="18" charset="0"/>
                <a:cs typeface="Times New Roman" pitchFamily="18" charset="0"/>
              </a:rPr>
              <a:t>  </a:t>
            </a:r>
            <a:r>
              <a:rPr lang="en-US" sz="2800" b="1" dirty="0" smtClean="0">
                <a:ln>
                  <a:solidFill>
                    <a:schemeClr val="tx2"/>
                  </a:solidFill>
                </a:ln>
                <a:solidFill>
                  <a:srgbClr val="FF0000"/>
                </a:solidFill>
                <a:latin typeface="Times New Roman" pitchFamily="18" charset="0"/>
                <a:cs typeface="Times New Roman" pitchFamily="18" charset="0"/>
              </a:rPr>
              <a:t>Hook Exercise:  Progressivism</a:t>
            </a:r>
          </a:p>
          <a:p>
            <a:pPr marL="0" indent="0" eaLnBrk="1" hangingPunct="1">
              <a:spcBef>
                <a:spcPts val="0"/>
              </a:spcBef>
              <a:buFontTx/>
              <a:buNone/>
              <a:defRPr/>
            </a:pPr>
            <a:endParaRPr lang="en-US" sz="2800" b="1" dirty="0">
              <a:effectLst/>
              <a:latin typeface="Times New Roman" pitchFamily="18" charset="0"/>
              <a:cs typeface="Times New Roman" pitchFamily="18" charset="0"/>
            </a:endParaRPr>
          </a:p>
          <a:p>
            <a:pPr marL="0" indent="0" eaLnBrk="1" hangingPunct="1">
              <a:spcBef>
                <a:spcPts val="0"/>
              </a:spcBef>
              <a:buFontTx/>
              <a:buNone/>
              <a:defRPr/>
            </a:pPr>
            <a:endParaRPr lang="en-US" sz="2800" b="1" dirty="0" smtClean="0">
              <a:effectLst/>
              <a:latin typeface="Times New Roman" pitchFamily="18" charset="0"/>
              <a:cs typeface="Times New Roman" pitchFamily="18" charset="0"/>
            </a:endParaRPr>
          </a:p>
          <a:p>
            <a:pPr marL="0" indent="0" eaLnBrk="1" hangingPunct="1">
              <a:spcBef>
                <a:spcPts val="0"/>
              </a:spcBef>
              <a:buFontTx/>
              <a:buNone/>
              <a:defRPr/>
            </a:pPr>
            <a:r>
              <a:rPr lang="en-US" sz="2800" b="1" dirty="0" smtClean="0">
                <a:effectLst/>
                <a:latin typeface="Times New Roman" pitchFamily="18" charset="0"/>
                <a:cs typeface="Times New Roman" pitchFamily="18" charset="0"/>
              </a:rPr>
              <a:t>Directions:  The United States is a good country.  It has had a democratic government longer than any other country on Earth.  It is filled with many caring people.  It is also true that the United States isn’t perfect.  Below are ten problems that continue to nag America.  With a partner, do these two tasks.  Be prepared to share your thinking with the full class.</a:t>
            </a:r>
            <a:endParaRPr lang="en-US" sz="2400" b="1" dirty="0">
              <a:effectLst/>
              <a:latin typeface="Calibri" pitchFamily="34" charset="0"/>
              <a:cs typeface="Calibri" pitchFamily="34" charset="0"/>
            </a:endParaRPr>
          </a:p>
          <a:p>
            <a:pPr marL="0" indent="0" eaLnBrk="1" hangingPunct="1">
              <a:spcBef>
                <a:spcPts val="0"/>
              </a:spcBef>
              <a:buFontTx/>
              <a:buNone/>
              <a:defRPr/>
            </a:pPr>
            <a:endParaRPr lang="en-US" sz="2400" b="1" dirty="0" smtClean="0">
              <a:latin typeface="Calibri" pitchFamily="34" charset="0"/>
            </a:endParaRPr>
          </a:p>
          <a:p>
            <a:pPr marL="0" indent="0" eaLnBrk="1" hangingPunct="1">
              <a:spcBef>
                <a:spcPts val="0"/>
              </a:spcBef>
              <a:buFontTx/>
              <a:buNone/>
              <a:defRPr/>
            </a:pPr>
            <a:endParaRPr lang="en-US" sz="2400" b="1" dirty="0" smtClean="0">
              <a:latin typeface="Calibri" pitchFamily="34" charset="0"/>
            </a:endParaRPr>
          </a:p>
        </p:txBody>
      </p:sp>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16</a:t>
            </a:fld>
            <a:endParaRPr lang="en-US"/>
          </a:p>
        </p:txBody>
      </p:sp>
      <p:sp>
        <p:nvSpPr>
          <p:cNvPr id="5" name="TextBox 4"/>
          <p:cNvSpPr txBox="1"/>
          <p:nvPr/>
        </p:nvSpPr>
        <p:spPr>
          <a:xfrm>
            <a:off x="1524000" y="762000"/>
            <a:ext cx="39624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Is there a </a:t>
            </a:r>
            <a:r>
              <a:rPr lang="en-US" sz="2400" b="1" dirty="0" smtClean="0">
                <a:solidFill>
                  <a:srgbClr val="FFFF00"/>
                </a:solidFill>
                <a:latin typeface="Calibri" pitchFamily="34" charset="0"/>
                <a:cs typeface="Calibri" pitchFamily="34" charset="0"/>
              </a:rPr>
              <a:t>VOLUNTEER</a:t>
            </a:r>
            <a:r>
              <a:rPr lang="en-US" b="1" dirty="0" smtClean="0">
                <a:solidFill>
                  <a:srgbClr val="FFFF00"/>
                </a:solidFill>
                <a:latin typeface="Calibri" pitchFamily="34" charset="0"/>
                <a:cs typeface="Calibri" pitchFamily="34" charset="0"/>
              </a:rPr>
              <a:t> to read while the rest follow along in their packets?</a:t>
            </a:r>
            <a:endParaRPr lang="en-US" dirty="0">
              <a:solidFill>
                <a:srgbClr val="FFFF00"/>
              </a:solidFill>
            </a:endParaRPr>
          </a:p>
        </p:txBody>
      </p:sp>
      <p:pic>
        <p:nvPicPr>
          <p:cNvPr id="6" name="Picture 2" descr="http://socialinqueery.files.wordpress.com/2012/03/raising-hands2.jpg"/>
          <p:cNvPicPr>
            <a:picLocks noChangeAspect="1" noChangeArrowheads="1"/>
          </p:cNvPicPr>
          <p:nvPr/>
        </p:nvPicPr>
        <p:blipFill>
          <a:blip r:embed="rId2" cstate="print"/>
          <a:srcRect/>
          <a:stretch>
            <a:fillRect/>
          </a:stretch>
        </p:blipFill>
        <p:spPr bwMode="auto">
          <a:xfrm>
            <a:off x="7086600" y="228600"/>
            <a:ext cx="1866902" cy="1066802"/>
          </a:xfrm>
          <a:prstGeom prst="rect">
            <a:avLst/>
          </a:prstGeom>
          <a:noFill/>
        </p:spPr>
      </p:pic>
    </p:spTree>
    <p:extLst>
      <p:ext uri="{BB962C8B-B14F-4D97-AF65-F5344CB8AC3E}">
        <p14:creationId xmlns:p14="http://schemas.microsoft.com/office/powerpoint/2010/main" val="40171071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fade">
                                      <p:cBhvr>
                                        <p:cTn id="7" dur="2000"/>
                                        <p:tgtEl>
                                          <p:spTgt spid="20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84">
                                            <p:txEl>
                                              <p:pRg st="3" end="3"/>
                                            </p:txEl>
                                          </p:spTgt>
                                        </p:tgtEl>
                                        <p:attrNameLst>
                                          <p:attrName>style.visibility</p:attrName>
                                        </p:attrNameLst>
                                      </p:cBhvr>
                                      <p:to>
                                        <p:strVal val="visible"/>
                                      </p:to>
                                    </p:set>
                                    <p:animEffect transition="in" filter="fade">
                                      <p:cBhvr>
                                        <p:cTn id="22" dur="500"/>
                                        <p:tgtEl>
                                          <p:spTgt spid="204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84" name="Rectangle 4"/>
          <p:cNvSpPr>
            <a:spLocks noGrp="1" noChangeArrowheads="1"/>
          </p:cNvSpPr>
          <p:nvPr>
            <p:ph type="body" idx="1"/>
          </p:nvPr>
        </p:nvSpPr>
        <p:spPr>
          <a:xfrm>
            <a:off x="304800" y="1116878"/>
            <a:ext cx="8610600" cy="6021364"/>
          </a:xfrm>
        </p:spPr>
        <p:txBody>
          <a:bodyPr/>
          <a:lstStyle/>
          <a:p>
            <a:pPr marL="0" indent="0" eaLnBrk="1" hangingPunct="1">
              <a:spcBef>
                <a:spcPts val="0"/>
              </a:spcBef>
              <a:buFontTx/>
              <a:buNone/>
              <a:defRPr/>
            </a:pPr>
            <a:r>
              <a:rPr lang="en-US" sz="2800" b="1"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Task One</a:t>
            </a:r>
            <a:r>
              <a:rPr lang="en-US" sz="2800" b="1" dirty="0" smtClean="0">
                <a:latin typeface="Times New Roman" pitchFamily="18" charset="0"/>
                <a:cs typeface="Times New Roman" pitchFamily="18" charset="0"/>
              </a:rPr>
              <a:t>:  Identify the </a:t>
            </a:r>
            <a:r>
              <a:rPr lang="en-US" sz="2800" b="1" u="sng" dirty="0" smtClean="0">
                <a:latin typeface="Times New Roman" pitchFamily="18" charset="0"/>
                <a:cs typeface="Times New Roman" pitchFamily="18" charset="0"/>
              </a:rPr>
              <a:t>number one problem</a:t>
            </a:r>
            <a:r>
              <a:rPr lang="en-US" sz="2800" b="1" dirty="0" smtClean="0">
                <a:latin typeface="Times New Roman" pitchFamily="18" charset="0"/>
                <a:cs typeface="Times New Roman" pitchFamily="18" charset="0"/>
              </a:rPr>
              <a:t> you could solve on the list that would allow you to solve </a:t>
            </a:r>
            <a:r>
              <a:rPr lang="en-US" sz="2800" b="1" u="sng" dirty="0" smtClean="0">
                <a:latin typeface="Times New Roman" pitchFamily="18" charset="0"/>
                <a:cs typeface="Times New Roman" pitchFamily="18" charset="0"/>
              </a:rPr>
              <a:t>SIX</a:t>
            </a:r>
            <a:r>
              <a:rPr lang="en-US" sz="2800" b="1" dirty="0" smtClean="0">
                <a:latin typeface="Times New Roman" pitchFamily="18" charset="0"/>
                <a:cs typeface="Times New Roman" pitchFamily="18" charset="0"/>
              </a:rPr>
              <a:t> of the nine other problems more easily.</a:t>
            </a:r>
          </a:p>
          <a:p>
            <a:pPr marL="0" indent="0" eaLnBrk="1" hangingPunct="1">
              <a:spcBef>
                <a:spcPts val="0"/>
              </a:spcBef>
              <a:buFontTx/>
              <a:buNone/>
              <a:defRPr/>
            </a:pPr>
            <a:endParaRPr lang="en-US" sz="2800" b="1" dirty="0" smtClean="0">
              <a:latin typeface="Times New Roman" pitchFamily="18" charset="0"/>
              <a:cs typeface="Times New Roman" pitchFamily="18" charset="0"/>
            </a:endParaRPr>
          </a:p>
          <a:p>
            <a:pPr marL="0" indent="0" eaLnBrk="1" hangingPunct="1">
              <a:spcBef>
                <a:spcPts val="0"/>
              </a:spcBef>
              <a:buFontTx/>
              <a:buNone/>
              <a:defRPr/>
            </a:pPr>
            <a:r>
              <a:rPr lang="en-US" sz="2800" b="1" u="sng" dirty="0" smtClean="0">
                <a:latin typeface="Times New Roman" pitchFamily="18" charset="0"/>
                <a:cs typeface="Times New Roman" pitchFamily="18" charset="0"/>
              </a:rPr>
              <a:t>Task Two</a:t>
            </a:r>
            <a:r>
              <a:rPr lang="en-US" sz="2800" b="1" dirty="0" smtClean="0">
                <a:latin typeface="Times New Roman" pitchFamily="18" charset="0"/>
                <a:cs typeface="Times New Roman" pitchFamily="18" charset="0"/>
              </a:rPr>
              <a:t>: Explain how solving your number one problem would make it easier to solve </a:t>
            </a:r>
            <a:r>
              <a:rPr lang="en-US" sz="2800" b="1" u="sng" dirty="0" smtClean="0">
                <a:latin typeface="Times New Roman" pitchFamily="18" charset="0"/>
                <a:cs typeface="Times New Roman" pitchFamily="18" charset="0"/>
              </a:rPr>
              <a:t>SIX</a:t>
            </a:r>
            <a:r>
              <a:rPr lang="en-US" sz="2800" b="1" dirty="0" smtClean="0">
                <a:latin typeface="Times New Roman" pitchFamily="18" charset="0"/>
                <a:cs typeface="Times New Roman" pitchFamily="18" charset="0"/>
              </a:rPr>
              <a:t> of the nine other problems on the list below. </a:t>
            </a:r>
          </a:p>
          <a:p>
            <a:pPr marL="0" indent="0" eaLnBrk="1" hangingPunct="1">
              <a:spcBef>
                <a:spcPts val="0"/>
              </a:spcBef>
              <a:buFontTx/>
              <a:buNone/>
              <a:defRPr/>
            </a:pPr>
            <a:endParaRPr lang="en-US" sz="2400" b="1" dirty="0">
              <a:effectLst/>
              <a:latin typeface="Calibri" pitchFamily="34" charset="0"/>
              <a:cs typeface="Calibri" pitchFamily="34" charset="0"/>
            </a:endParaRPr>
          </a:p>
          <a:p>
            <a:pPr marL="0" indent="0" eaLnBrk="1" hangingPunct="1">
              <a:spcBef>
                <a:spcPts val="0"/>
              </a:spcBef>
              <a:buFontTx/>
              <a:buNone/>
              <a:defRPr/>
            </a:pPr>
            <a:endParaRPr lang="en-US" sz="2400" b="1" dirty="0" smtClean="0">
              <a:latin typeface="Calibri" pitchFamily="34" charset="0"/>
            </a:endParaRPr>
          </a:p>
        </p:txBody>
      </p:sp>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17</a:t>
            </a:fld>
            <a:endParaRPr lang="en-US"/>
          </a:p>
        </p:txBody>
      </p:sp>
      <p:sp>
        <p:nvSpPr>
          <p:cNvPr id="4" name="TextBox 3"/>
          <p:cNvSpPr txBox="1"/>
          <p:nvPr/>
        </p:nvSpPr>
        <p:spPr>
          <a:xfrm>
            <a:off x="1371600" y="4414576"/>
            <a:ext cx="5638800" cy="769441"/>
          </a:xfrm>
          <a:prstGeom prst="rect">
            <a:avLst/>
          </a:prstGeom>
          <a:noFill/>
        </p:spPr>
        <p:txBody>
          <a:bodyPr wrap="square" rtlCol="0">
            <a:spAutoFit/>
          </a:bodyPr>
          <a:lstStyle/>
          <a:p>
            <a:r>
              <a:rPr lang="en-US" sz="4400" b="1" dirty="0" smtClean="0">
                <a:solidFill>
                  <a:srgbClr val="FFFF00"/>
                </a:solidFill>
                <a:latin typeface="Calibri" pitchFamily="34" charset="0"/>
                <a:cs typeface="Calibri" pitchFamily="34" charset="0"/>
              </a:rPr>
              <a:t>BUT, DON’T START YET!</a:t>
            </a:r>
            <a:endParaRPr lang="en-US" sz="4400" b="1" dirty="0">
              <a:solidFill>
                <a:srgbClr val="FFFF00"/>
              </a:solidFill>
              <a:latin typeface="Calibri" pitchFamily="34" charset="0"/>
              <a:cs typeface="Calibri" pitchFamily="34" charset="0"/>
            </a:endParaRPr>
          </a:p>
        </p:txBody>
      </p:sp>
      <p:pic>
        <p:nvPicPr>
          <p:cNvPr id="5" name="Picture 2" descr="http://socialinqueery.files.wordpress.com/2012/03/raising-hands2.jpg"/>
          <p:cNvPicPr>
            <a:picLocks noChangeAspect="1" noChangeArrowheads="1"/>
          </p:cNvPicPr>
          <p:nvPr/>
        </p:nvPicPr>
        <p:blipFill>
          <a:blip r:embed="rId2" cstate="print"/>
          <a:srcRect/>
          <a:stretch>
            <a:fillRect/>
          </a:stretch>
        </p:blipFill>
        <p:spPr bwMode="auto">
          <a:xfrm>
            <a:off x="7391400" y="304801"/>
            <a:ext cx="1524000" cy="870858"/>
          </a:xfrm>
          <a:prstGeom prst="rect">
            <a:avLst/>
          </a:prstGeom>
          <a:noFill/>
        </p:spPr>
      </p:pic>
      <p:sp>
        <p:nvSpPr>
          <p:cNvPr id="7" name="TextBox 6"/>
          <p:cNvSpPr txBox="1"/>
          <p:nvPr/>
        </p:nvSpPr>
        <p:spPr>
          <a:xfrm>
            <a:off x="2667000" y="304801"/>
            <a:ext cx="39624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Is there a </a:t>
            </a:r>
            <a:r>
              <a:rPr lang="en-US" sz="2400" b="1" dirty="0" smtClean="0">
                <a:solidFill>
                  <a:srgbClr val="FFFF00"/>
                </a:solidFill>
                <a:latin typeface="Calibri" pitchFamily="34" charset="0"/>
                <a:cs typeface="Calibri" pitchFamily="34" charset="0"/>
              </a:rPr>
              <a:t>VOLUNTEER</a:t>
            </a:r>
            <a:r>
              <a:rPr lang="en-US" b="1" dirty="0" smtClean="0">
                <a:solidFill>
                  <a:srgbClr val="FFFF00"/>
                </a:solidFill>
                <a:latin typeface="Calibri" pitchFamily="34" charset="0"/>
                <a:cs typeface="Calibri" pitchFamily="34" charset="0"/>
              </a:rPr>
              <a:t> to read while the rest follow along in their BRAINS?</a:t>
            </a:r>
            <a:endParaRPr lang="en-US" dirty="0">
              <a:solidFill>
                <a:srgbClr val="FFFF00"/>
              </a:solidFill>
            </a:endParaRPr>
          </a:p>
        </p:txBody>
      </p:sp>
    </p:spTree>
    <p:extLst>
      <p:ext uri="{BB962C8B-B14F-4D97-AF65-F5344CB8AC3E}">
        <p14:creationId xmlns:p14="http://schemas.microsoft.com/office/powerpoint/2010/main" val="35646472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4">
                                            <p:txEl>
                                              <p:pRg st="0" end="0"/>
                                            </p:txEl>
                                          </p:spTgt>
                                        </p:tgtEl>
                                        <p:attrNameLst>
                                          <p:attrName>style.visibility</p:attrName>
                                        </p:attrNameLst>
                                      </p:cBhvr>
                                      <p:to>
                                        <p:strVal val="visible"/>
                                      </p:to>
                                    </p:set>
                                    <p:animEffect transition="in" filter="fade">
                                      <p:cBhvr>
                                        <p:cTn id="17" dur="2000"/>
                                        <p:tgtEl>
                                          <p:spTgt spid="204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84">
                                            <p:txEl>
                                              <p:pRg st="2" end="2"/>
                                            </p:txEl>
                                          </p:spTgt>
                                        </p:tgtEl>
                                        <p:attrNameLst>
                                          <p:attrName>style.visibility</p:attrName>
                                        </p:attrNameLst>
                                      </p:cBhvr>
                                      <p:to>
                                        <p:strVal val="visible"/>
                                      </p:to>
                                    </p:set>
                                    <p:animEffect transition="in" filter="fade">
                                      <p:cBhvr>
                                        <p:cTn id="22" dur="2000"/>
                                        <p:tgtEl>
                                          <p:spTgt spid="20484">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20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84" name="Rectangle 4"/>
          <p:cNvSpPr>
            <a:spLocks noGrp="1" noChangeArrowheads="1"/>
          </p:cNvSpPr>
          <p:nvPr>
            <p:ph type="body" idx="1"/>
          </p:nvPr>
        </p:nvSpPr>
        <p:spPr>
          <a:xfrm>
            <a:off x="375254" y="1447800"/>
            <a:ext cx="8610600" cy="2690734"/>
          </a:xfrm>
        </p:spPr>
        <p:txBody>
          <a:bodyPr/>
          <a:lstStyle/>
          <a:p>
            <a:pPr marL="0" indent="0" eaLnBrk="1" hangingPunct="1">
              <a:spcBef>
                <a:spcPts val="0"/>
              </a:spcBef>
              <a:buFontTx/>
              <a:buNone/>
              <a:defRPr/>
            </a:pPr>
            <a:r>
              <a:rPr lang="en-US" sz="2800" b="1" u="sng" dirty="0" smtClean="0">
                <a:latin typeface="Times New Roman" pitchFamily="18" charset="0"/>
                <a:cs typeface="Times New Roman" pitchFamily="18" charset="0"/>
              </a:rPr>
              <a:t>Task One</a:t>
            </a:r>
            <a:r>
              <a:rPr lang="en-US" sz="2800" b="1" dirty="0" smtClean="0">
                <a:latin typeface="Times New Roman" pitchFamily="18" charset="0"/>
                <a:cs typeface="Times New Roman" pitchFamily="18" charset="0"/>
              </a:rPr>
              <a:t>:</a:t>
            </a:r>
          </a:p>
          <a:p>
            <a:pPr marL="0" indent="0" eaLnBrk="1" hangingPunct="1">
              <a:spcBef>
                <a:spcPts val="0"/>
              </a:spcBef>
              <a:buFontTx/>
              <a:buNone/>
              <a:defRPr/>
            </a:pPr>
            <a:r>
              <a:rPr lang="en-US" sz="2800" b="1" dirty="0" smtClean="0">
                <a:latin typeface="Times New Roman" pitchFamily="18" charset="0"/>
                <a:cs typeface="Times New Roman" pitchFamily="18" charset="0"/>
              </a:rPr>
              <a:t>“If the problem of </a:t>
            </a:r>
            <a:r>
              <a:rPr lang="en-US" sz="2800" b="1" dirty="0" smtClean="0">
                <a:solidFill>
                  <a:srgbClr val="FFFF00"/>
                </a:solidFill>
                <a:latin typeface="Times New Roman" pitchFamily="18" charset="0"/>
                <a:cs typeface="Times New Roman" pitchFamily="18" charset="0"/>
              </a:rPr>
              <a:t>____ </a:t>
            </a:r>
            <a:r>
              <a:rPr lang="en-US" sz="2800" b="1" dirty="0" smtClean="0">
                <a:latin typeface="Times New Roman" pitchFamily="18" charset="0"/>
                <a:cs typeface="Times New Roman" pitchFamily="18" charset="0"/>
              </a:rPr>
              <a:t>could be solved first, then the problems of </a:t>
            </a:r>
            <a:r>
              <a:rPr lang="en-US" sz="2800" b="1" dirty="0" smtClean="0">
                <a:solidFill>
                  <a:srgbClr val="FFFF00"/>
                </a:solidFill>
                <a:latin typeface="Times New Roman" pitchFamily="18" charset="0"/>
                <a:cs typeface="Times New Roman" pitchFamily="18" charset="0"/>
              </a:rPr>
              <a:t>____, ____, ____, ____, ____, </a:t>
            </a:r>
            <a:r>
              <a:rPr lang="en-US" sz="2800" b="1" dirty="0">
                <a:solidFill>
                  <a:srgbClr val="FFFF00"/>
                </a:solidFill>
                <a:latin typeface="Times New Roman" pitchFamily="18" charset="0"/>
                <a:cs typeface="Times New Roman" pitchFamily="18" charset="0"/>
              </a:rPr>
              <a:t>and </a:t>
            </a:r>
            <a:r>
              <a:rPr lang="en-US" sz="2800" b="1" dirty="0" smtClean="0">
                <a:solidFill>
                  <a:srgbClr val="FFFF00"/>
                </a:solidFill>
                <a:latin typeface="Times New Roman" pitchFamily="18" charset="0"/>
                <a:cs typeface="Times New Roman" pitchFamily="18" charset="0"/>
              </a:rPr>
              <a:t>____ </a:t>
            </a:r>
            <a:r>
              <a:rPr lang="en-US" sz="2800" b="1" dirty="0" smtClean="0">
                <a:latin typeface="Times New Roman" pitchFamily="18" charset="0"/>
                <a:cs typeface="Times New Roman" pitchFamily="18" charset="0"/>
              </a:rPr>
              <a:t>would be easier to solve.</a:t>
            </a:r>
          </a:p>
        </p:txBody>
      </p:sp>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18</a:t>
            </a:fld>
            <a:endParaRPr lang="en-US"/>
          </a:p>
        </p:txBody>
      </p:sp>
      <p:sp>
        <p:nvSpPr>
          <p:cNvPr id="5" name="Line Callout 3 4"/>
          <p:cNvSpPr/>
          <p:nvPr/>
        </p:nvSpPr>
        <p:spPr bwMode="auto">
          <a:xfrm>
            <a:off x="3926174" y="381000"/>
            <a:ext cx="2703226" cy="1371600"/>
          </a:xfrm>
          <a:prstGeom prst="borderCallout3">
            <a:avLst>
              <a:gd name="adj1" fmla="val 18750"/>
              <a:gd name="adj2" fmla="val -8333"/>
              <a:gd name="adj3" fmla="val 18750"/>
              <a:gd name="adj4" fmla="val -16667"/>
              <a:gd name="adj5" fmla="val 68222"/>
              <a:gd name="adj6" fmla="val -39445"/>
              <a:gd name="adj7" fmla="val 107415"/>
              <a:gd name="adj8" fmla="val -53632"/>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F0"/>
                </a:solidFill>
                <a:effectLst/>
                <a:latin typeface="Calibri" pitchFamily="34" charset="0"/>
              </a:rPr>
              <a:t>Always</a:t>
            </a:r>
            <a:r>
              <a:rPr kumimoji="0" lang="en-US" sz="1800" b="1" i="0" u="none" strike="noStrike" cap="none" normalizeH="0" dirty="0" smtClean="0">
                <a:ln>
                  <a:noFill/>
                </a:ln>
                <a:solidFill>
                  <a:srgbClr val="00B0F0"/>
                </a:solidFill>
                <a:effectLst/>
                <a:latin typeface="Calibri" pitchFamily="34" charset="0"/>
              </a:rPr>
              <a:t> start your answer out </a:t>
            </a:r>
            <a:r>
              <a:rPr lang="en-US" b="1" dirty="0" smtClean="0">
                <a:solidFill>
                  <a:srgbClr val="00B0F0"/>
                </a:solidFill>
                <a:latin typeface="Calibri" pitchFamily="34" charset="0"/>
              </a:rPr>
              <a:t>with a</a:t>
            </a:r>
            <a:r>
              <a:rPr kumimoji="0" lang="en-US" sz="1800" b="1" i="0" u="none" strike="noStrike" cap="none" normalizeH="0" dirty="0" smtClean="0">
                <a:ln>
                  <a:noFill/>
                </a:ln>
                <a:solidFill>
                  <a:srgbClr val="00B0F0"/>
                </a:solidFill>
                <a:effectLst/>
                <a:latin typeface="Calibri" pitchFamily="34" charset="0"/>
              </a:rPr>
              <a:t> statement tha</a:t>
            </a:r>
            <a:r>
              <a:rPr lang="en-US" b="1" dirty="0" smtClean="0">
                <a:solidFill>
                  <a:srgbClr val="00B0F0"/>
                </a:solidFill>
                <a:latin typeface="Calibri" pitchFamily="34" charset="0"/>
              </a:rPr>
              <a:t>t identifies what you are going to discuss or prove…</a:t>
            </a:r>
            <a:endParaRPr kumimoji="0" lang="en-US" sz="1800" b="1" i="0" u="none" strike="noStrike" cap="none" normalizeH="0" baseline="0" dirty="0" smtClean="0">
              <a:ln>
                <a:noFill/>
              </a:ln>
              <a:solidFill>
                <a:srgbClr val="00B0F0"/>
              </a:solidFill>
              <a:effectLst/>
              <a:latin typeface="Calibri" pitchFamily="34" charset="0"/>
            </a:endParaRPr>
          </a:p>
        </p:txBody>
      </p:sp>
      <p:sp>
        <p:nvSpPr>
          <p:cNvPr id="2" name="TextBox 1"/>
          <p:cNvSpPr txBox="1"/>
          <p:nvPr/>
        </p:nvSpPr>
        <p:spPr>
          <a:xfrm>
            <a:off x="457200" y="501134"/>
            <a:ext cx="2133600" cy="584775"/>
          </a:xfrm>
          <a:prstGeom prst="rect">
            <a:avLst/>
          </a:prstGeom>
          <a:noFill/>
        </p:spPr>
        <p:txBody>
          <a:bodyPr wrap="square" rtlCol="0">
            <a:spAutoFit/>
          </a:bodyPr>
          <a:lstStyle/>
          <a:p>
            <a:r>
              <a:rPr lang="en-US" sz="3200" b="1" u="sng" dirty="0">
                <a:solidFill>
                  <a:srgbClr val="FF0000"/>
                </a:solidFill>
                <a:latin typeface="Calibri" pitchFamily="34" charset="0"/>
                <a:cs typeface="Calibri" pitchFamily="34" charset="0"/>
              </a:rPr>
              <a:t>EXAMPLE</a:t>
            </a:r>
            <a:r>
              <a:rPr lang="en-US" sz="3200" b="1" dirty="0">
                <a:solidFill>
                  <a:srgbClr val="FF0000"/>
                </a:solidFill>
                <a:latin typeface="Calibri" pitchFamily="34" charset="0"/>
                <a:cs typeface="Calibri" pitchFamily="34" charset="0"/>
              </a:rPr>
              <a:t>:</a:t>
            </a:r>
            <a:endParaRPr lang="en-US" sz="3200" dirty="0">
              <a:latin typeface="Calibri" pitchFamily="34" charset="0"/>
              <a:cs typeface="Calibri" pitchFamily="34" charset="0"/>
            </a:endParaRP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43159" b="41949"/>
          <a:stretch/>
        </p:blipFill>
        <p:spPr>
          <a:xfrm>
            <a:off x="7919054" y="228600"/>
            <a:ext cx="1066800" cy="1418260"/>
          </a:xfrm>
          <a:prstGeom prst="ellipse">
            <a:avLst/>
          </a:prstGeom>
          <a:ln>
            <a:noFill/>
          </a:ln>
          <a:effectLst>
            <a:softEdge rad="112500"/>
          </a:effectLst>
        </p:spPr>
      </p:pic>
      <p:sp>
        <p:nvSpPr>
          <p:cNvPr id="7" name="TextBox 6"/>
          <p:cNvSpPr txBox="1"/>
          <p:nvPr/>
        </p:nvSpPr>
        <p:spPr>
          <a:xfrm>
            <a:off x="6659880" y="568398"/>
            <a:ext cx="1600200" cy="369332"/>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I get to read!</a:t>
            </a:r>
            <a:endParaRPr lang="en-US" dirty="0">
              <a:solidFill>
                <a:srgbClr val="FFFF00"/>
              </a:solidFill>
            </a:endParaRPr>
          </a:p>
        </p:txBody>
      </p:sp>
      <p:sp>
        <p:nvSpPr>
          <p:cNvPr id="4" name="TextBox 3"/>
          <p:cNvSpPr txBox="1"/>
          <p:nvPr/>
        </p:nvSpPr>
        <p:spPr>
          <a:xfrm>
            <a:off x="762000" y="3505200"/>
            <a:ext cx="5027326" cy="1384995"/>
          </a:xfrm>
          <a:prstGeom prst="rect">
            <a:avLst/>
          </a:prstGeom>
          <a:solidFill>
            <a:srgbClr val="0202D4"/>
          </a:solidFill>
        </p:spPr>
        <p:txBody>
          <a:bodyPr wrap="square" rtlCol="0">
            <a:spAutoFit/>
          </a:bodyPr>
          <a:lstStyle/>
          <a:p>
            <a:r>
              <a:rPr lang="en-US" sz="2800" b="1" dirty="0" smtClean="0">
                <a:latin typeface="Times New Roman" pitchFamily="18" charset="0"/>
                <a:cs typeface="Times New Roman" pitchFamily="18" charset="0"/>
              </a:rPr>
              <a:t>One person in each pair needs to write this example down so you don’t forget how to do it!</a:t>
            </a:r>
            <a:endParaRPr lang="en-US" sz="2800" b="1" dirty="0">
              <a:latin typeface="Times New Roman" pitchFamily="18" charset="0"/>
              <a:cs typeface="Times New Roman" pitchFamily="18" charset="0"/>
            </a:endParaRPr>
          </a:p>
        </p:txBody>
      </p:sp>
      <p:pic>
        <p:nvPicPr>
          <p:cNvPr id="1028" name="Picture 4" descr="http://www.straighterline.com/wp/wp-content/uploads/image-archive/writing_han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0280" y="28956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5273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484">
                                            <p:txEl>
                                              <p:pRg st="0" end="0"/>
                                            </p:txEl>
                                          </p:spTgt>
                                        </p:tgtEl>
                                        <p:attrNameLst>
                                          <p:attrName>style.visibility</p:attrName>
                                        </p:attrNameLst>
                                      </p:cBhvr>
                                      <p:to>
                                        <p:strVal val="visible"/>
                                      </p:to>
                                    </p:set>
                                    <p:animEffect transition="in" filter="fade">
                                      <p:cBhvr>
                                        <p:cTn id="21" dur="3000"/>
                                        <p:tgtEl>
                                          <p:spTgt spid="20484">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0484">
                                            <p:txEl>
                                              <p:pRg st="1" end="1"/>
                                            </p:txEl>
                                          </p:spTgt>
                                        </p:tgtEl>
                                        <p:attrNameLst>
                                          <p:attrName>style.visibility</p:attrName>
                                        </p:attrNameLst>
                                      </p:cBhvr>
                                      <p:to>
                                        <p:strVal val="visible"/>
                                      </p:to>
                                    </p:set>
                                    <p:animEffect transition="in" filter="fade">
                                      <p:cBhvr>
                                        <p:cTn id="24" dur="2000"/>
                                        <p:tgtEl>
                                          <p:spTgt spid="20484">
                                            <p:txEl>
                                              <p:pRg st="1" end="1"/>
                                            </p:txEl>
                                          </p:spTgt>
                                        </p:tgtEl>
                                      </p:cBhvr>
                                    </p:animEffect>
                                  </p:childTnLst>
                                </p:cTn>
                              </p:par>
                            </p:childTnLst>
                          </p:cTn>
                        </p:par>
                        <p:par>
                          <p:cTn id="25" fill="hold">
                            <p:stCondLst>
                              <p:cond delay="3000"/>
                            </p:stCondLst>
                            <p:childTnLst>
                              <p:par>
                                <p:cTn id="26" presetID="10" presetClass="entr" presetSubtype="0" fill="hold" grpId="0" nodeType="afterEffect">
                                  <p:stCondLst>
                                    <p:cond delay="10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75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7"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84" name="Rectangle 4"/>
          <p:cNvSpPr>
            <a:spLocks noGrp="1" noChangeArrowheads="1"/>
          </p:cNvSpPr>
          <p:nvPr>
            <p:ph type="body" idx="1"/>
          </p:nvPr>
        </p:nvSpPr>
        <p:spPr>
          <a:xfrm>
            <a:off x="533400" y="990600"/>
            <a:ext cx="8153400" cy="3276600"/>
          </a:xfrm>
        </p:spPr>
        <p:txBody>
          <a:bodyPr/>
          <a:lstStyle/>
          <a:p>
            <a:pPr marL="0" indent="0" eaLnBrk="1" hangingPunct="1">
              <a:spcBef>
                <a:spcPts val="0"/>
              </a:spcBef>
              <a:buFontTx/>
              <a:buNone/>
              <a:defRPr/>
            </a:pPr>
            <a:r>
              <a:rPr lang="en-US" sz="2800" b="1" u="sng" dirty="0" smtClean="0">
                <a:latin typeface="Times New Roman" pitchFamily="18" charset="0"/>
                <a:cs typeface="Times New Roman" pitchFamily="18" charset="0"/>
              </a:rPr>
              <a:t>Task One</a:t>
            </a:r>
            <a:r>
              <a:rPr lang="en-US" sz="2800" b="1" dirty="0" smtClean="0">
                <a:latin typeface="Times New Roman" pitchFamily="18" charset="0"/>
                <a:cs typeface="Times New Roman" pitchFamily="18" charset="0"/>
              </a:rPr>
              <a:t>:</a:t>
            </a:r>
          </a:p>
          <a:p>
            <a:pPr marL="0" indent="0" eaLnBrk="1" hangingPunct="1">
              <a:spcBef>
                <a:spcPts val="0"/>
              </a:spcBef>
              <a:buFontTx/>
              <a:buNone/>
              <a:defRPr/>
            </a:pPr>
            <a:r>
              <a:rPr lang="en-US" sz="2800" b="1" dirty="0" smtClean="0">
                <a:latin typeface="Times New Roman" pitchFamily="18" charset="0"/>
                <a:cs typeface="Times New Roman" pitchFamily="18" charset="0"/>
              </a:rPr>
              <a:t>If the problem of “weak schools” could be solved first, then the problems of high taxes, homelessness, dependence on fossil fuels like coal and oil, drugs, costly health care and gang violence would be easier to solve.</a:t>
            </a:r>
          </a:p>
        </p:txBody>
      </p:sp>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19</a:t>
            </a:fld>
            <a:endParaRPr lang="en-US"/>
          </a:p>
        </p:txBody>
      </p:sp>
      <p:sp>
        <p:nvSpPr>
          <p:cNvPr id="2" name="TextBox 1"/>
          <p:cNvSpPr txBox="1"/>
          <p:nvPr/>
        </p:nvSpPr>
        <p:spPr>
          <a:xfrm>
            <a:off x="457200" y="501134"/>
            <a:ext cx="2133600" cy="369332"/>
          </a:xfrm>
          <a:prstGeom prst="rect">
            <a:avLst/>
          </a:prstGeom>
          <a:noFill/>
        </p:spPr>
        <p:txBody>
          <a:bodyPr wrap="square" rtlCol="0">
            <a:spAutoFit/>
          </a:bodyPr>
          <a:lstStyle/>
          <a:p>
            <a:r>
              <a:rPr lang="en-US" b="1" u="sng" dirty="0">
                <a:solidFill>
                  <a:srgbClr val="FF0000"/>
                </a:solidFill>
                <a:latin typeface="Times New Roman" pitchFamily="18" charset="0"/>
                <a:cs typeface="Times New Roman" pitchFamily="18" charset="0"/>
              </a:rPr>
              <a:t>EXAMPLE</a:t>
            </a:r>
            <a:r>
              <a:rPr lang="en-US" b="1" dirty="0">
                <a:solidFill>
                  <a:srgbClr val="FF0000"/>
                </a:solidFill>
                <a:latin typeface="Times New Roman" pitchFamily="18" charset="0"/>
                <a:cs typeface="Times New Roman" pitchFamily="18" charset="0"/>
              </a:rPr>
              <a:t>:</a:t>
            </a:r>
            <a:endParaRPr lang="en-US" dirty="0"/>
          </a:p>
        </p:txBody>
      </p:sp>
      <p:cxnSp>
        <p:nvCxnSpPr>
          <p:cNvPr id="8" name="Straight Connector 7"/>
          <p:cNvCxnSpPr>
            <a:endCxn id="20" idx="0"/>
          </p:cNvCxnSpPr>
          <p:nvPr/>
        </p:nvCxnSpPr>
        <p:spPr bwMode="auto">
          <a:xfrm flipH="1">
            <a:off x="4867744" y="2735705"/>
            <a:ext cx="2599856" cy="2094875"/>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a:endCxn id="20" idx="0"/>
          </p:cNvCxnSpPr>
          <p:nvPr/>
        </p:nvCxnSpPr>
        <p:spPr bwMode="auto">
          <a:xfrm flipH="1">
            <a:off x="4867744" y="2242903"/>
            <a:ext cx="506855" cy="2587677"/>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endCxn id="20" idx="0"/>
          </p:cNvCxnSpPr>
          <p:nvPr/>
        </p:nvCxnSpPr>
        <p:spPr bwMode="auto">
          <a:xfrm>
            <a:off x="2286000" y="3124200"/>
            <a:ext cx="2581744" cy="170638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a:endCxn id="20" idx="0"/>
          </p:cNvCxnSpPr>
          <p:nvPr/>
        </p:nvCxnSpPr>
        <p:spPr bwMode="auto">
          <a:xfrm>
            <a:off x="2517098" y="2735705"/>
            <a:ext cx="2350646" cy="2094875"/>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endCxn id="20" idx="0"/>
          </p:cNvCxnSpPr>
          <p:nvPr/>
        </p:nvCxnSpPr>
        <p:spPr bwMode="auto">
          <a:xfrm flipH="1">
            <a:off x="4867744" y="2308484"/>
            <a:ext cx="1761656" cy="2522096"/>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a:endCxn id="20" idx="0"/>
          </p:cNvCxnSpPr>
          <p:nvPr/>
        </p:nvCxnSpPr>
        <p:spPr bwMode="auto">
          <a:xfrm>
            <a:off x="4285313" y="3124200"/>
            <a:ext cx="582431" cy="170638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3106087" y="4830580"/>
            <a:ext cx="3523313" cy="369332"/>
          </a:xfrm>
          <a:prstGeom prst="rect">
            <a:avLst/>
          </a:prstGeom>
          <a:noFill/>
          <a:ln>
            <a:solidFill>
              <a:srgbClr val="FFFF00"/>
            </a:solidFill>
          </a:ln>
        </p:spPr>
        <p:txBody>
          <a:bodyPr wrap="square" rtlCol="0">
            <a:spAutoFit/>
          </a:bodyPr>
          <a:lstStyle/>
          <a:p>
            <a:r>
              <a:rPr lang="en-US" b="1" dirty="0" smtClean="0">
                <a:latin typeface="Calibri" pitchFamily="34" charset="0"/>
                <a:cs typeface="Calibri" pitchFamily="34" charset="0"/>
              </a:rPr>
              <a:t>Six other problems to be solved!</a:t>
            </a:r>
            <a:endParaRPr lang="en-US" b="1" dirty="0">
              <a:latin typeface="Calibri" pitchFamily="34" charset="0"/>
              <a:cs typeface="Calibri" pitchFamily="34" charset="0"/>
            </a:endParaRPr>
          </a:p>
        </p:txBody>
      </p:sp>
      <p:pic>
        <p:nvPicPr>
          <p:cNvPr id="2050" name="Picture 2" descr="http://cdn2.spectator.co.uk/files/2012/10/97020998-598x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004247"/>
            <a:ext cx="2059898" cy="137785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bwMode="auto">
          <a:xfrm>
            <a:off x="609600" y="3124200"/>
            <a:ext cx="2590800"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679242" y="2726961"/>
            <a:ext cx="6331158" cy="8744"/>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038600" y="3124200"/>
            <a:ext cx="2052872"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4634616" y="2259766"/>
            <a:ext cx="1533056"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6396272" y="2308484"/>
            <a:ext cx="1909528"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7162800" y="2735705"/>
            <a:ext cx="914400"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3106086" y="685800"/>
            <a:ext cx="3675714" cy="369332"/>
          </a:xfrm>
          <a:prstGeom prst="rect">
            <a:avLst/>
          </a:prstGeom>
          <a:noFill/>
          <a:ln>
            <a:solidFill>
              <a:srgbClr val="FFFF00"/>
            </a:solidFill>
          </a:ln>
        </p:spPr>
        <p:txBody>
          <a:bodyPr wrap="square" rtlCol="0">
            <a:spAutoFit/>
          </a:bodyPr>
          <a:lstStyle/>
          <a:p>
            <a:r>
              <a:rPr lang="en-US" b="1" dirty="0" smtClean="0">
                <a:latin typeface="Calibri" pitchFamily="34" charset="0"/>
                <a:cs typeface="Calibri" pitchFamily="34" charset="0"/>
              </a:rPr>
              <a:t>Number one problem to be solved?:</a:t>
            </a:r>
            <a:endParaRPr lang="en-US" b="1" dirty="0">
              <a:latin typeface="Calibri" pitchFamily="34" charset="0"/>
              <a:cs typeface="Calibri" pitchFamily="34" charset="0"/>
            </a:endParaRPr>
          </a:p>
        </p:txBody>
      </p:sp>
      <p:sp>
        <p:nvSpPr>
          <p:cNvPr id="31" name="Rectangle 30"/>
          <p:cNvSpPr/>
          <p:nvPr/>
        </p:nvSpPr>
        <p:spPr>
          <a:xfrm>
            <a:off x="3387097" y="1410467"/>
            <a:ext cx="2169184" cy="523220"/>
          </a:xfrm>
          <a:prstGeom prst="rect">
            <a:avLst/>
          </a:prstGeom>
        </p:spPr>
        <p:txBody>
          <a:bodyPr wrap="none">
            <a:spAutoFit/>
          </a:bodyPr>
          <a:lstStyle/>
          <a:p>
            <a:r>
              <a:rPr lang="en-US" sz="2800" b="1" dirty="0">
                <a:solidFill>
                  <a:srgbClr val="FFFF00"/>
                </a:solidFill>
                <a:latin typeface="Times New Roman" pitchFamily="18" charset="0"/>
                <a:cs typeface="Times New Roman" pitchFamily="18" charset="0"/>
              </a:rPr>
              <a:t>weak schools</a:t>
            </a:r>
            <a:endParaRPr lang="en-US" sz="2800" dirty="0">
              <a:solidFill>
                <a:srgbClr val="FFFF00"/>
              </a:solidFill>
            </a:endParaRPr>
          </a:p>
        </p:txBody>
      </p:sp>
      <p:pic>
        <p:nvPicPr>
          <p:cNvPr id="24" name="Picture 2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43159" b="41949"/>
          <a:stretch/>
        </p:blipFill>
        <p:spPr>
          <a:xfrm>
            <a:off x="7919054" y="228600"/>
            <a:ext cx="1066800" cy="1418260"/>
          </a:xfrm>
          <a:prstGeom prst="ellipse">
            <a:avLst/>
          </a:prstGeom>
          <a:ln>
            <a:noFill/>
          </a:ln>
          <a:effectLst>
            <a:softEdge rad="112500"/>
          </a:effectLst>
        </p:spPr>
      </p:pic>
      <p:sp>
        <p:nvSpPr>
          <p:cNvPr id="25" name="TextBox 24"/>
          <p:cNvSpPr txBox="1"/>
          <p:nvPr/>
        </p:nvSpPr>
        <p:spPr>
          <a:xfrm>
            <a:off x="6659880" y="336226"/>
            <a:ext cx="1600200" cy="646331"/>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I get to read AGAIN!</a:t>
            </a:r>
            <a:endParaRPr lang="en-US" dirty="0">
              <a:solidFill>
                <a:srgbClr val="FFFF00"/>
              </a:solidFill>
            </a:endParaRPr>
          </a:p>
        </p:txBody>
      </p:sp>
    </p:spTree>
    <p:extLst>
      <p:ext uri="{BB962C8B-B14F-4D97-AF65-F5344CB8AC3E}">
        <p14:creationId xmlns:p14="http://schemas.microsoft.com/office/powerpoint/2010/main" val="110338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484">
                                            <p:txEl>
                                              <p:pRg st="0" end="0"/>
                                            </p:txEl>
                                          </p:spTgt>
                                        </p:tgtEl>
                                        <p:attrNameLst>
                                          <p:attrName>style.visibility</p:attrName>
                                        </p:attrNameLst>
                                      </p:cBhvr>
                                      <p:to>
                                        <p:strVal val="visible"/>
                                      </p:to>
                                    </p:set>
                                    <p:animEffect transition="in" filter="fade">
                                      <p:cBhvr>
                                        <p:cTn id="21" dur="500"/>
                                        <p:tgtEl>
                                          <p:spTgt spid="2048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484">
                                            <p:txEl>
                                              <p:pRg st="1" end="1"/>
                                            </p:txEl>
                                          </p:spTgt>
                                        </p:tgtEl>
                                        <p:attrNameLst>
                                          <p:attrName>style.visibility</p:attrName>
                                        </p:attrNameLst>
                                      </p:cBhvr>
                                      <p:to>
                                        <p:strVal val="visible"/>
                                      </p:to>
                                    </p:set>
                                    <p:animEffect transition="in" filter="fade">
                                      <p:cBhvr>
                                        <p:cTn id="26" dur="2000"/>
                                        <p:tgtEl>
                                          <p:spTgt spid="20484">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2000"/>
                                        <p:tgtEl>
                                          <p:spTgt spid="2050"/>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20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1">
                                            <p:txEl>
                                              <p:pRg st="0" end="0"/>
                                            </p:txEl>
                                          </p:spTgt>
                                        </p:tgtEl>
                                        <p:attrNameLst>
                                          <p:attrName>style.visibility</p:attrName>
                                        </p:attrNameLst>
                                      </p:cBhvr>
                                      <p:to>
                                        <p:strVal val="visible"/>
                                      </p:to>
                                    </p:set>
                                    <p:animEffect transition="in" filter="fade">
                                      <p:cBhvr>
                                        <p:cTn id="38" dur="500"/>
                                        <p:tgtEl>
                                          <p:spTgt spid="3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1000"/>
                                        <p:tgtEl>
                                          <p:spTgt spid="10"/>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1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1000"/>
                                        <p:tgtEl>
                                          <p:spTgt spid="15"/>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10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1000"/>
                                        <p:tgtEl>
                                          <p:spTgt spid="13"/>
                                        </p:tgtEl>
                                      </p:cBhvr>
                                    </p:animEffect>
                                  </p:childTnLst>
                                </p:cTn>
                              </p:par>
                            </p:childTnLst>
                          </p:cTn>
                        </p:par>
                        <p:par>
                          <p:cTn id="67" fill="hold">
                            <p:stCondLst>
                              <p:cond delay="1000"/>
                            </p:stCondLst>
                            <p:childTnLst>
                              <p:par>
                                <p:cTn id="68" presetID="22" presetClass="entr" presetSubtype="8"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10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1000"/>
                                        <p:tgtEl>
                                          <p:spTgt spid="8"/>
                                        </p:tgtEl>
                                      </p:cBhvr>
                                    </p:animEffect>
                                  </p:childTnLst>
                                </p:cTn>
                              </p:par>
                            </p:childTnLst>
                          </p:cTn>
                        </p:par>
                        <p:par>
                          <p:cTn id="76" fill="hold">
                            <p:stCondLst>
                              <p:cond delay="1000"/>
                            </p:stCondLst>
                            <p:childTnLst>
                              <p:par>
                                <p:cTn id="77" presetID="22" presetClass="entr" presetSubtype="8"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10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down)">
                                      <p:cBhvr>
                                        <p:cTn id="84" dur="1000"/>
                                        <p:tgtEl>
                                          <p:spTgt spid="11"/>
                                        </p:tgtEl>
                                      </p:cBhvr>
                                    </p:animEffect>
                                  </p:childTnLst>
                                </p:cTn>
                              </p:par>
                            </p:childTnLst>
                          </p:cTn>
                        </p:par>
                        <p:par>
                          <p:cTn id="85" fill="hold">
                            <p:stCondLst>
                              <p:cond delay="1000"/>
                            </p:stCondLst>
                            <p:childTnLst>
                              <p:par>
                                <p:cTn id="86" presetID="22" presetClass="entr" presetSubtype="8"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left)">
                                      <p:cBhvr>
                                        <p:cTn id="88" dur="1000"/>
                                        <p:tgtEl>
                                          <p:spTgt spid="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wipe(down)">
                                      <p:cBhvr>
                                        <p:cTn id="93" dur="1000"/>
                                        <p:tgtEl>
                                          <p:spTgt spid="18"/>
                                        </p:tgtEl>
                                      </p:cBhvr>
                                    </p:animEffect>
                                  </p:childTnLst>
                                </p:cTn>
                              </p:par>
                            </p:childTnLst>
                          </p:cTn>
                        </p:par>
                        <p:par>
                          <p:cTn id="94" fill="hold">
                            <p:stCondLst>
                              <p:cond delay="1000"/>
                            </p:stCondLst>
                            <p:childTnLst>
                              <p:par>
                                <p:cTn id="95" presetID="22" presetClass="entr" presetSubtype="8" fill="hold"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left)">
                                      <p:cBhvr>
                                        <p:cTn id="9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33"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60045" y="457200"/>
            <a:ext cx="8294370" cy="1295400"/>
          </a:xfrm>
        </p:spPr>
        <p:txBody>
          <a:bodyPr/>
          <a:lstStyle/>
          <a:p>
            <a:pPr eaLnBrk="1" hangingPunct="1">
              <a:defRPr/>
            </a:pPr>
            <a:r>
              <a:rPr lang="en-US" sz="4000" b="1" dirty="0" smtClean="0"/>
              <a:t>“Progressivism: Where Will You Put Your Million Dollars?”</a:t>
            </a:r>
          </a:p>
        </p:txBody>
      </p:sp>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2</a:t>
            </a:fld>
            <a:endParaRPr lang="en-US"/>
          </a:p>
        </p:txBody>
      </p:sp>
      <p:pic>
        <p:nvPicPr>
          <p:cNvPr id="1028" name="Picture 4" descr="http://www.doesgodexist.org/SepOct00/money.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1970910"/>
            <a:ext cx="2914650" cy="39272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38041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3000"/>
                                        <p:tgtEl>
                                          <p:spTgt spid="2050"/>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84" name="Rectangle 4"/>
          <p:cNvSpPr>
            <a:spLocks noGrp="1" noChangeArrowheads="1"/>
          </p:cNvSpPr>
          <p:nvPr>
            <p:ph type="body" idx="1"/>
          </p:nvPr>
        </p:nvSpPr>
        <p:spPr>
          <a:xfrm>
            <a:off x="272321" y="1085909"/>
            <a:ext cx="8610600" cy="6021364"/>
          </a:xfrm>
        </p:spPr>
        <p:txBody>
          <a:bodyPr/>
          <a:lstStyle/>
          <a:p>
            <a:pPr marL="0" indent="0" eaLnBrk="1" hangingPunct="1">
              <a:spcBef>
                <a:spcPts val="0"/>
              </a:spcBef>
              <a:buFontTx/>
              <a:buNone/>
              <a:defRPr/>
            </a:pPr>
            <a:r>
              <a:rPr lang="en-US" sz="2800" b="1"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Task Two</a:t>
            </a:r>
            <a:r>
              <a:rPr lang="en-US" sz="2800" b="1" dirty="0" smtClean="0">
                <a:latin typeface="Times New Roman" pitchFamily="18" charset="0"/>
                <a:cs typeface="Times New Roman" pitchFamily="18" charset="0"/>
              </a:rPr>
              <a:t>: Explain how solving your number one problem would make it easier to solve </a:t>
            </a:r>
            <a:r>
              <a:rPr lang="en-US" sz="2800" b="1" u="sng" dirty="0" smtClean="0">
                <a:latin typeface="Times New Roman" pitchFamily="18" charset="0"/>
                <a:cs typeface="Times New Roman" pitchFamily="18" charset="0"/>
              </a:rPr>
              <a:t>SIX</a:t>
            </a:r>
            <a:r>
              <a:rPr lang="en-US" sz="2800" b="1" dirty="0" smtClean="0">
                <a:latin typeface="Times New Roman" pitchFamily="18" charset="0"/>
                <a:cs typeface="Times New Roman" pitchFamily="18" charset="0"/>
              </a:rPr>
              <a:t> of the nine other problems on the list below. </a:t>
            </a:r>
          </a:p>
          <a:p>
            <a:pPr marL="0" indent="0" eaLnBrk="1" hangingPunct="1">
              <a:spcBef>
                <a:spcPts val="0"/>
              </a:spcBef>
              <a:buFontTx/>
              <a:buNone/>
              <a:defRPr/>
            </a:pPr>
            <a:endParaRPr lang="en-US" sz="2400" b="1" dirty="0">
              <a:effectLst/>
              <a:latin typeface="Calibri" pitchFamily="34" charset="0"/>
              <a:cs typeface="Calibri" pitchFamily="34" charset="0"/>
            </a:endParaRPr>
          </a:p>
          <a:p>
            <a:pPr marL="0" indent="0" eaLnBrk="1" hangingPunct="1">
              <a:spcBef>
                <a:spcPts val="0"/>
              </a:spcBef>
              <a:buFontTx/>
              <a:buNone/>
              <a:defRPr/>
            </a:pPr>
            <a:endParaRPr lang="en-US" sz="2400" b="1" dirty="0" smtClean="0">
              <a:latin typeface="Calibri" pitchFamily="34" charset="0"/>
            </a:endParaRPr>
          </a:p>
        </p:txBody>
      </p:sp>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20</a:t>
            </a:fld>
            <a:endParaRPr lang="en-US"/>
          </a:p>
        </p:txBody>
      </p:sp>
      <p:pic>
        <p:nvPicPr>
          <p:cNvPr id="7" name="Picture 2" descr="http://socialinqueery.files.wordpress.com/2012/03/raising-hands2.jpg"/>
          <p:cNvPicPr>
            <a:picLocks noChangeAspect="1" noChangeArrowheads="1"/>
          </p:cNvPicPr>
          <p:nvPr/>
        </p:nvPicPr>
        <p:blipFill>
          <a:blip r:embed="rId2" cstate="print"/>
          <a:srcRect/>
          <a:stretch>
            <a:fillRect/>
          </a:stretch>
        </p:blipFill>
        <p:spPr bwMode="auto">
          <a:xfrm>
            <a:off x="7239000" y="166301"/>
            <a:ext cx="1524000" cy="870858"/>
          </a:xfrm>
          <a:prstGeom prst="rect">
            <a:avLst/>
          </a:prstGeom>
          <a:noFill/>
        </p:spPr>
      </p:pic>
      <p:sp>
        <p:nvSpPr>
          <p:cNvPr id="8" name="TextBox 7"/>
          <p:cNvSpPr txBox="1"/>
          <p:nvPr/>
        </p:nvSpPr>
        <p:spPr>
          <a:xfrm>
            <a:off x="2286000" y="304801"/>
            <a:ext cx="39624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Is there a </a:t>
            </a:r>
            <a:r>
              <a:rPr lang="en-US" sz="2400" b="1" dirty="0" smtClean="0">
                <a:solidFill>
                  <a:srgbClr val="FFFF00"/>
                </a:solidFill>
                <a:latin typeface="Calibri" pitchFamily="34" charset="0"/>
                <a:cs typeface="Calibri" pitchFamily="34" charset="0"/>
              </a:rPr>
              <a:t>VOLUNTEER</a:t>
            </a:r>
            <a:r>
              <a:rPr lang="en-US" b="1" dirty="0" smtClean="0">
                <a:solidFill>
                  <a:srgbClr val="FFFF00"/>
                </a:solidFill>
                <a:latin typeface="Calibri" pitchFamily="34" charset="0"/>
                <a:cs typeface="Calibri" pitchFamily="34" charset="0"/>
              </a:rPr>
              <a:t> to read while the rest follow along in their BRAINS?</a:t>
            </a:r>
            <a:endParaRPr lang="en-US" dirty="0">
              <a:solidFill>
                <a:srgbClr val="FFFF00"/>
              </a:solidFill>
            </a:endParaRPr>
          </a:p>
        </p:txBody>
      </p:sp>
      <p:pic>
        <p:nvPicPr>
          <p:cNvPr id="1030" name="Picture 6" descr="http://www.purpleoniondesigns.com/pointing_finger_with_card_-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2971800"/>
            <a:ext cx="3752850" cy="2124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9600" y="3679894"/>
            <a:ext cx="1295400" cy="923330"/>
          </a:xfrm>
          <a:prstGeom prst="rect">
            <a:avLst/>
          </a:prstGeom>
          <a:noFill/>
        </p:spPr>
        <p:txBody>
          <a:bodyPr wrap="square" rtlCol="0">
            <a:spAutoFit/>
          </a:bodyPr>
          <a:lstStyle/>
          <a:p>
            <a:pPr algn="ctr"/>
            <a:r>
              <a:rPr lang="en-US" b="1" dirty="0" smtClean="0">
                <a:solidFill>
                  <a:srgbClr val="000000"/>
                </a:solidFill>
                <a:latin typeface="Calibri" pitchFamily="34" charset="0"/>
                <a:cs typeface="Calibri" pitchFamily="34" charset="0"/>
              </a:rPr>
              <a:t>EXAMPLE ON </a:t>
            </a:r>
          </a:p>
          <a:p>
            <a:pPr algn="ctr"/>
            <a:r>
              <a:rPr lang="en-US" b="1" dirty="0" smtClean="0">
                <a:solidFill>
                  <a:srgbClr val="000000"/>
                </a:solidFill>
                <a:latin typeface="Calibri" pitchFamily="34" charset="0"/>
                <a:cs typeface="Calibri" pitchFamily="34" charset="0"/>
              </a:rPr>
              <a:t>NEXT PAGE</a:t>
            </a:r>
            <a:endParaRPr lang="en-US"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8519765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4">
                                            <p:txEl>
                                              <p:pRg st="0" end="0"/>
                                            </p:txEl>
                                          </p:spTgt>
                                        </p:tgtEl>
                                        <p:attrNameLst>
                                          <p:attrName>style.visibility</p:attrName>
                                        </p:attrNameLst>
                                      </p:cBhvr>
                                      <p:to>
                                        <p:strVal val="visible"/>
                                      </p:to>
                                    </p:set>
                                    <p:animEffect transition="in" filter="fade">
                                      <p:cBhvr>
                                        <p:cTn id="17" dur="2000"/>
                                        <p:tgtEl>
                                          <p:spTgt spid="204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21</a:t>
            </a:fld>
            <a:endParaRPr lang="en-US"/>
          </a:p>
        </p:txBody>
      </p:sp>
      <p:sp>
        <p:nvSpPr>
          <p:cNvPr id="5" name="Rectangle 4"/>
          <p:cNvSpPr txBox="1">
            <a:spLocks noChangeArrowheads="1"/>
          </p:cNvSpPr>
          <p:nvPr/>
        </p:nvSpPr>
        <p:spPr bwMode="auto">
          <a:xfrm>
            <a:off x="436713" y="1778166"/>
            <a:ext cx="8153400" cy="325879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sz="2800" b="1" dirty="0" smtClean="0">
                <a:latin typeface="Times New Roman" pitchFamily="18" charset="0"/>
                <a:cs typeface="Times New Roman" pitchFamily="18" charset="0"/>
              </a:rPr>
              <a:t>If </a:t>
            </a:r>
            <a:r>
              <a:rPr lang="en-US" sz="2800" b="1" dirty="0">
                <a:latin typeface="Times New Roman" pitchFamily="18" charset="0"/>
                <a:cs typeface="Times New Roman" pitchFamily="18" charset="0"/>
              </a:rPr>
              <a:t>the problem of “weak schools” could be solved first, </a:t>
            </a:r>
            <a:r>
              <a:rPr lang="en-US" sz="2800" b="1" dirty="0" smtClean="0">
                <a:latin typeface="Times New Roman" pitchFamily="18" charset="0"/>
                <a:cs typeface="Times New Roman" pitchFamily="18" charset="0"/>
              </a:rPr>
              <a:t>more students would graduate from high school and then college, which would help them get higher paying jobs. This would mean that more people would be able to pay taxes and so the government would </a:t>
            </a:r>
            <a:r>
              <a:rPr lang="en-US" sz="2800" b="1" dirty="0" smtClean="0">
                <a:solidFill>
                  <a:srgbClr val="FFFF00"/>
                </a:solidFill>
                <a:latin typeface="Times New Roman" pitchFamily="18" charset="0"/>
                <a:cs typeface="Times New Roman" pitchFamily="18" charset="0"/>
              </a:rPr>
              <a:t>lower the amount of taxes </a:t>
            </a:r>
            <a:r>
              <a:rPr lang="en-US" sz="2800" b="1" dirty="0" smtClean="0">
                <a:latin typeface="Times New Roman" pitchFamily="18" charset="0"/>
                <a:cs typeface="Times New Roman" pitchFamily="18" charset="0"/>
              </a:rPr>
              <a:t>for everyone!</a:t>
            </a:r>
          </a:p>
        </p:txBody>
      </p:sp>
      <p:sp>
        <p:nvSpPr>
          <p:cNvPr id="8" name="TextBox 7"/>
          <p:cNvSpPr txBox="1"/>
          <p:nvPr/>
        </p:nvSpPr>
        <p:spPr>
          <a:xfrm>
            <a:off x="685800" y="1193391"/>
            <a:ext cx="5247808" cy="584775"/>
          </a:xfrm>
          <a:prstGeom prst="rect">
            <a:avLst/>
          </a:prstGeom>
          <a:noFill/>
        </p:spPr>
        <p:txBody>
          <a:bodyPr wrap="square" rtlCol="0">
            <a:spAutoFit/>
          </a:bodyPr>
          <a:lstStyle/>
          <a:p>
            <a:r>
              <a:rPr lang="en-US" sz="3200" b="1" dirty="0" smtClean="0">
                <a:solidFill>
                  <a:srgbClr val="FFFF00"/>
                </a:solidFill>
                <a:latin typeface="Calibri" pitchFamily="34" charset="0"/>
                <a:cs typeface="Calibri" pitchFamily="34" charset="0"/>
              </a:rPr>
              <a:t>PROBLEM #1: “HIGH TAXES”</a:t>
            </a:r>
            <a:endParaRPr lang="en-US" sz="3200" dirty="0">
              <a:solidFill>
                <a:srgbClr val="FFFF00"/>
              </a:solidFill>
              <a:latin typeface="Calibri" pitchFamily="34" charset="0"/>
              <a:cs typeface="Calibri" pitchFamily="34" charset="0"/>
            </a:endParaRPr>
          </a:p>
        </p:txBody>
      </p:sp>
      <p:sp>
        <p:nvSpPr>
          <p:cNvPr id="10" name="TextBox 9"/>
          <p:cNvSpPr txBox="1"/>
          <p:nvPr/>
        </p:nvSpPr>
        <p:spPr>
          <a:xfrm>
            <a:off x="2286000" y="304801"/>
            <a:ext cx="39624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Is there a </a:t>
            </a:r>
            <a:r>
              <a:rPr lang="en-US" sz="2400" b="1" dirty="0" smtClean="0">
                <a:solidFill>
                  <a:srgbClr val="FFFF00"/>
                </a:solidFill>
                <a:latin typeface="Calibri" pitchFamily="34" charset="0"/>
                <a:cs typeface="Calibri" pitchFamily="34" charset="0"/>
              </a:rPr>
              <a:t>VOLUNTEER</a:t>
            </a:r>
            <a:r>
              <a:rPr lang="en-US" b="1" dirty="0" smtClean="0">
                <a:solidFill>
                  <a:srgbClr val="FFFF00"/>
                </a:solidFill>
                <a:latin typeface="Calibri" pitchFamily="34" charset="0"/>
                <a:cs typeface="Calibri" pitchFamily="34" charset="0"/>
              </a:rPr>
              <a:t> to read while the rest follow along in their BRAINS?</a:t>
            </a:r>
            <a:endParaRPr lang="en-US" dirty="0">
              <a:solidFill>
                <a:srgbClr val="FFFF00"/>
              </a:solidFill>
            </a:endParaRPr>
          </a:p>
        </p:txBody>
      </p:sp>
      <p:pic>
        <p:nvPicPr>
          <p:cNvPr id="7" name="Picture 2" descr="http://socialinqueery.files.wordpress.com/2012/03/raising-hands2.jpg"/>
          <p:cNvPicPr>
            <a:picLocks noChangeAspect="1" noChangeArrowheads="1"/>
          </p:cNvPicPr>
          <p:nvPr/>
        </p:nvPicPr>
        <p:blipFill>
          <a:blip r:embed="rId2" cstate="print"/>
          <a:srcRect/>
          <a:stretch>
            <a:fillRect/>
          </a:stretch>
        </p:blipFill>
        <p:spPr bwMode="auto">
          <a:xfrm>
            <a:off x="7391400" y="304801"/>
            <a:ext cx="1524000" cy="870858"/>
          </a:xfrm>
          <a:prstGeom prst="rect">
            <a:avLst/>
          </a:prstGeom>
          <a:noFill/>
        </p:spPr>
      </p:pic>
    </p:spTree>
    <p:extLst>
      <p:ext uri="{BB962C8B-B14F-4D97-AF65-F5344CB8AC3E}">
        <p14:creationId xmlns:p14="http://schemas.microsoft.com/office/powerpoint/2010/main" val="2047384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84" name="Rectangle 4"/>
          <p:cNvSpPr>
            <a:spLocks noGrp="1" noChangeArrowheads="1"/>
          </p:cNvSpPr>
          <p:nvPr>
            <p:ph type="body" idx="1"/>
          </p:nvPr>
        </p:nvSpPr>
        <p:spPr>
          <a:xfrm>
            <a:off x="272321" y="381000"/>
            <a:ext cx="8610600" cy="3581400"/>
          </a:xfrm>
        </p:spPr>
        <p:txBody>
          <a:bodyPr/>
          <a:lstStyle/>
          <a:p>
            <a:pPr marL="0" indent="0" eaLnBrk="1" hangingPunct="1">
              <a:spcBef>
                <a:spcPts val="0"/>
              </a:spcBef>
              <a:buFontTx/>
              <a:buNone/>
              <a:defRPr/>
            </a:pPr>
            <a:r>
              <a:rPr lang="en-US" sz="2800" b="1" dirty="0" smtClean="0">
                <a:latin typeface="Times New Roman" pitchFamily="18" charset="0"/>
                <a:cs typeface="Times New Roman" pitchFamily="18" charset="0"/>
              </a:rPr>
              <a:t>  </a:t>
            </a:r>
            <a:endParaRPr lang="en-US" sz="2400" b="1" dirty="0" smtClean="0">
              <a:latin typeface="Calibri" pitchFamily="34" charset="0"/>
            </a:endParaRPr>
          </a:p>
        </p:txBody>
      </p:sp>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22</a:t>
            </a:fld>
            <a:endParaRPr lang="en-US"/>
          </a:p>
        </p:txBody>
      </p:sp>
      <p:sp>
        <p:nvSpPr>
          <p:cNvPr id="5" name="Rectangle 4"/>
          <p:cNvSpPr txBox="1">
            <a:spLocks noChangeArrowheads="1"/>
          </p:cNvSpPr>
          <p:nvPr/>
        </p:nvSpPr>
        <p:spPr bwMode="auto">
          <a:xfrm>
            <a:off x="343025" y="1905000"/>
            <a:ext cx="8153400" cy="197870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sz="2800" b="1" dirty="0" smtClean="0">
                <a:latin typeface="Times New Roman" pitchFamily="18" charset="0"/>
                <a:cs typeface="Times New Roman" pitchFamily="18" charset="0"/>
              </a:rPr>
              <a:t>Since more people are working because they stayed in school because the schools had improved, then more people would be able to buy homes, which would </a:t>
            </a:r>
            <a:r>
              <a:rPr lang="en-US" sz="2800" b="1" dirty="0" smtClean="0">
                <a:solidFill>
                  <a:srgbClr val="FFFF00"/>
                </a:solidFill>
                <a:latin typeface="Times New Roman" pitchFamily="18" charset="0"/>
                <a:cs typeface="Times New Roman" pitchFamily="18" charset="0"/>
              </a:rPr>
              <a:t>reduce the number of homeless people</a:t>
            </a:r>
            <a:r>
              <a:rPr lang="en-US" sz="2800" b="1" dirty="0" smtClean="0">
                <a:latin typeface="Times New Roman" pitchFamily="18" charset="0"/>
                <a:cs typeface="Times New Roman" pitchFamily="18" charset="0"/>
              </a:rPr>
              <a:t>!</a:t>
            </a:r>
          </a:p>
        </p:txBody>
      </p:sp>
      <p:sp>
        <p:nvSpPr>
          <p:cNvPr id="7" name="TextBox 6"/>
          <p:cNvSpPr txBox="1"/>
          <p:nvPr/>
        </p:nvSpPr>
        <p:spPr>
          <a:xfrm>
            <a:off x="343025" y="1143000"/>
            <a:ext cx="7076607" cy="584775"/>
          </a:xfrm>
          <a:prstGeom prst="rect">
            <a:avLst/>
          </a:prstGeom>
          <a:noFill/>
        </p:spPr>
        <p:txBody>
          <a:bodyPr wrap="square" rtlCol="0">
            <a:spAutoFit/>
          </a:bodyPr>
          <a:lstStyle/>
          <a:p>
            <a:r>
              <a:rPr lang="en-US" sz="3200" b="1" dirty="0" smtClean="0">
                <a:solidFill>
                  <a:srgbClr val="FFFF00"/>
                </a:solidFill>
                <a:latin typeface="Calibri" pitchFamily="34" charset="0"/>
                <a:cs typeface="Calibri" pitchFamily="34" charset="0"/>
              </a:rPr>
              <a:t>PROBLEM #2: “HOMELESSNESS”</a:t>
            </a:r>
            <a:endParaRPr lang="en-US" sz="3200" dirty="0">
              <a:solidFill>
                <a:srgbClr val="FFFF00"/>
              </a:solidFill>
              <a:latin typeface="Calibri" pitchFamily="34" charset="0"/>
              <a:cs typeface="Calibri" pitchFamily="34" charset="0"/>
            </a:endParaRPr>
          </a:p>
        </p:txBody>
      </p:sp>
      <p:sp>
        <p:nvSpPr>
          <p:cNvPr id="8" name="TextBox 7"/>
          <p:cNvSpPr txBox="1"/>
          <p:nvPr/>
        </p:nvSpPr>
        <p:spPr>
          <a:xfrm>
            <a:off x="2286000" y="397192"/>
            <a:ext cx="39624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Is there a </a:t>
            </a:r>
            <a:r>
              <a:rPr lang="en-US" sz="2400" b="1" dirty="0" smtClean="0">
                <a:solidFill>
                  <a:srgbClr val="FFFF00"/>
                </a:solidFill>
                <a:latin typeface="Calibri" pitchFamily="34" charset="0"/>
                <a:cs typeface="Calibri" pitchFamily="34" charset="0"/>
              </a:rPr>
              <a:t>VOLUNTEER</a:t>
            </a:r>
            <a:r>
              <a:rPr lang="en-US" b="1" dirty="0" smtClean="0">
                <a:solidFill>
                  <a:srgbClr val="FFFF00"/>
                </a:solidFill>
                <a:latin typeface="Calibri" pitchFamily="34" charset="0"/>
                <a:cs typeface="Calibri" pitchFamily="34" charset="0"/>
              </a:rPr>
              <a:t> to read while the rest follow along in their BRAINS?</a:t>
            </a:r>
            <a:endParaRPr lang="en-US" dirty="0">
              <a:solidFill>
                <a:srgbClr val="FFFF00"/>
              </a:solidFill>
            </a:endParaRPr>
          </a:p>
        </p:txBody>
      </p:sp>
      <p:pic>
        <p:nvPicPr>
          <p:cNvPr id="10" name="Picture 2" descr="http://socialinqueery.files.wordpress.com/2012/03/raising-hands2.jpg"/>
          <p:cNvPicPr>
            <a:picLocks noChangeAspect="1" noChangeArrowheads="1"/>
          </p:cNvPicPr>
          <p:nvPr/>
        </p:nvPicPr>
        <p:blipFill>
          <a:blip r:embed="rId2" cstate="print"/>
          <a:srcRect/>
          <a:stretch>
            <a:fillRect/>
          </a:stretch>
        </p:blipFill>
        <p:spPr bwMode="auto">
          <a:xfrm>
            <a:off x="7239000" y="166301"/>
            <a:ext cx="1524000" cy="870858"/>
          </a:xfrm>
          <a:prstGeom prst="rect">
            <a:avLst/>
          </a:prstGeom>
          <a:noFill/>
        </p:spPr>
      </p:pic>
    </p:spTree>
    <p:extLst>
      <p:ext uri="{BB962C8B-B14F-4D97-AF65-F5344CB8AC3E}">
        <p14:creationId xmlns:p14="http://schemas.microsoft.com/office/powerpoint/2010/main" val="32778517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84" name="Rectangle 4"/>
          <p:cNvSpPr>
            <a:spLocks noGrp="1" noChangeArrowheads="1"/>
          </p:cNvSpPr>
          <p:nvPr>
            <p:ph type="body" idx="1"/>
          </p:nvPr>
        </p:nvSpPr>
        <p:spPr>
          <a:xfrm>
            <a:off x="272321" y="381000"/>
            <a:ext cx="8610600" cy="3581400"/>
          </a:xfrm>
        </p:spPr>
        <p:txBody>
          <a:bodyPr/>
          <a:lstStyle/>
          <a:p>
            <a:pPr marL="0" indent="0" eaLnBrk="1" hangingPunct="1">
              <a:spcBef>
                <a:spcPts val="0"/>
              </a:spcBef>
              <a:buFontTx/>
              <a:buNone/>
              <a:defRPr/>
            </a:pPr>
            <a:r>
              <a:rPr lang="en-US" sz="2800" b="1" dirty="0" smtClean="0">
                <a:latin typeface="Times New Roman" pitchFamily="18" charset="0"/>
                <a:cs typeface="Times New Roman" pitchFamily="18" charset="0"/>
              </a:rPr>
              <a:t>  </a:t>
            </a:r>
            <a:endParaRPr lang="en-US" sz="2400" b="1" dirty="0" smtClean="0">
              <a:latin typeface="Calibri" pitchFamily="34" charset="0"/>
            </a:endParaRPr>
          </a:p>
        </p:txBody>
      </p:sp>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23</a:t>
            </a:fld>
            <a:endParaRPr lang="en-US"/>
          </a:p>
        </p:txBody>
      </p:sp>
      <p:sp>
        <p:nvSpPr>
          <p:cNvPr id="5" name="Rectangle 4"/>
          <p:cNvSpPr txBox="1">
            <a:spLocks noChangeArrowheads="1"/>
          </p:cNvSpPr>
          <p:nvPr/>
        </p:nvSpPr>
        <p:spPr bwMode="auto">
          <a:xfrm>
            <a:off x="407717" y="2133600"/>
            <a:ext cx="8153400" cy="26156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sz="2800" b="1" dirty="0" smtClean="0">
                <a:latin typeface="Times New Roman" pitchFamily="18" charset="0"/>
                <a:cs typeface="Times New Roman" pitchFamily="18" charset="0"/>
              </a:rPr>
              <a:t>Since more people are going to college because the schools were better, then we would have more intelligent people who could get involved in finding ways to use new energy sources, which could </a:t>
            </a:r>
            <a:r>
              <a:rPr lang="en-US" sz="2800" b="1" dirty="0" smtClean="0">
                <a:solidFill>
                  <a:srgbClr val="FFFF00"/>
                </a:solidFill>
                <a:latin typeface="Times New Roman" pitchFamily="18" charset="0"/>
                <a:cs typeface="Times New Roman" pitchFamily="18" charset="0"/>
              </a:rPr>
              <a:t>lower our dependence on fossil fuels like coal and oil</a:t>
            </a:r>
            <a:r>
              <a:rPr lang="en-US" sz="2800" b="1" dirty="0" smtClean="0">
                <a:latin typeface="Times New Roman" pitchFamily="18" charset="0"/>
                <a:cs typeface="Times New Roman" pitchFamily="18" charset="0"/>
              </a:rPr>
              <a:t>!</a:t>
            </a:r>
          </a:p>
        </p:txBody>
      </p:sp>
      <p:sp>
        <p:nvSpPr>
          <p:cNvPr id="7" name="TextBox 6"/>
          <p:cNvSpPr txBox="1"/>
          <p:nvPr/>
        </p:nvSpPr>
        <p:spPr>
          <a:xfrm>
            <a:off x="533400" y="1195864"/>
            <a:ext cx="8305800" cy="1077218"/>
          </a:xfrm>
          <a:prstGeom prst="rect">
            <a:avLst/>
          </a:prstGeom>
          <a:noFill/>
        </p:spPr>
        <p:txBody>
          <a:bodyPr wrap="square" rtlCol="0">
            <a:spAutoFit/>
          </a:bodyPr>
          <a:lstStyle/>
          <a:p>
            <a:r>
              <a:rPr lang="en-US" sz="3200" b="1" dirty="0" smtClean="0">
                <a:solidFill>
                  <a:srgbClr val="FFFF00"/>
                </a:solidFill>
                <a:latin typeface="Calibri" pitchFamily="34" charset="0"/>
                <a:cs typeface="Calibri" pitchFamily="34" charset="0"/>
              </a:rPr>
              <a:t>PROBLEM #3: “DEPENDENCE ON FOSSIL FUELS LIKE COAL AND OIL”</a:t>
            </a:r>
            <a:endParaRPr lang="en-US" sz="3200" dirty="0">
              <a:solidFill>
                <a:srgbClr val="FFFF00"/>
              </a:solidFill>
              <a:latin typeface="Calibri" pitchFamily="34" charset="0"/>
              <a:cs typeface="Calibri" pitchFamily="34" charset="0"/>
            </a:endParaRPr>
          </a:p>
        </p:txBody>
      </p:sp>
      <p:sp>
        <p:nvSpPr>
          <p:cNvPr id="8" name="TextBox 7"/>
          <p:cNvSpPr txBox="1"/>
          <p:nvPr/>
        </p:nvSpPr>
        <p:spPr>
          <a:xfrm>
            <a:off x="2895600" y="457200"/>
            <a:ext cx="39624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Is there a </a:t>
            </a:r>
            <a:r>
              <a:rPr lang="en-US" sz="2400" b="1" dirty="0" smtClean="0">
                <a:solidFill>
                  <a:srgbClr val="FFFF00"/>
                </a:solidFill>
                <a:latin typeface="Calibri" pitchFamily="34" charset="0"/>
                <a:cs typeface="Calibri" pitchFamily="34" charset="0"/>
              </a:rPr>
              <a:t>VOLUNTEER</a:t>
            </a:r>
            <a:r>
              <a:rPr lang="en-US" b="1" dirty="0" smtClean="0">
                <a:solidFill>
                  <a:srgbClr val="FFFF00"/>
                </a:solidFill>
                <a:latin typeface="Calibri" pitchFamily="34" charset="0"/>
                <a:cs typeface="Calibri" pitchFamily="34" charset="0"/>
              </a:rPr>
              <a:t> to read while the rest follow along in their BRAINS?</a:t>
            </a:r>
            <a:endParaRPr lang="en-US" dirty="0">
              <a:solidFill>
                <a:srgbClr val="FFFF00"/>
              </a:solidFill>
            </a:endParaRPr>
          </a:p>
        </p:txBody>
      </p:sp>
      <p:pic>
        <p:nvPicPr>
          <p:cNvPr id="10" name="Picture 2" descr="http://socialinqueery.files.wordpress.com/2012/03/raising-hands2.jpg"/>
          <p:cNvPicPr>
            <a:picLocks noChangeAspect="1" noChangeArrowheads="1"/>
          </p:cNvPicPr>
          <p:nvPr/>
        </p:nvPicPr>
        <p:blipFill>
          <a:blip r:embed="rId2" cstate="print"/>
          <a:srcRect/>
          <a:stretch>
            <a:fillRect/>
          </a:stretch>
        </p:blipFill>
        <p:spPr bwMode="auto">
          <a:xfrm>
            <a:off x="7239000" y="166301"/>
            <a:ext cx="1524000" cy="870858"/>
          </a:xfrm>
          <a:prstGeom prst="rect">
            <a:avLst/>
          </a:prstGeom>
          <a:noFill/>
        </p:spPr>
      </p:pic>
    </p:spTree>
    <p:extLst>
      <p:ext uri="{BB962C8B-B14F-4D97-AF65-F5344CB8AC3E}">
        <p14:creationId xmlns:p14="http://schemas.microsoft.com/office/powerpoint/2010/main" val="1642397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84" name="Rectangle 4"/>
          <p:cNvSpPr>
            <a:spLocks noGrp="1" noChangeArrowheads="1"/>
          </p:cNvSpPr>
          <p:nvPr>
            <p:ph type="body" idx="1"/>
          </p:nvPr>
        </p:nvSpPr>
        <p:spPr>
          <a:xfrm>
            <a:off x="297305" y="381000"/>
            <a:ext cx="8610600" cy="3581400"/>
          </a:xfrm>
        </p:spPr>
        <p:txBody>
          <a:bodyPr/>
          <a:lstStyle/>
          <a:p>
            <a:pPr marL="0" indent="0" eaLnBrk="1" hangingPunct="1">
              <a:spcBef>
                <a:spcPts val="0"/>
              </a:spcBef>
              <a:buFontTx/>
              <a:buNone/>
              <a:defRPr/>
            </a:pPr>
            <a:r>
              <a:rPr lang="en-US" sz="2800" b="1" dirty="0" smtClean="0">
                <a:latin typeface="Times New Roman" pitchFamily="18" charset="0"/>
                <a:cs typeface="Times New Roman" pitchFamily="18" charset="0"/>
              </a:rPr>
              <a:t>  </a:t>
            </a:r>
            <a:endParaRPr lang="en-US" sz="2400" b="1" dirty="0" smtClean="0">
              <a:latin typeface="Calibri" pitchFamily="34" charset="0"/>
            </a:endParaRPr>
          </a:p>
        </p:txBody>
      </p:sp>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24</a:t>
            </a:fld>
            <a:endParaRPr lang="en-US"/>
          </a:p>
        </p:txBody>
      </p:sp>
      <p:sp>
        <p:nvSpPr>
          <p:cNvPr id="5" name="Rectangle 4"/>
          <p:cNvSpPr txBox="1">
            <a:spLocks noChangeArrowheads="1"/>
          </p:cNvSpPr>
          <p:nvPr/>
        </p:nvSpPr>
        <p:spPr bwMode="auto">
          <a:xfrm>
            <a:off x="373505" y="1600200"/>
            <a:ext cx="8153400" cy="330142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sz="2800" b="1" dirty="0" smtClean="0">
                <a:latin typeface="Times New Roman" pitchFamily="18" charset="0"/>
                <a:cs typeface="Times New Roman" pitchFamily="18" charset="0"/>
              </a:rPr>
              <a:t>Since more people are going to school because  the schools were better, then they would have a better self image and there would be more intelligent people in the world.  Truly intelligent people with a good self image know that drugs are bad and would not get involved with them in the first place and there </a:t>
            </a:r>
            <a:r>
              <a:rPr lang="en-US" sz="2800" b="1" dirty="0" smtClean="0">
                <a:solidFill>
                  <a:srgbClr val="FFFF00"/>
                </a:solidFill>
                <a:latin typeface="Times New Roman" pitchFamily="18" charset="0"/>
                <a:cs typeface="Times New Roman" pitchFamily="18" charset="0"/>
              </a:rPr>
              <a:t>wouldn’t be such a problem with drugs</a:t>
            </a:r>
            <a:r>
              <a:rPr lang="en-US" sz="2800" b="1" dirty="0" smtClean="0">
                <a:latin typeface="Times New Roman" pitchFamily="18" charset="0"/>
                <a:cs typeface="Times New Roman" pitchFamily="18" charset="0"/>
              </a:rPr>
              <a:t>!</a:t>
            </a:r>
          </a:p>
        </p:txBody>
      </p:sp>
      <p:sp>
        <p:nvSpPr>
          <p:cNvPr id="7" name="TextBox 6"/>
          <p:cNvSpPr txBox="1"/>
          <p:nvPr/>
        </p:nvSpPr>
        <p:spPr>
          <a:xfrm>
            <a:off x="1295400" y="1118171"/>
            <a:ext cx="5247808" cy="584775"/>
          </a:xfrm>
          <a:prstGeom prst="rect">
            <a:avLst/>
          </a:prstGeom>
          <a:noFill/>
        </p:spPr>
        <p:txBody>
          <a:bodyPr wrap="square" rtlCol="0">
            <a:spAutoFit/>
          </a:bodyPr>
          <a:lstStyle/>
          <a:p>
            <a:r>
              <a:rPr lang="en-US" sz="3200" b="1" dirty="0" smtClean="0">
                <a:solidFill>
                  <a:srgbClr val="FFFF00"/>
                </a:solidFill>
                <a:latin typeface="Calibri" pitchFamily="34" charset="0"/>
                <a:cs typeface="Calibri" pitchFamily="34" charset="0"/>
              </a:rPr>
              <a:t>PROBLEM #4: “DRUGS”</a:t>
            </a:r>
            <a:endParaRPr lang="en-US" sz="3200" dirty="0">
              <a:solidFill>
                <a:srgbClr val="FFFF00"/>
              </a:solidFill>
              <a:latin typeface="Calibri" pitchFamily="34" charset="0"/>
              <a:cs typeface="Calibri" pitchFamily="34" charset="0"/>
            </a:endParaRPr>
          </a:p>
        </p:txBody>
      </p:sp>
      <p:sp>
        <p:nvSpPr>
          <p:cNvPr id="8" name="TextBox 7"/>
          <p:cNvSpPr txBox="1"/>
          <p:nvPr/>
        </p:nvSpPr>
        <p:spPr>
          <a:xfrm>
            <a:off x="2819400" y="196781"/>
            <a:ext cx="39624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Is there a </a:t>
            </a:r>
            <a:r>
              <a:rPr lang="en-US" sz="2400" b="1" dirty="0" smtClean="0">
                <a:solidFill>
                  <a:srgbClr val="FFFF00"/>
                </a:solidFill>
                <a:latin typeface="Calibri" pitchFamily="34" charset="0"/>
                <a:cs typeface="Calibri" pitchFamily="34" charset="0"/>
              </a:rPr>
              <a:t>VOLUNTEER</a:t>
            </a:r>
            <a:r>
              <a:rPr lang="en-US" b="1" dirty="0" smtClean="0">
                <a:solidFill>
                  <a:srgbClr val="FFFF00"/>
                </a:solidFill>
                <a:latin typeface="Calibri" pitchFamily="34" charset="0"/>
                <a:cs typeface="Calibri" pitchFamily="34" charset="0"/>
              </a:rPr>
              <a:t> to read while the rest follow along in their BRAINS?</a:t>
            </a:r>
            <a:endParaRPr lang="en-US" dirty="0">
              <a:solidFill>
                <a:srgbClr val="FFFF00"/>
              </a:solidFill>
            </a:endParaRPr>
          </a:p>
        </p:txBody>
      </p:sp>
      <p:pic>
        <p:nvPicPr>
          <p:cNvPr id="10" name="Picture 2" descr="http://socialinqueery.files.wordpress.com/2012/03/raising-hands2.jpg"/>
          <p:cNvPicPr>
            <a:picLocks noChangeAspect="1" noChangeArrowheads="1"/>
          </p:cNvPicPr>
          <p:nvPr/>
        </p:nvPicPr>
        <p:blipFill>
          <a:blip r:embed="rId2" cstate="print"/>
          <a:srcRect/>
          <a:stretch>
            <a:fillRect/>
          </a:stretch>
        </p:blipFill>
        <p:spPr bwMode="auto">
          <a:xfrm>
            <a:off x="7239000" y="166301"/>
            <a:ext cx="1524000" cy="870858"/>
          </a:xfrm>
          <a:prstGeom prst="rect">
            <a:avLst/>
          </a:prstGeom>
          <a:noFill/>
        </p:spPr>
      </p:pic>
    </p:spTree>
    <p:extLst>
      <p:ext uri="{BB962C8B-B14F-4D97-AF65-F5344CB8AC3E}">
        <p14:creationId xmlns:p14="http://schemas.microsoft.com/office/powerpoint/2010/main" val="14513396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84" name="Rectangle 4"/>
          <p:cNvSpPr>
            <a:spLocks noGrp="1" noChangeArrowheads="1"/>
          </p:cNvSpPr>
          <p:nvPr>
            <p:ph type="body" idx="1"/>
          </p:nvPr>
        </p:nvSpPr>
        <p:spPr>
          <a:xfrm>
            <a:off x="272321" y="381000"/>
            <a:ext cx="8610600" cy="3581400"/>
          </a:xfrm>
        </p:spPr>
        <p:txBody>
          <a:bodyPr/>
          <a:lstStyle/>
          <a:p>
            <a:pPr marL="0" indent="0" eaLnBrk="1" hangingPunct="1">
              <a:spcBef>
                <a:spcPts val="0"/>
              </a:spcBef>
              <a:buFontTx/>
              <a:buNone/>
              <a:defRPr/>
            </a:pPr>
            <a:r>
              <a:rPr lang="en-US" sz="2800" b="1" dirty="0" smtClean="0">
                <a:latin typeface="Times New Roman" pitchFamily="18" charset="0"/>
                <a:cs typeface="Times New Roman" pitchFamily="18" charset="0"/>
              </a:rPr>
              <a:t>  </a:t>
            </a:r>
            <a:endParaRPr lang="en-US" sz="2400" b="1" dirty="0" smtClean="0">
              <a:latin typeface="Calibri" pitchFamily="34" charset="0"/>
            </a:endParaRPr>
          </a:p>
        </p:txBody>
      </p:sp>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25</a:t>
            </a:fld>
            <a:endParaRPr lang="en-US"/>
          </a:p>
        </p:txBody>
      </p:sp>
      <p:sp>
        <p:nvSpPr>
          <p:cNvPr id="5" name="Rectangle 4"/>
          <p:cNvSpPr txBox="1">
            <a:spLocks noChangeArrowheads="1"/>
          </p:cNvSpPr>
          <p:nvPr/>
        </p:nvSpPr>
        <p:spPr bwMode="auto">
          <a:xfrm>
            <a:off x="548640" y="1525424"/>
            <a:ext cx="8153400" cy="342757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sz="2400" b="1" dirty="0" smtClean="0">
                <a:latin typeface="Times New Roman" pitchFamily="18" charset="0"/>
                <a:cs typeface="Times New Roman" pitchFamily="18" charset="0"/>
              </a:rPr>
              <a:t>The reason our health care is so costly is because there are many people who cannot afford to pay for health care because they don’t have jobs.  This means that the health care companies charge higher prices for those people who are able to pay because they have good jobs.  If the schools were improved, then more people would graduate and be able to get a good job so they could afford to pay for their own health care.  Since more people would be able to pay, the </a:t>
            </a:r>
            <a:r>
              <a:rPr lang="en-US" sz="2400" b="1" dirty="0" smtClean="0">
                <a:solidFill>
                  <a:srgbClr val="FFFF00"/>
                </a:solidFill>
                <a:latin typeface="Times New Roman" pitchFamily="18" charset="0"/>
                <a:cs typeface="Times New Roman" pitchFamily="18" charset="0"/>
              </a:rPr>
              <a:t>cost of health care would go down </a:t>
            </a:r>
            <a:r>
              <a:rPr lang="en-US" sz="2400" b="1" dirty="0" smtClean="0">
                <a:latin typeface="Times New Roman" pitchFamily="18" charset="0"/>
                <a:cs typeface="Times New Roman" pitchFamily="18" charset="0"/>
              </a:rPr>
              <a:t>for everyone!</a:t>
            </a:r>
          </a:p>
        </p:txBody>
      </p:sp>
      <p:sp>
        <p:nvSpPr>
          <p:cNvPr id="7" name="TextBox 6"/>
          <p:cNvSpPr txBox="1"/>
          <p:nvPr/>
        </p:nvSpPr>
        <p:spPr>
          <a:xfrm>
            <a:off x="883920" y="940649"/>
            <a:ext cx="6835515" cy="584775"/>
          </a:xfrm>
          <a:prstGeom prst="rect">
            <a:avLst/>
          </a:prstGeom>
          <a:noFill/>
        </p:spPr>
        <p:txBody>
          <a:bodyPr wrap="square" rtlCol="0">
            <a:spAutoFit/>
          </a:bodyPr>
          <a:lstStyle/>
          <a:p>
            <a:r>
              <a:rPr lang="en-US" sz="3200" b="1" dirty="0" smtClean="0">
                <a:solidFill>
                  <a:srgbClr val="FFFF00"/>
                </a:solidFill>
                <a:latin typeface="Calibri" pitchFamily="34" charset="0"/>
                <a:cs typeface="Calibri" pitchFamily="34" charset="0"/>
              </a:rPr>
              <a:t>PROBLEM #5: “COSTLY HEALTH CARE”</a:t>
            </a:r>
            <a:endParaRPr lang="en-US" sz="3200" dirty="0">
              <a:solidFill>
                <a:srgbClr val="FFFF00"/>
              </a:solidFill>
              <a:latin typeface="Calibri" pitchFamily="34" charset="0"/>
              <a:cs typeface="Calibri" pitchFamily="34" charset="0"/>
            </a:endParaRPr>
          </a:p>
        </p:txBody>
      </p:sp>
      <p:sp>
        <p:nvSpPr>
          <p:cNvPr id="8" name="TextBox 7"/>
          <p:cNvSpPr txBox="1"/>
          <p:nvPr/>
        </p:nvSpPr>
        <p:spPr>
          <a:xfrm>
            <a:off x="2743200" y="201985"/>
            <a:ext cx="39624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Is there a </a:t>
            </a:r>
            <a:r>
              <a:rPr lang="en-US" sz="2400" b="1" dirty="0" smtClean="0">
                <a:solidFill>
                  <a:srgbClr val="FFFF00"/>
                </a:solidFill>
                <a:latin typeface="Calibri" pitchFamily="34" charset="0"/>
                <a:cs typeface="Calibri" pitchFamily="34" charset="0"/>
              </a:rPr>
              <a:t>VOLUNTEER</a:t>
            </a:r>
            <a:r>
              <a:rPr lang="en-US" b="1" dirty="0" smtClean="0">
                <a:solidFill>
                  <a:srgbClr val="FFFF00"/>
                </a:solidFill>
                <a:latin typeface="Calibri" pitchFamily="34" charset="0"/>
                <a:cs typeface="Calibri" pitchFamily="34" charset="0"/>
              </a:rPr>
              <a:t> to read while the rest follow along in their BRAINS?</a:t>
            </a:r>
            <a:endParaRPr lang="en-US" dirty="0">
              <a:solidFill>
                <a:srgbClr val="FFFF00"/>
              </a:solidFill>
            </a:endParaRPr>
          </a:p>
        </p:txBody>
      </p:sp>
      <p:pic>
        <p:nvPicPr>
          <p:cNvPr id="10" name="Picture 2" descr="http://socialinqueery.files.wordpress.com/2012/03/raising-hands2.jpg"/>
          <p:cNvPicPr>
            <a:picLocks noChangeAspect="1" noChangeArrowheads="1"/>
          </p:cNvPicPr>
          <p:nvPr/>
        </p:nvPicPr>
        <p:blipFill>
          <a:blip r:embed="rId2" cstate="print"/>
          <a:srcRect/>
          <a:stretch>
            <a:fillRect/>
          </a:stretch>
        </p:blipFill>
        <p:spPr bwMode="auto">
          <a:xfrm>
            <a:off x="7239000" y="166301"/>
            <a:ext cx="1524000" cy="870858"/>
          </a:xfrm>
          <a:prstGeom prst="rect">
            <a:avLst/>
          </a:prstGeom>
          <a:noFill/>
        </p:spPr>
      </p:pic>
    </p:spTree>
    <p:extLst>
      <p:ext uri="{BB962C8B-B14F-4D97-AF65-F5344CB8AC3E}">
        <p14:creationId xmlns:p14="http://schemas.microsoft.com/office/powerpoint/2010/main" val="3752862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26</a:t>
            </a:fld>
            <a:endParaRPr lang="en-US"/>
          </a:p>
        </p:txBody>
      </p:sp>
      <p:sp>
        <p:nvSpPr>
          <p:cNvPr id="5" name="Rectangle 4"/>
          <p:cNvSpPr txBox="1">
            <a:spLocks noChangeArrowheads="1"/>
          </p:cNvSpPr>
          <p:nvPr/>
        </p:nvSpPr>
        <p:spPr bwMode="auto">
          <a:xfrm>
            <a:off x="457200" y="1880175"/>
            <a:ext cx="8153400" cy="2209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sz="2800" b="1" dirty="0" smtClean="0">
                <a:latin typeface="Times New Roman" pitchFamily="18" charset="0"/>
                <a:cs typeface="Times New Roman" pitchFamily="18" charset="0"/>
              </a:rPr>
              <a:t>If the problem of “weak schools” could be solved first, then more students would be successful and have a higher self image, which would keep more of them from joining gangs and </a:t>
            </a:r>
            <a:r>
              <a:rPr lang="en-US" sz="2800" b="1" dirty="0" smtClean="0">
                <a:solidFill>
                  <a:srgbClr val="FFFF00"/>
                </a:solidFill>
                <a:latin typeface="Times New Roman" pitchFamily="18" charset="0"/>
                <a:cs typeface="Times New Roman" pitchFamily="18" charset="0"/>
              </a:rPr>
              <a:t>gang violence would drop</a:t>
            </a:r>
            <a:r>
              <a:rPr lang="en-US" sz="2800" b="1" dirty="0" smtClean="0">
                <a:latin typeface="Times New Roman" pitchFamily="18" charset="0"/>
                <a:cs typeface="Times New Roman" pitchFamily="18" charset="0"/>
              </a:rPr>
              <a:t>! </a:t>
            </a:r>
          </a:p>
        </p:txBody>
      </p:sp>
      <p:sp>
        <p:nvSpPr>
          <p:cNvPr id="6" name="TextBox 5"/>
          <p:cNvSpPr txBox="1"/>
          <p:nvPr/>
        </p:nvSpPr>
        <p:spPr>
          <a:xfrm>
            <a:off x="1219200" y="1295400"/>
            <a:ext cx="6629400" cy="584775"/>
          </a:xfrm>
          <a:prstGeom prst="rect">
            <a:avLst/>
          </a:prstGeom>
          <a:noFill/>
        </p:spPr>
        <p:txBody>
          <a:bodyPr wrap="square" rtlCol="0">
            <a:spAutoFit/>
          </a:bodyPr>
          <a:lstStyle/>
          <a:p>
            <a:r>
              <a:rPr lang="en-US" sz="3200" b="1" dirty="0" smtClean="0">
                <a:solidFill>
                  <a:srgbClr val="FFFF00"/>
                </a:solidFill>
                <a:latin typeface="Calibri" pitchFamily="34" charset="0"/>
                <a:cs typeface="Calibri" pitchFamily="34" charset="0"/>
              </a:rPr>
              <a:t>PROBLEM #6: “GANG VIOLENCE”</a:t>
            </a:r>
            <a:endParaRPr lang="en-US" sz="3200" dirty="0">
              <a:solidFill>
                <a:srgbClr val="FFFF00"/>
              </a:solidFill>
              <a:latin typeface="Calibri" pitchFamily="34" charset="0"/>
              <a:cs typeface="Calibri" pitchFamily="34" charset="0"/>
            </a:endParaRPr>
          </a:p>
        </p:txBody>
      </p:sp>
      <p:sp>
        <p:nvSpPr>
          <p:cNvPr id="8" name="TextBox 7"/>
          <p:cNvSpPr txBox="1"/>
          <p:nvPr/>
        </p:nvSpPr>
        <p:spPr>
          <a:xfrm>
            <a:off x="2209800" y="457200"/>
            <a:ext cx="39624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Is there a </a:t>
            </a:r>
            <a:r>
              <a:rPr lang="en-US" sz="2400" b="1" dirty="0" smtClean="0">
                <a:solidFill>
                  <a:srgbClr val="FFFF00"/>
                </a:solidFill>
                <a:latin typeface="Calibri" pitchFamily="34" charset="0"/>
                <a:cs typeface="Calibri" pitchFamily="34" charset="0"/>
              </a:rPr>
              <a:t>VOLUNTEER</a:t>
            </a:r>
            <a:r>
              <a:rPr lang="en-US" b="1" dirty="0" smtClean="0">
                <a:solidFill>
                  <a:srgbClr val="FFFF00"/>
                </a:solidFill>
                <a:latin typeface="Calibri" pitchFamily="34" charset="0"/>
                <a:cs typeface="Calibri" pitchFamily="34" charset="0"/>
              </a:rPr>
              <a:t> to read while the rest follow along in their BRAINS?</a:t>
            </a:r>
            <a:endParaRPr lang="en-US" dirty="0">
              <a:solidFill>
                <a:srgbClr val="FFFF00"/>
              </a:solidFill>
            </a:endParaRPr>
          </a:p>
        </p:txBody>
      </p:sp>
      <p:pic>
        <p:nvPicPr>
          <p:cNvPr id="7" name="Picture 2" descr="http://socialinqueery.files.wordpress.com/2012/03/raising-hands2.jpg"/>
          <p:cNvPicPr>
            <a:picLocks noChangeAspect="1" noChangeArrowheads="1"/>
          </p:cNvPicPr>
          <p:nvPr/>
        </p:nvPicPr>
        <p:blipFill>
          <a:blip r:embed="rId2" cstate="print"/>
          <a:srcRect/>
          <a:stretch>
            <a:fillRect/>
          </a:stretch>
        </p:blipFill>
        <p:spPr bwMode="auto">
          <a:xfrm>
            <a:off x="7239000" y="166301"/>
            <a:ext cx="1524000" cy="870858"/>
          </a:xfrm>
          <a:prstGeom prst="rect">
            <a:avLst/>
          </a:prstGeom>
          <a:noFill/>
        </p:spPr>
      </p:pic>
      <p:pic>
        <p:nvPicPr>
          <p:cNvPr id="9" name="Picture 2" descr="http://o.quizlet.com/i/iL7nUo8clvvgyM0DslvDxg_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94" r="23934"/>
          <a:stretch/>
        </p:blipFill>
        <p:spPr bwMode="auto">
          <a:xfrm>
            <a:off x="4191000" y="4202628"/>
            <a:ext cx="457200" cy="79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5116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27</a:t>
            </a:fld>
            <a:endParaRPr lang="en-US"/>
          </a:p>
        </p:txBody>
      </p:sp>
      <p:sp>
        <p:nvSpPr>
          <p:cNvPr id="5" name="Rectangle 4"/>
          <p:cNvSpPr txBox="1">
            <a:spLocks noChangeArrowheads="1"/>
          </p:cNvSpPr>
          <p:nvPr/>
        </p:nvSpPr>
        <p:spPr bwMode="auto">
          <a:xfrm>
            <a:off x="426595" y="223158"/>
            <a:ext cx="8153400" cy="5334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sz="2800" b="1" dirty="0" smtClean="0">
                <a:latin typeface="Times New Roman" pitchFamily="18" charset="0"/>
                <a:cs typeface="Times New Roman" pitchFamily="18" charset="0"/>
              </a:rPr>
              <a:t>Any questions about how to complete this exercise? </a:t>
            </a:r>
          </a:p>
        </p:txBody>
      </p:sp>
      <p:sp>
        <p:nvSpPr>
          <p:cNvPr id="6" name="Rectangle 4"/>
          <p:cNvSpPr txBox="1">
            <a:spLocks noChangeArrowheads="1"/>
          </p:cNvSpPr>
          <p:nvPr/>
        </p:nvSpPr>
        <p:spPr bwMode="auto">
          <a:xfrm>
            <a:off x="426595" y="770553"/>
            <a:ext cx="4076700" cy="5334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sz="2800" b="1" dirty="0" smtClean="0">
                <a:latin typeface="Times New Roman" pitchFamily="18" charset="0"/>
                <a:cs typeface="Times New Roman" pitchFamily="18" charset="0"/>
              </a:rPr>
              <a:t>Here’s the challenge:</a:t>
            </a:r>
          </a:p>
        </p:txBody>
      </p:sp>
      <p:pic>
        <p:nvPicPr>
          <p:cNvPr id="1026" name="Picture 2" descr="http://2.bp.blogspot.com/-3XXQTD07g2Y/T_RkGZ3MuOI/AAAAAAAAAog/XI9Z8Dn4XqE/s1600/finger_shak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61" y="1551062"/>
            <a:ext cx="1713251" cy="22455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txBox="1">
            <a:spLocks noChangeArrowheads="1"/>
          </p:cNvSpPr>
          <p:nvPr/>
        </p:nvSpPr>
        <p:spPr bwMode="auto">
          <a:xfrm>
            <a:off x="2767926" y="1303953"/>
            <a:ext cx="6050280" cy="119928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sz="2400" b="1" dirty="0" smtClean="0">
                <a:solidFill>
                  <a:srgbClr val="FFFF00"/>
                </a:solidFill>
                <a:latin typeface="Times New Roman" pitchFamily="18" charset="0"/>
                <a:cs typeface="Times New Roman" pitchFamily="18" charset="0"/>
              </a:rPr>
              <a:t>YOU AND YOUR PARTNER WILL NEED TO BE READY TO SHARE YOUR RESPONSE WITH THE ENTIRE CLASS!</a:t>
            </a:r>
          </a:p>
        </p:txBody>
      </p:sp>
      <p:pic>
        <p:nvPicPr>
          <p:cNvPr id="11" name="Picture 2" descr="http://o.quizlet.com/i/iL7nUo8clvvgyM0DslvDxg_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94" r="23934"/>
          <a:stretch/>
        </p:blipFill>
        <p:spPr bwMode="auto">
          <a:xfrm>
            <a:off x="6992346" y="4610874"/>
            <a:ext cx="490494" cy="8579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07795" y="2673823"/>
            <a:ext cx="6172200" cy="830997"/>
          </a:xfrm>
          <a:prstGeom prst="rect">
            <a:avLst/>
          </a:prstGeom>
          <a:solidFill>
            <a:schemeClr val="accent2"/>
          </a:solidFill>
        </p:spPr>
        <p:txBody>
          <a:bodyPr wrap="square" rtlCol="0">
            <a:spAutoFit/>
          </a:bodyPr>
          <a:lstStyle/>
          <a:p>
            <a:r>
              <a:rPr lang="en-US" sz="2400" b="1" dirty="0" smtClean="0">
                <a:latin typeface="Times New Roman" pitchFamily="18" charset="0"/>
                <a:cs typeface="Times New Roman" pitchFamily="18" charset="0"/>
              </a:rPr>
              <a:t>YOU CANNOT USE “WEAK SCHOOLS” AS YOUR #1 PROBLEM!</a:t>
            </a:r>
            <a:endParaRPr lang="en-US" sz="2400" b="1" dirty="0">
              <a:latin typeface="Times New Roman" pitchFamily="18" charset="0"/>
              <a:cs typeface="Times New Roman" pitchFamily="18" charset="0"/>
            </a:endParaRPr>
          </a:p>
        </p:txBody>
      </p:sp>
      <p:pic>
        <p:nvPicPr>
          <p:cNvPr id="14" name="Picture 2" descr="http://o.quizlet.com/i/iL7nUo8clvvgyM0DslvDxg_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94" r="23934"/>
          <a:stretch/>
        </p:blipFill>
        <p:spPr bwMode="auto">
          <a:xfrm>
            <a:off x="7848600" y="920912"/>
            <a:ext cx="218989" cy="38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1660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20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2000"/>
                                        <p:tgtEl>
                                          <p:spTgt spid="10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250"/>
                                        <p:tgtEl>
                                          <p:spTgt spid="13"/>
                                        </p:tgtEl>
                                      </p:cBhvr>
                                    </p:animEffect>
                                  </p:childTnLst>
                                </p:cTn>
                              </p:par>
                            </p:childTnLst>
                          </p:cTn>
                        </p:par>
                        <p:par>
                          <p:cTn id="30" fill="hold">
                            <p:stCondLst>
                              <p:cond delay="2250"/>
                            </p:stCondLst>
                            <p:childTnLst>
                              <p:par>
                                <p:cTn id="31" presetID="1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28</a:t>
            </a:fld>
            <a:endParaRPr lang="en-US"/>
          </a:p>
        </p:txBody>
      </p:sp>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43159" b="41949"/>
          <a:stretch/>
        </p:blipFill>
        <p:spPr>
          <a:xfrm>
            <a:off x="7620000" y="228600"/>
            <a:ext cx="1066800" cy="1418260"/>
          </a:xfrm>
          <a:prstGeom prst="ellipse">
            <a:avLst/>
          </a:prstGeom>
          <a:ln>
            <a:noFill/>
          </a:ln>
          <a:effectLst>
            <a:softEdge rad="112500"/>
          </a:effectLst>
        </p:spPr>
      </p:pic>
      <p:sp>
        <p:nvSpPr>
          <p:cNvPr id="7" name="TextBox 6"/>
          <p:cNvSpPr txBox="1"/>
          <p:nvPr/>
        </p:nvSpPr>
        <p:spPr>
          <a:xfrm>
            <a:off x="685800" y="263598"/>
            <a:ext cx="5334000" cy="954107"/>
          </a:xfrm>
          <a:prstGeom prst="rect">
            <a:avLst/>
          </a:prstGeom>
          <a:noFill/>
        </p:spPr>
        <p:txBody>
          <a:bodyPr wrap="square" rtlCol="0">
            <a:spAutoFit/>
          </a:bodyPr>
          <a:lstStyle/>
          <a:p>
            <a:r>
              <a:rPr lang="en-US" sz="2800" b="1" dirty="0" smtClean="0">
                <a:solidFill>
                  <a:srgbClr val="FFFF00"/>
                </a:solidFill>
                <a:latin typeface="Calibri" pitchFamily="34" charset="0"/>
                <a:cs typeface="Calibri" pitchFamily="34" charset="0"/>
              </a:rPr>
              <a:t>Remember to start your response like this</a:t>
            </a:r>
            <a:r>
              <a:rPr lang="en-US" sz="2000" b="1" dirty="0" smtClean="0">
                <a:solidFill>
                  <a:srgbClr val="FFFF00"/>
                </a:solidFill>
                <a:latin typeface="Calibri" pitchFamily="34" charset="0"/>
                <a:cs typeface="Calibri" pitchFamily="34" charset="0"/>
              </a:rPr>
              <a:t>:</a:t>
            </a:r>
            <a:endParaRPr lang="en-US" sz="2000" dirty="0">
              <a:solidFill>
                <a:srgbClr val="FFFF00"/>
              </a:solidFill>
            </a:endParaRPr>
          </a:p>
        </p:txBody>
      </p:sp>
      <p:sp>
        <p:nvSpPr>
          <p:cNvPr id="8" name="TextBox 7"/>
          <p:cNvSpPr txBox="1"/>
          <p:nvPr/>
        </p:nvSpPr>
        <p:spPr>
          <a:xfrm>
            <a:off x="6659880" y="336226"/>
            <a:ext cx="1600200" cy="369332"/>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My turn!</a:t>
            </a:r>
            <a:endParaRPr lang="en-US" dirty="0">
              <a:solidFill>
                <a:srgbClr val="FFFF00"/>
              </a:solidFill>
            </a:endParaRPr>
          </a:p>
        </p:txBody>
      </p:sp>
      <p:sp>
        <p:nvSpPr>
          <p:cNvPr id="9" name="Rectangle 4"/>
          <p:cNvSpPr txBox="1">
            <a:spLocks noChangeArrowheads="1"/>
          </p:cNvSpPr>
          <p:nvPr/>
        </p:nvSpPr>
        <p:spPr bwMode="auto">
          <a:xfrm>
            <a:off x="679911" y="3011837"/>
            <a:ext cx="8001286" cy="73869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b="1" dirty="0" smtClean="0">
                <a:latin typeface="Times New Roman" pitchFamily="18" charset="0"/>
                <a:cs typeface="Times New Roman" pitchFamily="18" charset="0"/>
              </a:rPr>
              <a:t>PLEASE BEGIN THIS EXERCISE NOW!</a:t>
            </a:r>
          </a:p>
        </p:txBody>
      </p:sp>
      <p:sp>
        <p:nvSpPr>
          <p:cNvPr id="10" name="TextBox 9"/>
          <p:cNvSpPr txBox="1"/>
          <p:nvPr/>
        </p:nvSpPr>
        <p:spPr>
          <a:xfrm>
            <a:off x="1287780" y="3750534"/>
            <a:ext cx="6172200" cy="707886"/>
          </a:xfrm>
          <a:prstGeom prst="rect">
            <a:avLst/>
          </a:prstGeom>
          <a:solidFill>
            <a:srgbClr val="0202D4"/>
          </a:solidFill>
        </p:spPr>
        <p:txBody>
          <a:bodyPr wrap="square" rtlCol="0">
            <a:spAutoFit/>
          </a:bodyPr>
          <a:lstStyle/>
          <a:p>
            <a:r>
              <a:rPr lang="en-US" sz="4000" b="1" dirty="0" smtClean="0">
                <a:latin typeface="Times New Roman" pitchFamily="18" charset="0"/>
                <a:cs typeface="Times New Roman" pitchFamily="18" charset="0"/>
              </a:rPr>
              <a:t>YOU HAVE 20 MINUTES</a:t>
            </a:r>
            <a:endParaRPr lang="en-US" sz="4000" b="1" dirty="0">
              <a:latin typeface="Times New Roman" pitchFamily="18" charset="0"/>
              <a:cs typeface="Times New Roman" pitchFamily="18" charset="0"/>
            </a:endParaRPr>
          </a:p>
        </p:txBody>
      </p:sp>
      <p:sp>
        <p:nvSpPr>
          <p:cNvPr id="11" name="Rectangle 4"/>
          <p:cNvSpPr txBox="1">
            <a:spLocks noChangeArrowheads="1"/>
          </p:cNvSpPr>
          <p:nvPr/>
        </p:nvSpPr>
        <p:spPr bwMode="auto">
          <a:xfrm>
            <a:off x="375254" y="1073681"/>
            <a:ext cx="8610600" cy="2690734"/>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sz="2800" b="1" u="sng" kern="0" dirty="0" smtClean="0">
                <a:latin typeface="Times New Roman" pitchFamily="18" charset="0"/>
                <a:cs typeface="Times New Roman" pitchFamily="18" charset="0"/>
              </a:rPr>
              <a:t>Task One</a:t>
            </a:r>
            <a:r>
              <a:rPr lang="en-US" sz="2800" b="1" kern="0" dirty="0" smtClean="0">
                <a:latin typeface="Times New Roman" pitchFamily="18" charset="0"/>
                <a:cs typeface="Times New Roman" pitchFamily="18" charset="0"/>
              </a:rPr>
              <a:t>:</a:t>
            </a:r>
          </a:p>
          <a:p>
            <a:pPr marL="0" indent="0" eaLnBrk="1" hangingPunct="1">
              <a:spcBef>
                <a:spcPts val="0"/>
              </a:spcBef>
              <a:buFontTx/>
              <a:buNone/>
              <a:defRPr/>
            </a:pPr>
            <a:r>
              <a:rPr lang="en-US" sz="2800" b="1" kern="0" dirty="0" smtClean="0">
                <a:latin typeface="Times New Roman" pitchFamily="18" charset="0"/>
                <a:cs typeface="Times New Roman" pitchFamily="18" charset="0"/>
              </a:rPr>
              <a:t>“If the problem of </a:t>
            </a:r>
            <a:r>
              <a:rPr lang="en-US" sz="2800" b="1" kern="0" dirty="0" smtClean="0">
                <a:solidFill>
                  <a:srgbClr val="FFFF00"/>
                </a:solidFill>
                <a:latin typeface="Times New Roman" pitchFamily="18" charset="0"/>
                <a:cs typeface="Times New Roman" pitchFamily="18" charset="0"/>
              </a:rPr>
              <a:t>____ </a:t>
            </a:r>
            <a:r>
              <a:rPr lang="en-US" sz="2800" b="1" kern="0" dirty="0" smtClean="0">
                <a:latin typeface="Times New Roman" pitchFamily="18" charset="0"/>
                <a:cs typeface="Times New Roman" pitchFamily="18" charset="0"/>
              </a:rPr>
              <a:t>could be solved first, then the problems of </a:t>
            </a:r>
            <a:r>
              <a:rPr lang="en-US" sz="2800" b="1" kern="0" dirty="0" smtClean="0">
                <a:solidFill>
                  <a:srgbClr val="FFFF00"/>
                </a:solidFill>
                <a:latin typeface="Times New Roman" pitchFamily="18" charset="0"/>
                <a:cs typeface="Times New Roman" pitchFamily="18" charset="0"/>
              </a:rPr>
              <a:t>____, ____, ____, ____, ____, and ____ </a:t>
            </a:r>
            <a:r>
              <a:rPr lang="en-US" sz="2800" b="1" kern="0" dirty="0" smtClean="0">
                <a:latin typeface="Times New Roman" pitchFamily="18" charset="0"/>
                <a:cs typeface="Times New Roman" pitchFamily="18" charset="0"/>
              </a:rPr>
              <a:t>would be easier to solve.</a:t>
            </a:r>
          </a:p>
        </p:txBody>
      </p:sp>
      <p:pic>
        <p:nvPicPr>
          <p:cNvPr id="13" name="Picture 2" descr="http://t1.gstatic.com/images?q=tbn:ANd9GcSBwqU-n1S3ThEDf59TmWL5ZqsL30E3T3HJaSW2LP4GGMgR9KHA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4219" y="4104477"/>
            <a:ext cx="1332780" cy="13327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895600" y="4702315"/>
            <a:ext cx="2699726" cy="707886"/>
          </a:xfrm>
          <a:prstGeom prst="rect">
            <a:avLst/>
          </a:prstGeom>
          <a:noFill/>
        </p:spPr>
        <p:txBody>
          <a:bodyPr wrap="square" rtlCol="0">
            <a:spAutoFit/>
          </a:bodyPr>
          <a:lstStyle/>
          <a:p>
            <a:r>
              <a:rPr lang="en-US" sz="4000" b="1" dirty="0" smtClean="0">
                <a:latin typeface="Poor Richard" pitchFamily="18" charset="0"/>
                <a:cs typeface="Times New Roman" pitchFamily="18" charset="0"/>
              </a:rPr>
              <a:t>TIME’S UP!</a:t>
            </a:r>
            <a:endParaRPr lang="en-US" sz="4000" b="1" dirty="0">
              <a:latin typeface="Poor Richard" pitchFamily="18" charset="0"/>
              <a:cs typeface="Times New Roman" pitchFamily="18" charset="0"/>
            </a:endParaRPr>
          </a:p>
        </p:txBody>
      </p:sp>
      <p:pic>
        <p:nvPicPr>
          <p:cNvPr id="16" name="MS91021940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86800" y="6553200"/>
            <a:ext cx="45719" cy="45719"/>
          </a:xfrm>
          <a:prstGeom prst="rect">
            <a:avLst/>
          </a:prstGeom>
        </p:spPr>
      </p:pic>
    </p:spTree>
    <p:extLst>
      <p:ext uri="{BB962C8B-B14F-4D97-AF65-F5344CB8AC3E}">
        <p14:creationId xmlns:p14="http://schemas.microsoft.com/office/powerpoint/2010/main" val="366092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3000"/>
                                        <p:tgtEl>
                                          <p:spTgt spid="11">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20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2000"/>
                                        <p:tgtEl>
                                          <p:spTgt spid="9">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250"/>
                                        <p:tgtEl>
                                          <p:spTgt spid="10"/>
                                        </p:tgtEl>
                                      </p:cBhvr>
                                    </p:animEffec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9427" fill="hold"/>
                                        <p:tgtEl>
                                          <p:spTgt spid="16"/>
                                        </p:tgtEl>
                                      </p:cBhvr>
                                    </p:cmd>
                                  </p:childTnLst>
                                </p:cTn>
                              </p:par>
                              <p:par>
                                <p:cTn id="39" presetID="16" presetClass="entr" presetSubtype="37" fill="hold" grpId="0" nodeType="withEffect">
                                  <p:stCondLst>
                                    <p:cond delay="1500"/>
                                  </p:stCondLst>
                                  <p:childTnLst>
                                    <p:set>
                                      <p:cBhvr>
                                        <p:cTn id="40" dur="1" fill="hold">
                                          <p:stCondLst>
                                            <p:cond delay="0"/>
                                          </p:stCondLst>
                                        </p:cTn>
                                        <p:tgtEl>
                                          <p:spTgt spid="15"/>
                                        </p:tgtEl>
                                        <p:attrNameLst>
                                          <p:attrName>style.visibility</p:attrName>
                                        </p:attrNameLst>
                                      </p:cBhvr>
                                      <p:to>
                                        <p:strVal val="visible"/>
                                      </p:to>
                                    </p:set>
                                    <p:animEffect transition="in" filter="barn(outVertical)">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16"/>
                </p:tgtEl>
              </p:cMediaNode>
            </p:audio>
          </p:childTnLst>
        </p:cTn>
      </p:par>
    </p:tnLst>
    <p:bldLst>
      <p:bldP spid="7" grpId="0"/>
      <p:bldP spid="8" grpId="0"/>
      <p:bldP spid="10"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29</a:t>
            </a:fld>
            <a:endParaRPr lang="en-US"/>
          </a:p>
        </p:txBody>
      </p:sp>
      <p:sp>
        <p:nvSpPr>
          <p:cNvPr id="10" name="TextBox 9"/>
          <p:cNvSpPr txBox="1"/>
          <p:nvPr/>
        </p:nvSpPr>
        <p:spPr>
          <a:xfrm>
            <a:off x="381000" y="2362200"/>
            <a:ext cx="8382000" cy="1323439"/>
          </a:xfrm>
          <a:prstGeom prst="rect">
            <a:avLst/>
          </a:prstGeom>
          <a:solidFill>
            <a:srgbClr val="0202D4"/>
          </a:solidFill>
        </p:spPr>
        <p:txBody>
          <a:bodyPr wrap="square" rtlCol="0">
            <a:spAutoFit/>
          </a:bodyPr>
          <a:lstStyle/>
          <a:p>
            <a:r>
              <a:rPr lang="en-US" sz="4000" b="1" dirty="0" smtClean="0">
                <a:latin typeface="Times New Roman" pitchFamily="18" charset="0"/>
                <a:cs typeface="Times New Roman" pitchFamily="18" charset="0"/>
              </a:rPr>
              <a:t>Let’s see how you and your partner are going to save our country!</a:t>
            </a:r>
            <a:endParaRPr lang="en-US" sz="4000" b="1" dirty="0">
              <a:latin typeface="Times New Roman" pitchFamily="18" charset="0"/>
              <a:cs typeface="Times New Roman" pitchFamily="18" charset="0"/>
            </a:endParaRPr>
          </a:p>
        </p:txBody>
      </p:sp>
      <p:pic>
        <p:nvPicPr>
          <p:cNvPr id="7" name="Picture 2" descr="http://socialinqueery.files.wordpress.com/2012/03/raising-hands2.jpg"/>
          <p:cNvPicPr>
            <a:picLocks noChangeAspect="1" noChangeArrowheads="1"/>
          </p:cNvPicPr>
          <p:nvPr/>
        </p:nvPicPr>
        <p:blipFill>
          <a:blip r:embed="rId2" cstate="print"/>
          <a:srcRect/>
          <a:stretch>
            <a:fillRect/>
          </a:stretch>
        </p:blipFill>
        <p:spPr bwMode="auto">
          <a:xfrm>
            <a:off x="3314700" y="533400"/>
            <a:ext cx="2514600" cy="1436916"/>
          </a:xfrm>
          <a:prstGeom prst="rect">
            <a:avLst/>
          </a:prstGeom>
          <a:noFill/>
        </p:spPr>
      </p:pic>
    </p:spTree>
    <p:extLst>
      <p:ext uri="{BB962C8B-B14F-4D97-AF65-F5344CB8AC3E}">
        <p14:creationId xmlns:p14="http://schemas.microsoft.com/office/powerpoint/2010/main" val="15459077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par>
                          <p:cTn id="8" fill="hold">
                            <p:stCondLst>
                              <p:cond delay="225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3</a:t>
            </a:fld>
            <a:endParaRPr lang="en-US"/>
          </a:p>
        </p:txBody>
      </p:sp>
      <p:sp>
        <p:nvSpPr>
          <p:cNvPr id="2" name="TextBox 1"/>
          <p:cNvSpPr txBox="1"/>
          <p:nvPr/>
        </p:nvSpPr>
        <p:spPr>
          <a:xfrm>
            <a:off x="381000" y="399362"/>
            <a:ext cx="8534400" cy="1938992"/>
          </a:xfrm>
          <a:prstGeom prst="rect">
            <a:avLst/>
          </a:prstGeom>
          <a:noFill/>
        </p:spPr>
        <p:txBody>
          <a:bodyPr wrap="square" rtlCol="0">
            <a:spAutoFit/>
          </a:bodyPr>
          <a:lstStyle/>
          <a:p>
            <a:pPr algn="ctr"/>
            <a:r>
              <a:rPr lang="en-US" sz="2400" b="1" dirty="0" smtClean="0">
                <a:latin typeface="Calibri" pitchFamily="34" charset="0"/>
                <a:cs typeface="Calibri" pitchFamily="34" charset="0"/>
              </a:rPr>
              <a:t>THE ONLY WAY TO EARN POINTS ON  THE DISCUSSION PART OF THIS DBQ PROJECT IS TO PARTICIPATE IN CLASS.  IF YOU </a:t>
            </a:r>
            <a:r>
              <a:rPr lang="en-US" sz="2400" b="1" dirty="0" smtClean="0">
                <a:solidFill>
                  <a:srgbClr val="FFFF00"/>
                </a:solidFill>
                <a:latin typeface="Calibri" pitchFamily="34" charset="0"/>
                <a:cs typeface="Calibri" pitchFamily="34" charset="0"/>
              </a:rPr>
              <a:t>VOLUNTEER</a:t>
            </a:r>
            <a:r>
              <a:rPr lang="en-US" sz="2400" b="1" dirty="0" smtClean="0">
                <a:latin typeface="Calibri" pitchFamily="34" charset="0"/>
                <a:cs typeface="Calibri" pitchFamily="34" charset="0"/>
              </a:rPr>
              <a:t> TO RESPOND, YOU WILL EARN A PARTICIPATION TICKET.  IF ONLY A FEW PAIRS ARE PARTICIPATING, I WILL BEGIN TO RANDOMLY CHOOSE A PAIR TO RESPOND</a:t>
            </a:r>
            <a:endParaRPr lang="en-US" sz="5400" b="1" dirty="0" smtClean="0">
              <a:solidFill>
                <a:schemeClr val="bg2"/>
              </a:solidFill>
              <a:latin typeface="Calibri" pitchFamily="34" charset="0"/>
              <a:cs typeface="Calibri" pitchFamily="34" charset="0"/>
            </a:endParaRPr>
          </a:p>
        </p:txBody>
      </p:sp>
      <p:pic>
        <p:nvPicPr>
          <p:cNvPr id="1026" name="Picture 2" descr="C:\Users\CHarris.WASHOE\Pictures\2013-02-27 class participation ticket\class participation ticket 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43" t="52326" r="24119" b="2326"/>
          <a:stretch/>
        </p:blipFill>
        <p:spPr bwMode="auto">
          <a:xfrm rot="10800000">
            <a:off x="4343400" y="2606040"/>
            <a:ext cx="2758438" cy="3566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3124200"/>
            <a:ext cx="3276600" cy="1477328"/>
          </a:xfrm>
          <a:prstGeom prst="rect">
            <a:avLst/>
          </a:prstGeom>
          <a:solidFill>
            <a:srgbClr val="0202F8"/>
          </a:solidFill>
        </p:spPr>
        <p:txBody>
          <a:bodyPr wrap="square" rtlCol="0">
            <a:spAutoFit/>
          </a:bodyPr>
          <a:lstStyle/>
          <a:p>
            <a:r>
              <a:rPr lang="en-US" dirty="0" smtClean="0">
                <a:latin typeface="Calibri" pitchFamily="34" charset="0"/>
                <a:cs typeface="Calibri" pitchFamily="34" charset="0"/>
              </a:rPr>
              <a:t>Write “DBQ” for the activity, the date, your name and class period and drop it off in the box on the corner of my desk as you leave class. </a:t>
            </a:r>
            <a:endParaRPr lang="en-US"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2492566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750"/>
                                        <p:tgtEl>
                                          <p:spTgt spid="2">
                                            <p:txEl>
                                              <p:pRg st="0" end="0"/>
                                            </p:txEl>
                                          </p:spTgt>
                                        </p:tgtEl>
                                      </p:cBhvr>
                                    </p:animEffect>
                                  </p:childTnLst>
                                </p:cTn>
                              </p:par>
                            </p:childTnLst>
                          </p:cTn>
                        </p:par>
                        <p:par>
                          <p:cTn id="8" fill="hold">
                            <p:stCondLst>
                              <p:cond delay="2750"/>
                            </p:stCondLst>
                            <p:childTnLst>
                              <p:par>
                                <p:cTn id="9" presetID="10" presetClass="entr" presetSubtype="0" fill="hold" nodeType="afterEffect">
                                  <p:stCondLst>
                                    <p:cond delay="250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3000"/>
                                        <p:tgtEl>
                                          <p:spTgt spid="10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30</a:t>
            </a:fld>
            <a:endParaRPr lang="en-US"/>
          </a:p>
        </p:txBody>
      </p:sp>
      <p:sp>
        <p:nvSpPr>
          <p:cNvPr id="5" name="Rectangle 4"/>
          <p:cNvSpPr txBox="1">
            <a:spLocks noChangeArrowheads="1"/>
          </p:cNvSpPr>
          <p:nvPr/>
        </p:nvSpPr>
        <p:spPr bwMode="auto">
          <a:xfrm>
            <a:off x="1676400" y="206829"/>
            <a:ext cx="3581525" cy="5334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sz="2800" b="1" dirty="0" smtClean="0">
                <a:latin typeface="Times New Roman" pitchFamily="18" charset="0"/>
                <a:cs typeface="Times New Roman" pitchFamily="18" charset="0"/>
              </a:rPr>
              <a:t>Background Essay:  </a:t>
            </a:r>
          </a:p>
        </p:txBody>
      </p:sp>
      <p:sp>
        <p:nvSpPr>
          <p:cNvPr id="6" name="Rectangle 4"/>
          <p:cNvSpPr txBox="1">
            <a:spLocks noChangeArrowheads="1"/>
          </p:cNvSpPr>
          <p:nvPr/>
        </p:nvSpPr>
        <p:spPr bwMode="auto">
          <a:xfrm>
            <a:off x="327408" y="770553"/>
            <a:ext cx="8153400" cy="5334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sz="2000" b="1" dirty="0" smtClean="0">
                <a:solidFill>
                  <a:srgbClr val="00B0F0"/>
                </a:solidFill>
                <a:latin typeface="Times New Roman" pitchFamily="18" charset="0"/>
                <a:cs typeface="Times New Roman" pitchFamily="18" charset="0"/>
              </a:rPr>
              <a:t>Progressivism: Where Will You Put Your Million Dollars?</a:t>
            </a:r>
          </a:p>
        </p:txBody>
      </p:sp>
      <p:sp>
        <p:nvSpPr>
          <p:cNvPr id="7" name="Rectangle 4"/>
          <p:cNvSpPr txBox="1">
            <a:spLocks noChangeArrowheads="1"/>
          </p:cNvSpPr>
          <p:nvPr/>
        </p:nvSpPr>
        <p:spPr bwMode="auto">
          <a:xfrm>
            <a:off x="342648" y="1179933"/>
            <a:ext cx="6299322" cy="235364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sz="2400" b="1" dirty="0" smtClean="0">
                <a:solidFill>
                  <a:srgbClr val="FFFF00"/>
                </a:solidFill>
                <a:latin typeface="Times New Roman" pitchFamily="18" charset="0"/>
                <a:cs typeface="Times New Roman" pitchFamily="18" charset="0"/>
              </a:rPr>
              <a:t>DIRECTIONS:</a:t>
            </a:r>
            <a:r>
              <a:rPr lang="en-US" sz="2400" b="1" dirty="0" smtClean="0">
                <a:latin typeface="Times New Roman" pitchFamily="18" charset="0"/>
                <a:cs typeface="Times New Roman" pitchFamily="18" charset="0"/>
              </a:rPr>
              <a:t> As you read through this article, </a:t>
            </a:r>
            <a:r>
              <a:rPr lang="en-US" sz="2400" b="1" u="sng" dirty="0" smtClean="0">
                <a:effectLst/>
                <a:latin typeface="Times New Roman" pitchFamily="18" charset="0"/>
                <a:cs typeface="Times New Roman" pitchFamily="18" charset="0"/>
              </a:rPr>
              <a:t>UNDERLINE</a:t>
            </a:r>
            <a:r>
              <a:rPr lang="en-US" sz="2400" b="1" dirty="0" smtClean="0">
                <a:latin typeface="Times New Roman" pitchFamily="18" charset="0"/>
                <a:cs typeface="Times New Roman" pitchFamily="18" charset="0"/>
              </a:rPr>
              <a:t> each word with a </a:t>
            </a:r>
            <a:r>
              <a:rPr lang="en-US" sz="2400" b="1" u="sng" dirty="0" smtClean="0">
                <a:solidFill>
                  <a:srgbClr val="FF0000"/>
                </a:solidFill>
                <a:latin typeface="Times New Roman" pitchFamily="18" charset="0"/>
                <a:cs typeface="Times New Roman" pitchFamily="18" charset="0"/>
              </a:rPr>
              <a:t>RED PENCIL</a:t>
            </a:r>
            <a:r>
              <a:rPr lang="en-US" sz="2400" b="1" u="sng"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that you </a:t>
            </a:r>
            <a:r>
              <a:rPr lang="en-US" sz="2400" b="1" dirty="0" smtClean="0">
                <a:solidFill>
                  <a:srgbClr val="FF0000"/>
                </a:solidFill>
                <a:latin typeface="Times New Roman" pitchFamily="18" charset="0"/>
                <a:cs typeface="Times New Roman" pitchFamily="18" charset="0"/>
              </a:rPr>
              <a:t>could not define </a:t>
            </a:r>
            <a:r>
              <a:rPr lang="en-US" sz="2400" b="1" dirty="0" smtClean="0">
                <a:latin typeface="Times New Roman" pitchFamily="18" charset="0"/>
                <a:cs typeface="Times New Roman" pitchFamily="18" charset="0"/>
              </a:rPr>
              <a:t>if you were asked to do so on a quiz AND use a </a:t>
            </a:r>
            <a:r>
              <a:rPr lang="en-US" sz="2400" b="1" dirty="0" smtClean="0">
                <a:solidFill>
                  <a:schemeClr val="accent2"/>
                </a:solidFill>
                <a:latin typeface="Times New Roman" pitchFamily="18" charset="0"/>
                <a:cs typeface="Times New Roman" pitchFamily="18" charset="0"/>
              </a:rPr>
              <a:t>GREEN PENCIL </a:t>
            </a:r>
            <a:r>
              <a:rPr lang="en-US" sz="2400" b="1" dirty="0" smtClean="0">
                <a:latin typeface="Times New Roman" pitchFamily="18" charset="0"/>
                <a:cs typeface="Times New Roman" pitchFamily="18" charset="0"/>
              </a:rPr>
              <a:t>to </a:t>
            </a:r>
            <a:r>
              <a:rPr lang="en-US" sz="2400" b="1" u="sng" dirty="0" smtClean="0">
                <a:latin typeface="Times New Roman" pitchFamily="18" charset="0"/>
                <a:cs typeface="Times New Roman" pitchFamily="18" charset="0"/>
              </a:rPr>
              <a:t>UNDERLINE</a:t>
            </a:r>
            <a:r>
              <a:rPr lang="en-US" sz="2400" b="1" dirty="0" smtClean="0">
                <a:latin typeface="Times New Roman" pitchFamily="18" charset="0"/>
                <a:cs typeface="Times New Roman" pitchFamily="18" charset="0"/>
              </a:rPr>
              <a:t> each word that you think you </a:t>
            </a:r>
            <a:r>
              <a:rPr lang="en-US" sz="2400" b="1" dirty="0" smtClean="0">
                <a:solidFill>
                  <a:schemeClr val="accent2"/>
                </a:solidFill>
                <a:latin typeface="Times New Roman" pitchFamily="18" charset="0"/>
                <a:cs typeface="Times New Roman" pitchFamily="18" charset="0"/>
              </a:rPr>
              <a:t>might know</a:t>
            </a:r>
            <a:r>
              <a:rPr lang="en-US" sz="2400" b="1" dirty="0" smtClean="0">
                <a:latin typeface="Times New Roman" pitchFamily="18" charset="0"/>
                <a:cs typeface="Times New Roman" pitchFamily="18" charset="0"/>
              </a:rPr>
              <a:t>.</a:t>
            </a:r>
          </a:p>
        </p:txBody>
      </p:sp>
      <p:pic>
        <p:nvPicPr>
          <p:cNvPr id="2" name="Picture 2" descr="http://www.visitingdc.com/images/woodrow-wilson-pi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3039" y="4489355"/>
            <a:ext cx="1447799"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cularright.org/SR/wordpress/wp-content/uploads/2011/10/Ta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249" y="3041555"/>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wallpapermaven.com/cat/people/download/Theodore-Roosevelt-1280x1024-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74" r="9569"/>
          <a:stretch/>
        </p:blipFill>
        <p:spPr bwMode="auto">
          <a:xfrm>
            <a:off x="7063490" y="1658904"/>
            <a:ext cx="1432559" cy="13957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txBox="1">
            <a:spLocks noChangeArrowheads="1"/>
          </p:cNvSpPr>
          <p:nvPr/>
        </p:nvSpPr>
        <p:spPr bwMode="auto">
          <a:xfrm>
            <a:off x="271719" y="3962400"/>
            <a:ext cx="6720840" cy="1679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FontTx/>
              <a:buNone/>
              <a:defRPr/>
            </a:pPr>
            <a:r>
              <a:rPr lang="en-US" sz="2400" b="1" dirty="0" smtClean="0">
                <a:latin typeface="Times New Roman" pitchFamily="18" charset="0"/>
                <a:cs typeface="Times New Roman" pitchFamily="18" charset="0"/>
              </a:rPr>
              <a:t>You have </a:t>
            </a:r>
            <a:r>
              <a:rPr lang="en-US" sz="2400" b="1" u="sng" dirty="0" smtClean="0">
                <a:solidFill>
                  <a:srgbClr val="FFFF00"/>
                </a:solidFill>
                <a:latin typeface="Times New Roman" pitchFamily="18" charset="0"/>
                <a:cs typeface="Times New Roman" pitchFamily="18" charset="0"/>
              </a:rPr>
              <a:t>8 minutes</a:t>
            </a:r>
            <a:r>
              <a:rPr lang="en-US" sz="2400" b="1" dirty="0" smtClean="0">
                <a:latin typeface="Times New Roman" pitchFamily="18" charset="0"/>
                <a:cs typeface="Times New Roman" pitchFamily="18" charset="0"/>
              </a:rPr>
              <a:t> to complete this task.  PLEASE START NOW AND </a:t>
            </a:r>
            <a:r>
              <a:rPr lang="en-US" sz="2400" b="1" u="sng" dirty="0" smtClean="0">
                <a:solidFill>
                  <a:srgbClr val="FFFF00"/>
                </a:solidFill>
                <a:latin typeface="Times New Roman" pitchFamily="18" charset="0"/>
                <a:cs typeface="Times New Roman" pitchFamily="18" charset="0"/>
              </a:rPr>
              <a:t>WORK QUIETLY BY YOURSELF</a:t>
            </a:r>
            <a:r>
              <a:rPr lang="en-US" sz="2400" b="1" dirty="0" smtClean="0">
                <a:solidFill>
                  <a:srgbClr val="FFFF00"/>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SO THAT EVERYONE HAS A CHANCE TO COMPLETE THE EXERCISE!</a:t>
            </a:r>
          </a:p>
        </p:txBody>
      </p:sp>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r="43159" b="41949"/>
          <a:stretch/>
        </p:blipFill>
        <p:spPr>
          <a:xfrm>
            <a:off x="7473495" y="232876"/>
            <a:ext cx="808869" cy="1075353"/>
          </a:xfrm>
          <a:prstGeom prst="ellipse">
            <a:avLst/>
          </a:prstGeom>
          <a:ln>
            <a:noFill/>
          </a:ln>
          <a:effectLst>
            <a:softEdge rad="112500"/>
          </a:effectLst>
        </p:spPr>
      </p:pic>
      <p:pic>
        <p:nvPicPr>
          <p:cNvPr id="11" name="Picture 2" descr="http://o.quizlet.com/i/iL7nUo8clvvgyM0DslvDxg_m.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894" r="23934"/>
          <a:stretch/>
        </p:blipFill>
        <p:spPr bwMode="auto">
          <a:xfrm>
            <a:off x="3632139" y="3162697"/>
            <a:ext cx="457200" cy="79970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659880" y="336226"/>
            <a:ext cx="1218049" cy="646331"/>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My turn again!</a:t>
            </a:r>
            <a:endParaRPr lang="en-US" dirty="0">
              <a:solidFill>
                <a:srgbClr val="FFFF00"/>
              </a:solidFill>
            </a:endParaRPr>
          </a:p>
        </p:txBody>
      </p:sp>
    </p:spTree>
    <p:extLst>
      <p:ext uri="{BB962C8B-B14F-4D97-AF65-F5344CB8AC3E}">
        <p14:creationId xmlns:p14="http://schemas.microsoft.com/office/powerpoint/2010/main" val="10309090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2000"/>
                                        <p:tgtEl>
                                          <p:spTgt spid="1032"/>
                                        </p:tgtEl>
                                      </p:cBhvr>
                                    </p:animEffect>
                                  </p:childTnLst>
                                </p:cTn>
                              </p:par>
                              <p:par>
                                <p:cTn id="26" presetID="10" presetClass="entr" presetSubtype="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2000"/>
                                        <p:tgtEl>
                                          <p:spTgt spid="1028"/>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20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fade">
                                      <p:cBhvr>
                                        <p:cTn id="41" dur="2000"/>
                                        <p:tgtEl>
                                          <p:spTgt spid="12">
                                            <p:txEl>
                                              <p:pRg st="0" end="0"/>
                                            </p:txEl>
                                          </p:spTgt>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31</a:t>
            </a:fld>
            <a:endParaRPr lang="en-US"/>
          </a:p>
        </p:txBody>
      </p:sp>
      <p:sp>
        <p:nvSpPr>
          <p:cNvPr id="3" name="TextBox 2"/>
          <p:cNvSpPr txBox="1"/>
          <p:nvPr/>
        </p:nvSpPr>
        <p:spPr>
          <a:xfrm>
            <a:off x="1752600" y="502919"/>
            <a:ext cx="4191000" cy="1107996"/>
          </a:xfrm>
          <a:prstGeom prst="rect">
            <a:avLst/>
          </a:prstGeom>
          <a:noFill/>
        </p:spPr>
        <p:txBody>
          <a:bodyPr wrap="square" rtlCol="0">
            <a:spAutoFit/>
          </a:bodyPr>
          <a:lstStyle/>
          <a:p>
            <a:r>
              <a:rPr lang="en-US" sz="6600" b="1" dirty="0" smtClean="0">
                <a:latin typeface="Poor Richard" pitchFamily="18" charset="0"/>
                <a:cs typeface="Times New Roman" pitchFamily="18" charset="0"/>
              </a:rPr>
              <a:t>TIME’S UP!</a:t>
            </a:r>
            <a:endParaRPr lang="en-US" sz="6600" b="1" dirty="0">
              <a:latin typeface="Poor Richard" pitchFamily="18" charset="0"/>
              <a:cs typeface="Times New Roman" pitchFamily="18" charset="0"/>
            </a:endParaRPr>
          </a:p>
        </p:txBody>
      </p:sp>
      <p:pic>
        <p:nvPicPr>
          <p:cNvPr id="9" name="MS91021940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0" y="811143"/>
            <a:ext cx="45719" cy="45719"/>
          </a:xfrm>
          <a:prstGeom prst="rect">
            <a:avLst/>
          </a:prstGeom>
        </p:spPr>
      </p:pic>
      <p:pic>
        <p:nvPicPr>
          <p:cNvPr id="2050" name="Picture 2" descr="http://t1.gstatic.com/images?q=tbn:ANd9GcSBwqU-n1S3ThEDf59TmWL5ZqsL30E3T3HJaSW2LP4GGMgR9KHA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44933"/>
            <a:ext cx="16002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1000" y="2209800"/>
            <a:ext cx="8382000" cy="1938992"/>
          </a:xfrm>
          <a:prstGeom prst="rect">
            <a:avLst/>
          </a:prstGeom>
          <a:solidFill>
            <a:srgbClr val="0202D4"/>
          </a:solidFill>
        </p:spPr>
        <p:txBody>
          <a:bodyPr wrap="square" rtlCol="0">
            <a:spAutoFit/>
          </a:bodyPr>
          <a:lstStyle/>
          <a:p>
            <a:r>
              <a:rPr lang="en-US" sz="4000" b="1" dirty="0" smtClean="0">
                <a:latin typeface="Times New Roman" pitchFamily="18" charset="0"/>
                <a:cs typeface="Times New Roman" pitchFamily="18" charset="0"/>
              </a:rPr>
              <a:t>Take 5 minutes with your partner and come to an agreement on the unknown words.</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282551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427" fill="hold"/>
                                        <p:tgtEl>
                                          <p:spTgt spid="9"/>
                                        </p:tgtEl>
                                      </p:cBhvr>
                                    </p:cmd>
                                  </p:childTnLst>
                                </p:cTn>
                              </p:par>
                              <p:par>
                                <p:cTn id="12" presetID="16" presetClass="entr" presetSubtype="37" fill="hold" nodeType="withEffect">
                                  <p:stCondLst>
                                    <p:cond delay="1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outVertical)">
                                      <p:cBhvr>
                                        <p:cTn id="14" dur="2000"/>
                                        <p:tgtEl>
                                          <p:spTgt spid="3">
                                            <p:txEl>
                                              <p:pRg st="0" end="0"/>
                                            </p:txEl>
                                          </p:spTgt>
                                        </p:tgtEl>
                                      </p:cBhvr>
                                    </p:animEffect>
                                  </p:childTnLst>
                                </p:cTn>
                              </p:par>
                            </p:childTnLst>
                          </p:cTn>
                        </p:par>
                        <p:par>
                          <p:cTn id="15" fill="hold">
                            <p:stCondLst>
                              <p:cond delay="9427"/>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32</a:t>
            </a:fld>
            <a:endParaRPr lang="en-US"/>
          </a:p>
        </p:txBody>
      </p:sp>
      <p:sp>
        <p:nvSpPr>
          <p:cNvPr id="10" name="TextBox 9"/>
          <p:cNvSpPr txBox="1"/>
          <p:nvPr/>
        </p:nvSpPr>
        <p:spPr>
          <a:xfrm>
            <a:off x="304800" y="457200"/>
            <a:ext cx="8382000" cy="1323439"/>
          </a:xfrm>
          <a:prstGeom prst="rect">
            <a:avLst/>
          </a:prstGeom>
          <a:solidFill>
            <a:srgbClr val="0202D4"/>
          </a:solidFill>
        </p:spPr>
        <p:txBody>
          <a:bodyPr wrap="square" rtlCol="0">
            <a:spAutoFit/>
          </a:bodyPr>
          <a:lstStyle/>
          <a:p>
            <a:r>
              <a:rPr lang="en-US" sz="4000" b="1" dirty="0" smtClean="0">
                <a:latin typeface="Times New Roman" pitchFamily="18" charset="0"/>
                <a:cs typeface="Times New Roman" pitchFamily="18" charset="0"/>
              </a:rPr>
              <a:t>Are there still some words we need to discuss as a class?</a:t>
            </a:r>
            <a:endParaRPr lang="en-US" sz="4000" b="1" dirty="0">
              <a:latin typeface="Times New Roman" pitchFamily="18" charset="0"/>
              <a:cs typeface="Times New Roman" pitchFamily="18" charset="0"/>
            </a:endParaRPr>
          </a:p>
        </p:txBody>
      </p:sp>
      <p:sp>
        <p:nvSpPr>
          <p:cNvPr id="7" name="TextBox 6"/>
          <p:cNvSpPr txBox="1"/>
          <p:nvPr/>
        </p:nvSpPr>
        <p:spPr>
          <a:xfrm>
            <a:off x="426720" y="2057400"/>
            <a:ext cx="5288280" cy="1938992"/>
          </a:xfrm>
          <a:prstGeom prst="rect">
            <a:avLst/>
          </a:prstGeom>
          <a:solidFill>
            <a:srgbClr val="FF0000"/>
          </a:solidFill>
        </p:spPr>
        <p:txBody>
          <a:bodyPr wrap="square" rtlCol="0">
            <a:spAutoFit/>
          </a:bodyPr>
          <a:lstStyle/>
          <a:p>
            <a:r>
              <a:rPr lang="en-US" sz="4000" b="1" dirty="0" smtClean="0">
                <a:latin typeface="Times New Roman" pitchFamily="18" charset="0"/>
                <a:cs typeface="Times New Roman" pitchFamily="18" charset="0"/>
              </a:rPr>
              <a:t>How does Aunt Bessie want you to spend her money?</a:t>
            </a:r>
            <a:endParaRPr lang="en-US" sz="4000" b="1" dirty="0">
              <a:latin typeface="Times New Roman" pitchFamily="18" charset="0"/>
              <a:cs typeface="Times New Roman" pitchFamily="18" charset="0"/>
            </a:endParaRPr>
          </a:p>
        </p:txBody>
      </p:sp>
      <p:pic>
        <p:nvPicPr>
          <p:cNvPr id="1028" name="Picture 4" descr="http://data5.blog.de/media/342/2668342_cca0fc18a9_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18267"/>
            <a:ext cx="2133600" cy="2778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81200" y="4191000"/>
            <a:ext cx="5791200" cy="1938992"/>
          </a:xfrm>
          <a:prstGeom prst="rect">
            <a:avLst/>
          </a:prstGeom>
          <a:noFill/>
        </p:spPr>
        <p:txBody>
          <a:bodyPr wrap="square" rtlCol="0">
            <a:spAutoFit/>
          </a:bodyPr>
          <a:lstStyle/>
          <a:p>
            <a:r>
              <a:rPr lang="en-US" sz="4000" b="1" dirty="0" smtClean="0">
                <a:solidFill>
                  <a:schemeClr val="accent6"/>
                </a:solidFill>
                <a:latin typeface="Times New Roman" pitchFamily="18" charset="0"/>
                <a:cs typeface="Times New Roman" pitchFamily="18" charset="0"/>
              </a:rPr>
              <a:t>$600,000 </a:t>
            </a:r>
            <a:r>
              <a:rPr lang="en-US" sz="2000" b="1" dirty="0" smtClean="0">
                <a:solidFill>
                  <a:schemeClr val="accent6"/>
                </a:solidFill>
                <a:latin typeface="Times New Roman" pitchFamily="18" charset="0"/>
                <a:cs typeface="Times New Roman" pitchFamily="18" charset="0"/>
              </a:rPr>
              <a:t>- </a:t>
            </a:r>
            <a:r>
              <a:rPr lang="en-US" sz="2400" b="1" dirty="0" smtClean="0">
                <a:solidFill>
                  <a:schemeClr val="accent6"/>
                </a:solidFill>
                <a:latin typeface="Times New Roman" pitchFamily="18" charset="0"/>
                <a:cs typeface="Times New Roman" pitchFamily="18" charset="0"/>
              </a:rPr>
              <a:t>most needy cause</a:t>
            </a:r>
          </a:p>
          <a:p>
            <a:r>
              <a:rPr lang="en-US" sz="4000" b="1" dirty="0" smtClean="0">
                <a:solidFill>
                  <a:schemeClr val="accent6"/>
                </a:solidFill>
                <a:latin typeface="Times New Roman" pitchFamily="18" charset="0"/>
                <a:cs typeface="Times New Roman" pitchFamily="18" charset="0"/>
              </a:rPr>
              <a:t>$300,000 </a:t>
            </a:r>
            <a:r>
              <a:rPr lang="en-US" sz="2400" b="1" dirty="0" smtClean="0">
                <a:solidFill>
                  <a:schemeClr val="accent6"/>
                </a:solidFill>
                <a:latin typeface="Times New Roman" pitchFamily="18" charset="0"/>
                <a:cs typeface="Times New Roman" pitchFamily="18" charset="0"/>
              </a:rPr>
              <a:t>- second most </a:t>
            </a:r>
            <a:r>
              <a:rPr lang="en-US" sz="2400" b="1" dirty="0">
                <a:solidFill>
                  <a:schemeClr val="accent6"/>
                </a:solidFill>
                <a:latin typeface="Times New Roman" pitchFamily="18" charset="0"/>
                <a:cs typeface="Times New Roman" pitchFamily="18" charset="0"/>
              </a:rPr>
              <a:t>needy cause</a:t>
            </a:r>
            <a:endParaRPr lang="en-US" sz="2400" b="1" dirty="0" smtClean="0">
              <a:solidFill>
                <a:schemeClr val="accent6"/>
              </a:solidFill>
              <a:latin typeface="Times New Roman" pitchFamily="18" charset="0"/>
              <a:cs typeface="Times New Roman" pitchFamily="18" charset="0"/>
            </a:endParaRPr>
          </a:p>
          <a:p>
            <a:r>
              <a:rPr lang="en-US" sz="4000" b="1" dirty="0" smtClean="0">
                <a:solidFill>
                  <a:schemeClr val="accent6"/>
                </a:solidFill>
                <a:latin typeface="Times New Roman" pitchFamily="18" charset="0"/>
                <a:cs typeface="Times New Roman" pitchFamily="18" charset="0"/>
              </a:rPr>
              <a:t>$100,000 </a:t>
            </a:r>
            <a:r>
              <a:rPr lang="en-US" sz="2400" b="1" dirty="0" smtClean="0">
                <a:solidFill>
                  <a:schemeClr val="accent6"/>
                </a:solidFill>
                <a:latin typeface="Times New Roman" pitchFamily="18" charset="0"/>
                <a:cs typeface="Times New Roman" pitchFamily="18" charset="0"/>
              </a:rPr>
              <a:t>– third most </a:t>
            </a:r>
            <a:r>
              <a:rPr lang="en-US" sz="2400" b="1" dirty="0">
                <a:solidFill>
                  <a:schemeClr val="accent6"/>
                </a:solidFill>
                <a:latin typeface="Times New Roman" pitchFamily="18" charset="0"/>
                <a:cs typeface="Times New Roman" pitchFamily="18" charset="0"/>
              </a:rPr>
              <a:t>needy cause</a:t>
            </a:r>
          </a:p>
        </p:txBody>
      </p:sp>
      <p:sp>
        <p:nvSpPr>
          <p:cNvPr id="2" name="Oval Callout 1"/>
          <p:cNvSpPr/>
          <p:nvPr/>
        </p:nvSpPr>
        <p:spPr bwMode="auto">
          <a:xfrm>
            <a:off x="4495800" y="844599"/>
            <a:ext cx="1524000" cy="1600200"/>
          </a:xfrm>
          <a:prstGeom prst="wedgeEllipseCallout">
            <a:avLst>
              <a:gd name="adj1" fmla="val 80167"/>
              <a:gd name="adj2" fmla="val 73777"/>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rgbClr val="000000"/>
                </a:solidFill>
                <a:effectLst/>
                <a:latin typeface="Tahoma" charset="0"/>
              </a:rPr>
              <a:t>I know you’ll do the right thing!</a:t>
            </a:r>
          </a:p>
        </p:txBody>
      </p:sp>
    </p:spTree>
    <p:extLst>
      <p:ext uri="{BB962C8B-B14F-4D97-AF65-F5344CB8AC3E}">
        <p14:creationId xmlns:p14="http://schemas.microsoft.com/office/powerpoint/2010/main" val="2829482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25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left)">
                                      <p:cBhvr>
                                        <p:cTn id="24" dur="20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left)">
                                      <p:cBhvr>
                                        <p:cTn id="29" dur="20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wipe(left)">
                                      <p:cBhvr>
                                        <p:cTn id="34"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33</a:t>
            </a:fld>
            <a:endParaRPr lang="en-US"/>
          </a:p>
        </p:txBody>
      </p:sp>
      <p:sp>
        <p:nvSpPr>
          <p:cNvPr id="3" name="TextBox 2"/>
          <p:cNvSpPr txBox="1"/>
          <p:nvPr/>
        </p:nvSpPr>
        <p:spPr>
          <a:xfrm>
            <a:off x="1264920" y="3555117"/>
            <a:ext cx="4191000" cy="1107996"/>
          </a:xfrm>
          <a:prstGeom prst="rect">
            <a:avLst/>
          </a:prstGeom>
          <a:noFill/>
        </p:spPr>
        <p:txBody>
          <a:bodyPr wrap="square" rtlCol="0">
            <a:spAutoFit/>
          </a:bodyPr>
          <a:lstStyle/>
          <a:p>
            <a:r>
              <a:rPr lang="en-US" sz="6600" b="1" dirty="0" smtClean="0">
                <a:latin typeface="Poor Richard" pitchFamily="18" charset="0"/>
                <a:cs typeface="Times New Roman" pitchFamily="18" charset="0"/>
              </a:rPr>
              <a:t>TIME’S UP!</a:t>
            </a:r>
            <a:endParaRPr lang="en-US" sz="6600" b="1" dirty="0">
              <a:latin typeface="Poor Richard" pitchFamily="18" charset="0"/>
              <a:cs typeface="Times New Roman" pitchFamily="18" charset="0"/>
            </a:endParaRPr>
          </a:p>
        </p:txBody>
      </p:sp>
      <p:pic>
        <p:nvPicPr>
          <p:cNvPr id="9" name="MS91021940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0" y="811143"/>
            <a:ext cx="45719" cy="45719"/>
          </a:xfrm>
          <a:prstGeom prst="rect">
            <a:avLst/>
          </a:prstGeom>
        </p:spPr>
      </p:pic>
      <p:pic>
        <p:nvPicPr>
          <p:cNvPr id="2050" name="Picture 2" descr="http://t1.gstatic.com/images?q=tbn:ANd9GcSBwqU-n1S3ThEDf59TmWL5ZqsL30E3T3HJaSW2LP4GGMgR9KHA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4180" y="3462903"/>
            <a:ext cx="16002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67041" y="990600"/>
            <a:ext cx="7162800" cy="1938992"/>
          </a:xfrm>
          <a:prstGeom prst="rect">
            <a:avLst/>
          </a:prstGeom>
          <a:solidFill>
            <a:srgbClr val="0202D4"/>
          </a:solidFill>
        </p:spPr>
        <p:txBody>
          <a:bodyPr wrap="square" rtlCol="0">
            <a:spAutoFit/>
          </a:bodyPr>
          <a:lstStyle/>
          <a:p>
            <a:r>
              <a:rPr lang="en-US" sz="4000" b="1" dirty="0" smtClean="0">
                <a:latin typeface="Times New Roman" pitchFamily="18" charset="0"/>
                <a:cs typeface="Times New Roman" pitchFamily="18" charset="0"/>
              </a:rPr>
              <a:t>Please answer the “Background Essay Questions” on your own!  (10 minutes)</a:t>
            </a:r>
            <a:endParaRPr lang="en-US" sz="4000" b="1" dirty="0">
              <a:latin typeface="Times New Roman" pitchFamily="18" charset="0"/>
              <a:cs typeface="Times New Roman" pitchFamily="18" charset="0"/>
            </a:endParaRPr>
          </a:p>
        </p:txBody>
      </p:sp>
      <p:sp>
        <p:nvSpPr>
          <p:cNvPr id="7" name="TextBox 6"/>
          <p:cNvSpPr txBox="1"/>
          <p:nvPr/>
        </p:nvSpPr>
        <p:spPr>
          <a:xfrm>
            <a:off x="457200" y="325249"/>
            <a:ext cx="83058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p. 51: “BACKGROUND ESSAY QUESTIONS”</a:t>
            </a:r>
            <a:endParaRPr lang="en-US" sz="2800" b="1" dirty="0">
              <a:latin typeface="Times New Roman" pitchFamily="18" charset="0"/>
              <a:cs typeface="Times New Roman" pitchFamily="18" charset="0"/>
            </a:endParaRPr>
          </a:p>
        </p:txBody>
      </p:sp>
      <p:pic>
        <p:nvPicPr>
          <p:cNvPr id="3074" name="Picture 2" descr="http://th843.photobucket.com/albums/zz351/Progressivemetalist/th_Pointing_Finge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4" y="1076910"/>
            <a:ext cx="149542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0773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250"/>
                                        <p:tgtEl>
                                          <p:spTgt spid="10"/>
                                        </p:tgtEl>
                                      </p:cBhvr>
                                    </p:animEffect>
                                  </p:childTnLst>
                                </p:cTn>
                              </p:par>
                            </p:childTnLst>
                          </p:cTn>
                        </p:par>
                        <p:par>
                          <p:cTn id="16" fill="hold">
                            <p:stCondLst>
                              <p:cond delay="3250"/>
                            </p:stCondLst>
                            <p:childTnLst>
                              <p:par>
                                <p:cTn id="17" presetID="1" presetClass="entr" presetSubtype="0" fill="hold" nodeType="afterEffect">
                                  <p:stCondLst>
                                    <p:cond delay="50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427" fill="hold"/>
                                        <p:tgtEl>
                                          <p:spTgt spid="9"/>
                                        </p:tgtEl>
                                      </p:cBhvr>
                                    </p:cmd>
                                  </p:childTnLst>
                                </p:cTn>
                              </p:par>
                              <p:par>
                                <p:cTn id="23" presetID="1" presetClass="entr" presetSubtype="0" fill="hold" grpId="0" nodeType="withEffect">
                                  <p:stCondLst>
                                    <p:cond delay="2500"/>
                                  </p:stCondLst>
                                  <p:childTnLst>
                                    <p:set>
                                      <p:cBhvr>
                                        <p:cTn id="24" dur="1" fill="hold">
                                          <p:stCondLst>
                                            <p:cond delay="9"/>
                                          </p:stCondLst>
                                        </p:cTn>
                                        <p:tgtEl>
                                          <p:spTgt spid="3"/>
                                        </p:tgtEl>
                                        <p:attrNameLst>
                                          <p:attrName>style.visibility</p:attrName>
                                        </p:attrNameLst>
                                      </p:cBhvr>
                                      <p:to>
                                        <p:strVal val="visible"/>
                                      </p:to>
                                    </p:set>
                                  </p:childTnLst>
                                </p:cTn>
                              </p:par>
                              <p:par>
                                <p:cTn id="25" presetID="16" presetClass="entr" presetSubtype="37" fill="hold" nodeType="withEffect">
                                  <p:stCondLst>
                                    <p:cond delay="150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outVertical)">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9"/>
                </p:tgtEl>
              </p:cMediaNode>
            </p:audio>
          </p:childTnLst>
        </p:cTn>
      </p:par>
    </p:tnLst>
    <p:bldLst>
      <p:bldP spid="3" grpId="0"/>
      <p:bldP spid="10"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34</a:t>
            </a:fld>
            <a:endParaRPr lang="en-US"/>
          </a:p>
        </p:txBody>
      </p:sp>
      <p:sp>
        <p:nvSpPr>
          <p:cNvPr id="3" name="TextBox 2"/>
          <p:cNvSpPr txBox="1"/>
          <p:nvPr/>
        </p:nvSpPr>
        <p:spPr>
          <a:xfrm>
            <a:off x="1409700" y="4370457"/>
            <a:ext cx="4191000" cy="1107996"/>
          </a:xfrm>
          <a:prstGeom prst="rect">
            <a:avLst/>
          </a:prstGeom>
          <a:noFill/>
        </p:spPr>
        <p:txBody>
          <a:bodyPr wrap="square" rtlCol="0">
            <a:spAutoFit/>
          </a:bodyPr>
          <a:lstStyle/>
          <a:p>
            <a:r>
              <a:rPr lang="en-US" sz="6600" b="1" dirty="0" smtClean="0">
                <a:latin typeface="Poor Richard" pitchFamily="18" charset="0"/>
                <a:cs typeface="Times New Roman" pitchFamily="18" charset="0"/>
              </a:rPr>
              <a:t>TIME’S UP!</a:t>
            </a:r>
            <a:endParaRPr lang="en-US" sz="6600" b="1" dirty="0">
              <a:latin typeface="Poor Richard" pitchFamily="18" charset="0"/>
              <a:cs typeface="Times New Roman" pitchFamily="18" charset="0"/>
            </a:endParaRPr>
          </a:p>
        </p:txBody>
      </p:sp>
      <p:pic>
        <p:nvPicPr>
          <p:cNvPr id="9" name="MS91021940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8500" y="811143"/>
            <a:ext cx="45719" cy="45719"/>
          </a:xfrm>
          <a:prstGeom prst="rect">
            <a:avLst/>
          </a:prstGeom>
        </p:spPr>
      </p:pic>
      <p:pic>
        <p:nvPicPr>
          <p:cNvPr id="2050" name="Picture 2" descr="http://t1.gstatic.com/images?q=tbn:ANd9GcSBwqU-n1S3ThEDf59TmWL5ZqsL30E3T3HJaSW2LP4GGMgR9KHA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124200"/>
            <a:ext cx="16002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219200" y="856862"/>
            <a:ext cx="7543800" cy="1323439"/>
          </a:xfrm>
          <a:prstGeom prst="rect">
            <a:avLst/>
          </a:prstGeom>
          <a:solidFill>
            <a:srgbClr val="0202D4"/>
          </a:solidFill>
        </p:spPr>
        <p:txBody>
          <a:bodyPr wrap="square" rtlCol="0">
            <a:spAutoFit/>
          </a:bodyPr>
          <a:lstStyle/>
          <a:p>
            <a:r>
              <a:rPr lang="en-US" sz="4000" b="1" dirty="0" smtClean="0">
                <a:latin typeface="Times New Roman" pitchFamily="18" charset="0"/>
                <a:cs typeface="Times New Roman" pitchFamily="18" charset="0"/>
              </a:rPr>
              <a:t>Next, compare answers with your shoulder partner!  (4 minutes)</a:t>
            </a:r>
            <a:endParaRPr lang="en-US" sz="4000" b="1" dirty="0">
              <a:latin typeface="Times New Roman" pitchFamily="18" charset="0"/>
              <a:cs typeface="Times New Roman" pitchFamily="18" charset="0"/>
            </a:endParaRPr>
          </a:p>
        </p:txBody>
      </p:sp>
      <p:sp>
        <p:nvSpPr>
          <p:cNvPr id="7" name="TextBox 6"/>
          <p:cNvSpPr txBox="1"/>
          <p:nvPr/>
        </p:nvSpPr>
        <p:spPr>
          <a:xfrm>
            <a:off x="457200" y="325249"/>
            <a:ext cx="83058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p. 51: “BACKGROUND ESSAY QUESTIONS”</a:t>
            </a:r>
            <a:endParaRPr lang="en-US" sz="2800" b="1" dirty="0">
              <a:latin typeface="Times New Roman" pitchFamily="18" charset="0"/>
              <a:cs typeface="Times New Roman" pitchFamily="18" charset="0"/>
            </a:endParaRPr>
          </a:p>
        </p:txBody>
      </p:sp>
      <p:sp>
        <p:nvSpPr>
          <p:cNvPr id="2" name="TextBox 1"/>
          <p:cNvSpPr txBox="1"/>
          <p:nvPr/>
        </p:nvSpPr>
        <p:spPr>
          <a:xfrm>
            <a:off x="457200" y="2195541"/>
            <a:ext cx="6096000" cy="1938992"/>
          </a:xfrm>
          <a:prstGeom prst="rect">
            <a:avLst/>
          </a:prstGeom>
          <a:solidFill>
            <a:srgbClr val="FF0000"/>
          </a:solidFill>
        </p:spPr>
        <p:txBody>
          <a:bodyPr wrap="square" rtlCol="0">
            <a:spAutoFit/>
          </a:bodyPr>
          <a:lstStyle/>
          <a:p>
            <a:r>
              <a:rPr lang="en-US" sz="2400" b="1" dirty="0" smtClean="0">
                <a:latin typeface="Times New Roman" pitchFamily="18" charset="0"/>
                <a:cs typeface="Times New Roman" pitchFamily="18" charset="0"/>
              </a:rPr>
              <a:t>If you found the answer and your partner didn’t, </a:t>
            </a:r>
            <a:r>
              <a:rPr lang="en-US" sz="2400" b="1" u="sng" dirty="0" smtClean="0">
                <a:latin typeface="Times New Roman" pitchFamily="18" charset="0"/>
                <a:cs typeface="Times New Roman" pitchFamily="18" charset="0"/>
              </a:rPr>
              <a:t>SHOW</a:t>
            </a:r>
            <a:r>
              <a:rPr lang="en-US" sz="2400" b="1" dirty="0" smtClean="0">
                <a:latin typeface="Times New Roman" pitchFamily="18" charset="0"/>
                <a:cs typeface="Times New Roman" pitchFamily="18" charset="0"/>
              </a:rPr>
              <a:t> THEM WHERE YOU FOUND IT OR FOUND A CLUE WHICH HELPED YOU TO ANSWER THE QUESTION!</a:t>
            </a:r>
            <a:endParaRPr lang="en-US" sz="2400" b="1" dirty="0">
              <a:latin typeface="Times New Roman" pitchFamily="18" charset="0"/>
              <a:cs typeface="Times New Roman" pitchFamily="18" charset="0"/>
            </a:endParaRPr>
          </a:p>
        </p:txBody>
      </p:sp>
      <p:pic>
        <p:nvPicPr>
          <p:cNvPr id="5" name="Picture 2" descr="http://th843.photobucket.com/albums/zz351/Progressivemetalist/th_Pointing_Finge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443" y="1137581"/>
            <a:ext cx="747712"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25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9"/>
                                          </p:stCondLst>
                                        </p:cTn>
                                        <p:tgtEl>
                                          <p:spTgt spid="3"/>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250"/>
                                        <p:tgtEl>
                                          <p:spTgt spid="10"/>
                                        </p:tgtEl>
                                      </p:cBhvr>
                                    </p:animEffec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427" fill="hold"/>
                                        <p:tgtEl>
                                          <p:spTgt spid="9"/>
                                        </p:tgtEl>
                                      </p:cBhvr>
                                    </p:cmd>
                                  </p:childTnLst>
                                </p:cTn>
                              </p:par>
                              <p:par>
                                <p:cTn id="25" presetID="16" presetClass="entr" presetSubtype="37" fill="hold" nodeType="withEffect">
                                  <p:stCondLst>
                                    <p:cond delay="200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outVertical)">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9"/>
                </p:tgtEl>
              </p:cMediaNode>
            </p:audio>
          </p:childTnLst>
        </p:cTn>
      </p:par>
    </p:tnLst>
    <p:bldLst>
      <p:bldP spid="3" grpId="0"/>
      <p:bldP spid="10" grpId="0" animBg="1"/>
      <p:bldP spid="7"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35</a:t>
            </a:fld>
            <a:endParaRPr lang="en-US"/>
          </a:p>
        </p:txBody>
      </p:sp>
      <p:sp>
        <p:nvSpPr>
          <p:cNvPr id="5" name="Rectangle 4"/>
          <p:cNvSpPr txBox="1">
            <a:spLocks noChangeArrowheads="1"/>
          </p:cNvSpPr>
          <p:nvPr/>
        </p:nvSpPr>
        <p:spPr bwMode="auto">
          <a:xfrm>
            <a:off x="457200" y="1231998"/>
            <a:ext cx="8153400" cy="4292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None/>
              <a:defRPr/>
            </a:pPr>
            <a:r>
              <a:rPr lang="en-US" sz="2800" b="1" dirty="0" smtClean="0">
                <a:latin typeface="Times New Roman" pitchFamily="18" charset="0"/>
                <a:cs typeface="Times New Roman" pitchFamily="18" charset="0"/>
              </a:rPr>
              <a:t>1. When was the Progressive Era?</a:t>
            </a:r>
          </a:p>
          <a:p>
            <a:pPr marL="0" indent="0" eaLnBrk="1" hangingPunct="1">
              <a:spcBef>
                <a:spcPts val="0"/>
              </a:spcBef>
              <a:buNone/>
              <a:defRPr/>
            </a:pPr>
            <a:r>
              <a:rPr lang="en-US" sz="2800" b="1" dirty="0" smtClean="0">
                <a:latin typeface="Times New Roman" pitchFamily="18" charset="0"/>
                <a:cs typeface="Times New Roman" pitchFamily="18" charset="0"/>
              </a:rPr>
              <a:t>2. What was the poverty level in dollars for a family </a:t>
            </a:r>
          </a:p>
          <a:p>
            <a:pPr marL="0" indent="0" eaLnBrk="1" hangingPunct="1">
              <a:spcBef>
                <a:spcPts val="0"/>
              </a:spcBef>
              <a:buNone/>
              <a:defRPr/>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of six in 1900?</a:t>
            </a:r>
          </a:p>
          <a:p>
            <a:pPr marL="0" indent="0" eaLnBrk="1" hangingPunct="1">
              <a:spcBef>
                <a:spcPts val="0"/>
              </a:spcBef>
              <a:buNone/>
              <a:defRPr/>
            </a:pPr>
            <a:r>
              <a:rPr lang="en-US" sz="2800" b="1" dirty="0" smtClean="0">
                <a:latin typeface="Times New Roman" pitchFamily="18" charset="0"/>
                <a:cs typeface="Times New Roman" pitchFamily="18" charset="0"/>
              </a:rPr>
              <a:t>3. What were the average earnings of an American worker in 1900?</a:t>
            </a:r>
          </a:p>
        </p:txBody>
      </p:sp>
      <p:sp>
        <p:nvSpPr>
          <p:cNvPr id="8" name="TextBox 7"/>
          <p:cNvSpPr txBox="1"/>
          <p:nvPr/>
        </p:nvSpPr>
        <p:spPr>
          <a:xfrm>
            <a:off x="1371600" y="359455"/>
            <a:ext cx="48006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Are there </a:t>
            </a:r>
            <a:r>
              <a:rPr lang="en-US" sz="2400" b="1" dirty="0" smtClean="0">
                <a:solidFill>
                  <a:srgbClr val="FFFF00"/>
                </a:solidFill>
                <a:latin typeface="Calibri" pitchFamily="34" charset="0"/>
                <a:cs typeface="Calibri" pitchFamily="34" charset="0"/>
              </a:rPr>
              <a:t>VOLUNTEERS </a:t>
            </a:r>
            <a:r>
              <a:rPr lang="en-US" b="1" dirty="0" smtClean="0">
                <a:solidFill>
                  <a:srgbClr val="FFFF00"/>
                </a:solidFill>
                <a:latin typeface="Calibri" pitchFamily="34" charset="0"/>
                <a:cs typeface="Calibri" pitchFamily="34" charset="0"/>
              </a:rPr>
              <a:t> to read the answers to the “Background Essay Questions”?</a:t>
            </a:r>
            <a:endParaRPr lang="en-US" dirty="0">
              <a:solidFill>
                <a:srgbClr val="FFFF00"/>
              </a:solidFill>
            </a:endParaRPr>
          </a:p>
        </p:txBody>
      </p:sp>
      <p:pic>
        <p:nvPicPr>
          <p:cNvPr id="7" name="Picture 2" descr="http://socialinqueery.files.wordpress.com/2012/03/raising-hands2.jpg"/>
          <p:cNvPicPr>
            <a:picLocks noChangeAspect="1" noChangeArrowheads="1"/>
          </p:cNvPicPr>
          <p:nvPr/>
        </p:nvPicPr>
        <p:blipFill>
          <a:blip r:embed="rId2" cstate="print"/>
          <a:srcRect/>
          <a:stretch>
            <a:fillRect/>
          </a:stretch>
        </p:blipFill>
        <p:spPr bwMode="auto">
          <a:xfrm>
            <a:off x="7239000" y="166301"/>
            <a:ext cx="1524000" cy="870858"/>
          </a:xfrm>
          <a:prstGeom prst="rect">
            <a:avLst/>
          </a:prstGeom>
          <a:noFill/>
        </p:spPr>
      </p:pic>
      <p:sp>
        <p:nvSpPr>
          <p:cNvPr id="2" name="TextBox 1"/>
          <p:cNvSpPr txBox="1"/>
          <p:nvPr/>
        </p:nvSpPr>
        <p:spPr>
          <a:xfrm>
            <a:off x="5791200" y="1371600"/>
            <a:ext cx="1752600" cy="369332"/>
          </a:xfrm>
          <a:prstGeom prst="rect">
            <a:avLst/>
          </a:prstGeom>
          <a:noFill/>
        </p:spPr>
        <p:txBody>
          <a:bodyPr wrap="square" rtlCol="0">
            <a:spAutoFit/>
          </a:bodyPr>
          <a:lstStyle/>
          <a:p>
            <a:r>
              <a:rPr lang="en-US" b="1" dirty="0" smtClean="0">
                <a:solidFill>
                  <a:srgbClr val="FFFF00"/>
                </a:solidFill>
              </a:rPr>
              <a:t>1900-1920</a:t>
            </a:r>
            <a:endParaRPr lang="en-US" b="1" dirty="0">
              <a:solidFill>
                <a:srgbClr val="FFFF00"/>
              </a:solidFill>
            </a:endParaRPr>
          </a:p>
        </p:txBody>
      </p:sp>
      <p:sp>
        <p:nvSpPr>
          <p:cNvPr id="9" name="TextBox 8"/>
          <p:cNvSpPr txBox="1"/>
          <p:nvPr/>
        </p:nvSpPr>
        <p:spPr>
          <a:xfrm>
            <a:off x="3352800" y="2209800"/>
            <a:ext cx="1752600" cy="369332"/>
          </a:xfrm>
          <a:prstGeom prst="rect">
            <a:avLst/>
          </a:prstGeom>
          <a:noFill/>
        </p:spPr>
        <p:txBody>
          <a:bodyPr wrap="square" rtlCol="0">
            <a:spAutoFit/>
          </a:bodyPr>
          <a:lstStyle/>
          <a:p>
            <a:r>
              <a:rPr lang="en-US" b="1" dirty="0" smtClean="0">
                <a:solidFill>
                  <a:srgbClr val="FFFF00"/>
                </a:solidFill>
              </a:rPr>
              <a:t>$600</a:t>
            </a:r>
            <a:endParaRPr lang="en-US" b="1" dirty="0">
              <a:solidFill>
                <a:srgbClr val="FFFF00"/>
              </a:solidFill>
            </a:endParaRPr>
          </a:p>
        </p:txBody>
      </p:sp>
      <p:sp>
        <p:nvSpPr>
          <p:cNvPr id="10" name="TextBox 9"/>
          <p:cNvSpPr txBox="1"/>
          <p:nvPr/>
        </p:nvSpPr>
        <p:spPr>
          <a:xfrm>
            <a:off x="3352800" y="3008678"/>
            <a:ext cx="3581400" cy="369332"/>
          </a:xfrm>
          <a:prstGeom prst="rect">
            <a:avLst/>
          </a:prstGeom>
          <a:noFill/>
        </p:spPr>
        <p:txBody>
          <a:bodyPr wrap="square" rtlCol="0">
            <a:spAutoFit/>
          </a:bodyPr>
          <a:lstStyle/>
          <a:p>
            <a:r>
              <a:rPr lang="en-US" b="1" dirty="0" smtClean="0">
                <a:solidFill>
                  <a:srgbClr val="FFFF00"/>
                </a:solidFill>
              </a:rPr>
              <a:t>less than $500 a year</a:t>
            </a:r>
            <a:endParaRPr lang="en-US" b="1" dirty="0">
              <a:solidFill>
                <a:srgbClr val="FFFF00"/>
              </a:solidFill>
            </a:endParaRPr>
          </a:p>
        </p:txBody>
      </p:sp>
    </p:spTree>
    <p:extLst>
      <p:ext uri="{BB962C8B-B14F-4D97-AF65-F5344CB8AC3E}">
        <p14:creationId xmlns:p14="http://schemas.microsoft.com/office/powerpoint/2010/main" val="40113632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2000"/>
                                        <p:tgtEl>
                                          <p:spTgt spid="5">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20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20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FCBDDB1-AA69-4E68-91E6-685817B20D1E}" type="slidenum">
              <a:rPr lang="en-US" smtClean="0"/>
              <a:pPr>
                <a:defRPr/>
              </a:pPr>
              <a:t>36</a:t>
            </a:fld>
            <a:endParaRPr lang="en-US"/>
          </a:p>
        </p:txBody>
      </p:sp>
      <p:sp>
        <p:nvSpPr>
          <p:cNvPr id="5" name="Rectangle 4"/>
          <p:cNvSpPr txBox="1">
            <a:spLocks noChangeArrowheads="1"/>
          </p:cNvSpPr>
          <p:nvPr/>
        </p:nvSpPr>
        <p:spPr bwMode="auto">
          <a:xfrm>
            <a:off x="457200" y="1231998"/>
            <a:ext cx="8153400" cy="42920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eaLnBrk="1" hangingPunct="1">
              <a:spcBef>
                <a:spcPts val="0"/>
              </a:spcBef>
              <a:buNone/>
              <a:defRPr/>
            </a:pPr>
            <a:r>
              <a:rPr lang="en-US" sz="2800" b="1" dirty="0" smtClean="0">
                <a:latin typeface="Times New Roman" pitchFamily="18" charset="0"/>
                <a:cs typeface="Times New Roman" pitchFamily="18" charset="0"/>
              </a:rPr>
              <a:t>4. What three Presidents served during the Progressive Period?</a:t>
            </a:r>
          </a:p>
          <a:p>
            <a:pPr marL="0" indent="0" eaLnBrk="1" hangingPunct="1">
              <a:spcBef>
                <a:spcPts val="0"/>
              </a:spcBef>
              <a:buNone/>
              <a:defRPr/>
            </a:pPr>
            <a:r>
              <a:rPr lang="en-US" sz="2800" b="1" dirty="0" smtClean="0">
                <a:latin typeface="Times New Roman" pitchFamily="18" charset="0"/>
                <a:cs typeface="Times New Roman" pitchFamily="18" charset="0"/>
              </a:rPr>
              <a:t>5. What were two areas where Progressivism made little or no change?</a:t>
            </a:r>
          </a:p>
          <a:p>
            <a:pPr marL="0" indent="0" eaLnBrk="1" hangingPunct="1">
              <a:spcBef>
                <a:spcPts val="0"/>
              </a:spcBef>
              <a:buNone/>
              <a:defRPr/>
            </a:pPr>
            <a:r>
              <a:rPr lang="en-US" sz="2800" b="1" dirty="0" smtClean="0">
                <a:latin typeface="Times New Roman" pitchFamily="18" charset="0"/>
                <a:cs typeface="Times New Roman" pitchFamily="18" charset="0"/>
              </a:rPr>
              <a:t>6. Define the following: </a:t>
            </a:r>
          </a:p>
          <a:p>
            <a:pPr marL="0" indent="0" eaLnBrk="1" hangingPunct="1">
              <a:spcBef>
                <a:spcPts val="0"/>
              </a:spcBef>
              <a:buNone/>
              <a:defRPr/>
            </a:pPr>
            <a:r>
              <a:rPr lang="en-US" sz="2800" b="1" dirty="0" smtClean="0">
                <a:latin typeface="Times New Roman" pitchFamily="18" charset="0"/>
                <a:cs typeface="Times New Roman" pitchFamily="18" charset="0"/>
              </a:rPr>
              <a:t>“underside”</a:t>
            </a:r>
          </a:p>
          <a:p>
            <a:pPr marL="0" indent="0" eaLnBrk="1" hangingPunct="1">
              <a:spcBef>
                <a:spcPts val="0"/>
              </a:spcBef>
              <a:buNone/>
              <a:defRPr/>
            </a:pPr>
            <a:endParaRPr lang="en-US" sz="1400" b="1" dirty="0" smtClean="0">
              <a:latin typeface="Times New Roman" pitchFamily="18" charset="0"/>
              <a:cs typeface="Times New Roman" pitchFamily="18" charset="0"/>
            </a:endParaRPr>
          </a:p>
          <a:p>
            <a:pPr marL="0" indent="0" eaLnBrk="1" hangingPunct="1">
              <a:spcBef>
                <a:spcPts val="0"/>
              </a:spcBef>
              <a:buNone/>
              <a:defRPr/>
            </a:pPr>
            <a:r>
              <a:rPr lang="en-US" sz="2800" b="1" dirty="0" smtClean="0">
                <a:latin typeface="Times New Roman" pitchFamily="18" charset="0"/>
                <a:cs typeface="Times New Roman" pitchFamily="18" charset="0"/>
              </a:rPr>
              <a:t>“muckraker” </a:t>
            </a:r>
          </a:p>
          <a:p>
            <a:pPr marL="0" indent="0" eaLnBrk="1" hangingPunct="1">
              <a:spcBef>
                <a:spcPts val="0"/>
              </a:spcBef>
              <a:buNone/>
              <a:defRPr/>
            </a:pPr>
            <a:endParaRPr lang="en-US" sz="1400" b="1" dirty="0" smtClean="0">
              <a:latin typeface="Times New Roman" pitchFamily="18" charset="0"/>
              <a:cs typeface="Times New Roman" pitchFamily="18" charset="0"/>
            </a:endParaRPr>
          </a:p>
          <a:p>
            <a:pPr marL="0" indent="0" eaLnBrk="1" hangingPunct="1">
              <a:spcBef>
                <a:spcPts val="0"/>
              </a:spcBef>
              <a:buNone/>
              <a:defRPr/>
            </a:pPr>
            <a:r>
              <a:rPr lang="en-US" sz="2800" b="1" dirty="0" smtClean="0">
                <a:latin typeface="Times New Roman" pitchFamily="18" charset="0"/>
                <a:cs typeface="Times New Roman" pitchFamily="18" charset="0"/>
              </a:rPr>
              <a:t>“Progressivism”.</a:t>
            </a:r>
          </a:p>
          <a:p>
            <a:pPr marL="0" indent="0" eaLnBrk="1" hangingPunct="1">
              <a:spcBef>
                <a:spcPts val="0"/>
              </a:spcBef>
              <a:buNone/>
              <a:defRPr/>
            </a:pPr>
            <a:endParaRPr lang="en-US" sz="2800" b="1" dirty="0" smtClean="0">
              <a:latin typeface="Times New Roman" pitchFamily="18" charset="0"/>
              <a:cs typeface="Times New Roman" pitchFamily="18" charset="0"/>
            </a:endParaRPr>
          </a:p>
        </p:txBody>
      </p:sp>
      <p:sp>
        <p:nvSpPr>
          <p:cNvPr id="8" name="TextBox 7"/>
          <p:cNvSpPr txBox="1"/>
          <p:nvPr/>
        </p:nvSpPr>
        <p:spPr>
          <a:xfrm>
            <a:off x="1371600" y="359455"/>
            <a:ext cx="48006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Are there </a:t>
            </a:r>
            <a:r>
              <a:rPr lang="en-US" sz="2400" b="1" dirty="0" smtClean="0">
                <a:solidFill>
                  <a:srgbClr val="FFFF00"/>
                </a:solidFill>
                <a:latin typeface="Calibri" pitchFamily="34" charset="0"/>
                <a:cs typeface="Calibri" pitchFamily="34" charset="0"/>
              </a:rPr>
              <a:t>VOLUNTEERS </a:t>
            </a:r>
            <a:r>
              <a:rPr lang="en-US" b="1" dirty="0" smtClean="0">
                <a:solidFill>
                  <a:srgbClr val="FFFF00"/>
                </a:solidFill>
                <a:latin typeface="Calibri" pitchFamily="34" charset="0"/>
                <a:cs typeface="Calibri" pitchFamily="34" charset="0"/>
              </a:rPr>
              <a:t> to read the answers to the “Background Essay Questions”?</a:t>
            </a:r>
            <a:endParaRPr lang="en-US" dirty="0">
              <a:solidFill>
                <a:srgbClr val="FFFF00"/>
              </a:solidFill>
            </a:endParaRPr>
          </a:p>
        </p:txBody>
      </p:sp>
      <p:pic>
        <p:nvPicPr>
          <p:cNvPr id="7" name="Picture 2" descr="http://socialinqueery.files.wordpress.com/2012/03/raising-hands2.jpg"/>
          <p:cNvPicPr>
            <a:picLocks noChangeAspect="1" noChangeArrowheads="1"/>
          </p:cNvPicPr>
          <p:nvPr/>
        </p:nvPicPr>
        <p:blipFill>
          <a:blip r:embed="rId2" cstate="print"/>
          <a:srcRect/>
          <a:stretch>
            <a:fillRect/>
          </a:stretch>
        </p:blipFill>
        <p:spPr bwMode="auto">
          <a:xfrm>
            <a:off x="7239000" y="166301"/>
            <a:ext cx="1524000" cy="870858"/>
          </a:xfrm>
          <a:prstGeom prst="rect">
            <a:avLst/>
          </a:prstGeom>
          <a:noFill/>
        </p:spPr>
      </p:pic>
      <p:sp>
        <p:nvSpPr>
          <p:cNvPr id="11" name="TextBox 10"/>
          <p:cNvSpPr txBox="1"/>
          <p:nvPr/>
        </p:nvSpPr>
        <p:spPr>
          <a:xfrm>
            <a:off x="3848100" y="1752600"/>
            <a:ext cx="2895600" cy="369332"/>
          </a:xfrm>
          <a:prstGeom prst="rect">
            <a:avLst/>
          </a:prstGeom>
          <a:noFill/>
        </p:spPr>
        <p:txBody>
          <a:bodyPr wrap="square" rtlCol="0">
            <a:spAutoFit/>
          </a:bodyPr>
          <a:lstStyle/>
          <a:p>
            <a:r>
              <a:rPr lang="en-US" b="1" dirty="0" smtClean="0">
                <a:solidFill>
                  <a:srgbClr val="FFFF00"/>
                </a:solidFill>
              </a:rPr>
              <a:t>Roosevelt, Taft, Wilson</a:t>
            </a:r>
            <a:endParaRPr lang="en-US" b="1" dirty="0">
              <a:solidFill>
                <a:srgbClr val="FFFF00"/>
              </a:solidFill>
            </a:endParaRPr>
          </a:p>
        </p:txBody>
      </p:sp>
      <p:sp>
        <p:nvSpPr>
          <p:cNvPr id="12" name="TextBox 11"/>
          <p:cNvSpPr txBox="1"/>
          <p:nvPr/>
        </p:nvSpPr>
        <p:spPr>
          <a:xfrm>
            <a:off x="3688080" y="2590800"/>
            <a:ext cx="4617720" cy="369332"/>
          </a:xfrm>
          <a:prstGeom prst="rect">
            <a:avLst/>
          </a:prstGeom>
          <a:noFill/>
        </p:spPr>
        <p:txBody>
          <a:bodyPr wrap="square" rtlCol="0">
            <a:spAutoFit/>
          </a:bodyPr>
          <a:lstStyle/>
          <a:p>
            <a:r>
              <a:rPr lang="en-US" b="1" dirty="0" smtClean="0">
                <a:solidFill>
                  <a:srgbClr val="FFFF00"/>
                </a:solidFill>
              </a:rPr>
              <a:t>racial  segregation &amp; labor unions</a:t>
            </a:r>
            <a:endParaRPr lang="en-US" b="1" dirty="0">
              <a:solidFill>
                <a:srgbClr val="FFFF00"/>
              </a:solidFill>
            </a:endParaRPr>
          </a:p>
        </p:txBody>
      </p:sp>
      <p:sp>
        <p:nvSpPr>
          <p:cNvPr id="13" name="TextBox 12"/>
          <p:cNvSpPr txBox="1"/>
          <p:nvPr/>
        </p:nvSpPr>
        <p:spPr>
          <a:xfrm>
            <a:off x="3282616" y="3378010"/>
            <a:ext cx="5829300" cy="923330"/>
          </a:xfrm>
          <a:prstGeom prst="rect">
            <a:avLst/>
          </a:prstGeom>
          <a:noFill/>
        </p:spPr>
        <p:txBody>
          <a:bodyPr wrap="square" rtlCol="0">
            <a:spAutoFit/>
          </a:bodyPr>
          <a:lstStyle/>
          <a:p>
            <a:r>
              <a:rPr lang="en-US" b="1" dirty="0" smtClean="0">
                <a:solidFill>
                  <a:srgbClr val="FFFF00"/>
                </a:solidFill>
              </a:rPr>
              <a:t>a part of something or area that isn’t immediately noticed</a:t>
            </a:r>
          </a:p>
          <a:p>
            <a:endParaRPr lang="en-US" b="1" dirty="0" smtClean="0">
              <a:solidFill>
                <a:srgbClr val="FFFF00"/>
              </a:solidFill>
            </a:endParaRPr>
          </a:p>
        </p:txBody>
      </p:sp>
      <p:sp>
        <p:nvSpPr>
          <p:cNvPr id="14" name="TextBox 13"/>
          <p:cNvSpPr txBox="1"/>
          <p:nvPr/>
        </p:nvSpPr>
        <p:spPr>
          <a:xfrm>
            <a:off x="3318711" y="4013901"/>
            <a:ext cx="5105400" cy="646331"/>
          </a:xfrm>
          <a:prstGeom prst="rect">
            <a:avLst/>
          </a:prstGeom>
          <a:noFill/>
        </p:spPr>
        <p:txBody>
          <a:bodyPr wrap="square" rtlCol="0">
            <a:spAutoFit/>
          </a:bodyPr>
          <a:lstStyle/>
          <a:p>
            <a:r>
              <a:rPr lang="en-US" b="1" dirty="0" smtClean="0">
                <a:solidFill>
                  <a:srgbClr val="FFFF00"/>
                </a:solidFill>
              </a:rPr>
              <a:t>writers who looked into the problems and voiced their opinions</a:t>
            </a:r>
            <a:endParaRPr lang="en-US" b="1" dirty="0">
              <a:solidFill>
                <a:srgbClr val="FFFF00"/>
              </a:solidFill>
            </a:endParaRPr>
          </a:p>
        </p:txBody>
      </p:sp>
      <p:sp>
        <p:nvSpPr>
          <p:cNvPr id="15" name="TextBox 14"/>
          <p:cNvSpPr txBox="1"/>
          <p:nvPr/>
        </p:nvSpPr>
        <p:spPr>
          <a:xfrm>
            <a:off x="3318711" y="4768334"/>
            <a:ext cx="5608320" cy="646331"/>
          </a:xfrm>
          <a:prstGeom prst="rect">
            <a:avLst/>
          </a:prstGeom>
          <a:noFill/>
        </p:spPr>
        <p:txBody>
          <a:bodyPr wrap="square" rtlCol="0">
            <a:spAutoFit/>
          </a:bodyPr>
          <a:lstStyle/>
          <a:p>
            <a:r>
              <a:rPr lang="en-US" b="1" dirty="0" smtClean="0">
                <a:solidFill>
                  <a:srgbClr val="FFFF00"/>
                </a:solidFill>
              </a:rPr>
              <a:t>a movement to reform America’s problems in the early 1900’s </a:t>
            </a:r>
            <a:endParaRPr lang="en-US" b="1" dirty="0">
              <a:solidFill>
                <a:srgbClr val="FFFF00"/>
              </a:solidFill>
            </a:endParaRPr>
          </a:p>
        </p:txBody>
      </p:sp>
    </p:spTree>
    <p:extLst>
      <p:ext uri="{BB962C8B-B14F-4D97-AF65-F5344CB8AC3E}">
        <p14:creationId xmlns:p14="http://schemas.microsoft.com/office/powerpoint/2010/main" val="9194751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2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20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20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fade">
                                      <p:cBhvr>
                                        <p:cTn id="52" dur="20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fade">
                                      <p:cBhvr>
                                        <p:cTn id="57" dur="2000"/>
                                        <p:tgtEl>
                                          <p:spTgt spid="1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Effect transition="in" filter="fade">
                                      <p:cBhvr>
                                        <p:cTn id="62" dur="2000"/>
                                        <p:tgtEl>
                                          <p:spTgt spid="5">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fade">
                                      <p:cBhvr>
                                        <p:cTn id="6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37</a:t>
            </a:fld>
            <a:endParaRPr lang="en-US"/>
          </a:p>
        </p:txBody>
      </p:sp>
      <p:sp>
        <p:nvSpPr>
          <p:cNvPr id="9" name="TextBox 8"/>
          <p:cNvSpPr txBox="1"/>
          <p:nvPr/>
        </p:nvSpPr>
        <p:spPr>
          <a:xfrm>
            <a:off x="251841" y="150969"/>
            <a:ext cx="1653159" cy="400110"/>
          </a:xfrm>
          <a:prstGeom prst="rect">
            <a:avLst/>
          </a:prstGeom>
          <a:solidFill>
            <a:srgbClr val="FF0000"/>
          </a:solidFill>
        </p:spPr>
        <p:txBody>
          <a:bodyPr wrap="square" rtlCol="0">
            <a:spAutoFit/>
          </a:bodyPr>
          <a:lstStyle/>
          <a:p>
            <a:r>
              <a:rPr lang="en-US" sz="2000" b="1" dirty="0" smtClean="0">
                <a:latin typeface="Times New Roman" pitchFamily="18" charset="0"/>
                <a:cs typeface="Times New Roman" pitchFamily="18" charset="0"/>
              </a:rPr>
              <a:t>“Time Line”</a:t>
            </a:r>
            <a:endParaRPr lang="en-US" sz="2000" b="1" dirty="0">
              <a:latin typeface="Times New Roman" pitchFamily="18" charset="0"/>
              <a:cs typeface="Times New Roman" pitchFamily="18" charset="0"/>
            </a:endParaRPr>
          </a:p>
        </p:txBody>
      </p:sp>
      <p:sp>
        <p:nvSpPr>
          <p:cNvPr id="2" name="TextBox 1"/>
          <p:cNvSpPr txBox="1"/>
          <p:nvPr/>
        </p:nvSpPr>
        <p:spPr>
          <a:xfrm>
            <a:off x="2023701" y="446913"/>
            <a:ext cx="5181600" cy="338554"/>
          </a:xfrm>
          <a:prstGeom prst="rect">
            <a:avLst/>
          </a:prstGeom>
          <a:noFill/>
        </p:spPr>
        <p:txBody>
          <a:bodyPr wrap="square" rtlCol="0">
            <a:spAutoFit/>
          </a:bodyPr>
          <a:lstStyle/>
          <a:p>
            <a:r>
              <a:rPr lang="en-US" sz="1600" b="1" dirty="0" smtClean="0">
                <a:solidFill>
                  <a:srgbClr val="FFFF00"/>
                </a:solidFill>
                <a:latin typeface="Times New Roman" pitchFamily="18" charset="0"/>
                <a:cs typeface="Times New Roman" pitchFamily="18" charset="0"/>
              </a:rPr>
              <a:t>1890</a:t>
            </a:r>
            <a:r>
              <a:rPr lang="en-US" sz="1600" b="1" dirty="0" smtClean="0">
                <a:latin typeface="Times New Roman" pitchFamily="18" charset="0"/>
                <a:cs typeface="Times New Roman" pitchFamily="18" charset="0"/>
              </a:rPr>
              <a:t>- Sequoia National Park created in California</a:t>
            </a:r>
            <a:endParaRPr lang="en-US" sz="1600" b="1" dirty="0">
              <a:latin typeface="Times New Roman" pitchFamily="18" charset="0"/>
              <a:cs typeface="Times New Roman" pitchFamily="18" charset="0"/>
            </a:endParaRPr>
          </a:p>
        </p:txBody>
      </p:sp>
      <p:sp>
        <p:nvSpPr>
          <p:cNvPr id="5" name="TextBox 4"/>
          <p:cNvSpPr txBox="1"/>
          <p:nvPr/>
        </p:nvSpPr>
        <p:spPr>
          <a:xfrm>
            <a:off x="1677690" y="1417357"/>
            <a:ext cx="5181600" cy="338554"/>
          </a:xfrm>
          <a:prstGeom prst="rect">
            <a:avLst/>
          </a:prstGeom>
          <a:noFill/>
        </p:spPr>
        <p:txBody>
          <a:bodyPr wrap="square" rtlCol="0">
            <a:spAutoFit/>
          </a:bodyPr>
          <a:lstStyle/>
          <a:p>
            <a:r>
              <a:rPr lang="en-US" sz="1600" b="1" dirty="0" smtClean="0">
                <a:solidFill>
                  <a:srgbClr val="FFFF00"/>
                </a:solidFill>
                <a:latin typeface="Times New Roman" pitchFamily="18" charset="0"/>
                <a:cs typeface="Times New Roman" pitchFamily="18" charset="0"/>
              </a:rPr>
              <a:t>1893</a:t>
            </a:r>
            <a:r>
              <a:rPr lang="en-US" sz="1600" b="1" dirty="0" smtClean="0">
                <a:latin typeface="Times New Roman" pitchFamily="18" charset="0"/>
                <a:cs typeface="Times New Roman" pitchFamily="18" charset="0"/>
              </a:rPr>
              <a:t> - Colorado grants women the right to vote</a:t>
            </a:r>
            <a:endParaRPr lang="en-US" sz="1600" b="1" dirty="0">
              <a:latin typeface="Times New Roman" pitchFamily="18" charset="0"/>
              <a:cs typeface="Times New Roman" pitchFamily="18" charset="0"/>
            </a:endParaRPr>
          </a:p>
        </p:txBody>
      </p:sp>
      <p:sp>
        <p:nvSpPr>
          <p:cNvPr id="6" name="TextBox 5"/>
          <p:cNvSpPr txBox="1"/>
          <p:nvPr/>
        </p:nvSpPr>
        <p:spPr>
          <a:xfrm>
            <a:off x="4187143" y="1980877"/>
            <a:ext cx="2297209" cy="338554"/>
          </a:xfrm>
          <a:prstGeom prst="rect">
            <a:avLst/>
          </a:prstGeom>
          <a:noFill/>
        </p:spPr>
        <p:txBody>
          <a:bodyPr wrap="square" rtlCol="0">
            <a:spAutoFit/>
          </a:bodyPr>
          <a:lstStyle/>
          <a:p>
            <a:r>
              <a:rPr lang="en-US" sz="1600" b="1" dirty="0" smtClean="0">
                <a:solidFill>
                  <a:srgbClr val="FFFF00"/>
                </a:solidFill>
                <a:latin typeface="Times New Roman" pitchFamily="18" charset="0"/>
                <a:cs typeface="Times New Roman" pitchFamily="18" charset="0"/>
              </a:rPr>
              <a:t>1905</a:t>
            </a:r>
            <a:r>
              <a:rPr lang="en-US" sz="1600" b="1" dirty="0" smtClean="0">
                <a:latin typeface="Times New Roman" pitchFamily="18" charset="0"/>
                <a:cs typeface="Times New Roman" pitchFamily="18" charset="0"/>
              </a:rPr>
              <a:t> -  World Series</a:t>
            </a:r>
            <a:endParaRPr lang="en-US" sz="1600" b="1" dirty="0">
              <a:latin typeface="Times New Roman" pitchFamily="18" charset="0"/>
              <a:cs typeface="Times New Roman" pitchFamily="18" charset="0"/>
            </a:endParaRPr>
          </a:p>
        </p:txBody>
      </p:sp>
      <p:sp>
        <p:nvSpPr>
          <p:cNvPr id="7" name="TextBox 6"/>
          <p:cNvSpPr txBox="1"/>
          <p:nvPr/>
        </p:nvSpPr>
        <p:spPr>
          <a:xfrm>
            <a:off x="2894191" y="2646015"/>
            <a:ext cx="3733523" cy="338554"/>
          </a:xfrm>
          <a:prstGeom prst="rect">
            <a:avLst/>
          </a:prstGeom>
          <a:noFill/>
        </p:spPr>
        <p:txBody>
          <a:bodyPr wrap="square" rtlCol="0">
            <a:spAutoFit/>
          </a:bodyPr>
          <a:lstStyle/>
          <a:p>
            <a:r>
              <a:rPr lang="en-US" sz="1600" b="1" dirty="0" smtClean="0">
                <a:solidFill>
                  <a:srgbClr val="FFFF00"/>
                </a:solidFill>
                <a:latin typeface="Times New Roman" pitchFamily="18" charset="0"/>
                <a:cs typeface="Times New Roman" pitchFamily="18" charset="0"/>
              </a:rPr>
              <a:t>1906 </a:t>
            </a:r>
            <a:r>
              <a:rPr lang="en-US" sz="1600" b="1" dirty="0" smtClean="0">
                <a:latin typeface="Times New Roman" pitchFamily="18" charset="0"/>
                <a:cs typeface="Times New Roman" pitchFamily="18" charset="0"/>
              </a:rPr>
              <a:t>- Pure Food and Drug Act passed</a:t>
            </a:r>
            <a:endParaRPr lang="en-US" sz="1600" b="1" dirty="0">
              <a:latin typeface="Times New Roman" pitchFamily="18" charset="0"/>
              <a:cs typeface="Times New Roman" pitchFamily="18" charset="0"/>
            </a:endParaRPr>
          </a:p>
        </p:txBody>
      </p:sp>
      <p:sp>
        <p:nvSpPr>
          <p:cNvPr id="8" name="TextBox 7"/>
          <p:cNvSpPr txBox="1"/>
          <p:nvPr/>
        </p:nvSpPr>
        <p:spPr>
          <a:xfrm>
            <a:off x="725803" y="3599259"/>
            <a:ext cx="3888698" cy="338554"/>
          </a:xfrm>
          <a:prstGeom prst="rect">
            <a:avLst/>
          </a:prstGeom>
          <a:noFill/>
        </p:spPr>
        <p:txBody>
          <a:bodyPr wrap="square" rtlCol="0">
            <a:spAutoFit/>
          </a:bodyPr>
          <a:lstStyle/>
          <a:p>
            <a:r>
              <a:rPr lang="en-US" sz="1600" b="1" dirty="0" smtClean="0">
                <a:solidFill>
                  <a:srgbClr val="FFFF00"/>
                </a:solidFill>
                <a:latin typeface="Times New Roman" pitchFamily="18" charset="0"/>
                <a:cs typeface="Times New Roman" pitchFamily="18" charset="0"/>
              </a:rPr>
              <a:t>1912</a:t>
            </a:r>
            <a:r>
              <a:rPr lang="en-US" sz="1600" b="1" dirty="0" smtClean="0">
                <a:latin typeface="Times New Roman" pitchFamily="18" charset="0"/>
                <a:cs typeface="Times New Roman" pitchFamily="18" charset="0"/>
              </a:rPr>
              <a:t> -  Titanic sinks, 1,501 people die</a:t>
            </a:r>
            <a:endParaRPr lang="en-US" sz="1600" b="1" dirty="0">
              <a:latin typeface="Times New Roman" pitchFamily="18" charset="0"/>
              <a:cs typeface="Times New Roman" pitchFamily="18" charset="0"/>
            </a:endParaRPr>
          </a:p>
        </p:txBody>
      </p:sp>
      <p:sp>
        <p:nvSpPr>
          <p:cNvPr id="10" name="TextBox 9"/>
          <p:cNvSpPr txBox="1"/>
          <p:nvPr/>
        </p:nvSpPr>
        <p:spPr>
          <a:xfrm>
            <a:off x="3156405" y="4800599"/>
            <a:ext cx="5181600" cy="338554"/>
          </a:xfrm>
          <a:prstGeom prst="rect">
            <a:avLst/>
          </a:prstGeom>
          <a:noFill/>
        </p:spPr>
        <p:txBody>
          <a:bodyPr wrap="square" rtlCol="0">
            <a:spAutoFit/>
          </a:bodyPr>
          <a:lstStyle/>
          <a:p>
            <a:r>
              <a:rPr lang="en-US" sz="1600" b="1" dirty="0" smtClean="0">
                <a:solidFill>
                  <a:srgbClr val="FFFF00"/>
                </a:solidFill>
                <a:latin typeface="Times New Roman" pitchFamily="18" charset="0"/>
                <a:cs typeface="Times New Roman" pitchFamily="18" charset="0"/>
              </a:rPr>
              <a:t>1920</a:t>
            </a:r>
            <a:r>
              <a:rPr lang="en-US" sz="1600" b="1" dirty="0" smtClean="0">
                <a:latin typeface="Times New Roman" pitchFamily="18" charset="0"/>
                <a:cs typeface="Times New Roman" pitchFamily="18" charset="0"/>
              </a:rPr>
              <a:t> - Women’s Suffrage Amendment ratified by states</a:t>
            </a:r>
            <a:endParaRPr lang="en-US" sz="1600" b="1" dirty="0">
              <a:latin typeface="Times New Roman" pitchFamily="18" charset="0"/>
              <a:cs typeface="Times New Roman" pitchFamily="18" charset="0"/>
            </a:endParaRPr>
          </a:p>
        </p:txBody>
      </p:sp>
      <p:pic>
        <p:nvPicPr>
          <p:cNvPr id="1026" name="Picture 2" descr="http://img2.findthebest.com/sites/default/files/721/media/images/Sequoia_National_Park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8441" y="211286"/>
            <a:ext cx="1709705" cy="12060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omhist.alexanderstreet.com/colosuff/wom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689" y="746204"/>
            <a:ext cx="941187" cy="1199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risty Mathewson 1905 World Series"/>
          <p:cNvPicPr>
            <a:picLocks noChangeAspect="1" noChangeArrowheads="1"/>
          </p:cNvPicPr>
          <p:nvPr/>
        </p:nvPicPr>
        <p:blipFill rotWithShape="1">
          <a:blip r:embed="rId4">
            <a:extLst>
              <a:ext uri="{28A0092B-C50C-407E-A947-70E740481C1C}">
                <a14:useLocalDpi xmlns:a14="http://schemas.microsoft.com/office/drawing/2010/main" val="0"/>
              </a:ext>
            </a:extLst>
          </a:blip>
          <a:srcRect l="4022" t="3170" r="3413" b="2502"/>
          <a:stretch/>
        </p:blipFill>
        <p:spPr bwMode="auto">
          <a:xfrm>
            <a:off x="6592824" y="1755911"/>
            <a:ext cx="1901952" cy="1389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cain toothache drops flickr dklimke What Is Whiskey? The Taft Decis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933" y="2150154"/>
            <a:ext cx="2066539" cy="12688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thumb/6/6e/Stöwer_Titanic.jpg/300px-Stöwer_Titan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387" y="3320898"/>
            <a:ext cx="1838719" cy="12564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3.bp.blogspot.com/_orfgPtrwV1w/SvnF8b3KpBI/AAAAAAAAAbE/IiTHYW0293E/s400/marc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619" y="4100952"/>
            <a:ext cx="2062163" cy="173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368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nodeType="withEffect">
                                  <p:stCondLst>
                                    <p:cond delay="50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par>
                                <p:cTn id="21" presetID="10" presetClass="entr" presetSubtype="0" fill="hold" nodeType="withEffect">
                                  <p:stCondLst>
                                    <p:cond delay="50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20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2000"/>
                                        <p:tgtEl>
                                          <p:spTgt spid="6">
                                            <p:txEl>
                                              <p:pRg st="0" end="0"/>
                                            </p:txEl>
                                          </p:spTgt>
                                        </p:tgtEl>
                                      </p:cBhvr>
                                    </p:animEffect>
                                  </p:childTnLst>
                                </p:cTn>
                              </p:par>
                              <p:par>
                                <p:cTn id="29" presetID="10" presetClass="entr" presetSubtype="0" fill="hold" nodeType="withEffect">
                                  <p:stCondLst>
                                    <p:cond delay="50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20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2000"/>
                                        <p:tgtEl>
                                          <p:spTgt spid="7">
                                            <p:txEl>
                                              <p:pRg st="0" end="0"/>
                                            </p:txEl>
                                          </p:spTgt>
                                        </p:tgtEl>
                                      </p:cBhvr>
                                    </p:animEffect>
                                  </p:childTnLst>
                                </p:cTn>
                              </p:par>
                              <p:par>
                                <p:cTn id="37" presetID="10" presetClass="entr" presetSubtype="0" fill="hold" nodeType="withEffect">
                                  <p:stCondLst>
                                    <p:cond delay="50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2000"/>
                                        <p:tgtEl>
                                          <p:spTgt spid="10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2000"/>
                                        <p:tgtEl>
                                          <p:spTgt spid="8">
                                            <p:txEl>
                                              <p:pRg st="0" end="0"/>
                                            </p:txEl>
                                          </p:spTgt>
                                        </p:tgtEl>
                                      </p:cBhvr>
                                    </p:animEffect>
                                  </p:childTnLst>
                                </p:cTn>
                              </p:par>
                              <p:par>
                                <p:cTn id="45" presetID="10" presetClass="entr" presetSubtype="0" fill="hold" nodeType="withEffect">
                                  <p:stCondLst>
                                    <p:cond delay="500"/>
                                  </p:stCondLst>
                                  <p:childTnLst>
                                    <p:set>
                                      <p:cBhvr>
                                        <p:cTn id="46" dur="1" fill="hold">
                                          <p:stCondLst>
                                            <p:cond delay="0"/>
                                          </p:stCondLst>
                                        </p:cTn>
                                        <p:tgtEl>
                                          <p:spTgt spid="1034"/>
                                        </p:tgtEl>
                                        <p:attrNameLst>
                                          <p:attrName>style.visibility</p:attrName>
                                        </p:attrNameLst>
                                      </p:cBhvr>
                                      <p:to>
                                        <p:strVal val="visible"/>
                                      </p:to>
                                    </p:set>
                                    <p:animEffect transition="in" filter="fade">
                                      <p:cBhvr>
                                        <p:cTn id="47" dur="2000"/>
                                        <p:tgtEl>
                                          <p:spTgt spid="10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2000"/>
                                        <p:tgtEl>
                                          <p:spTgt spid="10">
                                            <p:txEl>
                                              <p:pRg st="0" end="0"/>
                                            </p:txEl>
                                          </p:spTgt>
                                        </p:tgtEl>
                                      </p:cBhvr>
                                    </p:animEffect>
                                  </p:childTnLst>
                                </p:cTn>
                              </p:par>
                              <p:par>
                                <p:cTn id="53" presetID="10" presetClass="entr" presetSubtype="0" fill="hold" nodeType="withEffect">
                                  <p:stCondLst>
                                    <p:cond delay="250"/>
                                  </p:stCondLst>
                                  <p:childTnLst>
                                    <p:set>
                                      <p:cBhvr>
                                        <p:cTn id="54" dur="1" fill="hold">
                                          <p:stCondLst>
                                            <p:cond delay="0"/>
                                          </p:stCondLst>
                                        </p:cTn>
                                        <p:tgtEl>
                                          <p:spTgt spid="1036"/>
                                        </p:tgtEl>
                                        <p:attrNameLst>
                                          <p:attrName>style.visibility</p:attrName>
                                        </p:attrNameLst>
                                      </p:cBhvr>
                                      <p:to>
                                        <p:strVal val="visible"/>
                                      </p:to>
                                    </p:set>
                                    <p:animEffect transition="in" filter="fade">
                                      <p:cBhvr>
                                        <p:cTn id="55" dur="20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38</a:t>
            </a:fld>
            <a:endParaRPr lang="en-US"/>
          </a:p>
        </p:txBody>
      </p:sp>
      <p:sp>
        <p:nvSpPr>
          <p:cNvPr id="9" name="TextBox 8"/>
          <p:cNvSpPr txBox="1"/>
          <p:nvPr/>
        </p:nvSpPr>
        <p:spPr>
          <a:xfrm>
            <a:off x="557073" y="381000"/>
            <a:ext cx="8244840" cy="523220"/>
          </a:xfrm>
          <a:prstGeom prst="rect">
            <a:avLst/>
          </a:prstGeom>
          <a:solidFill>
            <a:srgbClr val="FF0000"/>
          </a:solidFill>
        </p:spPr>
        <p:txBody>
          <a:bodyPr wrap="square" rtlCol="0">
            <a:spAutoFit/>
          </a:bodyPr>
          <a:lstStyle/>
          <a:p>
            <a:r>
              <a:rPr lang="en-US" sz="2800" b="1" dirty="0" smtClean="0">
                <a:latin typeface="Traditional Arabic" pitchFamily="18" charset="-78"/>
                <a:cs typeface="Traditional Arabic" pitchFamily="18" charset="-78"/>
              </a:rPr>
              <a:t>“Understanding the Question and Pre-Bucketing”</a:t>
            </a:r>
            <a:endParaRPr lang="en-US" sz="2800" b="1" dirty="0">
              <a:latin typeface="Traditional Arabic" pitchFamily="18" charset="-78"/>
              <a:cs typeface="Traditional Arabic" pitchFamily="18" charset="-78"/>
            </a:endParaRPr>
          </a:p>
        </p:txBody>
      </p:sp>
      <p:sp>
        <p:nvSpPr>
          <p:cNvPr id="2" name="TextBox 1"/>
          <p:cNvSpPr txBox="1"/>
          <p:nvPr/>
        </p:nvSpPr>
        <p:spPr>
          <a:xfrm>
            <a:off x="152400" y="1295400"/>
            <a:ext cx="8991600" cy="3539430"/>
          </a:xfrm>
          <a:prstGeom prst="rect">
            <a:avLst/>
          </a:prstGeom>
          <a:noFill/>
        </p:spPr>
        <p:txBody>
          <a:bodyPr wrap="square" rtlCol="0">
            <a:spAutoFit/>
          </a:bodyPr>
          <a:lstStyle/>
          <a:p>
            <a:r>
              <a:rPr lang="en-US" sz="2800" b="1" u="sng" dirty="0" smtClean="0">
                <a:latin typeface="Times New Roman" pitchFamily="18" charset="0"/>
                <a:cs typeface="Times New Roman" pitchFamily="18" charset="0"/>
              </a:rPr>
              <a:t>Understanding the Question</a:t>
            </a:r>
            <a:r>
              <a:rPr lang="en-US" sz="2800" b="1" dirty="0" smtClean="0">
                <a:latin typeface="Times New Roman" pitchFamily="18" charset="0"/>
                <a:cs typeface="Times New Roman" pitchFamily="18" charset="0"/>
              </a:rPr>
              <a:t>:</a:t>
            </a:r>
          </a:p>
          <a:p>
            <a:pPr marL="514350" indent="-514350">
              <a:buAutoNum type="arabicPeriod"/>
            </a:pPr>
            <a:r>
              <a:rPr lang="en-US" sz="2800" b="1" dirty="0" smtClean="0">
                <a:latin typeface="Times New Roman" pitchFamily="18" charset="0"/>
                <a:cs typeface="Times New Roman" pitchFamily="18" charset="0"/>
              </a:rPr>
              <a:t>What is the analytical question asked by this Mini-Q?</a:t>
            </a:r>
          </a:p>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2.  What </a:t>
            </a:r>
            <a:r>
              <a:rPr lang="en-US" sz="2800" b="1" u="sng" dirty="0" smtClean="0">
                <a:latin typeface="Times New Roman" pitchFamily="18" charset="0"/>
                <a:cs typeface="Times New Roman" pitchFamily="18" charset="0"/>
              </a:rPr>
              <a:t>terms</a:t>
            </a:r>
            <a:r>
              <a:rPr lang="en-US" sz="2800" b="1" dirty="0" smtClean="0">
                <a:latin typeface="Times New Roman" pitchFamily="18" charset="0"/>
                <a:cs typeface="Times New Roman" pitchFamily="18" charset="0"/>
              </a:rPr>
              <a:t> in the question need to be defined?</a:t>
            </a:r>
          </a:p>
          <a:p>
            <a:endParaRPr lang="en-US" sz="2800" b="1" dirty="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3. </a:t>
            </a:r>
            <a:r>
              <a:rPr lang="en-US" sz="2800" b="1" dirty="0" smtClean="0">
                <a:solidFill>
                  <a:srgbClr val="FFFF00"/>
                </a:solidFill>
                <a:latin typeface="Times New Roman" pitchFamily="18" charset="0"/>
                <a:cs typeface="Times New Roman" pitchFamily="18" charset="0"/>
              </a:rPr>
              <a:t>Rewrite, using complete details,</a:t>
            </a:r>
            <a:r>
              <a:rPr lang="en-US" sz="2800" b="1" dirty="0" smtClean="0">
                <a:latin typeface="Times New Roman" pitchFamily="18" charset="0"/>
                <a:cs typeface="Times New Roman" pitchFamily="18" charset="0"/>
              </a:rPr>
              <a:t> the task in your own words.  The task is described in the last paragraph of the Background Essay.</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85751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39</a:t>
            </a:fld>
            <a:endParaRPr lang="en-US"/>
          </a:p>
        </p:txBody>
      </p:sp>
      <p:pic>
        <p:nvPicPr>
          <p:cNvPr id="2050" name="Picture 2" descr="http://sweetclipart.com/multisite/sweetclipart/files/shovel_and_pai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9331"/>
          <a:stretch/>
        </p:blipFill>
        <p:spPr bwMode="auto">
          <a:xfrm>
            <a:off x="762000" y="1874520"/>
            <a:ext cx="1546690"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6728" y="1013460"/>
            <a:ext cx="8001000" cy="523220"/>
          </a:xfrm>
          <a:prstGeom prst="rect">
            <a:avLst/>
          </a:prstGeom>
          <a:noFill/>
        </p:spPr>
        <p:txBody>
          <a:bodyPr wrap="square" rtlCol="0">
            <a:spAutoFit/>
          </a:bodyPr>
          <a:lstStyle/>
          <a:p>
            <a:r>
              <a:rPr lang="en-US" sz="2800" b="1" dirty="0" smtClean="0">
                <a:latin typeface="Traditional Arabic" pitchFamily="18" charset="-78"/>
                <a:cs typeface="Traditional Arabic" pitchFamily="18" charset="-78"/>
              </a:rPr>
              <a:t>We won’t be doing any “pre-bucketing” this time!</a:t>
            </a:r>
            <a:endParaRPr lang="en-US" sz="2800" b="1" dirty="0">
              <a:latin typeface="Traditional Arabic" pitchFamily="18" charset="-78"/>
              <a:cs typeface="Traditional Arabic" pitchFamily="18" charset="-78"/>
            </a:endParaRPr>
          </a:p>
        </p:txBody>
      </p:sp>
      <p:pic>
        <p:nvPicPr>
          <p:cNvPr id="5122" name="Picture 2" descr="http://members.madasafish.com/~cj_whitehound/Rats_Nest/artwork/clipart/rat_sitting_bac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4824" y="4114800"/>
            <a:ext cx="1799303" cy="1828800"/>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p:cNvSpPr/>
          <p:nvPr/>
        </p:nvSpPr>
        <p:spPr bwMode="auto">
          <a:xfrm>
            <a:off x="5257800" y="2628900"/>
            <a:ext cx="1149163" cy="914400"/>
          </a:xfrm>
          <a:prstGeom prst="cloudCallout">
            <a:avLst>
              <a:gd name="adj1" fmla="val -7115"/>
              <a:gd name="adj2" fmla="val 120500"/>
            </a:avLst>
          </a:prstGeom>
          <a:solidFill>
            <a:schemeClr val="tx1"/>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ahoma" charset="0"/>
              </a:rPr>
              <a:t>Aw, rats!</a:t>
            </a:r>
          </a:p>
        </p:txBody>
      </p:sp>
      <p:pic>
        <p:nvPicPr>
          <p:cNvPr id="12" name="Picture 2" descr="http://sweetclipart.com/multisite/sweetclipart/files/shovel_and_pai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9331"/>
          <a:stretch/>
        </p:blipFill>
        <p:spPr bwMode="auto">
          <a:xfrm>
            <a:off x="3276600" y="1828800"/>
            <a:ext cx="154669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weetclipart.com/multisite/sweetclipart/files/shovel_and_pai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9331"/>
          <a:stretch/>
        </p:blipFill>
        <p:spPr bwMode="auto">
          <a:xfrm>
            <a:off x="6477000" y="1874520"/>
            <a:ext cx="1546690" cy="2514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57073" y="381000"/>
            <a:ext cx="8244840" cy="523220"/>
          </a:xfrm>
          <a:prstGeom prst="rect">
            <a:avLst/>
          </a:prstGeom>
          <a:solidFill>
            <a:srgbClr val="FF0000"/>
          </a:solidFill>
        </p:spPr>
        <p:txBody>
          <a:bodyPr wrap="square" rtlCol="0">
            <a:spAutoFit/>
          </a:bodyPr>
          <a:lstStyle/>
          <a:p>
            <a:r>
              <a:rPr lang="en-US" sz="2800" b="1" dirty="0" smtClean="0">
                <a:latin typeface="Traditional Arabic" pitchFamily="18" charset="-78"/>
                <a:cs typeface="Traditional Arabic" pitchFamily="18" charset="-78"/>
              </a:rPr>
              <a:t>“Understanding the Question and Pre-Bucketing”</a:t>
            </a:r>
            <a:endParaRPr lang="en-US" sz="28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19411989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30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3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3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3000"/>
                                        <p:tgtEl>
                                          <p:spTgt spid="3"/>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2000"/>
                                        <p:tgtEl>
                                          <p:spTgt spid="51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4</a:t>
            </a:fld>
            <a:endParaRPr lang="en-US"/>
          </a:p>
        </p:txBody>
      </p:sp>
      <p:sp>
        <p:nvSpPr>
          <p:cNvPr id="2" name="TextBox 1"/>
          <p:cNvSpPr txBox="1"/>
          <p:nvPr/>
        </p:nvSpPr>
        <p:spPr>
          <a:xfrm>
            <a:off x="381000" y="399362"/>
            <a:ext cx="8534400" cy="830997"/>
          </a:xfrm>
          <a:prstGeom prst="rect">
            <a:avLst/>
          </a:prstGeom>
          <a:noFill/>
        </p:spPr>
        <p:txBody>
          <a:bodyPr wrap="square" rtlCol="0">
            <a:spAutoFit/>
          </a:bodyPr>
          <a:lstStyle/>
          <a:p>
            <a:pPr algn="ctr"/>
            <a:r>
              <a:rPr lang="en-US" sz="2400" b="1" dirty="0" smtClean="0">
                <a:latin typeface="Calibri" pitchFamily="34" charset="0"/>
                <a:cs typeface="Calibri" pitchFamily="34" charset="0"/>
              </a:rPr>
              <a:t>SO IF YOU WANT ANY SORT OF POINTS FOR THIS PROJECT, YOU’LL NEED TO…</a:t>
            </a:r>
            <a:endParaRPr lang="en-US" sz="5400" b="1" dirty="0" smtClean="0">
              <a:solidFill>
                <a:schemeClr val="bg2"/>
              </a:solidFill>
              <a:latin typeface="Calibri" pitchFamily="34" charset="0"/>
              <a:cs typeface="Calibri" pitchFamily="34" charset="0"/>
            </a:endParaRPr>
          </a:p>
        </p:txBody>
      </p:sp>
      <p:pic>
        <p:nvPicPr>
          <p:cNvPr id="6" name="Picture 2" descr="http://socialinqueery.files.wordpress.com/2012/03/raising-hands2.jpg"/>
          <p:cNvPicPr>
            <a:picLocks noChangeAspect="1" noChangeArrowheads="1"/>
          </p:cNvPicPr>
          <p:nvPr/>
        </p:nvPicPr>
        <p:blipFill>
          <a:blip r:embed="rId4" cstate="print"/>
          <a:srcRect/>
          <a:stretch>
            <a:fillRect/>
          </a:stretch>
        </p:blipFill>
        <p:spPr bwMode="auto">
          <a:xfrm>
            <a:off x="2438400" y="2153689"/>
            <a:ext cx="4667247" cy="2667001"/>
          </a:xfrm>
          <a:prstGeom prst="rect">
            <a:avLst/>
          </a:prstGeom>
          <a:noFill/>
        </p:spPr>
      </p:pic>
      <p:sp>
        <p:nvSpPr>
          <p:cNvPr id="7" name="TextBox 6"/>
          <p:cNvSpPr txBox="1"/>
          <p:nvPr/>
        </p:nvSpPr>
        <p:spPr>
          <a:xfrm>
            <a:off x="609600" y="1230359"/>
            <a:ext cx="8534400" cy="923330"/>
          </a:xfrm>
          <a:prstGeom prst="rect">
            <a:avLst/>
          </a:prstGeom>
          <a:noFill/>
        </p:spPr>
        <p:txBody>
          <a:bodyPr wrap="square" rtlCol="0">
            <a:spAutoFit/>
          </a:bodyPr>
          <a:lstStyle/>
          <a:p>
            <a:pPr algn="ctr"/>
            <a:r>
              <a:rPr lang="en-US" sz="5400" b="1" dirty="0" smtClean="0">
                <a:solidFill>
                  <a:srgbClr val="FF0000"/>
                </a:solidFill>
                <a:latin typeface="Calibri" pitchFamily="34" charset="0"/>
                <a:cs typeface="Calibri" pitchFamily="34" charset="0"/>
              </a:rPr>
              <a:t>VOL</a:t>
            </a:r>
            <a:r>
              <a:rPr lang="en-US" sz="5400" b="1" dirty="0" smtClean="0">
                <a:latin typeface="Calibri" pitchFamily="34" charset="0"/>
                <a:cs typeface="Calibri" pitchFamily="34" charset="0"/>
              </a:rPr>
              <a:t>UNT</a:t>
            </a:r>
            <a:r>
              <a:rPr lang="en-US" sz="5400" b="1" dirty="0" smtClean="0">
                <a:solidFill>
                  <a:schemeClr val="bg2"/>
                </a:solidFill>
                <a:latin typeface="Calibri" pitchFamily="34" charset="0"/>
                <a:cs typeface="Calibri" pitchFamily="34" charset="0"/>
              </a:rPr>
              <a:t>EER!</a:t>
            </a:r>
          </a:p>
        </p:txBody>
      </p:sp>
    </p:spTree>
    <p:custDataLst>
      <p:tags r:id="rId1"/>
    </p:custDataLst>
    <p:extLst>
      <p:ext uri="{BB962C8B-B14F-4D97-AF65-F5344CB8AC3E}">
        <p14:creationId xmlns:p14="http://schemas.microsoft.com/office/powerpoint/2010/main" val="12704607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8" fill="hold" nodeType="withEffect">
                                  <p:stCondLst>
                                    <p:cond delay="100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40</a:t>
            </a:fld>
            <a:endParaRPr lang="en-US"/>
          </a:p>
        </p:txBody>
      </p:sp>
      <p:sp>
        <p:nvSpPr>
          <p:cNvPr id="2" name="TextBox 1"/>
          <p:cNvSpPr txBox="1"/>
          <p:nvPr/>
        </p:nvSpPr>
        <p:spPr>
          <a:xfrm>
            <a:off x="1447800" y="228600"/>
            <a:ext cx="5562600" cy="584775"/>
          </a:xfrm>
          <a:prstGeom prst="rect">
            <a:avLst/>
          </a:prstGeom>
          <a:noFill/>
        </p:spPr>
        <p:txBody>
          <a:bodyPr wrap="square" rtlCol="0">
            <a:spAutoFit/>
          </a:bodyPr>
          <a:lstStyle/>
          <a:p>
            <a:r>
              <a:rPr lang="en-US" sz="3200" b="1" u="sng" dirty="0" smtClean="0">
                <a:latin typeface="Times New Roman" pitchFamily="18" charset="0"/>
                <a:cs typeface="Times New Roman" pitchFamily="18" charset="0"/>
              </a:rPr>
              <a:t>Document Analysis Procedure</a:t>
            </a:r>
            <a:endParaRPr lang="en-US" sz="3200" b="1" u="sng" dirty="0">
              <a:latin typeface="Times New Roman" pitchFamily="18" charset="0"/>
              <a:cs typeface="Times New Roman" pitchFamily="18" charset="0"/>
            </a:endParaRPr>
          </a:p>
        </p:txBody>
      </p:sp>
      <p:sp>
        <p:nvSpPr>
          <p:cNvPr id="8" name="TextBox 7"/>
          <p:cNvSpPr txBox="1"/>
          <p:nvPr/>
        </p:nvSpPr>
        <p:spPr>
          <a:xfrm>
            <a:off x="369570" y="813375"/>
            <a:ext cx="8423910" cy="1138773"/>
          </a:xfrm>
          <a:prstGeom prst="rect">
            <a:avLst/>
          </a:prstGeom>
          <a:noFill/>
        </p:spPr>
        <p:txBody>
          <a:bodyPr wrap="square" rtlCol="0">
            <a:spAutoFit/>
          </a:bodyPr>
          <a:lstStyle/>
          <a:p>
            <a:r>
              <a:rPr lang="en-US" sz="2800" b="1" dirty="0" smtClean="0">
                <a:solidFill>
                  <a:srgbClr val="FFFF00"/>
                </a:solidFill>
                <a:latin typeface="Times New Roman" pitchFamily="18" charset="0"/>
                <a:cs typeface="Times New Roman" pitchFamily="18" charset="0"/>
              </a:rPr>
              <a:t>Directions: </a:t>
            </a:r>
            <a:r>
              <a:rPr lang="en-US" sz="2000" b="1" dirty="0" smtClean="0">
                <a:latin typeface="Times New Roman" pitchFamily="18" charset="0"/>
                <a:cs typeface="Times New Roman" pitchFamily="18" charset="0"/>
              </a:rPr>
              <a:t>Number </a:t>
            </a:r>
            <a:r>
              <a:rPr lang="en-US" sz="2000" b="1" u="sng" dirty="0" smtClean="0">
                <a:latin typeface="Times New Roman" pitchFamily="18" charset="0"/>
                <a:cs typeface="Times New Roman" pitchFamily="18" charset="0"/>
              </a:rPr>
              <a:t>each</a:t>
            </a:r>
            <a:r>
              <a:rPr lang="en-US" sz="2000" b="1" dirty="0" smtClean="0">
                <a:latin typeface="Times New Roman" pitchFamily="18" charset="0"/>
                <a:cs typeface="Times New Roman" pitchFamily="18" charset="0"/>
              </a:rPr>
              <a:t> line of the </a:t>
            </a:r>
            <a:r>
              <a:rPr lang="en-US" sz="2000" b="1" u="sng" dirty="0" smtClean="0">
                <a:latin typeface="Times New Roman" pitchFamily="18" charset="0"/>
                <a:cs typeface="Times New Roman" pitchFamily="18" charset="0"/>
              </a:rPr>
              <a:t>four</a:t>
            </a:r>
            <a:r>
              <a:rPr lang="en-US" sz="2000" b="1" dirty="0" smtClean="0">
                <a:latin typeface="Times New Roman" pitchFamily="18" charset="0"/>
                <a:cs typeface="Times New Roman" pitchFamily="18" charset="0"/>
              </a:rPr>
              <a:t> documents you will be analyzing.  This will allow you to give a clear source for the information you use to answer the questions. </a:t>
            </a:r>
            <a:endParaRPr lang="en-US" sz="2000" b="1" dirty="0">
              <a:latin typeface="Times New Roman" pitchFamily="18" charset="0"/>
              <a:cs typeface="Times New Roman" pitchFamily="18" charset="0"/>
            </a:endParaRPr>
          </a:p>
        </p:txBody>
      </p:sp>
      <p:sp>
        <p:nvSpPr>
          <p:cNvPr id="11" name="TextBox 10"/>
          <p:cNvSpPr txBox="1"/>
          <p:nvPr/>
        </p:nvSpPr>
        <p:spPr>
          <a:xfrm>
            <a:off x="3638550" y="1738430"/>
            <a:ext cx="1885950" cy="369332"/>
          </a:xfrm>
          <a:prstGeom prst="rect">
            <a:avLst/>
          </a:prstGeom>
          <a:noFill/>
        </p:spPr>
        <p:txBody>
          <a:bodyPr wrap="square" rtlCol="0">
            <a:spAutoFit/>
          </a:bodyPr>
          <a:lstStyle/>
          <a:p>
            <a:r>
              <a:rPr lang="en-US" b="1" dirty="0" smtClean="0">
                <a:solidFill>
                  <a:srgbClr val="FFFF00"/>
                </a:solidFill>
                <a:latin typeface="Times New Roman" pitchFamily="18" charset="0"/>
                <a:cs typeface="Times New Roman" pitchFamily="18" charset="0"/>
              </a:rPr>
              <a:t>EXAMPLE:</a:t>
            </a:r>
            <a:endParaRPr lang="en-US" b="1" dirty="0">
              <a:solidFill>
                <a:srgbClr val="FFFF00"/>
              </a:solidFill>
              <a:latin typeface="Times New Roman" pitchFamily="18" charset="0"/>
              <a:cs typeface="Times New Roman" pitchFamily="18" charset="0"/>
            </a:endParaRPr>
          </a:p>
        </p:txBody>
      </p:sp>
      <p:sp>
        <p:nvSpPr>
          <p:cNvPr id="12" name="TextBox 11"/>
          <p:cNvSpPr txBox="1"/>
          <p:nvPr/>
        </p:nvSpPr>
        <p:spPr>
          <a:xfrm>
            <a:off x="598170" y="2128002"/>
            <a:ext cx="8534400" cy="2585323"/>
          </a:xfrm>
          <a:prstGeom prst="rect">
            <a:avLst/>
          </a:prstGeom>
          <a:noFill/>
        </p:spPr>
        <p:txBody>
          <a:bodyPr wrap="square" rtlCol="0">
            <a:spAutoFit/>
          </a:bodyPr>
          <a:lstStyle/>
          <a:p>
            <a:r>
              <a:rPr lang="en-US" b="1" dirty="0" smtClean="0">
                <a:latin typeface="Times New Roman" pitchFamily="18" charset="0"/>
                <a:cs typeface="Times New Roman" pitchFamily="18" charset="0"/>
              </a:rPr>
              <a:t>  With a horse-drawn plow, Fred </a:t>
            </a:r>
            <a:r>
              <a:rPr lang="en-US" b="1" dirty="0" err="1" smtClean="0">
                <a:latin typeface="Times New Roman" pitchFamily="18" charset="0"/>
                <a:cs typeface="Times New Roman" pitchFamily="18" charset="0"/>
              </a:rPr>
              <a:t>Folkers</a:t>
            </a:r>
            <a:r>
              <a:rPr lang="en-US" b="1" dirty="0" smtClean="0">
                <a:latin typeface="Times New Roman" pitchFamily="18" charset="0"/>
                <a:cs typeface="Times New Roman" pitchFamily="18" charset="0"/>
              </a:rPr>
              <a:t> produced nearly enough to stay afloat.</a:t>
            </a:r>
          </a:p>
          <a:p>
            <a:r>
              <a:rPr lang="en-US" b="1" dirty="0" smtClean="0">
                <a:solidFill>
                  <a:srgbClr val="FFFF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What changed everything for him, and other </a:t>
            </a:r>
            <a:r>
              <a:rPr lang="en-US" b="1" dirty="0" err="1" smtClean="0">
                <a:latin typeface="Times New Roman" pitchFamily="18" charset="0"/>
                <a:cs typeface="Times New Roman" pitchFamily="18" charset="0"/>
              </a:rPr>
              <a:t>dryland</a:t>
            </a:r>
            <a:r>
              <a:rPr lang="en-US" b="1" dirty="0" smtClean="0">
                <a:latin typeface="Times New Roman" pitchFamily="18" charset="0"/>
                <a:cs typeface="Times New Roman" pitchFamily="18" charset="0"/>
              </a:rPr>
              <a:t> farmers, was the tractor…</a:t>
            </a:r>
          </a:p>
          <a:p>
            <a:r>
              <a:rPr lang="en-US" b="1" dirty="0" smtClean="0">
                <a:solidFill>
                  <a:srgbClr val="FFFF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A tractor did the work of ten horses.  With his new combine, </a:t>
            </a:r>
            <a:r>
              <a:rPr lang="en-US" b="1" dirty="0" err="1" smtClean="0">
                <a:latin typeface="Times New Roman" pitchFamily="18" charset="0"/>
                <a:cs typeface="Times New Roman" pitchFamily="18" charset="0"/>
              </a:rPr>
              <a:t>Folkers</a:t>
            </a:r>
            <a:r>
              <a:rPr lang="en-US" b="1" dirty="0" smtClean="0">
                <a:latin typeface="Times New Roman" pitchFamily="18" charset="0"/>
                <a:cs typeface="Times New Roman" pitchFamily="18" charset="0"/>
              </a:rPr>
              <a:t> could cut and</a:t>
            </a:r>
            <a:endParaRPr lang="en-US" b="1" dirty="0" smtClean="0">
              <a:solidFill>
                <a:srgbClr val="FFFF00"/>
              </a:solidFill>
              <a:latin typeface="Times New Roman" pitchFamily="18" charset="0"/>
              <a:cs typeface="Times New Roman" pitchFamily="18" charset="0"/>
            </a:endParaRPr>
          </a:p>
          <a:p>
            <a:r>
              <a:rPr lang="en-US" b="1" dirty="0" smtClean="0">
                <a:solidFill>
                  <a:srgbClr val="FFFF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thresh the grain in one swoop, using just a fraction of the labor…. </a:t>
            </a:r>
            <a:r>
              <a:rPr lang="en-US" b="1" dirty="0" err="1" smtClean="0">
                <a:latin typeface="Times New Roman" pitchFamily="18" charset="0"/>
                <a:cs typeface="Times New Roman" pitchFamily="18" charset="0"/>
              </a:rPr>
              <a:t>Folkers</a:t>
            </a:r>
            <a:r>
              <a:rPr lang="en-US" b="1" dirty="0" smtClean="0">
                <a:latin typeface="Times New Roman" pitchFamily="18" charset="0"/>
                <a:cs typeface="Times New Roman" pitchFamily="18" charset="0"/>
              </a:rPr>
              <a:t> plowed</a:t>
            </a:r>
            <a:r>
              <a:rPr lang="en-US" b="1" dirty="0" smtClean="0">
                <a:solidFill>
                  <a:srgbClr val="FFFF00"/>
                </a:solidFill>
                <a:latin typeface="Times New Roman" pitchFamily="18" charset="0"/>
                <a:cs typeface="Times New Roman" pitchFamily="18" charset="0"/>
              </a:rPr>
              <a:t>    </a:t>
            </a:r>
          </a:p>
          <a:p>
            <a:r>
              <a:rPr lang="en-US" b="1" dirty="0">
                <a:solidFill>
                  <a:srgbClr val="FFFF00"/>
                </a:solidFill>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nearly his entire square mile, and then paid to rent nearby property and ripped up  </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that grass as well.  By the late 1920’s, his harvest was up to ten thousand bushels of </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wheat—a small mountain of grain.  What’s more, there was now an easy way to get </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the wheat of Fred </a:t>
            </a:r>
            <a:r>
              <a:rPr lang="en-US" b="1" dirty="0" err="1" smtClean="0">
                <a:latin typeface="Times New Roman" pitchFamily="18" charset="0"/>
                <a:cs typeface="Times New Roman" pitchFamily="18" charset="0"/>
              </a:rPr>
              <a:t>Folkers</a:t>
            </a:r>
            <a:r>
              <a:rPr lang="en-US" b="1" dirty="0" smtClean="0">
                <a:latin typeface="Times New Roman" pitchFamily="18" charset="0"/>
                <a:cs typeface="Times New Roman" pitchFamily="18" charset="0"/>
              </a:rPr>
              <a:t>… to the rest of the world.  In 1924, a train finally </a:t>
            </a:r>
          </a:p>
          <a:p>
            <a:r>
              <a:rPr lang="en-US" b="1" dirty="0" smtClean="0">
                <a:latin typeface="Times New Roman" pitchFamily="18" charset="0"/>
                <a:cs typeface="Times New Roman" pitchFamily="18" charset="0"/>
              </a:rPr>
              <a:t>  arrived in Boise City…</a:t>
            </a:r>
            <a:endParaRPr lang="en-US" b="1" dirty="0">
              <a:latin typeface="Times New Roman" pitchFamily="18" charset="0"/>
              <a:cs typeface="Times New Roman" pitchFamily="18" charset="0"/>
            </a:endParaRPr>
          </a:p>
        </p:txBody>
      </p:sp>
      <p:sp>
        <p:nvSpPr>
          <p:cNvPr id="13" name="TextBox 12"/>
          <p:cNvSpPr txBox="1"/>
          <p:nvPr/>
        </p:nvSpPr>
        <p:spPr>
          <a:xfrm>
            <a:off x="457200" y="2117404"/>
            <a:ext cx="457200" cy="2585323"/>
          </a:xfrm>
          <a:prstGeom prst="rect">
            <a:avLst/>
          </a:prstGeom>
          <a:noFill/>
        </p:spPr>
        <p:txBody>
          <a:bodyPr wrap="square" rtlCol="0">
            <a:spAutoFit/>
          </a:bodyPr>
          <a:lstStyle/>
          <a:p>
            <a:r>
              <a:rPr lang="en-US" b="1" dirty="0" smtClean="0">
                <a:solidFill>
                  <a:srgbClr val="FFFF00"/>
                </a:solidFill>
                <a:latin typeface="Times New Roman" pitchFamily="18" charset="0"/>
                <a:cs typeface="Times New Roman" pitchFamily="18" charset="0"/>
              </a:rPr>
              <a:t>1.</a:t>
            </a:r>
          </a:p>
          <a:p>
            <a:r>
              <a:rPr lang="en-US" b="1" dirty="0" smtClean="0">
                <a:solidFill>
                  <a:srgbClr val="FFFF00"/>
                </a:solidFill>
                <a:latin typeface="Times New Roman" pitchFamily="18" charset="0"/>
                <a:cs typeface="Times New Roman" pitchFamily="18" charset="0"/>
              </a:rPr>
              <a:t>2.</a:t>
            </a:r>
          </a:p>
          <a:p>
            <a:r>
              <a:rPr lang="en-US" b="1" dirty="0" smtClean="0">
                <a:solidFill>
                  <a:srgbClr val="FFFF00"/>
                </a:solidFill>
                <a:latin typeface="Times New Roman" pitchFamily="18" charset="0"/>
                <a:cs typeface="Times New Roman" pitchFamily="18" charset="0"/>
              </a:rPr>
              <a:t>3.</a:t>
            </a:r>
          </a:p>
          <a:p>
            <a:r>
              <a:rPr lang="en-US" b="1" dirty="0" smtClean="0">
                <a:solidFill>
                  <a:srgbClr val="FFFF00"/>
                </a:solidFill>
                <a:latin typeface="Times New Roman" pitchFamily="18" charset="0"/>
                <a:cs typeface="Times New Roman" pitchFamily="18" charset="0"/>
              </a:rPr>
              <a:t>4.</a:t>
            </a:r>
          </a:p>
          <a:p>
            <a:r>
              <a:rPr lang="en-US" b="1" dirty="0" smtClean="0">
                <a:solidFill>
                  <a:srgbClr val="FFFF00"/>
                </a:solidFill>
                <a:latin typeface="Times New Roman" pitchFamily="18" charset="0"/>
                <a:cs typeface="Times New Roman" pitchFamily="18" charset="0"/>
              </a:rPr>
              <a:t>5.</a:t>
            </a:r>
          </a:p>
          <a:p>
            <a:r>
              <a:rPr lang="en-US" b="1" dirty="0" smtClean="0">
                <a:solidFill>
                  <a:srgbClr val="FFFF00"/>
                </a:solidFill>
                <a:latin typeface="Times New Roman" pitchFamily="18" charset="0"/>
                <a:cs typeface="Times New Roman" pitchFamily="18" charset="0"/>
              </a:rPr>
              <a:t>6.</a:t>
            </a:r>
          </a:p>
          <a:p>
            <a:r>
              <a:rPr lang="en-US" b="1" dirty="0" smtClean="0">
                <a:solidFill>
                  <a:srgbClr val="FFFF00"/>
                </a:solidFill>
                <a:latin typeface="Times New Roman" pitchFamily="18" charset="0"/>
                <a:cs typeface="Times New Roman" pitchFamily="18" charset="0"/>
              </a:rPr>
              <a:t>7.</a:t>
            </a:r>
          </a:p>
          <a:p>
            <a:r>
              <a:rPr lang="en-US" b="1" dirty="0" smtClean="0">
                <a:solidFill>
                  <a:srgbClr val="FFFF00"/>
                </a:solidFill>
                <a:latin typeface="Times New Roman" pitchFamily="18" charset="0"/>
                <a:cs typeface="Times New Roman" pitchFamily="18" charset="0"/>
              </a:rPr>
              <a:t>8.</a:t>
            </a:r>
          </a:p>
          <a:p>
            <a:r>
              <a:rPr lang="en-US" b="1" dirty="0" smtClean="0">
                <a:solidFill>
                  <a:srgbClr val="FFFF00"/>
                </a:solidFill>
                <a:latin typeface="Times New Roman" pitchFamily="18" charset="0"/>
                <a:cs typeface="Times New Roman" pitchFamily="18" charset="0"/>
              </a:rPr>
              <a:t>9.</a:t>
            </a:r>
            <a:endParaRPr lang="en-US"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3503861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wipe(left)">
                                      <p:cBhvr>
                                        <p:cTn id="26" dur="500"/>
                                        <p:tgtEl>
                                          <p:spTgt spid="13">
                                            <p:txEl>
                                              <p:pRg st="0" end="0"/>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wipe(left)">
                                      <p:cBhvr>
                                        <p:cTn id="30" dur="500"/>
                                        <p:tgtEl>
                                          <p:spTgt spid="13">
                                            <p:txEl>
                                              <p:pRg st="1" end="1"/>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wipe(left)">
                                      <p:cBhvr>
                                        <p:cTn id="34" dur="500"/>
                                        <p:tgtEl>
                                          <p:spTgt spid="13">
                                            <p:txEl>
                                              <p:pRg st="2" end="2"/>
                                            </p:txEl>
                                          </p:spTgt>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Effect transition="in" filter="wipe(left)">
                                      <p:cBhvr>
                                        <p:cTn id="38" dur="500"/>
                                        <p:tgtEl>
                                          <p:spTgt spid="13">
                                            <p:txEl>
                                              <p:pRg st="3" end="3"/>
                                            </p:txEl>
                                          </p:spTgt>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wipe(left)">
                                      <p:cBhvr>
                                        <p:cTn id="42" dur="500"/>
                                        <p:tgtEl>
                                          <p:spTgt spid="13">
                                            <p:txEl>
                                              <p:pRg st="4" end="4"/>
                                            </p:txEl>
                                          </p:spTgt>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3">
                                            <p:txEl>
                                              <p:pRg st="5" end="5"/>
                                            </p:txEl>
                                          </p:spTgt>
                                        </p:tgtEl>
                                        <p:attrNameLst>
                                          <p:attrName>style.visibility</p:attrName>
                                        </p:attrNameLst>
                                      </p:cBhvr>
                                      <p:to>
                                        <p:strVal val="visible"/>
                                      </p:to>
                                    </p:set>
                                    <p:animEffect transition="in" filter="wipe(left)">
                                      <p:cBhvr>
                                        <p:cTn id="46" dur="500"/>
                                        <p:tgtEl>
                                          <p:spTgt spid="13">
                                            <p:txEl>
                                              <p:pRg st="5" end="5"/>
                                            </p:txEl>
                                          </p:spTgt>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13">
                                            <p:txEl>
                                              <p:pRg st="6" end="6"/>
                                            </p:txEl>
                                          </p:spTgt>
                                        </p:tgtEl>
                                        <p:attrNameLst>
                                          <p:attrName>style.visibility</p:attrName>
                                        </p:attrNameLst>
                                      </p:cBhvr>
                                      <p:to>
                                        <p:strVal val="visible"/>
                                      </p:to>
                                    </p:set>
                                    <p:animEffect transition="in" filter="wipe(left)">
                                      <p:cBhvr>
                                        <p:cTn id="50" dur="500"/>
                                        <p:tgtEl>
                                          <p:spTgt spid="13">
                                            <p:txEl>
                                              <p:pRg st="6" end="6"/>
                                            </p:txEl>
                                          </p:spTgt>
                                        </p:tgtEl>
                                      </p:cBhvr>
                                    </p:animEffect>
                                  </p:childTnLst>
                                </p:cTn>
                              </p:par>
                            </p:childTnLst>
                          </p:cTn>
                        </p:par>
                        <p:par>
                          <p:cTn id="51" fill="hold">
                            <p:stCondLst>
                              <p:cond delay="5500"/>
                            </p:stCondLst>
                            <p:childTnLst>
                              <p:par>
                                <p:cTn id="52" presetID="22" presetClass="entr" presetSubtype="8" fill="hold" nodeType="afterEffect">
                                  <p:stCondLst>
                                    <p:cond delay="0"/>
                                  </p:stCondLst>
                                  <p:childTnLst>
                                    <p:set>
                                      <p:cBhvr>
                                        <p:cTn id="53" dur="1" fill="hold">
                                          <p:stCondLst>
                                            <p:cond delay="0"/>
                                          </p:stCondLst>
                                        </p:cTn>
                                        <p:tgtEl>
                                          <p:spTgt spid="13">
                                            <p:txEl>
                                              <p:pRg st="7" end="7"/>
                                            </p:txEl>
                                          </p:spTgt>
                                        </p:tgtEl>
                                        <p:attrNameLst>
                                          <p:attrName>style.visibility</p:attrName>
                                        </p:attrNameLst>
                                      </p:cBhvr>
                                      <p:to>
                                        <p:strVal val="visible"/>
                                      </p:to>
                                    </p:set>
                                    <p:animEffect transition="in" filter="wipe(left)">
                                      <p:cBhvr>
                                        <p:cTn id="54" dur="500"/>
                                        <p:tgtEl>
                                          <p:spTgt spid="13">
                                            <p:txEl>
                                              <p:pRg st="7" end="7"/>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13">
                                            <p:txEl>
                                              <p:pRg st="8" end="8"/>
                                            </p:txEl>
                                          </p:spTgt>
                                        </p:tgtEl>
                                        <p:attrNameLst>
                                          <p:attrName>style.visibility</p:attrName>
                                        </p:attrNameLst>
                                      </p:cBhvr>
                                      <p:to>
                                        <p:strVal val="visible"/>
                                      </p:to>
                                    </p:set>
                                    <p:animEffect transition="in" filter="wipe(left)">
                                      <p:cBhvr>
                                        <p:cTn id="58"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41</a:t>
            </a:fld>
            <a:endParaRPr lang="en-US"/>
          </a:p>
        </p:txBody>
      </p:sp>
      <p:sp>
        <p:nvSpPr>
          <p:cNvPr id="7" name="TextBox 6"/>
          <p:cNvSpPr txBox="1"/>
          <p:nvPr/>
        </p:nvSpPr>
        <p:spPr>
          <a:xfrm>
            <a:off x="323850" y="647224"/>
            <a:ext cx="8534400" cy="2585323"/>
          </a:xfrm>
          <a:prstGeom prst="rect">
            <a:avLst/>
          </a:prstGeom>
          <a:noFill/>
        </p:spPr>
        <p:txBody>
          <a:bodyPr wrap="square" rtlCol="0">
            <a:spAutoFit/>
          </a:bodyPr>
          <a:lstStyle/>
          <a:p>
            <a:r>
              <a:rPr lang="en-US" b="1" dirty="0" smtClean="0">
                <a:latin typeface="Times New Roman" pitchFamily="18" charset="0"/>
                <a:cs typeface="Times New Roman" pitchFamily="18" charset="0"/>
              </a:rPr>
              <a:t>  With a horse-drawn plow, Fred </a:t>
            </a:r>
            <a:r>
              <a:rPr lang="en-US" b="1" dirty="0" err="1" smtClean="0">
                <a:latin typeface="Times New Roman" pitchFamily="18" charset="0"/>
                <a:cs typeface="Times New Roman" pitchFamily="18" charset="0"/>
              </a:rPr>
              <a:t>Folkers</a:t>
            </a:r>
            <a:r>
              <a:rPr lang="en-US" b="1" dirty="0" smtClean="0">
                <a:latin typeface="Times New Roman" pitchFamily="18" charset="0"/>
                <a:cs typeface="Times New Roman" pitchFamily="18" charset="0"/>
              </a:rPr>
              <a:t> produced nearly enough to stay afloat.</a:t>
            </a:r>
          </a:p>
          <a:p>
            <a:r>
              <a:rPr lang="en-US" b="1" dirty="0" smtClean="0">
                <a:solidFill>
                  <a:srgbClr val="FFFF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What changed everything for him, and other </a:t>
            </a:r>
            <a:r>
              <a:rPr lang="en-US" b="1" dirty="0" err="1" smtClean="0">
                <a:latin typeface="Times New Roman" pitchFamily="18" charset="0"/>
                <a:cs typeface="Times New Roman" pitchFamily="18" charset="0"/>
              </a:rPr>
              <a:t>dryland</a:t>
            </a:r>
            <a:r>
              <a:rPr lang="en-US" b="1" dirty="0" smtClean="0">
                <a:latin typeface="Times New Roman" pitchFamily="18" charset="0"/>
                <a:cs typeface="Times New Roman" pitchFamily="18" charset="0"/>
              </a:rPr>
              <a:t> farmers, was the tractor…</a:t>
            </a:r>
          </a:p>
          <a:p>
            <a:r>
              <a:rPr lang="en-US" b="1" dirty="0" smtClean="0">
                <a:solidFill>
                  <a:srgbClr val="FFFF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A tractor did the work of ten horses.  With his new combine, </a:t>
            </a:r>
            <a:r>
              <a:rPr lang="en-US" b="1" dirty="0" err="1" smtClean="0">
                <a:latin typeface="Times New Roman" pitchFamily="18" charset="0"/>
                <a:cs typeface="Times New Roman" pitchFamily="18" charset="0"/>
              </a:rPr>
              <a:t>Folkers</a:t>
            </a:r>
            <a:r>
              <a:rPr lang="en-US" b="1" dirty="0" smtClean="0">
                <a:latin typeface="Times New Roman" pitchFamily="18" charset="0"/>
                <a:cs typeface="Times New Roman" pitchFamily="18" charset="0"/>
              </a:rPr>
              <a:t> could cut and</a:t>
            </a:r>
            <a:endParaRPr lang="en-US" b="1" dirty="0" smtClean="0">
              <a:solidFill>
                <a:srgbClr val="FFFF00"/>
              </a:solidFill>
              <a:latin typeface="Times New Roman" pitchFamily="18" charset="0"/>
              <a:cs typeface="Times New Roman" pitchFamily="18" charset="0"/>
            </a:endParaRPr>
          </a:p>
          <a:p>
            <a:r>
              <a:rPr lang="en-US" b="1" dirty="0" smtClean="0">
                <a:solidFill>
                  <a:srgbClr val="FFFF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thresh the grain in one swoop, using just a fraction of the labor…. </a:t>
            </a:r>
            <a:r>
              <a:rPr lang="en-US" b="1" dirty="0" err="1" smtClean="0">
                <a:latin typeface="Times New Roman" pitchFamily="18" charset="0"/>
                <a:cs typeface="Times New Roman" pitchFamily="18" charset="0"/>
              </a:rPr>
              <a:t>Folkers</a:t>
            </a:r>
            <a:r>
              <a:rPr lang="en-US" b="1" dirty="0" smtClean="0">
                <a:latin typeface="Times New Roman" pitchFamily="18" charset="0"/>
                <a:cs typeface="Times New Roman" pitchFamily="18" charset="0"/>
              </a:rPr>
              <a:t> plowed</a:t>
            </a:r>
            <a:r>
              <a:rPr lang="en-US" b="1" dirty="0" smtClean="0">
                <a:solidFill>
                  <a:srgbClr val="FFFF00"/>
                </a:solidFill>
                <a:latin typeface="Times New Roman" pitchFamily="18" charset="0"/>
                <a:cs typeface="Times New Roman" pitchFamily="18" charset="0"/>
              </a:rPr>
              <a:t>    </a:t>
            </a:r>
          </a:p>
          <a:p>
            <a:r>
              <a:rPr lang="en-US" b="1" dirty="0">
                <a:solidFill>
                  <a:srgbClr val="FFFF00"/>
                </a:solidFill>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nearly his entire square mile, and then paid to rent nearby property and ripped up  </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that grass as well.  By the late 1920’s, his harvest was up to ten thousand bushels of </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wheat—a small mountain of grain.  What’s more, there was now an easy way to get </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the wheat of Fred </a:t>
            </a:r>
            <a:r>
              <a:rPr lang="en-US" b="1" dirty="0" err="1" smtClean="0">
                <a:latin typeface="Times New Roman" pitchFamily="18" charset="0"/>
                <a:cs typeface="Times New Roman" pitchFamily="18" charset="0"/>
              </a:rPr>
              <a:t>Folkers</a:t>
            </a:r>
            <a:r>
              <a:rPr lang="en-US" b="1" dirty="0" smtClean="0">
                <a:latin typeface="Times New Roman" pitchFamily="18" charset="0"/>
                <a:cs typeface="Times New Roman" pitchFamily="18" charset="0"/>
              </a:rPr>
              <a:t>… to the rest of the world.  In 1924, a train finally </a:t>
            </a:r>
          </a:p>
          <a:p>
            <a:r>
              <a:rPr lang="en-US" b="1" dirty="0" smtClean="0">
                <a:latin typeface="Times New Roman" pitchFamily="18" charset="0"/>
                <a:cs typeface="Times New Roman" pitchFamily="18" charset="0"/>
              </a:rPr>
              <a:t>  arrived in Boise City…</a:t>
            </a:r>
            <a:endParaRPr lang="en-US" b="1" dirty="0">
              <a:latin typeface="Times New Roman" pitchFamily="18" charset="0"/>
              <a:cs typeface="Times New Roman" pitchFamily="18" charset="0"/>
            </a:endParaRPr>
          </a:p>
        </p:txBody>
      </p:sp>
      <p:sp>
        <p:nvSpPr>
          <p:cNvPr id="9" name="TextBox 8"/>
          <p:cNvSpPr txBox="1"/>
          <p:nvPr/>
        </p:nvSpPr>
        <p:spPr>
          <a:xfrm>
            <a:off x="354330" y="3232547"/>
            <a:ext cx="8180070" cy="1477328"/>
          </a:xfrm>
          <a:prstGeom prst="rect">
            <a:avLst/>
          </a:prstGeom>
          <a:noFill/>
        </p:spPr>
        <p:txBody>
          <a:bodyPr wrap="square" rtlCol="0">
            <a:spAutoFit/>
          </a:bodyPr>
          <a:lstStyle/>
          <a:p>
            <a:r>
              <a:rPr lang="en-US" b="1" dirty="0" smtClean="0">
                <a:solidFill>
                  <a:srgbClr val="FFFF00"/>
                </a:solidFill>
                <a:latin typeface="Times New Roman" pitchFamily="18" charset="0"/>
                <a:cs typeface="Times New Roman" pitchFamily="18" charset="0"/>
              </a:rPr>
              <a:t>Q. The author says that the tractor “changed everything.”  What does he mean?</a:t>
            </a:r>
          </a:p>
          <a:p>
            <a:endParaRPr lang="en-US" b="1" dirty="0" smtClean="0">
              <a:solidFill>
                <a:srgbClr val="FFFF00"/>
              </a:solidFill>
              <a:latin typeface="Times New Roman" pitchFamily="18" charset="0"/>
              <a:cs typeface="Times New Roman" pitchFamily="18" charset="0"/>
            </a:endParaRPr>
          </a:p>
          <a:p>
            <a:r>
              <a:rPr lang="en-US" b="1" dirty="0" smtClean="0">
                <a:solidFill>
                  <a:srgbClr val="FFFF00"/>
                </a:solidFill>
                <a:latin typeface="Times New Roman" pitchFamily="18" charset="0"/>
                <a:cs typeface="Times New Roman" pitchFamily="18" charset="0"/>
              </a:rPr>
              <a:t>A. “The author says that the tractor “changed everything.” </a:t>
            </a:r>
            <a:r>
              <a:rPr lang="en-US" b="1" dirty="0" smtClean="0">
                <a:latin typeface="Times New Roman" pitchFamily="18" charset="0"/>
                <a:cs typeface="Times New Roman" pitchFamily="18" charset="0"/>
              </a:rPr>
              <a:t>because in line three, he says that</a:t>
            </a:r>
            <a:r>
              <a:rPr lang="en-US" b="1" dirty="0" smtClean="0">
                <a:solidFill>
                  <a:srgbClr val="FFFF00"/>
                </a:solidFill>
                <a:latin typeface="Times New Roman" pitchFamily="18" charset="0"/>
                <a:cs typeface="Times New Roman" pitchFamily="18" charset="0"/>
              </a:rPr>
              <a:t> “a tractor did the work of ten horses.” which meant that the tractor helped the farmer could save himself from doing a lot of the work on his farm.</a:t>
            </a:r>
            <a:endParaRPr lang="en-US" b="1" dirty="0">
              <a:solidFill>
                <a:srgbClr val="FFFF00"/>
              </a:solidFill>
              <a:latin typeface="Times New Roman" pitchFamily="18" charset="0"/>
              <a:cs typeface="Times New Roman" pitchFamily="18" charset="0"/>
            </a:endParaRPr>
          </a:p>
        </p:txBody>
      </p:sp>
      <p:sp>
        <p:nvSpPr>
          <p:cNvPr id="10" name="TextBox 9"/>
          <p:cNvSpPr txBox="1"/>
          <p:nvPr/>
        </p:nvSpPr>
        <p:spPr>
          <a:xfrm>
            <a:off x="323850" y="228599"/>
            <a:ext cx="8534400" cy="369332"/>
          </a:xfrm>
          <a:prstGeom prst="rect">
            <a:avLst/>
          </a:prstGeom>
          <a:noFill/>
        </p:spPr>
        <p:txBody>
          <a:bodyPr wrap="square" rtlCol="0">
            <a:spAutoFit/>
          </a:bodyPr>
          <a:lstStyle/>
          <a:p>
            <a:r>
              <a:rPr lang="en-US" b="1" dirty="0" smtClean="0">
                <a:solidFill>
                  <a:srgbClr val="FFFF00"/>
                </a:solidFill>
                <a:latin typeface="Times New Roman" pitchFamily="18" charset="0"/>
                <a:cs typeface="Times New Roman" pitchFamily="18" charset="0"/>
              </a:rPr>
              <a:t>HERE’S HOW YOU GO ABOUT ANSWERING THE DOCUMENT QUESTIONS:</a:t>
            </a:r>
            <a:endParaRPr lang="en-US" b="1" dirty="0">
              <a:solidFill>
                <a:srgbClr val="FFFF00"/>
              </a:solidFill>
              <a:latin typeface="Times New Roman" pitchFamily="18" charset="0"/>
              <a:cs typeface="Times New Roman" pitchFamily="18" charset="0"/>
            </a:endParaRPr>
          </a:p>
        </p:txBody>
      </p:sp>
      <p:sp>
        <p:nvSpPr>
          <p:cNvPr id="3" name="TextBox 2"/>
          <p:cNvSpPr txBox="1"/>
          <p:nvPr/>
        </p:nvSpPr>
        <p:spPr>
          <a:xfrm>
            <a:off x="251460" y="663179"/>
            <a:ext cx="457200" cy="2585323"/>
          </a:xfrm>
          <a:prstGeom prst="rect">
            <a:avLst/>
          </a:prstGeom>
          <a:noFill/>
        </p:spPr>
        <p:txBody>
          <a:bodyPr wrap="square" rtlCol="0">
            <a:spAutoFit/>
          </a:bodyPr>
          <a:lstStyle/>
          <a:p>
            <a:r>
              <a:rPr lang="en-US" b="1" dirty="0" smtClean="0">
                <a:solidFill>
                  <a:srgbClr val="FFFF00"/>
                </a:solidFill>
                <a:latin typeface="Times New Roman" pitchFamily="18" charset="0"/>
                <a:cs typeface="Times New Roman" pitchFamily="18" charset="0"/>
              </a:rPr>
              <a:t>1.</a:t>
            </a:r>
          </a:p>
          <a:p>
            <a:r>
              <a:rPr lang="en-US" b="1" dirty="0" smtClean="0">
                <a:solidFill>
                  <a:srgbClr val="FFFF00"/>
                </a:solidFill>
                <a:latin typeface="Times New Roman" pitchFamily="18" charset="0"/>
                <a:cs typeface="Times New Roman" pitchFamily="18" charset="0"/>
              </a:rPr>
              <a:t>2.</a:t>
            </a:r>
          </a:p>
          <a:p>
            <a:r>
              <a:rPr lang="en-US" b="1" dirty="0" smtClean="0">
                <a:solidFill>
                  <a:srgbClr val="FFFF00"/>
                </a:solidFill>
                <a:latin typeface="Times New Roman" pitchFamily="18" charset="0"/>
                <a:cs typeface="Times New Roman" pitchFamily="18" charset="0"/>
              </a:rPr>
              <a:t>3.</a:t>
            </a:r>
          </a:p>
          <a:p>
            <a:r>
              <a:rPr lang="en-US" b="1" dirty="0" smtClean="0">
                <a:solidFill>
                  <a:srgbClr val="FFFF00"/>
                </a:solidFill>
                <a:latin typeface="Times New Roman" pitchFamily="18" charset="0"/>
                <a:cs typeface="Times New Roman" pitchFamily="18" charset="0"/>
              </a:rPr>
              <a:t>4.</a:t>
            </a:r>
          </a:p>
          <a:p>
            <a:r>
              <a:rPr lang="en-US" b="1" dirty="0" smtClean="0">
                <a:solidFill>
                  <a:srgbClr val="FFFF00"/>
                </a:solidFill>
                <a:latin typeface="Times New Roman" pitchFamily="18" charset="0"/>
                <a:cs typeface="Times New Roman" pitchFamily="18" charset="0"/>
              </a:rPr>
              <a:t>5.</a:t>
            </a:r>
          </a:p>
          <a:p>
            <a:r>
              <a:rPr lang="en-US" b="1" dirty="0" smtClean="0">
                <a:solidFill>
                  <a:srgbClr val="FFFF00"/>
                </a:solidFill>
                <a:latin typeface="Times New Roman" pitchFamily="18" charset="0"/>
                <a:cs typeface="Times New Roman" pitchFamily="18" charset="0"/>
              </a:rPr>
              <a:t>6.</a:t>
            </a:r>
          </a:p>
          <a:p>
            <a:r>
              <a:rPr lang="en-US" b="1" dirty="0" smtClean="0">
                <a:solidFill>
                  <a:srgbClr val="FFFF00"/>
                </a:solidFill>
                <a:latin typeface="Times New Roman" pitchFamily="18" charset="0"/>
                <a:cs typeface="Times New Roman" pitchFamily="18" charset="0"/>
              </a:rPr>
              <a:t>7.</a:t>
            </a:r>
          </a:p>
          <a:p>
            <a:r>
              <a:rPr lang="en-US" b="1" dirty="0" smtClean="0">
                <a:solidFill>
                  <a:srgbClr val="FFFF00"/>
                </a:solidFill>
                <a:latin typeface="Times New Roman" pitchFamily="18" charset="0"/>
                <a:cs typeface="Times New Roman" pitchFamily="18" charset="0"/>
              </a:rPr>
              <a:t>8.</a:t>
            </a:r>
          </a:p>
          <a:p>
            <a:r>
              <a:rPr lang="en-US" b="1" dirty="0" smtClean="0">
                <a:solidFill>
                  <a:srgbClr val="FFFF00"/>
                </a:solidFill>
                <a:latin typeface="Times New Roman" pitchFamily="18" charset="0"/>
                <a:cs typeface="Times New Roman" pitchFamily="18" charset="0"/>
              </a:rPr>
              <a:t>9.</a:t>
            </a:r>
            <a:endParaRPr lang="en-US" b="1" dirty="0">
              <a:solidFill>
                <a:srgbClr val="FFFF00"/>
              </a:solidFill>
              <a:latin typeface="Times New Roman" pitchFamily="18" charset="0"/>
              <a:cs typeface="Times New Roman" pitchFamily="18" charset="0"/>
            </a:endParaRPr>
          </a:p>
        </p:txBody>
      </p:sp>
      <p:pic>
        <p:nvPicPr>
          <p:cNvPr id="1030" name="Picture 6" descr="http://www.mccormick-deering.com/image/gem02/1925Mdl15-30FirstD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786361"/>
            <a:ext cx="2644140" cy="150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4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2000"/>
                                        <p:tgtEl>
                                          <p:spTgt spid="9">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3000"/>
                                        <p:tgtEl>
                                          <p:spTgt spid="10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42</a:t>
            </a:fld>
            <a:endParaRPr lang="en-US"/>
          </a:p>
        </p:txBody>
      </p:sp>
      <p:sp>
        <p:nvSpPr>
          <p:cNvPr id="10" name="TextBox 9"/>
          <p:cNvSpPr txBox="1"/>
          <p:nvPr/>
        </p:nvSpPr>
        <p:spPr>
          <a:xfrm>
            <a:off x="2006600" y="1430294"/>
            <a:ext cx="6400800" cy="2554545"/>
          </a:xfrm>
          <a:prstGeom prst="rect">
            <a:avLst/>
          </a:prstGeom>
          <a:solidFill>
            <a:srgbClr val="0202D4"/>
          </a:solidFill>
        </p:spPr>
        <p:txBody>
          <a:bodyPr wrap="square" rtlCol="0">
            <a:spAutoFit/>
          </a:bodyPr>
          <a:lstStyle/>
          <a:p>
            <a:r>
              <a:rPr lang="en-US" sz="4000" b="1" dirty="0" smtClean="0">
                <a:latin typeface="Times New Roman" pitchFamily="18" charset="0"/>
                <a:cs typeface="Times New Roman" pitchFamily="18" charset="0"/>
              </a:rPr>
              <a:t>Please read Documents A-D and answer  ALL FOUR SETS OF DOCUMENT QUESTIONS!  (25 minutes)</a:t>
            </a:r>
            <a:endParaRPr lang="en-US" sz="4000" b="1" dirty="0">
              <a:latin typeface="Times New Roman" pitchFamily="18" charset="0"/>
              <a:cs typeface="Times New Roman" pitchFamily="18" charset="0"/>
            </a:endParaRPr>
          </a:p>
        </p:txBody>
      </p:sp>
      <p:sp>
        <p:nvSpPr>
          <p:cNvPr id="7" name="TextBox 6"/>
          <p:cNvSpPr txBox="1"/>
          <p:nvPr/>
        </p:nvSpPr>
        <p:spPr>
          <a:xfrm>
            <a:off x="1219200" y="381000"/>
            <a:ext cx="6853813"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“DOCUMENT ANALYSIS  QUESTIONS”</a:t>
            </a:r>
            <a:endParaRPr lang="en-US" sz="2800" b="1" dirty="0">
              <a:latin typeface="Times New Roman" pitchFamily="18" charset="0"/>
              <a:cs typeface="Times New Roman" pitchFamily="18" charset="0"/>
            </a:endParaRPr>
          </a:p>
        </p:txBody>
      </p:sp>
      <p:pic>
        <p:nvPicPr>
          <p:cNvPr id="1026" name="Picture 2" descr="http://th843.photobucket.com/albums/zz351/Progressivemetalist/th_Pointing_Fing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945565"/>
            <a:ext cx="1495425"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o.quizlet.com/i/iL7nUo8clvvgyM0DslvDxg_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894" r="23934"/>
          <a:stretch/>
        </p:blipFill>
        <p:spPr bwMode="auto">
          <a:xfrm>
            <a:off x="4569906" y="4631840"/>
            <a:ext cx="457200" cy="7997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942771" y="829784"/>
            <a:ext cx="3653413"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t>
            </a:r>
            <a:r>
              <a:rPr lang="en-US" sz="2800" b="1" dirty="0" smtClean="0">
                <a:latin typeface="Times New Roman" pitchFamily="18" charset="0"/>
                <a:cs typeface="Times New Roman" pitchFamily="18" charset="0"/>
              </a:rPr>
              <a:t>pgs. 55,  57,  59 &amp; 61)</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381957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250"/>
                                        <p:tgtEl>
                                          <p:spTgt spid="10"/>
                                        </p:tgtEl>
                                      </p:cBhvr>
                                    </p:animEffect>
                                  </p:childTnLst>
                                </p:cTn>
                              </p:par>
                            </p:childTnLst>
                          </p:cTn>
                        </p:par>
                        <p:par>
                          <p:cTn id="20" fill="hold">
                            <p:stCondLst>
                              <p:cond delay="275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43</a:t>
            </a:fld>
            <a:endParaRPr lang="en-US"/>
          </a:p>
        </p:txBody>
      </p:sp>
      <p:sp>
        <p:nvSpPr>
          <p:cNvPr id="9" name="TextBox 8"/>
          <p:cNvSpPr txBox="1"/>
          <p:nvPr/>
        </p:nvSpPr>
        <p:spPr>
          <a:xfrm>
            <a:off x="544286" y="867748"/>
            <a:ext cx="8180070" cy="3539430"/>
          </a:xfrm>
          <a:prstGeom prst="rect">
            <a:avLst/>
          </a:prstGeom>
          <a:noFill/>
        </p:spPr>
        <p:txBody>
          <a:bodyPr wrap="square" rtlCol="0">
            <a:spAutoFit/>
          </a:bodyPr>
          <a:lstStyle/>
          <a:p>
            <a:r>
              <a:rPr lang="en-US" sz="2800" b="1" dirty="0" smtClean="0">
                <a:solidFill>
                  <a:srgbClr val="FFFF00"/>
                </a:solidFill>
                <a:latin typeface="Times New Roman" pitchFamily="18" charset="0"/>
                <a:cs typeface="Times New Roman" pitchFamily="18" charset="0"/>
              </a:rPr>
              <a:t>Q. The author says that the tractor “changed everything.”  What does he mean?</a:t>
            </a:r>
          </a:p>
          <a:p>
            <a:endParaRPr lang="en-US" sz="2800" b="1" dirty="0" smtClean="0">
              <a:solidFill>
                <a:srgbClr val="FFFF00"/>
              </a:solidFill>
              <a:latin typeface="Times New Roman" pitchFamily="18" charset="0"/>
              <a:cs typeface="Times New Roman" pitchFamily="18" charset="0"/>
            </a:endParaRPr>
          </a:p>
          <a:p>
            <a:r>
              <a:rPr lang="en-US" sz="2800" b="1" dirty="0" smtClean="0">
                <a:solidFill>
                  <a:srgbClr val="FFFF00"/>
                </a:solidFill>
                <a:latin typeface="Times New Roman" pitchFamily="18" charset="0"/>
                <a:cs typeface="Times New Roman" pitchFamily="18" charset="0"/>
              </a:rPr>
              <a:t>A. “The author says that the tractor “changed everything.” </a:t>
            </a:r>
            <a:r>
              <a:rPr lang="en-US" sz="2800" b="1" dirty="0" smtClean="0">
                <a:latin typeface="Times New Roman" pitchFamily="18" charset="0"/>
                <a:cs typeface="Times New Roman" pitchFamily="18" charset="0"/>
              </a:rPr>
              <a:t>because in line three, he says that</a:t>
            </a:r>
            <a:r>
              <a:rPr lang="en-US" sz="2800" b="1" dirty="0" smtClean="0">
                <a:solidFill>
                  <a:srgbClr val="FFFF00"/>
                </a:solidFill>
                <a:latin typeface="Times New Roman" pitchFamily="18" charset="0"/>
                <a:cs typeface="Times New Roman" pitchFamily="18" charset="0"/>
              </a:rPr>
              <a:t> “a tractor did the work of ten horses.” which meant that the tractor helped the farmer could save himself from doing a lot of the work on his farm.</a:t>
            </a:r>
            <a:endParaRPr lang="en-US" sz="2800" b="1" dirty="0">
              <a:solidFill>
                <a:srgbClr val="FFFF00"/>
              </a:solidFill>
              <a:latin typeface="Times New Roman" pitchFamily="18" charset="0"/>
              <a:cs typeface="Times New Roman" pitchFamily="18" charset="0"/>
            </a:endParaRPr>
          </a:p>
        </p:txBody>
      </p:sp>
      <p:pic>
        <p:nvPicPr>
          <p:cNvPr id="8" name="Picture 2" descr="http://t1.gstatic.com/images?q=tbn:ANd9GcSBwqU-n1S3ThEDf59TmWL5ZqsL30E3T3HJaSW2LP4GGMgR9KHA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4180" y="4286020"/>
            <a:ext cx="16002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MS91021940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48500" y="811143"/>
            <a:ext cx="45719" cy="45719"/>
          </a:xfrm>
          <a:prstGeom prst="rect">
            <a:avLst/>
          </a:prstGeom>
        </p:spPr>
      </p:pic>
      <p:sp>
        <p:nvSpPr>
          <p:cNvPr id="12" name="TextBox 11"/>
          <p:cNvSpPr txBox="1"/>
          <p:nvPr/>
        </p:nvSpPr>
        <p:spPr>
          <a:xfrm>
            <a:off x="1828800" y="4778224"/>
            <a:ext cx="4191000" cy="1107996"/>
          </a:xfrm>
          <a:prstGeom prst="rect">
            <a:avLst/>
          </a:prstGeom>
          <a:noFill/>
        </p:spPr>
        <p:txBody>
          <a:bodyPr wrap="square" rtlCol="0">
            <a:spAutoFit/>
          </a:bodyPr>
          <a:lstStyle/>
          <a:p>
            <a:r>
              <a:rPr lang="en-US" sz="6600" b="1" dirty="0" smtClean="0">
                <a:latin typeface="Poor Richard" pitchFamily="18" charset="0"/>
                <a:cs typeface="Times New Roman" pitchFamily="18" charset="0"/>
              </a:rPr>
              <a:t>TIME’S UP!</a:t>
            </a:r>
            <a:endParaRPr lang="en-US" sz="6600" b="1" dirty="0">
              <a:latin typeface="Poor Richard" pitchFamily="18" charset="0"/>
              <a:cs typeface="Times New Roman" pitchFamily="18" charset="0"/>
            </a:endParaRPr>
          </a:p>
        </p:txBody>
      </p:sp>
      <p:sp>
        <p:nvSpPr>
          <p:cNvPr id="2" name="TextBox 1"/>
          <p:cNvSpPr txBox="1"/>
          <p:nvPr/>
        </p:nvSpPr>
        <p:spPr>
          <a:xfrm>
            <a:off x="342900" y="334088"/>
            <a:ext cx="8534400" cy="461665"/>
          </a:xfrm>
          <a:prstGeom prst="rect">
            <a:avLst/>
          </a:prstGeom>
          <a:solidFill>
            <a:srgbClr val="FF0000"/>
          </a:solidFill>
        </p:spPr>
        <p:txBody>
          <a:bodyPr wrap="square" rtlCol="0">
            <a:spAutoFit/>
          </a:bodyPr>
          <a:lstStyle/>
          <a:p>
            <a:r>
              <a:rPr lang="en-US" sz="2400" b="1" dirty="0" smtClean="0">
                <a:latin typeface="Times New Roman" pitchFamily="18" charset="0"/>
                <a:cs typeface="Times New Roman" pitchFamily="18" charset="0"/>
              </a:rPr>
              <a:t>BE SURE TO USE THIS PATTERN IN YOUR RESPONSES!</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890890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9427" fill="hold"/>
                                        <p:tgtEl>
                                          <p:spTgt spid="11"/>
                                        </p:tgtEl>
                                      </p:cBhvr>
                                    </p:cmd>
                                  </p:childTnLst>
                                </p:cTn>
                              </p:par>
                              <p:par>
                                <p:cTn id="26" presetID="16" presetClass="entr" presetSubtype="37" fill="hold" nodeType="withEffect">
                                  <p:stCondLst>
                                    <p:cond delay="150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barn(outVertical)">
                                      <p:cBhvr>
                                        <p:cTn id="28"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11"/>
                </p:tgtEl>
              </p:cMediaNode>
            </p:audio>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44</a:t>
            </a:fld>
            <a:endParaRPr lang="en-US"/>
          </a:p>
        </p:txBody>
      </p:sp>
      <p:sp>
        <p:nvSpPr>
          <p:cNvPr id="2" name="TextBox 1"/>
          <p:cNvSpPr txBox="1"/>
          <p:nvPr/>
        </p:nvSpPr>
        <p:spPr>
          <a:xfrm>
            <a:off x="304800" y="971062"/>
            <a:ext cx="4419600" cy="830997"/>
          </a:xfrm>
          <a:prstGeom prst="rect">
            <a:avLst/>
          </a:prstGeom>
          <a:solidFill>
            <a:srgbClr val="FF0000"/>
          </a:solidFill>
        </p:spPr>
        <p:txBody>
          <a:bodyPr wrap="square" rtlCol="0">
            <a:spAutoFit/>
          </a:bodyPr>
          <a:lstStyle/>
          <a:p>
            <a:r>
              <a:rPr lang="en-US" sz="2400" b="1" dirty="0" smtClean="0">
                <a:latin typeface="Times New Roman" pitchFamily="18" charset="0"/>
                <a:cs typeface="Times New Roman" pitchFamily="18" charset="0"/>
              </a:rPr>
              <a:t>Document A: </a:t>
            </a: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Deforestation-John Muir</a:t>
            </a:r>
            <a:endParaRPr lang="en-US" sz="2400" b="1" dirty="0">
              <a:latin typeface="Times New Roman" pitchFamily="18" charset="0"/>
              <a:cs typeface="Times New Roman" pitchFamily="18" charset="0"/>
            </a:endParaRPr>
          </a:p>
        </p:txBody>
      </p:sp>
      <p:sp>
        <p:nvSpPr>
          <p:cNvPr id="7" name="TextBox 6"/>
          <p:cNvSpPr txBox="1"/>
          <p:nvPr/>
        </p:nvSpPr>
        <p:spPr>
          <a:xfrm>
            <a:off x="304800" y="1891604"/>
            <a:ext cx="7543800" cy="1477328"/>
          </a:xfrm>
          <a:prstGeom prst="rect">
            <a:avLst/>
          </a:prstGeom>
          <a:noFill/>
        </p:spPr>
        <p:txBody>
          <a:bodyPr wrap="square" rtlCol="0">
            <a:spAutoFit/>
          </a:bodyPr>
          <a:lstStyle/>
          <a:p>
            <a:r>
              <a:rPr lang="en-US" b="1" dirty="0" smtClean="0">
                <a:latin typeface="Times New Roman" pitchFamily="18" charset="0"/>
                <a:cs typeface="Times New Roman" pitchFamily="18" charset="0"/>
              </a:rPr>
              <a:t>1. How old were the trees that Muir was describing?</a:t>
            </a:r>
          </a:p>
          <a:p>
            <a:r>
              <a:rPr lang="en-US" b="1" dirty="0" smtClean="0">
                <a:latin typeface="Times New Roman" pitchFamily="18" charset="0"/>
                <a:cs typeface="Times New Roman" pitchFamily="18" charset="0"/>
              </a:rPr>
              <a:t>2. According to Muir, why do people cut down trees?</a:t>
            </a:r>
          </a:p>
          <a:p>
            <a:r>
              <a:rPr lang="en-US" b="1" dirty="0" smtClean="0">
                <a:latin typeface="Times New Roman" pitchFamily="18" charset="0"/>
                <a:cs typeface="Times New Roman" pitchFamily="18" charset="0"/>
              </a:rPr>
              <a:t>3. What argument does Muir give for protecting the redwoods?</a:t>
            </a:r>
          </a:p>
          <a:p>
            <a:r>
              <a:rPr lang="en-US" b="1" dirty="0" smtClean="0">
                <a:latin typeface="Times New Roman" pitchFamily="18" charset="0"/>
                <a:cs typeface="Times New Roman" pitchFamily="18" charset="0"/>
              </a:rPr>
              <a:t>4. According to Muir, what is the only thing that can save the trees?</a:t>
            </a:r>
          </a:p>
          <a:p>
            <a:r>
              <a:rPr lang="en-US" b="1" dirty="0" smtClean="0">
                <a:latin typeface="Times New Roman" pitchFamily="18" charset="0"/>
                <a:cs typeface="Times New Roman" pitchFamily="18" charset="0"/>
              </a:rPr>
              <a:t>5. How do the maps help strengthen John Muir’s main arguments?</a:t>
            </a:r>
            <a:endParaRPr lang="en-US" b="1" dirty="0">
              <a:latin typeface="Times New Roman" pitchFamily="18" charset="0"/>
              <a:cs typeface="Times New Roman" pitchFamily="18" charset="0"/>
            </a:endParaRPr>
          </a:p>
        </p:txBody>
      </p:sp>
      <p:pic>
        <p:nvPicPr>
          <p:cNvPr id="9" name="Picture 2" descr="http://socialinqueery.files.wordpress.com/2012/03/raising-hands2.jpg"/>
          <p:cNvPicPr>
            <a:picLocks noChangeAspect="1" noChangeArrowheads="1"/>
          </p:cNvPicPr>
          <p:nvPr/>
        </p:nvPicPr>
        <p:blipFill>
          <a:blip r:embed="rId2" cstate="print"/>
          <a:srcRect/>
          <a:stretch>
            <a:fillRect/>
          </a:stretch>
        </p:blipFill>
        <p:spPr bwMode="auto">
          <a:xfrm>
            <a:off x="7587178" y="166301"/>
            <a:ext cx="1175822" cy="671899"/>
          </a:xfrm>
          <a:prstGeom prst="rect">
            <a:avLst/>
          </a:prstGeom>
          <a:noFill/>
        </p:spPr>
      </p:pic>
      <p:sp>
        <p:nvSpPr>
          <p:cNvPr id="10" name="TextBox 9"/>
          <p:cNvSpPr txBox="1"/>
          <p:nvPr/>
        </p:nvSpPr>
        <p:spPr>
          <a:xfrm>
            <a:off x="2133600" y="232398"/>
            <a:ext cx="48006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Are there </a:t>
            </a:r>
            <a:r>
              <a:rPr lang="en-US" sz="2400" b="1" dirty="0" smtClean="0">
                <a:solidFill>
                  <a:srgbClr val="FFFF00"/>
                </a:solidFill>
                <a:latin typeface="Calibri" pitchFamily="34" charset="0"/>
                <a:cs typeface="Calibri" pitchFamily="34" charset="0"/>
              </a:rPr>
              <a:t>VOLUNTEERS </a:t>
            </a:r>
            <a:r>
              <a:rPr lang="en-US" b="1" dirty="0" smtClean="0">
                <a:solidFill>
                  <a:srgbClr val="FFFF00"/>
                </a:solidFill>
                <a:latin typeface="Calibri" pitchFamily="34" charset="0"/>
                <a:cs typeface="Calibri" pitchFamily="34" charset="0"/>
              </a:rPr>
              <a:t> to read the answers to the “Document Analysis Questions”?</a:t>
            </a:r>
            <a:endParaRPr lang="en-US" dirty="0">
              <a:solidFill>
                <a:srgbClr val="FFFF00"/>
              </a:solidFill>
            </a:endParaRPr>
          </a:p>
        </p:txBody>
      </p:sp>
      <p:pic>
        <p:nvPicPr>
          <p:cNvPr id="11" name="Picture 2" descr="http://www.history.com/images/media/slideshow/teddy-roosevelt/theodore-roosevelt-yosem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999" y="971062"/>
            <a:ext cx="1703015" cy="1258948"/>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821789" y="3353692"/>
            <a:ext cx="7353300" cy="3072023"/>
          </a:xfrm>
          <a:prstGeom prst="rect">
            <a:avLst/>
          </a:prstGeom>
        </p:spPr>
      </p:pic>
    </p:spTree>
    <p:extLst>
      <p:ext uri="{BB962C8B-B14F-4D97-AF65-F5344CB8AC3E}">
        <p14:creationId xmlns:p14="http://schemas.microsoft.com/office/powerpoint/2010/main" val="3858411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2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left)">
                                      <p:cBhvr>
                                        <p:cTn id="30" dur="20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left)">
                                      <p:cBhvr>
                                        <p:cTn id="35" dur="20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wipe(left)">
                                      <p:cBhvr>
                                        <p:cTn id="40" dur="20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wipe(left)">
                                      <p:cBhvr>
                                        <p:cTn id="45" dur="2000"/>
                                        <p:tgtEl>
                                          <p:spTgt spid="7">
                                            <p:txEl>
                                              <p:pRg st="4" end="4"/>
                                            </p:txEl>
                                          </p:spTgt>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45</a:t>
            </a:fld>
            <a:endParaRPr lang="en-US"/>
          </a:p>
        </p:txBody>
      </p:sp>
      <p:sp>
        <p:nvSpPr>
          <p:cNvPr id="2" name="TextBox 1"/>
          <p:cNvSpPr txBox="1"/>
          <p:nvPr/>
        </p:nvSpPr>
        <p:spPr>
          <a:xfrm>
            <a:off x="289560" y="1676400"/>
            <a:ext cx="4419600" cy="830997"/>
          </a:xfrm>
          <a:prstGeom prst="rect">
            <a:avLst/>
          </a:prstGeom>
          <a:solidFill>
            <a:srgbClr val="FF0000"/>
          </a:solidFill>
        </p:spPr>
        <p:txBody>
          <a:bodyPr wrap="square" rtlCol="0">
            <a:spAutoFit/>
          </a:bodyPr>
          <a:lstStyle/>
          <a:p>
            <a:r>
              <a:rPr lang="en-US" sz="2400" b="1" dirty="0" smtClean="0">
                <a:latin typeface="Times New Roman" pitchFamily="18" charset="0"/>
                <a:cs typeface="Times New Roman" pitchFamily="18" charset="0"/>
              </a:rPr>
              <a:t>Document B: </a:t>
            </a: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“Child Labor-Lewis Hine”</a:t>
            </a:r>
            <a:endParaRPr lang="en-US" sz="2400" b="1" dirty="0">
              <a:latin typeface="Times New Roman" pitchFamily="18" charset="0"/>
              <a:cs typeface="Times New Roman" pitchFamily="18" charset="0"/>
            </a:endParaRPr>
          </a:p>
        </p:txBody>
      </p:sp>
      <p:sp>
        <p:nvSpPr>
          <p:cNvPr id="7" name="TextBox 6"/>
          <p:cNvSpPr txBox="1"/>
          <p:nvPr/>
        </p:nvSpPr>
        <p:spPr>
          <a:xfrm>
            <a:off x="320040" y="3352800"/>
            <a:ext cx="8092440" cy="1200329"/>
          </a:xfrm>
          <a:prstGeom prst="rect">
            <a:avLst/>
          </a:prstGeom>
          <a:noFill/>
        </p:spPr>
        <p:txBody>
          <a:bodyPr wrap="square" rtlCol="0">
            <a:spAutoFit/>
          </a:bodyPr>
          <a:lstStyle/>
          <a:p>
            <a:r>
              <a:rPr lang="en-US" b="1" dirty="0" smtClean="0">
                <a:latin typeface="Times New Roman" pitchFamily="18" charset="0"/>
                <a:cs typeface="Times New Roman" pitchFamily="18" charset="0"/>
              </a:rPr>
              <a:t>1. What was a breaker boy?</a:t>
            </a:r>
          </a:p>
          <a:p>
            <a:r>
              <a:rPr lang="en-US" b="1" dirty="0" smtClean="0">
                <a:latin typeface="Times New Roman" pitchFamily="18" charset="0"/>
                <a:cs typeface="Times New Roman" pitchFamily="18" charset="0"/>
              </a:rPr>
              <a:t>2. How old were the two boys who were injured and killed at the Lee Breaker?</a:t>
            </a:r>
          </a:p>
          <a:p>
            <a:r>
              <a:rPr lang="en-US" b="1" dirty="0" smtClean="0">
                <a:latin typeface="Times New Roman" pitchFamily="18" charset="0"/>
                <a:cs typeface="Times New Roman" pitchFamily="18" charset="0"/>
              </a:rPr>
              <a:t>3. What is the main idea of the Lewis Hine report?</a:t>
            </a:r>
          </a:p>
          <a:p>
            <a:r>
              <a:rPr lang="en-US" b="1" dirty="0" smtClean="0">
                <a:latin typeface="Times New Roman" pitchFamily="18" charset="0"/>
                <a:cs typeface="Times New Roman" pitchFamily="18" charset="0"/>
              </a:rPr>
              <a:t>4. How does the photograph help support the report’s descriptions?</a:t>
            </a:r>
          </a:p>
        </p:txBody>
      </p:sp>
      <p:pic>
        <p:nvPicPr>
          <p:cNvPr id="9" name="Picture 2" descr="http://socialinqueery.files.wordpress.com/2012/03/raising-hands2.jpg"/>
          <p:cNvPicPr>
            <a:picLocks noChangeAspect="1" noChangeArrowheads="1"/>
          </p:cNvPicPr>
          <p:nvPr/>
        </p:nvPicPr>
        <p:blipFill>
          <a:blip r:embed="rId2" cstate="print"/>
          <a:srcRect/>
          <a:stretch>
            <a:fillRect/>
          </a:stretch>
        </p:blipFill>
        <p:spPr bwMode="auto">
          <a:xfrm>
            <a:off x="7587178" y="166301"/>
            <a:ext cx="1175822" cy="671899"/>
          </a:xfrm>
          <a:prstGeom prst="rect">
            <a:avLst/>
          </a:prstGeom>
          <a:noFill/>
        </p:spPr>
      </p:pic>
      <p:sp>
        <p:nvSpPr>
          <p:cNvPr id="10" name="TextBox 9"/>
          <p:cNvSpPr txBox="1"/>
          <p:nvPr/>
        </p:nvSpPr>
        <p:spPr>
          <a:xfrm>
            <a:off x="1633595" y="232398"/>
            <a:ext cx="48006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Are there </a:t>
            </a:r>
            <a:r>
              <a:rPr lang="en-US" sz="2400" b="1" dirty="0" smtClean="0">
                <a:solidFill>
                  <a:srgbClr val="FFFF00"/>
                </a:solidFill>
                <a:latin typeface="Calibri" pitchFamily="34" charset="0"/>
                <a:cs typeface="Calibri" pitchFamily="34" charset="0"/>
              </a:rPr>
              <a:t>VOLUNTEERS </a:t>
            </a:r>
            <a:r>
              <a:rPr lang="en-US" b="1" dirty="0" smtClean="0">
                <a:solidFill>
                  <a:srgbClr val="FFFF00"/>
                </a:solidFill>
                <a:latin typeface="Calibri" pitchFamily="34" charset="0"/>
                <a:cs typeface="Calibri" pitchFamily="34" charset="0"/>
              </a:rPr>
              <a:t> to read the answers to the “Document Analysis Questions”?</a:t>
            </a:r>
            <a:endParaRPr lang="en-US" dirty="0">
              <a:solidFill>
                <a:srgbClr val="FFFF00"/>
              </a:solidFill>
            </a:endParaRP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907280" y="1060632"/>
            <a:ext cx="3053830" cy="2476385"/>
          </a:xfrm>
          <a:prstGeom prst="rect">
            <a:avLst/>
          </a:prstGeom>
          <a:ln w="28575">
            <a:solidFill>
              <a:srgbClr val="FF0000"/>
            </a:solidFill>
          </a:ln>
        </p:spPr>
      </p:pic>
    </p:spTree>
    <p:extLst>
      <p:ext uri="{BB962C8B-B14F-4D97-AF65-F5344CB8AC3E}">
        <p14:creationId xmlns:p14="http://schemas.microsoft.com/office/powerpoint/2010/main" val="16281560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3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2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20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20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46</a:t>
            </a:fld>
            <a:endParaRPr lang="en-US"/>
          </a:p>
        </p:txBody>
      </p:sp>
      <p:sp>
        <p:nvSpPr>
          <p:cNvPr id="2" name="TextBox 1"/>
          <p:cNvSpPr txBox="1"/>
          <p:nvPr/>
        </p:nvSpPr>
        <p:spPr>
          <a:xfrm>
            <a:off x="289560" y="1386560"/>
            <a:ext cx="4968240" cy="830997"/>
          </a:xfrm>
          <a:prstGeom prst="rect">
            <a:avLst/>
          </a:prstGeom>
          <a:solidFill>
            <a:srgbClr val="FF0000"/>
          </a:solidFill>
        </p:spPr>
        <p:txBody>
          <a:bodyPr wrap="square" rtlCol="0">
            <a:spAutoFit/>
          </a:bodyPr>
          <a:lstStyle/>
          <a:p>
            <a:r>
              <a:rPr lang="en-US" sz="2400" b="1" dirty="0" smtClean="0">
                <a:latin typeface="Times New Roman" pitchFamily="18" charset="0"/>
                <a:cs typeface="Times New Roman" pitchFamily="18" charset="0"/>
              </a:rPr>
              <a:t>Document C: </a:t>
            </a:r>
          </a:p>
          <a:p>
            <a:r>
              <a:rPr lang="en-US" sz="2400" b="1" dirty="0" smtClean="0">
                <a:latin typeface="Times New Roman" pitchFamily="18" charset="0"/>
                <a:cs typeface="Times New Roman" pitchFamily="18" charset="0"/>
              </a:rPr>
              <a:t>“Women’s Suffrage: Jane </a:t>
            </a:r>
            <a:r>
              <a:rPr lang="en-US" sz="2400" b="1" dirty="0" smtClean="0">
                <a:latin typeface="Times New Roman" pitchFamily="18" charset="0"/>
                <a:cs typeface="Times New Roman" pitchFamily="18" charset="0"/>
              </a:rPr>
              <a:t>Addams</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7" name="TextBox 6"/>
          <p:cNvSpPr txBox="1"/>
          <p:nvPr/>
        </p:nvSpPr>
        <p:spPr>
          <a:xfrm>
            <a:off x="312420" y="2819400"/>
            <a:ext cx="8092440" cy="2031325"/>
          </a:xfrm>
          <a:prstGeom prst="rect">
            <a:avLst/>
          </a:prstGeom>
          <a:noFill/>
        </p:spPr>
        <p:txBody>
          <a:bodyPr wrap="square" rtlCol="0">
            <a:spAutoFit/>
          </a:bodyPr>
          <a:lstStyle/>
          <a:p>
            <a:r>
              <a:rPr lang="en-US" b="1" dirty="0" smtClean="0">
                <a:latin typeface="Times New Roman" pitchFamily="18" charset="0"/>
                <a:cs typeface="Times New Roman" pitchFamily="18" charset="0"/>
              </a:rPr>
              <a:t>1. When did Jane Addams write her article for </a:t>
            </a:r>
            <a:r>
              <a:rPr lang="en-US" b="1" i="1" dirty="0" smtClean="0">
                <a:latin typeface="Times New Roman" pitchFamily="18" charset="0"/>
                <a:cs typeface="Times New Roman" pitchFamily="18" charset="0"/>
              </a:rPr>
              <a:t>Ladies Home Journal</a:t>
            </a:r>
            <a:r>
              <a:rPr lang="en-US" b="1" dirty="0" smtClean="0">
                <a:latin typeface="Times New Roman" pitchFamily="18" charset="0"/>
                <a:cs typeface="Times New Roman" pitchFamily="18" charset="0"/>
              </a:rPr>
              <a:t>?</a:t>
            </a:r>
          </a:p>
          <a:p>
            <a:r>
              <a:rPr lang="en-US" b="1" dirty="0" smtClean="0">
                <a:latin typeface="Times New Roman" pitchFamily="18" charset="0"/>
                <a:cs typeface="Times New Roman" pitchFamily="18" charset="0"/>
              </a:rPr>
              <a:t>2. What is “the ballot”?</a:t>
            </a:r>
          </a:p>
          <a:p>
            <a:r>
              <a:rPr lang="en-US" b="1" dirty="0" smtClean="0">
                <a:latin typeface="Times New Roman" pitchFamily="18" charset="0"/>
                <a:cs typeface="Times New Roman" pitchFamily="18" charset="0"/>
              </a:rPr>
              <a:t>3. Why does Jane Addams say that it is necessary for women to get the </a:t>
            </a:r>
            <a:r>
              <a:rPr lang="en-US" b="1" dirty="0" err="1" smtClean="0">
                <a:latin typeface="Times New Roman" pitchFamily="18" charset="0"/>
                <a:cs typeface="Times New Roman" pitchFamily="18" charset="0"/>
              </a:rPr>
              <a:t>ballott</a:t>
            </a:r>
            <a:r>
              <a:rPr lang="en-US" b="1" dirty="0" smtClean="0">
                <a:latin typeface="Times New Roman" pitchFamily="18" charset="0"/>
                <a:cs typeface="Times New Roman" pitchFamily="18" charset="0"/>
              </a:rPr>
              <a:t>?</a:t>
            </a:r>
          </a:p>
          <a:p>
            <a:r>
              <a:rPr lang="en-US" b="1" dirty="0" smtClean="0">
                <a:latin typeface="Times New Roman" pitchFamily="18" charset="0"/>
                <a:cs typeface="Times New Roman" pitchFamily="18" charset="0"/>
              </a:rPr>
              <a:t>4. In the photo, the sign being displayed reads, “Mr. President, How Long Must </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Women Wait For Liberty?”  The protesters were standing in front of the    </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White House.  Do you think this was a good way for women to fight for the </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vote?  Why or why not?</a:t>
            </a:r>
          </a:p>
        </p:txBody>
      </p:sp>
      <p:pic>
        <p:nvPicPr>
          <p:cNvPr id="9" name="Picture 2" descr="http://socialinqueery.files.wordpress.com/2012/03/raising-hands2.jpg"/>
          <p:cNvPicPr>
            <a:picLocks noChangeAspect="1" noChangeArrowheads="1"/>
          </p:cNvPicPr>
          <p:nvPr/>
        </p:nvPicPr>
        <p:blipFill>
          <a:blip r:embed="rId2" cstate="print"/>
          <a:srcRect/>
          <a:stretch>
            <a:fillRect/>
          </a:stretch>
        </p:blipFill>
        <p:spPr bwMode="auto">
          <a:xfrm>
            <a:off x="7587178" y="166301"/>
            <a:ext cx="1175822" cy="671899"/>
          </a:xfrm>
          <a:prstGeom prst="rect">
            <a:avLst/>
          </a:prstGeom>
          <a:noFill/>
        </p:spPr>
      </p:pic>
      <p:sp>
        <p:nvSpPr>
          <p:cNvPr id="10" name="TextBox 9"/>
          <p:cNvSpPr txBox="1"/>
          <p:nvPr/>
        </p:nvSpPr>
        <p:spPr>
          <a:xfrm>
            <a:off x="2133600" y="232398"/>
            <a:ext cx="48006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Are there </a:t>
            </a:r>
            <a:r>
              <a:rPr lang="en-US" sz="2400" b="1" dirty="0" smtClean="0">
                <a:solidFill>
                  <a:srgbClr val="FFFF00"/>
                </a:solidFill>
                <a:latin typeface="Calibri" pitchFamily="34" charset="0"/>
                <a:cs typeface="Calibri" pitchFamily="34" charset="0"/>
              </a:rPr>
              <a:t>VOLUNTEERS </a:t>
            </a:r>
            <a:r>
              <a:rPr lang="en-US" b="1" dirty="0" smtClean="0">
                <a:solidFill>
                  <a:srgbClr val="FFFF00"/>
                </a:solidFill>
                <a:latin typeface="Calibri" pitchFamily="34" charset="0"/>
                <a:cs typeface="Calibri" pitchFamily="34" charset="0"/>
              </a:rPr>
              <a:t> to read the answers to the “Document Analysis Questions”?</a:t>
            </a:r>
            <a:endParaRPr lang="en-US" dirty="0">
              <a:solidFill>
                <a:srgbClr val="FFFF00"/>
              </a:solidFill>
            </a:endParaRPr>
          </a:p>
        </p:txBody>
      </p:sp>
      <p:pic>
        <p:nvPicPr>
          <p:cNvPr id="12" name="Picture 2" descr="http://z.about.com/d/womenshistory/1/0/j/c/2/suffrage_1917_white_house_160022v_8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9" t="44018" r="9974"/>
          <a:stretch/>
        </p:blipFill>
        <p:spPr bwMode="auto">
          <a:xfrm>
            <a:off x="5355689" y="1124040"/>
            <a:ext cx="2819400" cy="169536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619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2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20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20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2000"/>
                                        <p:tgtEl>
                                          <p:spTgt spid="7">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2000"/>
                                        <p:tgtEl>
                                          <p:spTgt spid="7">
                                            <p:txEl>
                                              <p:pRg st="4" end="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Effect transition="in" filter="fade">
                                      <p:cBhvr>
                                        <p:cTn id="46" dur="2000"/>
                                        <p:tgtEl>
                                          <p:spTgt spid="7">
                                            <p:txEl>
                                              <p:pRg st="5" end="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47</a:t>
            </a:fld>
            <a:endParaRPr lang="en-US"/>
          </a:p>
        </p:txBody>
      </p:sp>
      <p:sp>
        <p:nvSpPr>
          <p:cNvPr id="2" name="TextBox 1"/>
          <p:cNvSpPr txBox="1"/>
          <p:nvPr/>
        </p:nvSpPr>
        <p:spPr>
          <a:xfrm>
            <a:off x="289560" y="1386560"/>
            <a:ext cx="4739640" cy="830997"/>
          </a:xfrm>
          <a:prstGeom prst="rect">
            <a:avLst/>
          </a:prstGeom>
          <a:solidFill>
            <a:srgbClr val="FF0000"/>
          </a:solidFill>
        </p:spPr>
        <p:txBody>
          <a:bodyPr wrap="square" rtlCol="0">
            <a:spAutoFit/>
          </a:bodyPr>
          <a:lstStyle/>
          <a:p>
            <a:r>
              <a:rPr lang="en-US" sz="2400" b="1" dirty="0" smtClean="0">
                <a:latin typeface="Times New Roman" pitchFamily="18" charset="0"/>
                <a:cs typeface="Times New Roman" pitchFamily="18" charset="0"/>
              </a:rPr>
              <a:t>Document D: </a:t>
            </a:r>
          </a:p>
          <a:p>
            <a:r>
              <a:rPr lang="en-US" sz="2400" b="1" dirty="0" smtClean="0">
                <a:latin typeface="Times New Roman" pitchFamily="18" charset="0"/>
                <a:cs typeface="Times New Roman" pitchFamily="18" charset="0"/>
              </a:rPr>
              <a:t>“Food Safety: Upton Sinclair”</a:t>
            </a:r>
            <a:endParaRPr lang="en-US" sz="2400" b="1" dirty="0">
              <a:latin typeface="Times New Roman" pitchFamily="18" charset="0"/>
              <a:cs typeface="Times New Roman" pitchFamily="18" charset="0"/>
            </a:endParaRPr>
          </a:p>
        </p:txBody>
      </p:sp>
      <p:sp>
        <p:nvSpPr>
          <p:cNvPr id="7" name="TextBox 6"/>
          <p:cNvSpPr txBox="1"/>
          <p:nvPr/>
        </p:nvSpPr>
        <p:spPr>
          <a:xfrm>
            <a:off x="312420" y="2819400"/>
            <a:ext cx="8221980" cy="1200329"/>
          </a:xfrm>
          <a:prstGeom prst="rect">
            <a:avLst/>
          </a:prstGeom>
          <a:noFill/>
        </p:spPr>
        <p:txBody>
          <a:bodyPr wrap="square" rtlCol="0">
            <a:spAutoFit/>
          </a:bodyPr>
          <a:lstStyle/>
          <a:p>
            <a:r>
              <a:rPr lang="en-US" b="1" dirty="0" smtClean="0">
                <a:latin typeface="Times New Roman" pitchFamily="18" charset="0"/>
                <a:cs typeface="Times New Roman" pitchFamily="18" charset="0"/>
              </a:rPr>
              <a:t>1. What detail from Upton Sinclair’s book is the most disgusting to you?</a:t>
            </a:r>
          </a:p>
          <a:p>
            <a:r>
              <a:rPr lang="en-US" b="1" dirty="0" smtClean="0">
                <a:latin typeface="Times New Roman" pitchFamily="18" charset="0"/>
                <a:cs typeface="Times New Roman" pitchFamily="18" charset="0"/>
              </a:rPr>
              <a:t>2. If you were alive in 1906, and had just read this book, what might you decide to </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do to change the situation?</a:t>
            </a:r>
          </a:p>
          <a:p>
            <a:r>
              <a:rPr lang="en-US" b="1" dirty="0" smtClean="0">
                <a:latin typeface="Times New Roman" pitchFamily="18" charset="0"/>
                <a:cs typeface="Times New Roman" pitchFamily="18" charset="0"/>
              </a:rPr>
              <a:t>3. How does the photo support Sinclair’s claims about the meat-packing industry?</a:t>
            </a:r>
          </a:p>
        </p:txBody>
      </p:sp>
      <p:pic>
        <p:nvPicPr>
          <p:cNvPr id="9" name="Picture 2" descr="http://socialinqueery.files.wordpress.com/2012/03/raising-hands2.jpg"/>
          <p:cNvPicPr>
            <a:picLocks noChangeAspect="1" noChangeArrowheads="1"/>
          </p:cNvPicPr>
          <p:nvPr/>
        </p:nvPicPr>
        <p:blipFill>
          <a:blip r:embed="rId2" cstate="print"/>
          <a:srcRect/>
          <a:stretch>
            <a:fillRect/>
          </a:stretch>
        </p:blipFill>
        <p:spPr bwMode="auto">
          <a:xfrm>
            <a:off x="7587178" y="166301"/>
            <a:ext cx="1175822" cy="671899"/>
          </a:xfrm>
          <a:prstGeom prst="rect">
            <a:avLst/>
          </a:prstGeom>
          <a:noFill/>
        </p:spPr>
      </p:pic>
      <p:sp>
        <p:nvSpPr>
          <p:cNvPr id="10" name="TextBox 9"/>
          <p:cNvSpPr txBox="1"/>
          <p:nvPr/>
        </p:nvSpPr>
        <p:spPr>
          <a:xfrm>
            <a:off x="2133600" y="232398"/>
            <a:ext cx="4800600" cy="738664"/>
          </a:xfrm>
          <a:prstGeom prst="rect">
            <a:avLst/>
          </a:prstGeom>
          <a:noFill/>
        </p:spPr>
        <p:txBody>
          <a:bodyPr wrap="square" rtlCol="0">
            <a:spAutoFit/>
          </a:bodyPr>
          <a:lstStyle/>
          <a:p>
            <a:r>
              <a:rPr lang="en-US" b="1" dirty="0" smtClean="0">
                <a:solidFill>
                  <a:srgbClr val="FFFF00"/>
                </a:solidFill>
                <a:latin typeface="Calibri" pitchFamily="34" charset="0"/>
                <a:cs typeface="Calibri" pitchFamily="34" charset="0"/>
              </a:rPr>
              <a:t>Are there </a:t>
            </a:r>
            <a:r>
              <a:rPr lang="en-US" sz="2400" b="1" dirty="0" smtClean="0">
                <a:solidFill>
                  <a:srgbClr val="FFFF00"/>
                </a:solidFill>
                <a:latin typeface="Calibri" pitchFamily="34" charset="0"/>
                <a:cs typeface="Calibri" pitchFamily="34" charset="0"/>
              </a:rPr>
              <a:t>VOLUNTEERS </a:t>
            </a:r>
            <a:r>
              <a:rPr lang="en-US" b="1" dirty="0" smtClean="0">
                <a:solidFill>
                  <a:srgbClr val="FFFF00"/>
                </a:solidFill>
                <a:latin typeface="Calibri" pitchFamily="34" charset="0"/>
                <a:cs typeface="Calibri" pitchFamily="34" charset="0"/>
              </a:rPr>
              <a:t> to read the answers to the “Document Analysis Questions”?</a:t>
            </a:r>
            <a:endParaRPr lang="en-US" dirty="0">
              <a:solidFill>
                <a:srgbClr val="FFFF00"/>
              </a:solidFill>
            </a:endParaRPr>
          </a:p>
        </p:txBody>
      </p:sp>
      <p:pic>
        <p:nvPicPr>
          <p:cNvPr id="11" name="Picture 2" descr="http://lcweb2.loc.gov/service/pnp/cph/3a50000/3a51000/3a51800/3a51816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527"/>
          <a:stretch/>
        </p:blipFill>
        <p:spPr bwMode="auto">
          <a:xfrm>
            <a:off x="5791200" y="971062"/>
            <a:ext cx="1795978" cy="1793484"/>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3915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2000"/>
                                        <p:tgtEl>
                                          <p:spTgt spid="7">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20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48</a:t>
            </a:fld>
            <a:endParaRPr lang="en-US"/>
          </a:p>
        </p:txBody>
      </p:sp>
      <p:pic>
        <p:nvPicPr>
          <p:cNvPr id="2050" name="Picture 2" descr="http://sweetclipart.com/multisite/sweetclipart/files/shovel_and_pai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9331"/>
          <a:stretch/>
        </p:blipFill>
        <p:spPr bwMode="auto">
          <a:xfrm>
            <a:off x="931418" y="2544863"/>
            <a:ext cx="2179419" cy="3543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6728" y="1013460"/>
            <a:ext cx="8001000" cy="1631216"/>
          </a:xfrm>
          <a:prstGeom prst="rect">
            <a:avLst/>
          </a:prstGeom>
          <a:noFill/>
        </p:spPr>
        <p:txBody>
          <a:bodyPr wrap="square" rtlCol="0">
            <a:spAutoFit/>
          </a:bodyPr>
          <a:lstStyle/>
          <a:p>
            <a:r>
              <a:rPr lang="en-US" sz="2000" b="1" dirty="0" smtClean="0">
                <a:latin typeface="Traditional Arabic" pitchFamily="18" charset="-78"/>
                <a:cs typeface="Traditional Arabic" pitchFamily="18" charset="-78"/>
              </a:rPr>
              <a:t>Look over all the documents and organize them into your final buckets.  Write final bucket labels under each bucket and place the letters of the documents in the buckets where they belong.  It is ok to put a document in more than one bucket.  Remember, your buckets are going to become your body paragraphs.</a:t>
            </a:r>
            <a:endParaRPr lang="en-US" sz="2000" b="1" dirty="0">
              <a:latin typeface="Traditional Arabic" pitchFamily="18" charset="-78"/>
              <a:cs typeface="Traditional Arabic" pitchFamily="18" charset="-78"/>
            </a:endParaRPr>
          </a:p>
        </p:txBody>
      </p:sp>
      <p:pic>
        <p:nvPicPr>
          <p:cNvPr id="12" name="Picture 2" descr="http://sweetclipart.com/multisite/sweetclipart/files/shovel_and_pai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9331"/>
          <a:stretch/>
        </p:blipFill>
        <p:spPr bwMode="auto">
          <a:xfrm>
            <a:off x="3515797" y="2544863"/>
            <a:ext cx="2202862"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weetclipart.com/multisite/sweetclipart/files/shovel_and_pai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9331"/>
          <a:stretch/>
        </p:blipFill>
        <p:spPr bwMode="auto">
          <a:xfrm>
            <a:off x="6034557" y="2544863"/>
            <a:ext cx="2231117" cy="36273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97227" y="381000"/>
            <a:ext cx="6237054" cy="523220"/>
          </a:xfrm>
          <a:prstGeom prst="rect">
            <a:avLst/>
          </a:prstGeom>
          <a:solidFill>
            <a:srgbClr val="FF0000"/>
          </a:solidFill>
        </p:spPr>
        <p:txBody>
          <a:bodyPr wrap="square" rtlCol="0">
            <a:spAutoFit/>
          </a:bodyPr>
          <a:lstStyle/>
          <a:p>
            <a:r>
              <a:rPr lang="en-US" sz="2800" b="1" dirty="0" smtClean="0">
                <a:latin typeface="Traditional Arabic" pitchFamily="18" charset="-78"/>
                <a:cs typeface="Traditional Arabic" pitchFamily="18" charset="-78"/>
              </a:rPr>
              <a:t>“Bucketing: Getting Ready to Write”</a:t>
            </a:r>
            <a:endParaRPr lang="en-US" sz="2800" b="1" dirty="0">
              <a:latin typeface="Traditional Arabic" pitchFamily="18" charset="-78"/>
              <a:cs typeface="Traditional Arabic" pitchFamily="18" charset="-78"/>
            </a:endParaRPr>
          </a:p>
        </p:txBody>
      </p:sp>
      <p:sp>
        <p:nvSpPr>
          <p:cNvPr id="2" name="TextBox 1"/>
          <p:cNvSpPr txBox="1"/>
          <p:nvPr/>
        </p:nvSpPr>
        <p:spPr>
          <a:xfrm>
            <a:off x="1297225" y="4454835"/>
            <a:ext cx="1598373" cy="261610"/>
          </a:xfrm>
          <a:prstGeom prst="rect">
            <a:avLst/>
          </a:prstGeom>
          <a:noFill/>
        </p:spPr>
        <p:txBody>
          <a:bodyPr wrap="square" rtlCol="0">
            <a:spAutoFit/>
          </a:bodyPr>
          <a:lstStyle/>
          <a:p>
            <a:r>
              <a:rPr lang="en-US" sz="1100" dirty="0" smtClean="0">
                <a:solidFill>
                  <a:srgbClr val="000000"/>
                </a:solidFill>
              </a:rPr>
              <a:t>“</a:t>
            </a:r>
            <a:r>
              <a:rPr lang="en-US" sz="1100" b="1" dirty="0" smtClean="0">
                <a:solidFill>
                  <a:srgbClr val="000000"/>
                </a:solidFill>
              </a:rPr>
              <a:t>Most Needy Cause”</a:t>
            </a:r>
            <a:endParaRPr lang="en-US" sz="1100" b="1" dirty="0">
              <a:solidFill>
                <a:srgbClr val="000000"/>
              </a:solidFill>
            </a:endParaRPr>
          </a:p>
        </p:txBody>
      </p:sp>
      <p:sp>
        <p:nvSpPr>
          <p:cNvPr id="11" name="TextBox 10"/>
          <p:cNvSpPr txBox="1"/>
          <p:nvPr/>
        </p:nvSpPr>
        <p:spPr>
          <a:xfrm>
            <a:off x="3855228" y="4455648"/>
            <a:ext cx="1631172" cy="430887"/>
          </a:xfrm>
          <a:prstGeom prst="rect">
            <a:avLst/>
          </a:prstGeom>
          <a:noFill/>
        </p:spPr>
        <p:txBody>
          <a:bodyPr wrap="square" rtlCol="0">
            <a:spAutoFit/>
          </a:bodyPr>
          <a:lstStyle/>
          <a:p>
            <a:pPr algn="ctr"/>
            <a:r>
              <a:rPr lang="en-US" sz="1100" b="1" dirty="0" smtClean="0">
                <a:solidFill>
                  <a:srgbClr val="000000"/>
                </a:solidFill>
              </a:rPr>
              <a:t>“Second Most Needy Cause”</a:t>
            </a:r>
            <a:endParaRPr lang="en-US" sz="1100" b="1" dirty="0">
              <a:solidFill>
                <a:srgbClr val="000000"/>
              </a:solidFill>
            </a:endParaRPr>
          </a:p>
        </p:txBody>
      </p:sp>
      <p:sp>
        <p:nvSpPr>
          <p:cNvPr id="14" name="TextBox 13"/>
          <p:cNvSpPr txBox="1"/>
          <p:nvPr/>
        </p:nvSpPr>
        <p:spPr>
          <a:xfrm>
            <a:off x="6477000" y="4501067"/>
            <a:ext cx="1524000" cy="430887"/>
          </a:xfrm>
          <a:prstGeom prst="rect">
            <a:avLst/>
          </a:prstGeom>
          <a:noFill/>
        </p:spPr>
        <p:txBody>
          <a:bodyPr wrap="square" rtlCol="0">
            <a:spAutoFit/>
          </a:bodyPr>
          <a:lstStyle/>
          <a:p>
            <a:pPr algn="ctr"/>
            <a:r>
              <a:rPr lang="en-US" sz="1100" b="1" dirty="0" smtClean="0">
                <a:solidFill>
                  <a:srgbClr val="000000"/>
                </a:solidFill>
              </a:rPr>
              <a:t>“Third Most Needy Cause”</a:t>
            </a:r>
            <a:endParaRPr lang="en-US" sz="1100" b="1" dirty="0">
              <a:solidFill>
                <a:srgbClr val="000000"/>
              </a:solidFill>
            </a:endParaRPr>
          </a:p>
        </p:txBody>
      </p:sp>
      <p:sp>
        <p:nvSpPr>
          <p:cNvPr id="5" name="TextBox 4"/>
          <p:cNvSpPr txBox="1"/>
          <p:nvPr/>
        </p:nvSpPr>
        <p:spPr>
          <a:xfrm>
            <a:off x="1297227" y="2743982"/>
            <a:ext cx="6179328" cy="369332"/>
          </a:xfrm>
          <a:prstGeom prst="rect">
            <a:avLst/>
          </a:prstGeom>
          <a:solidFill>
            <a:srgbClr val="FFFF00"/>
          </a:solidFill>
        </p:spPr>
        <p:txBody>
          <a:bodyPr wrap="square" rtlCol="0">
            <a:spAutoFit/>
          </a:bodyPr>
          <a:lstStyle/>
          <a:p>
            <a:r>
              <a:rPr lang="en-US" b="1" dirty="0" smtClean="0">
                <a:solidFill>
                  <a:srgbClr val="000000"/>
                </a:solidFill>
              </a:rPr>
              <a:t>Use prior knowledge to add to your paragraphs!</a:t>
            </a:r>
            <a:endParaRPr lang="en-US" b="1" dirty="0">
              <a:solidFill>
                <a:srgbClr val="000000"/>
              </a:solidFill>
            </a:endParaRPr>
          </a:p>
        </p:txBody>
      </p:sp>
    </p:spTree>
    <p:extLst>
      <p:ext uri="{BB962C8B-B14F-4D97-AF65-F5344CB8AC3E}">
        <p14:creationId xmlns:p14="http://schemas.microsoft.com/office/powerpoint/2010/main" val="361939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0"/>
                                        <p:tgtEl>
                                          <p:spTgt spid="3"/>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3000"/>
                                        <p:tgtEl>
                                          <p:spTgt spid="205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3000"/>
                                        <p:tgtEl>
                                          <p:spTgt spid="13"/>
                                        </p:tgtEl>
                                      </p:cBhvr>
                                    </p:animEffect>
                                  </p:childTnLst>
                                </p:cTn>
                              </p:par>
                            </p:childTnLst>
                          </p:cTn>
                        </p:par>
                        <p:par>
                          <p:cTn id="23" fill="hold">
                            <p:stCondLst>
                              <p:cond delay="6000"/>
                            </p:stCondLst>
                            <p:childTnLst>
                              <p:par>
                                <p:cTn id="24" presetID="10" presetClass="entr" presetSubtype="0" fill="hold" grpId="0" nodeType="afterEffect">
                                  <p:stCondLst>
                                    <p:cond delay="50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2" name="Picture 6" descr="http://www.rrives.com/expression/Simple%20Chicken%20Cartoon%20in%20Expression%203_files/image0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28"/>
          <a:stretch/>
        </p:blipFill>
        <p:spPr bwMode="auto">
          <a:xfrm rot="305423">
            <a:off x="7445198" y="289058"/>
            <a:ext cx="1435489" cy="16351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49</a:t>
            </a:fld>
            <a:endParaRPr lang="en-US"/>
          </a:p>
        </p:txBody>
      </p:sp>
      <p:sp>
        <p:nvSpPr>
          <p:cNvPr id="3" name="TextBox 2"/>
          <p:cNvSpPr txBox="1"/>
          <p:nvPr/>
        </p:nvSpPr>
        <p:spPr>
          <a:xfrm>
            <a:off x="270264" y="1238911"/>
            <a:ext cx="8763000" cy="1323439"/>
          </a:xfrm>
          <a:prstGeom prst="rect">
            <a:avLst/>
          </a:prstGeom>
          <a:noFill/>
        </p:spPr>
        <p:txBody>
          <a:bodyPr wrap="square" rtlCol="0">
            <a:spAutoFit/>
          </a:bodyPr>
          <a:lstStyle/>
          <a:p>
            <a:r>
              <a:rPr lang="en-US" sz="2000" dirty="0" smtClean="0">
                <a:solidFill>
                  <a:srgbClr val="000000"/>
                </a:solidFill>
                <a:latin typeface="+mn-lt"/>
                <a:cs typeface="Times New Roman" pitchFamily="18" charset="0"/>
              </a:rPr>
              <a:t>On the “</a:t>
            </a:r>
            <a:r>
              <a:rPr lang="en-US" sz="2000" dirty="0" err="1" smtClean="0">
                <a:solidFill>
                  <a:srgbClr val="000000"/>
                </a:solidFill>
                <a:latin typeface="+mn-lt"/>
                <a:cs typeface="Times New Roman" pitchFamily="18" charset="0"/>
              </a:rPr>
              <a:t>chickenfoot</a:t>
            </a:r>
            <a:r>
              <a:rPr lang="en-US" sz="2000" dirty="0" smtClean="0">
                <a:solidFill>
                  <a:srgbClr val="000000"/>
                </a:solidFill>
                <a:latin typeface="+mn-lt"/>
                <a:cs typeface="Times New Roman" pitchFamily="18" charset="0"/>
              </a:rPr>
              <a:t>” below, write your thesis and your roadmap.       </a:t>
            </a:r>
          </a:p>
          <a:p>
            <a:r>
              <a:rPr lang="en-US" sz="2000" dirty="0" smtClean="0">
                <a:solidFill>
                  <a:srgbClr val="000000"/>
                </a:solidFill>
                <a:latin typeface="+mn-lt"/>
                <a:cs typeface="Times New Roman" pitchFamily="18" charset="0"/>
              </a:rPr>
              <a:t>Your thesis is always an opinion, and answers the Mini-Q question.</a:t>
            </a:r>
          </a:p>
          <a:p>
            <a:r>
              <a:rPr lang="en-US" sz="2000" dirty="0" smtClean="0">
                <a:solidFill>
                  <a:srgbClr val="000000"/>
                </a:solidFill>
                <a:latin typeface="+mn-lt"/>
                <a:cs typeface="Times New Roman" pitchFamily="18" charset="0"/>
              </a:rPr>
              <a:t>The roadmap is created from your bucket labels and lists the topic areas </a:t>
            </a:r>
          </a:p>
          <a:p>
            <a:r>
              <a:rPr lang="en-US" sz="2000" dirty="0">
                <a:solidFill>
                  <a:srgbClr val="000000"/>
                </a:solidFill>
                <a:latin typeface="+mn-lt"/>
                <a:cs typeface="Times New Roman" pitchFamily="18" charset="0"/>
              </a:rPr>
              <a:t> </a:t>
            </a:r>
            <a:r>
              <a:rPr lang="en-US" sz="2000" dirty="0" smtClean="0">
                <a:solidFill>
                  <a:srgbClr val="000000"/>
                </a:solidFill>
                <a:latin typeface="+mn-lt"/>
                <a:cs typeface="Times New Roman" pitchFamily="18" charset="0"/>
              </a:rPr>
              <a:t>you will examine in order to prove your thesis. </a:t>
            </a:r>
            <a:endParaRPr lang="en-US" sz="2000" dirty="0">
              <a:solidFill>
                <a:srgbClr val="000000"/>
              </a:solidFill>
              <a:latin typeface="+mn-lt"/>
              <a:cs typeface="Times New Roman" pitchFamily="18" charset="0"/>
            </a:endParaRPr>
          </a:p>
        </p:txBody>
      </p:sp>
      <p:sp>
        <p:nvSpPr>
          <p:cNvPr id="9" name="TextBox 8"/>
          <p:cNvSpPr txBox="1"/>
          <p:nvPr/>
        </p:nvSpPr>
        <p:spPr>
          <a:xfrm>
            <a:off x="304799" y="228600"/>
            <a:ext cx="4383795" cy="400110"/>
          </a:xfrm>
          <a:prstGeom prst="rect">
            <a:avLst/>
          </a:prstGeom>
          <a:solidFill>
            <a:srgbClr val="FF0000"/>
          </a:solidFill>
        </p:spPr>
        <p:txBody>
          <a:bodyPr wrap="square" rtlCol="0">
            <a:spAutoFit/>
          </a:bodyPr>
          <a:lstStyle/>
          <a:p>
            <a:r>
              <a:rPr lang="en-US" sz="2000" b="1" dirty="0" smtClean="0">
                <a:latin typeface="Times New Roman" pitchFamily="18" charset="0"/>
                <a:cs typeface="Times New Roman" pitchFamily="18" charset="0"/>
              </a:rPr>
              <a:t>“Thesis Development and Roadmap”</a:t>
            </a:r>
            <a:endParaRPr lang="en-US" sz="2000" b="1" dirty="0">
              <a:latin typeface="Times New Roman" pitchFamily="18" charset="0"/>
              <a:cs typeface="Times New Roman" pitchFamily="18" charset="0"/>
            </a:endParaRPr>
          </a:p>
        </p:txBody>
      </p:sp>
      <p:cxnSp>
        <p:nvCxnSpPr>
          <p:cNvPr id="5" name="Straight Connector 4"/>
          <p:cNvCxnSpPr/>
          <p:nvPr/>
        </p:nvCxnSpPr>
        <p:spPr bwMode="auto">
          <a:xfrm>
            <a:off x="616728" y="4572000"/>
            <a:ext cx="3792982" cy="0"/>
          </a:xfrm>
          <a:prstGeom prst="line">
            <a:avLst/>
          </a:prstGeom>
          <a:solidFill>
            <a:schemeClr val="accent1"/>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H="1">
            <a:off x="4601988" y="2336899"/>
            <a:ext cx="3246612" cy="2082701"/>
          </a:xfrm>
          <a:prstGeom prst="line">
            <a:avLst/>
          </a:prstGeom>
          <a:solidFill>
            <a:schemeClr val="accent1"/>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4617228" y="4572000"/>
            <a:ext cx="3792982" cy="0"/>
          </a:xfrm>
          <a:prstGeom prst="line">
            <a:avLst/>
          </a:prstGeom>
          <a:solidFill>
            <a:schemeClr val="accent1"/>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651764" y="4782066"/>
            <a:ext cx="3569891" cy="1542534"/>
          </a:xfrm>
          <a:prstGeom prst="line">
            <a:avLst/>
          </a:prstGeom>
          <a:solidFill>
            <a:schemeClr val="accent1"/>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Callout 15"/>
          <p:cNvSpPr/>
          <p:nvPr/>
        </p:nvSpPr>
        <p:spPr bwMode="auto">
          <a:xfrm>
            <a:off x="5904119" y="316132"/>
            <a:ext cx="1219200" cy="645853"/>
          </a:xfrm>
          <a:prstGeom prst="wedgeEllipseCallout">
            <a:avLst>
              <a:gd name="adj1" fmla="val 79167"/>
              <a:gd name="adj2" fmla="val 5082"/>
            </a:avLst>
          </a:prstGeom>
          <a:solidFill>
            <a:schemeClr val="tx1"/>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Calibri" pitchFamily="34" charset="0"/>
                <a:cs typeface="Calibri" pitchFamily="34" charset="0"/>
              </a:rPr>
              <a:t>Can I have it back when</a:t>
            </a:r>
            <a:r>
              <a:rPr kumimoji="0" lang="en-US" sz="800" b="1" i="0" u="none" strike="noStrike" cap="none" normalizeH="0" dirty="0" smtClean="0">
                <a:ln>
                  <a:noFill/>
                </a:ln>
                <a:solidFill>
                  <a:srgbClr val="000000"/>
                </a:solidFill>
                <a:effectLst/>
                <a:latin typeface="Calibri" pitchFamily="34" charset="0"/>
                <a:cs typeface="Calibri" pitchFamily="34" charset="0"/>
              </a:rPr>
              <a:t> you’re finished?</a:t>
            </a:r>
            <a:endParaRPr kumimoji="0" lang="en-US" sz="800" b="1" i="0" u="none" strike="noStrike" cap="none" normalizeH="0" baseline="0" dirty="0" smtClean="0">
              <a:ln>
                <a:noFill/>
              </a:ln>
              <a:solidFill>
                <a:srgbClr val="000000"/>
              </a:solidFill>
              <a:effectLst/>
              <a:latin typeface="Calibri" pitchFamily="34" charset="0"/>
              <a:cs typeface="Calibri" pitchFamily="34" charset="0"/>
            </a:endParaRPr>
          </a:p>
        </p:txBody>
      </p:sp>
      <p:sp>
        <p:nvSpPr>
          <p:cNvPr id="8" name="TextBox 7"/>
          <p:cNvSpPr txBox="1"/>
          <p:nvPr/>
        </p:nvSpPr>
        <p:spPr>
          <a:xfrm>
            <a:off x="939800" y="4572000"/>
            <a:ext cx="3433217" cy="369332"/>
          </a:xfrm>
          <a:prstGeom prst="rect">
            <a:avLst/>
          </a:prstGeom>
          <a:noFill/>
        </p:spPr>
        <p:txBody>
          <a:bodyPr wrap="square" rtlCol="0">
            <a:spAutoFit/>
          </a:bodyPr>
          <a:lstStyle/>
          <a:p>
            <a:r>
              <a:rPr lang="en-US" dirty="0" smtClean="0">
                <a:solidFill>
                  <a:srgbClr val="000000"/>
                </a:solidFill>
              </a:rPr>
              <a:t>Thesis </a:t>
            </a:r>
            <a:r>
              <a:rPr lang="en-US" dirty="0" err="1" smtClean="0">
                <a:solidFill>
                  <a:srgbClr val="000000"/>
                </a:solidFill>
              </a:rPr>
              <a:t>Statement</a:t>
            </a:r>
            <a:r>
              <a:rPr lang="en-US" dirty="0" err="1" smtClean="0"/>
              <a:t>e</a:t>
            </a:r>
            <a:endParaRPr lang="en-US" dirty="0"/>
          </a:p>
        </p:txBody>
      </p:sp>
      <p:sp>
        <p:nvSpPr>
          <p:cNvPr id="18" name="TextBox 17"/>
          <p:cNvSpPr txBox="1"/>
          <p:nvPr/>
        </p:nvSpPr>
        <p:spPr>
          <a:xfrm rot="19596343">
            <a:off x="4598102" y="3248695"/>
            <a:ext cx="2327516" cy="369332"/>
          </a:xfrm>
          <a:prstGeom prst="rect">
            <a:avLst/>
          </a:prstGeom>
          <a:noFill/>
        </p:spPr>
        <p:txBody>
          <a:bodyPr wrap="square" rtlCol="0">
            <a:spAutoFit/>
          </a:bodyPr>
          <a:lstStyle/>
          <a:p>
            <a:r>
              <a:rPr lang="en-US" dirty="0" smtClean="0">
                <a:solidFill>
                  <a:srgbClr val="000000"/>
                </a:solidFill>
              </a:rPr>
              <a:t>  Starter </a:t>
            </a:r>
            <a:r>
              <a:rPr lang="en-US" dirty="0" err="1" smtClean="0">
                <a:solidFill>
                  <a:srgbClr val="000000"/>
                </a:solidFill>
              </a:rPr>
              <a:t>Sentence</a:t>
            </a:r>
            <a:r>
              <a:rPr lang="en-US" dirty="0" err="1" smtClean="0"/>
              <a:t>e</a:t>
            </a:r>
            <a:endParaRPr lang="en-US" dirty="0"/>
          </a:p>
        </p:txBody>
      </p:sp>
      <p:sp>
        <p:nvSpPr>
          <p:cNvPr id="19" name="TextBox 18"/>
          <p:cNvSpPr txBox="1"/>
          <p:nvPr/>
        </p:nvSpPr>
        <p:spPr>
          <a:xfrm>
            <a:off x="4976993" y="4202668"/>
            <a:ext cx="3433217" cy="369332"/>
          </a:xfrm>
          <a:prstGeom prst="rect">
            <a:avLst/>
          </a:prstGeom>
          <a:noFill/>
        </p:spPr>
        <p:txBody>
          <a:bodyPr wrap="square" rtlCol="0">
            <a:spAutoFit/>
          </a:bodyPr>
          <a:lstStyle/>
          <a:p>
            <a:r>
              <a:rPr lang="en-US" dirty="0" smtClean="0">
                <a:solidFill>
                  <a:srgbClr val="000000"/>
                </a:solidFill>
              </a:rPr>
              <a:t>Starter </a:t>
            </a:r>
            <a:r>
              <a:rPr lang="en-US" dirty="0" err="1" smtClean="0">
                <a:solidFill>
                  <a:srgbClr val="000000"/>
                </a:solidFill>
              </a:rPr>
              <a:t>Sentence</a:t>
            </a:r>
            <a:r>
              <a:rPr lang="en-US" dirty="0" err="1" smtClean="0"/>
              <a:t>e</a:t>
            </a:r>
            <a:endParaRPr lang="en-US" dirty="0"/>
          </a:p>
        </p:txBody>
      </p:sp>
      <p:sp>
        <p:nvSpPr>
          <p:cNvPr id="20" name="TextBox 19"/>
          <p:cNvSpPr txBox="1"/>
          <p:nvPr/>
        </p:nvSpPr>
        <p:spPr>
          <a:xfrm rot="1397593">
            <a:off x="4968685" y="5026903"/>
            <a:ext cx="2432929" cy="369332"/>
          </a:xfrm>
          <a:prstGeom prst="rect">
            <a:avLst/>
          </a:prstGeom>
          <a:noFill/>
        </p:spPr>
        <p:txBody>
          <a:bodyPr wrap="square" rtlCol="0">
            <a:spAutoFit/>
          </a:bodyPr>
          <a:lstStyle/>
          <a:p>
            <a:r>
              <a:rPr lang="en-US" dirty="0" smtClean="0">
                <a:solidFill>
                  <a:srgbClr val="000000"/>
                </a:solidFill>
              </a:rPr>
              <a:t>Starter Sentence</a:t>
            </a:r>
            <a:endParaRPr lang="en-US" dirty="0"/>
          </a:p>
        </p:txBody>
      </p:sp>
      <p:sp>
        <p:nvSpPr>
          <p:cNvPr id="2" name="TextBox 1"/>
          <p:cNvSpPr txBox="1"/>
          <p:nvPr/>
        </p:nvSpPr>
        <p:spPr>
          <a:xfrm>
            <a:off x="256230" y="2620612"/>
            <a:ext cx="4432365" cy="1323439"/>
          </a:xfrm>
          <a:prstGeom prst="rect">
            <a:avLst/>
          </a:prstGeom>
          <a:solidFill>
            <a:schemeClr val="bg1">
              <a:lumMod val="60000"/>
              <a:lumOff val="40000"/>
            </a:schemeClr>
          </a:solidFill>
        </p:spPr>
        <p:txBody>
          <a:bodyPr wrap="square" rtlCol="0">
            <a:spAutoFit/>
          </a:bodyPr>
          <a:lstStyle/>
          <a:p>
            <a:r>
              <a:rPr lang="en-US" sz="1600" b="1" dirty="0" smtClean="0">
                <a:latin typeface="Times New Roman" pitchFamily="18" charset="0"/>
                <a:cs typeface="Times New Roman" pitchFamily="18" charset="0"/>
              </a:rPr>
              <a:t>BE SURE TO CITE YOUR INFORMATION WHEN YOU ARE SUPPORTING YOUR OPINION WITH FACTS! Ex: In line three of “Document A: Deforestation: John Muir”, the author states…</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4258814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22" presetClass="entr" presetSubtype="8" fill="hold" nodeType="with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nodeType="with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100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1500"/>
                            </p:stCondLst>
                            <p:childTnLst>
                              <p:par>
                                <p:cTn id="26" presetID="10" presetClass="entr" presetSubtype="0" fill="hold" nodeType="afterEffect">
                                  <p:stCondLst>
                                    <p:cond delay="150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2000"/>
                                        <p:tgtEl>
                                          <p:spTgt spid="4102"/>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2000"/>
                                        <p:tgtEl>
                                          <p:spTgt spid="3">
                                            <p:txEl>
                                              <p:pRg st="1" end="1"/>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2000"/>
                                        <p:tgtEl>
                                          <p:spTgt spid="3">
                                            <p:txEl>
                                              <p:pRg st="2" end="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2000"/>
                                        <p:tgtEl>
                                          <p:spTgt spid="3">
                                            <p:txEl>
                                              <p:pRg st="3" end="3"/>
                                            </p:txEl>
                                          </p:spTgt>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8" grpId="0"/>
      <p:bldP spid="18" grpId="0"/>
      <p:bldP spid="19" grpId="0"/>
      <p:bldP spid="20"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5</a:t>
            </a:fld>
            <a:endParaRPr lang="en-US"/>
          </a:p>
        </p:txBody>
      </p:sp>
      <p:sp>
        <p:nvSpPr>
          <p:cNvPr id="2" name="TextBox 1"/>
          <p:cNvSpPr txBox="1"/>
          <p:nvPr/>
        </p:nvSpPr>
        <p:spPr>
          <a:xfrm>
            <a:off x="304800" y="1676400"/>
            <a:ext cx="8534400" cy="3416320"/>
          </a:xfrm>
          <a:prstGeom prst="rect">
            <a:avLst/>
          </a:prstGeom>
          <a:noFill/>
        </p:spPr>
        <p:txBody>
          <a:bodyPr wrap="square" rtlCol="0">
            <a:spAutoFit/>
          </a:bodyPr>
          <a:lstStyle/>
          <a:p>
            <a:r>
              <a:rPr lang="en-US" sz="2400" b="1" dirty="0" smtClean="0">
                <a:latin typeface="Calibri" pitchFamily="34" charset="0"/>
                <a:cs typeface="Calibri" pitchFamily="34" charset="0"/>
              </a:rPr>
              <a:t>Overview:  The year is 1900. Two years ago America won a splendid little war: with Spain and is feeling quite good about itself.  However, successes outside the country leave nagging problems within.  What, for example, should be done about dirty meat packing plants, or young children working in the mines?  A reform movement called Progressivism is taking shape to work on these and other problems.  You want Progressivism to succeed and have some money to help the cause.  This “Mini-Q” asks you to think about where you will put your money.</a:t>
            </a:r>
            <a:endParaRPr lang="en-US" sz="2400" dirty="0"/>
          </a:p>
        </p:txBody>
      </p:sp>
      <p:sp>
        <p:nvSpPr>
          <p:cNvPr id="6" name="TextBox 5"/>
          <p:cNvSpPr txBox="1"/>
          <p:nvPr/>
        </p:nvSpPr>
        <p:spPr>
          <a:xfrm>
            <a:off x="609600" y="457200"/>
            <a:ext cx="5181600" cy="830997"/>
          </a:xfrm>
          <a:prstGeom prst="rect">
            <a:avLst/>
          </a:prstGeom>
          <a:noFill/>
        </p:spPr>
        <p:txBody>
          <a:bodyPr wrap="square" rtlCol="0">
            <a:spAutoFit/>
          </a:bodyPr>
          <a:lstStyle/>
          <a:p>
            <a:r>
              <a:rPr lang="en-US" sz="2400" b="1" dirty="0" smtClean="0">
                <a:solidFill>
                  <a:srgbClr val="FFFF00"/>
                </a:solidFill>
                <a:latin typeface="Calibri" pitchFamily="34" charset="0"/>
                <a:cs typeface="Calibri" pitchFamily="34" charset="0"/>
              </a:rPr>
              <a:t>Is there a VOLUNTEER to read while the rest follow along in their packets?</a:t>
            </a:r>
            <a:endParaRPr lang="en-US" sz="2400" dirty="0">
              <a:solidFill>
                <a:srgbClr val="FFFF00"/>
              </a:solidFill>
            </a:endParaRPr>
          </a:p>
        </p:txBody>
      </p:sp>
      <p:pic>
        <p:nvPicPr>
          <p:cNvPr id="7" name="Picture 2" descr="http://socialinqueery.files.wordpress.com/2012/03/raising-hands2.jpg"/>
          <p:cNvPicPr>
            <a:picLocks noChangeAspect="1" noChangeArrowheads="1"/>
          </p:cNvPicPr>
          <p:nvPr/>
        </p:nvPicPr>
        <p:blipFill>
          <a:blip r:embed="rId4" cstate="print"/>
          <a:srcRect/>
          <a:stretch>
            <a:fillRect/>
          </a:stretch>
        </p:blipFill>
        <p:spPr bwMode="auto">
          <a:xfrm>
            <a:off x="6705600" y="457200"/>
            <a:ext cx="1866902" cy="1066802"/>
          </a:xfrm>
          <a:prstGeom prst="rect">
            <a:avLst/>
          </a:prstGeom>
          <a:noFill/>
        </p:spPr>
      </p:pic>
    </p:spTree>
    <p:custDataLst>
      <p:tags r:id="rId1"/>
    </p:custDataLst>
    <p:extLst>
      <p:ext uri="{BB962C8B-B14F-4D97-AF65-F5344CB8AC3E}">
        <p14:creationId xmlns:p14="http://schemas.microsoft.com/office/powerpoint/2010/main" val="2648411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3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BBD356-B948-48AE-818D-18E2A16E1626}" type="slidenum">
              <a:rPr lang="en-US" smtClean="0"/>
              <a:pPr>
                <a:defRPr/>
              </a:pPr>
              <a:t>50</a:t>
            </a:fld>
            <a:endParaRPr lang="en-US"/>
          </a:p>
        </p:txBody>
      </p:sp>
      <p:sp>
        <p:nvSpPr>
          <p:cNvPr id="3" name="TextBox 2"/>
          <p:cNvSpPr txBox="1"/>
          <p:nvPr/>
        </p:nvSpPr>
        <p:spPr>
          <a:xfrm>
            <a:off x="3352800" y="2982686"/>
            <a:ext cx="4876800" cy="954107"/>
          </a:xfrm>
          <a:prstGeom prst="rect">
            <a:avLst/>
          </a:prstGeom>
          <a:noFill/>
        </p:spPr>
        <p:txBody>
          <a:bodyPr wrap="square" rtlCol="0">
            <a:spAutoFit/>
          </a:bodyPr>
          <a:lstStyle/>
          <a:p>
            <a:r>
              <a:rPr lang="en-US" sz="2800" b="1" dirty="0" smtClean="0">
                <a:latin typeface="+mn-lt"/>
                <a:cs typeface="Times New Roman" pitchFamily="18" charset="0"/>
              </a:rPr>
              <a:t>Mrs. Pikero will now take you the rest of the way! </a:t>
            </a:r>
            <a:endParaRPr lang="en-US" sz="2800" b="1" dirty="0">
              <a:latin typeface="+mn-lt"/>
              <a:cs typeface="Times New Roman" pitchFamily="18" charset="0"/>
            </a:endParaRPr>
          </a:p>
        </p:txBody>
      </p:sp>
      <p:sp>
        <p:nvSpPr>
          <p:cNvPr id="9" name="TextBox 8"/>
          <p:cNvSpPr txBox="1"/>
          <p:nvPr/>
        </p:nvSpPr>
        <p:spPr>
          <a:xfrm>
            <a:off x="1077471" y="239870"/>
            <a:ext cx="5932929" cy="584775"/>
          </a:xfrm>
          <a:prstGeom prst="rect">
            <a:avLst/>
          </a:prstGeom>
          <a:solidFill>
            <a:srgbClr val="FF0000"/>
          </a:solidFill>
        </p:spPr>
        <p:txBody>
          <a:bodyPr wrap="square" rtlCol="0">
            <a:spAutoFit/>
          </a:bodyPr>
          <a:lstStyle/>
          <a:p>
            <a:r>
              <a:rPr lang="en-US" sz="3200" b="1" dirty="0" smtClean="0">
                <a:solidFill>
                  <a:srgbClr val="FFFF00"/>
                </a:solidFill>
                <a:latin typeface="Times New Roman" pitchFamily="18" charset="0"/>
                <a:cs typeface="Times New Roman" pitchFamily="18" charset="0"/>
              </a:rPr>
              <a:t>“From Thesis to Essay Writing”</a:t>
            </a:r>
            <a:endParaRPr lang="en-US" sz="3200" b="1" dirty="0">
              <a:solidFill>
                <a:srgbClr val="FFFF00"/>
              </a:solidFill>
              <a:latin typeface="Times New Roman" pitchFamily="18" charset="0"/>
              <a:cs typeface="Times New Roman" pitchFamily="18" charset="0"/>
            </a:endParaRPr>
          </a:p>
        </p:txBody>
      </p:sp>
      <p:pic>
        <p:nvPicPr>
          <p:cNvPr id="8194" name="Picture 2" descr="http://t2.gstatic.com/images?q=tbn:ANd9GcTpsNhfmtYojzTerHvoiW-k5bPR9nf7lQD7-TQSLhfunIgyL2LW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128" y="1052699"/>
            <a:ext cx="1775875" cy="40284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36686" y="1052699"/>
            <a:ext cx="5526314" cy="1815882"/>
          </a:xfrm>
          <a:prstGeom prst="rect">
            <a:avLst/>
          </a:prstGeom>
          <a:noFill/>
        </p:spPr>
        <p:txBody>
          <a:bodyPr wrap="square" rtlCol="0">
            <a:spAutoFit/>
          </a:bodyPr>
          <a:lstStyle/>
          <a:p>
            <a:r>
              <a:rPr lang="en-US" sz="2800" b="1" dirty="0" smtClean="0">
                <a:solidFill>
                  <a:srgbClr val="FF0000"/>
                </a:solidFill>
                <a:latin typeface="+mn-lt"/>
                <a:cs typeface="Times New Roman" pitchFamily="18" charset="0"/>
              </a:rPr>
              <a:t>You may use the “Mini-Q Essay Outline Guide” on p. 65 to further help you plan out your essay!</a:t>
            </a:r>
            <a:endParaRPr lang="en-US" sz="2800" b="1" dirty="0">
              <a:solidFill>
                <a:srgbClr val="FF0000"/>
              </a:solidFill>
              <a:latin typeface="+mn-lt"/>
              <a:cs typeface="Times New Roman" pitchFamily="18" charset="0"/>
            </a:endParaRPr>
          </a:p>
        </p:txBody>
      </p:sp>
    </p:spTree>
    <p:extLst>
      <p:ext uri="{BB962C8B-B14F-4D97-AF65-F5344CB8AC3E}">
        <p14:creationId xmlns:p14="http://schemas.microsoft.com/office/powerpoint/2010/main" val="16980658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194"/>
                                        </p:tgtEl>
                                        <p:attrNameLst>
                                          <p:attrName>style.visibility</p:attrName>
                                        </p:attrNameLst>
                                      </p:cBhvr>
                                      <p:to>
                                        <p:strVal val="visible"/>
                                      </p:to>
                                    </p:set>
                                    <p:animEffect transition="in" filter="fade">
                                      <p:cBhvr>
                                        <p:cTn id="20"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43217" y="685800"/>
            <a:ext cx="4657566" cy="2057400"/>
          </a:xfrm>
          <a:ln w="28575">
            <a:solidFill>
              <a:srgbClr val="FF0000"/>
            </a:solidFill>
          </a:ln>
        </p:spPr>
        <p:txBody>
          <a:bodyPr/>
          <a:lstStyle/>
          <a:p>
            <a:pPr algn="l" eaLnBrk="1" hangingPunct="1">
              <a:defRPr/>
            </a:pPr>
            <a:r>
              <a:rPr lang="en-US" sz="3200" b="1" dirty="0" smtClean="0">
                <a:latin typeface="Calibri" pitchFamily="34" charset="0"/>
                <a:cs typeface="Calibri" pitchFamily="34" charset="0"/>
              </a:rPr>
              <a:t>A: Deforestation</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B: Child Labor</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C: Women’s Suffrage</a:t>
            </a:r>
            <a:br>
              <a:rPr lang="en-US" sz="3200" b="1" dirty="0" smtClean="0">
                <a:latin typeface="Calibri" pitchFamily="34" charset="0"/>
                <a:cs typeface="Calibri" pitchFamily="34" charset="0"/>
              </a:rPr>
            </a:br>
            <a:r>
              <a:rPr lang="en-US" sz="3200" b="1" dirty="0" smtClean="0">
                <a:latin typeface="Calibri" pitchFamily="34" charset="0"/>
                <a:cs typeface="Calibri" pitchFamily="34" charset="0"/>
              </a:rPr>
              <a:t>D: Food Safety</a:t>
            </a:r>
          </a:p>
        </p:txBody>
      </p:sp>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6</a:t>
            </a:fld>
            <a:endParaRPr lang="en-US"/>
          </a:p>
        </p:txBody>
      </p:sp>
      <p:sp>
        <p:nvSpPr>
          <p:cNvPr id="2" name="TextBox 1"/>
          <p:cNvSpPr txBox="1"/>
          <p:nvPr/>
        </p:nvSpPr>
        <p:spPr>
          <a:xfrm>
            <a:off x="304800" y="2971800"/>
            <a:ext cx="8534400" cy="1815882"/>
          </a:xfrm>
          <a:prstGeom prst="rect">
            <a:avLst/>
          </a:prstGeom>
          <a:noFill/>
        </p:spPr>
        <p:txBody>
          <a:bodyPr wrap="square" rtlCol="0">
            <a:spAutoFit/>
          </a:bodyPr>
          <a:lstStyle/>
          <a:p>
            <a:r>
              <a:rPr lang="en-US" sz="2800" b="1" dirty="0" smtClean="0">
                <a:latin typeface="Calibri" pitchFamily="34" charset="0"/>
                <a:cs typeface="Calibri" pitchFamily="34" charset="0"/>
              </a:rPr>
              <a:t>After doing some careful reading you will be asked to pick </a:t>
            </a:r>
            <a:r>
              <a:rPr lang="en-US" sz="2800" b="1" u="sng" dirty="0" smtClean="0">
                <a:latin typeface="Calibri" pitchFamily="34" charset="0"/>
                <a:cs typeface="Calibri" pitchFamily="34" charset="0"/>
              </a:rPr>
              <a:t>three</a:t>
            </a:r>
            <a:r>
              <a:rPr lang="en-US" sz="2800" b="1" dirty="0" smtClean="0">
                <a:latin typeface="Calibri" pitchFamily="34" charset="0"/>
                <a:cs typeface="Calibri" pitchFamily="34" charset="0"/>
              </a:rPr>
              <a:t> causes from the list above and decide how much of your million dollars you will give to each one! </a:t>
            </a:r>
            <a:r>
              <a:rPr lang="en-US" sz="2800" b="1" dirty="0">
                <a:latin typeface="Calibri" pitchFamily="34" charset="0"/>
                <a:cs typeface="Calibri" pitchFamily="34" charset="0"/>
              </a:rPr>
              <a:t>(Yes, you have to donate </a:t>
            </a:r>
            <a:r>
              <a:rPr lang="en-US" sz="2800" b="1" u="sng" dirty="0">
                <a:latin typeface="Calibri" pitchFamily="34" charset="0"/>
                <a:cs typeface="Calibri" pitchFamily="34" charset="0"/>
              </a:rPr>
              <a:t>ALL</a:t>
            </a:r>
            <a:r>
              <a:rPr lang="en-US" sz="2800" b="1" dirty="0">
                <a:latin typeface="Calibri" pitchFamily="34" charset="0"/>
                <a:cs typeface="Calibri" pitchFamily="34" charset="0"/>
              </a:rPr>
              <a:t> of it!)</a:t>
            </a:r>
            <a:endParaRPr lang="en-US" sz="2800" dirty="0">
              <a:solidFill>
                <a:srgbClr val="FFFF00"/>
              </a:solidFill>
            </a:endParaRPr>
          </a:p>
        </p:txBody>
      </p:sp>
      <p:pic>
        <p:nvPicPr>
          <p:cNvPr id="1026" name="Picture 2" descr="http://www.facebeautiful.net/wp-content/uploads/2012/03/Sad-Face-Carto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2911" y="4356795"/>
            <a:ext cx="817822" cy="81782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2" descr="http://socialinqueery.files.wordpress.com/2012/03/raising-hands2.jpg"/>
          <p:cNvPicPr>
            <a:picLocks noChangeAspect="1" noChangeArrowheads="1"/>
          </p:cNvPicPr>
          <p:nvPr/>
        </p:nvPicPr>
        <p:blipFill>
          <a:blip r:embed="rId5" cstate="print"/>
          <a:srcRect/>
          <a:stretch>
            <a:fillRect/>
          </a:stretch>
        </p:blipFill>
        <p:spPr bwMode="auto">
          <a:xfrm>
            <a:off x="7086600" y="228600"/>
            <a:ext cx="1866902" cy="1066802"/>
          </a:xfrm>
          <a:prstGeom prst="rect">
            <a:avLst/>
          </a:prstGeom>
          <a:noFill/>
        </p:spPr>
      </p:pic>
    </p:spTree>
    <p:custDataLst>
      <p:tags r:id="rId1"/>
    </p:custDataLst>
    <p:extLst>
      <p:ext uri="{BB962C8B-B14F-4D97-AF65-F5344CB8AC3E}">
        <p14:creationId xmlns:p14="http://schemas.microsoft.com/office/powerpoint/2010/main" val="219661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up)">
                                      <p:cBhvr>
                                        <p:cTn id="11" dur="375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750"/>
                                        <p:tgtEl>
                                          <p:spTgt spid="2">
                                            <p:txEl>
                                              <p:pRg st="0" end="0"/>
                                            </p:txEl>
                                          </p:spTgt>
                                        </p:tgtEl>
                                      </p:cBhvr>
                                    </p:animEffect>
                                  </p:childTnLst>
                                </p:cTn>
                              </p:par>
                            </p:childTnLst>
                          </p:cTn>
                        </p:par>
                        <p:par>
                          <p:cTn id="17" fill="hold">
                            <p:stCondLst>
                              <p:cond delay="2750"/>
                            </p:stCondLst>
                            <p:childTnLst>
                              <p:par>
                                <p:cTn id="18" presetID="10" presetClass="entr" presetSubtype="0" fill="hold" nodeType="afterEffect">
                                  <p:stCondLst>
                                    <p:cond delay="300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2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25830" y="457200"/>
            <a:ext cx="6617970" cy="1600200"/>
          </a:xfrm>
          <a:ln w="28575">
            <a:solidFill>
              <a:srgbClr val="FF0000"/>
            </a:solidFill>
          </a:ln>
        </p:spPr>
        <p:txBody>
          <a:bodyPr/>
          <a:lstStyle/>
          <a:p>
            <a:pPr algn="l" eaLnBrk="1" hangingPunct="1">
              <a:defRPr/>
            </a:pPr>
            <a:r>
              <a:rPr lang="en-US" sz="2400" b="1" dirty="0" smtClean="0">
                <a:latin typeface="Calibri" pitchFamily="34" charset="0"/>
                <a:cs typeface="Calibri" pitchFamily="34" charset="0"/>
              </a:rPr>
              <a:t>Document A: Deforestation: John Muir</a:t>
            </a:r>
            <a:br>
              <a:rPr lang="en-US" sz="2400" b="1" dirty="0" smtClean="0">
                <a:latin typeface="Calibri" pitchFamily="34" charset="0"/>
                <a:cs typeface="Calibri" pitchFamily="34" charset="0"/>
              </a:rPr>
            </a:br>
            <a:r>
              <a:rPr lang="en-US" sz="2400" b="1" dirty="0" smtClean="0">
                <a:latin typeface="Calibri" pitchFamily="34" charset="0"/>
                <a:cs typeface="Calibri" pitchFamily="34" charset="0"/>
              </a:rPr>
              <a:t>Document B: Child Labor: Lewis Hine</a:t>
            </a:r>
            <a:br>
              <a:rPr lang="en-US" sz="2400" b="1" dirty="0" smtClean="0">
                <a:latin typeface="Calibri" pitchFamily="34" charset="0"/>
                <a:cs typeface="Calibri" pitchFamily="34" charset="0"/>
              </a:rPr>
            </a:br>
            <a:r>
              <a:rPr lang="en-US" sz="2400" b="1" dirty="0" smtClean="0">
                <a:latin typeface="Calibri" pitchFamily="34" charset="0"/>
                <a:cs typeface="Calibri" pitchFamily="34" charset="0"/>
              </a:rPr>
              <a:t>Document C: Women’s Suffrage: Jane Addams</a:t>
            </a:r>
            <a:br>
              <a:rPr lang="en-US" sz="2400" b="1" dirty="0" smtClean="0">
                <a:latin typeface="Calibri" pitchFamily="34" charset="0"/>
                <a:cs typeface="Calibri" pitchFamily="34" charset="0"/>
              </a:rPr>
            </a:br>
            <a:r>
              <a:rPr lang="en-US" sz="2400" b="1" dirty="0" smtClean="0">
                <a:latin typeface="Calibri" pitchFamily="34" charset="0"/>
                <a:cs typeface="Calibri" pitchFamily="34" charset="0"/>
              </a:rPr>
              <a:t>Document D: Food Safety: Upton Sinclair</a:t>
            </a:r>
          </a:p>
        </p:txBody>
      </p:sp>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7</a:t>
            </a:fld>
            <a:endParaRPr lang="en-US"/>
          </a:p>
        </p:txBody>
      </p:sp>
      <p:sp>
        <p:nvSpPr>
          <p:cNvPr id="2" name="TextBox 1"/>
          <p:cNvSpPr txBox="1"/>
          <p:nvPr/>
        </p:nvSpPr>
        <p:spPr>
          <a:xfrm>
            <a:off x="304800" y="2209800"/>
            <a:ext cx="8534400" cy="2400657"/>
          </a:xfrm>
          <a:prstGeom prst="rect">
            <a:avLst/>
          </a:prstGeom>
          <a:noFill/>
        </p:spPr>
        <p:txBody>
          <a:bodyPr wrap="square" rtlCol="0">
            <a:spAutoFit/>
          </a:bodyPr>
          <a:lstStyle/>
          <a:p>
            <a:r>
              <a:rPr lang="en-US" sz="2800" b="1" dirty="0">
                <a:solidFill>
                  <a:srgbClr val="FFFF00"/>
                </a:solidFill>
                <a:latin typeface="Calibri" pitchFamily="34" charset="0"/>
                <a:cs typeface="Calibri" pitchFamily="34" charset="0"/>
              </a:rPr>
              <a:t>Directions:  </a:t>
            </a:r>
            <a:r>
              <a:rPr lang="en-US" sz="2800" b="1" dirty="0" smtClean="0">
                <a:latin typeface="Calibri" pitchFamily="34" charset="0"/>
                <a:cs typeface="Calibri" pitchFamily="34" charset="0"/>
              </a:rPr>
              <a:t>Working with your partner,  you will match </a:t>
            </a:r>
            <a:r>
              <a:rPr lang="en-US" sz="2800" b="1" dirty="0">
                <a:latin typeface="Calibri" pitchFamily="34" charset="0"/>
                <a:cs typeface="Calibri" pitchFamily="34" charset="0"/>
              </a:rPr>
              <a:t>the </a:t>
            </a:r>
            <a:r>
              <a:rPr lang="en-US" sz="2800" b="1" dirty="0" smtClean="0">
                <a:latin typeface="Calibri" pitchFamily="34" charset="0"/>
                <a:cs typeface="Calibri" pitchFamily="34" charset="0"/>
              </a:rPr>
              <a:t>subject of each document  </a:t>
            </a:r>
            <a:r>
              <a:rPr lang="en-US" sz="2800" b="1" dirty="0">
                <a:latin typeface="Calibri" pitchFamily="34" charset="0"/>
                <a:cs typeface="Calibri" pitchFamily="34" charset="0"/>
              </a:rPr>
              <a:t>to </a:t>
            </a:r>
            <a:r>
              <a:rPr lang="en-US" sz="2800" b="1" dirty="0" smtClean="0">
                <a:latin typeface="Calibri" pitchFamily="34" charset="0"/>
                <a:cs typeface="Calibri" pitchFamily="34" charset="0"/>
              </a:rPr>
              <a:t>one of the </a:t>
            </a:r>
            <a:r>
              <a:rPr lang="en-US" sz="2800" b="1" dirty="0">
                <a:latin typeface="Calibri" pitchFamily="34" charset="0"/>
                <a:cs typeface="Calibri" pitchFamily="34" charset="0"/>
              </a:rPr>
              <a:t>pictures on the cover of the </a:t>
            </a:r>
            <a:r>
              <a:rPr lang="en-US" sz="2800" b="1" dirty="0" smtClean="0">
                <a:latin typeface="Calibri" pitchFamily="34" charset="0"/>
                <a:cs typeface="Calibri" pitchFamily="34" charset="0"/>
              </a:rPr>
              <a:t>DBQ exercise. </a:t>
            </a:r>
          </a:p>
          <a:p>
            <a:endParaRPr lang="en-US" sz="1000" b="1" dirty="0" smtClean="0">
              <a:latin typeface="Calibri" pitchFamily="34" charset="0"/>
              <a:cs typeface="Calibri" pitchFamily="34" charset="0"/>
            </a:endParaRPr>
          </a:p>
          <a:p>
            <a:r>
              <a:rPr lang="en-US" sz="2800" b="1" dirty="0" smtClean="0">
                <a:solidFill>
                  <a:srgbClr val="FFFF00"/>
                </a:solidFill>
                <a:latin typeface="Calibri" pitchFamily="34" charset="0"/>
                <a:cs typeface="Calibri" pitchFamily="34" charset="0"/>
              </a:rPr>
              <a:t>Be </a:t>
            </a:r>
            <a:r>
              <a:rPr lang="en-US" sz="2800" b="1" dirty="0">
                <a:solidFill>
                  <a:srgbClr val="FFFF00"/>
                </a:solidFill>
                <a:latin typeface="Calibri" pitchFamily="34" charset="0"/>
                <a:cs typeface="Calibri" pitchFamily="34" charset="0"/>
              </a:rPr>
              <a:t>prepared to </a:t>
            </a:r>
            <a:r>
              <a:rPr lang="en-US" sz="2800" b="1" dirty="0" smtClean="0">
                <a:solidFill>
                  <a:srgbClr val="FFFF00"/>
                </a:solidFill>
                <a:latin typeface="Calibri" pitchFamily="34" charset="0"/>
                <a:cs typeface="Calibri" pitchFamily="34" charset="0"/>
              </a:rPr>
              <a:t>give a “rationale” (reasons) for matching the subject of each title to one of the pictures.</a:t>
            </a:r>
            <a:endParaRPr lang="en-US" sz="2800" dirty="0">
              <a:solidFill>
                <a:srgbClr val="FFFF00"/>
              </a:solidFill>
            </a:endParaRPr>
          </a:p>
        </p:txBody>
      </p:sp>
      <p:sp>
        <p:nvSpPr>
          <p:cNvPr id="3" name="TextBox 2"/>
          <p:cNvSpPr txBox="1"/>
          <p:nvPr/>
        </p:nvSpPr>
        <p:spPr>
          <a:xfrm>
            <a:off x="1752600" y="4610456"/>
            <a:ext cx="5638800" cy="769441"/>
          </a:xfrm>
          <a:prstGeom prst="rect">
            <a:avLst/>
          </a:prstGeom>
          <a:noFill/>
        </p:spPr>
        <p:txBody>
          <a:bodyPr wrap="square" rtlCol="0">
            <a:spAutoFit/>
          </a:bodyPr>
          <a:lstStyle/>
          <a:p>
            <a:r>
              <a:rPr lang="en-US" sz="4400" b="1" dirty="0" smtClean="0">
                <a:latin typeface="Calibri" pitchFamily="34" charset="0"/>
                <a:cs typeface="Calibri" pitchFamily="34" charset="0"/>
              </a:rPr>
              <a:t>BUT, DON’T START YET!</a:t>
            </a:r>
            <a:endParaRPr lang="en-US" sz="4400" b="1" dirty="0">
              <a:latin typeface="Calibri" pitchFamily="34" charset="0"/>
              <a:cs typeface="Calibri" pitchFamily="34" charset="0"/>
            </a:endParaRPr>
          </a:p>
        </p:txBody>
      </p:sp>
      <p:pic>
        <p:nvPicPr>
          <p:cNvPr id="7" name="Picture 2" descr="http://socialinqueery.files.wordpress.com/2012/03/raising-hands2.jpg"/>
          <p:cNvPicPr>
            <a:picLocks noChangeAspect="1" noChangeArrowheads="1"/>
          </p:cNvPicPr>
          <p:nvPr/>
        </p:nvPicPr>
        <p:blipFill>
          <a:blip r:embed="rId4" cstate="print"/>
          <a:srcRect/>
          <a:stretch>
            <a:fillRect/>
          </a:stretch>
        </p:blipFill>
        <p:spPr bwMode="auto">
          <a:xfrm>
            <a:off x="7673338" y="335276"/>
            <a:ext cx="1440182" cy="822962"/>
          </a:xfrm>
          <a:prstGeom prst="rect">
            <a:avLst/>
          </a:prstGeom>
          <a:noFill/>
        </p:spPr>
      </p:pic>
    </p:spTree>
    <p:custDataLst>
      <p:tags r:id="rId1"/>
    </p:custDataLst>
    <p:extLst>
      <p:ext uri="{BB962C8B-B14F-4D97-AF65-F5344CB8AC3E}">
        <p14:creationId xmlns:p14="http://schemas.microsoft.com/office/powerpoint/2010/main" val="23858952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up)">
                                      <p:cBhvr>
                                        <p:cTn id="11" dur="375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75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3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8</a:t>
            </a:fld>
            <a:endParaRPr lang="en-US"/>
          </a:p>
        </p:txBody>
      </p:sp>
      <p:sp>
        <p:nvSpPr>
          <p:cNvPr id="2" name="TextBox 1"/>
          <p:cNvSpPr txBox="1"/>
          <p:nvPr/>
        </p:nvSpPr>
        <p:spPr>
          <a:xfrm>
            <a:off x="381000" y="1184222"/>
            <a:ext cx="8534400" cy="3477875"/>
          </a:xfrm>
          <a:prstGeom prst="rect">
            <a:avLst/>
          </a:prstGeom>
          <a:noFill/>
        </p:spPr>
        <p:txBody>
          <a:bodyPr wrap="square" rtlCol="0">
            <a:spAutoFit/>
          </a:bodyPr>
          <a:lstStyle/>
          <a:p>
            <a:r>
              <a:rPr lang="en-US" sz="4400" b="1" dirty="0" smtClean="0">
                <a:latin typeface="Calibri" pitchFamily="34" charset="0"/>
                <a:cs typeface="Calibri" pitchFamily="34" charset="0"/>
              </a:rPr>
              <a:t>Look at the example on the next slide so that you can see how to make a proper rationale when you match a picture to a document title.</a:t>
            </a:r>
          </a:p>
          <a:p>
            <a:endParaRPr lang="en-US" sz="4400" b="1" dirty="0" smtClean="0">
              <a:latin typeface="Calibri" pitchFamily="34" charset="0"/>
              <a:cs typeface="Calibri" pitchFamily="34" charset="0"/>
            </a:endParaRPr>
          </a:p>
        </p:txBody>
      </p:sp>
      <p:pic>
        <p:nvPicPr>
          <p:cNvPr id="6" name="Picture 2" descr="http://socialinqueery.files.wordpress.com/2012/03/raising-hands2.jpg"/>
          <p:cNvPicPr>
            <a:picLocks noChangeAspect="1" noChangeArrowheads="1"/>
          </p:cNvPicPr>
          <p:nvPr/>
        </p:nvPicPr>
        <p:blipFill>
          <a:blip r:embed="rId4" cstate="print"/>
          <a:srcRect/>
          <a:stretch>
            <a:fillRect/>
          </a:stretch>
        </p:blipFill>
        <p:spPr bwMode="auto">
          <a:xfrm>
            <a:off x="7086600" y="228600"/>
            <a:ext cx="1866902" cy="1066802"/>
          </a:xfrm>
          <a:prstGeom prst="rect">
            <a:avLst/>
          </a:prstGeom>
          <a:noFill/>
        </p:spPr>
      </p:pic>
    </p:spTree>
    <p:custDataLst>
      <p:tags r:id="rId1"/>
    </p:custDataLst>
    <p:extLst>
      <p:ext uri="{BB962C8B-B14F-4D97-AF65-F5344CB8AC3E}">
        <p14:creationId xmlns:p14="http://schemas.microsoft.com/office/powerpoint/2010/main" val="11702603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75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80">
                                          <p:stCondLst>
                                            <p:cond delay="0"/>
                                          </p:stCondLst>
                                        </p:cTn>
                                        <p:tgtEl>
                                          <p:spTgt spid="6"/>
                                        </p:tgtEl>
                                      </p:cBhvr>
                                    </p:animEffect>
                                    <p:anim calcmode="lin" valueType="num">
                                      <p:cBhvr>
                                        <p:cTn id="1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2" dur="26">
                                          <p:stCondLst>
                                            <p:cond delay="650"/>
                                          </p:stCondLst>
                                        </p:cTn>
                                        <p:tgtEl>
                                          <p:spTgt spid="6"/>
                                        </p:tgtEl>
                                      </p:cBhvr>
                                      <p:to x="100000" y="60000"/>
                                    </p:animScale>
                                    <p:animScale>
                                      <p:cBhvr>
                                        <p:cTn id="23" dur="166" decel="50000">
                                          <p:stCondLst>
                                            <p:cond delay="676"/>
                                          </p:stCondLst>
                                        </p:cTn>
                                        <p:tgtEl>
                                          <p:spTgt spid="6"/>
                                        </p:tgtEl>
                                      </p:cBhvr>
                                      <p:to x="100000" y="100000"/>
                                    </p:animScale>
                                    <p:animScale>
                                      <p:cBhvr>
                                        <p:cTn id="24" dur="26">
                                          <p:stCondLst>
                                            <p:cond delay="1312"/>
                                          </p:stCondLst>
                                        </p:cTn>
                                        <p:tgtEl>
                                          <p:spTgt spid="6"/>
                                        </p:tgtEl>
                                      </p:cBhvr>
                                      <p:to x="100000" y="80000"/>
                                    </p:animScale>
                                    <p:animScale>
                                      <p:cBhvr>
                                        <p:cTn id="25" dur="166" decel="50000">
                                          <p:stCondLst>
                                            <p:cond delay="1338"/>
                                          </p:stCondLst>
                                        </p:cTn>
                                        <p:tgtEl>
                                          <p:spTgt spid="6"/>
                                        </p:tgtEl>
                                      </p:cBhvr>
                                      <p:to x="100000" y="100000"/>
                                    </p:animScale>
                                    <p:animScale>
                                      <p:cBhvr>
                                        <p:cTn id="26" dur="26">
                                          <p:stCondLst>
                                            <p:cond delay="1642"/>
                                          </p:stCondLst>
                                        </p:cTn>
                                        <p:tgtEl>
                                          <p:spTgt spid="6"/>
                                        </p:tgtEl>
                                      </p:cBhvr>
                                      <p:to x="100000" y="90000"/>
                                    </p:animScale>
                                    <p:animScale>
                                      <p:cBhvr>
                                        <p:cTn id="27" dur="166" decel="50000">
                                          <p:stCondLst>
                                            <p:cond delay="1668"/>
                                          </p:stCondLst>
                                        </p:cTn>
                                        <p:tgtEl>
                                          <p:spTgt spid="6"/>
                                        </p:tgtEl>
                                      </p:cBhvr>
                                      <p:to x="100000" y="100000"/>
                                    </p:animScale>
                                    <p:animScale>
                                      <p:cBhvr>
                                        <p:cTn id="28" dur="26">
                                          <p:stCondLst>
                                            <p:cond delay="1808"/>
                                          </p:stCondLst>
                                        </p:cTn>
                                        <p:tgtEl>
                                          <p:spTgt spid="6"/>
                                        </p:tgtEl>
                                      </p:cBhvr>
                                      <p:to x="100000" y="95000"/>
                                    </p:animScale>
                                    <p:animScale>
                                      <p:cBhvr>
                                        <p:cTn id="2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8A640CC-E08F-4540-A6A3-ED875E1B81A6}" type="slidenum">
              <a:rPr lang="en-US" smtClean="0"/>
              <a:pPr>
                <a:defRPr/>
              </a:pPr>
              <a:t>9</a:t>
            </a:fld>
            <a:endParaRPr lang="en-US"/>
          </a:p>
        </p:txBody>
      </p:sp>
      <p:sp>
        <p:nvSpPr>
          <p:cNvPr id="2" name="TextBox 1"/>
          <p:cNvSpPr txBox="1"/>
          <p:nvPr/>
        </p:nvSpPr>
        <p:spPr>
          <a:xfrm>
            <a:off x="429830" y="228599"/>
            <a:ext cx="8436264" cy="584775"/>
          </a:xfrm>
          <a:prstGeom prst="rect">
            <a:avLst/>
          </a:prstGeom>
          <a:noFill/>
        </p:spPr>
        <p:txBody>
          <a:bodyPr wrap="square" rtlCol="0">
            <a:spAutoFit/>
          </a:bodyPr>
          <a:lstStyle/>
          <a:p>
            <a:r>
              <a:rPr lang="en-US" sz="3200" dirty="0" smtClean="0">
                <a:solidFill>
                  <a:srgbClr val="FFFF00"/>
                </a:solidFill>
                <a:latin typeface="Calibri" pitchFamily="34" charset="0"/>
                <a:cs typeface="Calibri" pitchFamily="34" charset="0"/>
              </a:rPr>
              <a:t>Document 1:  Rodeo: Reliving the Wild West </a:t>
            </a:r>
            <a:endParaRPr lang="en-US" sz="3200" dirty="0">
              <a:solidFill>
                <a:srgbClr val="FFFF00"/>
              </a:solidFill>
              <a:latin typeface="Calibri" pitchFamily="34" charset="0"/>
              <a:cs typeface="Calibri" pitchFamily="34" charset="0"/>
            </a:endParaRPr>
          </a:p>
        </p:txBody>
      </p:sp>
      <p:sp>
        <p:nvSpPr>
          <p:cNvPr id="11" name="TextBox 10"/>
          <p:cNvSpPr txBox="1"/>
          <p:nvPr/>
        </p:nvSpPr>
        <p:spPr>
          <a:xfrm>
            <a:off x="609766" y="4137956"/>
            <a:ext cx="2547980" cy="584775"/>
          </a:xfrm>
          <a:prstGeom prst="rect">
            <a:avLst/>
          </a:prstGeom>
          <a:noFill/>
        </p:spPr>
        <p:txBody>
          <a:bodyPr wrap="square" rtlCol="0">
            <a:spAutoFit/>
          </a:bodyPr>
          <a:lstStyle/>
          <a:p>
            <a:r>
              <a:rPr lang="en-US" sz="3200" dirty="0" smtClean="0">
                <a:solidFill>
                  <a:srgbClr val="00B0F0"/>
                </a:solidFill>
                <a:latin typeface="Calibri" pitchFamily="34" charset="0"/>
                <a:cs typeface="Calibri" pitchFamily="34" charset="0"/>
              </a:rPr>
              <a:t>Rationale ?</a:t>
            </a:r>
            <a:endParaRPr lang="en-US" sz="3200" dirty="0">
              <a:solidFill>
                <a:srgbClr val="00B0F0"/>
              </a:solidFill>
              <a:latin typeface="Calibri" pitchFamily="34" charset="0"/>
              <a:cs typeface="Calibri" pitchFamily="34" charset="0"/>
            </a:endParaRPr>
          </a:p>
        </p:txBody>
      </p:sp>
      <p:pic>
        <p:nvPicPr>
          <p:cNvPr id="7170" name="Picture 2" descr="http://media-3.web.britannica.com/eb-media/18/96318-004-C0F4DD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561" y="845853"/>
            <a:ext cx="3849974" cy="25829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8555" y="4149183"/>
            <a:ext cx="8268213" cy="1938992"/>
          </a:xfrm>
          <a:prstGeom prst="rect">
            <a:avLst/>
          </a:prstGeom>
          <a:noFill/>
        </p:spPr>
        <p:txBody>
          <a:bodyPr wrap="square" rtlCol="0">
            <a:spAutoFit/>
          </a:bodyPr>
          <a:lstStyle/>
          <a:p>
            <a:r>
              <a:rPr lang="en-US" sz="2400" b="1" dirty="0" smtClean="0">
                <a:latin typeface="Calibri" pitchFamily="34" charset="0"/>
                <a:cs typeface="Calibri" pitchFamily="34" charset="0"/>
              </a:rPr>
              <a:t>                                   </a:t>
            </a:r>
            <a:r>
              <a:rPr lang="en-US" sz="2400" b="1" dirty="0" smtClean="0">
                <a:solidFill>
                  <a:srgbClr val="FFFF00"/>
                </a:solidFill>
                <a:latin typeface="Calibri" pitchFamily="34" charset="0"/>
                <a:cs typeface="Calibri" pitchFamily="34" charset="0"/>
              </a:rPr>
              <a:t>There were cowboys who lived in the Wild West and they rode horses and worked with cows. The men are wearing cowboy hats, they’re riding horses and roping a cow, just like people did a long time ago.  A crowd is watching them from grandstands, so this must be something called a rodeo.</a:t>
            </a:r>
            <a:endParaRPr lang="en-US" sz="2400" b="1" dirty="0">
              <a:solidFill>
                <a:srgbClr val="FFFF00"/>
              </a:solidFill>
              <a:latin typeface="Calibri" pitchFamily="34" charset="0"/>
              <a:cs typeface="Calibri" pitchFamily="34" charset="0"/>
            </a:endParaRPr>
          </a:p>
        </p:txBody>
      </p:sp>
      <p:pic>
        <p:nvPicPr>
          <p:cNvPr id="7172" name="Picture 4" descr="http://www.zeroto60times.com/blog/wp-content/uploads/2011/04/Huge-Drag-Race-Burnou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830" y="813374"/>
            <a:ext cx="3883512" cy="25492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69208" y="2993249"/>
            <a:ext cx="344663" cy="369332"/>
          </a:xfrm>
          <a:prstGeom prst="rect">
            <a:avLst/>
          </a:prstGeom>
          <a:solidFill>
            <a:schemeClr val="tx1"/>
          </a:solidFill>
        </p:spPr>
        <p:txBody>
          <a:bodyPr wrap="square" rtlCol="0">
            <a:spAutoFit/>
          </a:bodyPr>
          <a:lstStyle/>
          <a:p>
            <a:r>
              <a:rPr lang="en-US" b="1" dirty="0" smtClean="0">
                <a:solidFill>
                  <a:srgbClr val="FF0000"/>
                </a:solidFill>
              </a:rPr>
              <a:t>A</a:t>
            </a:r>
            <a:endParaRPr lang="en-US" b="1" dirty="0">
              <a:solidFill>
                <a:srgbClr val="FF0000"/>
              </a:solidFill>
            </a:endParaRPr>
          </a:p>
        </p:txBody>
      </p:sp>
      <p:sp>
        <p:nvSpPr>
          <p:cNvPr id="13" name="TextBox 12"/>
          <p:cNvSpPr txBox="1"/>
          <p:nvPr/>
        </p:nvSpPr>
        <p:spPr>
          <a:xfrm>
            <a:off x="6124070" y="3054720"/>
            <a:ext cx="344663" cy="369332"/>
          </a:xfrm>
          <a:prstGeom prst="rect">
            <a:avLst/>
          </a:prstGeom>
          <a:solidFill>
            <a:schemeClr val="tx1"/>
          </a:solidFill>
        </p:spPr>
        <p:txBody>
          <a:bodyPr wrap="square" rtlCol="0">
            <a:spAutoFit/>
          </a:bodyPr>
          <a:lstStyle/>
          <a:p>
            <a:r>
              <a:rPr lang="en-US" b="1" dirty="0" smtClean="0">
                <a:solidFill>
                  <a:srgbClr val="FF0000"/>
                </a:solidFill>
              </a:rPr>
              <a:t>B</a:t>
            </a:r>
            <a:endParaRPr lang="en-US" b="1" dirty="0">
              <a:solidFill>
                <a:srgbClr val="FF0000"/>
              </a:solidFill>
            </a:endParaRPr>
          </a:p>
        </p:txBody>
      </p:sp>
      <p:sp>
        <p:nvSpPr>
          <p:cNvPr id="8" name="TextBox 7"/>
          <p:cNvSpPr txBox="1"/>
          <p:nvPr/>
        </p:nvSpPr>
        <p:spPr>
          <a:xfrm>
            <a:off x="400860" y="3655367"/>
            <a:ext cx="7447739" cy="461665"/>
          </a:xfrm>
          <a:prstGeom prst="rect">
            <a:avLst/>
          </a:prstGeom>
          <a:noFill/>
        </p:spPr>
        <p:txBody>
          <a:bodyPr wrap="square" rtlCol="0">
            <a:spAutoFit/>
          </a:bodyPr>
          <a:lstStyle/>
          <a:p>
            <a:r>
              <a:rPr lang="en-US" sz="2400" b="1" dirty="0" smtClean="0">
                <a:latin typeface="Calibri" pitchFamily="34" charset="0"/>
                <a:cs typeface="Calibri" pitchFamily="34" charset="0"/>
              </a:rPr>
              <a:t>Q: Which picture matches the title of Document 1?</a:t>
            </a:r>
            <a:endParaRPr lang="en-US" sz="2400" b="1" dirty="0">
              <a:latin typeface="Calibri" pitchFamily="34" charset="0"/>
              <a:cs typeface="Calibri" pitchFamily="34" charset="0"/>
            </a:endParaRPr>
          </a:p>
        </p:txBody>
      </p:sp>
      <p:sp>
        <p:nvSpPr>
          <p:cNvPr id="15" name="TextBox 14"/>
          <p:cNvSpPr txBox="1"/>
          <p:nvPr/>
        </p:nvSpPr>
        <p:spPr>
          <a:xfrm>
            <a:off x="8453019" y="3655367"/>
            <a:ext cx="344663" cy="369332"/>
          </a:xfrm>
          <a:prstGeom prst="rect">
            <a:avLst/>
          </a:prstGeom>
          <a:solidFill>
            <a:schemeClr val="tx1"/>
          </a:solidFill>
        </p:spPr>
        <p:txBody>
          <a:bodyPr wrap="square" rtlCol="0">
            <a:spAutoFit/>
          </a:bodyPr>
          <a:lstStyle/>
          <a:p>
            <a:r>
              <a:rPr lang="en-US" b="1" dirty="0" smtClean="0">
                <a:solidFill>
                  <a:srgbClr val="FF0000"/>
                </a:solidFill>
              </a:rPr>
              <a:t>B</a:t>
            </a:r>
            <a:endParaRPr lang="en-US" b="1" dirty="0">
              <a:solidFill>
                <a:srgbClr val="FF0000"/>
              </a:solidFill>
            </a:endParaRPr>
          </a:p>
        </p:txBody>
      </p:sp>
      <p:sp>
        <p:nvSpPr>
          <p:cNvPr id="16" name="TextBox 15"/>
          <p:cNvSpPr txBox="1"/>
          <p:nvPr/>
        </p:nvSpPr>
        <p:spPr>
          <a:xfrm>
            <a:off x="7010400" y="3609200"/>
            <a:ext cx="1285309" cy="461665"/>
          </a:xfrm>
          <a:prstGeom prst="rect">
            <a:avLst/>
          </a:prstGeom>
          <a:noFill/>
        </p:spPr>
        <p:txBody>
          <a:bodyPr wrap="square" rtlCol="0">
            <a:spAutoFit/>
          </a:bodyPr>
          <a:lstStyle/>
          <a:p>
            <a:r>
              <a:rPr lang="en-US" sz="2400" b="1" dirty="0" smtClean="0">
                <a:solidFill>
                  <a:srgbClr val="FFFF00"/>
                </a:solidFill>
                <a:latin typeface="Calibri" pitchFamily="34" charset="0"/>
                <a:cs typeface="Calibri" pitchFamily="34" charset="0"/>
              </a:rPr>
              <a:t>Answer?</a:t>
            </a:r>
            <a:endParaRPr lang="en-US" sz="2400" b="1" dirty="0">
              <a:solidFill>
                <a:srgbClr val="FFFF0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15107299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2000"/>
                                        <p:tgtEl>
                                          <p:spTgt spid="717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fade">
                                      <p:cBhvr>
                                        <p:cTn id="30" dur="2000"/>
                                        <p:tgtEl>
                                          <p:spTgt spid="71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0" grpId="0"/>
      <p:bldP spid="7" grpId="0" animBg="1"/>
      <p:bldP spid="13" grpId="0" animBg="1"/>
      <p:bldP spid="8" grpId="0"/>
      <p:bldP spid="15"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
</p:tagLst>
</file>

<file path=ppt/tags/tag10.xml><?xml version="1.0" encoding="utf-8"?>
<p:tagLst xmlns:a="http://schemas.openxmlformats.org/drawingml/2006/main" xmlns:r="http://schemas.openxmlformats.org/officeDocument/2006/relationships" xmlns:p="http://schemas.openxmlformats.org/presentationml/2006/main">
  <p:tag name="TIMING" val="|11.1"/>
</p:tagLst>
</file>

<file path=ppt/tags/tag11.xml><?xml version="1.0" encoding="utf-8"?>
<p:tagLst xmlns:a="http://schemas.openxmlformats.org/drawingml/2006/main" xmlns:r="http://schemas.openxmlformats.org/officeDocument/2006/relationships" xmlns:p="http://schemas.openxmlformats.org/presentationml/2006/main">
  <p:tag name="TIMING" val="|11.1"/>
</p:tagLst>
</file>

<file path=ppt/tags/tag12.xml><?xml version="1.0" encoding="utf-8"?>
<p:tagLst xmlns:a="http://schemas.openxmlformats.org/drawingml/2006/main" xmlns:r="http://schemas.openxmlformats.org/officeDocument/2006/relationships" xmlns:p="http://schemas.openxmlformats.org/presentationml/2006/main">
  <p:tag name="TIMING" val="|11.1"/>
</p:tagLst>
</file>

<file path=ppt/tags/tag13.xml><?xml version="1.0" encoding="utf-8"?>
<p:tagLst xmlns:a="http://schemas.openxmlformats.org/drawingml/2006/main" xmlns:r="http://schemas.openxmlformats.org/officeDocument/2006/relationships" xmlns:p="http://schemas.openxmlformats.org/presentationml/2006/main">
  <p:tag name="TIMING" val="|11.1"/>
</p:tagLst>
</file>

<file path=ppt/tags/tag14.xml><?xml version="1.0" encoding="utf-8"?>
<p:tagLst xmlns:a="http://schemas.openxmlformats.org/drawingml/2006/main" xmlns:r="http://schemas.openxmlformats.org/officeDocument/2006/relationships" xmlns:p="http://schemas.openxmlformats.org/presentationml/2006/main">
  <p:tag name="TIMING" val="|11.1"/>
</p:tagLst>
</file>

<file path=ppt/tags/tag15.xml><?xml version="1.0" encoding="utf-8"?>
<p:tagLst xmlns:a="http://schemas.openxmlformats.org/drawingml/2006/main" xmlns:r="http://schemas.openxmlformats.org/officeDocument/2006/relationships" xmlns:p="http://schemas.openxmlformats.org/presentationml/2006/main">
  <p:tag name="TIMING" val="|11.1"/>
</p:tagLst>
</file>

<file path=ppt/tags/tag2.xml><?xml version="1.0" encoding="utf-8"?>
<p:tagLst xmlns:a="http://schemas.openxmlformats.org/drawingml/2006/main" xmlns:r="http://schemas.openxmlformats.org/officeDocument/2006/relationships" xmlns:p="http://schemas.openxmlformats.org/presentationml/2006/main">
  <p:tag name="TIMING" val="|11.1"/>
</p:tagLst>
</file>

<file path=ppt/tags/tag3.xml><?xml version="1.0" encoding="utf-8"?>
<p:tagLst xmlns:a="http://schemas.openxmlformats.org/drawingml/2006/main" xmlns:r="http://schemas.openxmlformats.org/officeDocument/2006/relationships" xmlns:p="http://schemas.openxmlformats.org/presentationml/2006/main">
  <p:tag name="TIMING" val="|11.1"/>
</p:tagLst>
</file>

<file path=ppt/tags/tag4.xml><?xml version="1.0" encoding="utf-8"?>
<p:tagLst xmlns:a="http://schemas.openxmlformats.org/drawingml/2006/main" xmlns:r="http://schemas.openxmlformats.org/officeDocument/2006/relationships" xmlns:p="http://schemas.openxmlformats.org/presentationml/2006/main">
  <p:tag name="TIMING" val="|11.1"/>
</p:tagLst>
</file>

<file path=ppt/tags/tag5.xml><?xml version="1.0" encoding="utf-8"?>
<p:tagLst xmlns:a="http://schemas.openxmlformats.org/drawingml/2006/main" xmlns:r="http://schemas.openxmlformats.org/officeDocument/2006/relationships" xmlns:p="http://schemas.openxmlformats.org/presentationml/2006/main">
  <p:tag name="TIMING" val="|11.1"/>
</p:tagLst>
</file>

<file path=ppt/tags/tag6.xml><?xml version="1.0" encoding="utf-8"?>
<p:tagLst xmlns:a="http://schemas.openxmlformats.org/drawingml/2006/main" xmlns:r="http://schemas.openxmlformats.org/officeDocument/2006/relationships" xmlns:p="http://schemas.openxmlformats.org/presentationml/2006/main">
  <p:tag name="TIMING" val="|11.1"/>
</p:tagLst>
</file>

<file path=ppt/tags/tag7.xml><?xml version="1.0" encoding="utf-8"?>
<p:tagLst xmlns:a="http://schemas.openxmlformats.org/drawingml/2006/main" xmlns:r="http://schemas.openxmlformats.org/officeDocument/2006/relationships" xmlns:p="http://schemas.openxmlformats.org/presentationml/2006/main">
  <p:tag name="TIMING" val="|11.1"/>
</p:tagLst>
</file>

<file path=ppt/tags/tag8.xml><?xml version="1.0" encoding="utf-8"?>
<p:tagLst xmlns:a="http://schemas.openxmlformats.org/drawingml/2006/main" xmlns:r="http://schemas.openxmlformats.org/officeDocument/2006/relationships" xmlns:p="http://schemas.openxmlformats.org/presentationml/2006/main">
  <p:tag name="TIMING" val="|11.1"/>
</p:tagLst>
</file>

<file path=ppt/tags/tag9.xml><?xml version="1.0" encoding="utf-8"?>
<p:tagLst xmlns:a="http://schemas.openxmlformats.org/drawingml/2006/main" xmlns:r="http://schemas.openxmlformats.org/officeDocument/2006/relationships" xmlns:p="http://schemas.openxmlformats.org/presentationml/2006/main">
  <p:tag name="TIMING" val="|11.1"/>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9978</TotalTime>
  <Words>3349</Words>
  <Application>Microsoft Office PowerPoint</Application>
  <PresentationFormat>On-screen Show (4:3)</PresentationFormat>
  <Paragraphs>332</Paragraphs>
  <Slides>50</Slides>
  <Notes>15</Notes>
  <HiddenSlides>0</HiddenSlides>
  <MMClips>6</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Ocean</vt:lpstr>
      <vt:lpstr>PowerPoint Presentation</vt:lpstr>
      <vt:lpstr>“Progressivism: Where Will You Put Your Million Dollars?”</vt:lpstr>
      <vt:lpstr>PowerPoint Presentation</vt:lpstr>
      <vt:lpstr>PowerPoint Presentation</vt:lpstr>
      <vt:lpstr>PowerPoint Presentation</vt:lpstr>
      <vt:lpstr>A: Deforestation B: Child Labor C: Women’s Suffrage D: Food Safety</vt:lpstr>
      <vt:lpstr>Document A: Deforestation: John Muir Document B: Child Labor: Lewis Hine Document C: Women’s Suffrage: Jane Addams Document D: Food Safety: Upton Sinclair</vt:lpstr>
      <vt:lpstr>PowerPoint Presentation</vt:lpstr>
      <vt:lpstr>PowerPoint Presentation</vt:lpstr>
      <vt:lpstr>PowerPoint Presentation</vt:lpstr>
      <vt:lpstr>Document A: Deforestation: John Muir Document B: Child Labor: Lewis Hine Document C: Women’s Suffrage: Jane Addams Document D: Food Safety: Upton Sinclair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&amp; PROGRESSIVISM</dc:title>
  <dc:creator>WCSD</dc:creator>
  <cp:lastModifiedBy>Harris, Chris</cp:lastModifiedBy>
  <cp:revision>500</cp:revision>
  <dcterms:created xsi:type="dcterms:W3CDTF">2006-10-01T23:23:55Z</dcterms:created>
  <dcterms:modified xsi:type="dcterms:W3CDTF">2013-03-06T20:54:45Z</dcterms:modified>
</cp:coreProperties>
</file>