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7"/>
  </p:handoutMasterIdLst>
  <p:sldIdLst>
    <p:sldId id="258" r:id="rId2"/>
    <p:sldId id="259" r:id="rId3"/>
    <p:sldId id="256" r:id="rId4"/>
    <p:sldId id="257" r:id="rId5"/>
    <p:sldId id="260" r:id="rId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719" autoAdjust="0"/>
  </p:normalViewPr>
  <p:slideViewPr>
    <p:cSldViewPr>
      <p:cViewPr>
        <p:scale>
          <a:sx n="76" d="100"/>
          <a:sy n="76" d="100"/>
        </p:scale>
        <p:origin x="-3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vl1pPr>
          </a:lstStyle>
          <a:p>
            <a:fld id="{C93CCA70-3F4A-4DE2-9AC6-E80629C912F3}" type="datetimeFigureOut">
              <a:rPr lang="en-US" smtClean="0"/>
              <a:t>2/4/2014</a:t>
            </a:fld>
            <a:endParaRPr lang="en-US"/>
          </a:p>
        </p:txBody>
      </p:sp>
      <p:sp>
        <p:nvSpPr>
          <p:cNvPr id="4" name="Footer Placeholder 3"/>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lIns="91440" tIns="45720" rIns="91440" bIns="45720" rtlCol="0" anchor="b"/>
          <a:lstStyle>
            <a:lvl1pPr algn="r">
              <a:defRPr sz="1200"/>
            </a:lvl1pPr>
          </a:lstStyle>
          <a:p>
            <a:fld id="{330A436D-3222-4162-A9D6-C1416F8B76A5}" type="slidenum">
              <a:rPr lang="en-US" smtClean="0"/>
              <a:t>‹#›</a:t>
            </a:fld>
            <a:endParaRPr lang="en-US"/>
          </a:p>
        </p:txBody>
      </p:sp>
    </p:spTree>
    <p:extLst>
      <p:ext uri="{BB962C8B-B14F-4D97-AF65-F5344CB8AC3E}">
        <p14:creationId xmlns:p14="http://schemas.microsoft.com/office/powerpoint/2010/main" val="29506640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2/4/2014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1D8BD707-D9CF-40AE-B4C6-C98DA3205C09}" type="datetimeFigureOut">
              <a:rPr lang="en-US" smtClean="0"/>
              <a:pPr/>
              <a:t>2/4/2014</a:t>
            </a:fld>
            <a:endParaRPr lang="en-US"/>
          </a:p>
        </p:txBody>
      </p:sp>
      <p:sp>
        <p:nvSpPr>
          <p:cNvPr id="10" name="Slide Number Placeholder 9"/>
          <p:cNvSpPr>
            <a:spLocks noGrp="1"/>
          </p:cNvSpPr>
          <p:nvPr>
            <p:ph type="sldNum" sz="quarter" idx="15"/>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2/4/2014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2/4/2014</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1D8BD707-D9CF-40AE-B4C6-C98DA3205C09}" type="datetimeFigureOut">
              <a:rPr lang="en-US" smtClean="0"/>
              <a:pPr/>
              <a:t>2/4/2014</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1D8BD707-D9CF-40AE-B4C6-C98DA3205C09}" type="datetimeFigureOut">
              <a:rPr lang="en-US" smtClean="0"/>
              <a:pPr/>
              <a:t>2/4/2014</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2/4/2014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2/4/2014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D8BD707-D9CF-40AE-B4C6-C98DA3205C09}" type="datetimeFigureOut">
              <a:rPr lang="en-US" smtClean="0"/>
              <a:pPr/>
              <a:t>2/4/2014</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09600"/>
            <a:ext cx="7315200" cy="4493538"/>
          </a:xfrm>
          <a:prstGeom prst="rect">
            <a:avLst/>
          </a:prstGeom>
          <a:noFill/>
          <a:ln>
            <a:solidFill>
              <a:srgbClr val="FFFF00"/>
            </a:solidFill>
          </a:ln>
        </p:spPr>
        <p:txBody>
          <a:bodyPr wrap="square" rtlCol="0">
            <a:spAutoFit/>
          </a:bodyPr>
          <a:lstStyle/>
          <a:p>
            <a:pPr algn="ctr" fontAlgn="base"/>
            <a:endParaRPr lang="en-US" sz="4400" b="1" u="sng" dirty="0" smtClean="0">
              <a:solidFill>
                <a:schemeClr val="bg1"/>
              </a:solidFill>
            </a:endParaRPr>
          </a:p>
          <a:p>
            <a:pPr algn="ctr" fontAlgn="base"/>
            <a:r>
              <a:rPr lang="en-US" sz="4400" b="1" u="sng" dirty="0" smtClean="0">
                <a:solidFill>
                  <a:schemeClr val="bg1"/>
                </a:solidFill>
              </a:rPr>
              <a:t>“</a:t>
            </a:r>
            <a:r>
              <a:rPr lang="en-US" sz="4400" b="1" u="sng" dirty="0">
                <a:solidFill>
                  <a:schemeClr val="bg1"/>
                </a:solidFill>
              </a:rPr>
              <a:t>Essential </a:t>
            </a:r>
            <a:r>
              <a:rPr lang="en-US" sz="4400" b="1" u="sng" dirty="0" smtClean="0">
                <a:solidFill>
                  <a:schemeClr val="bg1"/>
                </a:solidFill>
              </a:rPr>
              <a:t>Questions</a:t>
            </a:r>
            <a:r>
              <a:rPr lang="en-US" sz="4400" b="1" u="sng" dirty="0">
                <a:solidFill>
                  <a:schemeClr val="bg1"/>
                </a:solidFill>
              </a:rPr>
              <a:t>”</a:t>
            </a:r>
            <a:endParaRPr lang="en-US" sz="4400" dirty="0">
              <a:solidFill>
                <a:schemeClr val="bg1"/>
              </a:solidFill>
            </a:endParaRPr>
          </a:p>
          <a:p>
            <a:r>
              <a:rPr lang="en-US" dirty="0">
                <a:solidFill>
                  <a:schemeClr val="bg1"/>
                </a:solidFill>
              </a:rPr>
              <a:t> </a:t>
            </a:r>
          </a:p>
          <a:p>
            <a:r>
              <a:rPr lang="en-US" sz="2000" dirty="0" smtClean="0">
                <a:solidFill>
                  <a:schemeClr val="bg1"/>
                </a:solidFill>
              </a:rPr>
              <a:t>An “essential question” is a question, the answer of which strikes at the heart of an issue.  To answer such a question means that you have a deep understanding of a topic—that you really know it from the inside out.   It means that you  can explain it in such a way that your listener or reader is able to understand it with the same depth as you.  It’s like telling “The whole truth and nothing but the truth,”  by supporting every statement you make with facts and examples.  It is expressed in such a way that it paints a detailed picture of a topic that is clear to all.</a:t>
            </a:r>
            <a:endParaRPr lang="en-US" sz="2000" dirty="0">
              <a:solidFill>
                <a:schemeClr val="bg1"/>
              </a:solidFill>
            </a:endParaRPr>
          </a:p>
        </p:txBody>
      </p:sp>
    </p:spTree>
    <p:extLst>
      <p:ext uri="{BB962C8B-B14F-4D97-AF65-F5344CB8AC3E}">
        <p14:creationId xmlns:p14="http://schemas.microsoft.com/office/powerpoint/2010/main" val="310447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09600"/>
            <a:ext cx="7315200" cy="4124206"/>
          </a:xfrm>
          <a:prstGeom prst="rect">
            <a:avLst/>
          </a:prstGeom>
          <a:noFill/>
          <a:ln>
            <a:solidFill>
              <a:srgbClr val="FFFF00"/>
            </a:solidFill>
          </a:ln>
        </p:spPr>
        <p:txBody>
          <a:bodyPr wrap="square" rtlCol="0">
            <a:spAutoFit/>
          </a:bodyPr>
          <a:lstStyle/>
          <a:p>
            <a:pPr algn="ctr" fontAlgn="base"/>
            <a:r>
              <a:rPr lang="en-US" sz="4400" b="1" u="sng" dirty="0">
                <a:solidFill>
                  <a:schemeClr val="bg1"/>
                </a:solidFill>
              </a:rPr>
              <a:t>“Essential </a:t>
            </a:r>
            <a:r>
              <a:rPr lang="en-US" sz="4400" b="1" u="sng" dirty="0" smtClean="0">
                <a:solidFill>
                  <a:schemeClr val="bg1"/>
                </a:solidFill>
              </a:rPr>
              <a:t>Definitions”</a:t>
            </a:r>
            <a:endParaRPr lang="en-US" sz="4400" dirty="0">
              <a:solidFill>
                <a:schemeClr val="bg1"/>
              </a:solidFill>
            </a:endParaRPr>
          </a:p>
          <a:p>
            <a:r>
              <a:rPr lang="en-US" dirty="0">
                <a:solidFill>
                  <a:schemeClr val="bg1"/>
                </a:solidFill>
              </a:rPr>
              <a:t> </a:t>
            </a:r>
          </a:p>
          <a:p>
            <a:r>
              <a:rPr lang="en-US" sz="2400" dirty="0" smtClean="0">
                <a:solidFill>
                  <a:schemeClr val="bg1"/>
                </a:solidFill>
              </a:rPr>
              <a:t>These are terms that you will need to understand and remember.  You will use them to help you explain and justify  your answers to some of the Essential Questions for this unit  and for future units this year and the next, so… </a:t>
            </a:r>
          </a:p>
          <a:p>
            <a:pPr algn="ctr"/>
            <a:endParaRPr lang="en-US" b="1" dirty="0">
              <a:solidFill>
                <a:schemeClr val="bg1"/>
              </a:solidFill>
            </a:endParaRPr>
          </a:p>
          <a:p>
            <a:pPr algn="ctr"/>
            <a:r>
              <a:rPr lang="en-US" sz="4400" b="1" dirty="0" smtClean="0">
                <a:solidFill>
                  <a:schemeClr val="bg1"/>
                </a:solidFill>
              </a:rPr>
              <a:t>HOLD ONTO THEM!</a:t>
            </a:r>
          </a:p>
          <a:p>
            <a:endParaRPr lang="en-US" dirty="0">
              <a:solidFill>
                <a:schemeClr val="bg1"/>
              </a:solidFill>
            </a:endParaRPr>
          </a:p>
        </p:txBody>
      </p:sp>
    </p:spTree>
    <p:extLst>
      <p:ext uri="{BB962C8B-B14F-4D97-AF65-F5344CB8AC3E}">
        <p14:creationId xmlns:p14="http://schemas.microsoft.com/office/powerpoint/2010/main" val="132917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09600"/>
            <a:ext cx="7315200" cy="5724644"/>
          </a:xfrm>
          <a:prstGeom prst="rect">
            <a:avLst/>
          </a:prstGeom>
          <a:noFill/>
          <a:ln>
            <a:solidFill>
              <a:srgbClr val="FFFF00"/>
            </a:solidFill>
          </a:ln>
        </p:spPr>
        <p:txBody>
          <a:bodyPr wrap="square" rtlCol="0">
            <a:spAutoFit/>
          </a:bodyPr>
          <a:lstStyle/>
          <a:p>
            <a:pPr algn="ctr" fontAlgn="base"/>
            <a:r>
              <a:rPr lang="en-US" sz="2800" b="1" u="sng" dirty="0">
                <a:solidFill>
                  <a:schemeClr val="bg1"/>
                </a:solidFill>
              </a:rPr>
              <a:t>“Essential Definitions”</a:t>
            </a:r>
            <a:endParaRPr lang="en-US" sz="2800" b="1" dirty="0">
              <a:solidFill>
                <a:schemeClr val="bg1"/>
              </a:solidFill>
            </a:endParaRPr>
          </a:p>
          <a:p>
            <a:r>
              <a:rPr lang="en-US" sz="2000" b="1" dirty="0">
                <a:solidFill>
                  <a:srgbClr val="FFFF00"/>
                </a:solidFill>
              </a:rPr>
              <a:t>“imperialism”</a:t>
            </a:r>
            <a:r>
              <a:rPr lang="en-US" sz="2000" b="1" dirty="0">
                <a:solidFill>
                  <a:schemeClr val="bg1"/>
                </a:solidFill>
              </a:rPr>
              <a:t>-</a:t>
            </a:r>
            <a:r>
              <a:rPr lang="en-US" sz="2000" dirty="0">
                <a:solidFill>
                  <a:srgbClr val="FFFF00"/>
                </a:solidFill>
              </a:rPr>
              <a:t> </a:t>
            </a:r>
            <a:r>
              <a:rPr lang="en-US" sz="2000" dirty="0">
                <a:solidFill>
                  <a:schemeClr val="bg1"/>
                </a:solidFill>
              </a:rPr>
              <a:t>a policy used by the government of a country to expand by taking control of the territory of another nation or culture for political, economic or cultural reasons.  (A stronger government takes over a weaker one for financial gain, to defend its way of life or to spread its form of government.)</a:t>
            </a:r>
          </a:p>
          <a:p>
            <a:r>
              <a:rPr lang="en-US" sz="2000" dirty="0">
                <a:solidFill>
                  <a:schemeClr val="bg1"/>
                </a:solidFill>
              </a:rPr>
              <a:t> </a:t>
            </a:r>
          </a:p>
          <a:p>
            <a:r>
              <a:rPr lang="en-US" sz="2000" b="1" dirty="0">
                <a:solidFill>
                  <a:srgbClr val="FFFF00"/>
                </a:solidFill>
              </a:rPr>
              <a:t>“Manifest Destiny”</a:t>
            </a:r>
            <a:r>
              <a:rPr lang="en-US" sz="2000" dirty="0">
                <a:solidFill>
                  <a:srgbClr val="FFFF00"/>
                </a:solidFill>
              </a:rPr>
              <a:t> </a:t>
            </a:r>
            <a:r>
              <a:rPr lang="en-US" sz="2000" dirty="0">
                <a:solidFill>
                  <a:schemeClr val="bg1"/>
                </a:solidFill>
              </a:rPr>
              <a:t>- imperialism which is justified as being “necessary” or  </a:t>
            </a:r>
            <a:r>
              <a:rPr lang="en-US" sz="2000" dirty="0" smtClean="0">
                <a:solidFill>
                  <a:schemeClr val="bg1"/>
                </a:solidFill>
              </a:rPr>
              <a:t>“</a:t>
            </a:r>
            <a:r>
              <a:rPr lang="en-US" sz="2000" dirty="0">
                <a:solidFill>
                  <a:schemeClr val="bg1"/>
                </a:solidFill>
              </a:rPr>
              <a:t>for the good of others”.  (“God- given right”) </a:t>
            </a:r>
          </a:p>
          <a:p>
            <a:r>
              <a:rPr lang="en-US" sz="2000" dirty="0">
                <a:solidFill>
                  <a:schemeClr val="bg1"/>
                </a:solidFill>
              </a:rPr>
              <a:t> </a:t>
            </a:r>
          </a:p>
          <a:p>
            <a:r>
              <a:rPr lang="en-US" sz="2000" b="1" dirty="0">
                <a:solidFill>
                  <a:srgbClr val="FFFF00"/>
                </a:solidFill>
              </a:rPr>
              <a:t>“culture” </a:t>
            </a:r>
            <a:r>
              <a:rPr lang="en-US" sz="2000" b="1" dirty="0">
                <a:solidFill>
                  <a:schemeClr val="bg1"/>
                </a:solidFill>
              </a:rPr>
              <a:t>- </a:t>
            </a:r>
            <a:r>
              <a:rPr lang="en-US" sz="2000" dirty="0">
                <a:solidFill>
                  <a:schemeClr val="bg1"/>
                </a:solidFill>
              </a:rPr>
              <a:t>the beliefs, customs, ways of life,  etc., of a particular </a:t>
            </a:r>
            <a:r>
              <a:rPr lang="en-US" sz="2000" dirty="0" smtClean="0">
                <a:solidFill>
                  <a:schemeClr val="bg1"/>
                </a:solidFill>
              </a:rPr>
              <a:t>	society, group</a:t>
            </a:r>
            <a:r>
              <a:rPr lang="en-US" sz="2000" dirty="0">
                <a:solidFill>
                  <a:schemeClr val="bg1"/>
                </a:solidFill>
              </a:rPr>
              <a:t>, place, or time</a:t>
            </a:r>
          </a:p>
          <a:p>
            <a:r>
              <a:rPr lang="en-US" sz="2000" dirty="0">
                <a:solidFill>
                  <a:schemeClr val="bg1"/>
                </a:solidFill>
              </a:rPr>
              <a:t> </a:t>
            </a:r>
          </a:p>
          <a:p>
            <a:r>
              <a:rPr lang="en-US" sz="2000" b="1" dirty="0">
                <a:solidFill>
                  <a:srgbClr val="FFFF00"/>
                </a:solidFill>
              </a:rPr>
              <a:t>“Social Darwinism” </a:t>
            </a:r>
            <a:r>
              <a:rPr lang="en-US" sz="2000" b="1" dirty="0">
                <a:solidFill>
                  <a:schemeClr val="bg1"/>
                </a:solidFill>
              </a:rPr>
              <a:t>–  </a:t>
            </a:r>
            <a:r>
              <a:rPr lang="en-US" sz="2000" dirty="0">
                <a:solidFill>
                  <a:schemeClr val="bg1"/>
                </a:solidFill>
              </a:rPr>
              <a:t>the belief that those who are stronger are </a:t>
            </a:r>
            <a:r>
              <a:rPr lang="en-US" sz="2000" dirty="0" smtClean="0">
                <a:solidFill>
                  <a:schemeClr val="bg1"/>
                </a:solidFill>
              </a:rPr>
              <a:t>	meant to rule </a:t>
            </a:r>
            <a:r>
              <a:rPr lang="en-US" sz="2000" dirty="0">
                <a:solidFill>
                  <a:schemeClr val="bg1"/>
                </a:solidFill>
              </a:rPr>
              <a:t>or control those who are weaker</a:t>
            </a:r>
            <a:r>
              <a:rPr lang="en-US" sz="2000" dirty="0" smtClean="0">
                <a:solidFill>
                  <a:schemeClr val="bg1"/>
                </a:solidFill>
              </a:rPr>
              <a:t>.</a:t>
            </a:r>
          </a:p>
          <a:p>
            <a:r>
              <a:rPr lang="en-US" sz="2000" dirty="0">
                <a:solidFill>
                  <a:schemeClr val="bg1"/>
                </a:solidFill>
              </a:rPr>
              <a:t> </a:t>
            </a:r>
            <a:r>
              <a:rPr lang="en-US" sz="2000" dirty="0" smtClean="0">
                <a:solidFill>
                  <a:schemeClr val="bg1"/>
                </a:solidFill>
              </a:rPr>
              <a:t>                                            (</a:t>
            </a:r>
            <a:r>
              <a:rPr lang="en-US" sz="2000" dirty="0" smtClean="0">
                <a:solidFill>
                  <a:srgbClr val="FFFF00"/>
                </a:solidFill>
              </a:rPr>
              <a:t>AKA: “Survival </a:t>
            </a:r>
            <a:r>
              <a:rPr lang="en-US" sz="2000" dirty="0">
                <a:solidFill>
                  <a:srgbClr val="FFFF00"/>
                </a:solidFill>
              </a:rPr>
              <a:t>of the Fittest”</a:t>
            </a:r>
            <a:r>
              <a:rPr lang="en-US" sz="2000" dirty="0">
                <a:solidFill>
                  <a:schemeClr val="bg1"/>
                </a:solidFill>
              </a:rPr>
              <a:t>)</a:t>
            </a:r>
          </a:p>
          <a:p>
            <a:r>
              <a:rPr lang="en-US" sz="2000" dirty="0">
                <a:solidFill>
                  <a:schemeClr val="bg1"/>
                </a:solidFill>
              </a:rPr>
              <a:t> </a:t>
            </a:r>
          </a:p>
          <a:p>
            <a:endParaRPr lang="en-US" dirty="0"/>
          </a:p>
        </p:txBody>
      </p:sp>
    </p:spTree>
    <p:extLst>
      <p:ext uri="{BB962C8B-B14F-4D97-AF65-F5344CB8AC3E}">
        <p14:creationId xmlns:p14="http://schemas.microsoft.com/office/powerpoint/2010/main" val="409418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25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25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225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2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218620"/>
            <a:ext cx="8305800" cy="6524863"/>
          </a:xfrm>
          <a:prstGeom prst="rect">
            <a:avLst/>
          </a:prstGeom>
          <a:noFill/>
          <a:ln>
            <a:solidFill>
              <a:srgbClr val="FFFF00"/>
            </a:solidFill>
          </a:ln>
        </p:spPr>
        <p:txBody>
          <a:bodyPr wrap="square" rtlCol="0">
            <a:spAutoFit/>
          </a:bodyPr>
          <a:lstStyle/>
          <a:p>
            <a:pPr algn="ctr" fontAlgn="base"/>
            <a:r>
              <a:rPr lang="en-US" sz="2000" b="1" u="sng" dirty="0" smtClean="0">
                <a:solidFill>
                  <a:schemeClr val="bg1"/>
                </a:solidFill>
              </a:rPr>
              <a:t>Revolution</a:t>
            </a:r>
            <a:r>
              <a:rPr lang="en-US" sz="2000" b="1" u="sng" dirty="0" smtClean="0">
                <a:solidFill>
                  <a:schemeClr val="bg1"/>
                </a:solidFill>
              </a:rPr>
              <a:t>: </a:t>
            </a:r>
            <a:r>
              <a:rPr lang="en-US" sz="2000" b="1" u="sng" dirty="0">
                <a:solidFill>
                  <a:schemeClr val="bg1"/>
                </a:solidFill>
              </a:rPr>
              <a:t>“Essential Questions”</a:t>
            </a:r>
            <a:endParaRPr lang="en-US" sz="2000" dirty="0">
              <a:solidFill>
                <a:schemeClr val="bg1"/>
              </a:solidFill>
            </a:endParaRPr>
          </a:p>
          <a:p>
            <a:r>
              <a:rPr lang="en-US" sz="2000" dirty="0">
                <a:solidFill>
                  <a:schemeClr val="bg1"/>
                </a:solidFill>
              </a:rPr>
              <a:t> </a:t>
            </a:r>
            <a:r>
              <a:rPr lang="en-US" sz="2000" b="1" dirty="0" smtClean="0">
                <a:solidFill>
                  <a:schemeClr val="bg1"/>
                </a:solidFill>
              </a:rPr>
              <a:t>You </a:t>
            </a:r>
            <a:r>
              <a:rPr lang="en-US" sz="2000" b="1" dirty="0">
                <a:solidFill>
                  <a:schemeClr val="bg1"/>
                </a:solidFill>
              </a:rPr>
              <a:t>will need to be able to explain the answers to these questions (using examples from your notes and video presentations) for your Final Exam! </a:t>
            </a:r>
          </a:p>
          <a:p>
            <a:r>
              <a:rPr lang="en-US" sz="2000" b="1" dirty="0">
                <a:solidFill>
                  <a:schemeClr val="bg1"/>
                </a:solidFill>
              </a:rPr>
              <a:t> </a:t>
            </a:r>
          </a:p>
          <a:p>
            <a:pPr fontAlgn="base"/>
            <a:r>
              <a:rPr lang="en-US" sz="2000" b="1" dirty="0" smtClean="0">
                <a:solidFill>
                  <a:schemeClr val="bg1"/>
                </a:solidFill>
              </a:rPr>
              <a:t>1</a:t>
            </a:r>
            <a:r>
              <a:rPr lang="en-US" sz="2000" b="1" dirty="0">
                <a:solidFill>
                  <a:schemeClr val="bg1"/>
                </a:solidFill>
              </a:rPr>
              <a:t>. What is revolution?</a:t>
            </a:r>
          </a:p>
          <a:p>
            <a:pPr fontAlgn="base"/>
            <a:r>
              <a:rPr lang="en-US" sz="2000" b="1" dirty="0">
                <a:solidFill>
                  <a:schemeClr val="bg1"/>
                </a:solidFill>
              </a:rPr>
              <a:t> </a:t>
            </a:r>
          </a:p>
          <a:p>
            <a:pPr fontAlgn="base"/>
            <a:r>
              <a:rPr lang="en-US" sz="2000" b="1" dirty="0">
                <a:solidFill>
                  <a:schemeClr val="bg1"/>
                </a:solidFill>
              </a:rPr>
              <a:t>2. Why does a country experience revolution?</a:t>
            </a:r>
            <a:br>
              <a:rPr lang="en-US" sz="2000" b="1" dirty="0">
                <a:solidFill>
                  <a:schemeClr val="bg1"/>
                </a:solidFill>
              </a:rPr>
            </a:br>
            <a:endParaRPr lang="en-US" sz="2000" b="1" dirty="0">
              <a:solidFill>
                <a:schemeClr val="bg1"/>
              </a:solidFill>
            </a:endParaRPr>
          </a:p>
          <a:p>
            <a:pPr fontAlgn="base"/>
            <a:r>
              <a:rPr lang="en-US" sz="2000" b="1" dirty="0" smtClean="0">
                <a:solidFill>
                  <a:schemeClr val="bg1"/>
                </a:solidFill>
              </a:rPr>
              <a:t>3. </a:t>
            </a:r>
            <a:r>
              <a:rPr lang="en-US" sz="2000" b="1" dirty="0">
                <a:solidFill>
                  <a:schemeClr val="bg1"/>
                </a:solidFill>
              </a:rPr>
              <a:t>What social, economic and political factors lead to </a:t>
            </a:r>
            <a:r>
              <a:rPr lang="en-US" sz="2000" b="1" dirty="0" smtClean="0">
                <a:solidFill>
                  <a:schemeClr val="bg1"/>
                </a:solidFill>
              </a:rPr>
              <a:t>revolution</a:t>
            </a:r>
            <a:r>
              <a:rPr lang="en-US" sz="2000" b="1" dirty="0">
                <a:solidFill>
                  <a:schemeClr val="bg1"/>
                </a:solidFill>
              </a:rPr>
              <a:t>?</a:t>
            </a:r>
          </a:p>
          <a:p>
            <a:pPr fontAlgn="base"/>
            <a:r>
              <a:rPr lang="en-US" sz="2000" b="1" dirty="0">
                <a:solidFill>
                  <a:schemeClr val="bg1"/>
                </a:solidFill>
              </a:rPr>
              <a:t/>
            </a:r>
            <a:br>
              <a:rPr lang="en-US" sz="2000" b="1" dirty="0">
                <a:solidFill>
                  <a:schemeClr val="bg1"/>
                </a:solidFill>
              </a:rPr>
            </a:br>
            <a:r>
              <a:rPr lang="en-US" sz="2000" b="1" dirty="0">
                <a:solidFill>
                  <a:schemeClr val="bg1"/>
                </a:solidFill>
              </a:rPr>
              <a:t>4. How important is it to have a clear reason for a </a:t>
            </a:r>
            <a:r>
              <a:rPr lang="en-US" sz="2000" b="1" dirty="0" smtClean="0">
                <a:solidFill>
                  <a:schemeClr val="bg1"/>
                </a:solidFill>
              </a:rPr>
              <a:t>revolution</a:t>
            </a:r>
            <a:r>
              <a:rPr lang="en-US" sz="2000" b="1" dirty="0">
                <a:solidFill>
                  <a:schemeClr val="bg1"/>
                </a:solidFill>
              </a:rPr>
              <a:t>?</a:t>
            </a:r>
          </a:p>
          <a:p>
            <a:pPr fontAlgn="base"/>
            <a:r>
              <a:rPr lang="en-US" sz="2000" b="1" dirty="0">
                <a:solidFill>
                  <a:schemeClr val="bg1"/>
                </a:solidFill>
              </a:rPr>
              <a:t> </a:t>
            </a:r>
          </a:p>
          <a:p>
            <a:pPr fontAlgn="base"/>
            <a:r>
              <a:rPr lang="en-US" sz="2000" b="1" dirty="0">
                <a:solidFill>
                  <a:schemeClr val="bg1"/>
                </a:solidFill>
              </a:rPr>
              <a:t>5. How does the strength of one’s belief in a cause </a:t>
            </a:r>
            <a:r>
              <a:rPr lang="en-US" sz="2000" b="1" dirty="0" smtClean="0">
                <a:solidFill>
                  <a:schemeClr val="bg1"/>
                </a:solidFill>
              </a:rPr>
              <a:t>determine </a:t>
            </a:r>
            <a:r>
              <a:rPr lang="en-US" sz="2000" b="1" dirty="0">
                <a:solidFill>
                  <a:schemeClr val="bg1"/>
                </a:solidFill>
              </a:rPr>
              <a:t>success in achieving it?</a:t>
            </a:r>
          </a:p>
          <a:p>
            <a:pPr fontAlgn="base"/>
            <a:r>
              <a:rPr lang="en-US" sz="2000" b="1" dirty="0">
                <a:solidFill>
                  <a:schemeClr val="bg1"/>
                </a:solidFill>
              </a:rPr>
              <a:t> </a:t>
            </a:r>
          </a:p>
          <a:p>
            <a:pPr fontAlgn="base"/>
            <a:r>
              <a:rPr lang="en-US" sz="2000" b="1" dirty="0">
                <a:solidFill>
                  <a:schemeClr val="bg1"/>
                </a:solidFill>
              </a:rPr>
              <a:t>6. How necessary is a strong leader, an alternative </a:t>
            </a:r>
            <a:r>
              <a:rPr lang="en-US" sz="2000" b="1" dirty="0" smtClean="0">
                <a:solidFill>
                  <a:schemeClr val="bg1"/>
                </a:solidFill>
              </a:rPr>
              <a:t> </a:t>
            </a:r>
            <a:r>
              <a:rPr lang="en-US" sz="2000" b="1" dirty="0">
                <a:solidFill>
                  <a:schemeClr val="bg1"/>
                </a:solidFill>
              </a:rPr>
              <a:t>government and a strong military for a successful </a:t>
            </a:r>
            <a:r>
              <a:rPr lang="en-US" sz="2000" b="1" dirty="0" smtClean="0">
                <a:solidFill>
                  <a:schemeClr val="bg1"/>
                </a:solidFill>
              </a:rPr>
              <a:t>revolution</a:t>
            </a:r>
            <a:r>
              <a:rPr lang="en-US" sz="2000" b="1" dirty="0">
                <a:solidFill>
                  <a:schemeClr val="bg1"/>
                </a:solidFill>
              </a:rPr>
              <a:t>?</a:t>
            </a:r>
          </a:p>
          <a:p>
            <a:pPr fontAlgn="base"/>
            <a:r>
              <a:rPr lang="en-US" sz="2000" b="1" dirty="0">
                <a:solidFill>
                  <a:schemeClr val="bg1"/>
                </a:solidFill>
              </a:rPr>
              <a:t>  </a:t>
            </a:r>
          </a:p>
          <a:p>
            <a:pPr fontAlgn="base"/>
            <a:r>
              <a:rPr lang="en-US" sz="2000" b="1" dirty="0">
                <a:solidFill>
                  <a:schemeClr val="bg1"/>
                </a:solidFill>
              </a:rPr>
              <a:t>7. What are the “costs” of a revolution?</a:t>
            </a:r>
          </a:p>
          <a:p>
            <a:r>
              <a:rPr lang="en-US" sz="2000" b="1" dirty="0">
                <a:solidFill>
                  <a:schemeClr val="bg1"/>
                </a:solidFill>
              </a:rPr>
              <a:t> </a:t>
            </a:r>
          </a:p>
          <a:p>
            <a:endParaRPr lang="en-US" dirty="0"/>
          </a:p>
        </p:txBody>
      </p:sp>
    </p:spTree>
    <p:extLst>
      <p:ext uri="{BB962C8B-B14F-4D97-AF65-F5344CB8AC3E}">
        <p14:creationId xmlns:p14="http://schemas.microsoft.com/office/powerpoint/2010/main" val="182826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2000"/>
                                        <p:tgtEl>
                                          <p:spTgt spid="4">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fade">
                                      <p:cBhvr>
                                        <p:cTn id="42" dur="2000"/>
                                        <p:tgtEl>
                                          <p:spTgt spid="4">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13" end="13"/>
                                            </p:txEl>
                                          </p:spTgt>
                                        </p:tgtEl>
                                        <p:attrNameLst>
                                          <p:attrName>style.visibility</p:attrName>
                                        </p:attrNameLst>
                                      </p:cBhvr>
                                      <p:to>
                                        <p:strVal val="visible"/>
                                      </p:to>
                                    </p:set>
                                    <p:animEffect transition="in" filter="fade">
                                      <p:cBhvr>
                                        <p:cTn id="47" dur="2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143000"/>
            <a:ext cx="5943600" cy="2585323"/>
          </a:xfrm>
          <a:prstGeom prst="rect">
            <a:avLst/>
          </a:prstGeom>
          <a:noFill/>
        </p:spPr>
        <p:txBody>
          <a:bodyPr wrap="square" rtlCol="0">
            <a:spAutoFit/>
          </a:bodyPr>
          <a:lstStyle/>
          <a:p>
            <a:r>
              <a:rPr lang="en-US" dirty="0" smtClean="0">
                <a:solidFill>
                  <a:schemeClr val="bg1"/>
                </a:solidFill>
              </a:rPr>
              <a:t>6. If good citizens must obey laws, what happens when those laws are unjust?</a:t>
            </a:r>
          </a:p>
          <a:p>
            <a:endParaRPr lang="en-US" dirty="0">
              <a:solidFill>
                <a:schemeClr val="bg1"/>
              </a:solidFill>
            </a:endParaRPr>
          </a:p>
          <a:p>
            <a:r>
              <a:rPr lang="en-US" dirty="0" smtClean="0">
                <a:solidFill>
                  <a:schemeClr val="bg1"/>
                </a:solidFill>
              </a:rPr>
              <a:t>7. Was “no taxation without representation” the major cause of the American Revolution? If not, explain what was.</a:t>
            </a:r>
          </a:p>
          <a:p>
            <a:endParaRPr lang="en-US" dirty="0">
              <a:solidFill>
                <a:schemeClr val="bg1"/>
              </a:solidFill>
            </a:endParaRPr>
          </a:p>
          <a:p>
            <a:r>
              <a:rPr lang="en-US" dirty="0" smtClean="0">
                <a:solidFill>
                  <a:schemeClr val="bg1"/>
                </a:solidFill>
              </a:rPr>
              <a:t>8. Slavery was an issue in the colonies well before the Revolution. How did the Founding Fathers decision to handle this issue affect later generations of Americans?</a:t>
            </a:r>
            <a:endParaRPr lang="en-US" dirty="0">
              <a:solidFill>
                <a:schemeClr val="bg1"/>
              </a:solidFill>
            </a:endParaRPr>
          </a:p>
        </p:txBody>
      </p:sp>
    </p:spTree>
    <p:extLst>
      <p:ext uri="{BB962C8B-B14F-4D97-AF65-F5344CB8AC3E}">
        <p14:creationId xmlns:p14="http://schemas.microsoft.com/office/powerpoint/2010/main" val="124951422"/>
      </p:ext>
    </p:extLst>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372</TotalTime>
  <Words>149</Words>
  <Application>Microsoft Office PowerPoint</Application>
  <PresentationFormat>On-screen Show (4:3)</PresentationFormat>
  <Paragraphs>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Tradeshow</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Chris</dc:creator>
  <cp:lastModifiedBy>Weber, Joan</cp:lastModifiedBy>
  <cp:revision>16</cp:revision>
  <cp:lastPrinted>2013-11-25T19:30:15Z</cp:lastPrinted>
  <dcterms:created xsi:type="dcterms:W3CDTF">2006-08-16T00:00:00Z</dcterms:created>
  <dcterms:modified xsi:type="dcterms:W3CDTF">2014-02-04T19:20:38Z</dcterms:modified>
</cp:coreProperties>
</file>