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62" r:id="rId8"/>
    <p:sldId id="263" r:id="rId9"/>
    <p:sldId id="266" r:id="rId10"/>
    <p:sldId id="264" r:id="rId11"/>
    <p:sldId id="261" r:id="rId12"/>
    <p:sldId id="260" r:id="rId13"/>
    <p:sldId id="267" r:id="rId14"/>
    <p:sldId id="269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8087-3A52-4F49-A68D-0DBA2C329702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464-90D9-48EE-9A29-50811FC1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3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8087-3A52-4F49-A68D-0DBA2C329702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464-90D9-48EE-9A29-50811FC1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8087-3A52-4F49-A68D-0DBA2C329702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464-90D9-48EE-9A29-50811FC1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8087-3A52-4F49-A68D-0DBA2C329702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464-90D9-48EE-9A29-50811FC1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8087-3A52-4F49-A68D-0DBA2C329702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464-90D9-48EE-9A29-50811FC1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8087-3A52-4F49-A68D-0DBA2C329702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464-90D9-48EE-9A29-50811FC1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8087-3A52-4F49-A68D-0DBA2C329702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464-90D9-48EE-9A29-50811FC1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8087-3A52-4F49-A68D-0DBA2C329702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464-90D9-48EE-9A29-50811FC1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8087-3A52-4F49-A68D-0DBA2C329702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464-90D9-48EE-9A29-50811FC1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8087-3A52-4F49-A68D-0DBA2C329702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464-90D9-48EE-9A29-50811FC1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8087-3A52-4F49-A68D-0DBA2C329702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464-90D9-48EE-9A29-50811FC1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58087-3A52-4F49-A68D-0DBA2C329702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9E464-90D9-48EE-9A29-50811FC1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eyerthaeuser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Turn on sound…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3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i1.tribune.com.pk/wp-content/uploads/2010/12/Dollars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644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7806"/>
            <a:ext cx="3352800" cy="800219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#6 Stephen Girard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1750-1831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3493477"/>
            <a:ext cx="8686800" cy="1152866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  <a:effectLst/>
        </p:spPr>
        <p:txBody>
          <a:bodyPr vert="horz" wrap="square" lIns="0" tIns="0" rIns="53958" bIns="44436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chemeClr val="bg1"/>
                </a:solidFill>
              </a:rPr>
              <a:t>Peak </a:t>
            </a:r>
            <a:r>
              <a:rPr lang="en-US" sz="2400" b="1" dirty="0">
                <a:solidFill>
                  <a:schemeClr val="bg1"/>
                </a:solidFill>
              </a:rPr>
              <a:t>fortune: </a:t>
            </a:r>
            <a:r>
              <a:rPr lang="en-US" sz="2400" b="1" dirty="0">
                <a:solidFill>
                  <a:srgbClr val="FFFF00"/>
                </a:solidFill>
              </a:rPr>
              <a:t>$105 billion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Successful </a:t>
            </a:r>
            <a:r>
              <a:rPr lang="en-US" sz="2400" b="1" dirty="0">
                <a:solidFill>
                  <a:schemeClr val="bg1"/>
                </a:solidFill>
              </a:rPr>
              <a:t>in the </a:t>
            </a:r>
            <a:r>
              <a:rPr lang="en-US" sz="2400" b="1" dirty="0" smtClean="0">
                <a:solidFill>
                  <a:schemeClr val="bg1"/>
                </a:solidFill>
              </a:rPr>
              <a:t>shipping trade, he went into the </a:t>
            </a:r>
            <a:r>
              <a:rPr lang="en-US" sz="2400" b="1" dirty="0">
                <a:solidFill>
                  <a:schemeClr val="bg1"/>
                </a:solidFill>
              </a:rPr>
              <a:t>banking </a:t>
            </a:r>
            <a:r>
              <a:rPr lang="en-US" sz="2400" b="1" dirty="0" smtClean="0">
                <a:solidFill>
                  <a:schemeClr val="bg1"/>
                </a:solidFill>
              </a:rPr>
              <a:t>business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later in his life, owning a bank </a:t>
            </a:r>
            <a:r>
              <a:rPr lang="en-US" sz="2400" b="1" dirty="0" smtClean="0">
                <a:solidFill>
                  <a:schemeClr val="bg1"/>
                </a:solidFill>
              </a:rPr>
              <a:t>that </a:t>
            </a:r>
            <a:r>
              <a:rPr lang="en-US" sz="2400" b="1" dirty="0">
                <a:solidFill>
                  <a:schemeClr val="bg1"/>
                </a:solidFill>
              </a:rPr>
              <a:t>was called "Girard's Bank</a:t>
            </a:r>
            <a:r>
              <a:rPr lang="en-US" sz="2400" b="1" dirty="0" smtClean="0">
                <a:solidFill>
                  <a:schemeClr val="bg1"/>
                </a:solidFill>
              </a:rPr>
              <a:t>".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#6 Stephen Girar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3810000" cy="2857500"/>
          </a:xfrm>
          <a:prstGeom prst="rect">
            <a:avLst/>
          </a:prstGeom>
          <a:noFill/>
          <a:ln w="69850" cmpd="thickThin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i1.tribune.com.pk/wp-content/uploads/2010/12/Dollars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644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3276600"/>
            <a:ext cx="8229600" cy="1522197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  <a:effectLst/>
        </p:spPr>
        <p:txBody>
          <a:bodyPr vert="horz" wrap="square" lIns="0" tIns="0" rIns="53958" bIns="44436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Peak </a:t>
            </a:r>
            <a:r>
              <a:rPr lang="en-US" sz="2400" b="1" dirty="0">
                <a:solidFill>
                  <a:schemeClr val="bg1"/>
                </a:solidFill>
              </a:rPr>
              <a:t>fortune: </a:t>
            </a:r>
            <a:r>
              <a:rPr lang="en-US" sz="2400" b="1" dirty="0">
                <a:solidFill>
                  <a:srgbClr val="FFFF00"/>
                </a:solidFill>
              </a:rPr>
              <a:t>$121 billion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A </a:t>
            </a:r>
            <a:r>
              <a:rPr lang="en-US" sz="2400" b="1" dirty="0">
                <a:solidFill>
                  <a:schemeClr val="bg1"/>
                </a:solidFill>
              </a:rPr>
              <a:t>successful fur trader, he </a:t>
            </a:r>
            <a:r>
              <a:rPr lang="en-US" sz="2400" b="1" dirty="0" smtClean="0">
                <a:solidFill>
                  <a:schemeClr val="bg1"/>
                </a:solidFill>
              </a:rPr>
              <a:t>established a near monopoly within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the U.S</a:t>
            </a:r>
            <a:r>
              <a:rPr lang="en-US" sz="2400" b="1" dirty="0">
                <a:solidFill>
                  <a:schemeClr val="bg1"/>
                </a:solidFill>
              </a:rPr>
              <a:t>. by around 1800. He </a:t>
            </a:r>
            <a:r>
              <a:rPr lang="en-US" sz="2400" b="1" dirty="0" smtClean="0">
                <a:solidFill>
                  <a:schemeClr val="bg1"/>
                </a:solidFill>
              </a:rPr>
              <a:t>went </a:t>
            </a:r>
            <a:r>
              <a:rPr lang="en-US" sz="2400" b="1" dirty="0">
                <a:solidFill>
                  <a:schemeClr val="bg1"/>
                </a:solidFill>
              </a:rPr>
              <a:t>on to investing </a:t>
            </a:r>
            <a:r>
              <a:rPr lang="en-US" sz="2400" b="1" dirty="0" smtClean="0">
                <a:solidFill>
                  <a:schemeClr val="bg1"/>
                </a:solidFill>
              </a:rPr>
              <a:t>in </a:t>
            </a:r>
            <a:r>
              <a:rPr lang="en-US" sz="2400" b="1" dirty="0">
                <a:solidFill>
                  <a:schemeClr val="bg1"/>
                </a:solidFill>
              </a:rPr>
              <a:t>real </a:t>
            </a:r>
            <a:r>
              <a:rPr lang="en-US" sz="2400" b="1" dirty="0" smtClean="0">
                <a:solidFill>
                  <a:schemeClr val="bg1"/>
                </a:solidFill>
              </a:rPr>
              <a:t>estate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in </a:t>
            </a:r>
            <a:r>
              <a:rPr lang="en-US" sz="2400" b="1" dirty="0">
                <a:solidFill>
                  <a:schemeClr val="bg1"/>
                </a:solidFill>
              </a:rPr>
              <a:t>New York City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#5 John Jacob As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/>
          <a:stretch/>
        </p:blipFill>
        <p:spPr bwMode="auto">
          <a:xfrm>
            <a:off x="5715000" y="351643"/>
            <a:ext cx="2887394" cy="2647864"/>
          </a:xfrm>
          <a:prstGeom prst="rect">
            <a:avLst/>
          </a:prstGeom>
          <a:noFill/>
          <a:ln w="69850" cmpd="thickThin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617806"/>
            <a:ext cx="3581400" cy="800219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#5 John Jacob Astor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1763-1848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i1.tribune.com.pk/wp-content/uploads/2010/12/Dollars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644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7806"/>
            <a:ext cx="2743200" cy="800219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#4 Bill Gates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Born: </a:t>
            </a:r>
            <a:r>
              <a:rPr lang="en-US" sz="1400" b="1" dirty="0" smtClean="0">
                <a:solidFill>
                  <a:schemeClr val="bg1"/>
                </a:solidFill>
              </a:rPr>
              <a:t>1955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733800"/>
            <a:ext cx="8229600" cy="1522197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  <a:effectLst/>
        </p:spPr>
        <p:txBody>
          <a:bodyPr vert="horz" wrap="square" lIns="0" tIns="0" rIns="53958" bIns="44436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Peak </a:t>
            </a:r>
            <a:r>
              <a:rPr lang="en-US" sz="2400" b="1" dirty="0">
                <a:solidFill>
                  <a:schemeClr val="bg1"/>
                </a:solidFill>
              </a:rPr>
              <a:t>fortune: </a:t>
            </a:r>
            <a:r>
              <a:rPr lang="en-US" sz="2400" b="1" dirty="0">
                <a:solidFill>
                  <a:srgbClr val="FFFF00"/>
                </a:solidFill>
              </a:rPr>
              <a:t>$136 billion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Founded </a:t>
            </a:r>
            <a:r>
              <a:rPr lang="en-US" sz="2400" b="1" dirty="0">
                <a:solidFill>
                  <a:schemeClr val="bg1"/>
                </a:solidFill>
              </a:rPr>
              <a:t>Microsoft with Paul Allen in 1975. </a:t>
            </a:r>
            <a:r>
              <a:rPr lang="en-US" sz="2400" b="1" dirty="0" smtClean="0">
                <a:solidFill>
                  <a:schemeClr val="bg1"/>
                </a:solidFill>
              </a:rPr>
              <a:t>He </a:t>
            </a:r>
            <a:r>
              <a:rPr lang="en-US" sz="2400" b="1" dirty="0">
                <a:solidFill>
                  <a:schemeClr val="bg1"/>
                </a:solidFill>
              </a:rPr>
              <a:t>held </a:t>
            </a:r>
            <a:r>
              <a:rPr lang="en-US" sz="2400" b="1" dirty="0" smtClean="0">
                <a:solidFill>
                  <a:schemeClr val="bg1"/>
                </a:solidFill>
              </a:rPr>
              <a:t>onto shares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as </a:t>
            </a:r>
            <a:r>
              <a:rPr lang="en-US" sz="2400" b="1" dirty="0">
                <a:solidFill>
                  <a:schemeClr val="bg1"/>
                </a:solidFill>
              </a:rPr>
              <a:t>Microsoft dominated the age of </a:t>
            </a:r>
            <a:r>
              <a:rPr lang="en-US" sz="2400" b="1" dirty="0" smtClean="0">
                <a:solidFill>
                  <a:schemeClr val="bg1"/>
                </a:solidFill>
              </a:rPr>
              <a:t>computers</a:t>
            </a:r>
            <a:r>
              <a:rPr lang="en-US" sz="2400" b="1" dirty="0">
                <a:solidFill>
                  <a:schemeClr val="bg1"/>
                </a:solidFill>
              </a:rPr>
              <a:t>, peaking in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personal </a:t>
            </a:r>
            <a:r>
              <a:rPr lang="en-US" sz="2400" b="1" dirty="0">
                <a:solidFill>
                  <a:schemeClr val="bg1"/>
                </a:solidFill>
              </a:rPr>
              <a:t>wealth at the top of the </a:t>
            </a:r>
            <a:r>
              <a:rPr lang="en-US" sz="2400" b="1" dirty="0" smtClean="0">
                <a:solidFill>
                  <a:schemeClr val="bg1"/>
                </a:solidFill>
              </a:rPr>
              <a:t>Dot Com </a:t>
            </a:r>
            <a:r>
              <a:rPr lang="en-US" sz="2400" b="1" dirty="0">
                <a:solidFill>
                  <a:schemeClr val="bg1"/>
                </a:solidFill>
              </a:rPr>
              <a:t>Bubble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#4 Bill G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37" y="472440"/>
            <a:ext cx="3810000" cy="2857500"/>
          </a:xfrm>
          <a:prstGeom prst="rect">
            <a:avLst/>
          </a:prstGeom>
          <a:noFill/>
          <a:ln w="69850" cmpd="thickThin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i1.tribune.com.pk/wp-content/uploads/2010/12/Dollars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644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52381"/>
            <a:ext cx="4419600" cy="800219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#3 Cornelius Vanderbilt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1794-1877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3493477"/>
            <a:ext cx="8686800" cy="1522197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  <a:effectLst/>
        </p:spPr>
        <p:txBody>
          <a:bodyPr vert="horz" wrap="square" lIns="0" tIns="0" rIns="53958" bIns="44436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chemeClr val="bg1"/>
                </a:solidFill>
              </a:rPr>
              <a:t>Fortune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rgbClr val="FFFF00"/>
                </a:solidFill>
              </a:rPr>
              <a:t>$185 billion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In </a:t>
            </a:r>
            <a:r>
              <a:rPr lang="en-US" sz="2400" b="1" dirty="0">
                <a:solidFill>
                  <a:schemeClr val="bg1"/>
                </a:solidFill>
              </a:rPr>
              <a:t>1862, he began to buy railroad </a:t>
            </a:r>
            <a:r>
              <a:rPr lang="en-US" sz="2400" b="1" dirty="0" smtClean="0">
                <a:solidFill>
                  <a:schemeClr val="bg1"/>
                </a:solidFill>
              </a:rPr>
              <a:t>lines which led to his fortune.     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Prior </a:t>
            </a:r>
            <a:r>
              <a:rPr lang="en-US" sz="2400" b="1" dirty="0">
                <a:solidFill>
                  <a:schemeClr val="bg1"/>
                </a:solidFill>
              </a:rPr>
              <a:t>to that, he was known as a </a:t>
            </a:r>
            <a:r>
              <a:rPr lang="en-US" sz="2400" b="1" dirty="0" smtClean="0">
                <a:solidFill>
                  <a:schemeClr val="bg1"/>
                </a:solidFill>
              </a:rPr>
              <a:t>cold-blooded </a:t>
            </a:r>
            <a:r>
              <a:rPr lang="en-US" sz="2400" b="1" dirty="0">
                <a:solidFill>
                  <a:schemeClr val="bg1"/>
                </a:solidFill>
              </a:rPr>
              <a:t>steam-boat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entrepreneur</a:t>
            </a:r>
            <a:r>
              <a:rPr lang="en-US" sz="2400" b="1" i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#3 Cornelius Vanderbi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5206"/>
            <a:ext cx="3810000" cy="2857500"/>
          </a:xfrm>
          <a:prstGeom prst="rect">
            <a:avLst/>
          </a:prstGeom>
          <a:noFill/>
          <a:ln w="69850" cmpd="thickThin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0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i1.tribune.com.pk/wp-content/uploads/2010/12/Dollars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644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7806"/>
            <a:ext cx="3962400" cy="800219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#2 Andrew Carnegie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1835-1919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3581400"/>
            <a:ext cx="8839200" cy="1152866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  <a:effectLst/>
        </p:spPr>
        <p:txBody>
          <a:bodyPr vert="horz" wrap="square" lIns="0" tIns="0" rIns="53958" bIns="44436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Fortune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rgbClr val="FFFF00"/>
                </a:solidFill>
              </a:rPr>
              <a:t>$309 billion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Carnegie </a:t>
            </a:r>
            <a:r>
              <a:rPr lang="en-US" sz="2400" b="1" dirty="0">
                <a:solidFill>
                  <a:schemeClr val="bg1"/>
                </a:solidFill>
              </a:rPr>
              <a:t>invested in the steel </a:t>
            </a:r>
            <a:r>
              <a:rPr lang="en-US" sz="2400" b="1" dirty="0" smtClean="0">
                <a:solidFill>
                  <a:schemeClr val="bg1"/>
                </a:solidFill>
              </a:rPr>
              <a:t>business </a:t>
            </a:r>
            <a:r>
              <a:rPr lang="en-US" sz="2400" b="1" dirty="0">
                <a:solidFill>
                  <a:schemeClr val="bg1"/>
                </a:solidFill>
              </a:rPr>
              <a:t>when the </a:t>
            </a:r>
            <a:r>
              <a:rPr lang="en-US" sz="2400" b="1" dirty="0" smtClean="0">
                <a:solidFill>
                  <a:schemeClr val="bg1"/>
                </a:solidFill>
              </a:rPr>
              <a:t>market </a:t>
            </a:r>
            <a:r>
              <a:rPr lang="en-US" sz="2400" b="1" dirty="0">
                <a:solidFill>
                  <a:schemeClr val="bg1"/>
                </a:solidFill>
              </a:rPr>
              <a:t>was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booming</a:t>
            </a:r>
            <a:r>
              <a:rPr lang="en-US" sz="2400" b="1" dirty="0">
                <a:solidFill>
                  <a:schemeClr val="bg1"/>
                </a:solidFill>
              </a:rPr>
              <a:t>, eventually </a:t>
            </a:r>
            <a:r>
              <a:rPr lang="en-US" sz="2400" b="1" dirty="0" smtClean="0">
                <a:solidFill>
                  <a:schemeClr val="bg1"/>
                </a:solidFill>
              </a:rPr>
              <a:t>ending </a:t>
            </a:r>
            <a:r>
              <a:rPr lang="en-US" sz="2400" b="1" dirty="0">
                <a:solidFill>
                  <a:schemeClr val="bg1"/>
                </a:solidFill>
              </a:rPr>
              <a:t>up at the </a:t>
            </a:r>
            <a:r>
              <a:rPr lang="en-US" sz="2400" b="1" dirty="0" smtClean="0">
                <a:solidFill>
                  <a:schemeClr val="bg1"/>
                </a:solidFill>
              </a:rPr>
              <a:t>head </a:t>
            </a:r>
            <a:r>
              <a:rPr lang="en-US" sz="2400" b="1" dirty="0">
                <a:solidFill>
                  <a:schemeClr val="bg1"/>
                </a:solidFill>
              </a:rPr>
              <a:t>of the U.S. Steel </a:t>
            </a:r>
            <a:r>
              <a:rPr lang="en-US" sz="2400" b="1" dirty="0" smtClean="0">
                <a:solidFill>
                  <a:schemeClr val="bg1"/>
                </a:solidFill>
              </a:rPr>
              <a:t>empire.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#2 Andrew Carne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1418"/>
            <a:ext cx="3810000" cy="2857500"/>
          </a:xfrm>
          <a:prstGeom prst="rect">
            <a:avLst/>
          </a:prstGeom>
          <a:noFill/>
          <a:ln w="69850" cmpd="thickThin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0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i1.tribune.com.pk/wp-content/uploads/2010/12/Dollars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7806"/>
            <a:ext cx="3997569" cy="1292662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#1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John D. Rockefeller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1839-1937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3200400"/>
            <a:ext cx="8458200" cy="1522197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  <a:effectLst/>
        </p:spPr>
        <p:txBody>
          <a:bodyPr vert="horz" wrap="square" lIns="0" tIns="0" rIns="53958" bIns="44436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Fortune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rgbClr val="FFFF00"/>
                </a:solidFill>
              </a:rPr>
              <a:t>$336 billion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He </a:t>
            </a:r>
            <a:r>
              <a:rPr lang="en-US" sz="2400" b="1" dirty="0">
                <a:solidFill>
                  <a:schemeClr val="bg1"/>
                </a:solidFill>
              </a:rPr>
              <a:t>founded Standard Oil in 1870, at the </a:t>
            </a:r>
            <a:r>
              <a:rPr lang="en-US" sz="2400" b="1" dirty="0" smtClean="0">
                <a:solidFill>
                  <a:schemeClr val="bg1"/>
                </a:solidFill>
              </a:rPr>
              <a:t>age </a:t>
            </a:r>
            <a:r>
              <a:rPr lang="en-US" sz="2400" b="1" dirty="0">
                <a:solidFill>
                  <a:schemeClr val="bg1"/>
                </a:solidFill>
              </a:rPr>
              <a:t>of 31, </a:t>
            </a:r>
            <a:r>
              <a:rPr lang="en-US" sz="2400" b="1" dirty="0" smtClean="0">
                <a:solidFill>
                  <a:schemeClr val="bg1"/>
                </a:solidFill>
              </a:rPr>
              <a:t>and bought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>
                <a:solidFill>
                  <a:schemeClr val="bg1"/>
                </a:solidFill>
              </a:rPr>
              <a:t>up most of the oil refineries in the </a:t>
            </a:r>
            <a:r>
              <a:rPr lang="en-US" sz="2400" b="1" dirty="0" smtClean="0">
                <a:solidFill>
                  <a:schemeClr val="bg1"/>
                </a:solidFill>
              </a:rPr>
              <a:t>United </a:t>
            </a:r>
            <a:r>
              <a:rPr lang="en-US" sz="2400" b="1" dirty="0">
                <a:solidFill>
                  <a:schemeClr val="bg1"/>
                </a:solidFill>
              </a:rPr>
              <a:t>States, </a:t>
            </a:r>
            <a:r>
              <a:rPr lang="en-US" sz="2400" b="1" dirty="0" smtClean="0">
                <a:solidFill>
                  <a:schemeClr val="bg1"/>
                </a:solidFill>
              </a:rPr>
              <a:t> eventually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controlling about 90% of the </a:t>
            </a:r>
            <a:r>
              <a:rPr lang="en-US" sz="2400" b="1" dirty="0" smtClean="0">
                <a:solidFill>
                  <a:schemeClr val="bg1"/>
                </a:solidFill>
              </a:rPr>
              <a:t>American </a:t>
            </a:r>
            <a:r>
              <a:rPr lang="en-US" sz="2400" b="1" dirty="0">
                <a:solidFill>
                  <a:schemeClr val="bg1"/>
                </a:solidFill>
              </a:rPr>
              <a:t>oil business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#1 John D. Rockefe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55" y="381000"/>
            <a:ext cx="3419475" cy="2571034"/>
          </a:xfrm>
          <a:prstGeom prst="rect">
            <a:avLst/>
          </a:prstGeom>
          <a:noFill/>
          <a:ln w="73025" cmpd="thickThin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fad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illiondollarbillshop.com/millen2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12" y="1066800"/>
            <a:ext cx="7461947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9" b="41949"/>
          <a:stretch/>
        </p:blipFill>
        <p:spPr>
          <a:xfrm>
            <a:off x="3962401" y="1535323"/>
            <a:ext cx="1447800" cy="20460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595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4 Money (That's What I Want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5562600"/>
            <a:ext cx="76200" cy="76200"/>
          </a:xfrm>
          <a:prstGeom prst="rect">
            <a:avLst/>
          </a:prstGeom>
        </p:spPr>
      </p:pic>
      <p:pic>
        <p:nvPicPr>
          <p:cNvPr id="1026" name="Picture 2" descr="http://1.bp.blogspot.com/_MsMI2Le-Dn0/Swu5ufgSC0I/AAAAAAAAA1g/xpplV6--rhc/s1600/wiuthtebeatl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03811"/>
            <a:ext cx="3581400" cy="355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3149" y="1926048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“Money”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Beatles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Album: With the Beatles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(1963)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i1.tribune.com.pk/wp-content/uploads/2010/12/Dollars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644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intellitxt.com/ast/adTypes/icon1.pn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444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838200"/>
            <a:ext cx="7239000" cy="1569660"/>
          </a:xfrm>
          <a:prstGeom prst="rect">
            <a:avLst/>
          </a:prstGeom>
          <a:solidFill>
            <a:schemeClr val="tx1"/>
          </a:solidFill>
          <a:ln w="69850" cmpd="thinThick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The 13 Richest Americans Of All Time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201778"/>
            <a:ext cx="4630615" cy="400110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Dollar amounts are adjusted for inflation.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9" b="41949"/>
          <a:stretch/>
        </p:blipFill>
        <p:spPr>
          <a:xfrm>
            <a:off x="7397973" y="3601888"/>
            <a:ext cx="1447800" cy="2046077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405007" y="5662265"/>
            <a:ext cx="1649186" cy="24622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Segoe Print" pitchFamily="2" charset="0"/>
              </a:rPr>
              <a:t>A Tie Dye Production</a:t>
            </a:r>
            <a:endParaRPr lang="en-US" sz="1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i1.tribune.com.pk/wp-content/uploads/2010/12/Dollars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644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#13 Warren Buffe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52" y="304800"/>
            <a:ext cx="3810000" cy="2857500"/>
          </a:xfrm>
          <a:prstGeom prst="rect">
            <a:avLst/>
          </a:prstGeom>
          <a:noFill/>
          <a:ln w="69850" cmpd="thickThin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7806"/>
            <a:ext cx="3352800" cy="800219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#13 Warren Buffet</a:t>
            </a:r>
          </a:p>
          <a:p>
            <a:pPr lvl="0" algn="ctr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Born: 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1930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8539" y="3493476"/>
            <a:ext cx="8557260" cy="1522197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  <a:effectLst/>
        </p:spPr>
        <p:txBody>
          <a:bodyPr vert="horz" wrap="square" lIns="0" tIns="0" rIns="53958" bIns="4443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 Peak fortune: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itchFamily="34" charset="0"/>
              </a:rPr>
              <a:t>$63.9 billion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 The Oracle of Omaha joined Berkshire Hathaway as chairman in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1970 and hasn't looked back. He has pledged to give away 99 % 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of his money.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i1.tribune.com.pk/wp-content/uploads/2010/12/Dollars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644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7806"/>
            <a:ext cx="3352800" cy="800219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#12 Sam Walton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Born: </a:t>
            </a:r>
            <a:r>
              <a:rPr lang="en-US" sz="1400" b="1" dirty="0" smtClean="0">
                <a:solidFill>
                  <a:schemeClr val="bg1"/>
                </a:solidFill>
              </a:rPr>
              <a:t>1918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9100" y="3471203"/>
            <a:ext cx="8343900" cy="1522197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  <a:effectLst/>
        </p:spPr>
        <p:txBody>
          <a:bodyPr vert="horz" wrap="square" lIns="0" tIns="0" rIns="53958" bIns="44436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Peak fortune: </a:t>
            </a:r>
            <a:r>
              <a:rPr lang="en-US" sz="2400" b="1" dirty="0" smtClean="0">
                <a:solidFill>
                  <a:srgbClr val="FFFF00"/>
                </a:solidFill>
              </a:rPr>
              <a:t>$64.5 billion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Founded </a:t>
            </a:r>
            <a:r>
              <a:rPr lang="en-US" sz="2400" b="1" dirty="0" err="1">
                <a:solidFill>
                  <a:schemeClr val="bg1"/>
                </a:solidFill>
              </a:rPr>
              <a:t>Walmart</a:t>
            </a:r>
            <a:r>
              <a:rPr lang="en-US" sz="2400" b="1" dirty="0">
                <a:solidFill>
                  <a:schemeClr val="bg1"/>
                </a:solidFill>
              </a:rPr>
              <a:t> in 1962 and lived a </a:t>
            </a:r>
            <a:r>
              <a:rPr lang="en-US" sz="2400" b="1" dirty="0" smtClean="0">
                <a:solidFill>
                  <a:schemeClr val="bg1"/>
                </a:solidFill>
              </a:rPr>
              <a:t>famously </a:t>
            </a:r>
            <a:r>
              <a:rPr lang="en-US" sz="2400" b="1" dirty="0">
                <a:solidFill>
                  <a:schemeClr val="bg1"/>
                </a:solidFill>
              </a:rPr>
              <a:t>humble life. </a:t>
            </a:r>
            <a:r>
              <a:rPr lang="en-US" sz="2400" b="1" dirty="0" smtClean="0">
                <a:solidFill>
                  <a:schemeClr val="bg1"/>
                </a:solidFill>
              </a:rPr>
              <a:t>As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Walmart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keeps growing, Walton's </a:t>
            </a:r>
            <a:r>
              <a:rPr lang="en-US" sz="2400" b="1" dirty="0" smtClean="0">
                <a:solidFill>
                  <a:schemeClr val="bg1"/>
                </a:solidFill>
              </a:rPr>
              <a:t>four children </a:t>
            </a:r>
            <a:r>
              <a:rPr lang="en-US" sz="2400" b="1" dirty="0">
                <a:solidFill>
                  <a:schemeClr val="bg1"/>
                </a:solidFill>
              </a:rPr>
              <a:t>have </a:t>
            </a:r>
            <a:r>
              <a:rPr lang="en-US" sz="2400" b="1" dirty="0" smtClean="0">
                <a:solidFill>
                  <a:schemeClr val="bg1"/>
                </a:solidFill>
              </a:rPr>
              <a:t>individual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>
                <a:solidFill>
                  <a:schemeClr val="bg1"/>
                </a:solidFill>
              </a:rPr>
              <a:t>fortunes around $20 billion each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#12 Sam Wa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0881"/>
            <a:ext cx="3810000" cy="2857500"/>
          </a:xfrm>
          <a:prstGeom prst="rect">
            <a:avLst/>
          </a:prstGeom>
          <a:noFill/>
          <a:ln w="69850" cmpd="thickThin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i1.tribune.com.pk/wp-content/uploads/2010/12/Dollars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644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7806"/>
            <a:ext cx="3352800" cy="800219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#11 Marshall Field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1834-1906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467865"/>
            <a:ext cx="7924800" cy="1399087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  <a:effectLst/>
        </p:spPr>
        <p:txBody>
          <a:bodyPr vert="horz" wrap="square" lIns="0" tIns="0" rIns="53958" bIns="44436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Peak </a:t>
            </a:r>
            <a:r>
              <a:rPr lang="en-US" sz="2400" b="1" dirty="0">
                <a:solidFill>
                  <a:schemeClr val="bg1"/>
                </a:solidFill>
              </a:rPr>
              <a:t>fortune: </a:t>
            </a:r>
            <a:r>
              <a:rPr lang="en-US" sz="2400" b="1" dirty="0">
                <a:solidFill>
                  <a:srgbClr val="FFFF00"/>
                </a:solidFill>
              </a:rPr>
              <a:t>$66.1 billion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He </a:t>
            </a:r>
            <a:r>
              <a:rPr lang="en-US" sz="2400" b="1" dirty="0">
                <a:solidFill>
                  <a:schemeClr val="bg1"/>
                </a:solidFill>
              </a:rPr>
              <a:t>started the retail store </a:t>
            </a:r>
            <a:r>
              <a:rPr lang="en-US" sz="2400" b="1" dirty="0" smtClean="0">
                <a:solidFill>
                  <a:schemeClr val="bg1"/>
                </a:solidFill>
              </a:rPr>
              <a:t>chain “Marshall Field and Co.” 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Chicago during the Civil War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illinoisreview.typepad.com/illinoisreview/images/marshall_field_edi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799"/>
            <a:ext cx="2242674" cy="2876811"/>
          </a:xfrm>
          <a:prstGeom prst="rect">
            <a:avLst/>
          </a:prstGeom>
          <a:noFill/>
          <a:ln w="69850" cmpd="thickThin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i1.tribune.com.pk/wp-content/uploads/2010/12/Dollars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7806"/>
            <a:ext cx="3352800" cy="1323439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#10 Stephen Van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  Rensselaer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1764-1839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9574" y="3409406"/>
            <a:ext cx="7878494" cy="1891529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  <a:effectLst/>
        </p:spPr>
        <p:txBody>
          <a:bodyPr vert="horz" wrap="square" lIns="0" tIns="0" rIns="53958" bIns="44436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Peak </a:t>
            </a:r>
            <a:r>
              <a:rPr lang="en-US" sz="2400" b="1" dirty="0">
                <a:solidFill>
                  <a:schemeClr val="bg1"/>
                </a:solidFill>
              </a:rPr>
              <a:t>fortune: </a:t>
            </a:r>
            <a:r>
              <a:rPr lang="en-US" sz="2400" b="1" dirty="0">
                <a:solidFill>
                  <a:srgbClr val="FFFF00"/>
                </a:solidFill>
              </a:rPr>
              <a:t>$68.5 billion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A member of the New </a:t>
            </a:r>
            <a:r>
              <a:rPr lang="en-US" sz="2400" b="1" dirty="0">
                <a:solidFill>
                  <a:schemeClr val="bg1"/>
                </a:solidFill>
              </a:rPr>
              <a:t>York State Assembly, Rensselaer was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also </a:t>
            </a:r>
            <a:r>
              <a:rPr lang="en-US" sz="2400" b="1" dirty="0">
                <a:solidFill>
                  <a:schemeClr val="bg1"/>
                </a:solidFill>
              </a:rPr>
              <a:t>heir to one </a:t>
            </a:r>
            <a:r>
              <a:rPr lang="en-US" sz="2400" b="1" dirty="0" smtClean="0">
                <a:solidFill>
                  <a:schemeClr val="bg1"/>
                </a:solidFill>
              </a:rPr>
              <a:t>of </a:t>
            </a:r>
            <a:r>
              <a:rPr lang="en-US" sz="2400" b="1" dirty="0">
                <a:solidFill>
                  <a:schemeClr val="bg1"/>
                </a:solidFill>
              </a:rPr>
              <a:t>the most well-endowed estates in the US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He founded </a:t>
            </a:r>
            <a:r>
              <a:rPr lang="en-US" sz="2400" b="1" dirty="0" smtClean="0">
                <a:solidFill>
                  <a:schemeClr val="bg1"/>
                </a:solidFill>
              </a:rPr>
              <a:t>the  </a:t>
            </a:r>
            <a:r>
              <a:rPr lang="en-US" sz="2400" b="1" dirty="0">
                <a:solidFill>
                  <a:schemeClr val="bg1"/>
                </a:solidFill>
              </a:rPr>
              <a:t>Rensselaer Polytechnic Institute with a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portion </a:t>
            </a:r>
            <a:r>
              <a:rPr lang="en-US" sz="2400" b="1" dirty="0">
                <a:solidFill>
                  <a:schemeClr val="bg1"/>
                </a:solidFill>
              </a:rPr>
              <a:t>of his wealth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#10 Stephen Van Renssela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84091"/>
            <a:ext cx="3495821" cy="2621866"/>
          </a:xfrm>
          <a:prstGeom prst="rect">
            <a:avLst/>
          </a:prstGeom>
          <a:noFill/>
          <a:ln w="69850" cmpd="thickThin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i1.tribune.com.pk/wp-content/uploads/2010/12/Dollars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644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7806"/>
            <a:ext cx="2514600" cy="800219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#9 Jay Gould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1836-1892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3200400"/>
            <a:ext cx="8763000" cy="1522197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  <a:effectLst/>
        </p:spPr>
        <p:txBody>
          <a:bodyPr vert="horz" wrap="square" lIns="0" tIns="0" rIns="53958" bIns="44436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Peak </a:t>
            </a:r>
            <a:r>
              <a:rPr lang="en-US" sz="2400" b="1" dirty="0">
                <a:solidFill>
                  <a:schemeClr val="bg1"/>
                </a:solidFill>
              </a:rPr>
              <a:t>fortune: </a:t>
            </a:r>
            <a:r>
              <a:rPr lang="en-US" sz="2400" b="1" dirty="0">
                <a:solidFill>
                  <a:srgbClr val="FFFF00"/>
                </a:solidFill>
              </a:rPr>
              <a:t>$71.2 billion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Gould masterminded </a:t>
            </a:r>
            <a:r>
              <a:rPr lang="en-US" sz="2400" b="1" dirty="0">
                <a:solidFill>
                  <a:schemeClr val="bg1"/>
                </a:solidFill>
              </a:rPr>
              <a:t>the 19th century transportation </a:t>
            </a:r>
            <a:r>
              <a:rPr lang="en-US" sz="2400" b="1" dirty="0" smtClean="0">
                <a:solidFill>
                  <a:schemeClr val="bg1"/>
                </a:solidFill>
              </a:rPr>
              <a:t>boom in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America</a:t>
            </a:r>
            <a:r>
              <a:rPr lang="en-US" sz="2400" b="1" dirty="0">
                <a:solidFill>
                  <a:schemeClr val="bg1"/>
                </a:solidFill>
              </a:rPr>
              <a:t>. He and financier James Fisk also bought up </a:t>
            </a:r>
            <a:r>
              <a:rPr lang="en-US" sz="2400" b="1" dirty="0" smtClean="0">
                <a:solidFill>
                  <a:schemeClr val="bg1"/>
                </a:solidFill>
              </a:rPr>
              <a:t>enough shares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of the gold </a:t>
            </a:r>
            <a:r>
              <a:rPr lang="en-US" sz="2400" b="1" dirty="0" smtClean="0">
                <a:solidFill>
                  <a:schemeClr val="bg1"/>
                </a:solidFill>
              </a:rPr>
              <a:t>market that they were able to dominate it.  </a:t>
            </a:r>
            <a:endParaRPr lang="en-US" sz="2400" b="1" dirty="0"/>
          </a:p>
        </p:txBody>
      </p:sp>
      <p:pic>
        <p:nvPicPr>
          <p:cNvPr id="4098" name="Picture 2" descr="#9 Jay Gou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59080"/>
            <a:ext cx="3387969" cy="2540977"/>
          </a:xfrm>
          <a:prstGeom prst="rect">
            <a:avLst/>
          </a:prstGeom>
          <a:noFill/>
          <a:ln w="69850" cmpd="thickThin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6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i1.tribune.com.pk/wp-content/uploads/2010/12/Dollars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644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7806"/>
            <a:ext cx="49530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#8 Frederick Weyerhaeuser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1834-1914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8400" y="3352800"/>
            <a:ext cx="8467000" cy="1522197"/>
          </a:xfrm>
          <a:prstGeom prst="rect">
            <a:avLst/>
          </a:prstGeom>
          <a:solidFill>
            <a:schemeClr val="tx1"/>
          </a:solidFill>
          <a:ln w="69850" cmpd="thickThin">
            <a:solidFill>
              <a:srgbClr val="00B050"/>
            </a:solidFill>
          </a:ln>
          <a:effectLst/>
        </p:spPr>
        <p:txBody>
          <a:bodyPr vert="horz" wrap="square" lIns="0" tIns="0" rIns="53958" bIns="44436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Peak </a:t>
            </a:r>
            <a:r>
              <a:rPr lang="en-US" sz="2400" b="1" dirty="0">
                <a:solidFill>
                  <a:schemeClr val="bg1"/>
                </a:solidFill>
              </a:rPr>
              <a:t>fortune: </a:t>
            </a:r>
            <a:r>
              <a:rPr lang="en-US" sz="2400" b="1" dirty="0">
                <a:solidFill>
                  <a:srgbClr val="FFFF00"/>
                </a:solidFill>
              </a:rPr>
              <a:t>$79.4 billion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 </a:t>
            </a:r>
            <a:r>
              <a:rPr lang="en-US" sz="2400" b="1" dirty="0" smtClean="0">
                <a:solidFill>
                  <a:schemeClr val="bg1"/>
                </a:solidFill>
              </a:rPr>
              <a:t> He founded Weyerhaeuser Company, </a:t>
            </a:r>
            <a:r>
              <a:rPr lang="en-US" sz="2400" b="1" dirty="0">
                <a:solidFill>
                  <a:schemeClr val="bg1"/>
                </a:solidFill>
              </a:rPr>
              <a:t>one of </a:t>
            </a:r>
            <a:r>
              <a:rPr lang="en-US" sz="2400" b="1" dirty="0" smtClean="0">
                <a:solidFill>
                  <a:schemeClr val="bg1"/>
                </a:solidFill>
              </a:rPr>
              <a:t>the biggest timber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companies in </a:t>
            </a:r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>
                <a:solidFill>
                  <a:schemeClr val="bg1"/>
                </a:solidFill>
              </a:rPr>
              <a:t>United States, after </a:t>
            </a:r>
            <a:r>
              <a:rPr lang="en-US" sz="2400" b="1" dirty="0" smtClean="0">
                <a:solidFill>
                  <a:schemeClr val="bg1"/>
                </a:solidFill>
              </a:rPr>
              <a:t>he </a:t>
            </a:r>
            <a:r>
              <a:rPr lang="en-US" sz="2400" b="1" dirty="0">
                <a:solidFill>
                  <a:schemeClr val="bg1"/>
                </a:solidFill>
              </a:rPr>
              <a:t>arrived to America </a:t>
            </a:r>
            <a:r>
              <a:rPr lang="en-US" sz="2400" b="1" dirty="0" smtClean="0">
                <a:solidFill>
                  <a:schemeClr val="bg1"/>
                </a:solidFill>
              </a:rPr>
              <a:t>from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Germany </a:t>
            </a:r>
            <a:r>
              <a:rPr lang="en-US" sz="2400" b="1" dirty="0">
                <a:solidFill>
                  <a:schemeClr val="bg1"/>
                </a:solidFill>
              </a:rPr>
              <a:t>in the 19th century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upload.wikimedia.org/wikipedia/en/e/e3/Weyerthaeus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1293"/>
            <a:ext cx="1893932" cy="2846311"/>
          </a:xfrm>
          <a:prstGeom prst="rect">
            <a:avLst/>
          </a:prstGeom>
          <a:noFill/>
          <a:ln w="69850" cmpd="thickThin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545</Words>
  <Application>Microsoft Office PowerPoint</Application>
  <PresentationFormat>On-screen Show (4:3)</PresentationFormat>
  <Paragraphs>80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Chris</dc:creator>
  <cp:lastModifiedBy>Harris, Chris</cp:lastModifiedBy>
  <cp:revision>32</cp:revision>
  <dcterms:created xsi:type="dcterms:W3CDTF">2012-11-30T19:43:18Z</dcterms:created>
  <dcterms:modified xsi:type="dcterms:W3CDTF">2012-12-11T17:41:54Z</dcterms:modified>
</cp:coreProperties>
</file>